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9" r:id="rId2"/>
    <p:sldId id="261" r:id="rId3"/>
    <p:sldId id="293" r:id="rId4"/>
    <p:sldId id="316" r:id="rId5"/>
    <p:sldId id="301" r:id="rId6"/>
    <p:sldId id="308" r:id="rId7"/>
    <p:sldId id="314" r:id="rId8"/>
    <p:sldId id="263" r:id="rId9"/>
    <p:sldId id="306" r:id="rId10"/>
    <p:sldId id="305" r:id="rId11"/>
    <p:sldId id="307" r:id="rId12"/>
    <p:sldId id="269" r:id="rId13"/>
    <p:sldId id="268" r:id="rId14"/>
    <p:sldId id="265" r:id="rId15"/>
    <p:sldId id="311" r:id="rId16"/>
    <p:sldId id="313" r:id="rId17"/>
    <p:sldId id="315" r:id="rId18"/>
    <p:sldId id="309" r:id="rId19"/>
    <p:sldId id="272" r:id="rId20"/>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135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売上高</c:v>
                </c:pt>
              </c:strCache>
            </c:strRef>
          </c:tx>
          <c:spPr>
            <a:ln>
              <a:solidFill>
                <a:schemeClr val="bg1">
                  <a:lumMod val="50000"/>
                </a:schemeClr>
              </a:solidFill>
            </a:ln>
          </c:spPr>
          <c:dPt>
            <c:idx val="0"/>
            <c:bubble3D val="0"/>
            <c:spPr>
              <a:solidFill>
                <a:schemeClr val="accent1"/>
              </a:solidFill>
              <a:ln w="19050">
                <a:solidFill>
                  <a:schemeClr val="bg1">
                    <a:lumMod val="50000"/>
                  </a:schemeClr>
                </a:solidFill>
              </a:ln>
              <a:effectLst/>
            </c:spPr>
            <c:extLst>
              <c:ext xmlns:c16="http://schemas.microsoft.com/office/drawing/2014/chart" uri="{C3380CC4-5D6E-409C-BE32-E72D297353CC}">
                <c16:uniqueId val="{00000001-2BC8-4737-BA91-6DE619F92A7F}"/>
              </c:ext>
            </c:extLst>
          </c:dPt>
          <c:dPt>
            <c:idx val="1"/>
            <c:bubble3D val="0"/>
            <c:spPr>
              <a:solidFill>
                <a:schemeClr val="accent6">
                  <a:lumMod val="40000"/>
                  <a:lumOff val="60000"/>
                </a:schemeClr>
              </a:solidFill>
              <a:ln w="19050">
                <a:solidFill>
                  <a:schemeClr val="bg1">
                    <a:lumMod val="50000"/>
                  </a:schemeClr>
                </a:solidFill>
              </a:ln>
              <a:effectLst/>
            </c:spPr>
            <c:extLst>
              <c:ext xmlns:c16="http://schemas.microsoft.com/office/drawing/2014/chart" uri="{C3380CC4-5D6E-409C-BE32-E72D297353CC}">
                <c16:uniqueId val="{00000001-B2DC-4EFE-A209-9E53F12627D5}"/>
              </c:ext>
            </c:extLst>
          </c:dPt>
          <c:dPt>
            <c:idx val="2"/>
            <c:bubble3D val="0"/>
            <c:spPr>
              <a:pattFill prst="dkUpDiag">
                <a:fgClr>
                  <a:schemeClr val="accent1"/>
                </a:fgClr>
                <a:bgClr>
                  <a:schemeClr val="bg1"/>
                </a:bgClr>
              </a:pattFill>
              <a:ln w="19050">
                <a:solidFill>
                  <a:schemeClr val="bg1">
                    <a:lumMod val="50000"/>
                  </a:schemeClr>
                </a:solidFill>
              </a:ln>
              <a:effectLst/>
            </c:spPr>
            <c:extLst>
              <c:ext xmlns:c16="http://schemas.microsoft.com/office/drawing/2014/chart" uri="{C3380CC4-5D6E-409C-BE32-E72D297353CC}">
                <c16:uniqueId val="{00000002-B2DC-4EFE-A209-9E53F12627D5}"/>
              </c:ext>
            </c:extLst>
          </c:dPt>
          <c:dPt>
            <c:idx val="3"/>
            <c:bubble3D val="0"/>
            <c:spPr>
              <a:pattFill prst="pct25">
                <a:fgClr>
                  <a:schemeClr val="accent2"/>
                </a:fgClr>
                <a:bgClr>
                  <a:schemeClr val="bg1"/>
                </a:bgClr>
              </a:pattFill>
              <a:ln w="19050">
                <a:solidFill>
                  <a:schemeClr val="bg1">
                    <a:lumMod val="50000"/>
                  </a:schemeClr>
                </a:solidFill>
              </a:ln>
              <a:effectLst/>
            </c:spPr>
            <c:extLst>
              <c:ext xmlns:c16="http://schemas.microsoft.com/office/drawing/2014/chart" uri="{C3380CC4-5D6E-409C-BE32-E72D297353CC}">
                <c16:uniqueId val="{00000003-B2DC-4EFE-A209-9E53F12627D5}"/>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一般行政</c:v>
                </c:pt>
                <c:pt idx="1">
                  <c:v>教育</c:v>
                </c:pt>
                <c:pt idx="2">
                  <c:v>警察・消防</c:v>
                </c:pt>
                <c:pt idx="3">
                  <c:v>公営企業</c:v>
                </c:pt>
              </c:strCache>
            </c:strRef>
          </c:cat>
          <c:val>
            <c:numRef>
              <c:f>Sheet1!$B$2:$B$5</c:f>
              <c:numCache>
                <c:formatCode>General</c:formatCode>
                <c:ptCount val="4"/>
                <c:pt idx="0">
                  <c:v>48313</c:v>
                </c:pt>
                <c:pt idx="1">
                  <c:v>60484</c:v>
                </c:pt>
                <c:pt idx="2">
                  <c:v>31611</c:v>
                </c:pt>
                <c:pt idx="3">
                  <c:v>11911</c:v>
                </c:pt>
              </c:numCache>
            </c:numRef>
          </c:val>
          <c:extLst>
            <c:ext xmlns:c16="http://schemas.microsoft.com/office/drawing/2014/chart" uri="{C3380CC4-5D6E-409C-BE32-E72D297353CC}">
              <c16:uniqueId val="{00000000-B2DC-4EFE-A209-9E53F12627D5}"/>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sz="11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売上高</c:v>
                </c:pt>
              </c:strCache>
            </c:strRef>
          </c:tx>
          <c:spPr>
            <a:ln>
              <a:solidFill>
                <a:schemeClr val="bg1">
                  <a:lumMod val="50000"/>
                </a:schemeClr>
              </a:solidFill>
            </a:ln>
          </c:spPr>
          <c:dPt>
            <c:idx val="0"/>
            <c:bubble3D val="0"/>
            <c:spPr>
              <a:solidFill>
                <a:schemeClr val="accent1"/>
              </a:solidFill>
              <a:ln w="19050">
                <a:solidFill>
                  <a:schemeClr val="bg1">
                    <a:lumMod val="50000"/>
                  </a:schemeClr>
                </a:solidFill>
              </a:ln>
              <a:effectLst/>
            </c:spPr>
            <c:extLst>
              <c:ext xmlns:c16="http://schemas.microsoft.com/office/drawing/2014/chart" uri="{C3380CC4-5D6E-409C-BE32-E72D297353CC}">
                <c16:uniqueId val="{00000001-F8E3-4996-8E4E-2E0977470C1B}"/>
              </c:ext>
            </c:extLst>
          </c:dPt>
          <c:dPt>
            <c:idx val="1"/>
            <c:bubble3D val="0"/>
            <c:spPr>
              <a:solidFill>
                <a:schemeClr val="accent6">
                  <a:lumMod val="40000"/>
                  <a:lumOff val="60000"/>
                </a:schemeClr>
              </a:solidFill>
              <a:ln w="19050">
                <a:solidFill>
                  <a:schemeClr val="bg1">
                    <a:lumMod val="50000"/>
                  </a:schemeClr>
                </a:solidFill>
              </a:ln>
              <a:effectLst/>
            </c:spPr>
            <c:extLst>
              <c:ext xmlns:c16="http://schemas.microsoft.com/office/drawing/2014/chart" uri="{C3380CC4-5D6E-409C-BE32-E72D297353CC}">
                <c16:uniqueId val="{00000003-F8E3-4996-8E4E-2E0977470C1B}"/>
              </c:ext>
            </c:extLst>
          </c:dPt>
          <c:dPt>
            <c:idx val="2"/>
            <c:bubble3D val="0"/>
            <c:spPr>
              <a:pattFill prst="dkUpDiag">
                <a:fgClr>
                  <a:schemeClr val="accent1"/>
                </a:fgClr>
                <a:bgClr>
                  <a:schemeClr val="bg1"/>
                </a:bgClr>
              </a:pattFill>
              <a:ln w="19050">
                <a:solidFill>
                  <a:schemeClr val="bg1">
                    <a:lumMod val="50000"/>
                  </a:schemeClr>
                </a:solidFill>
              </a:ln>
              <a:effectLst/>
            </c:spPr>
            <c:extLst>
              <c:ext xmlns:c16="http://schemas.microsoft.com/office/drawing/2014/chart" uri="{C3380CC4-5D6E-409C-BE32-E72D297353CC}">
                <c16:uniqueId val="{00000005-F8E3-4996-8E4E-2E0977470C1B}"/>
              </c:ext>
            </c:extLst>
          </c:dPt>
          <c:dPt>
            <c:idx val="3"/>
            <c:bubble3D val="0"/>
            <c:spPr>
              <a:pattFill prst="pct25">
                <a:fgClr>
                  <a:schemeClr val="accent2"/>
                </a:fgClr>
                <a:bgClr>
                  <a:schemeClr val="bg1"/>
                </a:bgClr>
              </a:pattFill>
              <a:ln w="19050">
                <a:solidFill>
                  <a:schemeClr val="bg1">
                    <a:lumMod val="50000"/>
                  </a:schemeClr>
                </a:solidFill>
              </a:ln>
              <a:effectLst/>
            </c:spPr>
            <c:extLst>
              <c:ext xmlns:c16="http://schemas.microsoft.com/office/drawing/2014/chart" uri="{C3380CC4-5D6E-409C-BE32-E72D297353CC}">
                <c16:uniqueId val="{00000007-F8E3-4996-8E4E-2E0977470C1B}"/>
              </c:ext>
            </c:extLst>
          </c:dPt>
          <c:dPt>
            <c:idx val="4"/>
            <c:bubble3D val="0"/>
            <c:spPr>
              <a:solidFill>
                <a:schemeClr val="accent5"/>
              </a:solidFill>
              <a:ln w="19050">
                <a:solidFill>
                  <a:schemeClr val="bg1">
                    <a:lumMod val="50000"/>
                  </a:schemeClr>
                </a:solidFill>
              </a:ln>
              <a:effectLst/>
            </c:spPr>
            <c:extLst>
              <c:ext xmlns:c16="http://schemas.microsoft.com/office/drawing/2014/chart" uri="{C3380CC4-5D6E-409C-BE32-E72D297353CC}">
                <c16:uniqueId val="{00000009-4E28-440E-AF7C-5CC5D8AEB6C3}"/>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幼保</c:v>
                </c:pt>
                <c:pt idx="1">
                  <c:v>小学校</c:v>
                </c:pt>
                <c:pt idx="2">
                  <c:v>中学校</c:v>
                </c:pt>
                <c:pt idx="3">
                  <c:v>高等学校</c:v>
                </c:pt>
                <c:pt idx="4">
                  <c:v>支援学校</c:v>
                </c:pt>
              </c:strCache>
            </c:strRef>
          </c:cat>
          <c:val>
            <c:numRef>
              <c:f>Sheet1!$B$2:$B$6</c:f>
              <c:numCache>
                <c:formatCode>General</c:formatCode>
                <c:ptCount val="5"/>
                <c:pt idx="0">
                  <c:v>332103</c:v>
                </c:pt>
                <c:pt idx="1">
                  <c:v>438974</c:v>
                </c:pt>
                <c:pt idx="2">
                  <c:v>225305</c:v>
                </c:pt>
                <c:pt idx="3">
                  <c:v>243091</c:v>
                </c:pt>
                <c:pt idx="4">
                  <c:v>9763</c:v>
                </c:pt>
              </c:numCache>
            </c:numRef>
          </c:val>
          <c:extLst>
            <c:ext xmlns:c16="http://schemas.microsoft.com/office/drawing/2014/chart" uri="{C3380CC4-5D6E-409C-BE32-E72D297353CC}">
              <c16:uniqueId val="{00000008-F8E3-4996-8E4E-2E0977470C1B}"/>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sz="11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BE1AC965-9230-4C57-BC97-266171650F74}" type="datetimeFigureOut">
              <a:rPr kumimoji="1" lang="ja-JP" altLang="en-US" smtClean="0"/>
              <a:t>2020/2/9</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43ACDCBC-929C-4453-BA39-9E90C652CCD2}" type="slidenum">
              <a:rPr kumimoji="1" lang="ja-JP" altLang="en-US" smtClean="0"/>
              <a:t>‹#›</a:t>
            </a:fld>
            <a:endParaRPr kumimoji="1" lang="ja-JP" altLang="en-US"/>
          </a:p>
        </p:txBody>
      </p:sp>
    </p:spTree>
    <p:extLst>
      <p:ext uri="{BB962C8B-B14F-4D97-AF65-F5344CB8AC3E}">
        <p14:creationId xmlns:p14="http://schemas.microsoft.com/office/powerpoint/2010/main" val="288830056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61AF445F-5588-4B15-913C-7BC1912AF833}" type="datetime1">
              <a:rPr kumimoji="1" lang="ja-JP" altLang="en-US" smtClean="0"/>
              <a:t>2020/2/9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B82B8B8-28EF-469E-A50A-781CCFF9FEC1}" type="slidenum">
              <a:rPr kumimoji="1" lang="ja-JP" altLang="en-US" smtClean="0"/>
              <a:t>‹#›</a:t>
            </a:fld>
            <a:endParaRPr kumimoji="1" lang="ja-JP" altLang="en-US"/>
          </a:p>
        </p:txBody>
      </p:sp>
    </p:spTree>
    <p:extLst>
      <p:ext uri="{BB962C8B-B14F-4D97-AF65-F5344CB8AC3E}">
        <p14:creationId xmlns:p14="http://schemas.microsoft.com/office/powerpoint/2010/main" val="2055067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84D6962-054E-425F-80EA-C41AD0934478}" type="datetime1">
              <a:rPr kumimoji="1" lang="ja-JP" altLang="en-US" smtClean="0"/>
              <a:t>2020/2/9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B82B8B8-28EF-469E-A50A-781CCFF9FEC1}" type="slidenum">
              <a:rPr kumimoji="1" lang="ja-JP" altLang="en-US" smtClean="0"/>
              <a:t>‹#›</a:t>
            </a:fld>
            <a:endParaRPr kumimoji="1" lang="ja-JP" altLang="en-US"/>
          </a:p>
        </p:txBody>
      </p:sp>
    </p:spTree>
    <p:extLst>
      <p:ext uri="{BB962C8B-B14F-4D97-AF65-F5344CB8AC3E}">
        <p14:creationId xmlns:p14="http://schemas.microsoft.com/office/powerpoint/2010/main" val="2600203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30B15AA-5165-4179-8B5D-C393EA94036C}" type="datetime1">
              <a:rPr kumimoji="1" lang="ja-JP" altLang="en-US" smtClean="0"/>
              <a:t>2020/2/9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B82B8B8-28EF-469E-A50A-781CCFF9FEC1}" type="slidenum">
              <a:rPr kumimoji="1" lang="ja-JP" altLang="en-US" smtClean="0"/>
              <a:t>‹#›</a:t>
            </a:fld>
            <a:endParaRPr kumimoji="1" lang="ja-JP" altLang="en-US"/>
          </a:p>
        </p:txBody>
      </p:sp>
    </p:spTree>
    <p:extLst>
      <p:ext uri="{BB962C8B-B14F-4D97-AF65-F5344CB8AC3E}">
        <p14:creationId xmlns:p14="http://schemas.microsoft.com/office/powerpoint/2010/main" val="1816790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B245F70-7CE2-4676-8246-7221C0D0D48B}" type="datetime1">
              <a:rPr kumimoji="1" lang="ja-JP" altLang="en-US" smtClean="0"/>
              <a:t>2020/2/9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B82B8B8-28EF-469E-A50A-781CCFF9FEC1}" type="slidenum">
              <a:rPr kumimoji="1" lang="ja-JP" altLang="en-US" smtClean="0"/>
              <a:t>‹#›</a:t>
            </a:fld>
            <a:endParaRPr kumimoji="1" lang="ja-JP" altLang="en-US"/>
          </a:p>
        </p:txBody>
      </p:sp>
    </p:spTree>
    <p:extLst>
      <p:ext uri="{BB962C8B-B14F-4D97-AF65-F5344CB8AC3E}">
        <p14:creationId xmlns:p14="http://schemas.microsoft.com/office/powerpoint/2010/main" val="767896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528595A8-C717-4DAF-BCAC-E0DAFEE58E7F}" type="datetime1">
              <a:rPr kumimoji="1" lang="ja-JP" altLang="en-US" smtClean="0"/>
              <a:t>2020/2/9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B82B8B8-28EF-469E-A50A-781CCFF9FEC1}" type="slidenum">
              <a:rPr kumimoji="1" lang="ja-JP" altLang="en-US" smtClean="0"/>
              <a:t>‹#›</a:t>
            </a:fld>
            <a:endParaRPr kumimoji="1" lang="ja-JP" altLang="en-US"/>
          </a:p>
        </p:txBody>
      </p:sp>
    </p:spTree>
    <p:extLst>
      <p:ext uri="{BB962C8B-B14F-4D97-AF65-F5344CB8AC3E}">
        <p14:creationId xmlns:p14="http://schemas.microsoft.com/office/powerpoint/2010/main" val="478508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042EC1C7-3BE6-4635-9018-4727B8BAFB86}" type="datetime1">
              <a:rPr kumimoji="1" lang="ja-JP" altLang="en-US" smtClean="0"/>
              <a:t>2020/2/9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B82B8B8-28EF-469E-A50A-781CCFF9FEC1}" type="slidenum">
              <a:rPr kumimoji="1" lang="ja-JP" altLang="en-US" smtClean="0"/>
              <a:t>‹#›</a:t>
            </a:fld>
            <a:endParaRPr kumimoji="1" lang="ja-JP" altLang="en-US"/>
          </a:p>
        </p:txBody>
      </p:sp>
    </p:spTree>
    <p:extLst>
      <p:ext uri="{BB962C8B-B14F-4D97-AF65-F5344CB8AC3E}">
        <p14:creationId xmlns:p14="http://schemas.microsoft.com/office/powerpoint/2010/main" val="3871022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7C4160D2-DA66-4F7C-9C6B-DC8758CD0D21}" type="datetime1">
              <a:rPr kumimoji="1" lang="ja-JP" altLang="en-US" smtClean="0"/>
              <a:t>2020/2/9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B82B8B8-28EF-469E-A50A-781CCFF9FEC1}" type="slidenum">
              <a:rPr kumimoji="1" lang="ja-JP" altLang="en-US" smtClean="0"/>
              <a:t>‹#›</a:t>
            </a:fld>
            <a:endParaRPr kumimoji="1" lang="ja-JP" altLang="en-US"/>
          </a:p>
        </p:txBody>
      </p:sp>
    </p:spTree>
    <p:extLst>
      <p:ext uri="{BB962C8B-B14F-4D97-AF65-F5344CB8AC3E}">
        <p14:creationId xmlns:p14="http://schemas.microsoft.com/office/powerpoint/2010/main" val="422318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BAC5A0A2-AFD4-4832-A477-3D466B86EC54}" type="datetime1">
              <a:rPr kumimoji="1" lang="ja-JP" altLang="en-US" smtClean="0"/>
              <a:t>2020/2/9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B82B8B8-28EF-469E-A50A-781CCFF9FEC1}" type="slidenum">
              <a:rPr kumimoji="1" lang="ja-JP" altLang="en-US" smtClean="0"/>
              <a:t>‹#›</a:t>
            </a:fld>
            <a:endParaRPr kumimoji="1" lang="ja-JP" altLang="en-US"/>
          </a:p>
        </p:txBody>
      </p:sp>
    </p:spTree>
    <p:extLst>
      <p:ext uri="{BB962C8B-B14F-4D97-AF65-F5344CB8AC3E}">
        <p14:creationId xmlns:p14="http://schemas.microsoft.com/office/powerpoint/2010/main" val="1982729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4E5FE8-D7B3-4F7F-87B9-33942A9CDBEE}" type="datetime1">
              <a:rPr kumimoji="1" lang="ja-JP" altLang="en-US" smtClean="0"/>
              <a:t>2020/2/9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B82B8B8-28EF-469E-A50A-781CCFF9FEC1}" type="slidenum">
              <a:rPr kumimoji="1" lang="ja-JP" altLang="en-US" smtClean="0"/>
              <a:t>‹#›</a:t>
            </a:fld>
            <a:endParaRPr kumimoji="1" lang="ja-JP" altLang="en-US"/>
          </a:p>
        </p:txBody>
      </p:sp>
    </p:spTree>
    <p:extLst>
      <p:ext uri="{BB962C8B-B14F-4D97-AF65-F5344CB8AC3E}">
        <p14:creationId xmlns:p14="http://schemas.microsoft.com/office/powerpoint/2010/main" val="3700604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5D56E4E-07F1-4F58-A9FC-1495CE33AF1C}" type="datetime1">
              <a:rPr kumimoji="1" lang="ja-JP" altLang="en-US" smtClean="0"/>
              <a:t>2020/2/9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B82B8B8-28EF-469E-A50A-781CCFF9FEC1}" type="slidenum">
              <a:rPr kumimoji="1" lang="ja-JP" altLang="en-US" smtClean="0"/>
              <a:t>‹#›</a:t>
            </a:fld>
            <a:endParaRPr kumimoji="1" lang="ja-JP" altLang="en-US"/>
          </a:p>
        </p:txBody>
      </p:sp>
    </p:spTree>
    <p:extLst>
      <p:ext uri="{BB962C8B-B14F-4D97-AF65-F5344CB8AC3E}">
        <p14:creationId xmlns:p14="http://schemas.microsoft.com/office/powerpoint/2010/main" val="2580608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F4B95D1B-64BD-4FF0-9FD6-B6EB8D447502}" type="datetime1">
              <a:rPr kumimoji="1" lang="ja-JP" altLang="en-US" smtClean="0"/>
              <a:t>2020/2/9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B82B8B8-28EF-469E-A50A-781CCFF9FEC1}" type="slidenum">
              <a:rPr kumimoji="1" lang="ja-JP" altLang="en-US" smtClean="0"/>
              <a:t>‹#›</a:t>
            </a:fld>
            <a:endParaRPr kumimoji="1" lang="ja-JP" altLang="en-US"/>
          </a:p>
        </p:txBody>
      </p:sp>
    </p:spTree>
    <p:extLst>
      <p:ext uri="{BB962C8B-B14F-4D97-AF65-F5344CB8AC3E}">
        <p14:creationId xmlns:p14="http://schemas.microsoft.com/office/powerpoint/2010/main" val="2385235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057826-3686-4A2B-832C-AF814C989F5C}" type="datetime1">
              <a:rPr kumimoji="1" lang="ja-JP" altLang="en-US" smtClean="0"/>
              <a:t>2020/2/9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82B8B8-28EF-469E-A50A-781CCFF9FEC1}" type="slidenum">
              <a:rPr kumimoji="1" lang="ja-JP" altLang="en-US" smtClean="0"/>
              <a:t>‹#›</a:t>
            </a:fld>
            <a:endParaRPr kumimoji="1" lang="ja-JP" altLang="en-US"/>
          </a:p>
        </p:txBody>
      </p:sp>
    </p:spTree>
    <p:extLst>
      <p:ext uri="{BB962C8B-B14F-4D97-AF65-F5344CB8AC3E}">
        <p14:creationId xmlns:p14="http://schemas.microsoft.com/office/powerpoint/2010/main" val="19514922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451040" y="2640079"/>
            <a:ext cx="4384535" cy="769441"/>
          </a:xfrm>
          <a:prstGeom prst="rect">
            <a:avLst/>
          </a:prstGeom>
          <a:noFill/>
        </p:spPr>
        <p:txBody>
          <a:bodyPr wrap="none" rtlCol="0">
            <a:spAutoFit/>
          </a:bodyPr>
          <a:lstStyle/>
          <a:p>
            <a:pPr algn="ctr"/>
            <a:r>
              <a:rPr kumimoji="1" lang="ja-JP" altLang="en-US" sz="4400" dirty="0" smtClean="0">
                <a:latin typeface="Meiryo UI" panose="020B0604030504040204" pitchFamily="50" charset="-128"/>
                <a:ea typeface="Meiryo UI" panose="020B0604030504040204" pitchFamily="50" charset="-128"/>
              </a:rPr>
              <a:t>住民モードについて</a:t>
            </a:r>
            <a:endParaRPr kumimoji="1" lang="en-US" altLang="ja-JP" sz="3600" dirty="0" smtClean="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6413765" y="110604"/>
            <a:ext cx="2662908" cy="523220"/>
          </a:xfrm>
          <a:prstGeom prst="rect">
            <a:avLst/>
          </a:prstGeom>
          <a:noFill/>
        </p:spPr>
        <p:txBody>
          <a:bodyPr wrap="none" rtlCol="0">
            <a:spAutoFit/>
          </a:bodyPr>
          <a:lstStyle/>
          <a:p>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2020.2.10</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第</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7</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回大阪スマートシティ戦略会議</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7342852" y="633824"/>
            <a:ext cx="1622981" cy="369332"/>
          </a:xfrm>
          <a:prstGeom prst="rect">
            <a:avLst/>
          </a:prstGeom>
          <a:noFill/>
          <a:ln>
            <a:solidFill>
              <a:schemeClr val="tx1"/>
            </a:solidFill>
          </a:ln>
        </p:spPr>
        <p:txBody>
          <a:bodyPr wrap="square" rtlCol="0" anchor="ctr">
            <a:spAutoFit/>
          </a:bodyPr>
          <a:lstStyle/>
          <a:p>
            <a:pPr algn="ctr"/>
            <a:r>
              <a:rPr kumimoji="1" lang="ja-JP" altLang="en-US" dirty="0" smtClean="0">
                <a:latin typeface="Meiryo UI" panose="020B0604030504040204" pitchFamily="50" charset="-128"/>
                <a:ea typeface="Meiryo UI" panose="020B0604030504040204" pitchFamily="50" charset="-128"/>
              </a:rPr>
              <a:t>　資料３－</a:t>
            </a:r>
            <a:r>
              <a:rPr kumimoji="1" lang="ja-JP" altLang="en-US" dirty="0">
                <a:latin typeface="Meiryo UI" panose="020B0604030504040204" pitchFamily="50" charset="-128"/>
                <a:ea typeface="Meiryo UI" panose="020B0604030504040204" pitchFamily="50" charset="-128"/>
              </a:rPr>
              <a:t>１</a:t>
            </a:r>
          </a:p>
        </p:txBody>
      </p:sp>
      <p:sp>
        <p:nvSpPr>
          <p:cNvPr id="7" name="テキスト ボックス 6"/>
          <p:cNvSpPr txBox="1"/>
          <p:nvPr/>
        </p:nvSpPr>
        <p:spPr>
          <a:xfrm>
            <a:off x="2662638" y="5800851"/>
            <a:ext cx="3961341" cy="461665"/>
          </a:xfrm>
          <a:prstGeom prst="rect">
            <a:avLst/>
          </a:prstGeom>
          <a:noFill/>
        </p:spPr>
        <p:txBody>
          <a:bodyPr wrap="none" rtlCol="0">
            <a:spAutoFit/>
          </a:bodyPr>
          <a:lstStyle/>
          <a:p>
            <a:pPr defTabSz="914400"/>
            <a:r>
              <a:rPr kumimoji="1" lang="ja-JP" altLang="en-US" sz="2400" dirty="0">
                <a:solidFill>
                  <a:prstClr val="black"/>
                </a:solidFill>
                <a:latin typeface="Meiryo UI" panose="020B0604030504040204" pitchFamily="50" charset="-128"/>
                <a:ea typeface="Meiryo UI" panose="020B0604030504040204" pitchFamily="50" charset="-128"/>
              </a:rPr>
              <a:t>スマートシティ戦略タスクフォース</a:t>
            </a:r>
          </a:p>
        </p:txBody>
      </p:sp>
    </p:spTree>
    <p:extLst>
      <p:ext uri="{BB962C8B-B14F-4D97-AF65-F5344CB8AC3E}">
        <p14:creationId xmlns:p14="http://schemas.microsoft.com/office/powerpoint/2010/main" val="29364121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890644" y="6434727"/>
            <a:ext cx="2057400" cy="365125"/>
          </a:xfrm>
        </p:spPr>
        <p:txBody>
          <a:bodyPr/>
          <a:lstStyle/>
          <a:p>
            <a:fld id="{5B82B8B8-28EF-469E-A50A-781CCFF9FEC1}" type="slidenum">
              <a:rPr kumimoji="1" lang="ja-JP" altLang="en-US" smtClean="0"/>
              <a:t>10</a:t>
            </a:fld>
            <a:endParaRPr kumimoji="1" lang="ja-JP" altLang="en-US"/>
          </a:p>
        </p:txBody>
      </p:sp>
      <p:sp>
        <p:nvSpPr>
          <p:cNvPr id="5" name="テキスト ボックス 4"/>
          <p:cNvSpPr txBox="1"/>
          <p:nvPr/>
        </p:nvSpPr>
        <p:spPr>
          <a:xfrm>
            <a:off x="130628" y="63687"/>
            <a:ext cx="5849678" cy="461665"/>
          </a:xfrm>
          <a:prstGeom prst="rect">
            <a:avLst/>
          </a:prstGeom>
          <a:noFill/>
        </p:spPr>
        <p:txBody>
          <a:bodyPr wrap="none" rtlCol="0">
            <a:spAutoFit/>
          </a:bodyPr>
          <a:lstStyle/>
          <a:p>
            <a:r>
              <a:rPr kumimoji="1" lang="en-US" altLang="ja-JP" sz="2400" b="1" dirty="0" smtClean="0">
                <a:latin typeface="Meiryo UI" panose="020B0604030504040204" pitchFamily="50" charset="-128"/>
                <a:ea typeface="Meiryo UI" panose="020B0604030504040204" pitchFamily="50" charset="-128"/>
              </a:rPr>
              <a:t>【</a:t>
            </a:r>
            <a:r>
              <a:rPr kumimoji="1" lang="ja-JP" altLang="en-US" sz="2400" b="1" dirty="0" smtClean="0">
                <a:latin typeface="Meiryo UI" panose="020B0604030504040204" pitchFamily="50" charset="-128"/>
                <a:ea typeface="Meiryo UI" panose="020B0604030504040204" pitchFamily="50" charset="-128"/>
              </a:rPr>
              <a:t>②防災モード</a:t>
            </a:r>
            <a:r>
              <a:rPr kumimoji="1" lang="en-US" altLang="ja-JP" sz="2400" b="1" dirty="0" smtClean="0">
                <a:latin typeface="Meiryo UI" panose="020B0604030504040204" pitchFamily="50" charset="-128"/>
                <a:ea typeface="Meiryo UI" panose="020B0604030504040204" pitchFamily="50" charset="-128"/>
              </a:rPr>
              <a:t>】</a:t>
            </a:r>
            <a:r>
              <a:rPr kumimoji="1" lang="ja-JP" altLang="en-US" sz="2400" b="1" dirty="0" smtClean="0">
                <a:latin typeface="Meiryo UI" panose="020B0604030504040204" pitchFamily="50" charset="-128"/>
                <a:ea typeface="Meiryo UI" panose="020B0604030504040204" pitchFamily="50" charset="-128"/>
              </a:rPr>
              <a:t>　大阪府の「災害モード」宣言</a:t>
            </a:r>
            <a:endParaRPr kumimoji="1" lang="ja-JP" altLang="en-US" sz="2400" b="1" dirty="0">
              <a:latin typeface="Meiryo UI" panose="020B0604030504040204" pitchFamily="50" charset="-128"/>
              <a:ea typeface="Meiryo UI" panose="020B0604030504040204" pitchFamily="50" charset="-128"/>
            </a:endParaRPr>
          </a:p>
        </p:txBody>
      </p:sp>
      <p:cxnSp>
        <p:nvCxnSpPr>
          <p:cNvPr id="6" name="直線コネクタ 5"/>
          <p:cNvCxnSpPr/>
          <p:nvPr/>
        </p:nvCxnSpPr>
        <p:spPr>
          <a:xfrm>
            <a:off x="130628" y="573621"/>
            <a:ext cx="8934994" cy="0"/>
          </a:xfrm>
          <a:prstGeom prst="line">
            <a:avLst/>
          </a:prstGeom>
        </p:spPr>
        <p:style>
          <a:lnRef idx="1">
            <a:schemeClr val="dk1"/>
          </a:lnRef>
          <a:fillRef idx="0">
            <a:schemeClr val="dk1"/>
          </a:fillRef>
          <a:effectRef idx="0">
            <a:schemeClr val="dk1"/>
          </a:effectRef>
          <a:fontRef idx="minor">
            <a:schemeClr val="tx1"/>
          </a:fontRef>
        </p:style>
      </p:cxnSp>
      <p:sp>
        <p:nvSpPr>
          <p:cNvPr id="7" name="正方形/長方形 6"/>
          <p:cNvSpPr/>
          <p:nvPr/>
        </p:nvSpPr>
        <p:spPr>
          <a:xfrm>
            <a:off x="964765" y="1198662"/>
            <a:ext cx="7367424" cy="830997"/>
          </a:xfrm>
          <a:prstGeom prst="rect">
            <a:avLst/>
          </a:prstGeom>
        </p:spPr>
        <p:txBody>
          <a:bodyPr wrap="square">
            <a:spAutoFit/>
          </a:bodyPr>
          <a:lstStyle/>
          <a:p>
            <a:r>
              <a:rPr lang="ja-JP" altLang="en-US" sz="1600" dirty="0">
                <a:latin typeface="Meiryo UI" panose="020B0604030504040204" pitchFamily="50" charset="-128"/>
                <a:ea typeface="Meiryo UI" panose="020B0604030504040204" pitchFamily="50" charset="-128"/>
              </a:rPr>
              <a:t>大阪府では、新たに、府民や事業者の皆さまに大阪府に広域的な大規模災害が発生もしくは迫っていることを知らせ、学校や仕事などの日常生活の状態（モード）から、災害時の状態（モード）への意識の切り替えを呼びかける「災害モード宣言」を導入</a:t>
            </a:r>
          </a:p>
        </p:txBody>
      </p:sp>
      <p:graphicFrame>
        <p:nvGraphicFramePr>
          <p:cNvPr id="15" name="表 14"/>
          <p:cNvGraphicFramePr>
            <a:graphicFrameLocks noGrp="1"/>
          </p:cNvGraphicFramePr>
          <p:nvPr>
            <p:extLst>
              <p:ext uri="{D42A27DB-BD31-4B8C-83A1-F6EECF244321}">
                <p14:modId xmlns:p14="http://schemas.microsoft.com/office/powerpoint/2010/main" val="3910465445"/>
              </p:ext>
            </p:extLst>
          </p:nvPr>
        </p:nvGraphicFramePr>
        <p:xfrm>
          <a:off x="394881" y="2327692"/>
          <a:ext cx="8458740" cy="4041721"/>
        </p:xfrm>
        <a:graphic>
          <a:graphicData uri="http://schemas.openxmlformats.org/drawingml/2006/table">
            <a:tbl>
              <a:tblPr firstRow="1" bandRow="1">
                <a:tableStyleId>{5940675A-B579-460E-94D1-54222C63F5DA}</a:tableStyleId>
              </a:tblPr>
              <a:tblGrid>
                <a:gridCol w="990056">
                  <a:extLst>
                    <a:ext uri="{9D8B030D-6E8A-4147-A177-3AD203B41FA5}">
                      <a16:colId xmlns:a16="http://schemas.microsoft.com/office/drawing/2014/main" val="1717943263"/>
                    </a:ext>
                  </a:extLst>
                </a:gridCol>
                <a:gridCol w="3275507">
                  <a:extLst>
                    <a:ext uri="{9D8B030D-6E8A-4147-A177-3AD203B41FA5}">
                      <a16:colId xmlns:a16="http://schemas.microsoft.com/office/drawing/2014/main" val="3236700791"/>
                    </a:ext>
                  </a:extLst>
                </a:gridCol>
                <a:gridCol w="4193177">
                  <a:extLst>
                    <a:ext uri="{9D8B030D-6E8A-4147-A177-3AD203B41FA5}">
                      <a16:colId xmlns:a16="http://schemas.microsoft.com/office/drawing/2014/main" val="2417939772"/>
                    </a:ext>
                  </a:extLst>
                </a:gridCol>
              </a:tblGrid>
              <a:tr h="325945">
                <a:tc>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400" b="1" dirty="0" smtClean="0">
                          <a:latin typeface="Meiryo UI" panose="020B0604030504040204" pitchFamily="50" charset="-128"/>
                          <a:ea typeface="Meiryo UI" panose="020B0604030504040204" pitchFamily="50" charset="-128"/>
                        </a:rPr>
                        <a:t>「災害モード」宣言の目安（タイミング）</a:t>
                      </a:r>
                      <a:endParaRPr kumimoji="1" lang="ja-JP" altLang="en-US" sz="1400" b="1" dirty="0">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tc>
                  <a:txBody>
                    <a:bodyPr/>
                    <a:lstStyle/>
                    <a:p>
                      <a:pPr algn="ctr"/>
                      <a:r>
                        <a:rPr kumimoji="1" lang="ja-JP" altLang="en-US" sz="1400" b="1" dirty="0" smtClean="0">
                          <a:latin typeface="Meiryo UI" panose="020B0604030504040204" pitchFamily="50" charset="-128"/>
                          <a:ea typeface="Meiryo UI" panose="020B0604030504040204" pitchFamily="50" charset="-128"/>
                        </a:rPr>
                        <a:t>発信内容（例）</a:t>
                      </a:r>
                      <a:endParaRPr kumimoji="1" lang="ja-JP" altLang="en-US" sz="1400" b="1" dirty="0">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extLst>
                  <a:ext uri="{0D108BD9-81ED-4DB2-BD59-A6C34878D82A}">
                    <a16:rowId xmlns:a16="http://schemas.microsoft.com/office/drawing/2014/main" val="1263259525"/>
                  </a:ext>
                </a:extLst>
              </a:tr>
              <a:tr h="1662321">
                <a:tc>
                  <a:txBody>
                    <a:bodyPr/>
                    <a:lstStyle/>
                    <a:p>
                      <a:pPr algn="ctr"/>
                      <a:r>
                        <a:rPr kumimoji="1" lang="ja-JP" altLang="en-US" sz="1800" b="1" dirty="0" smtClean="0">
                          <a:latin typeface="Meiryo UI" panose="020B0604030504040204" pitchFamily="50" charset="-128"/>
                          <a:ea typeface="Meiryo UI" panose="020B0604030504040204" pitchFamily="50" charset="-128"/>
                        </a:rPr>
                        <a:t>台風</a:t>
                      </a:r>
                      <a:endParaRPr kumimoji="1" lang="ja-JP" altLang="en-US" sz="1800" b="1" dirty="0">
                        <a:latin typeface="Meiryo UI" panose="020B0604030504040204" pitchFamily="50" charset="-128"/>
                        <a:ea typeface="Meiryo UI" panose="020B0604030504040204" pitchFamily="50" charset="-128"/>
                      </a:endParaRPr>
                    </a:p>
                  </a:txBody>
                  <a:tcPr anchor="ctr" anchorCtr="1">
                    <a:solidFill>
                      <a:schemeClr val="accent1">
                        <a:lumMod val="20000"/>
                        <a:lumOff val="80000"/>
                      </a:schemeClr>
                    </a:solidFill>
                  </a:tcPr>
                </a:tc>
                <a:tc>
                  <a:txBody>
                    <a:bodyPr/>
                    <a:lstStyle/>
                    <a:p>
                      <a:pPr marL="285750" indent="-285750">
                        <a:buFont typeface="Arial" panose="020B0604020202020204" pitchFamily="34" charset="0"/>
                        <a:buChar char="•"/>
                      </a:pPr>
                      <a:r>
                        <a:rPr kumimoji="1" lang="ja-JP" altLang="en-US" sz="1400" dirty="0" smtClean="0">
                          <a:latin typeface="Meiryo UI" panose="020B0604030504040204" pitchFamily="50" charset="-128"/>
                          <a:ea typeface="Meiryo UI" panose="020B0604030504040204" pitchFamily="50" charset="-128"/>
                        </a:rPr>
                        <a:t>気象台の予測で、強い台風が大阪府域に接近・上陸し、府域の陸上で最大風速３０ｍ以上が見込まれる場合 </a:t>
                      </a:r>
                      <a:endParaRPr kumimoji="1" lang="en-US" altLang="ja-JP" sz="1400"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kumimoji="1" lang="ja-JP" altLang="en-US" sz="900"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400" dirty="0" smtClean="0">
                          <a:latin typeface="Meiryo UI" panose="020B0604030504040204" pitchFamily="50" charset="-128"/>
                          <a:ea typeface="Meiryo UI" panose="020B0604030504040204" pitchFamily="50" charset="-128"/>
                        </a:rPr>
                        <a:t>府域への最接近予測時刻に応じた内容の呼びかけを、府域上陸・最接近の前日</a:t>
                      </a:r>
                      <a:r>
                        <a:rPr kumimoji="1" lang="en-US" altLang="ja-JP" sz="1400" dirty="0" smtClean="0">
                          <a:latin typeface="Meiryo UI" panose="020B0604030504040204" pitchFamily="50" charset="-128"/>
                          <a:ea typeface="Meiryo UI" panose="020B0604030504040204" pitchFamily="50" charset="-128"/>
                        </a:rPr>
                        <a:t>18</a:t>
                      </a:r>
                      <a:r>
                        <a:rPr kumimoji="1" lang="ja-JP" altLang="en-US" sz="1400" dirty="0" smtClean="0">
                          <a:latin typeface="Meiryo UI" panose="020B0604030504040204" pitchFamily="50" charset="-128"/>
                          <a:ea typeface="Meiryo UI" panose="020B0604030504040204" pitchFamily="50" charset="-128"/>
                        </a:rPr>
                        <a:t>時までを目安に実施</a:t>
                      </a:r>
                    </a:p>
                  </a:txBody>
                  <a:tcPr/>
                </a:tc>
                <a:tc>
                  <a:txBody>
                    <a:bodyPr/>
                    <a:lstStyle/>
                    <a:p>
                      <a:pPr marL="171450" indent="-171450">
                        <a:buFont typeface="Wingdings" panose="05000000000000000000" pitchFamily="2" charset="2"/>
                        <a:buChar char="Ø"/>
                      </a:pPr>
                      <a:r>
                        <a:rPr kumimoji="1" lang="ja-JP" altLang="en-US" sz="1200" b="1" dirty="0" smtClean="0">
                          <a:latin typeface="Meiryo UI" panose="020B0604030504040204" pitchFamily="50" charset="-128"/>
                          <a:ea typeface="Meiryo UI" panose="020B0604030504040204" pitchFamily="50" charset="-128"/>
                        </a:rPr>
                        <a:t>日常生活のモードから「災害」モードに意識を切り替えていただくこと</a:t>
                      </a:r>
                      <a:endParaRPr kumimoji="1" lang="en-US" altLang="ja-JP" sz="1200" b="1" dirty="0" smtClean="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kumimoji="1" lang="ja-JP" altLang="en-US" sz="1200" b="1" dirty="0" smtClean="0">
                          <a:latin typeface="Meiryo UI" panose="020B0604030504040204" pitchFamily="50" charset="-128"/>
                          <a:ea typeface="Meiryo UI" panose="020B0604030504040204" pitchFamily="50" charset="-128"/>
                        </a:rPr>
                        <a:t>不要不急の外出や野外での作業を控え、屋内で過ごしていただくこと</a:t>
                      </a:r>
                      <a:endParaRPr kumimoji="1" lang="en-US" altLang="ja-JP" sz="1200" b="1" dirty="0" smtClean="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kumimoji="1" lang="ja-JP" altLang="en-US" sz="1200" b="1" dirty="0" smtClean="0">
                          <a:latin typeface="Meiryo UI" panose="020B0604030504040204" pitchFamily="50" charset="-128"/>
                          <a:ea typeface="Meiryo UI" panose="020B0604030504040204" pitchFamily="50" charset="-128"/>
                        </a:rPr>
                        <a:t>今後、市町村が発令する避難に関する情報にしたがって、行動していただくこと</a:t>
                      </a:r>
                      <a:endParaRPr kumimoji="1" lang="en-US" altLang="ja-JP" sz="1200" b="1" dirty="0" smtClean="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kumimoji="1" lang="ja-JP" altLang="en-US" sz="1200" b="1" dirty="0" smtClean="0">
                          <a:latin typeface="Meiryo UI" panose="020B0604030504040204" pitchFamily="50" charset="-128"/>
                          <a:ea typeface="Meiryo UI" panose="020B0604030504040204" pitchFamily="50" charset="-128"/>
                        </a:rPr>
                        <a:t>事業者の方々は、明日以降の出社抑制など、適切な対応をしていただくこと　　など</a:t>
                      </a:r>
                    </a:p>
                  </a:txBody>
                  <a:tcPr/>
                </a:tc>
                <a:extLst>
                  <a:ext uri="{0D108BD9-81ED-4DB2-BD59-A6C34878D82A}">
                    <a16:rowId xmlns:a16="http://schemas.microsoft.com/office/drawing/2014/main" val="668337709"/>
                  </a:ext>
                </a:extLst>
              </a:tr>
              <a:tr h="2053455">
                <a:tc>
                  <a:txBody>
                    <a:bodyPr/>
                    <a:lstStyle/>
                    <a:p>
                      <a:pPr algn="ctr"/>
                      <a:r>
                        <a:rPr kumimoji="1" lang="ja-JP" altLang="en-US" sz="1800" b="1" dirty="0" smtClean="0">
                          <a:latin typeface="Meiryo UI" panose="020B0604030504040204" pitchFamily="50" charset="-128"/>
                          <a:ea typeface="Meiryo UI" panose="020B0604030504040204" pitchFamily="50" charset="-128"/>
                        </a:rPr>
                        <a:t>地震</a:t>
                      </a:r>
                      <a:endParaRPr kumimoji="1" lang="ja-JP" altLang="en-US" sz="1800" b="1" dirty="0">
                        <a:latin typeface="Meiryo UI" panose="020B0604030504040204" pitchFamily="50" charset="-128"/>
                        <a:ea typeface="Meiryo UI" panose="020B0604030504040204" pitchFamily="50" charset="-128"/>
                      </a:endParaRPr>
                    </a:p>
                  </a:txBody>
                  <a:tcPr anchor="ctr" anchorCtr="1">
                    <a:solidFill>
                      <a:schemeClr val="accent1">
                        <a:lumMod val="20000"/>
                        <a:lumOff val="80000"/>
                      </a:schemeClr>
                    </a:solidFill>
                  </a:tcPr>
                </a:tc>
                <a:tc>
                  <a:txBody>
                    <a:bodyPr/>
                    <a:lstStyle/>
                    <a:p>
                      <a:pPr marL="285750" indent="-285750">
                        <a:buFont typeface="Arial" panose="020B0604020202020204" pitchFamily="34" charset="0"/>
                        <a:buChar char="•"/>
                      </a:pPr>
                      <a:r>
                        <a:rPr kumimoji="1" lang="ja-JP" altLang="en-US" sz="1400" dirty="0" smtClean="0">
                          <a:latin typeface="Meiryo UI" panose="020B0604030504040204" pitchFamily="50" charset="-128"/>
                          <a:ea typeface="Meiryo UI" panose="020B0604030504040204" pitchFamily="50" charset="-128"/>
                        </a:rPr>
                        <a:t>府域に震度</a:t>
                      </a:r>
                      <a:r>
                        <a:rPr kumimoji="1" lang="en-US" altLang="ja-JP" sz="1400" dirty="0" smtClean="0">
                          <a:latin typeface="Meiryo UI" panose="020B0604030504040204" pitchFamily="50" charset="-128"/>
                          <a:ea typeface="Meiryo UI" panose="020B0604030504040204" pitchFamily="50" charset="-128"/>
                        </a:rPr>
                        <a:t>6</a:t>
                      </a:r>
                      <a:r>
                        <a:rPr kumimoji="1" lang="ja-JP" altLang="en-US" sz="1400" dirty="0" smtClean="0">
                          <a:latin typeface="Meiryo UI" panose="020B0604030504040204" pitchFamily="50" charset="-128"/>
                          <a:ea typeface="Meiryo UI" panose="020B0604030504040204" pitchFamily="50" charset="-128"/>
                        </a:rPr>
                        <a:t>弱以上を観測した場合</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marL="171450" indent="-171450">
                        <a:buFont typeface="Wingdings" panose="05000000000000000000" pitchFamily="2" charset="2"/>
                        <a:buChar char="Ø"/>
                      </a:pPr>
                      <a:r>
                        <a:rPr kumimoji="1" lang="ja-JP" altLang="en-US" sz="1200" b="1" dirty="0" smtClean="0">
                          <a:latin typeface="Meiryo UI" panose="020B0604030504040204" pitchFamily="50" charset="-128"/>
                          <a:ea typeface="Meiryo UI" panose="020B0604030504040204" pitchFamily="50" charset="-128"/>
                        </a:rPr>
                        <a:t>日常生活のモードから「災害」モードに意識を切り替えていただくこと</a:t>
                      </a:r>
                      <a:endParaRPr kumimoji="1" lang="en-US" altLang="ja-JP" sz="1200" b="1" dirty="0" smtClean="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kumimoji="1" lang="ja-JP" altLang="en-US" sz="1200" b="1" dirty="0" smtClean="0">
                          <a:latin typeface="Meiryo UI" panose="020B0604030504040204" pitchFamily="50" charset="-128"/>
                          <a:ea typeface="Meiryo UI" panose="020B0604030504040204" pitchFamily="50" charset="-128"/>
                        </a:rPr>
                        <a:t>津波警報が出された場合は、高台や３階以上の建物に避難</a:t>
                      </a:r>
                      <a:endParaRPr kumimoji="1" lang="en-US" altLang="ja-JP" sz="1200" b="1" dirty="0" smtClean="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kumimoji="1" lang="ja-JP" altLang="en-US" sz="1200" b="1" dirty="0" smtClean="0">
                          <a:latin typeface="Meiryo UI" panose="020B0604030504040204" pitchFamily="50" charset="-128"/>
                          <a:ea typeface="Meiryo UI" panose="020B0604030504040204" pitchFamily="50" charset="-128"/>
                        </a:rPr>
                        <a:t>テレビやラジオ等で情報収集し、今後の津波や続発地震に十分注意</a:t>
                      </a:r>
                      <a:endParaRPr kumimoji="1" lang="en-US" altLang="ja-JP" sz="1200" b="1" dirty="0" smtClean="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kumimoji="1" lang="ja-JP" altLang="en-US" sz="1200" b="1" dirty="0" smtClean="0">
                          <a:latin typeface="Meiryo UI" panose="020B0604030504040204" pitchFamily="50" charset="-128"/>
                          <a:ea typeface="Meiryo UI" panose="020B0604030504040204" pitchFamily="50" charset="-128"/>
                        </a:rPr>
                        <a:t>周りの方への声掛けなど、近所で助け合いをしていただくこと</a:t>
                      </a:r>
                      <a:endParaRPr kumimoji="1" lang="en-US" altLang="ja-JP" sz="1200" b="1" dirty="0" smtClean="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kumimoji="1" lang="ja-JP" altLang="en-US" sz="1200" b="1" dirty="0" smtClean="0">
                          <a:latin typeface="Meiryo UI" panose="020B0604030504040204" pitchFamily="50" charset="-128"/>
                          <a:ea typeface="Meiryo UI" panose="020B0604030504040204" pitchFamily="50" charset="-128"/>
                        </a:rPr>
                        <a:t>救援・救助活動等の妨げにならないよう、むやみに外出や移動は控えていただくこと</a:t>
                      </a:r>
                      <a:endParaRPr kumimoji="1" lang="en-US" altLang="ja-JP" sz="1200" b="1" dirty="0" smtClean="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kumimoji="1" lang="ja-JP" altLang="en-US" sz="1200" b="1" dirty="0" smtClean="0">
                          <a:latin typeface="Meiryo UI" panose="020B0604030504040204" pitchFamily="50" charset="-128"/>
                          <a:ea typeface="Meiryo UI" panose="020B0604030504040204" pitchFamily="50" charset="-128"/>
                        </a:rPr>
                        <a:t>事業者の方々は、従業員の外出抑制や事業所に待機させるなど、安全確保をしていただくこと　　など</a:t>
                      </a:r>
                    </a:p>
                  </a:txBody>
                  <a:tcPr/>
                </a:tc>
                <a:extLst>
                  <a:ext uri="{0D108BD9-81ED-4DB2-BD59-A6C34878D82A}">
                    <a16:rowId xmlns:a16="http://schemas.microsoft.com/office/drawing/2014/main" val="3402280924"/>
                  </a:ext>
                </a:extLst>
              </a:tr>
            </a:tbl>
          </a:graphicData>
        </a:graphic>
      </p:graphicFrame>
      <p:sp>
        <p:nvSpPr>
          <p:cNvPr id="2" name="正方形/長方形 1"/>
          <p:cNvSpPr/>
          <p:nvPr/>
        </p:nvSpPr>
        <p:spPr>
          <a:xfrm>
            <a:off x="4916846" y="651404"/>
            <a:ext cx="4261103" cy="307777"/>
          </a:xfrm>
          <a:prstGeom prst="rect">
            <a:avLst/>
          </a:prstGeom>
        </p:spPr>
        <p:txBody>
          <a:bodyPr wrap="none">
            <a:spAutoFit/>
          </a:bodyPr>
          <a:lstStyle/>
          <a:p>
            <a:r>
              <a:rPr lang="ja-JP" altLang="en-US" sz="1400" dirty="0" smtClean="0">
                <a:latin typeface="Meiryo UI" panose="020B0604030504040204" pitchFamily="50" charset="-128"/>
                <a:ea typeface="Meiryo UI" panose="020B0604030504040204" pitchFamily="50" charset="-128"/>
              </a:rPr>
              <a:t>出典：大阪府ホームページ「災害</a:t>
            </a:r>
            <a:r>
              <a:rPr lang="ja-JP" altLang="en-US" sz="1400" dirty="0">
                <a:latin typeface="Meiryo UI" panose="020B0604030504040204" pitchFamily="50" charset="-128"/>
                <a:ea typeface="Meiryo UI" panose="020B0604030504040204" pitchFamily="50" charset="-128"/>
              </a:rPr>
              <a:t>モード宣言に</a:t>
            </a:r>
            <a:r>
              <a:rPr lang="ja-JP" altLang="en-US" sz="1400" dirty="0" smtClean="0">
                <a:latin typeface="Meiryo UI" panose="020B0604030504040204" pitchFamily="50" charset="-128"/>
                <a:ea typeface="Meiryo UI" panose="020B0604030504040204" pitchFamily="50" charset="-128"/>
              </a:rPr>
              <a:t>ついて」より</a:t>
            </a:r>
            <a:endParaRPr lang="ja-JP" altLang="en-US"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57557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左右矢印 26"/>
          <p:cNvSpPr/>
          <p:nvPr/>
        </p:nvSpPr>
        <p:spPr>
          <a:xfrm>
            <a:off x="1235405" y="2591222"/>
            <a:ext cx="7242392" cy="3496071"/>
          </a:xfrm>
          <a:prstGeom prst="leftRightArrow">
            <a:avLst>
              <a:gd name="adj1" fmla="val 79961"/>
              <a:gd name="adj2" fmla="val 21603"/>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爆発 1 23"/>
          <p:cNvSpPr/>
          <p:nvPr/>
        </p:nvSpPr>
        <p:spPr>
          <a:xfrm>
            <a:off x="5277614" y="1644042"/>
            <a:ext cx="1165004" cy="918151"/>
          </a:xfrm>
          <a:prstGeom prst="irregularSeal1">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a:xfrm>
            <a:off x="6732240" y="6343689"/>
            <a:ext cx="2057400" cy="365125"/>
          </a:xfrm>
        </p:spPr>
        <p:txBody>
          <a:bodyPr/>
          <a:lstStyle/>
          <a:p>
            <a:fld id="{5B82B8B8-28EF-469E-A50A-781CCFF9FEC1}" type="slidenum">
              <a:rPr kumimoji="1" lang="ja-JP" altLang="en-US" smtClean="0"/>
              <a:t>11</a:t>
            </a:fld>
            <a:endParaRPr kumimoji="1" lang="ja-JP" altLang="en-US"/>
          </a:p>
        </p:txBody>
      </p:sp>
      <p:sp>
        <p:nvSpPr>
          <p:cNvPr id="5" name="テキスト ボックス 4"/>
          <p:cNvSpPr txBox="1"/>
          <p:nvPr/>
        </p:nvSpPr>
        <p:spPr>
          <a:xfrm>
            <a:off x="209006" y="86523"/>
            <a:ext cx="5912196" cy="461665"/>
          </a:xfrm>
          <a:prstGeom prst="rect">
            <a:avLst/>
          </a:prstGeom>
          <a:noFill/>
        </p:spPr>
        <p:txBody>
          <a:bodyPr wrap="none" rtlCol="0">
            <a:spAutoFit/>
          </a:bodyPr>
          <a:lstStyle/>
          <a:p>
            <a:r>
              <a:rPr kumimoji="1" lang="en-US" altLang="ja-JP" sz="2400" b="1" dirty="0" smtClean="0">
                <a:latin typeface="Meiryo UI" panose="020B0604030504040204" pitchFamily="50" charset="-128"/>
                <a:ea typeface="Meiryo UI" panose="020B0604030504040204" pitchFamily="50" charset="-128"/>
              </a:rPr>
              <a:t>【</a:t>
            </a:r>
            <a:r>
              <a:rPr kumimoji="1" lang="ja-JP" altLang="en-US" sz="2400" b="1" dirty="0" smtClean="0">
                <a:latin typeface="Meiryo UI" panose="020B0604030504040204" pitchFamily="50" charset="-128"/>
                <a:ea typeface="Meiryo UI" panose="020B0604030504040204" pitchFamily="50" charset="-128"/>
              </a:rPr>
              <a:t>②防災モード</a:t>
            </a:r>
            <a:r>
              <a:rPr kumimoji="1" lang="en-US" altLang="ja-JP" sz="2400" b="1" dirty="0" smtClean="0">
                <a:latin typeface="Meiryo UI" panose="020B0604030504040204" pitchFamily="50" charset="-128"/>
                <a:ea typeface="Meiryo UI" panose="020B0604030504040204" pitchFamily="50" charset="-128"/>
              </a:rPr>
              <a:t>】</a:t>
            </a:r>
            <a:r>
              <a:rPr kumimoji="1" lang="ja-JP" altLang="en-US" sz="2400" b="1" dirty="0" smtClean="0">
                <a:latin typeface="Meiryo UI" panose="020B0604030504040204" pitchFamily="50" charset="-128"/>
                <a:ea typeface="Meiryo UI" panose="020B0604030504040204" pitchFamily="50" charset="-128"/>
              </a:rPr>
              <a:t>　「災害モード」と「防災モード」</a:t>
            </a:r>
            <a:endParaRPr kumimoji="1" lang="ja-JP" altLang="en-US" sz="2400" b="1" dirty="0">
              <a:latin typeface="Meiryo UI" panose="020B0604030504040204" pitchFamily="50" charset="-128"/>
              <a:ea typeface="Meiryo UI" panose="020B0604030504040204" pitchFamily="50" charset="-128"/>
            </a:endParaRPr>
          </a:p>
        </p:txBody>
      </p:sp>
      <p:cxnSp>
        <p:nvCxnSpPr>
          <p:cNvPr id="6" name="直線コネクタ 5"/>
          <p:cNvCxnSpPr/>
          <p:nvPr/>
        </p:nvCxnSpPr>
        <p:spPr>
          <a:xfrm>
            <a:off x="209006" y="599747"/>
            <a:ext cx="8934994" cy="0"/>
          </a:xfrm>
          <a:prstGeom prst="line">
            <a:avLst/>
          </a:prstGeom>
        </p:spPr>
        <p:style>
          <a:lnRef idx="1">
            <a:schemeClr val="dk1"/>
          </a:lnRef>
          <a:fillRef idx="0">
            <a:schemeClr val="dk1"/>
          </a:fillRef>
          <a:effectRef idx="0">
            <a:schemeClr val="dk1"/>
          </a:effectRef>
          <a:fontRef idx="minor">
            <a:schemeClr val="tx1"/>
          </a:fontRef>
        </p:style>
      </p:cxnSp>
      <p:sp>
        <p:nvSpPr>
          <p:cNvPr id="8" name="左右矢印 7"/>
          <p:cNvSpPr/>
          <p:nvPr/>
        </p:nvSpPr>
        <p:spPr>
          <a:xfrm>
            <a:off x="3569250" y="2806863"/>
            <a:ext cx="3954959" cy="2037387"/>
          </a:xfrm>
          <a:prstGeom prst="leftRightArrow">
            <a:avLst>
              <a:gd name="adj1" fmla="val 68496"/>
              <a:gd name="adj2" fmla="val 3968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矢印コネクタ 8"/>
          <p:cNvCxnSpPr/>
          <p:nvPr/>
        </p:nvCxnSpPr>
        <p:spPr>
          <a:xfrm>
            <a:off x="383018" y="6164740"/>
            <a:ext cx="85320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flipH="1">
            <a:off x="3582313" y="1824233"/>
            <a:ext cx="0" cy="4428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flipH="1">
            <a:off x="1211658" y="1824233"/>
            <a:ext cx="0" cy="4428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2037381" y="1911609"/>
            <a:ext cx="646331" cy="369332"/>
          </a:xfrm>
          <a:prstGeom prst="rect">
            <a:avLst/>
          </a:prstGeom>
          <a:noFill/>
        </p:spPr>
        <p:txBody>
          <a:bodyPr wrap="none" rtlCol="0">
            <a:spAutoFit/>
          </a:bodyPr>
          <a:lstStyle/>
          <a:p>
            <a:r>
              <a:rPr kumimoji="1" lang="ja-JP" altLang="en-US" dirty="0" smtClean="0">
                <a:latin typeface="Meiryo UI" panose="020B0604030504040204" pitchFamily="50" charset="-128"/>
                <a:ea typeface="Meiryo UI" panose="020B0604030504040204" pitchFamily="50" charset="-128"/>
              </a:rPr>
              <a:t>日常</a:t>
            </a:r>
            <a:endParaRPr kumimoji="1" lang="ja-JP" altLang="en-US" dirty="0">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3798200" y="1911609"/>
            <a:ext cx="1107996" cy="369332"/>
          </a:xfrm>
          <a:prstGeom prst="rect">
            <a:avLst/>
          </a:prstGeom>
          <a:noFill/>
        </p:spPr>
        <p:txBody>
          <a:bodyPr wrap="none" rtlCol="0">
            <a:spAutoFit/>
          </a:bodyPr>
          <a:lstStyle/>
          <a:p>
            <a:pPr algn="ctr"/>
            <a:r>
              <a:rPr kumimoji="1" lang="ja-JP" altLang="en-US" dirty="0" smtClean="0">
                <a:latin typeface="Meiryo UI" panose="020B0604030504040204" pitchFamily="50" charset="-128"/>
                <a:ea typeface="Meiryo UI" panose="020B0604030504040204" pitchFamily="50" charset="-128"/>
              </a:rPr>
              <a:t>災害直前</a:t>
            </a:r>
            <a:endParaRPr kumimoji="1" lang="en-US" altLang="ja-JP" dirty="0">
              <a:latin typeface="Meiryo UI" panose="020B0604030504040204" pitchFamily="50" charset="-128"/>
              <a:ea typeface="Meiryo UI" panose="020B0604030504040204" pitchFamily="50" charset="-128"/>
            </a:endParaRPr>
          </a:p>
        </p:txBody>
      </p:sp>
      <p:cxnSp>
        <p:nvCxnSpPr>
          <p:cNvPr id="17" name="直線コネクタ 16"/>
          <p:cNvCxnSpPr/>
          <p:nvPr/>
        </p:nvCxnSpPr>
        <p:spPr>
          <a:xfrm flipH="1">
            <a:off x="5188624" y="1824233"/>
            <a:ext cx="0" cy="4428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flipH="1">
            <a:off x="6451365" y="1824233"/>
            <a:ext cx="0" cy="4428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5558492" y="1911609"/>
            <a:ext cx="646331" cy="369332"/>
          </a:xfrm>
          <a:prstGeom prst="rect">
            <a:avLst/>
          </a:prstGeom>
          <a:noFill/>
        </p:spPr>
        <p:txBody>
          <a:bodyPr wrap="none" rtlCol="0">
            <a:spAutoFit/>
          </a:bodyPr>
          <a:lstStyle/>
          <a:p>
            <a:r>
              <a:rPr kumimoji="1" lang="ja-JP" altLang="en-US" b="1" dirty="0" smtClean="0">
                <a:latin typeface="Meiryo UI" panose="020B0604030504040204" pitchFamily="50" charset="-128"/>
                <a:ea typeface="Meiryo UI" panose="020B0604030504040204" pitchFamily="50" charset="-128"/>
              </a:rPr>
              <a:t>発災</a:t>
            </a:r>
            <a:endParaRPr kumimoji="1" lang="ja-JP" altLang="en-US" b="1" dirty="0">
              <a:latin typeface="Meiryo UI" panose="020B0604030504040204" pitchFamily="50" charset="-128"/>
              <a:ea typeface="Meiryo UI" panose="020B0604030504040204" pitchFamily="50" charset="-128"/>
            </a:endParaRPr>
          </a:p>
        </p:txBody>
      </p:sp>
      <p:sp>
        <p:nvSpPr>
          <p:cNvPr id="20" name="角丸四角形 19"/>
          <p:cNvSpPr/>
          <p:nvPr/>
        </p:nvSpPr>
        <p:spPr>
          <a:xfrm>
            <a:off x="587020" y="2834642"/>
            <a:ext cx="418011" cy="94834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400" b="1" dirty="0" smtClean="0">
                <a:solidFill>
                  <a:schemeClr val="tx1"/>
                </a:solidFill>
                <a:latin typeface="Meiryo UI" panose="020B0604030504040204" pitchFamily="50" charset="-128"/>
                <a:ea typeface="Meiryo UI" panose="020B0604030504040204" pitchFamily="50" charset="-128"/>
              </a:rPr>
              <a:t>台風</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sp>
        <p:nvSpPr>
          <p:cNvPr id="21" name="角丸四角形 20"/>
          <p:cNvSpPr/>
          <p:nvPr/>
        </p:nvSpPr>
        <p:spPr>
          <a:xfrm>
            <a:off x="587020" y="3934168"/>
            <a:ext cx="418011" cy="94834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地震</a:t>
            </a:r>
          </a:p>
        </p:txBody>
      </p:sp>
      <p:sp>
        <p:nvSpPr>
          <p:cNvPr id="22" name="角丸四角形 21"/>
          <p:cNvSpPr/>
          <p:nvPr/>
        </p:nvSpPr>
        <p:spPr>
          <a:xfrm>
            <a:off x="587020" y="5024789"/>
            <a:ext cx="418011" cy="948341"/>
          </a:xfrm>
          <a:prstGeom prst="roundRect">
            <a:avLst/>
          </a:prstGeom>
        </p:spPr>
        <p:style>
          <a:lnRef idx="1">
            <a:schemeClr val="accent2"/>
          </a:lnRef>
          <a:fillRef idx="2">
            <a:schemeClr val="accent2"/>
          </a:fillRef>
          <a:effectRef idx="1">
            <a:schemeClr val="accent2"/>
          </a:effectRef>
          <a:fontRef idx="minor">
            <a:schemeClr val="dk1"/>
          </a:fontRef>
        </p:style>
        <p:txBody>
          <a:bodyPr vert="eaVert" wrap="none" rtlCol="0" anchor="ctr"/>
          <a:lstStyle/>
          <a:p>
            <a:pPr algn="ctr"/>
            <a:r>
              <a:rPr kumimoji="1" lang="ja-JP" altLang="en-US" sz="1100" b="1" dirty="0" smtClean="0">
                <a:solidFill>
                  <a:schemeClr val="tx1"/>
                </a:solidFill>
                <a:latin typeface="Meiryo UI" panose="020B0604030504040204" pitchFamily="50" charset="-128"/>
                <a:ea typeface="Meiryo UI" panose="020B0604030504040204" pitchFamily="50" charset="-128"/>
              </a:rPr>
              <a:t>その他の災害</a:t>
            </a:r>
            <a:endParaRPr kumimoji="1" lang="ja-JP" altLang="en-US" sz="1100" b="1" dirty="0">
              <a:solidFill>
                <a:schemeClr val="tx1"/>
              </a:solidFill>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7061650" y="1911609"/>
            <a:ext cx="1107996" cy="369332"/>
          </a:xfrm>
          <a:prstGeom prst="rect">
            <a:avLst/>
          </a:prstGeom>
          <a:noFill/>
        </p:spPr>
        <p:txBody>
          <a:bodyPr wrap="none" rtlCol="0">
            <a:spAutoFit/>
          </a:bodyPr>
          <a:lstStyle/>
          <a:p>
            <a:r>
              <a:rPr kumimoji="1" lang="ja-JP" altLang="en-US" dirty="0" smtClean="0">
                <a:latin typeface="Meiryo UI" panose="020B0604030504040204" pitchFamily="50" charset="-128"/>
                <a:ea typeface="Meiryo UI" panose="020B0604030504040204" pitchFamily="50" charset="-128"/>
              </a:rPr>
              <a:t>避難</a:t>
            </a:r>
            <a:r>
              <a:rPr kumimoji="1" lang="ja-JP" altLang="en-US" dirty="0">
                <a:latin typeface="Meiryo UI" panose="020B0604030504040204" pitchFamily="50" charset="-128"/>
                <a:ea typeface="Meiryo UI" panose="020B0604030504040204" pitchFamily="50" charset="-128"/>
              </a:rPr>
              <a:t>行動</a:t>
            </a:r>
          </a:p>
        </p:txBody>
      </p:sp>
      <p:sp>
        <p:nvSpPr>
          <p:cNvPr id="25" name="正方形/長方形 24"/>
          <p:cNvSpPr/>
          <p:nvPr/>
        </p:nvSpPr>
        <p:spPr>
          <a:xfrm>
            <a:off x="3837212" y="3461686"/>
            <a:ext cx="1233848" cy="738664"/>
          </a:xfrm>
          <a:prstGeom prst="rect">
            <a:avLst/>
          </a:prstGeom>
        </p:spPr>
        <p:txBody>
          <a:bodyPr wrap="square">
            <a:spAutoFit/>
          </a:bodyPr>
          <a:lstStyle/>
          <a:p>
            <a:pPr algn="ctr"/>
            <a:r>
              <a:rPr kumimoji="1" lang="ja-JP" altLang="en-US" sz="1400" dirty="0" smtClean="0">
                <a:latin typeface="Meiryo UI" panose="020B0604030504040204" pitchFamily="50" charset="-128"/>
                <a:ea typeface="Meiryo UI" panose="020B0604030504040204" pitchFamily="50" charset="-128"/>
              </a:rPr>
              <a:t>台風の予報や</a:t>
            </a:r>
            <a:endParaRPr kumimoji="1" lang="en-US" altLang="ja-JP" sz="1400" dirty="0" smtClean="0">
              <a:latin typeface="Meiryo UI" panose="020B0604030504040204" pitchFamily="50" charset="-128"/>
              <a:ea typeface="Meiryo UI" panose="020B0604030504040204" pitchFamily="50" charset="-128"/>
            </a:endParaRPr>
          </a:p>
          <a:p>
            <a:pPr algn="ctr"/>
            <a:r>
              <a:rPr kumimoji="1" lang="ja-JP" altLang="en-US" sz="1400" dirty="0" smtClean="0">
                <a:latin typeface="Meiryo UI" panose="020B0604030504040204" pitchFamily="50" charset="-128"/>
                <a:ea typeface="Meiryo UI" panose="020B0604030504040204" pitchFamily="50" charset="-128"/>
              </a:rPr>
              <a:t>津波予測など</a:t>
            </a:r>
            <a:endParaRPr kumimoji="1" lang="en-US" altLang="ja-JP" sz="1400" dirty="0" smtClean="0">
              <a:latin typeface="Meiryo UI" panose="020B0604030504040204" pitchFamily="50" charset="-128"/>
              <a:ea typeface="Meiryo UI" panose="020B0604030504040204" pitchFamily="50" charset="-128"/>
            </a:endParaRPr>
          </a:p>
          <a:p>
            <a:pPr algn="ctr"/>
            <a:r>
              <a:rPr kumimoji="1" lang="ja-JP" altLang="en-US" sz="1400" dirty="0" smtClean="0">
                <a:latin typeface="Meiryo UI" panose="020B0604030504040204" pitchFamily="50" charset="-128"/>
                <a:ea typeface="Meiryo UI" panose="020B0604030504040204" pitchFamily="50" charset="-128"/>
              </a:rPr>
              <a:t>に備えた行動</a:t>
            </a:r>
            <a:endParaRPr kumimoji="1" lang="ja-JP" altLang="en-US" sz="1400" dirty="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4782425" y="3134883"/>
            <a:ext cx="1574469" cy="400110"/>
          </a:xfrm>
          <a:prstGeom prst="rect">
            <a:avLst/>
          </a:prstGeom>
          <a:noFill/>
        </p:spPr>
        <p:txBody>
          <a:bodyPr wrap="none" rtlCol="0">
            <a:spAutoFit/>
          </a:bodyPr>
          <a:lstStyle/>
          <a:p>
            <a:pPr algn="ctr"/>
            <a:r>
              <a:rPr kumimoji="1" lang="en-US" altLang="ja-JP" sz="2000" b="1" dirty="0" smtClean="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kumimoji="1" lang="ja-JP" altLang="en-US" sz="2000" b="1" dirty="0" smtClean="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災害モード</a:t>
            </a:r>
            <a:r>
              <a:rPr kumimoji="1" lang="en-US" altLang="ja-JP" sz="2000" b="1" dirty="0" smtClean="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endParaRPr kumimoji="1" lang="en-US" altLang="ja-JP" sz="2000" b="1"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28" name="テキスト ボックス 27"/>
          <p:cNvSpPr txBox="1"/>
          <p:nvPr/>
        </p:nvSpPr>
        <p:spPr>
          <a:xfrm>
            <a:off x="3886959" y="5180791"/>
            <a:ext cx="1574470" cy="400110"/>
          </a:xfrm>
          <a:prstGeom prst="rect">
            <a:avLst/>
          </a:prstGeom>
          <a:noFill/>
        </p:spPr>
        <p:txBody>
          <a:bodyPr wrap="none" rtlCol="0">
            <a:spAutoFit/>
          </a:bodyPr>
          <a:lstStyle/>
          <a:p>
            <a:pPr algn="ctr"/>
            <a:r>
              <a:rPr kumimoji="1" lang="en-US" altLang="ja-JP" sz="2000" b="1" dirty="0" smtClean="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kumimoji="1" lang="ja-JP" altLang="en-US" sz="2000" b="1"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防災</a:t>
            </a:r>
            <a:r>
              <a:rPr kumimoji="1" lang="ja-JP" altLang="en-US" sz="2000" b="1" dirty="0" smtClean="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モード</a:t>
            </a:r>
            <a:r>
              <a:rPr kumimoji="1" lang="en-US" altLang="ja-JP" sz="2000" b="1" dirty="0" smtClean="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endParaRPr kumimoji="1" lang="en-US" altLang="ja-JP" sz="2000" b="1"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29" name="正方形/長方形 28"/>
          <p:cNvSpPr/>
          <p:nvPr/>
        </p:nvSpPr>
        <p:spPr>
          <a:xfrm>
            <a:off x="1879214" y="3151215"/>
            <a:ext cx="1507156" cy="2462213"/>
          </a:xfrm>
          <a:prstGeom prst="rect">
            <a:avLst/>
          </a:prstGeom>
        </p:spPr>
        <p:txBody>
          <a:bodyPr wrap="square">
            <a:spAutoFit/>
          </a:bodyPr>
          <a:lstStyle/>
          <a:p>
            <a:pPr algn="ctr"/>
            <a:r>
              <a:rPr kumimoji="1" lang="ja-JP" altLang="en-US" sz="1400" dirty="0" smtClean="0">
                <a:latin typeface="Meiryo UI" panose="020B0604030504040204" pitchFamily="50" charset="-128"/>
                <a:ea typeface="Meiryo UI" panose="020B0604030504040204" pitchFamily="50" charset="-128"/>
              </a:rPr>
              <a:t>ハザードマップ等</a:t>
            </a:r>
            <a:endParaRPr kumimoji="1" lang="en-US" altLang="ja-JP" sz="1400" dirty="0" smtClean="0">
              <a:latin typeface="Meiryo UI" panose="020B0604030504040204" pitchFamily="50" charset="-128"/>
              <a:ea typeface="Meiryo UI" panose="020B0604030504040204" pitchFamily="50" charset="-128"/>
            </a:endParaRPr>
          </a:p>
          <a:p>
            <a:pPr algn="ctr"/>
            <a:r>
              <a:rPr kumimoji="1" lang="ja-JP" altLang="en-US" sz="1400" dirty="0" smtClean="0">
                <a:latin typeface="Meiryo UI" panose="020B0604030504040204" pitchFamily="50" charset="-128"/>
                <a:ea typeface="Meiryo UI" panose="020B0604030504040204" pitchFamily="50" charset="-128"/>
              </a:rPr>
              <a:t>でリスクの把握</a:t>
            </a:r>
            <a:endParaRPr kumimoji="1" lang="en-US" altLang="ja-JP" sz="1400" dirty="0" smtClean="0">
              <a:latin typeface="Meiryo UI" panose="020B0604030504040204" pitchFamily="50" charset="-128"/>
              <a:ea typeface="Meiryo UI" panose="020B0604030504040204" pitchFamily="50" charset="-128"/>
            </a:endParaRPr>
          </a:p>
          <a:p>
            <a:pPr algn="ctr"/>
            <a:endParaRPr kumimoji="1" lang="en-US" altLang="ja-JP" sz="1400" dirty="0" smtClean="0">
              <a:latin typeface="Meiryo UI" panose="020B0604030504040204" pitchFamily="50" charset="-128"/>
              <a:ea typeface="Meiryo UI" panose="020B0604030504040204" pitchFamily="50" charset="-128"/>
            </a:endParaRPr>
          </a:p>
          <a:p>
            <a:pPr algn="ctr"/>
            <a:r>
              <a:rPr kumimoji="1" lang="ja-JP" altLang="en-US" sz="1400" dirty="0" smtClean="0">
                <a:latin typeface="Meiryo UI" panose="020B0604030504040204" pitchFamily="50" charset="-128"/>
                <a:ea typeface="Meiryo UI" panose="020B0604030504040204" pitchFamily="50" charset="-128"/>
              </a:rPr>
              <a:t>避難行動計画</a:t>
            </a:r>
            <a:endParaRPr kumimoji="1" lang="en-US" altLang="ja-JP" sz="1400" dirty="0" smtClean="0">
              <a:latin typeface="Meiryo UI" panose="020B0604030504040204" pitchFamily="50" charset="-128"/>
              <a:ea typeface="Meiryo UI" panose="020B0604030504040204" pitchFamily="50" charset="-128"/>
            </a:endParaRPr>
          </a:p>
          <a:p>
            <a:pPr algn="ctr"/>
            <a:r>
              <a:rPr kumimoji="1" lang="ja-JP" altLang="en-US" sz="1400" dirty="0" smtClean="0">
                <a:latin typeface="Meiryo UI" panose="020B0604030504040204" pitchFamily="50" charset="-128"/>
                <a:ea typeface="Meiryo UI" panose="020B0604030504040204" pitchFamily="50" charset="-128"/>
              </a:rPr>
              <a:t>避難訓練</a:t>
            </a:r>
            <a:endParaRPr kumimoji="1" lang="en-US" altLang="ja-JP" sz="1400" dirty="0" smtClean="0">
              <a:latin typeface="Meiryo UI" panose="020B0604030504040204" pitchFamily="50" charset="-128"/>
              <a:ea typeface="Meiryo UI" panose="020B0604030504040204" pitchFamily="50" charset="-128"/>
            </a:endParaRPr>
          </a:p>
          <a:p>
            <a:pPr algn="ctr"/>
            <a:endParaRPr kumimoji="1" lang="en-US" altLang="ja-JP" sz="1400" dirty="0" smtClean="0">
              <a:latin typeface="Meiryo UI" panose="020B0604030504040204" pitchFamily="50" charset="-128"/>
              <a:ea typeface="Meiryo UI" panose="020B0604030504040204" pitchFamily="50" charset="-128"/>
            </a:endParaRPr>
          </a:p>
          <a:p>
            <a:pPr algn="ctr"/>
            <a:r>
              <a:rPr kumimoji="1" lang="ja-JP" altLang="en-US" sz="1400" dirty="0" smtClean="0">
                <a:latin typeface="Meiryo UI" panose="020B0604030504040204" pitchFamily="50" charset="-128"/>
                <a:ea typeface="Meiryo UI" panose="020B0604030504040204" pitchFamily="50" charset="-128"/>
              </a:rPr>
              <a:t>備蓄や防災グッズなどの備え</a:t>
            </a:r>
            <a:endParaRPr kumimoji="1" lang="en-US" altLang="ja-JP" sz="1400" dirty="0" smtClean="0">
              <a:latin typeface="Meiryo UI" panose="020B0604030504040204" pitchFamily="50" charset="-128"/>
              <a:ea typeface="Meiryo UI" panose="020B0604030504040204" pitchFamily="50" charset="-128"/>
            </a:endParaRPr>
          </a:p>
          <a:p>
            <a:pPr algn="ctr"/>
            <a:endParaRPr kumimoji="1" lang="en-US" altLang="ja-JP" sz="1400"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地域</a:t>
            </a:r>
            <a:r>
              <a:rPr kumimoji="1" lang="ja-JP" altLang="en-US" sz="1400" dirty="0" smtClean="0">
                <a:latin typeface="Meiryo UI" panose="020B0604030504040204" pitchFamily="50" charset="-128"/>
                <a:ea typeface="Meiryo UI" panose="020B0604030504040204" pitchFamily="50" charset="-128"/>
              </a:rPr>
              <a:t>との</a:t>
            </a:r>
            <a:endParaRPr kumimoji="1" lang="en-US" altLang="ja-JP" sz="1400" dirty="0" smtClean="0">
              <a:latin typeface="Meiryo UI" panose="020B0604030504040204" pitchFamily="50" charset="-128"/>
              <a:ea typeface="Meiryo UI" panose="020B0604030504040204" pitchFamily="50" charset="-128"/>
            </a:endParaRPr>
          </a:p>
          <a:p>
            <a:pPr algn="ctr"/>
            <a:r>
              <a:rPr kumimoji="1" lang="ja-JP" altLang="en-US" sz="1400" dirty="0" smtClean="0">
                <a:latin typeface="Meiryo UI" panose="020B0604030504040204" pitchFamily="50" charset="-128"/>
                <a:ea typeface="Meiryo UI" panose="020B0604030504040204" pitchFamily="50" charset="-128"/>
              </a:rPr>
              <a:t>コミュニケーション</a:t>
            </a:r>
            <a:endParaRPr kumimoji="1" lang="ja-JP" altLang="en-US" sz="1400" dirty="0">
              <a:latin typeface="Meiryo UI" panose="020B0604030504040204" pitchFamily="50" charset="-128"/>
              <a:ea typeface="Meiryo UI" panose="020B0604030504040204" pitchFamily="50" charset="-128"/>
            </a:endParaRPr>
          </a:p>
        </p:txBody>
      </p:sp>
      <p:sp>
        <p:nvSpPr>
          <p:cNvPr id="30" name="正方形/長方形 29"/>
          <p:cNvSpPr/>
          <p:nvPr/>
        </p:nvSpPr>
        <p:spPr>
          <a:xfrm>
            <a:off x="6551554" y="3424598"/>
            <a:ext cx="1209386" cy="738664"/>
          </a:xfrm>
          <a:prstGeom prst="rect">
            <a:avLst/>
          </a:prstGeom>
        </p:spPr>
        <p:txBody>
          <a:bodyPr wrap="square">
            <a:spAutoFit/>
          </a:bodyPr>
          <a:lstStyle/>
          <a:p>
            <a:pPr algn="ctr"/>
            <a:r>
              <a:rPr kumimoji="1" lang="ja-JP" altLang="en-US" sz="1400" dirty="0" smtClean="0">
                <a:latin typeface="Meiryo UI" panose="020B0604030504040204" pitchFamily="50" charset="-128"/>
                <a:ea typeface="Meiryo UI" panose="020B0604030504040204" pitchFamily="50" charset="-128"/>
              </a:rPr>
              <a:t>救助活動などの妨げにならない行動</a:t>
            </a:r>
            <a:endParaRPr kumimoji="1" lang="ja-JP" altLang="en-US" sz="1400" dirty="0">
              <a:latin typeface="Meiryo UI" panose="020B0604030504040204" pitchFamily="50" charset="-128"/>
              <a:ea typeface="Meiryo UI" panose="020B0604030504040204" pitchFamily="50" charset="-128"/>
            </a:endParaRPr>
          </a:p>
        </p:txBody>
      </p:sp>
      <p:sp>
        <p:nvSpPr>
          <p:cNvPr id="31" name="角丸四角形 30"/>
          <p:cNvSpPr/>
          <p:nvPr/>
        </p:nvSpPr>
        <p:spPr>
          <a:xfrm>
            <a:off x="5489879" y="3612546"/>
            <a:ext cx="743731" cy="201175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2000" b="1" dirty="0" smtClean="0">
                <a:solidFill>
                  <a:schemeClr val="tx1"/>
                </a:solidFill>
                <a:latin typeface="Meiryo UI" panose="020B0604030504040204" pitchFamily="50" charset="-128"/>
                <a:ea typeface="Meiryo UI" panose="020B0604030504040204" pitchFamily="50" charset="-128"/>
              </a:rPr>
              <a:t>命を守る行動</a:t>
            </a:r>
            <a:endParaRPr kumimoji="1" lang="ja-JP" altLang="en-US" sz="2000" b="1" dirty="0">
              <a:solidFill>
                <a:schemeClr val="tx1"/>
              </a:solidFill>
              <a:latin typeface="Meiryo UI" panose="020B0604030504040204" pitchFamily="50" charset="-128"/>
              <a:ea typeface="Meiryo UI" panose="020B0604030504040204" pitchFamily="50" charset="-128"/>
            </a:endParaRPr>
          </a:p>
        </p:txBody>
      </p:sp>
      <p:sp>
        <p:nvSpPr>
          <p:cNvPr id="32" name="正方形/長方形 31"/>
          <p:cNvSpPr/>
          <p:nvPr/>
        </p:nvSpPr>
        <p:spPr>
          <a:xfrm>
            <a:off x="755882" y="765263"/>
            <a:ext cx="7786272" cy="646331"/>
          </a:xfrm>
          <a:prstGeom prst="rect">
            <a:avLst/>
          </a:prstGeom>
        </p:spPr>
        <p:txBody>
          <a:bodyPr wrap="square">
            <a:spAutoFit/>
          </a:bodyPr>
          <a:lstStyle/>
          <a:p>
            <a:r>
              <a:rPr lang="ja-JP" altLang="en-US" dirty="0" smtClean="0">
                <a:latin typeface="Meiryo UI" panose="020B0604030504040204" pitchFamily="50" charset="-128"/>
                <a:ea typeface="Meiryo UI" panose="020B0604030504040204" pitchFamily="50" charset="-128"/>
              </a:rPr>
              <a:t>「防災モード」とは（「災害モード」に加え）、①あらゆる災害を対象として、②日常の備えから避難行動も含めた、防災にかかわる「個人の行動変容」全体を促すもの</a:t>
            </a:r>
            <a:endParaRPr lang="ja-JP" altLang="en-US" dirty="0">
              <a:latin typeface="Meiryo UI" panose="020B0604030504040204" pitchFamily="50" charset="-128"/>
              <a:ea typeface="Meiryo UI" panose="020B0604030504040204" pitchFamily="50" charset="-128"/>
            </a:endParaRPr>
          </a:p>
        </p:txBody>
      </p:sp>
      <p:sp>
        <p:nvSpPr>
          <p:cNvPr id="33" name="正方形/長方形 32"/>
          <p:cNvSpPr/>
          <p:nvPr/>
        </p:nvSpPr>
        <p:spPr>
          <a:xfrm>
            <a:off x="6853146" y="4789286"/>
            <a:ext cx="1101294" cy="738664"/>
          </a:xfrm>
          <a:prstGeom prst="rect">
            <a:avLst/>
          </a:prstGeom>
        </p:spPr>
        <p:txBody>
          <a:bodyPr wrap="square">
            <a:spAutoFit/>
          </a:bodyPr>
          <a:lstStyle/>
          <a:p>
            <a:pPr algn="ctr"/>
            <a:r>
              <a:rPr kumimoji="1" lang="ja-JP" altLang="en-US" sz="1400" dirty="0" smtClean="0">
                <a:latin typeface="Meiryo UI" panose="020B0604030504040204" pitchFamily="50" charset="-128"/>
                <a:ea typeface="Meiryo UI" panose="020B0604030504040204" pitchFamily="50" charset="-128"/>
              </a:rPr>
              <a:t>地域住民との助け合いの行動</a:t>
            </a:r>
            <a:endParaRPr kumimoji="1" lang="ja-JP" altLang="en-US"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07521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50701" y="158283"/>
            <a:ext cx="8983100" cy="461665"/>
          </a:xfrm>
          <a:prstGeom prst="rect">
            <a:avLst/>
          </a:prstGeom>
          <a:noFill/>
        </p:spPr>
        <p:txBody>
          <a:bodyPr wrap="none" rtlCol="0">
            <a:spAutoFit/>
          </a:bodyPr>
          <a:lstStyle/>
          <a:p>
            <a:r>
              <a:rPr kumimoji="1" lang="en-US" altLang="ja-JP" sz="2400" b="1" dirty="0" smtClean="0">
                <a:latin typeface="Meiryo UI" panose="020B0604030504040204" pitchFamily="50" charset="-128"/>
                <a:ea typeface="Meiryo UI" panose="020B0604030504040204" pitchFamily="50" charset="-128"/>
              </a:rPr>
              <a:t>【</a:t>
            </a:r>
            <a:r>
              <a:rPr kumimoji="1" lang="ja-JP" altLang="en-US" sz="2400" b="1" dirty="0" smtClean="0">
                <a:latin typeface="Meiryo UI" panose="020B0604030504040204" pitchFamily="50" charset="-128"/>
                <a:ea typeface="Meiryo UI" panose="020B0604030504040204" pitchFamily="50" charset="-128"/>
              </a:rPr>
              <a:t>②防災モード</a:t>
            </a:r>
            <a:r>
              <a:rPr kumimoji="1" lang="en-US" altLang="ja-JP" sz="2400" b="1" dirty="0" smtClean="0">
                <a:latin typeface="Meiryo UI" panose="020B0604030504040204" pitchFamily="50" charset="-128"/>
                <a:ea typeface="Meiryo UI" panose="020B0604030504040204" pitchFamily="50" charset="-128"/>
              </a:rPr>
              <a:t>】</a:t>
            </a:r>
            <a:r>
              <a:rPr kumimoji="1" lang="ja-JP" altLang="en-US" sz="2400" b="1" dirty="0" smtClean="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大阪の防災</a:t>
            </a:r>
            <a:r>
              <a:rPr kumimoji="1" lang="en-US" altLang="ja-JP" sz="2000" b="1" dirty="0" smtClean="0">
                <a:latin typeface="Meiryo UI" panose="020B0604030504040204" pitchFamily="50" charset="-128"/>
                <a:ea typeface="Meiryo UI" panose="020B0604030504040204" pitchFamily="50" charset="-128"/>
              </a:rPr>
              <a:t>ICT</a:t>
            </a:r>
            <a:r>
              <a:rPr kumimoji="1" lang="ja-JP" altLang="en-US" sz="2000" b="1" dirty="0" smtClean="0">
                <a:latin typeface="Meiryo UI" panose="020B0604030504040204" pitchFamily="50" charset="-128"/>
                <a:ea typeface="Meiryo UI" panose="020B0604030504040204" pitchFamily="50" charset="-128"/>
              </a:rPr>
              <a:t>と他府県の先進事例（防災モードの対応例）</a:t>
            </a:r>
            <a:endParaRPr kumimoji="1" lang="ja-JP" altLang="en-US" sz="2000" b="1" dirty="0">
              <a:latin typeface="Meiryo UI" panose="020B0604030504040204" pitchFamily="50" charset="-128"/>
              <a:ea typeface="Meiryo UI" panose="020B0604030504040204" pitchFamily="50" charset="-128"/>
            </a:endParaRPr>
          </a:p>
        </p:txBody>
      </p:sp>
      <p:cxnSp>
        <p:nvCxnSpPr>
          <p:cNvPr id="5" name="直線コネクタ 4"/>
          <p:cNvCxnSpPr/>
          <p:nvPr/>
        </p:nvCxnSpPr>
        <p:spPr>
          <a:xfrm>
            <a:off x="124575" y="732508"/>
            <a:ext cx="8934994" cy="0"/>
          </a:xfrm>
          <a:prstGeom prst="line">
            <a:avLst/>
          </a:prstGeom>
        </p:spPr>
        <p:style>
          <a:lnRef idx="1">
            <a:schemeClr val="dk1"/>
          </a:lnRef>
          <a:fillRef idx="0">
            <a:schemeClr val="dk1"/>
          </a:fillRef>
          <a:effectRef idx="0">
            <a:schemeClr val="dk1"/>
          </a:effectRef>
          <a:fontRef idx="minor">
            <a:schemeClr val="tx1"/>
          </a:fontRef>
        </p:style>
      </p:cxnSp>
      <p:cxnSp>
        <p:nvCxnSpPr>
          <p:cNvPr id="24" name="直線コネクタ 23"/>
          <p:cNvCxnSpPr/>
          <p:nvPr/>
        </p:nvCxnSpPr>
        <p:spPr>
          <a:xfrm>
            <a:off x="378825" y="1511925"/>
            <a:ext cx="3672000" cy="0"/>
          </a:xfrm>
          <a:prstGeom prst="line">
            <a:avLst/>
          </a:prstGeom>
        </p:spPr>
        <p:style>
          <a:lnRef idx="1">
            <a:schemeClr val="dk1"/>
          </a:lnRef>
          <a:fillRef idx="0">
            <a:schemeClr val="dk1"/>
          </a:fillRef>
          <a:effectRef idx="0">
            <a:schemeClr val="dk1"/>
          </a:effectRef>
          <a:fontRef idx="minor">
            <a:schemeClr val="tx1"/>
          </a:fontRef>
        </p:style>
      </p:cxnSp>
      <p:cxnSp>
        <p:nvCxnSpPr>
          <p:cNvPr id="25" name="直線コネクタ 24"/>
          <p:cNvCxnSpPr/>
          <p:nvPr/>
        </p:nvCxnSpPr>
        <p:spPr>
          <a:xfrm>
            <a:off x="4828902" y="1511925"/>
            <a:ext cx="4104000" cy="0"/>
          </a:xfrm>
          <a:prstGeom prst="line">
            <a:avLst/>
          </a:prstGeom>
        </p:spPr>
        <p:style>
          <a:lnRef idx="1">
            <a:schemeClr val="dk1"/>
          </a:lnRef>
          <a:fillRef idx="0">
            <a:schemeClr val="dk1"/>
          </a:fillRef>
          <a:effectRef idx="0">
            <a:schemeClr val="dk1"/>
          </a:effectRef>
          <a:fontRef idx="minor">
            <a:schemeClr val="tx1"/>
          </a:fontRef>
        </p:style>
      </p:cxnSp>
      <p:sp>
        <p:nvSpPr>
          <p:cNvPr id="2" name="正方形/長方形 1"/>
          <p:cNvSpPr/>
          <p:nvPr/>
        </p:nvSpPr>
        <p:spPr>
          <a:xfrm>
            <a:off x="1146003" y="925054"/>
            <a:ext cx="2175147" cy="400110"/>
          </a:xfrm>
          <a:prstGeom prst="rect">
            <a:avLst/>
          </a:prstGeom>
        </p:spPr>
        <p:txBody>
          <a:bodyPr wrap="none">
            <a:spAutoFit/>
          </a:bodyPr>
          <a:lstStyle/>
          <a:p>
            <a:r>
              <a:rPr lang="ja-JP" altLang="en-US" sz="2000" b="1" dirty="0" smtClean="0">
                <a:latin typeface="Meiryo UI" panose="020B0604030504040204" pitchFamily="50" charset="-128"/>
                <a:ea typeface="Meiryo UI" panose="020B0604030504040204" pitchFamily="50" charset="-128"/>
              </a:rPr>
              <a:t>大阪府の</a:t>
            </a:r>
            <a:r>
              <a:rPr lang="ja-JP" altLang="en-US" sz="2000" b="1" dirty="0">
                <a:latin typeface="Meiryo UI" panose="020B0604030504040204" pitchFamily="50" charset="-128"/>
                <a:ea typeface="Meiryo UI" panose="020B0604030504040204" pitchFamily="50" charset="-128"/>
              </a:rPr>
              <a:t>防災</a:t>
            </a:r>
            <a:r>
              <a:rPr lang="en-US" altLang="ja-JP" sz="2000" b="1" dirty="0">
                <a:latin typeface="Meiryo UI" panose="020B0604030504040204" pitchFamily="50" charset="-128"/>
                <a:ea typeface="Meiryo UI" panose="020B0604030504040204" pitchFamily="50" charset="-128"/>
              </a:rPr>
              <a:t>ICT</a:t>
            </a:r>
            <a:endParaRPr lang="ja-JP" altLang="en-US" sz="2000" b="1" dirty="0">
              <a:latin typeface="Meiryo UI" panose="020B0604030504040204" pitchFamily="50" charset="-128"/>
              <a:ea typeface="Meiryo UI" panose="020B0604030504040204" pitchFamily="50" charset="-128"/>
            </a:endParaRPr>
          </a:p>
        </p:txBody>
      </p:sp>
      <p:sp>
        <p:nvSpPr>
          <p:cNvPr id="26" name="正方形/長方形 25"/>
          <p:cNvSpPr/>
          <p:nvPr/>
        </p:nvSpPr>
        <p:spPr>
          <a:xfrm>
            <a:off x="4837027" y="804039"/>
            <a:ext cx="3794629" cy="707886"/>
          </a:xfrm>
          <a:prstGeom prst="rect">
            <a:avLst/>
          </a:prstGeom>
        </p:spPr>
        <p:txBody>
          <a:bodyPr wrap="none">
            <a:spAutoFit/>
          </a:bodyPr>
          <a:lstStyle/>
          <a:p>
            <a:pPr algn="ctr"/>
            <a:r>
              <a:rPr lang="ja-JP" altLang="en-US" sz="2000" b="1" dirty="0" smtClean="0">
                <a:latin typeface="Meiryo UI" panose="020B0604030504040204" pitchFamily="50" charset="-128"/>
                <a:ea typeface="Meiryo UI" panose="020B0604030504040204" pitchFamily="50" charset="-128"/>
              </a:rPr>
              <a:t>他府県の先進事例</a:t>
            </a:r>
            <a:endParaRPr lang="en-US" altLang="ja-JP" sz="2000" b="1" dirty="0" smtClean="0">
              <a:latin typeface="Meiryo UI" panose="020B0604030504040204" pitchFamily="50" charset="-128"/>
              <a:ea typeface="Meiryo UI" panose="020B0604030504040204" pitchFamily="50" charset="-128"/>
            </a:endParaRPr>
          </a:p>
          <a:p>
            <a:pPr algn="ctr"/>
            <a:r>
              <a:rPr lang="ja-JP" altLang="en-US" sz="2000" b="1" dirty="0" smtClean="0">
                <a:latin typeface="Meiryo UI" panose="020B0604030504040204" pitchFamily="50" charset="-128"/>
                <a:ea typeface="Meiryo UI" panose="020B0604030504040204" pitchFamily="50" charset="-128"/>
              </a:rPr>
              <a:t>（防災モードを意識したサービス）</a:t>
            </a:r>
            <a:endParaRPr lang="ja-JP" altLang="en-US" sz="2000" b="1" dirty="0">
              <a:latin typeface="Meiryo UI" panose="020B0604030504040204" pitchFamily="50" charset="-128"/>
              <a:ea typeface="Meiryo UI" panose="020B0604030504040204" pitchFamily="50" charset="-128"/>
            </a:endParaRPr>
          </a:p>
        </p:txBody>
      </p:sp>
      <p:sp>
        <p:nvSpPr>
          <p:cNvPr id="3" name="角丸四角形 2"/>
          <p:cNvSpPr/>
          <p:nvPr/>
        </p:nvSpPr>
        <p:spPr>
          <a:xfrm>
            <a:off x="378823" y="5256077"/>
            <a:ext cx="3688079" cy="10440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Yahoo!</a:t>
            </a:r>
            <a:r>
              <a:rPr kumimoji="1" lang="ja-JP" altLang="en-US"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防災</a:t>
            </a:r>
            <a:r>
              <a:rPr kumimoji="1" lang="ja-JP" altLang="en-US"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速報</a:t>
            </a:r>
            <a:endParaRPr kumimoji="1" lang="en-US" altLang="ja-JP"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endParaRPr kumimoji="1" lang="en-US" altLang="ja-JP" sz="1000" dirty="0" smtClean="0">
              <a:latin typeface="Meiryo UI" panose="020B0604030504040204" pitchFamily="50" charset="-128"/>
              <a:ea typeface="Meiryo UI" panose="020B0604030504040204" pitchFamily="50" charset="-128"/>
            </a:endParaRPr>
          </a:p>
          <a:p>
            <a:pPr algn="ctr"/>
            <a:r>
              <a:rPr kumimoji="1" lang="ja-JP" altLang="en-US" sz="1400" dirty="0" smtClean="0">
                <a:latin typeface="Meiryo UI" panose="020B0604030504040204" pitchFamily="50" charset="-128"/>
                <a:ea typeface="Meiryo UI" panose="020B0604030504040204" pitchFamily="50" charset="-128"/>
              </a:rPr>
              <a:t>現在地と設定</a:t>
            </a:r>
            <a:r>
              <a:rPr kumimoji="1" lang="en-US" altLang="ja-JP" sz="1400" dirty="0" smtClean="0">
                <a:latin typeface="Meiryo UI" panose="020B0604030504040204" pitchFamily="50" charset="-128"/>
                <a:ea typeface="Meiryo UI" panose="020B0604030504040204" pitchFamily="50" charset="-128"/>
              </a:rPr>
              <a:t>3</a:t>
            </a:r>
            <a:r>
              <a:rPr kumimoji="1" lang="ja-JP" altLang="en-US" sz="1400" dirty="0" smtClean="0">
                <a:latin typeface="Meiryo UI" panose="020B0604030504040204" pitchFamily="50" charset="-128"/>
                <a:ea typeface="Meiryo UI" panose="020B0604030504040204" pitchFamily="50" charset="-128"/>
              </a:rPr>
              <a:t>地域の地震</a:t>
            </a:r>
            <a:r>
              <a:rPr kumimoji="1" lang="ja-JP" altLang="en-US" sz="1400" dirty="0">
                <a:latin typeface="Meiryo UI" panose="020B0604030504040204" pitchFamily="50" charset="-128"/>
                <a:ea typeface="Meiryo UI" panose="020B0604030504040204" pitchFamily="50" charset="-128"/>
              </a:rPr>
              <a:t>速報、豪雨予報</a:t>
            </a:r>
            <a:r>
              <a:rPr kumimoji="1" lang="ja-JP" altLang="en-US" sz="1400" dirty="0" smtClean="0">
                <a:latin typeface="Meiryo UI" panose="020B0604030504040204" pitchFamily="50" charset="-128"/>
                <a:ea typeface="Meiryo UI" panose="020B0604030504040204" pitchFamily="50" charset="-128"/>
              </a:rPr>
              <a:t>、避難</a:t>
            </a:r>
            <a:r>
              <a:rPr kumimoji="1" lang="ja-JP" altLang="en-US" sz="1400" dirty="0">
                <a:latin typeface="Meiryo UI" panose="020B0604030504040204" pitchFamily="50" charset="-128"/>
                <a:ea typeface="Meiryo UI" panose="020B0604030504040204" pitchFamily="50" charset="-128"/>
              </a:rPr>
              <a:t>勧告等の</a:t>
            </a:r>
            <a:r>
              <a:rPr kumimoji="1" lang="ja-JP" altLang="en-US" sz="1400" dirty="0" smtClean="0">
                <a:latin typeface="Meiryo UI" panose="020B0604030504040204" pitchFamily="50" charset="-128"/>
                <a:ea typeface="Meiryo UI" panose="020B0604030504040204" pitchFamily="50" charset="-128"/>
              </a:rPr>
              <a:t>災害情報を通知する無料アプリ</a:t>
            </a:r>
            <a:endParaRPr kumimoji="1" lang="en-US" altLang="ja-JP" sz="1400" dirty="0">
              <a:latin typeface="Meiryo UI" panose="020B0604030504040204" pitchFamily="50" charset="-128"/>
              <a:ea typeface="Meiryo UI" panose="020B0604030504040204" pitchFamily="50" charset="-128"/>
            </a:endParaRPr>
          </a:p>
        </p:txBody>
      </p:sp>
      <p:sp>
        <p:nvSpPr>
          <p:cNvPr id="28" name="角丸四角形 27"/>
          <p:cNvSpPr/>
          <p:nvPr/>
        </p:nvSpPr>
        <p:spPr>
          <a:xfrm>
            <a:off x="378824" y="4049938"/>
            <a:ext cx="3688079" cy="10440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大阪府防災情報メール</a:t>
            </a:r>
            <a:endParaRPr kumimoji="1" lang="en-US" altLang="ja-JP"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endParaRPr kumimoji="1" lang="en-US" altLang="ja-JP" sz="1050"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気象・地震・津波情報</a:t>
            </a:r>
            <a:r>
              <a:rPr kumimoji="1" lang="ja-JP" altLang="en-US" sz="1400" dirty="0" smtClean="0">
                <a:latin typeface="Meiryo UI" panose="020B0604030504040204" pitchFamily="50" charset="-128"/>
                <a:ea typeface="Meiryo UI" panose="020B0604030504040204" pitchFamily="50" charset="-128"/>
              </a:rPr>
              <a:t>、避難</a:t>
            </a:r>
            <a:r>
              <a:rPr kumimoji="1" lang="ja-JP" altLang="en-US" sz="1400" dirty="0">
                <a:latin typeface="Meiryo UI" panose="020B0604030504040204" pitchFamily="50" charset="-128"/>
                <a:ea typeface="Meiryo UI" panose="020B0604030504040204" pitchFamily="50" charset="-128"/>
              </a:rPr>
              <a:t>勧告・指示などの防災情報について</a:t>
            </a:r>
            <a:r>
              <a:rPr kumimoji="1" lang="ja-JP" altLang="en-US" sz="1400" dirty="0" smtClean="0">
                <a:latin typeface="Meiryo UI" panose="020B0604030504040204" pitchFamily="50" charset="-128"/>
                <a:ea typeface="Meiryo UI" panose="020B0604030504040204" pitchFamily="50" charset="-128"/>
              </a:rPr>
              <a:t>、登録者にメール</a:t>
            </a:r>
            <a:r>
              <a:rPr kumimoji="1" lang="ja-JP" altLang="en-US" sz="1400" dirty="0">
                <a:latin typeface="Meiryo UI" panose="020B0604030504040204" pitchFamily="50" charset="-128"/>
                <a:ea typeface="Meiryo UI" panose="020B0604030504040204" pitchFamily="50" charset="-128"/>
              </a:rPr>
              <a:t>で</a:t>
            </a:r>
            <a:r>
              <a:rPr kumimoji="1" lang="ja-JP" altLang="en-US" sz="1400" dirty="0" smtClean="0">
                <a:latin typeface="Meiryo UI" panose="020B0604030504040204" pitchFamily="50" charset="-128"/>
                <a:ea typeface="Meiryo UI" panose="020B0604030504040204" pitchFamily="50" charset="-128"/>
              </a:rPr>
              <a:t>配信</a:t>
            </a:r>
            <a:endParaRPr kumimoji="1" lang="en-US" altLang="ja-JP" sz="1400" dirty="0">
              <a:latin typeface="Meiryo UI" panose="020B0604030504040204" pitchFamily="50" charset="-128"/>
              <a:ea typeface="Meiryo UI" panose="020B0604030504040204" pitchFamily="50" charset="-128"/>
            </a:endParaRPr>
          </a:p>
        </p:txBody>
      </p:sp>
      <p:sp>
        <p:nvSpPr>
          <p:cNvPr id="29" name="角丸四角形 28"/>
          <p:cNvSpPr/>
          <p:nvPr/>
        </p:nvSpPr>
        <p:spPr>
          <a:xfrm>
            <a:off x="378823" y="1665212"/>
            <a:ext cx="3688079" cy="10440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防災情報システム</a:t>
            </a:r>
            <a:endParaRPr kumimoji="1" lang="en-US" altLang="ja-JP"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endParaRPr kumimoji="1" lang="en-US" altLang="ja-JP" sz="1050" dirty="0">
              <a:latin typeface="Meiryo UI" panose="020B0604030504040204" pitchFamily="50" charset="-128"/>
              <a:ea typeface="Meiryo UI" panose="020B0604030504040204" pitchFamily="50" charset="-128"/>
            </a:endParaRPr>
          </a:p>
          <a:p>
            <a:pPr algn="ctr"/>
            <a:r>
              <a:rPr kumimoji="1" lang="ja-JP" altLang="en-US" sz="1400" dirty="0" smtClean="0">
                <a:latin typeface="Meiryo UI" panose="020B0604030504040204" pitchFamily="50" charset="-128"/>
                <a:ea typeface="Meiryo UI" panose="020B0604030504040204" pitchFamily="50" charset="-128"/>
              </a:rPr>
              <a:t>災害情報や避難情報を集約し、おおさか防災ネットや情報メールの発信などにつなぐ</a:t>
            </a:r>
            <a:endParaRPr kumimoji="1" lang="ja-JP" altLang="en-US" sz="1400" dirty="0">
              <a:latin typeface="Meiryo UI" panose="020B0604030504040204" pitchFamily="50" charset="-128"/>
              <a:ea typeface="Meiryo UI" panose="020B0604030504040204" pitchFamily="50" charset="-128"/>
            </a:endParaRPr>
          </a:p>
        </p:txBody>
      </p:sp>
      <p:sp>
        <p:nvSpPr>
          <p:cNvPr id="30" name="角丸四角形 29"/>
          <p:cNvSpPr/>
          <p:nvPr/>
        </p:nvSpPr>
        <p:spPr>
          <a:xfrm>
            <a:off x="378822" y="2856656"/>
            <a:ext cx="3688079" cy="10440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おおさか防災ネット</a:t>
            </a:r>
            <a:endParaRPr kumimoji="1" lang="en-US" altLang="ja-JP"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endParaRPr kumimoji="1" lang="en-US" altLang="ja-JP" sz="1050" dirty="0" smtClean="0">
              <a:latin typeface="Meiryo UI" panose="020B0604030504040204" pitchFamily="50" charset="-128"/>
              <a:ea typeface="Meiryo UI" panose="020B0604030504040204" pitchFamily="50" charset="-128"/>
            </a:endParaRPr>
          </a:p>
          <a:p>
            <a:pPr algn="ctr"/>
            <a:r>
              <a:rPr kumimoji="1" lang="ja-JP" altLang="en-US" sz="1400" dirty="0" smtClean="0">
                <a:latin typeface="Meiryo UI" panose="020B0604030504040204" pitchFamily="50" charset="-128"/>
                <a:ea typeface="Meiryo UI" panose="020B0604030504040204" pitchFamily="50" charset="-128"/>
              </a:rPr>
              <a:t>災害情報</a:t>
            </a:r>
            <a:r>
              <a:rPr kumimoji="1" lang="ja-JP" altLang="en-US" sz="1400" dirty="0">
                <a:latin typeface="Meiryo UI" panose="020B0604030504040204" pitchFamily="50" charset="-128"/>
                <a:ea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避難情報、河川水位、土砂災害情報、市町村のハザードマップへのリンクなど</a:t>
            </a:r>
            <a:endParaRPr kumimoji="1" lang="en-US" altLang="ja-JP" sz="1400" dirty="0">
              <a:latin typeface="Meiryo UI" panose="020B0604030504040204" pitchFamily="50" charset="-128"/>
              <a:ea typeface="Meiryo UI" panose="020B0604030504040204" pitchFamily="50" charset="-128"/>
            </a:endParaRPr>
          </a:p>
        </p:txBody>
      </p:sp>
      <p:sp>
        <p:nvSpPr>
          <p:cNvPr id="31" name="角丸四角形 30"/>
          <p:cNvSpPr/>
          <p:nvPr/>
        </p:nvSpPr>
        <p:spPr>
          <a:xfrm>
            <a:off x="4841965" y="5256077"/>
            <a:ext cx="3688079" cy="1044000"/>
          </a:xfrm>
          <a:prstGeom prst="round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防災ナビ　</a:t>
            </a:r>
            <a:r>
              <a:rPr kumimoji="1" lang="en-US" altLang="ja-JP"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kumimoji="1" lang="ja-JP" altLang="en-US"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和歌山県</a:t>
            </a:r>
            <a:r>
              <a:rPr kumimoji="1" lang="en-US" altLang="ja-JP"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p>
          <a:p>
            <a:pPr algn="ctr"/>
            <a:endParaRPr kumimoji="1" lang="en-US" altLang="ja-JP" sz="1050" dirty="0" smtClean="0">
              <a:latin typeface="Meiryo UI" panose="020B0604030504040204" pitchFamily="50" charset="-128"/>
              <a:ea typeface="Meiryo UI" panose="020B0604030504040204" pitchFamily="50" charset="-128"/>
            </a:endParaRPr>
          </a:p>
          <a:p>
            <a:pPr algn="ctr"/>
            <a:r>
              <a:rPr kumimoji="1" lang="ja-JP" altLang="en-US" sz="1400" dirty="0" smtClean="0">
                <a:latin typeface="Meiryo UI" panose="020B0604030504040204" pitchFamily="50" charset="-128"/>
                <a:ea typeface="Meiryo UI" panose="020B0604030504040204" pitchFamily="50" charset="-128"/>
              </a:rPr>
              <a:t>現在地を元に、安全に避難できる避難場所やルート、避難先の画像などを閲覧できるアプリ</a:t>
            </a:r>
            <a:endParaRPr kumimoji="1" lang="en-US" altLang="ja-JP" sz="1400" dirty="0">
              <a:latin typeface="Meiryo UI" panose="020B0604030504040204" pitchFamily="50" charset="-128"/>
              <a:ea typeface="Meiryo UI" panose="020B0604030504040204" pitchFamily="50" charset="-128"/>
            </a:endParaRPr>
          </a:p>
        </p:txBody>
      </p:sp>
      <p:sp>
        <p:nvSpPr>
          <p:cNvPr id="32" name="角丸四角形 31"/>
          <p:cNvSpPr/>
          <p:nvPr/>
        </p:nvSpPr>
        <p:spPr>
          <a:xfrm>
            <a:off x="4841966" y="4049938"/>
            <a:ext cx="3688079" cy="1044000"/>
          </a:xfrm>
          <a:prstGeom prst="round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防災アプリ　</a:t>
            </a:r>
            <a:r>
              <a:rPr kumimoji="1" lang="en-US" altLang="ja-JP"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kumimoji="1" lang="ja-JP" altLang="en-US"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東京都</a:t>
            </a:r>
            <a:r>
              <a:rPr kumimoji="1" lang="en-US" altLang="ja-JP"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p>
          <a:p>
            <a:pPr algn="ctr"/>
            <a:endParaRPr kumimoji="1" lang="en-US" altLang="ja-JP" sz="1000" dirty="0" smtClean="0">
              <a:latin typeface="Meiryo UI" panose="020B0604030504040204" pitchFamily="50" charset="-128"/>
              <a:ea typeface="Meiryo UI" panose="020B0604030504040204" pitchFamily="50" charset="-128"/>
            </a:endParaRPr>
          </a:p>
          <a:p>
            <a:pPr algn="ctr"/>
            <a:r>
              <a:rPr kumimoji="1" lang="ja-JP" altLang="en-US" sz="1400" dirty="0" smtClean="0">
                <a:latin typeface="Meiryo UI" panose="020B0604030504040204" pitchFamily="50" charset="-128"/>
                <a:ea typeface="Meiryo UI" panose="020B0604030504040204" pitchFamily="50" charset="-128"/>
              </a:rPr>
              <a:t>あそぶ、まなぶ、</a:t>
            </a:r>
            <a:r>
              <a:rPr kumimoji="1" lang="ja-JP" altLang="en-US" sz="1400" dirty="0" err="1" smtClean="0">
                <a:latin typeface="Meiryo UI" panose="020B0604030504040204" pitchFamily="50" charset="-128"/>
                <a:ea typeface="Meiryo UI" panose="020B0604030504040204" pitchFamily="50" charset="-128"/>
              </a:rPr>
              <a:t>つかうを</a:t>
            </a:r>
            <a:r>
              <a:rPr kumimoji="1" lang="ja-JP" altLang="en-US" sz="1400" dirty="0" smtClean="0">
                <a:latin typeface="Meiryo UI" panose="020B0604030504040204" pitchFamily="50" charset="-128"/>
                <a:ea typeface="Meiryo UI" panose="020B0604030504040204" pitchFamily="50" charset="-128"/>
              </a:rPr>
              <a:t>コンセプトに、楽しみながら防災の基礎知識を得らる工夫をした防災アプリ</a:t>
            </a:r>
            <a:endParaRPr kumimoji="1" lang="en-US" altLang="ja-JP" sz="1400" dirty="0">
              <a:latin typeface="Meiryo UI" panose="020B0604030504040204" pitchFamily="50" charset="-128"/>
              <a:ea typeface="Meiryo UI" panose="020B0604030504040204" pitchFamily="50" charset="-128"/>
            </a:endParaRPr>
          </a:p>
        </p:txBody>
      </p:sp>
      <p:sp>
        <p:nvSpPr>
          <p:cNvPr id="33" name="角丸四角形 32"/>
          <p:cNvSpPr/>
          <p:nvPr/>
        </p:nvSpPr>
        <p:spPr>
          <a:xfrm>
            <a:off x="4841965" y="1665212"/>
            <a:ext cx="3688079" cy="1044000"/>
          </a:xfrm>
          <a:prstGeom prst="round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マイ・タイムライン　</a:t>
            </a:r>
            <a:r>
              <a:rPr kumimoji="1" lang="en-US" altLang="ja-JP"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kumimoji="1" lang="ja-JP" altLang="en-US"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東京都</a:t>
            </a:r>
            <a:r>
              <a:rPr kumimoji="1" lang="en-US" altLang="ja-JP"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p>
          <a:p>
            <a:pPr algn="ctr"/>
            <a:endParaRPr kumimoji="1" lang="en-US" altLang="ja-JP" sz="1000" dirty="0" smtClean="0">
              <a:latin typeface="Meiryo UI" panose="020B0604030504040204" pitchFamily="50" charset="-128"/>
              <a:ea typeface="Meiryo UI" panose="020B0604030504040204" pitchFamily="50" charset="-128"/>
            </a:endParaRPr>
          </a:p>
          <a:p>
            <a:pPr algn="ctr"/>
            <a:r>
              <a:rPr kumimoji="1" lang="ja-JP" altLang="en-US" sz="1400" dirty="0" smtClean="0">
                <a:latin typeface="Meiryo UI" panose="020B0604030504040204" pitchFamily="50" charset="-128"/>
                <a:ea typeface="Meiryo UI" panose="020B0604030504040204" pitchFamily="50" charset="-128"/>
              </a:rPr>
              <a:t>住民自身の自らの避難計画を予め作成し、いざというときに適切な避難行動を促す支援サイト</a:t>
            </a:r>
            <a:endParaRPr kumimoji="1" lang="en-US" altLang="ja-JP" sz="1400" dirty="0">
              <a:latin typeface="Meiryo UI" panose="020B0604030504040204" pitchFamily="50" charset="-128"/>
              <a:ea typeface="Meiryo UI" panose="020B0604030504040204" pitchFamily="50" charset="-128"/>
            </a:endParaRPr>
          </a:p>
        </p:txBody>
      </p:sp>
      <p:sp>
        <p:nvSpPr>
          <p:cNvPr id="34" name="角丸四角形 33"/>
          <p:cNvSpPr/>
          <p:nvPr/>
        </p:nvSpPr>
        <p:spPr>
          <a:xfrm>
            <a:off x="4841964" y="2856656"/>
            <a:ext cx="3688079" cy="1044000"/>
          </a:xfrm>
          <a:prstGeom prst="round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防災学習システム　</a:t>
            </a:r>
            <a:r>
              <a:rPr kumimoji="1" lang="en-US" altLang="ja-JP"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kumimoji="1" lang="ja-JP" altLang="en-US"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愛知県</a:t>
            </a:r>
            <a:r>
              <a:rPr kumimoji="1" lang="en-US" altLang="ja-JP"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p>
          <a:p>
            <a:pPr algn="ctr"/>
            <a:endParaRPr kumimoji="1" lang="en-US" altLang="ja-JP" sz="1000" dirty="0" smtClean="0">
              <a:latin typeface="Meiryo UI" panose="020B0604030504040204" pitchFamily="50" charset="-128"/>
              <a:ea typeface="Meiryo UI" panose="020B0604030504040204" pitchFamily="50" charset="-128"/>
            </a:endParaRPr>
          </a:p>
          <a:p>
            <a:pPr algn="ctr"/>
            <a:r>
              <a:rPr kumimoji="1" lang="ja-JP" altLang="en-US" sz="1400" dirty="0" smtClean="0">
                <a:latin typeface="Meiryo UI" panose="020B0604030504040204" pitchFamily="50" charset="-128"/>
                <a:ea typeface="Meiryo UI" panose="020B0604030504040204" pitchFamily="50" charset="-128"/>
              </a:rPr>
              <a:t>地震マップ、液状化マップ、土地条件、建物倒壊シミュ、ビデオ教材などを複合的に閲覧できる</a:t>
            </a:r>
            <a:endParaRPr kumimoji="1" lang="ja-JP" altLang="en-US" dirty="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444135" y="6313140"/>
            <a:ext cx="3521625" cy="430887"/>
          </a:xfrm>
          <a:prstGeom prst="rect">
            <a:avLst/>
          </a:prstGeom>
          <a:noFill/>
        </p:spPr>
        <p:txBody>
          <a:bodyPr wrap="square" rtlCol="0">
            <a:spAutoFit/>
          </a:bodyPr>
          <a:lstStyle/>
          <a:p>
            <a:r>
              <a:rPr kumimoji="1" lang="en-US" altLang="ja-JP" sz="1100" dirty="0" smtClean="0"/>
              <a:t>※Yahoo!</a:t>
            </a:r>
            <a:r>
              <a:rPr kumimoji="1" lang="ja-JP" altLang="en-US" sz="1100" dirty="0" smtClean="0"/>
              <a:t>防災アプリは大阪府と協定を結び、避難所</a:t>
            </a:r>
            <a:endParaRPr kumimoji="1" lang="en-US" altLang="ja-JP" sz="1100" dirty="0" smtClean="0"/>
          </a:p>
          <a:p>
            <a:r>
              <a:rPr kumimoji="1" lang="ja-JP" altLang="en-US" sz="1100" dirty="0"/>
              <a:t>　</a:t>
            </a:r>
            <a:r>
              <a:rPr kumimoji="1" lang="ja-JP" altLang="en-US" sz="1100" smtClean="0"/>
              <a:t>開設情報を</a:t>
            </a:r>
            <a:r>
              <a:rPr kumimoji="1" lang="ja-JP" altLang="en-US" sz="1100" dirty="0" smtClean="0"/>
              <a:t>追加で提供</a:t>
            </a:r>
            <a:endParaRPr kumimoji="1" lang="ja-JP" altLang="en-US" sz="1100" dirty="0"/>
          </a:p>
        </p:txBody>
      </p:sp>
      <p:sp>
        <p:nvSpPr>
          <p:cNvPr id="11" name="テキスト ボックス 10"/>
          <p:cNvSpPr txBox="1"/>
          <p:nvPr/>
        </p:nvSpPr>
        <p:spPr>
          <a:xfrm>
            <a:off x="8600339" y="2002546"/>
            <a:ext cx="370614" cy="369332"/>
          </a:xfrm>
          <a:prstGeom prst="rect">
            <a:avLst/>
          </a:prstGeom>
          <a:noFill/>
        </p:spPr>
        <p:txBody>
          <a:bodyPr wrap="none" rtlCol="0">
            <a:spAutoFit/>
          </a:bodyPr>
          <a:lstStyle/>
          <a:p>
            <a:r>
              <a:rPr kumimoji="1" lang="en-US" altLang="ja-JP" b="1" dirty="0" smtClean="0"/>
              <a:t>a)</a:t>
            </a:r>
            <a:endParaRPr kumimoji="1" lang="ja-JP" altLang="en-US" b="1" dirty="0"/>
          </a:p>
        </p:txBody>
      </p:sp>
      <p:sp>
        <p:nvSpPr>
          <p:cNvPr id="37" name="テキスト ボックス 36"/>
          <p:cNvSpPr txBox="1"/>
          <p:nvPr/>
        </p:nvSpPr>
        <p:spPr>
          <a:xfrm>
            <a:off x="8600339" y="3199334"/>
            <a:ext cx="380232" cy="369332"/>
          </a:xfrm>
          <a:prstGeom prst="rect">
            <a:avLst/>
          </a:prstGeom>
          <a:noFill/>
        </p:spPr>
        <p:txBody>
          <a:bodyPr wrap="none" rtlCol="0">
            <a:spAutoFit/>
          </a:bodyPr>
          <a:lstStyle/>
          <a:p>
            <a:r>
              <a:rPr kumimoji="1" lang="en-US" altLang="ja-JP" b="1" dirty="0" smtClean="0"/>
              <a:t>b)</a:t>
            </a:r>
            <a:endParaRPr kumimoji="1" lang="ja-JP" altLang="en-US" b="1" dirty="0"/>
          </a:p>
        </p:txBody>
      </p:sp>
      <p:sp>
        <p:nvSpPr>
          <p:cNvPr id="38" name="テキスト ボックス 37"/>
          <p:cNvSpPr txBox="1"/>
          <p:nvPr/>
        </p:nvSpPr>
        <p:spPr>
          <a:xfrm>
            <a:off x="8600339" y="4387272"/>
            <a:ext cx="352982" cy="369332"/>
          </a:xfrm>
          <a:prstGeom prst="rect">
            <a:avLst/>
          </a:prstGeom>
          <a:noFill/>
        </p:spPr>
        <p:txBody>
          <a:bodyPr wrap="none" rtlCol="0">
            <a:spAutoFit/>
          </a:bodyPr>
          <a:lstStyle/>
          <a:p>
            <a:r>
              <a:rPr kumimoji="1" lang="en-US" altLang="ja-JP" b="1" dirty="0" smtClean="0"/>
              <a:t>c)</a:t>
            </a:r>
            <a:endParaRPr kumimoji="1" lang="ja-JP" altLang="en-US" b="1" dirty="0"/>
          </a:p>
        </p:txBody>
      </p:sp>
      <p:sp>
        <p:nvSpPr>
          <p:cNvPr id="39" name="テキスト ボックス 38"/>
          <p:cNvSpPr txBox="1"/>
          <p:nvPr/>
        </p:nvSpPr>
        <p:spPr>
          <a:xfrm>
            <a:off x="8600339" y="5593411"/>
            <a:ext cx="380232" cy="369332"/>
          </a:xfrm>
          <a:prstGeom prst="rect">
            <a:avLst/>
          </a:prstGeom>
          <a:noFill/>
        </p:spPr>
        <p:txBody>
          <a:bodyPr wrap="none" rtlCol="0">
            <a:spAutoFit/>
          </a:bodyPr>
          <a:lstStyle/>
          <a:p>
            <a:r>
              <a:rPr kumimoji="1" lang="en-US" altLang="ja-JP" b="1" dirty="0" smtClean="0"/>
              <a:t>d)</a:t>
            </a:r>
            <a:endParaRPr kumimoji="1" lang="ja-JP" altLang="en-US" b="1" dirty="0"/>
          </a:p>
        </p:txBody>
      </p:sp>
      <p:sp>
        <p:nvSpPr>
          <p:cNvPr id="6" name="スライド番号プレースホルダー 5"/>
          <p:cNvSpPr>
            <a:spLocks noGrp="1"/>
          </p:cNvSpPr>
          <p:nvPr>
            <p:ph type="sldNum" sz="quarter" idx="12"/>
          </p:nvPr>
        </p:nvSpPr>
        <p:spPr>
          <a:xfrm>
            <a:off x="6895921" y="6416224"/>
            <a:ext cx="2057400" cy="365125"/>
          </a:xfrm>
        </p:spPr>
        <p:txBody>
          <a:bodyPr/>
          <a:lstStyle/>
          <a:p>
            <a:fld id="{5B82B8B8-28EF-469E-A50A-781CCFF9FEC1}" type="slidenum">
              <a:rPr kumimoji="1" lang="ja-JP" altLang="en-US" smtClean="0"/>
              <a:t>12</a:t>
            </a:fld>
            <a:endParaRPr kumimoji="1" lang="ja-JP" altLang="en-US"/>
          </a:p>
        </p:txBody>
      </p:sp>
    </p:spTree>
    <p:extLst>
      <p:ext uri="{BB962C8B-B14F-4D97-AF65-F5344CB8AC3E}">
        <p14:creationId xmlns:p14="http://schemas.microsoft.com/office/powerpoint/2010/main" val="1119423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30809" y="28759"/>
            <a:ext cx="8656537" cy="461665"/>
          </a:xfrm>
          <a:prstGeom prst="rect">
            <a:avLst/>
          </a:prstGeom>
          <a:noFill/>
        </p:spPr>
        <p:txBody>
          <a:bodyPr wrap="none" rtlCol="0">
            <a:spAutoFit/>
          </a:bodyPr>
          <a:lstStyle/>
          <a:p>
            <a:r>
              <a:rPr kumimoji="1" lang="en-US" altLang="ja-JP" sz="2400" b="1" dirty="0" smtClean="0">
                <a:latin typeface="Meiryo UI" panose="020B0604030504040204" pitchFamily="50" charset="-128"/>
                <a:ea typeface="Meiryo UI" panose="020B0604030504040204" pitchFamily="50" charset="-128"/>
              </a:rPr>
              <a:t>【</a:t>
            </a:r>
            <a:r>
              <a:rPr kumimoji="1" lang="ja-JP" altLang="en-US" sz="2400" b="1" dirty="0">
                <a:latin typeface="Meiryo UI" panose="020B0604030504040204" pitchFamily="50" charset="-128"/>
                <a:ea typeface="Meiryo UI" panose="020B0604030504040204" pitchFamily="50" charset="-128"/>
              </a:rPr>
              <a:t>②</a:t>
            </a:r>
            <a:r>
              <a:rPr kumimoji="1" lang="ja-JP" altLang="en-US" sz="2400" b="1" dirty="0" smtClean="0">
                <a:latin typeface="Meiryo UI" panose="020B0604030504040204" pitchFamily="50" charset="-128"/>
                <a:ea typeface="Meiryo UI" panose="020B0604030504040204" pitchFamily="50" charset="-128"/>
              </a:rPr>
              <a:t>防災モード</a:t>
            </a:r>
            <a:r>
              <a:rPr kumimoji="1" lang="en-US" altLang="ja-JP" sz="2400" b="1" dirty="0" smtClean="0">
                <a:latin typeface="Meiryo UI" panose="020B0604030504040204" pitchFamily="50" charset="-128"/>
                <a:ea typeface="Meiryo UI" panose="020B0604030504040204" pitchFamily="50" charset="-128"/>
              </a:rPr>
              <a:t>】</a:t>
            </a:r>
            <a:r>
              <a:rPr kumimoji="1" lang="ja-JP" altLang="en-US" sz="2400" b="1" dirty="0" smtClean="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日常：災害時の避難行動を予め計画する行動変容サポート</a:t>
            </a:r>
            <a:endParaRPr kumimoji="1" lang="ja-JP" altLang="en-US" sz="2000" b="1" dirty="0">
              <a:latin typeface="Meiryo UI" panose="020B0604030504040204" pitchFamily="50" charset="-128"/>
              <a:ea typeface="Meiryo UI" panose="020B0604030504040204" pitchFamily="50" charset="-128"/>
            </a:endParaRPr>
          </a:p>
        </p:txBody>
      </p:sp>
      <p:cxnSp>
        <p:nvCxnSpPr>
          <p:cNvPr id="5" name="直線コネクタ 4"/>
          <p:cNvCxnSpPr/>
          <p:nvPr/>
        </p:nvCxnSpPr>
        <p:spPr>
          <a:xfrm>
            <a:off x="130809" y="523503"/>
            <a:ext cx="8934994" cy="0"/>
          </a:xfrm>
          <a:prstGeom prst="line">
            <a:avLst/>
          </a:prstGeom>
        </p:spPr>
        <p:style>
          <a:lnRef idx="1">
            <a:schemeClr val="dk1"/>
          </a:lnRef>
          <a:fillRef idx="0">
            <a:schemeClr val="dk1"/>
          </a:fillRef>
          <a:effectRef idx="0">
            <a:schemeClr val="dk1"/>
          </a:effectRef>
          <a:fontRef idx="minor">
            <a:schemeClr val="tx1"/>
          </a:fontRef>
        </p:style>
      </p:cxnSp>
      <p:pic>
        <p:nvPicPr>
          <p:cNvPr id="6" name="図 5"/>
          <p:cNvPicPr>
            <a:picLocks noChangeAspect="1"/>
          </p:cNvPicPr>
          <p:nvPr/>
        </p:nvPicPr>
        <p:blipFill rotWithShape="1">
          <a:blip r:embed="rId2"/>
          <a:srcRect l="24059" t="15257" r="25402" b="5882"/>
          <a:stretch/>
        </p:blipFill>
        <p:spPr>
          <a:xfrm>
            <a:off x="213842" y="3056708"/>
            <a:ext cx="4078056" cy="3577680"/>
          </a:xfrm>
          <a:prstGeom prst="rect">
            <a:avLst/>
          </a:prstGeom>
        </p:spPr>
      </p:pic>
      <p:sp>
        <p:nvSpPr>
          <p:cNvPr id="7" name="テキスト ボックス 6"/>
          <p:cNvSpPr txBox="1"/>
          <p:nvPr/>
        </p:nvSpPr>
        <p:spPr>
          <a:xfrm>
            <a:off x="267631" y="667214"/>
            <a:ext cx="4068000" cy="338554"/>
          </a:xfrm>
          <a:prstGeom prst="rect">
            <a:avLst/>
          </a:prstGeom>
          <a:solidFill>
            <a:schemeClr val="accent1">
              <a:lumMod val="20000"/>
              <a:lumOff val="80000"/>
            </a:schemeClr>
          </a:solidFill>
          <a:ln>
            <a:solidFill>
              <a:schemeClr val="accent1"/>
            </a:solidFill>
          </a:ln>
        </p:spPr>
        <p:txBody>
          <a:bodyPr wrap="none" rtlCol="0">
            <a:noAutofit/>
          </a:bodyPr>
          <a:lstStyle/>
          <a:p>
            <a:pPr algn="ctr"/>
            <a:r>
              <a:rPr kumimoji="1" lang="en-US" altLang="ja-JP" sz="1600" b="1" dirty="0" smtClean="0">
                <a:latin typeface="Meiryo UI" panose="020B0604030504040204" pitchFamily="50" charset="-128"/>
                <a:ea typeface="Meiryo UI" panose="020B0604030504040204" pitchFamily="50" charset="-128"/>
              </a:rPr>
              <a:t>a)</a:t>
            </a:r>
            <a:r>
              <a:rPr kumimoji="1" lang="ja-JP" altLang="en-US" sz="1600" b="1" dirty="0" smtClean="0">
                <a:latin typeface="Meiryo UI" panose="020B0604030504040204" pitchFamily="50" charset="-128"/>
                <a:ea typeface="Meiryo UI" panose="020B0604030504040204" pitchFamily="50" charset="-128"/>
              </a:rPr>
              <a:t>　東京都の「マイ・タイムライン」支援サイト</a:t>
            </a:r>
            <a:endParaRPr kumimoji="1" lang="ja-JP" altLang="en-US" sz="1600" b="1" dirty="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369382" y="6569073"/>
            <a:ext cx="3198311" cy="253916"/>
          </a:xfrm>
          <a:prstGeom prst="rect">
            <a:avLst/>
          </a:prstGeom>
          <a:noFill/>
        </p:spPr>
        <p:txBody>
          <a:bodyPr wrap="none" rtlCol="0">
            <a:spAutoFit/>
          </a:bodyPr>
          <a:lstStyle/>
          <a:p>
            <a:r>
              <a:rPr kumimoji="1" lang="ja-JP" altLang="en-US" sz="1050" dirty="0" smtClean="0">
                <a:latin typeface="Meiryo UI" panose="020B0604030504040204" pitchFamily="50" charset="-128"/>
                <a:ea typeface="Meiryo UI" panose="020B0604030504040204" pitchFamily="50" charset="-128"/>
              </a:rPr>
              <a:t>出典：「東京都防災ホームページ」より</a:t>
            </a:r>
            <a:r>
              <a:rPr kumimoji="1" lang="ja-JP" altLang="en-US" sz="1050" dirty="0">
                <a:latin typeface="Meiryo UI" panose="020B0604030504040204" pitchFamily="50" charset="-128"/>
                <a:ea typeface="Meiryo UI" panose="020B0604030504040204" pitchFamily="50" charset="-128"/>
              </a:rPr>
              <a:t>タスクフォース</a:t>
            </a:r>
            <a:r>
              <a:rPr kumimoji="1" lang="ja-JP" altLang="en-US" sz="1050" dirty="0" smtClean="0">
                <a:latin typeface="Meiryo UI" panose="020B0604030504040204" pitchFamily="50" charset="-128"/>
                <a:ea typeface="Meiryo UI" panose="020B0604030504040204" pitchFamily="50" charset="-128"/>
              </a:rPr>
              <a:t>作成</a:t>
            </a:r>
            <a:endParaRPr kumimoji="1" lang="ja-JP" altLang="en-US" sz="1050" dirty="0">
              <a:latin typeface="Meiryo UI" panose="020B0604030504040204" pitchFamily="50" charset="-128"/>
              <a:ea typeface="Meiryo UI" panose="020B0604030504040204" pitchFamily="50" charset="-128"/>
            </a:endParaRPr>
          </a:p>
        </p:txBody>
      </p:sp>
      <p:sp>
        <p:nvSpPr>
          <p:cNvPr id="2" name="正方形/長方形 1"/>
          <p:cNvSpPr/>
          <p:nvPr/>
        </p:nvSpPr>
        <p:spPr>
          <a:xfrm>
            <a:off x="253031" y="1450854"/>
            <a:ext cx="4078056" cy="1554272"/>
          </a:xfrm>
          <a:prstGeom prst="rect">
            <a:avLst/>
          </a:prstGeom>
        </p:spPr>
        <p:txBody>
          <a:bodyPr wrap="square">
            <a:spAutoFit/>
          </a:bodyPr>
          <a:lstStyle/>
          <a:p>
            <a:pPr marL="171450" indent="-1714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マイ・タイムラインとは、いざというときにあわてることがないよう、避難に備えた行動を一人ひとりがあらかじめ決めておく</a:t>
            </a:r>
            <a:r>
              <a:rPr lang="ja-JP" altLang="en-US" sz="1400" dirty="0" smtClean="0">
                <a:latin typeface="Meiryo UI" panose="020B0604030504040204" pitchFamily="50" charset="-128"/>
                <a:ea typeface="Meiryo UI" panose="020B0604030504040204" pitchFamily="50" charset="-128"/>
              </a:rPr>
              <a:t>もの。</a:t>
            </a:r>
            <a:endParaRPr lang="ja-JP" altLang="en-US" sz="14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endParaRPr lang="ja-JP" altLang="en-US" sz="11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400" dirty="0" smtClean="0">
                <a:latin typeface="Meiryo UI" panose="020B0604030504040204" pitchFamily="50" charset="-128"/>
                <a:ea typeface="Meiryo UI" panose="020B0604030504040204" pitchFamily="50" charset="-128"/>
              </a:rPr>
              <a:t>風水害</a:t>
            </a:r>
            <a:r>
              <a:rPr lang="ja-JP" altLang="en-US" sz="1400" dirty="0">
                <a:latin typeface="Meiryo UI" panose="020B0604030504040204" pitchFamily="50" charset="-128"/>
                <a:ea typeface="Meiryo UI" panose="020B0604030504040204" pitchFamily="50" charset="-128"/>
              </a:rPr>
              <a:t>からの避難に必要な知識を習得しながら、家族で話し合って、マイ・タイムラインシートを作成することにより、適切な避難行動を事前に整理</a:t>
            </a:r>
            <a:r>
              <a:rPr lang="ja-JP" altLang="en-US" sz="1400" dirty="0" smtClean="0">
                <a:latin typeface="Meiryo UI" panose="020B0604030504040204" pitchFamily="50" charset="-128"/>
                <a:ea typeface="Meiryo UI" panose="020B0604030504040204" pitchFamily="50" charset="-128"/>
              </a:rPr>
              <a:t>できる。</a:t>
            </a:r>
            <a:endParaRPr lang="ja-JP" altLang="en-US" sz="1400" dirty="0">
              <a:latin typeface="Meiryo UI" panose="020B0604030504040204" pitchFamily="50" charset="-128"/>
              <a:ea typeface="Meiryo UI" panose="020B0604030504040204" pitchFamily="50" charset="-128"/>
            </a:endParaRPr>
          </a:p>
        </p:txBody>
      </p:sp>
      <p:sp>
        <p:nvSpPr>
          <p:cNvPr id="12" name="スライド番号プレースホルダー 11"/>
          <p:cNvSpPr>
            <a:spLocks noGrp="1"/>
          </p:cNvSpPr>
          <p:nvPr>
            <p:ph type="sldNum" sz="quarter" idx="12"/>
          </p:nvPr>
        </p:nvSpPr>
        <p:spPr>
          <a:xfrm>
            <a:off x="7008403" y="6430448"/>
            <a:ext cx="2057400" cy="365125"/>
          </a:xfrm>
        </p:spPr>
        <p:txBody>
          <a:bodyPr/>
          <a:lstStyle/>
          <a:p>
            <a:fld id="{5B82B8B8-28EF-469E-A50A-781CCFF9FEC1}" type="slidenum">
              <a:rPr kumimoji="1" lang="ja-JP" altLang="en-US" smtClean="0"/>
              <a:t>13</a:t>
            </a:fld>
            <a:endParaRPr kumimoji="1" lang="ja-JP" altLang="en-US"/>
          </a:p>
        </p:txBody>
      </p:sp>
      <p:sp>
        <p:nvSpPr>
          <p:cNvPr id="15" name="テキスト ボックス 14"/>
          <p:cNvSpPr txBox="1"/>
          <p:nvPr/>
        </p:nvSpPr>
        <p:spPr>
          <a:xfrm>
            <a:off x="4611236" y="665954"/>
            <a:ext cx="4176000" cy="338554"/>
          </a:xfrm>
          <a:prstGeom prst="rect">
            <a:avLst/>
          </a:prstGeom>
          <a:solidFill>
            <a:schemeClr val="accent1">
              <a:lumMod val="20000"/>
              <a:lumOff val="80000"/>
            </a:schemeClr>
          </a:solidFill>
          <a:ln>
            <a:solidFill>
              <a:schemeClr val="accent1"/>
            </a:solidFill>
          </a:ln>
        </p:spPr>
        <p:txBody>
          <a:bodyPr wrap="none" rtlCol="0">
            <a:noAutofit/>
          </a:bodyPr>
          <a:lstStyle/>
          <a:p>
            <a:pPr algn="ctr"/>
            <a:r>
              <a:rPr kumimoji="1" lang="en-US" altLang="ja-JP" sz="1600" b="1" dirty="0" smtClean="0">
                <a:latin typeface="Meiryo UI" panose="020B0604030504040204" pitchFamily="50" charset="-128"/>
                <a:ea typeface="Meiryo UI" panose="020B0604030504040204" pitchFamily="50" charset="-128"/>
              </a:rPr>
              <a:t>b)</a:t>
            </a:r>
            <a:r>
              <a:rPr kumimoji="1" lang="ja-JP" altLang="en-US" sz="1600" b="1" dirty="0" smtClean="0">
                <a:latin typeface="Meiryo UI" panose="020B0604030504040204" pitchFamily="50" charset="-128"/>
                <a:ea typeface="Meiryo UI" panose="020B0604030504040204" pitchFamily="50" charset="-128"/>
              </a:rPr>
              <a:t>　愛知県の防災学習システム</a:t>
            </a:r>
            <a:endParaRPr kumimoji="1" lang="ja-JP" altLang="en-US" sz="1600" b="1" dirty="0">
              <a:latin typeface="Meiryo UI" panose="020B0604030504040204" pitchFamily="50" charset="-128"/>
              <a:ea typeface="Meiryo UI" panose="020B0604030504040204" pitchFamily="50" charset="-128"/>
            </a:endParaRPr>
          </a:p>
        </p:txBody>
      </p:sp>
      <p:sp>
        <p:nvSpPr>
          <p:cNvPr id="17" name="正方形/長方形 16"/>
          <p:cNvSpPr/>
          <p:nvPr/>
        </p:nvSpPr>
        <p:spPr>
          <a:xfrm>
            <a:off x="4536896" y="1463858"/>
            <a:ext cx="4270369" cy="954107"/>
          </a:xfrm>
          <a:prstGeom prst="rect">
            <a:avLst/>
          </a:prstGeom>
        </p:spPr>
        <p:txBody>
          <a:bodyPr wrap="square">
            <a:spAutoFit/>
          </a:bodyPr>
          <a:lstStyle/>
          <a:p>
            <a:pPr marL="285750" indent="-285750">
              <a:buFont typeface="Arial" panose="020B0604020202020204" pitchFamily="34" charset="0"/>
              <a:buChar char="•"/>
            </a:pPr>
            <a:r>
              <a:rPr lang="ja-JP" altLang="en-US" sz="1400" dirty="0" smtClean="0">
                <a:latin typeface="Meiryo UI" panose="020B0604030504040204" pitchFamily="50" charset="-128"/>
                <a:ea typeface="Meiryo UI" panose="020B0604030504040204" pitchFamily="50" charset="-128"/>
              </a:rPr>
              <a:t>①防災マップ、②建物</a:t>
            </a:r>
            <a:r>
              <a:rPr lang="ja-JP" altLang="en-US" sz="1400" dirty="0">
                <a:latin typeface="Meiryo UI" panose="020B0604030504040204" pitchFamily="50" charset="-128"/>
                <a:ea typeface="Meiryo UI" panose="020B0604030504040204" pitchFamily="50" charset="-128"/>
              </a:rPr>
              <a:t>倒壊</a:t>
            </a:r>
            <a:r>
              <a:rPr lang="ja-JP" altLang="en-US" sz="1400" dirty="0" smtClean="0">
                <a:latin typeface="Meiryo UI" panose="020B0604030504040204" pitchFamily="50" charset="-128"/>
                <a:ea typeface="Meiryo UI" panose="020B0604030504040204" pitchFamily="50" charset="-128"/>
              </a:rPr>
              <a:t>シミュレータ、③地域</a:t>
            </a:r>
            <a:r>
              <a:rPr lang="ja-JP" altLang="en-US" sz="1400" dirty="0">
                <a:latin typeface="Meiryo UI" panose="020B0604030504040204" pitchFamily="50" charset="-128"/>
                <a:ea typeface="Meiryo UI" panose="020B0604030504040204" pitchFamily="50" charset="-128"/>
              </a:rPr>
              <a:t>防災の広場 </a:t>
            </a:r>
            <a:r>
              <a:rPr lang="ja-JP" altLang="en-US" sz="1400" dirty="0" smtClean="0">
                <a:latin typeface="Meiryo UI" panose="020B0604030504040204" pitchFamily="50" charset="-128"/>
                <a:ea typeface="Meiryo UI" panose="020B0604030504040204" pitchFamily="50" charset="-128"/>
              </a:rPr>
              <a:t>、④ビデオ教材など、多様なコンテンツを提供。住民</a:t>
            </a:r>
            <a:r>
              <a:rPr lang="ja-JP" altLang="en-US" sz="1400" dirty="0">
                <a:latin typeface="Meiryo UI" panose="020B0604030504040204" pitchFamily="50" charset="-128"/>
                <a:ea typeface="Meiryo UI" panose="020B0604030504040204" pitchFamily="50" charset="-128"/>
              </a:rPr>
              <a:t>それぞれ</a:t>
            </a:r>
            <a:r>
              <a:rPr lang="ja-JP" altLang="en-US" sz="1400" dirty="0" smtClean="0">
                <a:latin typeface="Meiryo UI" panose="020B0604030504040204" pitchFamily="50" charset="-128"/>
                <a:ea typeface="Meiryo UI" panose="020B0604030504040204" pitchFamily="50" charset="-128"/>
              </a:rPr>
              <a:t>が、自発的に被害</a:t>
            </a:r>
            <a:r>
              <a:rPr lang="ja-JP" altLang="en-US" sz="1400" dirty="0">
                <a:latin typeface="Meiryo UI" panose="020B0604030504040204" pitchFamily="50" charset="-128"/>
                <a:ea typeface="Meiryo UI" panose="020B0604030504040204" pitchFamily="50" charset="-128"/>
              </a:rPr>
              <a:t>を最小限に抑える行動</a:t>
            </a:r>
            <a:r>
              <a:rPr lang="ja-JP" altLang="en-US" sz="1400" dirty="0" smtClean="0">
                <a:latin typeface="Meiryo UI" panose="020B0604030504040204" pitchFamily="50" charset="-128"/>
                <a:ea typeface="Meiryo UI" panose="020B0604030504040204" pitchFamily="50" charset="-128"/>
              </a:rPr>
              <a:t>を起こすことを促す。</a:t>
            </a:r>
            <a:endParaRPr lang="ja-JP" altLang="en-US" sz="1400" dirty="0">
              <a:latin typeface="Meiryo UI" panose="020B0604030504040204" pitchFamily="50" charset="-128"/>
              <a:ea typeface="Meiryo UI" panose="020B0604030504040204" pitchFamily="50" charset="-128"/>
            </a:endParaRPr>
          </a:p>
        </p:txBody>
      </p:sp>
      <p:sp>
        <p:nvSpPr>
          <p:cNvPr id="18" name="正方形/長方形 17"/>
          <p:cNvSpPr/>
          <p:nvPr/>
        </p:nvSpPr>
        <p:spPr>
          <a:xfrm>
            <a:off x="4754316" y="2522635"/>
            <a:ext cx="4032920" cy="3985706"/>
          </a:xfrm>
          <a:prstGeom prst="rect">
            <a:avLst/>
          </a:prstGeom>
          <a:ln>
            <a:solidFill>
              <a:schemeClr val="bg1">
                <a:lumMod val="65000"/>
              </a:schemeClr>
            </a:solidFill>
          </a:ln>
        </p:spPr>
        <p:txBody>
          <a:bodyPr wrap="square">
            <a:spAutoFit/>
          </a:bodyPr>
          <a:lstStyle/>
          <a:p>
            <a:r>
              <a:rPr lang="ja-JP" altLang="en-US" sz="1200" b="1" dirty="0" smtClean="0">
                <a:latin typeface="Meiryo UI" panose="020B0604030504040204" pitchFamily="50" charset="-128"/>
                <a:ea typeface="Meiryo UI" panose="020B0604030504040204" pitchFamily="50" charset="-128"/>
              </a:rPr>
              <a:t>１</a:t>
            </a:r>
            <a:r>
              <a:rPr lang="ja-JP" altLang="en-US" sz="1200" b="1" dirty="0">
                <a:latin typeface="Meiryo UI" panose="020B0604030504040204" pitchFamily="50" charset="-128"/>
                <a:ea typeface="Meiryo UI" panose="020B0604030504040204" pitchFamily="50" charset="-128"/>
              </a:rPr>
              <a:t>．防災マップ</a:t>
            </a:r>
          </a:p>
          <a:p>
            <a:r>
              <a:rPr lang="ja-JP" altLang="en-US" sz="1200" dirty="0" smtClean="0">
                <a:latin typeface="Meiryo UI" panose="020B0604030504040204" pitchFamily="50" charset="-128"/>
                <a:ea typeface="Meiryo UI" panose="020B0604030504040204" pitchFamily="50" charset="-128"/>
              </a:rPr>
              <a:t>　</a:t>
            </a:r>
            <a:r>
              <a:rPr lang="ja-JP" altLang="en-US" sz="1200" b="1" dirty="0" smtClean="0">
                <a:latin typeface="Meiryo UI" panose="020B0604030504040204" pitchFamily="50" charset="-128"/>
                <a:ea typeface="Meiryo UI" panose="020B0604030504040204" pitchFamily="50" charset="-128"/>
              </a:rPr>
              <a:t>①シナリオ型</a:t>
            </a:r>
            <a:r>
              <a:rPr lang="ja-JP" altLang="en-US" sz="1200" dirty="0" smtClean="0">
                <a:latin typeface="Meiryo UI" panose="020B0604030504040204" pitchFamily="50" charset="-128"/>
                <a:ea typeface="Meiryo UI" panose="020B0604030504040204" pitchFamily="50" charset="-128"/>
              </a:rPr>
              <a:t>：ボタン</a:t>
            </a:r>
            <a:r>
              <a:rPr lang="ja-JP" altLang="en-US" sz="1200" dirty="0">
                <a:latin typeface="Meiryo UI" panose="020B0604030504040204" pitchFamily="50" charset="-128"/>
                <a:ea typeface="Meiryo UI" panose="020B0604030504040204" pitchFamily="50" charset="-128"/>
              </a:rPr>
              <a:t>一つで表示が切り替わる簡単な</a:t>
            </a:r>
            <a:r>
              <a:rPr lang="ja-JP" altLang="en-US" sz="1200" dirty="0" smtClean="0">
                <a:latin typeface="Meiryo UI" panose="020B0604030504040204" pitchFamily="50" charset="-128"/>
                <a:ea typeface="Meiryo UI" panose="020B0604030504040204" pitchFamily="50" charset="-128"/>
              </a:rPr>
              <a:t>地図</a:t>
            </a:r>
            <a:endParaRPr lang="ja-JP" altLang="en-US" sz="1200" dirty="0">
              <a:latin typeface="Meiryo UI" panose="020B0604030504040204" pitchFamily="50" charset="-128"/>
              <a:ea typeface="Meiryo UI" panose="020B0604030504040204" pitchFamily="50" charset="-128"/>
            </a:endParaRPr>
          </a:p>
          <a:p>
            <a:r>
              <a:rPr lang="ja-JP" altLang="en-US" sz="1200" b="1" dirty="0" smtClean="0">
                <a:latin typeface="Meiryo UI" panose="020B0604030504040204" pitchFamily="50" charset="-128"/>
                <a:ea typeface="Meiryo UI" panose="020B0604030504040204" pitchFamily="50" charset="-128"/>
              </a:rPr>
              <a:t>　②自由選択型</a:t>
            </a:r>
            <a:r>
              <a:rPr lang="ja-JP" altLang="en-US" sz="1200" dirty="0" smtClean="0">
                <a:latin typeface="Meiryo UI" panose="020B0604030504040204" pitchFamily="50" charset="-128"/>
                <a:ea typeface="Meiryo UI" panose="020B0604030504040204" pitchFamily="50" charset="-128"/>
              </a:rPr>
              <a:t>：より</a:t>
            </a:r>
            <a:r>
              <a:rPr lang="ja-JP" altLang="en-US" sz="1200" dirty="0">
                <a:latin typeface="Meiryo UI" panose="020B0604030504040204" pitchFamily="50" charset="-128"/>
                <a:ea typeface="Meiryo UI" panose="020B0604030504040204" pitchFamily="50" charset="-128"/>
              </a:rPr>
              <a:t>多くの防災情報</a:t>
            </a:r>
            <a:r>
              <a:rPr lang="ja-JP" altLang="en-US" sz="1200" dirty="0" smtClean="0">
                <a:latin typeface="Meiryo UI" panose="020B0604030504040204" pitchFamily="50" charset="-128"/>
                <a:ea typeface="Meiryo UI" panose="020B0604030504040204" pitchFamily="50" charset="-128"/>
              </a:rPr>
              <a:t>を自由</a:t>
            </a:r>
            <a:r>
              <a:rPr lang="ja-JP" altLang="en-US" sz="1200" dirty="0">
                <a:latin typeface="Meiryo UI" panose="020B0604030504040204" pitchFamily="50" charset="-128"/>
                <a:ea typeface="Meiryo UI" panose="020B0604030504040204" pitchFamily="50" charset="-128"/>
              </a:rPr>
              <a:t>に</a:t>
            </a:r>
            <a:r>
              <a:rPr lang="ja-JP" altLang="en-US" sz="1200" dirty="0" smtClean="0">
                <a:latin typeface="Meiryo UI" panose="020B0604030504040204" pitchFamily="50" charset="-128"/>
                <a:ea typeface="Meiryo UI" panose="020B0604030504040204" pitchFamily="50" charset="-128"/>
              </a:rPr>
              <a:t>組み合わせる </a:t>
            </a:r>
            <a:endParaRPr lang="en-US" altLang="ja-JP" sz="1200" dirty="0" smtClean="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smtClean="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900" dirty="0">
              <a:latin typeface="Meiryo UI" panose="020B0604030504040204" pitchFamily="50" charset="-128"/>
              <a:ea typeface="Meiryo UI" panose="020B0604030504040204" pitchFamily="50" charset="-128"/>
            </a:endParaRPr>
          </a:p>
          <a:p>
            <a:endParaRPr lang="en-US" altLang="ja-JP" sz="1200" dirty="0" smtClean="0">
              <a:latin typeface="Meiryo UI" panose="020B0604030504040204" pitchFamily="50" charset="-128"/>
              <a:ea typeface="Meiryo UI" panose="020B0604030504040204" pitchFamily="50" charset="-128"/>
            </a:endParaRPr>
          </a:p>
          <a:p>
            <a:endParaRPr lang="en-US" altLang="ja-JP" sz="1000" dirty="0" smtClean="0">
              <a:latin typeface="Meiryo UI" panose="020B0604030504040204" pitchFamily="50" charset="-128"/>
              <a:ea typeface="Meiryo UI" panose="020B0604030504040204" pitchFamily="50" charset="-128"/>
            </a:endParaRPr>
          </a:p>
          <a:p>
            <a:endParaRPr lang="en-US" altLang="ja-JP" sz="1200" dirty="0" smtClean="0">
              <a:latin typeface="Meiryo UI" panose="020B0604030504040204" pitchFamily="50" charset="-128"/>
              <a:ea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ja-JP" altLang="en-US" sz="1200" b="1" dirty="0" smtClean="0">
                <a:latin typeface="Meiryo UI" panose="020B0604030504040204" pitchFamily="50" charset="-128"/>
                <a:ea typeface="Meiryo UI" panose="020B0604030504040204" pitchFamily="50" charset="-128"/>
              </a:rPr>
              <a:t>２</a:t>
            </a:r>
            <a:r>
              <a:rPr lang="ja-JP" altLang="en-US" sz="1200" b="1" dirty="0">
                <a:latin typeface="Meiryo UI" panose="020B0604030504040204" pitchFamily="50" charset="-128"/>
                <a:ea typeface="Meiryo UI" panose="020B0604030504040204" pitchFamily="50" charset="-128"/>
              </a:rPr>
              <a:t>．建物倒壊シミュレータ</a:t>
            </a:r>
          </a:p>
          <a:p>
            <a:pPr marL="171450" indent="-171450">
              <a:buFont typeface="Arial" panose="020B0604020202020204" pitchFamily="34" charset="0"/>
              <a:buChar char="•"/>
            </a:pPr>
            <a:r>
              <a:rPr lang="ja-JP" altLang="en-US" sz="1200" dirty="0" smtClean="0">
                <a:latin typeface="Meiryo UI" panose="020B0604030504040204" pitchFamily="50" charset="-128"/>
                <a:ea typeface="Meiryo UI" panose="020B0604030504040204" pitchFamily="50" charset="-128"/>
              </a:rPr>
              <a:t>大地震</a:t>
            </a:r>
            <a:r>
              <a:rPr lang="ja-JP" altLang="en-US" sz="1200" dirty="0">
                <a:latin typeface="Meiryo UI" panose="020B0604030504040204" pitchFamily="50" charset="-128"/>
                <a:ea typeface="Meiryo UI" panose="020B0604030504040204" pitchFamily="50" charset="-128"/>
              </a:rPr>
              <a:t>に対して自宅が安全か</a:t>
            </a:r>
            <a:r>
              <a:rPr lang="ja-JP" altLang="en-US" sz="1200" dirty="0" smtClean="0">
                <a:latin typeface="Meiryo UI" panose="020B0604030504040204" pitchFamily="50" charset="-128"/>
                <a:ea typeface="Meiryo UI" panose="020B0604030504040204" pitchFamily="50" charset="-128"/>
              </a:rPr>
              <a:t>どうかシミュレーションが可能。①選択式と②詳細法の</a:t>
            </a:r>
            <a:r>
              <a:rPr lang="ja-JP" altLang="en-US" sz="1200" dirty="0">
                <a:latin typeface="Meiryo UI" panose="020B0604030504040204" pitchFamily="50" charset="-128"/>
                <a:ea typeface="Meiryo UI" panose="020B0604030504040204" pitchFamily="50" charset="-128"/>
              </a:rPr>
              <a:t>二種類のシミュレーションが</a:t>
            </a:r>
            <a:r>
              <a:rPr lang="ja-JP" altLang="en-US" sz="1200" dirty="0" smtClean="0">
                <a:latin typeface="Meiryo UI" panose="020B0604030504040204" pitchFamily="50" charset="-128"/>
                <a:ea typeface="Meiryo UI" panose="020B0604030504040204" pitchFamily="50" charset="-128"/>
              </a:rPr>
              <a:t>選べる。</a:t>
            </a:r>
            <a:endParaRPr lang="ja-JP" altLang="en-US" sz="1200" dirty="0">
              <a:latin typeface="Meiryo UI" panose="020B0604030504040204" pitchFamily="50" charset="-128"/>
              <a:ea typeface="Meiryo UI" panose="020B0604030504040204" pitchFamily="50" charset="-128"/>
            </a:endParaRPr>
          </a:p>
          <a:p>
            <a:endParaRPr lang="en-US" altLang="ja-JP" sz="1000" dirty="0" smtClean="0">
              <a:latin typeface="Meiryo UI" panose="020B0604030504040204" pitchFamily="50" charset="-128"/>
              <a:ea typeface="Meiryo UI" panose="020B0604030504040204" pitchFamily="50" charset="-128"/>
            </a:endParaRPr>
          </a:p>
          <a:p>
            <a:r>
              <a:rPr lang="ja-JP" altLang="en-US" sz="1200" b="1" dirty="0" smtClean="0">
                <a:latin typeface="Meiryo UI" panose="020B0604030504040204" pitchFamily="50" charset="-128"/>
                <a:ea typeface="Meiryo UI" panose="020B0604030504040204" pitchFamily="50" charset="-128"/>
              </a:rPr>
              <a:t>３．地域防災の広場</a:t>
            </a:r>
            <a:endParaRPr lang="en-US" altLang="ja-JP" sz="1200" b="1"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地域の防災情報や安全情報について、みんなで書き込むことの出来る</a:t>
            </a:r>
            <a:r>
              <a:rPr lang="ja-JP" altLang="en-US" sz="1200" dirty="0" smtClean="0">
                <a:latin typeface="Meiryo UI" panose="020B0604030504040204" pitchFamily="50" charset="-128"/>
                <a:ea typeface="Meiryo UI" panose="020B0604030504040204" pitchFamily="50" charset="-128"/>
              </a:rPr>
              <a:t>マップ</a:t>
            </a:r>
            <a:endParaRPr lang="en-US" altLang="ja-JP" sz="1200" dirty="0" smtClean="0">
              <a:latin typeface="Meiryo UI" panose="020B0604030504040204" pitchFamily="50" charset="-128"/>
              <a:ea typeface="Meiryo UI" panose="020B0604030504040204" pitchFamily="50" charset="-128"/>
            </a:endParaRPr>
          </a:p>
          <a:p>
            <a:endParaRPr lang="en-US" altLang="ja-JP" sz="1000" dirty="0" smtClean="0">
              <a:latin typeface="Meiryo UI" panose="020B0604030504040204" pitchFamily="50" charset="-128"/>
              <a:ea typeface="Meiryo UI" panose="020B0604030504040204" pitchFamily="50" charset="-128"/>
            </a:endParaRPr>
          </a:p>
          <a:p>
            <a:r>
              <a:rPr lang="ja-JP" altLang="en-US" sz="1200" b="1" dirty="0" smtClean="0">
                <a:latin typeface="Meiryo UI" panose="020B0604030504040204" pitchFamily="50" charset="-128"/>
                <a:ea typeface="Meiryo UI" panose="020B0604030504040204" pitchFamily="50" charset="-128"/>
              </a:rPr>
              <a:t>４．ビデオ教材</a:t>
            </a:r>
            <a:endParaRPr lang="en-US" altLang="ja-JP" sz="1200" b="1" dirty="0" smtClean="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防災に関する各種ビデオコンテンツを</a:t>
            </a:r>
            <a:r>
              <a:rPr lang="ja-JP" altLang="en-US" sz="1200" dirty="0" smtClean="0">
                <a:latin typeface="Meiryo UI" panose="020B0604030504040204" pitchFamily="50" charset="-128"/>
                <a:ea typeface="Meiryo UI" panose="020B0604030504040204" pitchFamily="50" charset="-128"/>
              </a:rPr>
              <a:t>閲覧することができる。</a:t>
            </a:r>
            <a:endParaRPr lang="en-US" altLang="ja-JP" sz="1200" dirty="0" smtClean="0">
              <a:latin typeface="Meiryo UI" panose="020B0604030504040204" pitchFamily="50" charset="-128"/>
              <a:ea typeface="Meiryo UI" panose="020B0604030504040204" pitchFamily="50" charset="-128"/>
            </a:endParaRPr>
          </a:p>
        </p:txBody>
      </p:sp>
      <p:pic>
        <p:nvPicPr>
          <p:cNvPr id="19" name="図 18"/>
          <p:cNvPicPr>
            <a:picLocks noChangeAspect="1"/>
          </p:cNvPicPr>
          <p:nvPr/>
        </p:nvPicPr>
        <p:blipFill rotWithShape="1">
          <a:blip r:embed="rId3"/>
          <a:srcRect l="49503"/>
          <a:stretch/>
        </p:blipFill>
        <p:spPr>
          <a:xfrm>
            <a:off x="5102450" y="3231824"/>
            <a:ext cx="1569632" cy="1088148"/>
          </a:xfrm>
          <a:prstGeom prst="rect">
            <a:avLst/>
          </a:prstGeom>
        </p:spPr>
      </p:pic>
      <p:sp>
        <p:nvSpPr>
          <p:cNvPr id="21" name="テキスト ボックス 20"/>
          <p:cNvSpPr txBox="1"/>
          <p:nvPr/>
        </p:nvSpPr>
        <p:spPr>
          <a:xfrm>
            <a:off x="4714493" y="6525706"/>
            <a:ext cx="3228769" cy="253916"/>
          </a:xfrm>
          <a:prstGeom prst="rect">
            <a:avLst/>
          </a:prstGeom>
          <a:noFill/>
        </p:spPr>
        <p:txBody>
          <a:bodyPr wrap="none" rtlCol="0">
            <a:spAutoFit/>
          </a:bodyPr>
          <a:lstStyle/>
          <a:p>
            <a:r>
              <a:rPr kumimoji="1" lang="ja-JP" altLang="en-US" sz="1050" dirty="0" smtClean="0">
                <a:latin typeface="Meiryo UI" panose="020B0604030504040204" pitchFamily="50" charset="-128"/>
                <a:ea typeface="Meiryo UI" panose="020B0604030504040204" pitchFamily="50" charset="-128"/>
              </a:rPr>
              <a:t>出典：「愛知県防災学習システム」より</a:t>
            </a:r>
            <a:r>
              <a:rPr kumimoji="1" lang="ja-JP" altLang="en-US" sz="1050" dirty="0">
                <a:latin typeface="Meiryo UI" panose="020B0604030504040204" pitchFamily="50" charset="-128"/>
                <a:ea typeface="Meiryo UI" panose="020B0604030504040204" pitchFamily="50" charset="-128"/>
              </a:rPr>
              <a:t>タスクフォース</a:t>
            </a:r>
            <a:r>
              <a:rPr kumimoji="1" lang="ja-JP" altLang="en-US" sz="1050" dirty="0" smtClean="0">
                <a:latin typeface="Meiryo UI" panose="020B0604030504040204" pitchFamily="50" charset="-128"/>
                <a:ea typeface="Meiryo UI" panose="020B0604030504040204" pitchFamily="50" charset="-128"/>
              </a:rPr>
              <a:t>作成</a:t>
            </a:r>
            <a:endParaRPr kumimoji="1" lang="ja-JP" altLang="en-US" sz="1050"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6756284" y="3174603"/>
            <a:ext cx="1786066" cy="1446550"/>
          </a:xfrm>
          <a:prstGeom prst="rect">
            <a:avLst/>
          </a:prstGeom>
          <a:solidFill>
            <a:schemeClr val="accent4">
              <a:lumMod val="20000"/>
              <a:lumOff val="80000"/>
            </a:schemeClr>
          </a:solidFill>
          <a:ln>
            <a:solidFill>
              <a:schemeClr val="bg1">
                <a:lumMod val="75000"/>
              </a:schemeClr>
            </a:solidFill>
          </a:ln>
        </p:spPr>
        <p:txBody>
          <a:bodyPr wrap="none" rtlCol="0">
            <a:spAutoFit/>
          </a:bodyPr>
          <a:lstStyle/>
          <a:p>
            <a:r>
              <a:rPr kumimoji="1" lang="ja-JP" altLang="en-US" sz="1100" dirty="0" smtClean="0">
                <a:latin typeface="Meiryo UI" panose="020B0604030504040204" pitchFamily="50" charset="-128"/>
                <a:ea typeface="Meiryo UI" panose="020B0604030504040204" pitchFamily="50" charset="-128"/>
              </a:rPr>
              <a:t>＜選択可能な情報＞</a:t>
            </a:r>
            <a:endParaRPr kumimoji="1" lang="en-US" altLang="ja-JP" sz="1100" dirty="0" smtClean="0">
              <a:latin typeface="Meiryo UI" panose="020B0604030504040204" pitchFamily="50" charset="-128"/>
              <a:ea typeface="Meiryo UI" panose="020B0604030504040204" pitchFamily="50" charset="-128"/>
            </a:endParaRPr>
          </a:p>
          <a:p>
            <a:pPr marL="228600" indent="-228600">
              <a:buFont typeface="+mj-ea"/>
              <a:buAutoNum type="circleNumDbPlain"/>
            </a:pPr>
            <a:r>
              <a:rPr kumimoji="1" lang="ja-JP" altLang="en-US" sz="1100" dirty="0" smtClean="0">
                <a:latin typeface="Meiryo UI" panose="020B0604030504040204" pitchFamily="50" charset="-128"/>
                <a:ea typeface="Meiryo UI" panose="020B0604030504040204" pitchFamily="50" charset="-128"/>
              </a:rPr>
              <a:t>地震マップ</a:t>
            </a:r>
            <a:endParaRPr kumimoji="1" lang="en-US" altLang="ja-JP" sz="1100" dirty="0" smtClean="0">
              <a:latin typeface="Meiryo UI" panose="020B0604030504040204" pitchFamily="50" charset="-128"/>
              <a:ea typeface="Meiryo UI" panose="020B0604030504040204" pitchFamily="50" charset="-128"/>
            </a:endParaRPr>
          </a:p>
          <a:p>
            <a:pPr marL="228600" indent="-228600">
              <a:buFont typeface="+mj-ea"/>
              <a:buAutoNum type="circleNumDbPlain"/>
            </a:pPr>
            <a:r>
              <a:rPr kumimoji="1" lang="ja-JP" altLang="en-US" sz="1100" dirty="0" smtClean="0">
                <a:latin typeface="Meiryo UI" panose="020B0604030504040204" pitchFamily="50" charset="-128"/>
                <a:ea typeface="Meiryo UI" panose="020B0604030504040204" pitchFamily="50" charset="-128"/>
              </a:rPr>
              <a:t>液状化マップ</a:t>
            </a:r>
            <a:endParaRPr kumimoji="1" lang="en-US" altLang="ja-JP" sz="1100" dirty="0" smtClean="0">
              <a:latin typeface="Meiryo UI" panose="020B0604030504040204" pitchFamily="50" charset="-128"/>
              <a:ea typeface="Meiryo UI" panose="020B0604030504040204" pitchFamily="50" charset="-128"/>
            </a:endParaRPr>
          </a:p>
          <a:p>
            <a:pPr marL="228600" indent="-228600">
              <a:buFont typeface="+mj-ea"/>
              <a:buAutoNum type="circleNumDbPlain"/>
            </a:pPr>
            <a:r>
              <a:rPr kumimoji="1" lang="ja-JP" altLang="en-US" sz="1100" dirty="0">
                <a:latin typeface="Meiryo UI" panose="020B0604030504040204" pitchFamily="50" charset="-128"/>
                <a:ea typeface="Meiryo UI" panose="020B0604030504040204" pitchFamily="50" charset="-128"/>
              </a:rPr>
              <a:t>現在</a:t>
            </a:r>
            <a:r>
              <a:rPr kumimoji="1" lang="ja-JP" altLang="en-US" sz="1100" dirty="0" smtClean="0">
                <a:latin typeface="Meiryo UI" panose="020B0604030504040204" pitchFamily="50" charset="-128"/>
                <a:ea typeface="Meiryo UI" panose="020B0604030504040204" pitchFamily="50" charset="-128"/>
              </a:rPr>
              <a:t>と</a:t>
            </a:r>
            <a:r>
              <a:rPr kumimoji="1" lang="ja-JP" altLang="en-US" sz="1100" dirty="0">
                <a:latin typeface="Meiryo UI" panose="020B0604030504040204" pitchFamily="50" charset="-128"/>
                <a:ea typeface="Meiryo UI" panose="020B0604030504040204" pitchFamily="50" charset="-128"/>
              </a:rPr>
              <a:t>過去</a:t>
            </a:r>
            <a:r>
              <a:rPr kumimoji="1" lang="ja-JP" altLang="en-US" sz="1100" dirty="0" smtClean="0">
                <a:latin typeface="Meiryo UI" panose="020B0604030504040204" pitchFamily="50" charset="-128"/>
                <a:ea typeface="Meiryo UI" panose="020B0604030504040204" pitchFamily="50" charset="-128"/>
              </a:rPr>
              <a:t>の比較</a:t>
            </a:r>
            <a:endParaRPr kumimoji="1" lang="en-US" altLang="ja-JP" sz="1100" dirty="0" smtClean="0">
              <a:latin typeface="Meiryo UI" panose="020B0604030504040204" pitchFamily="50" charset="-128"/>
              <a:ea typeface="Meiryo UI" panose="020B0604030504040204" pitchFamily="50" charset="-128"/>
            </a:endParaRPr>
          </a:p>
          <a:p>
            <a:pPr marL="228600" indent="-228600">
              <a:buFont typeface="+mj-ea"/>
              <a:buAutoNum type="circleNumDbPlain"/>
            </a:pPr>
            <a:r>
              <a:rPr kumimoji="1" lang="ja-JP" altLang="en-US" sz="1100" dirty="0" smtClean="0">
                <a:latin typeface="Meiryo UI" panose="020B0604030504040204" pitchFamily="50" charset="-128"/>
                <a:ea typeface="Meiryo UI" panose="020B0604030504040204" pitchFamily="50" charset="-128"/>
              </a:rPr>
              <a:t>土地条件図</a:t>
            </a:r>
            <a:endParaRPr kumimoji="1" lang="en-US" altLang="ja-JP" sz="1100" dirty="0" smtClean="0">
              <a:latin typeface="Meiryo UI" panose="020B0604030504040204" pitchFamily="50" charset="-128"/>
              <a:ea typeface="Meiryo UI" panose="020B0604030504040204" pitchFamily="50" charset="-128"/>
            </a:endParaRPr>
          </a:p>
          <a:p>
            <a:pPr marL="228600" indent="-228600">
              <a:buFont typeface="+mj-ea"/>
              <a:buAutoNum type="circleNumDbPlain"/>
            </a:pPr>
            <a:r>
              <a:rPr kumimoji="1" lang="ja-JP" altLang="en-US" sz="1100" dirty="0">
                <a:latin typeface="Meiryo UI" panose="020B0604030504040204" pitchFamily="50" charset="-128"/>
                <a:ea typeface="Meiryo UI" panose="020B0604030504040204" pitchFamily="50" charset="-128"/>
              </a:rPr>
              <a:t>地震</a:t>
            </a:r>
            <a:r>
              <a:rPr kumimoji="1" lang="ja-JP" altLang="en-US" sz="1100" dirty="0" smtClean="0">
                <a:latin typeface="Meiryo UI" panose="020B0604030504040204" pitchFamily="50" charset="-128"/>
                <a:ea typeface="Meiryo UI" panose="020B0604030504040204" pitchFamily="50" charset="-128"/>
              </a:rPr>
              <a:t>と土地条件</a:t>
            </a:r>
            <a:endParaRPr kumimoji="1" lang="en-US" altLang="ja-JP" sz="1100" dirty="0" smtClean="0">
              <a:latin typeface="Meiryo UI" panose="020B0604030504040204" pitchFamily="50" charset="-128"/>
              <a:ea typeface="Meiryo UI" panose="020B0604030504040204" pitchFamily="50" charset="-128"/>
            </a:endParaRPr>
          </a:p>
          <a:p>
            <a:pPr marL="228600" indent="-228600">
              <a:buFont typeface="+mj-ea"/>
              <a:buAutoNum type="circleNumDbPlain"/>
            </a:pPr>
            <a:r>
              <a:rPr kumimoji="1" lang="ja-JP" altLang="en-US" sz="1100" dirty="0" smtClean="0">
                <a:latin typeface="Meiryo UI" panose="020B0604030504040204" pitchFamily="50" charset="-128"/>
                <a:ea typeface="Meiryo UI" panose="020B0604030504040204" pitchFamily="50" charset="-128"/>
              </a:rPr>
              <a:t>液状化と土地条件</a:t>
            </a:r>
            <a:endParaRPr kumimoji="1" lang="en-US" altLang="ja-JP" sz="1100" dirty="0" smtClean="0">
              <a:latin typeface="Meiryo UI" panose="020B0604030504040204" pitchFamily="50" charset="-128"/>
              <a:ea typeface="Meiryo UI" panose="020B0604030504040204" pitchFamily="50" charset="-128"/>
            </a:endParaRPr>
          </a:p>
          <a:p>
            <a:pPr marL="228600" indent="-228600">
              <a:buFont typeface="+mj-ea"/>
              <a:buAutoNum type="circleNumDbPlain"/>
            </a:pPr>
            <a:r>
              <a:rPr kumimoji="1" lang="ja-JP" altLang="en-US" sz="1100" dirty="0" smtClean="0">
                <a:latin typeface="Meiryo UI" panose="020B0604030504040204" pitchFamily="50" charset="-128"/>
                <a:ea typeface="Meiryo UI" panose="020B0604030504040204" pitchFamily="50" charset="-128"/>
              </a:rPr>
              <a:t>建物倒壊シミュレーション</a:t>
            </a:r>
            <a:endParaRPr kumimoji="1" lang="ja-JP" altLang="en-US" sz="1100" dirty="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810007" y="1066153"/>
            <a:ext cx="2885726" cy="307777"/>
          </a:xfrm>
          <a:prstGeom prst="rect">
            <a:avLst/>
          </a:prstGeom>
          <a:noFill/>
        </p:spPr>
        <p:txBody>
          <a:bodyPr wrap="none" rtlCol="0">
            <a:spAutoFit/>
          </a:bodyPr>
          <a:lstStyle/>
          <a:p>
            <a:r>
              <a:rPr kumimoji="1" lang="ja-JP" altLang="en-US" sz="1400" b="1" dirty="0" smtClean="0">
                <a:latin typeface="Meiryo UI" panose="020B0604030504040204" pitchFamily="50" charset="-128"/>
                <a:ea typeface="Meiryo UI" panose="020B0604030504040204" pitchFamily="50" charset="-128"/>
              </a:rPr>
              <a:t>「私の避難計画」で危機から命を守る</a:t>
            </a:r>
            <a:endParaRPr kumimoji="1" lang="ja-JP" altLang="en-US" sz="1400" b="1" dirty="0">
              <a:latin typeface="Meiryo UI" panose="020B0604030504040204" pitchFamily="50" charset="-128"/>
              <a:ea typeface="Meiryo UI" panose="020B0604030504040204" pitchFamily="50" charset="-128"/>
            </a:endParaRPr>
          </a:p>
        </p:txBody>
      </p:sp>
      <p:sp>
        <p:nvSpPr>
          <p:cNvPr id="14" name="正方形/長方形 13"/>
          <p:cNvSpPr/>
          <p:nvPr/>
        </p:nvSpPr>
        <p:spPr>
          <a:xfrm>
            <a:off x="4907441" y="1087924"/>
            <a:ext cx="3529281" cy="307777"/>
          </a:xfrm>
          <a:prstGeom prst="rect">
            <a:avLst/>
          </a:prstGeom>
        </p:spPr>
        <p:txBody>
          <a:bodyPr wrap="square">
            <a:spAutoFit/>
          </a:bodyPr>
          <a:lstStyle/>
          <a:p>
            <a:pPr algn="ctr"/>
            <a:r>
              <a:rPr lang="ja-JP" altLang="en-US" sz="1400" b="1" dirty="0" smtClean="0">
                <a:latin typeface="Meiryo UI" panose="020B0604030504040204" pitchFamily="50" charset="-128"/>
                <a:ea typeface="Meiryo UI" panose="020B0604030504040204" pitchFamily="50" charset="-128"/>
              </a:rPr>
              <a:t>「私のリスク」の見える化で危機から命を守る</a:t>
            </a:r>
            <a:endParaRPr lang="ja-JP" altLang="en-US" sz="1400" b="1" dirty="0"/>
          </a:p>
        </p:txBody>
      </p:sp>
    </p:spTree>
    <p:extLst>
      <p:ext uri="{BB962C8B-B14F-4D97-AF65-F5344CB8AC3E}">
        <p14:creationId xmlns:p14="http://schemas.microsoft.com/office/powerpoint/2010/main" val="2648058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30809" y="58362"/>
            <a:ext cx="8156400" cy="461665"/>
          </a:xfrm>
          <a:prstGeom prst="rect">
            <a:avLst/>
          </a:prstGeom>
          <a:noFill/>
        </p:spPr>
        <p:txBody>
          <a:bodyPr wrap="none" rtlCol="0">
            <a:spAutoFit/>
          </a:bodyPr>
          <a:lstStyle/>
          <a:p>
            <a:r>
              <a:rPr kumimoji="1" lang="en-US" altLang="ja-JP" sz="2400" b="1" dirty="0" smtClean="0">
                <a:latin typeface="Meiryo UI" panose="020B0604030504040204" pitchFamily="50" charset="-128"/>
                <a:ea typeface="Meiryo UI" panose="020B0604030504040204" pitchFamily="50" charset="-128"/>
              </a:rPr>
              <a:t>【</a:t>
            </a:r>
            <a:r>
              <a:rPr kumimoji="1" lang="ja-JP" altLang="en-US" sz="2400" b="1" dirty="0" smtClean="0">
                <a:latin typeface="Meiryo UI" panose="020B0604030504040204" pitchFamily="50" charset="-128"/>
                <a:ea typeface="Meiryo UI" panose="020B0604030504040204" pitchFamily="50" charset="-128"/>
              </a:rPr>
              <a:t>②防災モード</a:t>
            </a:r>
            <a:r>
              <a:rPr kumimoji="1" lang="en-US" altLang="ja-JP" sz="2400" b="1" dirty="0" smtClean="0">
                <a:latin typeface="Meiryo UI" panose="020B0604030504040204" pitchFamily="50" charset="-128"/>
                <a:ea typeface="Meiryo UI" panose="020B0604030504040204" pitchFamily="50" charset="-128"/>
              </a:rPr>
              <a:t>】</a:t>
            </a:r>
            <a:r>
              <a:rPr kumimoji="1" lang="ja-JP" altLang="en-US" sz="2400" b="1" dirty="0" smtClean="0">
                <a:latin typeface="Meiryo UI" panose="020B0604030504040204" pitchFamily="50" charset="-128"/>
                <a:ea typeface="Meiryo UI" panose="020B0604030504040204" pitchFamily="50" charset="-128"/>
              </a:rPr>
              <a:t>　</a:t>
            </a:r>
            <a:r>
              <a:rPr kumimoji="1" lang="ja-JP" altLang="en-US" sz="2200" b="1" dirty="0">
                <a:latin typeface="Meiryo UI" panose="020B0604030504040204" pitchFamily="50" charset="-128"/>
                <a:ea typeface="Meiryo UI" panose="020B0604030504040204" pitchFamily="50" charset="-128"/>
              </a:rPr>
              <a:t>日常</a:t>
            </a:r>
            <a:r>
              <a:rPr kumimoji="1" lang="ja-JP" altLang="en-US" sz="2200" b="1" dirty="0" smtClean="0">
                <a:latin typeface="Meiryo UI" panose="020B0604030504040204" pitchFamily="50" charset="-128"/>
                <a:ea typeface="Meiryo UI" panose="020B0604030504040204" pitchFamily="50" charset="-128"/>
              </a:rPr>
              <a:t>・発災時：アプリを使った行動変容支サポート</a:t>
            </a:r>
            <a:endParaRPr kumimoji="1" lang="ja-JP" altLang="en-US" sz="2200" b="1" dirty="0">
              <a:latin typeface="Meiryo UI" panose="020B0604030504040204" pitchFamily="50" charset="-128"/>
              <a:ea typeface="Meiryo UI" panose="020B0604030504040204" pitchFamily="50" charset="-128"/>
            </a:endParaRPr>
          </a:p>
        </p:txBody>
      </p:sp>
      <p:cxnSp>
        <p:nvCxnSpPr>
          <p:cNvPr id="5" name="直線コネクタ 4"/>
          <p:cNvCxnSpPr/>
          <p:nvPr/>
        </p:nvCxnSpPr>
        <p:spPr>
          <a:xfrm>
            <a:off x="130809" y="523503"/>
            <a:ext cx="8934994" cy="0"/>
          </a:xfrm>
          <a:prstGeom prst="line">
            <a:avLst/>
          </a:prstGeom>
        </p:spPr>
        <p:style>
          <a:lnRef idx="1">
            <a:schemeClr val="dk1"/>
          </a:lnRef>
          <a:fillRef idx="0">
            <a:schemeClr val="dk1"/>
          </a:fillRef>
          <a:effectRef idx="0">
            <a:schemeClr val="dk1"/>
          </a:effectRef>
          <a:fontRef idx="minor">
            <a:schemeClr val="tx1"/>
          </a:fontRef>
        </p:style>
      </p:cxnSp>
      <p:sp>
        <p:nvSpPr>
          <p:cNvPr id="6" name="テキスト ボックス 5"/>
          <p:cNvSpPr txBox="1"/>
          <p:nvPr/>
        </p:nvSpPr>
        <p:spPr>
          <a:xfrm>
            <a:off x="371442" y="609114"/>
            <a:ext cx="4148440" cy="338554"/>
          </a:xfrm>
          <a:prstGeom prst="rect">
            <a:avLst/>
          </a:prstGeom>
          <a:solidFill>
            <a:schemeClr val="accent1">
              <a:lumMod val="20000"/>
              <a:lumOff val="80000"/>
            </a:schemeClr>
          </a:solidFill>
          <a:ln>
            <a:solidFill>
              <a:schemeClr val="accent1"/>
            </a:solidFill>
          </a:ln>
        </p:spPr>
        <p:txBody>
          <a:bodyPr wrap="square" rtlCol="0">
            <a:spAutoFit/>
          </a:bodyPr>
          <a:lstStyle/>
          <a:p>
            <a:pPr algn="ctr"/>
            <a:r>
              <a:rPr kumimoji="1" lang="en-US" altLang="ja-JP" sz="1600" b="1" dirty="0">
                <a:latin typeface="Meiryo UI" panose="020B0604030504040204" pitchFamily="50" charset="-128"/>
                <a:ea typeface="Meiryo UI" panose="020B0604030504040204" pitchFamily="50" charset="-128"/>
              </a:rPr>
              <a:t>c</a:t>
            </a:r>
            <a:r>
              <a:rPr kumimoji="1" lang="en-US" altLang="ja-JP" sz="1600" b="1" dirty="0" smtClean="0">
                <a:latin typeface="Meiryo UI" panose="020B0604030504040204" pitchFamily="50" charset="-128"/>
                <a:ea typeface="Meiryo UI" panose="020B0604030504040204" pitchFamily="50" charset="-128"/>
              </a:rPr>
              <a:t>) </a:t>
            </a:r>
            <a:r>
              <a:rPr kumimoji="1" lang="ja-JP" altLang="en-US" sz="1600" b="1" dirty="0">
                <a:latin typeface="Meiryo UI" panose="020B0604030504040204" pitchFamily="50" charset="-128"/>
                <a:ea typeface="Meiryo UI" panose="020B0604030504040204" pitchFamily="50" charset="-128"/>
              </a:rPr>
              <a:t> </a:t>
            </a:r>
            <a:r>
              <a:rPr kumimoji="1" lang="ja-JP" altLang="en-US" sz="1600" b="1" dirty="0" smtClean="0">
                <a:latin typeface="Meiryo UI" panose="020B0604030504040204" pitchFamily="50" charset="-128"/>
                <a:ea typeface="Meiryo UI" panose="020B0604030504040204" pitchFamily="50" charset="-128"/>
              </a:rPr>
              <a:t>東京都防災アプリ</a:t>
            </a:r>
            <a:endParaRPr kumimoji="1" lang="ja-JP" altLang="en-US" sz="1400" b="1"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4728597" y="609114"/>
            <a:ext cx="4148440" cy="338554"/>
          </a:xfrm>
          <a:prstGeom prst="rect">
            <a:avLst/>
          </a:prstGeom>
          <a:solidFill>
            <a:schemeClr val="accent1">
              <a:lumMod val="20000"/>
              <a:lumOff val="80000"/>
            </a:schemeClr>
          </a:solidFill>
          <a:ln>
            <a:solidFill>
              <a:schemeClr val="accent1"/>
            </a:solidFill>
          </a:ln>
        </p:spPr>
        <p:txBody>
          <a:bodyPr wrap="square" rtlCol="0">
            <a:spAutoFit/>
          </a:bodyPr>
          <a:lstStyle/>
          <a:p>
            <a:pPr algn="ctr"/>
            <a:r>
              <a:rPr kumimoji="1" lang="en-US" altLang="ja-JP" sz="1600" b="1" dirty="0" smtClean="0">
                <a:latin typeface="Meiryo UI" panose="020B0604030504040204" pitchFamily="50" charset="-128"/>
                <a:ea typeface="Meiryo UI" panose="020B0604030504040204" pitchFamily="50" charset="-128"/>
              </a:rPr>
              <a:t>d)  </a:t>
            </a:r>
            <a:r>
              <a:rPr kumimoji="1" lang="ja-JP" altLang="en-US" sz="1600" b="1" dirty="0" smtClean="0">
                <a:latin typeface="Meiryo UI" panose="020B0604030504040204" pitchFamily="50" charset="-128"/>
                <a:ea typeface="Meiryo UI" panose="020B0604030504040204" pitchFamily="50" charset="-128"/>
              </a:rPr>
              <a:t>和歌山県</a:t>
            </a:r>
            <a:r>
              <a:rPr kumimoji="1" lang="ja-JP" altLang="en-US" sz="1600" b="1" dirty="0">
                <a:latin typeface="Meiryo UI" panose="020B0604030504040204" pitchFamily="50" charset="-128"/>
                <a:ea typeface="Meiryo UI" panose="020B0604030504040204" pitchFamily="50" charset="-128"/>
              </a:rPr>
              <a:t>防災</a:t>
            </a:r>
            <a:r>
              <a:rPr kumimoji="1" lang="ja-JP" altLang="en-US" sz="1600" b="1" dirty="0" smtClean="0">
                <a:latin typeface="Meiryo UI" panose="020B0604030504040204" pitchFamily="50" charset="-128"/>
                <a:ea typeface="Meiryo UI" panose="020B0604030504040204" pitchFamily="50" charset="-128"/>
              </a:rPr>
              <a:t>ナビ</a:t>
            </a:r>
            <a:endParaRPr kumimoji="1" lang="ja-JP" altLang="en-US" sz="1600" b="1" dirty="0">
              <a:latin typeface="Meiryo UI" panose="020B0604030504040204" pitchFamily="50" charset="-128"/>
              <a:ea typeface="Meiryo UI" panose="020B0604030504040204" pitchFamily="50" charset="-128"/>
            </a:endParaRPr>
          </a:p>
        </p:txBody>
      </p:sp>
      <p:sp>
        <p:nvSpPr>
          <p:cNvPr id="7" name="正方形/長方形 6"/>
          <p:cNvSpPr/>
          <p:nvPr/>
        </p:nvSpPr>
        <p:spPr>
          <a:xfrm>
            <a:off x="371442" y="1286523"/>
            <a:ext cx="4148440" cy="738664"/>
          </a:xfrm>
          <a:prstGeom prst="rect">
            <a:avLst/>
          </a:prstGeom>
        </p:spPr>
        <p:txBody>
          <a:bodyPr wrap="square">
            <a:spAutoFit/>
          </a:bodyPr>
          <a:lstStyle/>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「あそぶ」「まなぶ」「つかう」をコンセプト</a:t>
            </a:r>
            <a:r>
              <a:rPr lang="ja-JP" altLang="en-US" sz="1400" dirty="0" smtClean="0">
                <a:latin typeface="Meiryo UI" panose="020B0604030504040204" pitchFamily="50" charset="-128"/>
                <a:ea typeface="Meiryo UI" panose="020B0604030504040204" pitchFamily="50" charset="-128"/>
              </a:rPr>
              <a:t>に、災害時に備える</a:t>
            </a:r>
            <a:r>
              <a:rPr lang="en-US" altLang="ja-JP" sz="1400" dirty="0" smtClean="0">
                <a:latin typeface="Meiryo UI" panose="020B0604030504040204" pitchFamily="50" charset="-128"/>
                <a:ea typeface="Meiryo UI" panose="020B0604030504040204" pitchFamily="50" charset="-128"/>
              </a:rPr>
              <a:t>3</a:t>
            </a:r>
            <a:r>
              <a:rPr lang="ja-JP" altLang="en-US" sz="1400" dirty="0" err="1">
                <a:latin typeface="Meiryo UI" panose="020B0604030504040204" pitchFamily="50" charset="-128"/>
                <a:ea typeface="Meiryo UI" panose="020B0604030504040204" pitchFamily="50" charset="-128"/>
              </a:rPr>
              <a:t>つの</a:t>
            </a:r>
            <a:r>
              <a:rPr lang="ja-JP" altLang="en-US" sz="1400" dirty="0">
                <a:latin typeface="Meiryo UI" panose="020B0604030504040204" pitchFamily="50" charset="-128"/>
                <a:ea typeface="Meiryo UI" panose="020B0604030504040204" pitchFamily="50" charset="-128"/>
              </a:rPr>
              <a:t>モードで</a:t>
            </a:r>
            <a:r>
              <a:rPr lang="ja-JP" altLang="en-US" sz="1400" dirty="0" smtClean="0">
                <a:latin typeface="Meiryo UI" panose="020B0604030504040204" pitchFamily="50" charset="-128"/>
                <a:ea typeface="Meiryo UI" panose="020B0604030504040204" pitchFamily="50" charset="-128"/>
              </a:rPr>
              <a:t>構成。モード</a:t>
            </a:r>
            <a:r>
              <a:rPr lang="ja-JP" altLang="en-US" sz="1400" dirty="0">
                <a:latin typeface="Meiryo UI" panose="020B0604030504040204" pitchFamily="50" charset="-128"/>
                <a:ea typeface="Meiryo UI" panose="020B0604030504040204" pitchFamily="50" charset="-128"/>
              </a:rPr>
              <a:t>を使い分けることで</a:t>
            </a:r>
            <a:r>
              <a:rPr lang="ja-JP" altLang="en-US" sz="1400" dirty="0" smtClean="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楽しみながら防災の基礎知識を</a:t>
            </a:r>
            <a:r>
              <a:rPr lang="ja-JP" altLang="en-US" sz="1400" dirty="0" smtClean="0">
                <a:latin typeface="Meiryo UI" panose="020B0604030504040204" pitchFamily="50" charset="-128"/>
                <a:ea typeface="Meiryo UI" panose="020B0604030504040204" pitchFamily="50" charset="-128"/>
              </a:rPr>
              <a:t>得られる。</a:t>
            </a:r>
            <a:endParaRPr lang="ja-JP" altLang="en-US" sz="1400" dirty="0">
              <a:latin typeface="Meiryo UI" panose="020B0604030504040204" pitchFamily="50" charset="-128"/>
              <a:ea typeface="Meiryo UI" panose="020B0604030504040204" pitchFamily="50" charset="-128"/>
            </a:endParaRPr>
          </a:p>
        </p:txBody>
      </p:sp>
      <p:sp>
        <p:nvSpPr>
          <p:cNvPr id="14" name="正方形/長方形 13"/>
          <p:cNvSpPr/>
          <p:nvPr/>
        </p:nvSpPr>
        <p:spPr>
          <a:xfrm>
            <a:off x="4728597" y="1273628"/>
            <a:ext cx="4148440" cy="738664"/>
          </a:xfrm>
          <a:prstGeom prst="rect">
            <a:avLst/>
          </a:prstGeom>
        </p:spPr>
        <p:txBody>
          <a:bodyPr wrap="square">
            <a:spAutoFit/>
          </a:bodyPr>
          <a:lstStyle/>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南海トラフ地震などの大規模災害時の的確な避難促進を目的に</a:t>
            </a:r>
            <a:r>
              <a:rPr lang="ja-JP" altLang="en-US" sz="1400" dirty="0" smtClean="0">
                <a:latin typeface="Meiryo UI" panose="020B0604030504040204" pitchFamily="50" charset="-128"/>
                <a:ea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rPr>
              <a:t>4</a:t>
            </a:r>
            <a:r>
              <a:rPr lang="ja-JP" altLang="en-US" sz="1400" dirty="0" err="1" smtClean="0">
                <a:latin typeface="Meiryo UI" panose="020B0604030504040204" pitchFamily="50" charset="-128"/>
                <a:ea typeface="Meiryo UI" panose="020B0604030504040204" pitchFamily="50" charset="-128"/>
              </a:rPr>
              <a:t>つの</a:t>
            </a:r>
            <a:r>
              <a:rPr lang="ja-JP" altLang="en-US" sz="1400" dirty="0" smtClean="0">
                <a:latin typeface="Meiryo UI" panose="020B0604030504040204" pitchFamily="50" charset="-128"/>
                <a:ea typeface="Meiryo UI" panose="020B0604030504040204" pitchFamily="50" charset="-128"/>
              </a:rPr>
              <a:t>機能を搭載した「</a:t>
            </a:r>
            <a:r>
              <a:rPr lang="ja-JP" altLang="en-US" sz="1400" dirty="0">
                <a:latin typeface="Meiryo UI" panose="020B0604030504040204" pitchFamily="50" charset="-128"/>
                <a:ea typeface="Meiryo UI" panose="020B0604030504040204" pitchFamily="50" charset="-128"/>
              </a:rPr>
              <a:t>和歌山県防災ナビ</a:t>
            </a:r>
            <a:r>
              <a:rPr lang="ja-JP" altLang="en-US" sz="1400" dirty="0" smtClean="0">
                <a:latin typeface="Meiryo UI" panose="020B0604030504040204" pitchFamily="50" charset="-128"/>
                <a:ea typeface="Meiryo UI" panose="020B0604030504040204" pitchFamily="50" charset="-128"/>
              </a:rPr>
              <a:t>」のサービスを提供。</a:t>
            </a:r>
            <a:endParaRPr lang="ja-JP" altLang="en-US" sz="1400" dirty="0">
              <a:latin typeface="Meiryo UI" panose="020B0604030504040204" pitchFamily="50" charset="-128"/>
              <a:ea typeface="Meiryo UI" panose="020B0604030504040204" pitchFamily="50" charset="-128"/>
            </a:endParaRPr>
          </a:p>
        </p:txBody>
      </p:sp>
      <p:sp>
        <p:nvSpPr>
          <p:cNvPr id="16" name="正方形/長方形 15"/>
          <p:cNvSpPr/>
          <p:nvPr/>
        </p:nvSpPr>
        <p:spPr>
          <a:xfrm>
            <a:off x="4832371" y="2141089"/>
            <a:ext cx="1649811" cy="276999"/>
          </a:xfrm>
          <a:prstGeom prst="rect">
            <a:avLst/>
          </a:prstGeom>
        </p:spPr>
        <p:txBody>
          <a:bodyPr wrap="none">
            <a:spAutoFit/>
          </a:bodyPr>
          <a:lstStyle/>
          <a:p>
            <a:r>
              <a:rPr lang="ja-JP" altLang="en-US" sz="1200" b="1" dirty="0" smtClean="0">
                <a:latin typeface="Meiryo UI" panose="020B0604030504040204" pitchFamily="50" charset="-128"/>
                <a:ea typeface="Meiryo UI" panose="020B0604030504040204" pitchFamily="50" charset="-128"/>
              </a:rPr>
              <a:t>１．避難先検索・誘導</a:t>
            </a:r>
            <a:endParaRPr lang="ja-JP" altLang="en-US" sz="1200" b="1" dirty="0">
              <a:latin typeface="Meiryo UI" panose="020B0604030504040204" pitchFamily="50" charset="-128"/>
              <a:ea typeface="Meiryo UI" panose="020B0604030504040204" pitchFamily="50" charset="-128"/>
            </a:endParaRPr>
          </a:p>
        </p:txBody>
      </p:sp>
      <p:sp>
        <p:nvSpPr>
          <p:cNvPr id="18" name="正方形/長方形 17"/>
          <p:cNvSpPr/>
          <p:nvPr/>
        </p:nvSpPr>
        <p:spPr>
          <a:xfrm>
            <a:off x="4985074" y="2362258"/>
            <a:ext cx="3886210" cy="938719"/>
          </a:xfrm>
          <a:prstGeom prst="rect">
            <a:avLst/>
          </a:prstGeom>
        </p:spPr>
        <p:txBody>
          <a:bodyPr wrap="square">
            <a:spAutoFit/>
          </a:bodyPr>
          <a:lstStyle/>
          <a:p>
            <a:pPr marL="228600" indent="-228600">
              <a:buFont typeface="+mj-ea"/>
              <a:buAutoNum type="circleNumDbPlain"/>
            </a:pPr>
            <a:r>
              <a:rPr lang="ja-JP" altLang="en-US" sz="1100" dirty="0" smtClean="0">
                <a:latin typeface="Meiryo UI" panose="020B0604030504040204" pitchFamily="50" charset="-128"/>
                <a:ea typeface="Meiryo UI" panose="020B0604030504040204" pitchFamily="50" charset="-128"/>
              </a:rPr>
              <a:t>安全</a:t>
            </a:r>
            <a:r>
              <a:rPr lang="ja-JP" altLang="en-US" sz="1100" dirty="0">
                <a:latin typeface="Meiryo UI" panose="020B0604030504040204" pitchFamily="50" charset="-128"/>
                <a:ea typeface="Meiryo UI" panose="020B0604030504040204" pitchFamily="50" charset="-128"/>
              </a:rPr>
              <a:t>に避難するための避難場所を簡単に</a:t>
            </a:r>
            <a:r>
              <a:rPr lang="ja-JP" altLang="en-US" sz="1100" dirty="0" smtClean="0">
                <a:latin typeface="Meiryo UI" panose="020B0604030504040204" pitchFamily="50" charset="-128"/>
                <a:ea typeface="Meiryo UI" panose="020B0604030504040204" pitchFamily="50" charset="-128"/>
              </a:rPr>
              <a:t>検索。</a:t>
            </a:r>
            <a:endParaRPr lang="ja-JP" altLang="en-US" sz="1100" dirty="0">
              <a:latin typeface="Meiryo UI" panose="020B0604030504040204" pitchFamily="50" charset="-128"/>
              <a:ea typeface="Meiryo UI" panose="020B0604030504040204" pitchFamily="50" charset="-128"/>
            </a:endParaRPr>
          </a:p>
          <a:p>
            <a:pPr marL="228600" indent="-228600">
              <a:buFont typeface="+mj-ea"/>
              <a:buAutoNum type="circleNumDbPlain"/>
            </a:pPr>
            <a:r>
              <a:rPr lang="ja-JP" altLang="en-US" sz="1100" dirty="0" smtClean="0">
                <a:latin typeface="Meiryo UI" panose="020B0604030504040204" pitchFamily="50" charset="-128"/>
                <a:ea typeface="Meiryo UI" panose="020B0604030504040204" pitchFamily="50" charset="-128"/>
              </a:rPr>
              <a:t>避難</a:t>
            </a:r>
            <a:r>
              <a:rPr lang="ja-JP" altLang="en-US" sz="1100" dirty="0">
                <a:latin typeface="Meiryo UI" panose="020B0604030504040204" pitchFamily="50" charset="-128"/>
                <a:ea typeface="Meiryo UI" panose="020B0604030504040204" pitchFamily="50" charset="-128"/>
              </a:rPr>
              <a:t>場所の安全</a:t>
            </a:r>
            <a:r>
              <a:rPr lang="ja-JP" altLang="en-US" sz="1100" dirty="0" smtClean="0">
                <a:latin typeface="Meiryo UI" panose="020B0604030504040204" pitchFamily="50" charset="-128"/>
                <a:ea typeface="Meiryo UI" panose="020B0604030504040204" pitchFamily="50" charset="-128"/>
              </a:rPr>
              <a:t>レベルが確認</a:t>
            </a:r>
            <a:r>
              <a:rPr lang="ja-JP" altLang="en-US" sz="1100" dirty="0">
                <a:latin typeface="Meiryo UI" panose="020B0604030504040204" pitchFamily="50" charset="-128"/>
                <a:ea typeface="Meiryo UI" panose="020B0604030504040204" pitchFamily="50" charset="-128"/>
              </a:rPr>
              <a:t>でき、最短ルートを地図上に</a:t>
            </a:r>
            <a:r>
              <a:rPr lang="ja-JP" altLang="en-US" sz="1100" dirty="0" smtClean="0">
                <a:latin typeface="Meiryo UI" panose="020B0604030504040204" pitchFamily="50" charset="-128"/>
                <a:ea typeface="Meiryo UI" panose="020B0604030504040204" pitchFamily="50" charset="-128"/>
              </a:rPr>
              <a:t>表示。ルート</a:t>
            </a:r>
            <a:r>
              <a:rPr lang="ja-JP" altLang="en-US" sz="1100" dirty="0">
                <a:latin typeface="Meiryo UI" panose="020B0604030504040204" pitchFamily="50" charset="-128"/>
                <a:ea typeface="Meiryo UI" panose="020B0604030504040204" pitchFamily="50" charset="-128"/>
              </a:rPr>
              <a:t>をそれた場合</a:t>
            </a:r>
            <a:r>
              <a:rPr lang="ja-JP" altLang="en-US" sz="1100" dirty="0" smtClean="0">
                <a:latin typeface="Meiryo UI" panose="020B0604030504040204" pitchFamily="50" charset="-128"/>
                <a:ea typeface="Meiryo UI" panose="020B0604030504040204" pitchFamily="50" charset="-128"/>
              </a:rPr>
              <a:t>も正しいルート</a:t>
            </a:r>
            <a:r>
              <a:rPr lang="ja-JP" altLang="en-US" sz="1100" dirty="0">
                <a:latin typeface="Meiryo UI" panose="020B0604030504040204" pitchFamily="50" charset="-128"/>
                <a:ea typeface="Meiryo UI" panose="020B0604030504040204" pitchFamily="50" charset="-128"/>
              </a:rPr>
              <a:t>に</a:t>
            </a:r>
            <a:r>
              <a:rPr lang="ja-JP" altLang="en-US" sz="1100" dirty="0" smtClean="0">
                <a:latin typeface="Meiryo UI" panose="020B0604030504040204" pitchFamily="50" charset="-128"/>
                <a:ea typeface="Meiryo UI" panose="020B0604030504040204" pitchFamily="50" charset="-128"/>
              </a:rPr>
              <a:t>誘導。</a:t>
            </a:r>
            <a:endParaRPr lang="en-US" altLang="ja-JP" sz="1100" dirty="0" smtClean="0">
              <a:latin typeface="Meiryo UI" panose="020B0604030504040204" pitchFamily="50" charset="-128"/>
              <a:ea typeface="Meiryo UI" panose="020B0604030504040204" pitchFamily="50" charset="-128"/>
            </a:endParaRPr>
          </a:p>
          <a:p>
            <a:pPr marL="228600" indent="-228600">
              <a:buFont typeface="+mj-ea"/>
              <a:buAutoNum type="circleNumDbPlain"/>
            </a:pPr>
            <a:r>
              <a:rPr lang="ja-JP" altLang="en-US" sz="1100" dirty="0">
                <a:latin typeface="Meiryo UI" panose="020B0604030504040204" pitchFamily="50" charset="-128"/>
                <a:ea typeface="Meiryo UI" panose="020B0604030504040204" pitchFamily="50" charset="-128"/>
              </a:rPr>
              <a:t>土地勘のない場所でも的確に避難できるよう、避難場所等の方向を</a:t>
            </a:r>
            <a:r>
              <a:rPr lang="ja-JP" altLang="en-US" sz="1100" dirty="0" smtClean="0">
                <a:latin typeface="Meiryo UI" panose="020B0604030504040204" pitchFamily="50" charset="-128"/>
                <a:ea typeface="Meiryo UI" panose="020B0604030504040204" pitchFamily="50" charset="-128"/>
              </a:rPr>
              <a:t>地図</a:t>
            </a:r>
            <a:r>
              <a:rPr lang="ja-JP" altLang="en-US" sz="1100" dirty="0">
                <a:latin typeface="Meiryo UI" panose="020B0604030504040204" pitchFamily="50" charset="-128"/>
                <a:ea typeface="Meiryo UI" panose="020B0604030504040204" pitchFamily="50" charset="-128"/>
              </a:rPr>
              <a:t>情報とカメラで確認</a:t>
            </a:r>
            <a:r>
              <a:rPr lang="ja-JP" altLang="en-US" sz="1100" dirty="0" smtClean="0">
                <a:latin typeface="Meiryo UI" panose="020B0604030504040204" pitchFamily="50" charset="-128"/>
                <a:ea typeface="Meiryo UI" panose="020B0604030504040204" pitchFamily="50" charset="-128"/>
              </a:rPr>
              <a:t>できる（ＡＲを</a:t>
            </a:r>
            <a:r>
              <a:rPr lang="ja-JP" altLang="en-US" sz="1100" dirty="0">
                <a:latin typeface="Meiryo UI" panose="020B0604030504040204" pitchFamily="50" charset="-128"/>
                <a:ea typeface="Meiryo UI" panose="020B0604030504040204" pitchFamily="50" charset="-128"/>
              </a:rPr>
              <a:t>活用）</a:t>
            </a:r>
          </a:p>
        </p:txBody>
      </p:sp>
      <p:pic>
        <p:nvPicPr>
          <p:cNvPr id="19" name="図 18"/>
          <p:cNvPicPr>
            <a:picLocks noChangeAspect="1"/>
          </p:cNvPicPr>
          <p:nvPr/>
        </p:nvPicPr>
        <p:blipFill>
          <a:blip r:embed="rId2"/>
          <a:stretch>
            <a:fillRect/>
          </a:stretch>
        </p:blipFill>
        <p:spPr>
          <a:xfrm>
            <a:off x="5115655" y="3321550"/>
            <a:ext cx="523775" cy="900000"/>
          </a:xfrm>
          <a:prstGeom prst="rect">
            <a:avLst/>
          </a:prstGeom>
        </p:spPr>
      </p:pic>
      <p:sp>
        <p:nvSpPr>
          <p:cNvPr id="20" name="テキスト ボックス 19"/>
          <p:cNvSpPr txBox="1"/>
          <p:nvPr/>
        </p:nvSpPr>
        <p:spPr>
          <a:xfrm>
            <a:off x="5650699" y="3304555"/>
            <a:ext cx="684834" cy="707886"/>
          </a:xfrm>
          <a:prstGeom prst="rect">
            <a:avLst/>
          </a:prstGeom>
          <a:noFill/>
        </p:spPr>
        <p:txBody>
          <a:bodyPr wrap="square" rtlCol="0">
            <a:spAutoFit/>
          </a:bodyPr>
          <a:lstStyle/>
          <a:p>
            <a:r>
              <a:rPr kumimoji="1" lang="ja-JP" altLang="en-US" sz="1000" dirty="0" smtClean="0">
                <a:latin typeface="Meiryo UI" panose="020B0604030504040204" pitchFamily="50" charset="-128"/>
                <a:ea typeface="Meiryo UI" panose="020B0604030504040204" pitchFamily="50" charset="-128"/>
              </a:rPr>
              <a:t>安全レベル付きの避難所情報</a:t>
            </a:r>
            <a:endParaRPr kumimoji="1" lang="ja-JP" altLang="en-US" sz="1000" dirty="0">
              <a:latin typeface="Meiryo UI" panose="020B0604030504040204" pitchFamily="50" charset="-128"/>
              <a:ea typeface="Meiryo UI" panose="020B0604030504040204" pitchFamily="50" charset="-128"/>
            </a:endParaRPr>
          </a:p>
        </p:txBody>
      </p:sp>
      <p:pic>
        <p:nvPicPr>
          <p:cNvPr id="21" name="図 20"/>
          <p:cNvPicPr>
            <a:picLocks noChangeAspect="1"/>
          </p:cNvPicPr>
          <p:nvPr/>
        </p:nvPicPr>
        <p:blipFill>
          <a:blip r:embed="rId3"/>
          <a:stretch>
            <a:fillRect/>
          </a:stretch>
        </p:blipFill>
        <p:spPr>
          <a:xfrm>
            <a:off x="6322470" y="3321550"/>
            <a:ext cx="533550" cy="900000"/>
          </a:xfrm>
          <a:prstGeom prst="rect">
            <a:avLst/>
          </a:prstGeom>
        </p:spPr>
      </p:pic>
      <p:sp>
        <p:nvSpPr>
          <p:cNvPr id="22" name="テキスト ボックス 21"/>
          <p:cNvSpPr txBox="1"/>
          <p:nvPr/>
        </p:nvSpPr>
        <p:spPr>
          <a:xfrm>
            <a:off x="6865244" y="3321550"/>
            <a:ext cx="684834" cy="553998"/>
          </a:xfrm>
          <a:prstGeom prst="rect">
            <a:avLst/>
          </a:prstGeom>
          <a:noFill/>
        </p:spPr>
        <p:txBody>
          <a:bodyPr wrap="square" rtlCol="0">
            <a:spAutoFit/>
          </a:bodyPr>
          <a:lstStyle/>
          <a:p>
            <a:r>
              <a:rPr kumimoji="1" lang="ja-JP" altLang="en-US" sz="1000" dirty="0" smtClean="0">
                <a:latin typeface="Meiryo UI" panose="020B0604030504040204" pitchFamily="50" charset="-128"/>
                <a:ea typeface="Meiryo UI" panose="020B0604030504040204" pitchFamily="50" charset="-128"/>
              </a:rPr>
              <a:t>最短ルートを地図に表示</a:t>
            </a:r>
            <a:endParaRPr kumimoji="1" lang="ja-JP" altLang="en-US" sz="1000" dirty="0">
              <a:latin typeface="Meiryo UI" panose="020B0604030504040204" pitchFamily="50" charset="-128"/>
              <a:ea typeface="Meiryo UI" panose="020B0604030504040204" pitchFamily="50" charset="-128"/>
            </a:endParaRPr>
          </a:p>
        </p:txBody>
      </p:sp>
      <p:pic>
        <p:nvPicPr>
          <p:cNvPr id="23" name="図 22"/>
          <p:cNvPicPr>
            <a:picLocks noChangeAspect="1"/>
          </p:cNvPicPr>
          <p:nvPr/>
        </p:nvPicPr>
        <p:blipFill>
          <a:blip r:embed="rId4"/>
          <a:stretch>
            <a:fillRect/>
          </a:stretch>
        </p:blipFill>
        <p:spPr>
          <a:xfrm>
            <a:off x="7561250" y="3338545"/>
            <a:ext cx="532550" cy="900000"/>
          </a:xfrm>
          <a:prstGeom prst="rect">
            <a:avLst/>
          </a:prstGeom>
        </p:spPr>
      </p:pic>
      <p:sp>
        <p:nvSpPr>
          <p:cNvPr id="24" name="テキスト ボックス 23"/>
          <p:cNvSpPr txBox="1"/>
          <p:nvPr/>
        </p:nvSpPr>
        <p:spPr>
          <a:xfrm>
            <a:off x="8079789" y="3305264"/>
            <a:ext cx="684834" cy="707886"/>
          </a:xfrm>
          <a:prstGeom prst="rect">
            <a:avLst/>
          </a:prstGeom>
          <a:noFill/>
        </p:spPr>
        <p:txBody>
          <a:bodyPr wrap="square" rtlCol="0">
            <a:spAutoFit/>
          </a:bodyPr>
          <a:lstStyle/>
          <a:p>
            <a:r>
              <a:rPr kumimoji="1" lang="ja-JP" altLang="en-US" sz="1000" dirty="0" smtClean="0">
                <a:latin typeface="Meiryo UI" panose="020B0604030504040204" pitchFamily="50" charset="-128"/>
                <a:ea typeface="Meiryo UI" panose="020B0604030504040204" pitchFamily="50" charset="-128"/>
              </a:rPr>
              <a:t>避難所の風景を</a:t>
            </a:r>
            <a:r>
              <a:rPr kumimoji="1" lang="en-US" altLang="ja-JP" sz="1000" dirty="0" smtClean="0">
                <a:latin typeface="Meiryo UI" panose="020B0604030504040204" pitchFamily="50" charset="-128"/>
                <a:ea typeface="Meiryo UI" panose="020B0604030504040204" pitchFamily="50" charset="-128"/>
              </a:rPr>
              <a:t>AR</a:t>
            </a:r>
            <a:r>
              <a:rPr kumimoji="1" lang="ja-JP" altLang="en-US" sz="1000" dirty="0" smtClean="0">
                <a:latin typeface="Meiryo UI" panose="020B0604030504040204" pitchFamily="50" charset="-128"/>
                <a:ea typeface="Meiryo UI" panose="020B0604030504040204" pitchFamily="50" charset="-128"/>
              </a:rPr>
              <a:t>で表示</a:t>
            </a:r>
            <a:endParaRPr kumimoji="1" lang="ja-JP" altLang="en-US" sz="1000" dirty="0">
              <a:latin typeface="Meiryo UI" panose="020B0604030504040204" pitchFamily="50" charset="-128"/>
              <a:ea typeface="Meiryo UI" panose="020B0604030504040204" pitchFamily="50" charset="-128"/>
            </a:endParaRPr>
          </a:p>
        </p:txBody>
      </p:sp>
      <p:sp>
        <p:nvSpPr>
          <p:cNvPr id="25" name="正方形/長方形 24"/>
          <p:cNvSpPr/>
          <p:nvPr/>
        </p:nvSpPr>
        <p:spPr>
          <a:xfrm>
            <a:off x="4832371" y="4271200"/>
            <a:ext cx="2024913" cy="276999"/>
          </a:xfrm>
          <a:prstGeom prst="rect">
            <a:avLst/>
          </a:prstGeom>
        </p:spPr>
        <p:txBody>
          <a:bodyPr wrap="none">
            <a:spAutoFit/>
          </a:bodyPr>
          <a:lstStyle/>
          <a:p>
            <a:r>
              <a:rPr lang="ja-JP" altLang="en-US" sz="1200" b="1" dirty="0" smtClean="0">
                <a:latin typeface="Meiryo UI" panose="020B0604030504040204" pitchFamily="50" charset="-128"/>
                <a:ea typeface="Meiryo UI" panose="020B0604030504040204" pitchFamily="50" charset="-128"/>
              </a:rPr>
              <a:t>２．</a:t>
            </a:r>
            <a:r>
              <a:rPr lang="ja-JP" altLang="en-US" sz="1200" b="1" dirty="0">
                <a:latin typeface="Meiryo UI" panose="020B0604030504040204" pitchFamily="50" charset="-128"/>
                <a:ea typeface="Meiryo UI" panose="020B0604030504040204" pitchFamily="50" charset="-128"/>
              </a:rPr>
              <a:t>防災情報のプッシュ通知</a:t>
            </a:r>
          </a:p>
        </p:txBody>
      </p:sp>
      <p:sp>
        <p:nvSpPr>
          <p:cNvPr id="26" name="正方形/長方形 25"/>
          <p:cNvSpPr/>
          <p:nvPr/>
        </p:nvSpPr>
        <p:spPr>
          <a:xfrm>
            <a:off x="4985074" y="4492369"/>
            <a:ext cx="3886210" cy="769441"/>
          </a:xfrm>
          <a:prstGeom prst="rect">
            <a:avLst/>
          </a:prstGeom>
        </p:spPr>
        <p:txBody>
          <a:bodyPr wrap="square">
            <a:spAutoFit/>
          </a:bodyPr>
          <a:lstStyle/>
          <a:p>
            <a:pPr marL="171450" indent="-171450">
              <a:buFont typeface="Arial" panose="020B0604020202020204" pitchFamily="34" charset="0"/>
              <a:buChar char="•"/>
            </a:pPr>
            <a:r>
              <a:rPr lang="ja-JP" altLang="en-US" sz="1100" dirty="0">
                <a:latin typeface="Meiryo UI" panose="020B0604030504040204" pitchFamily="50" charset="-128"/>
                <a:ea typeface="Meiryo UI" panose="020B0604030504040204" pitchFamily="50" charset="-128"/>
              </a:rPr>
              <a:t>事前の登録なしで、気象警報・注意報や避難勧告等の防災情報が</a:t>
            </a:r>
            <a:r>
              <a:rPr lang="ja-JP" altLang="en-US" sz="1100" dirty="0" smtClean="0">
                <a:latin typeface="Meiryo UI" panose="020B0604030504040204" pitchFamily="50" charset="-128"/>
                <a:ea typeface="Meiryo UI" panose="020B0604030504040204" pitchFamily="50" charset="-128"/>
              </a:rPr>
              <a:t>プッシュ通知される。</a:t>
            </a:r>
            <a:endParaRPr lang="ja-JP" altLang="en-US" sz="11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100" dirty="0" smtClean="0">
                <a:latin typeface="Meiryo UI" panose="020B0604030504040204" pitchFamily="50" charset="-128"/>
                <a:ea typeface="Meiryo UI" panose="020B0604030504040204" pitchFamily="50" charset="-128"/>
              </a:rPr>
              <a:t>一時</a:t>
            </a:r>
            <a:r>
              <a:rPr lang="ja-JP" altLang="en-US" sz="1100" dirty="0">
                <a:latin typeface="Meiryo UI" panose="020B0604030504040204" pitchFamily="50" charset="-128"/>
                <a:ea typeface="Meiryo UI" panose="020B0604030504040204" pitchFamily="50" charset="-128"/>
              </a:rPr>
              <a:t>避難場所から別の市町村に移動しても、その市町村</a:t>
            </a:r>
            <a:r>
              <a:rPr lang="ja-JP" altLang="en-US" sz="1100" dirty="0" smtClean="0">
                <a:latin typeface="Meiryo UI" panose="020B0604030504040204" pitchFamily="50" charset="-128"/>
                <a:ea typeface="Meiryo UI" panose="020B0604030504040204" pitchFamily="50" charset="-128"/>
              </a:rPr>
              <a:t>に発令されて</a:t>
            </a:r>
            <a:r>
              <a:rPr lang="ja-JP" altLang="en-US" sz="1100" dirty="0">
                <a:latin typeface="Meiryo UI" panose="020B0604030504040204" pitchFamily="50" charset="-128"/>
                <a:ea typeface="Meiryo UI" panose="020B0604030504040204" pitchFamily="50" charset="-128"/>
              </a:rPr>
              <a:t>いる避難勧告等の情報が</a:t>
            </a:r>
            <a:r>
              <a:rPr lang="ja-JP" altLang="en-US" sz="1100" dirty="0" smtClean="0">
                <a:latin typeface="Meiryo UI" panose="020B0604030504040204" pitchFamily="50" charset="-128"/>
                <a:ea typeface="Meiryo UI" panose="020B0604030504040204" pitchFamily="50" charset="-128"/>
              </a:rPr>
              <a:t>プッシュ通知。</a:t>
            </a:r>
            <a:endParaRPr lang="ja-JP" altLang="en-US" sz="1100" dirty="0">
              <a:latin typeface="Meiryo UI" panose="020B0604030504040204" pitchFamily="50" charset="-128"/>
              <a:ea typeface="Meiryo UI" panose="020B0604030504040204" pitchFamily="50" charset="-128"/>
            </a:endParaRPr>
          </a:p>
        </p:txBody>
      </p:sp>
      <p:sp>
        <p:nvSpPr>
          <p:cNvPr id="27" name="正方形/長方形 26"/>
          <p:cNvSpPr/>
          <p:nvPr/>
        </p:nvSpPr>
        <p:spPr>
          <a:xfrm>
            <a:off x="4832371" y="5277394"/>
            <a:ext cx="2404826" cy="276999"/>
          </a:xfrm>
          <a:prstGeom prst="rect">
            <a:avLst/>
          </a:prstGeom>
        </p:spPr>
        <p:txBody>
          <a:bodyPr wrap="none">
            <a:spAutoFit/>
          </a:bodyPr>
          <a:lstStyle/>
          <a:p>
            <a:r>
              <a:rPr lang="ja-JP" altLang="en-US" sz="1200" b="1" dirty="0" smtClean="0">
                <a:latin typeface="Meiryo UI" panose="020B0604030504040204" pitchFamily="50" charset="-128"/>
                <a:ea typeface="Meiryo UI" panose="020B0604030504040204" pitchFamily="50" charset="-128"/>
              </a:rPr>
              <a:t>３．</a:t>
            </a:r>
            <a:r>
              <a:rPr lang="ja-JP" altLang="en-US" sz="1200" b="1" dirty="0">
                <a:latin typeface="Meiryo UI" panose="020B0604030504040204" pitchFamily="50" charset="-128"/>
                <a:ea typeface="Meiryo UI" panose="020B0604030504040204" pitchFamily="50" charset="-128"/>
              </a:rPr>
              <a:t>家族等が避難した場所の確認</a:t>
            </a:r>
          </a:p>
        </p:txBody>
      </p:sp>
      <p:sp>
        <p:nvSpPr>
          <p:cNvPr id="28" name="正方形/長方形 27"/>
          <p:cNvSpPr/>
          <p:nvPr/>
        </p:nvSpPr>
        <p:spPr>
          <a:xfrm>
            <a:off x="4985074" y="5498563"/>
            <a:ext cx="3886210" cy="430887"/>
          </a:xfrm>
          <a:prstGeom prst="rect">
            <a:avLst/>
          </a:prstGeom>
        </p:spPr>
        <p:txBody>
          <a:bodyPr wrap="square">
            <a:spAutoFit/>
          </a:bodyPr>
          <a:lstStyle/>
          <a:p>
            <a:pPr marL="171450" indent="-171450">
              <a:buFont typeface="Arial" panose="020B0604020202020204" pitchFamily="34" charset="0"/>
              <a:buChar char="•"/>
            </a:pPr>
            <a:r>
              <a:rPr lang="ja-JP" altLang="en-US" sz="1100" dirty="0" smtClean="0">
                <a:latin typeface="Meiryo UI" panose="020B0604030504040204" pitchFamily="50" charset="-128"/>
                <a:ea typeface="Meiryo UI" panose="020B0604030504040204" pitchFamily="50" charset="-128"/>
              </a:rPr>
              <a:t>家族</a:t>
            </a:r>
            <a:r>
              <a:rPr lang="ja-JP" altLang="en-US" sz="1100" dirty="0">
                <a:latin typeface="Meiryo UI" panose="020B0604030504040204" pitchFamily="50" charset="-128"/>
                <a:ea typeface="Meiryo UI" panose="020B0604030504040204" pitchFamily="50" charset="-128"/>
              </a:rPr>
              <a:t>等でグループ登録すれば</a:t>
            </a:r>
            <a:r>
              <a:rPr lang="ja-JP" altLang="en-US" sz="1100" dirty="0" smtClean="0">
                <a:latin typeface="Meiryo UI" panose="020B0604030504040204" pitchFamily="50" charset="-128"/>
                <a:ea typeface="Meiryo UI" panose="020B0604030504040204" pitchFamily="50" charset="-128"/>
              </a:rPr>
              <a:t>、別々に</a:t>
            </a:r>
            <a:r>
              <a:rPr lang="ja-JP" altLang="en-US" sz="1100" dirty="0">
                <a:latin typeface="Meiryo UI" panose="020B0604030504040204" pitchFamily="50" charset="-128"/>
                <a:ea typeface="Meiryo UI" panose="020B0604030504040204" pitchFamily="50" charset="-128"/>
              </a:rPr>
              <a:t>避難した登録者の</a:t>
            </a:r>
            <a:r>
              <a:rPr lang="ja-JP" altLang="en-US" sz="1100" dirty="0" smtClean="0">
                <a:latin typeface="Meiryo UI" panose="020B0604030504040204" pitchFamily="50" charset="-128"/>
                <a:ea typeface="Meiryo UI" panose="020B0604030504040204" pitchFamily="50" charset="-128"/>
              </a:rPr>
              <a:t>居場所を</a:t>
            </a:r>
            <a:r>
              <a:rPr lang="ja-JP" altLang="en-US" sz="1100" dirty="0">
                <a:latin typeface="Meiryo UI" panose="020B0604030504040204" pitchFamily="50" charset="-128"/>
                <a:ea typeface="Meiryo UI" panose="020B0604030504040204" pitchFamily="50" charset="-128"/>
              </a:rPr>
              <a:t>地図上で確認</a:t>
            </a:r>
            <a:r>
              <a:rPr lang="ja-JP" altLang="en-US" sz="1100" dirty="0" smtClean="0">
                <a:latin typeface="Meiryo UI" panose="020B0604030504040204" pitchFamily="50" charset="-128"/>
                <a:ea typeface="Meiryo UI" panose="020B0604030504040204" pitchFamily="50" charset="-128"/>
              </a:rPr>
              <a:t>でき、避難</a:t>
            </a:r>
            <a:r>
              <a:rPr lang="ja-JP" altLang="en-US" sz="1100" dirty="0">
                <a:latin typeface="Meiryo UI" panose="020B0604030504040204" pitchFamily="50" charset="-128"/>
                <a:ea typeface="Meiryo UI" panose="020B0604030504040204" pitchFamily="50" charset="-128"/>
              </a:rPr>
              <a:t>カードの作成・</a:t>
            </a:r>
            <a:r>
              <a:rPr lang="ja-JP" altLang="en-US" sz="1100" dirty="0" smtClean="0">
                <a:latin typeface="Meiryo UI" panose="020B0604030504040204" pitchFamily="50" charset="-128"/>
                <a:ea typeface="Meiryo UI" panose="020B0604030504040204" pitchFamily="50" charset="-128"/>
              </a:rPr>
              <a:t>共有も可能。</a:t>
            </a:r>
            <a:endParaRPr lang="ja-JP" altLang="en-US" sz="1100" dirty="0">
              <a:latin typeface="Meiryo UI" panose="020B0604030504040204" pitchFamily="50" charset="-128"/>
              <a:ea typeface="Meiryo UI" panose="020B0604030504040204" pitchFamily="50" charset="-128"/>
            </a:endParaRPr>
          </a:p>
        </p:txBody>
      </p:sp>
      <p:sp>
        <p:nvSpPr>
          <p:cNvPr id="29" name="正方形/長方形 28"/>
          <p:cNvSpPr/>
          <p:nvPr/>
        </p:nvSpPr>
        <p:spPr>
          <a:xfrm>
            <a:off x="4832371" y="5917989"/>
            <a:ext cx="1542410" cy="276999"/>
          </a:xfrm>
          <a:prstGeom prst="rect">
            <a:avLst/>
          </a:prstGeom>
        </p:spPr>
        <p:txBody>
          <a:bodyPr wrap="none">
            <a:spAutoFit/>
          </a:bodyPr>
          <a:lstStyle/>
          <a:p>
            <a:r>
              <a:rPr lang="ja-JP" altLang="en-US" sz="1200" b="1" dirty="0">
                <a:latin typeface="Meiryo UI" panose="020B0604030504040204" pitchFamily="50" charset="-128"/>
                <a:ea typeface="Meiryo UI" panose="020B0604030504040204" pitchFamily="50" charset="-128"/>
              </a:rPr>
              <a:t>３．避難トレーニング</a:t>
            </a:r>
          </a:p>
        </p:txBody>
      </p:sp>
      <p:sp>
        <p:nvSpPr>
          <p:cNvPr id="30" name="正方形/長方形 29"/>
          <p:cNvSpPr/>
          <p:nvPr/>
        </p:nvSpPr>
        <p:spPr>
          <a:xfrm>
            <a:off x="4985074" y="6139158"/>
            <a:ext cx="3886210" cy="430887"/>
          </a:xfrm>
          <a:prstGeom prst="rect">
            <a:avLst/>
          </a:prstGeom>
        </p:spPr>
        <p:txBody>
          <a:bodyPr wrap="square">
            <a:spAutoFit/>
          </a:bodyPr>
          <a:lstStyle/>
          <a:p>
            <a:pPr marL="171450" indent="-171450">
              <a:buFont typeface="Arial" panose="020B0604020202020204" pitchFamily="34" charset="0"/>
              <a:buChar char="•"/>
            </a:pPr>
            <a:r>
              <a:rPr lang="ja-JP" altLang="en-US" sz="1100" dirty="0" smtClean="0">
                <a:latin typeface="Meiryo UI" panose="020B0604030504040204" pitchFamily="50" charset="-128"/>
                <a:ea typeface="Meiryo UI" panose="020B0604030504040204" pitchFamily="50" charset="-128"/>
              </a:rPr>
              <a:t>自宅</a:t>
            </a:r>
            <a:r>
              <a:rPr lang="ja-JP" altLang="en-US" sz="1100" dirty="0">
                <a:latin typeface="Meiryo UI" panose="020B0604030504040204" pitchFamily="50" charset="-128"/>
                <a:ea typeface="Meiryo UI" panose="020B0604030504040204" pitchFamily="50" charset="-128"/>
              </a:rPr>
              <a:t>等から避難場所まで実際に避難のトレーニングをすることで、</a:t>
            </a:r>
            <a:r>
              <a:rPr lang="ja-JP" altLang="en-US" sz="1100" dirty="0" smtClean="0">
                <a:latin typeface="Meiryo UI" panose="020B0604030504040204" pitchFamily="50" charset="-128"/>
                <a:ea typeface="Meiryo UI" panose="020B0604030504040204" pitchFamily="50" charset="-128"/>
              </a:rPr>
              <a:t>その避難</a:t>
            </a:r>
            <a:r>
              <a:rPr lang="ja-JP" altLang="en-US" sz="1100" dirty="0">
                <a:latin typeface="Meiryo UI" panose="020B0604030504040204" pitchFamily="50" charset="-128"/>
                <a:ea typeface="Meiryo UI" panose="020B0604030504040204" pitchFamily="50" charset="-128"/>
              </a:rPr>
              <a:t>経路や要した時間が記録できます。</a:t>
            </a:r>
          </a:p>
        </p:txBody>
      </p:sp>
      <p:sp>
        <p:nvSpPr>
          <p:cNvPr id="31" name="正方形/長方形 30"/>
          <p:cNvSpPr/>
          <p:nvPr/>
        </p:nvSpPr>
        <p:spPr>
          <a:xfrm>
            <a:off x="4728597" y="2075774"/>
            <a:ext cx="4142687" cy="4500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a:off x="482973" y="2127169"/>
            <a:ext cx="3365655" cy="2031325"/>
          </a:xfrm>
          <a:prstGeom prst="rect">
            <a:avLst/>
          </a:prstGeom>
        </p:spPr>
        <p:txBody>
          <a:bodyPr wrap="square">
            <a:spAutoFit/>
          </a:bodyPr>
          <a:lstStyle/>
          <a:p>
            <a:r>
              <a:rPr lang="ja-JP" altLang="en-US" sz="1200" b="1" dirty="0" smtClean="0">
                <a:latin typeface="Meiryo UI" panose="020B0604030504040204" pitchFamily="50" charset="-128"/>
                <a:ea typeface="Meiryo UI" panose="020B0604030504040204" pitchFamily="50" charset="-128"/>
              </a:rPr>
              <a:t>＜三つのモード＞</a:t>
            </a:r>
            <a:endParaRPr lang="en-US" altLang="ja-JP" sz="1200" b="1" dirty="0" smtClean="0">
              <a:latin typeface="Meiryo UI" panose="020B0604030504040204" pitchFamily="50" charset="-128"/>
              <a:ea typeface="Meiryo UI" panose="020B0604030504040204" pitchFamily="50" charset="-128"/>
            </a:endParaRPr>
          </a:p>
          <a:p>
            <a:endParaRPr lang="en-US" altLang="ja-JP" sz="600" b="1" dirty="0" smtClean="0">
              <a:latin typeface="Meiryo UI" panose="020B0604030504040204" pitchFamily="50" charset="-128"/>
              <a:ea typeface="Meiryo UI" panose="020B0604030504040204" pitchFamily="50" charset="-128"/>
            </a:endParaRPr>
          </a:p>
          <a:p>
            <a:r>
              <a:rPr lang="ja-JP" altLang="en-US" sz="1200" b="1" dirty="0" smtClean="0">
                <a:latin typeface="Meiryo UI" panose="020B0604030504040204" pitchFamily="50" charset="-128"/>
                <a:ea typeface="Meiryo UI" panose="020B0604030504040204" pitchFamily="50" charset="-128"/>
              </a:rPr>
              <a:t>１．東京</a:t>
            </a:r>
            <a:r>
              <a:rPr lang="ja-JP" altLang="en-US" sz="1200" b="1" dirty="0">
                <a:latin typeface="Meiryo UI" panose="020B0604030504040204" pitchFamily="50" charset="-128"/>
                <a:ea typeface="Meiryo UI" panose="020B0604030504040204" pitchFamily="50" charset="-128"/>
              </a:rPr>
              <a:t>防災モード</a:t>
            </a:r>
          </a:p>
          <a:p>
            <a:pPr marL="285750" indent="-285750">
              <a:buFont typeface="Wingdings" panose="05000000000000000000" pitchFamily="2" charset="2"/>
              <a:buChar char="Ø"/>
            </a:pPr>
            <a:r>
              <a:rPr lang="ja-JP" altLang="en-US" sz="1200" dirty="0" smtClean="0">
                <a:latin typeface="Meiryo UI" panose="020B0604030504040204" pitchFamily="50" charset="-128"/>
                <a:ea typeface="Meiryo UI" panose="020B0604030504040204" pitchFamily="50" charset="-128"/>
              </a:rPr>
              <a:t>防災</a:t>
            </a:r>
            <a:r>
              <a:rPr lang="ja-JP" altLang="en-US" sz="1200" dirty="0">
                <a:latin typeface="Meiryo UI" panose="020B0604030504040204" pitchFamily="50" charset="-128"/>
                <a:ea typeface="Meiryo UI" panose="020B0604030504040204" pitchFamily="50" charset="-128"/>
              </a:rPr>
              <a:t>の基礎知識や発災時に取るべき行動などを</a:t>
            </a:r>
            <a:r>
              <a:rPr lang="ja-JP" altLang="en-US" sz="1200" dirty="0" smtClean="0">
                <a:latin typeface="Meiryo UI" panose="020B0604030504040204" pitchFamily="50" charset="-128"/>
                <a:ea typeface="Meiryo UI" panose="020B0604030504040204" pitchFamily="50" charset="-128"/>
              </a:rPr>
              <a:t>学べる</a:t>
            </a:r>
            <a:endParaRPr lang="en-US" altLang="ja-JP" sz="1200" dirty="0" smtClean="0">
              <a:latin typeface="Meiryo UI" panose="020B0604030504040204" pitchFamily="50" charset="-128"/>
              <a:ea typeface="Meiryo UI" panose="020B0604030504040204" pitchFamily="50" charset="-128"/>
            </a:endParaRPr>
          </a:p>
          <a:p>
            <a:endParaRPr lang="en-US" altLang="ja-JP" sz="600" dirty="0" smtClean="0">
              <a:latin typeface="Meiryo UI" panose="020B0604030504040204" pitchFamily="50" charset="-128"/>
              <a:ea typeface="Meiryo UI" panose="020B0604030504040204" pitchFamily="50" charset="-128"/>
            </a:endParaRPr>
          </a:p>
          <a:p>
            <a:r>
              <a:rPr lang="ja-JP" altLang="en-US" sz="1200" b="1" dirty="0" smtClean="0">
                <a:latin typeface="Meiryo UI" panose="020B0604030504040204" pitchFamily="50" charset="-128"/>
                <a:ea typeface="Meiryo UI" panose="020B0604030504040204" pitchFamily="50" charset="-128"/>
              </a:rPr>
              <a:t>２．東京</a:t>
            </a:r>
            <a:r>
              <a:rPr lang="ja-JP" altLang="en-US" sz="1200" b="1" dirty="0">
                <a:latin typeface="Meiryo UI" panose="020B0604030504040204" pitchFamily="50" charset="-128"/>
                <a:ea typeface="Meiryo UI" panose="020B0604030504040204" pitchFamily="50" charset="-128"/>
              </a:rPr>
              <a:t>くらし防災モード</a:t>
            </a:r>
          </a:p>
          <a:p>
            <a:pPr marL="285750" indent="-285750">
              <a:buFont typeface="Wingdings" panose="05000000000000000000" pitchFamily="2" charset="2"/>
              <a:buChar char="Ø"/>
            </a:pPr>
            <a:r>
              <a:rPr lang="ja-JP" altLang="en-US" sz="1200" dirty="0" smtClean="0">
                <a:latin typeface="Meiryo UI" panose="020B0604030504040204" pitchFamily="50" charset="-128"/>
                <a:ea typeface="Meiryo UI" panose="020B0604030504040204" pitchFamily="50" charset="-128"/>
              </a:rPr>
              <a:t>くらし</a:t>
            </a:r>
            <a:r>
              <a:rPr lang="ja-JP" altLang="en-US" sz="1200" dirty="0">
                <a:latin typeface="Meiryo UI" panose="020B0604030504040204" pitchFamily="50" charset="-128"/>
                <a:ea typeface="Meiryo UI" panose="020B0604030504040204" pitchFamily="50" charset="-128"/>
              </a:rPr>
              <a:t>の中でできる防災対策を</a:t>
            </a:r>
            <a:r>
              <a:rPr lang="ja-JP" altLang="en-US" sz="1200" dirty="0" smtClean="0">
                <a:latin typeface="Meiryo UI" panose="020B0604030504040204" pitchFamily="50" charset="-128"/>
                <a:ea typeface="Meiryo UI" panose="020B0604030504040204" pitchFamily="50" charset="-128"/>
              </a:rPr>
              <a:t>学べる</a:t>
            </a:r>
            <a:endParaRPr lang="en-US" altLang="ja-JP" sz="1200" dirty="0" smtClean="0">
              <a:latin typeface="Meiryo UI" panose="020B0604030504040204" pitchFamily="50" charset="-128"/>
              <a:ea typeface="Meiryo UI" panose="020B0604030504040204" pitchFamily="50" charset="-128"/>
            </a:endParaRPr>
          </a:p>
          <a:p>
            <a:endParaRPr lang="en-US" altLang="ja-JP" sz="600" dirty="0" smtClean="0">
              <a:latin typeface="Meiryo UI" panose="020B0604030504040204" pitchFamily="50" charset="-128"/>
              <a:ea typeface="Meiryo UI" panose="020B0604030504040204" pitchFamily="50" charset="-128"/>
            </a:endParaRPr>
          </a:p>
          <a:p>
            <a:r>
              <a:rPr lang="ja-JP" altLang="en-US" sz="1200" b="1" dirty="0" smtClean="0">
                <a:latin typeface="Meiryo UI" panose="020B0604030504040204" pitchFamily="50" charset="-128"/>
                <a:ea typeface="Meiryo UI" panose="020B0604030504040204" pitchFamily="50" charset="-128"/>
              </a:rPr>
              <a:t>３．災害</a:t>
            </a:r>
            <a:r>
              <a:rPr lang="ja-JP" altLang="en-US" sz="1200" b="1" dirty="0">
                <a:latin typeface="Meiryo UI" panose="020B0604030504040204" pitchFamily="50" charset="-128"/>
                <a:ea typeface="Meiryo UI" panose="020B0604030504040204" pitchFamily="50" charset="-128"/>
              </a:rPr>
              <a:t>時モード</a:t>
            </a:r>
          </a:p>
          <a:p>
            <a:pPr marL="285750" indent="-285750">
              <a:buFont typeface="Wingdings" panose="05000000000000000000" pitchFamily="2" charset="2"/>
              <a:buChar char="Ø"/>
            </a:pPr>
            <a:r>
              <a:rPr lang="ja-JP" altLang="en-US" sz="1200" dirty="0">
                <a:latin typeface="Meiryo UI" panose="020B0604030504040204" pitchFamily="50" charset="-128"/>
                <a:ea typeface="Meiryo UI" panose="020B0604030504040204" pitchFamily="50" charset="-128"/>
              </a:rPr>
              <a:t>災害時に役立つ機能を搭載。いざというときの安心</a:t>
            </a:r>
            <a:r>
              <a:rPr lang="ja-JP" altLang="en-US" sz="1200" dirty="0" smtClean="0">
                <a:latin typeface="Meiryo UI" panose="020B0604030504040204" pitchFamily="50" charset="-128"/>
                <a:ea typeface="Meiryo UI" panose="020B0604030504040204" pitchFamily="50" charset="-128"/>
              </a:rPr>
              <a:t>モード</a:t>
            </a:r>
            <a:endParaRPr lang="ja-JP" altLang="en-US" sz="1200" dirty="0">
              <a:latin typeface="Meiryo UI" panose="020B0604030504040204" pitchFamily="50" charset="-128"/>
              <a:ea typeface="Meiryo UI" panose="020B0604030504040204" pitchFamily="50" charset="-128"/>
            </a:endParaRPr>
          </a:p>
        </p:txBody>
      </p:sp>
      <p:pic>
        <p:nvPicPr>
          <p:cNvPr id="33" name="図 32"/>
          <p:cNvPicPr>
            <a:picLocks noChangeAspect="1"/>
          </p:cNvPicPr>
          <p:nvPr/>
        </p:nvPicPr>
        <p:blipFill rotWithShape="1">
          <a:blip r:embed="rId5"/>
          <a:srcRect r="74429"/>
          <a:stretch/>
        </p:blipFill>
        <p:spPr>
          <a:xfrm>
            <a:off x="3933978" y="3179352"/>
            <a:ext cx="483236" cy="936000"/>
          </a:xfrm>
          <a:prstGeom prst="rect">
            <a:avLst/>
          </a:prstGeom>
        </p:spPr>
      </p:pic>
      <p:pic>
        <p:nvPicPr>
          <p:cNvPr id="34" name="図 33"/>
          <p:cNvPicPr>
            <a:picLocks noChangeAspect="1"/>
          </p:cNvPicPr>
          <p:nvPr/>
        </p:nvPicPr>
        <p:blipFill rotWithShape="1">
          <a:blip r:embed="rId5"/>
          <a:srcRect l="36572" r="36214"/>
          <a:stretch/>
        </p:blipFill>
        <p:spPr>
          <a:xfrm>
            <a:off x="3926148" y="2131277"/>
            <a:ext cx="514280" cy="936000"/>
          </a:xfrm>
          <a:prstGeom prst="rect">
            <a:avLst/>
          </a:prstGeom>
        </p:spPr>
      </p:pic>
      <p:sp>
        <p:nvSpPr>
          <p:cNvPr id="39" name="正方形/長方形 38"/>
          <p:cNvSpPr/>
          <p:nvPr/>
        </p:nvSpPr>
        <p:spPr>
          <a:xfrm>
            <a:off x="465043" y="4274970"/>
            <a:ext cx="3365655" cy="2215991"/>
          </a:xfrm>
          <a:prstGeom prst="rect">
            <a:avLst/>
          </a:prstGeom>
        </p:spPr>
        <p:txBody>
          <a:bodyPr wrap="square">
            <a:spAutoFit/>
          </a:bodyPr>
          <a:lstStyle/>
          <a:p>
            <a:r>
              <a:rPr lang="ja-JP" altLang="en-US" sz="1200" b="1" dirty="0" smtClean="0">
                <a:latin typeface="Meiryo UI" panose="020B0604030504040204" pitchFamily="50" charset="-128"/>
                <a:ea typeface="Meiryo UI" panose="020B0604030504040204" pitchFamily="50" charset="-128"/>
              </a:rPr>
              <a:t>＜特徴的な機能＞</a:t>
            </a:r>
            <a:endParaRPr lang="en-US" altLang="ja-JP" sz="1200" b="1" dirty="0" smtClean="0">
              <a:latin typeface="Meiryo UI" panose="020B0604030504040204" pitchFamily="50" charset="-128"/>
              <a:ea typeface="Meiryo UI" panose="020B0604030504040204" pitchFamily="50" charset="-128"/>
            </a:endParaRPr>
          </a:p>
          <a:p>
            <a:endParaRPr lang="en-US" altLang="ja-JP" sz="600" b="1" dirty="0" smtClean="0">
              <a:latin typeface="Meiryo UI" panose="020B0604030504040204" pitchFamily="50" charset="-128"/>
              <a:ea typeface="Meiryo UI" panose="020B0604030504040204" pitchFamily="50" charset="-128"/>
            </a:endParaRPr>
          </a:p>
          <a:p>
            <a:r>
              <a:rPr lang="ja-JP" altLang="en-US" sz="1200" b="1" dirty="0" smtClean="0">
                <a:latin typeface="Meiryo UI" panose="020B0604030504040204" pitchFamily="50" charset="-128"/>
                <a:ea typeface="Meiryo UI" panose="020B0604030504040204" pitchFamily="50" charset="-128"/>
              </a:rPr>
              <a:t>１．シミュレーションゲーム</a:t>
            </a:r>
            <a:endParaRPr lang="ja-JP" altLang="en-US" sz="1200"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200" dirty="0">
                <a:latin typeface="Meiryo UI" panose="020B0604030504040204" pitchFamily="50" charset="-128"/>
                <a:ea typeface="Meiryo UI" panose="020B0604030504040204" pitchFamily="50" charset="-128"/>
              </a:rPr>
              <a:t>いざというときの行動</a:t>
            </a:r>
            <a:r>
              <a:rPr lang="ja-JP" altLang="en-US" sz="1200" dirty="0" smtClean="0">
                <a:latin typeface="Meiryo UI" panose="020B0604030504040204" pitchFamily="50" charset="-128"/>
                <a:ea typeface="Meiryo UI" panose="020B0604030504040204" pitchFamily="50" charset="-128"/>
              </a:rPr>
              <a:t>をゲーム</a:t>
            </a:r>
            <a:r>
              <a:rPr lang="ja-JP" altLang="en-US" sz="1200" dirty="0">
                <a:latin typeface="Meiryo UI" panose="020B0604030504040204" pitchFamily="50" charset="-128"/>
                <a:ea typeface="Meiryo UI" panose="020B0604030504040204" pitchFamily="50" charset="-128"/>
              </a:rPr>
              <a:t>で学習</a:t>
            </a:r>
            <a:r>
              <a:rPr lang="ja-JP" altLang="en-US" sz="1200" dirty="0" smtClean="0">
                <a:latin typeface="Meiryo UI" panose="020B0604030504040204" pitchFamily="50" charset="-128"/>
                <a:ea typeface="Meiryo UI" panose="020B0604030504040204" pitchFamily="50" charset="-128"/>
              </a:rPr>
              <a:t>できる。</a:t>
            </a:r>
            <a:endParaRPr lang="en-US" altLang="ja-JP" sz="12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endParaRPr lang="en-US" altLang="ja-JP" sz="600" dirty="0" smtClean="0">
              <a:latin typeface="Meiryo UI" panose="020B0604030504040204" pitchFamily="50" charset="-128"/>
              <a:ea typeface="Meiryo UI" panose="020B0604030504040204" pitchFamily="50" charset="-128"/>
            </a:endParaRPr>
          </a:p>
          <a:p>
            <a:r>
              <a:rPr lang="ja-JP" altLang="en-US" sz="1200" b="1" dirty="0" smtClean="0">
                <a:latin typeface="Meiryo UI" panose="020B0604030504040204" pitchFamily="50" charset="-128"/>
                <a:ea typeface="Meiryo UI" panose="020B0604030504040204" pitchFamily="50" charset="-128"/>
              </a:rPr>
              <a:t>２．備品等チェックリスト</a:t>
            </a:r>
            <a:endParaRPr lang="ja-JP" altLang="en-US" sz="1200" b="1"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lang="ja-JP" altLang="en-US" sz="1200" dirty="0">
                <a:latin typeface="Meiryo UI" panose="020B0604030504040204" pitchFamily="50" charset="-128"/>
                <a:ea typeface="Meiryo UI" panose="020B0604030504040204" pitchFamily="50" charset="-128"/>
              </a:rPr>
              <a:t>食品や室内の備えなどのチェック機能。アイテムごとにメモや消費期限などが入力</a:t>
            </a:r>
            <a:r>
              <a:rPr lang="ja-JP" altLang="en-US" sz="1200" dirty="0" smtClean="0">
                <a:latin typeface="Meiryo UI" panose="020B0604030504040204" pitchFamily="50" charset="-128"/>
                <a:ea typeface="Meiryo UI" panose="020B0604030504040204" pitchFamily="50" charset="-128"/>
              </a:rPr>
              <a:t>できる。</a:t>
            </a:r>
            <a:endParaRPr lang="en-US" altLang="ja-JP" sz="1200" dirty="0" smtClean="0">
              <a:latin typeface="Meiryo UI" panose="020B0604030504040204" pitchFamily="50" charset="-128"/>
              <a:ea typeface="Meiryo UI" panose="020B0604030504040204" pitchFamily="50" charset="-128"/>
            </a:endParaRPr>
          </a:p>
          <a:p>
            <a:endParaRPr lang="en-US" altLang="ja-JP" sz="600" dirty="0" smtClean="0">
              <a:latin typeface="Meiryo UI" panose="020B0604030504040204" pitchFamily="50" charset="-128"/>
              <a:ea typeface="Meiryo UI" panose="020B0604030504040204" pitchFamily="50" charset="-128"/>
            </a:endParaRPr>
          </a:p>
          <a:p>
            <a:r>
              <a:rPr lang="ja-JP" altLang="en-US" sz="1200" b="1" dirty="0" smtClean="0">
                <a:latin typeface="Meiryo UI" panose="020B0604030504040204" pitchFamily="50" charset="-128"/>
                <a:ea typeface="Meiryo UI" panose="020B0604030504040204" pitchFamily="50" charset="-128"/>
              </a:rPr>
              <a:t>３．防災</a:t>
            </a:r>
            <a:r>
              <a:rPr lang="ja-JP" altLang="en-US" sz="1200" b="1" dirty="0">
                <a:latin typeface="Meiryo UI" panose="020B0604030504040204" pitchFamily="50" charset="-128"/>
                <a:ea typeface="Meiryo UI" panose="020B0604030504040204" pitchFamily="50" charset="-128"/>
              </a:rPr>
              <a:t>マップ</a:t>
            </a:r>
          </a:p>
          <a:p>
            <a:pPr marL="171450" indent="-171450">
              <a:buFont typeface="Wingdings" panose="05000000000000000000" pitchFamily="2" charset="2"/>
              <a:buChar char="Ø"/>
            </a:pPr>
            <a:r>
              <a:rPr lang="ja-JP" altLang="en-US" sz="1200" dirty="0" smtClean="0">
                <a:latin typeface="Meiryo UI" panose="020B0604030504040204" pitchFamily="50" charset="-128"/>
                <a:ea typeface="Meiryo UI" panose="020B0604030504040204" pitchFamily="50" charset="-128"/>
              </a:rPr>
              <a:t>①選択</a:t>
            </a:r>
            <a:r>
              <a:rPr lang="ja-JP" altLang="en-US" sz="1200" dirty="0">
                <a:latin typeface="Meiryo UI" panose="020B0604030504040204" pitchFamily="50" charset="-128"/>
                <a:ea typeface="Meiryo UI" panose="020B0604030504040204" pitchFamily="50" charset="-128"/>
              </a:rPr>
              <a:t>した場所の危険度を順位で確認できる地域危険度</a:t>
            </a:r>
            <a:r>
              <a:rPr lang="ja-JP" altLang="en-US" sz="1200" dirty="0" smtClean="0">
                <a:latin typeface="Meiryo UI" panose="020B0604030504040204" pitchFamily="50" charset="-128"/>
                <a:ea typeface="Meiryo UI" panose="020B0604030504040204" pitchFamily="50" charset="-128"/>
              </a:rPr>
              <a:t>マップ、②防災</a:t>
            </a:r>
            <a:r>
              <a:rPr lang="ja-JP" altLang="en-US" sz="1200" dirty="0">
                <a:latin typeface="Meiryo UI" panose="020B0604030504040204" pitchFamily="50" charset="-128"/>
                <a:ea typeface="Meiryo UI" panose="020B0604030504040204" pitchFamily="50" charset="-128"/>
              </a:rPr>
              <a:t>施設</a:t>
            </a:r>
            <a:r>
              <a:rPr lang="ja-JP" altLang="en-US" sz="1200" dirty="0" smtClean="0">
                <a:latin typeface="Meiryo UI" panose="020B0604030504040204" pitchFamily="50" charset="-128"/>
                <a:ea typeface="Meiryo UI" panose="020B0604030504040204" pitchFamily="50" charset="-128"/>
              </a:rPr>
              <a:t>や帰宅</a:t>
            </a:r>
            <a:r>
              <a:rPr lang="ja-JP" altLang="en-US" sz="1200" dirty="0">
                <a:latin typeface="Meiryo UI" panose="020B0604030504040204" pitchFamily="50" charset="-128"/>
                <a:ea typeface="Meiryo UI" panose="020B0604030504040204" pitchFamily="50" charset="-128"/>
              </a:rPr>
              <a:t>支援</a:t>
            </a:r>
            <a:r>
              <a:rPr lang="ja-JP" altLang="en-US" sz="1200" dirty="0" smtClean="0">
                <a:latin typeface="Meiryo UI" panose="020B0604030504040204" pitchFamily="50" charset="-128"/>
                <a:ea typeface="Meiryo UI" panose="020B0604030504040204" pitchFamily="50" charset="-128"/>
              </a:rPr>
              <a:t>ステーションの掲載、③オフライン</a:t>
            </a:r>
            <a:r>
              <a:rPr lang="ja-JP" altLang="en-US" sz="1200" dirty="0">
                <a:latin typeface="Meiryo UI" panose="020B0604030504040204" pitchFamily="50" charset="-128"/>
                <a:ea typeface="Meiryo UI" panose="020B0604030504040204" pitchFamily="50" charset="-128"/>
              </a:rPr>
              <a:t>時でも現在地を</a:t>
            </a:r>
            <a:r>
              <a:rPr lang="ja-JP" altLang="en-US" sz="1200" dirty="0" smtClean="0">
                <a:latin typeface="Meiryo UI" panose="020B0604030504040204" pitchFamily="50" charset="-128"/>
                <a:ea typeface="Meiryo UI" panose="020B0604030504040204" pitchFamily="50" charset="-128"/>
              </a:rPr>
              <a:t>表示。</a:t>
            </a:r>
            <a:endParaRPr lang="ja-JP" altLang="en-US" sz="1200" dirty="0">
              <a:latin typeface="Meiryo UI" panose="020B0604030504040204" pitchFamily="50" charset="-128"/>
              <a:ea typeface="Meiryo UI" panose="020B0604030504040204" pitchFamily="50" charset="-128"/>
            </a:endParaRPr>
          </a:p>
        </p:txBody>
      </p:sp>
      <p:pic>
        <p:nvPicPr>
          <p:cNvPr id="40" name="図 39"/>
          <p:cNvPicPr>
            <a:picLocks noChangeAspect="1"/>
          </p:cNvPicPr>
          <p:nvPr/>
        </p:nvPicPr>
        <p:blipFill rotWithShape="1">
          <a:blip r:embed="rId6"/>
          <a:srcRect l="32972" t="39017" r="52610" b="10447"/>
          <a:stretch/>
        </p:blipFill>
        <p:spPr>
          <a:xfrm>
            <a:off x="3939459" y="5482961"/>
            <a:ext cx="529789" cy="1044000"/>
          </a:xfrm>
          <a:prstGeom prst="rect">
            <a:avLst/>
          </a:prstGeom>
        </p:spPr>
      </p:pic>
      <p:pic>
        <p:nvPicPr>
          <p:cNvPr id="41" name="図 40"/>
          <p:cNvPicPr>
            <a:picLocks noChangeAspect="1"/>
          </p:cNvPicPr>
          <p:nvPr/>
        </p:nvPicPr>
        <p:blipFill rotWithShape="1">
          <a:blip r:embed="rId6"/>
          <a:srcRect l="17070" t="39017" r="68801" b="10447"/>
          <a:stretch/>
        </p:blipFill>
        <p:spPr>
          <a:xfrm>
            <a:off x="3944766" y="4374965"/>
            <a:ext cx="519175" cy="1044000"/>
          </a:xfrm>
          <a:prstGeom prst="rect">
            <a:avLst/>
          </a:prstGeom>
        </p:spPr>
      </p:pic>
      <p:sp>
        <p:nvSpPr>
          <p:cNvPr id="42" name="正方形/長方形 41"/>
          <p:cNvSpPr/>
          <p:nvPr/>
        </p:nvSpPr>
        <p:spPr>
          <a:xfrm>
            <a:off x="377195" y="2077439"/>
            <a:ext cx="4142687" cy="208105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p:cNvSpPr/>
          <p:nvPr/>
        </p:nvSpPr>
        <p:spPr>
          <a:xfrm>
            <a:off x="371442" y="4270689"/>
            <a:ext cx="4142687" cy="2304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43"/>
          <p:cNvSpPr txBox="1"/>
          <p:nvPr/>
        </p:nvSpPr>
        <p:spPr>
          <a:xfrm>
            <a:off x="4850503" y="6590553"/>
            <a:ext cx="2869696" cy="253916"/>
          </a:xfrm>
          <a:prstGeom prst="rect">
            <a:avLst/>
          </a:prstGeom>
          <a:noFill/>
        </p:spPr>
        <p:txBody>
          <a:bodyPr wrap="none" rtlCol="0">
            <a:spAutoFit/>
          </a:bodyPr>
          <a:lstStyle/>
          <a:p>
            <a:r>
              <a:rPr kumimoji="1" lang="ja-JP" altLang="en-US" sz="1050" dirty="0" smtClean="0">
                <a:latin typeface="Meiryo UI" panose="020B0604030504040204" pitchFamily="50" charset="-128"/>
                <a:ea typeface="Meiryo UI" panose="020B0604030504040204" pitchFamily="50" charset="-128"/>
              </a:rPr>
              <a:t>出典：「和歌山県防災ナビ」より</a:t>
            </a:r>
            <a:r>
              <a:rPr kumimoji="1" lang="ja-JP" altLang="en-US" sz="1050" dirty="0">
                <a:latin typeface="Meiryo UI" panose="020B0604030504040204" pitchFamily="50" charset="-128"/>
                <a:ea typeface="Meiryo UI" panose="020B0604030504040204" pitchFamily="50" charset="-128"/>
              </a:rPr>
              <a:t>タスクフォース</a:t>
            </a:r>
            <a:r>
              <a:rPr kumimoji="1" lang="ja-JP" altLang="en-US" sz="1050" dirty="0" smtClean="0">
                <a:latin typeface="Meiryo UI" panose="020B0604030504040204" pitchFamily="50" charset="-128"/>
                <a:ea typeface="Meiryo UI" panose="020B0604030504040204" pitchFamily="50" charset="-128"/>
              </a:rPr>
              <a:t>作成</a:t>
            </a:r>
            <a:endParaRPr kumimoji="1" lang="ja-JP" altLang="en-US" sz="1050"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7116404" y="6357142"/>
            <a:ext cx="2057400" cy="365125"/>
          </a:xfrm>
        </p:spPr>
        <p:txBody>
          <a:bodyPr/>
          <a:lstStyle/>
          <a:p>
            <a:fld id="{5B82B8B8-28EF-469E-A50A-781CCFF9FEC1}" type="slidenum">
              <a:rPr kumimoji="1" lang="ja-JP" altLang="en-US" smtClean="0"/>
              <a:t>14</a:t>
            </a:fld>
            <a:endParaRPr kumimoji="1" lang="ja-JP" altLang="en-US"/>
          </a:p>
        </p:txBody>
      </p:sp>
      <p:sp>
        <p:nvSpPr>
          <p:cNvPr id="35" name="テキスト ボックス 34"/>
          <p:cNvSpPr txBox="1"/>
          <p:nvPr/>
        </p:nvSpPr>
        <p:spPr>
          <a:xfrm>
            <a:off x="757755" y="987775"/>
            <a:ext cx="3506088" cy="307777"/>
          </a:xfrm>
          <a:prstGeom prst="rect">
            <a:avLst/>
          </a:prstGeom>
          <a:noFill/>
        </p:spPr>
        <p:txBody>
          <a:bodyPr wrap="none" rtlCol="0">
            <a:spAutoFit/>
          </a:bodyPr>
          <a:lstStyle/>
          <a:p>
            <a:r>
              <a:rPr kumimoji="1" lang="ja-JP" altLang="en-US" sz="1400" b="1" dirty="0">
                <a:latin typeface="Meiryo UI" panose="020B0604030504040204" pitchFamily="50" charset="-128"/>
                <a:ea typeface="Meiryo UI" panose="020B0604030504040204" pitchFamily="50" charset="-128"/>
              </a:rPr>
              <a:t>日常</a:t>
            </a:r>
            <a:r>
              <a:rPr kumimoji="1" lang="ja-JP" altLang="en-US" sz="1400" b="1" dirty="0" smtClean="0">
                <a:latin typeface="Meiryo UI" panose="020B0604030504040204" pitchFamily="50" charset="-128"/>
                <a:ea typeface="Meiryo UI" panose="020B0604030504040204" pitchFamily="50" charset="-128"/>
              </a:rPr>
              <a:t>に楽しみながら「私の防災準備」ができる</a:t>
            </a:r>
            <a:endParaRPr kumimoji="1" lang="ja-JP" altLang="en-US" sz="1400" b="1" dirty="0">
              <a:latin typeface="Meiryo UI" panose="020B0604030504040204" pitchFamily="50" charset="-128"/>
              <a:ea typeface="Meiryo UI" panose="020B0604030504040204" pitchFamily="50" charset="-128"/>
            </a:endParaRPr>
          </a:p>
        </p:txBody>
      </p:sp>
      <p:sp>
        <p:nvSpPr>
          <p:cNvPr id="36" name="テキスト ボックス 35"/>
          <p:cNvSpPr txBox="1"/>
          <p:nvPr/>
        </p:nvSpPr>
        <p:spPr>
          <a:xfrm>
            <a:off x="4915747" y="984172"/>
            <a:ext cx="3834704" cy="307777"/>
          </a:xfrm>
          <a:prstGeom prst="rect">
            <a:avLst/>
          </a:prstGeom>
          <a:noFill/>
        </p:spPr>
        <p:txBody>
          <a:bodyPr wrap="none" rtlCol="0">
            <a:spAutoFit/>
          </a:bodyPr>
          <a:lstStyle/>
          <a:p>
            <a:r>
              <a:rPr kumimoji="1" lang="ja-JP" altLang="en-US" sz="1400" b="1" dirty="0" smtClean="0">
                <a:latin typeface="Meiryo UI" panose="020B0604030504040204" pitchFamily="50" charset="-128"/>
                <a:ea typeface="Meiryo UI" panose="020B0604030504040204" pitchFamily="50" charset="-128"/>
              </a:rPr>
              <a:t>発災時に「私の避難先・ルート」を分かりやすく発信</a:t>
            </a:r>
            <a:endParaRPr kumimoji="1" lang="ja-JP" altLang="en-US" sz="1400" b="1" dirty="0">
              <a:latin typeface="Meiryo UI" panose="020B0604030504040204" pitchFamily="50" charset="-128"/>
              <a:ea typeface="Meiryo UI" panose="020B0604030504040204" pitchFamily="50" charset="-128"/>
            </a:endParaRPr>
          </a:p>
        </p:txBody>
      </p:sp>
      <p:sp>
        <p:nvSpPr>
          <p:cNvPr id="37" name="テキスト ボックス 36"/>
          <p:cNvSpPr txBox="1"/>
          <p:nvPr/>
        </p:nvSpPr>
        <p:spPr>
          <a:xfrm>
            <a:off x="369382" y="6569073"/>
            <a:ext cx="3198311" cy="253916"/>
          </a:xfrm>
          <a:prstGeom prst="rect">
            <a:avLst/>
          </a:prstGeom>
          <a:noFill/>
        </p:spPr>
        <p:txBody>
          <a:bodyPr wrap="none" rtlCol="0">
            <a:spAutoFit/>
          </a:bodyPr>
          <a:lstStyle/>
          <a:p>
            <a:r>
              <a:rPr kumimoji="1" lang="ja-JP" altLang="en-US" sz="1050" dirty="0" smtClean="0">
                <a:latin typeface="Meiryo UI" panose="020B0604030504040204" pitchFamily="50" charset="-128"/>
                <a:ea typeface="Meiryo UI" panose="020B0604030504040204" pitchFamily="50" charset="-128"/>
              </a:rPr>
              <a:t>出典：「東京都防災ホームページ」より</a:t>
            </a:r>
            <a:r>
              <a:rPr kumimoji="1" lang="ja-JP" altLang="en-US" sz="1050" dirty="0">
                <a:latin typeface="Meiryo UI" panose="020B0604030504040204" pitchFamily="50" charset="-128"/>
                <a:ea typeface="Meiryo UI" panose="020B0604030504040204" pitchFamily="50" charset="-128"/>
              </a:rPr>
              <a:t>タスクフォース</a:t>
            </a:r>
            <a:r>
              <a:rPr kumimoji="1" lang="ja-JP" altLang="en-US" sz="1050" dirty="0" smtClean="0">
                <a:latin typeface="Meiryo UI" panose="020B0604030504040204" pitchFamily="50" charset="-128"/>
                <a:ea typeface="Meiryo UI" panose="020B0604030504040204" pitchFamily="50" charset="-128"/>
              </a:rPr>
              <a:t>作成</a:t>
            </a:r>
            <a:endParaRPr kumimoji="1" lang="ja-JP" altLang="en-US" sz="105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75574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p:cNvSpPr/>
          <p:nvPr/>
        </p:nvSpPr>
        <p:spPr>
          <a:xfrm>
            <a:off x="2864674" y="1675864"/>
            <a:ext cx="4238257" cy="1037229"/>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latin typeface="Meiryo UI" panose="020B0604030504040204" pitchFamily="50" charset="-128"/>
                <a:ea typeface="Meiryo UI" panose="020B0604030504040204" pitchFamily="50" charset="-128"/>
              </a:rPr>
              <a:t>　</a:t>
            </a:r>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400" dirty="0" smtClean="0">
                <a:solidFill>
                  <a:schemeClr val="tx1"/>
                </a:solidFill>
                <a:latin typeface="Meiryo UI" panose="020B0604030504040204" pitchFamily="50" charset="-128"/>
                <a:ea typeface="Meiryo UI" panose="020B0604030504040204" pitchFamily="50" charset="-128"/>
              </a:rPr>
              <a:t>　　■土地感が無い</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400" dirty="0" smtClean="0">
                <a:solidFill>
                  <a:schemeClr val="tx1"/>
                </a:solidFill>
                <a:latin typeface="Meiryo UI" panose="020B0604030504040204" pitchFamily="50" charset="-128"/>
                <a:ea typeface="Meiryo UI" panose="020B0604030504040204" pitchFamily="50" charset="-128"/>
              </a:rPr>
              <a:t>　　　■頼るべき縁者がいない</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400" dirty="0" smtClean="0">
                <a:solidFill>
                  <a:schemeClr val="tx1"/>
                </a:solidFill>
                <a:latin typeface="Meiryo UI" panose="020B0604030504040204" pitchFamily="50" charset="-128"/>
                <a:ea typeface="Meiryo UI" panose="020B0604030504040204" pitchFamily="50" charset="-128"/>
              </a:rPr>
              <a:t>　　　■（災害情報などの）日本語が読めない</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400" dirty="0" smtClean="0">
                <a:solidFill>
                  <a:schemeClr val="tx1"/>
                </a:solidFill>
                <a:latin typeface="Meiryo UI" panose="020B0604030504040204" pitchFamily="50" charset="-128"/>
                <a:ea typeface="Meiryo UI" panose="020B0604030504040204" pitchFamily="50" charset="-128"/>
              </a:rPr>
              <a:t>　　　■日本の基本的な避難のルールを知らない</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26" name="正方形/長方形 25"/>
          <p:cNvSpPr/>
          <p:nvPr/>
        </p:nvSpPr>
        <p:spPr>
          <a:xfrm>
            <a:off x="2864674" y="2832783"/>
            <a:ext cx="4238257" cy="1037229"/>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latin typeface="Meiryo UI" panose="020B0604030504040204" pitchFamily="50" charset="-128"/>
                <a:ea typeface="Meiryo UI" panose="020B0604030504040204" pitchFamily="50" charset="-128"/>
              </a:rPr>
              <a:t>　</a:t>
            </a:r>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400" dirty="0" smtClean="0">
                <a:solidFill>
                  <a:schemeClr val="tx1"/>
                </a:solidFill>
                <a:latin typeface="Meiryo UI" panose="020B0604030504040204" pitchFamily="50" charset="-128"/>
                <a:ea typeface="Meiryo UI" panose="020B0604030504040204" pitchFamily="50" charset="-128"/>
              </a:rPr>
              <a:t>　　■土地感が無い</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400" dirty="0" smtClean="0">
                <a:solidFill>
                  <a:schemeClr val="tx1"/>
                </a:solidFill>
                <a:latin typeface="Meiryo UI" panose="020B0604030504040204" pitchFamily="50" charset="-128"/>
                <a:ea typeface="Meiryo UI" panose="020B0604030504040204" pitchFamily="50" charset="-128"/>
              </a:rPr>
              <a:t>　　　■頼るべき縁者がいない</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400" dirty="0" smtClean="0">
                <a:solidFill>
                  <a:schemeClr val="tx1"/>
                </a:solidFill>
                <a:latin typeface="Meiryo UI" panose="020B0604030504040204" pitchFamily="50" charset="-128"/>
                <a:ea typeface="Meiryo UI" panose="020B0604030504040204" pitchFamily="50" charset="-128"/>
              </a:rPr>
              <a:t>　　　■帰宅の手段が無くなる（帰宅困難者）</a:t>
            </a:r>
            <a:endParaRPr kumimoji="1" lang="en-US" altLang="ja-JP" sz="1400" dirty="0" smtClean="0">
              <a:solidFill>
                <a:schemeClr val="tx1"/>
              </a:solidFill>
              <a:latin typeface="Meiryo UI" panose="020B0604030504040204" pitchFamily="50" charset="-128"/>
              <a:ea typeface="Meiryo UI" panose="020B0604030504040204" pitchFamily="50" charset="-128"/>
            </a:endParaRPr>
          </a:p>
        </p:txBody>
      </p:sp>
      <p:sp>
        <p:nvSpPr>
          <p:cNvPr id="27" name="正方形/長方形 26"/>
          <p:cNvSpPr/>
          <p:nvPr/>
        </p:nvSpPr>
        <p:spPr>
          <a:xfrm>
            <a:off x="2864674" y="3971522"/>
            <a:ext cx="4238257" cy="1037229"/>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latin typeface="Meiryo UI" panose="020B0604030504040204" pitchFamily="50" charset="-128"/>
                <a:ea typeface="Meiryo UI" panose="020B0604030504040204" pitchFamily="50" charset="-128"/>
              </a:rPr>
              <a:t>　</a:t>
            </a:r>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400" dirty="0" smtClean="0">
                <a:solidFill>
                  <a:schemeClr val="tx1"/>
                </a:solidFill>
                <a:latin typeface="Meiryo UI" panose="020B0604030504040204" pitchFamily="50" charset="-128"/>
                <a:ea typeface="Meiryo UI" panose="020B0604030504040204" pitchFamily="50" charset="-128"/>
              </a:rPr>
              <a:t>　　■避難情報などが十分に伝わらない</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400" dirty="0" smtClean="0">
                <a:solidFill>
                  <a:schemeClr val="tx1"/>
                </a:solidFill>
                <a:latin typeface="Meiryo UI" panose="020B0604030504040204" pitchFamily="50" charset="-128"/>
                <a:ea typeface="Meiryo UI" panose="020B0604030504040204" pitchFamily="50" charset="-128"/>
              </a:rPr>
              <a:t>　　　■迅速な判断、行動が難しい</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400" dirty="0" smtClean="0">
                <a:solidFill>
                  <a:schemeClr val="tx1"/>
                </a:solidFill>
                <a:latin typeface="Meiryo UI" panose="020B0604030504040204" pitchFamily="50" charset="-128"/>
                <a:ea typeface="Meiryo UI" panose="020B0604030504040204" pitchFamily="50" charset="-128"/>
              </a:rPr>
              <a:t>　　　■一人での避難行動が難しい</a:t>
            </a:r>
            <a:endParaRPr kumimoji="1" lang="en-US" altLang="ja-JP" sz="1400" dirty="0" smtClean="0">
              <a:solidFill>
                <a:schemeClr val="tx1"/>
              </a:solidFill>
              <a:latin typeface="Meiryo UI" panose="020B0604030504040204" pitchFamily="50" charset="-128"/>
              <a:ea typeface="Meiryo UI" panose="020B0604030504040204" pitchFamily="50" charset="-128"/>
            </a:endParaRPr>
          </a:p>
        </p:txBody>
      </p:sp>
      <p:sp>
        <p:nvSpPr>
          <p:cNvPr id="28" name="正方形/長方形 27"/>
          <p:cNvSpPr/>
          <p:nvPr/>
        </p:nvSpPr>
        <p:spPr>
          <a:xfrm>
            <a:off x="2864674" y="5132254"/>
            <a:ext cx="4238257" cy="103722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dirty="0" smtClean="0">
              <a:solidFill>
                <a:schemeClr val="tx1"/>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a:xfrm>
            <a:off x="6836773" y="6391554"/>
            <a:ext cx="2057400" cy="365125"/>
          </a:xfrm>
        </p:spPr>
        <p:txBody>
          <a:bodyPr/>
          <a:lstStyle/>
          <a:p>
            <a:fld id="{5B82B8B8-28EF-469E-A50A-781CCFF9FEC1}" type="slidenum">
              <a:rPr kumimoji="1" lang="ja-JP" altLang="en-US" smtClean="0"/>
              <a:t>15</a:t>
            </a:fld>
            <a:endParaRPr kumimoji="1" lang="ja-JP" altLang="en-US"/>
          </a:p>
        </p:txBody>
      </p:sp>
      <p:cxnSp>
        <p:nvCxnSpPr>
          <p:cNvPr id="5" name="直線コネクタ 4">
            <a:extLst>
              <a:ext uri="{FF2B5EF4-FFF2-40B4-BE49-F238E27FC236}">
                <a16:creationId xmlns:a16="http://schemas.microsoft.com/office/drawing/2014/main" id="{166AA253-07ED-4D39-AF54-5959ED6B5E17}"/>
              </a:ext>
            </a:extLst>
          </p:cNvPr>
          <p:cNvCxnSpPr/>
          <p:nvPr/>
        </p:nvCxnSpPr>
        <p:spPr>
          <a:xfrm>
            <a:off x="322829" y="665739"/>
            <a:ext cx="8679239" cy="0"/>
          </a:xfrm>
          <a:prstGeom prst="line">
            <a:avLst/>
          </a:prstGeom>
        </p:spPr>
        <p:style>
          <a:lnRef idx="1">
            <a:schemeClr val="dk1"/>
          </a:lnRef>
          <a:fillRef idx="0">
            <a:schemeClr val="dk1"/>
          </a:fillRef>
          <a:effectRef idx="0">
            <a:schemeClr val="dk1"/>
          </a:effectRef>
          <a:fontRef idx="minor">
            <a:schemeClr val="tx1"/>
          </a:fontRef>
        </p:style>
      </p:cxnSp>
      <p:sp>
        <p:nvSpPr>
          <p:cNvPr id="6" name="テキスト ボックス 5"/>
          <p:cNvSpPr txBox="1"/>
          <p:nvPr/>
        </p:nvSpPr>
        <p:spPr>
          <a:xfrm>
            <a:off x="251938" y="118947"/>
            <a:ext cx="7127272" cy="461665"/>
          </a:xfrm>
          <a:prstGeom prst="rect">
            <a:avLst/>
          </a:prstGeom>
          <a:noFill/>
        </p:spPr>
        <p:txBody>
          <a:bodyPr wrap="none" rtlCol="0">
            <a:spAutoFit/>
          </a:bodyPr>
          <a:lstStyle/>
          <a:p>
            <a:r>
              <a:rPr kumimoji="1" lang="en-US" altLang="ja-JP" sz="2400" b="1" dirty="0" smtClean="0">
                <a:latin typeface="Meiryo UI" panose="020B0604030504040204" pitchFamily="50" charset="-128"/>
                <a:ea typeface="Meiryo UI" panose="020B0604030504040204" pitchFamily="50" charset="-128"/>
              </a:rPr>
              <a:t>【</a:t>
            </a:r>
            <a:r>
              <a:rPr kumimoji="1" lang="ja-JP" altLang="en-US" sz="2400" b="1" dirty="0" smtClean="0">
                <a:latin typeface="Meiryo UI" panose="020B0604030504040204" pitchFamily="50" charset="-128"/>
                <a:ea typeface="Meiryo UI" panose="020B0604030504040204" pitchFamily="50" charset="-128"/>
              </a:rPr>
              <a:t>②防災モード</a:t>
            </a:r>
            <a:r>
              <a:rPr kumimoji="1" lang="en-US" altLang="ja-JP" sz="2400" b="1" dirty="0" smtClean="0">
                <a:latin typeface="Meiryo UI" panose="020B0604030504040204" pitchFamily="50" charset="-128"/>
                <a:ea typeface="Meiryo UI" panose="020B0604030504040204" pitchFamily="50" charset="-128"/>
              </a:rPr>
              <a:t>】</a:t>
            </a:r>
            <a:r>
              <a:rPr kumimoji="1" lang="ja-JP" altLang="en-US" sz="2400" b="1" dirty="0" smtClean="0">
                <a:latin typeface="Meiryo UI" panose="020B0604030504040204" pitchFamily="50" charset="-128"/>
                <a:ea typeface="Meiryo UI" panose="020B0604030504040204" pitchFamily="50" charset="-128"/>
              </a:rPr>
              <a:t>　人の属性別に見た発災時対応の課題</a:t>
            </a:r>
            <a:endParaRPr kumimoji="1" lang="ja-JP" altLang="en-US" sz="2400" b="1" dirty="0">
              <a:latin typeface="Meiryo UI" panose="020B0604030504040204" pitchFamily="50" charset="-128"/>
              <a:ea typeface="Meiryo UI" panose="020B0604030504040204" pitchFamily="50" charset="-128"/>
            </a:endParaRPr>
          </a:p>
        </p:txBody>
      </p:sp>
      <p:sp>
        <p:nvSpPr>
          <p:cNvPr id="9" name="正方形/長方形 8"/>
          <p:cNvSpPr/>
          <p:nvPr/>
        </p:nvSpPr>
        <p:spPr>
          <a:xfrm>
            <a:off x="796832" y="3968388"/>
            <a:ext cx="548640" cy="220109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2400" dirty="0" smtClean="0">
                <a:solidFill>
                  <a:schemeClr val="tx1"/>
                </a:solidFill>
                <a:latin typeface="Meiryo UI" panose="020B0604030504040204" pitchFamily="50" charset="-128"/>
                <a:ea typeface="Meiryo UI" panose="020B0604030504040204" pitchFamily="50" charset="-128"/>
              </a:rPr>
              <a:t>住　民</a:t>
            </a:r>
            <a:endParaRPr kumimoji="1" lang="ja-JP" altLang="en-US" sz="2400" dirty="0">
              <a:solidFill>
                <a:schemeClr val="tx1"/>
              </a:solidFill>
              <a:latin typeface="Meiryo UI" panose="020B0604030504040204" pitchFamily="50" charset="-128"/>
              <a:ea typeface="Meiryo UI" panose="020B0604030504040204" pitchFamily="50" charset="-128"/>
            </a:endParaRPr>
          </a:p>
        </p:txBody>
      </p:sp>
      <p:sp>
        <p:nvSpPr>
          <p:cNvPr id="10" name="正方形/長方形 9"/>
          <p:cNvSpPr/>
          <p:nvPr/>
        </p:nvSpPr>
        <p:spPr>
          <a:xfrm>
            <a:off x="796832" y="1675865"/>
            <a:ext cx="548640" cy="21920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2400" dirty="0" smtClean="0">
                <a:solidFill>
                  <a:schemeClr val="tx1"/>
                </a:solidFill>
                <a:latin typeface="Meiryo UI" panose="020B0604030504040204" pitchFamily="50" charset="-128"/>
                <a:ea typeface="Meiryo UI" panose="020B0604030504040204" pitchFamily="50" charset="-128"/>
              </a:rPr>
              <a:t>非住民</a:t>
            </a:r>
            <a:endParaRPr kumimoji="1" lang="ja-JP" altLang="en-US" sz="2400" dirty="0">
              <a:solidFill>
                <a:schemeClr val="tx1"/>
              </a:solidFill>
              <a:latin typeface="Meiryo UI" panose="020B0604030504040204" pitchFamily="50" charset="-128"/>
              <a:ea typeface="Meiryo UI" panose="020B0604030504040204" pitchFamily="50" charset="-128"/>
            </a:endParaRPr>
          </a:p>
        </p:txBody>
      </p:sp>
      <p:sp>
        <p:nvSpPr>
          <p:cNvPr id="11" name="角丸四角形 10"/>
          <p:cNvSpPr/>
          <p:nvPr/>
        </p:nvSpPr>
        <p:spPr>
          <a:xfrm>
            <a:off x="1462540" y="5132254"/>
            <a:ext cx="1855424" cy="1037229"/>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Meiryo UI" panose="020B0604030504040204" pitchFamily="50" charset="-128"/>
                <a:ea typeface="Meiryo UI" panose="020B0604030504040204" pitchFamily="50" charset="-128"/>
              </a:rPr>
              <a:t>一般住民</a:t>
            </a: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12" name="角丸四角形 11"/>
          <p:cNvSpPr/>
          <p:nvPr/>
        </p:nvSpPr>
        <p:spPr>
          <a:xfrm>
            <a:off x="1462539" y="3971522"/>
            <a:ext cx="1855424" cy="1037229"/>
          </a:xfrm>
          <a:prstGeom prst="round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2000" b="1" dirty="0" smtClean="0">
                <a:solidFill>
                  <a:schemeClr val="tx1"/>
                </a:solidFill>
                <a:latin typeface="Meiryo UI" panose="020B0604030504040204" pitchFamily="50" charset="-128"/>
                <a:ea typeface="Meiryo UI" panose="020B0604030504040204" pitchFamily="50" charset="-128"/>
              </a:rPr>
              <a:t>災害弱者</a:t>
            </a:r>
            <a:endParaRPr kumimoji="1" lang="en-US" altLang="ja-JP" sz="2000" b="1" dirty="0" smtClean="0">
              <a:solidFill>
                <a:schemeClr val="tx1"/>
              </a:solidFill>
              <a:latin typeface="Meiryo UI" panose="020B0604030504040204" pitchFamily="50" charset="-128"/>
              <a:ea typeface="Meiryo UI" panose="020B0604030504040204" pitchFamily="50" charset="-128"/>
            </a:endParaRPr>
          </a:p>
          <a:p>
            <a:pPr algn="ctr"/>
            <a:endParaRPr kumimoji="1" lang="en-US" altLang="ja-JP" sz="900" b="1"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100" b="1" dirty="0" smtClean="0">
                <a:solidFill>
                  <a:schemeClr val="tx1"/>
                </a:solidFill>
                <a:latin typeface="Meiryo UI" panose="020B0604030504040204" pitchFamily="50" charset="-128"/>
                <a:ea typeface="Meiryo UI" panose="020B0604030504040204" pitchFamily="50" charset="-128"/>
              </a:rPr>
              <a:t>（高齢者・</a:t>
            </a:r>
            <a:r>
              <a:rPr kumimoji="1" lang="ja-JP" altLang="en-US" sz="1100" b="1" dirty="0" err="1" smtClean="0">
                <a:solidFill>
                  <a:schemeClr val="tx1"/>
                </a:solidFill>
                <a:latin typeface="Meiryo UI" panose="020B0604030504040204" pitchFamily="50" charset="-128"/>
                <a:ea typeface="Meiryo UI" panose="020B0604030504040204" pitchFamily="50" charset="-128"/>
              </a:rPr>
              <a:t>障がい</a:t>
            </a:r>
            <a:r>
              <a:rPr kumimoji="1" lang="ja-JP" altLang="en-US" sz="1100" b="1" dirty="0" smtClean="0">
                <a:solidFill>
                  <a:schemeClr val="tx1"/>
                </a:solidFill>
                <a:latin typeface="Meiryo UI" panose="020B0604030504040204" pitchFamily="50" charset="-128"/>
                <a:ea typeface="Meiryo UI" panose="020B0604030504040204" pitchFamily="50" charset="-128"/>
              </a:rPr>
              <a:t>者・</a:t>
            </a:r>
            <a:r>
              <a:rPr kumimoji="1" lang="ja-JP" altLang="en-US" sz="1100" b="1" dirty="0">
                <a:solidFill>
                  <a:schemeClr val="tx1"/>
                </a:solidFill>
                <a:latin typeface="Meiryo UI" panose="020B0604030504040204" pitchFamily="50" charset="-128"/>
                <a:ea typeface="Meiryo UI" panose="020B0604030504040204" pitchFamily="50" charset="-128"/>
              </a:rPr>
              <a:t>児童</a:t>
            </a:r>
            <a:r>
              <a:rPr kumimoji="1" lang="ja-JP" altLang="en-US" sz="1100" b="1" dirty="0" smtClean="0">
                <a:solidFill>
                  <a:schemeClr val="tx1"/>
                </a:solidFill>
                <a:latin typeface="Meiryo UI" panose="020B0604030504040204" pitchFamily="50" charset="-128"/>
                <a:ea typeface="Meiryo UI" panose="020B0604030504040204" pitchFamily="50" charset="-128"/>
              </a:rPr>
              <a:t>等）</a:t>
            </a:r>
            <a:endParaRPr kumimoji="1" lang="ja-JP" altLang="en-US" sz="1100" b="1" dirty="0">
              <a:solidFill>
                <a:schemeClr val="tx1"/>
              </a:solidFill>
              <a:latin typeface="Meiryo UI" panose="020B0604030504040204" pitchFamily="50" charset="-128"/>
              <a:ea typeface="Meiryo UI" panose="020B0604030504040204" pitchFamily="50" charset="-128"/>
            </a:endParaRPr>
          </a:p>
        </p:txBody>
      </p:sp>
      <p:sp>
        <p:nvSpPr>
          <p:cNvPr id="14" name="角丸四角形 13"/>
          <p:cNvSpPr/>
          <p:nvPr/>
        </p:nvSpPr>
        <p:spPr>
          <a:xfrm>
            <a:off x="1462539" y="2832783"/>
            <a:ext cx="1855424" cy="1037229"/>
          </a:xfrm>
          <a:prstGeom prst="round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2000" b="1" dirty="0" smtClean="0">
                <a:solidFill>
                  <a:schemeClr val="tx1"/>
                </a:solidFill>
                <a:latin typeface="Meiryo UI" panose="020B0604030504040204" pitchFamily="50" charset="-128"/>
                <a:ea typeface="Meiryo UI" panose="020B0604030504040204" pitchFamily="50" charset="-128"/>
              </a:rPr>
              <a:t>昼間流入人口</a:t>
            </a:r>
            <a:endParaRPr kumimoji="1" lang="en-US" altLang="ja-JP" sz="2000" b="1" dirty="0" smtClean="0">
              <a:solidFill>
                <a:schemeClr val="tx1"/>
              </a:solidFill>
              <a:latin typeface="Meiryo UI" panose="020B0604030504040204" pitchFamily="50" charset="-128"/>
              <a:ea typeface="Meiryo UI" panose="020B0604030504040204" pitchFamily="50" charset="-128"/>
            </a:endParaRPr>
          </a:p>
          <a:p>
            <a:pPr algn="ctr"/>
            <a:endParaRPr kumimoji="1" lang="en-US" altLang="ja-JP" sz="900" b="1"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200" b="1" dirty="0" smtClean="0">
                <a:solidFill>
                  <a:schemeClr val="tx1"/>
                </a:solidFill>
                <a:latin typeface="Meiryo UI" panose="020B0604030504040204" pitchFamily="50" charset="-128"/>
                <a:ea typeface="Meiryo UI" panose="020B0604030504040204" pitchFamily="50" charset="-128"/>
              </a:rPr>
              <a:t>（域外就労者・買物客等）</a:t>
            </a:r>
            <a:endParaRPr kumimoji="1" lang="en-US" altLang="ja-JP" sz="1200" b="1" dirty="0" smtClean="0">
              <a:solidFill>
                <a:schemeClr val="tx1"/>
              </a:solidFill>
              <a:latin typeface="Meiryo UI" panose="020B0604030504040204" pitchFamily="50" charset="-128"/>
              <a:ea typeface="Meiryo UI" panose="020B0604030504040204" pitchFamily="50" charset="-128"/>
            </a:endParaRPr>
          </a:p>
        </p:txBody>
      </p:sp>
      <p:sp>
        <p:nvSpPr>
          <p:cNvPr id="16" name="角丸四角形 15"/>
          <p:cNvSpPr/>
          <p:nvPr/>
        </p:nvSpPr>
        <p:spPr>
          <a:xfrm>
            <a:off x="1462539" y="1675864"/>
            <a:ext cx="1855424" cy="1037229"/>
          </a:xfrm>
          <a:prstGeom prst="round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chemeClr val="tx1"/>
                </a:solidFill>
                <a:latin typeface="Meiryo UI" panose="020B0604030504040204" pitchFamily="50" charset="-128"/>
                <a:ea typeface="Meiryo UI" panose="020B0604030504040204" pitchFamily="50" charset="-128"/>
              </a:rPr>
              <a:t>訪日外国人</a:t>
            </a:r>
            <a:endParaRPr kumimoji="1" lang="ja-JP" altLang="en-US" sz="2000" b="1" dirty="0">
              <a:solidFill>
                <a:schemeClr val="tx1"/>
              </a:solidFill>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3997203" y="1158644"/>
            <a:ext cx="2353529" cy="369332"/>
          </a:xfrm>
          <a:prstGeom prst="rect">
            <a:avLst/>
          </a:prstGeom>
          <a:noFill/>
        </p:spPr>
        <p:txBody>
          <a:bodyPr wrap="none" rtlCol="0">
            <a:spAutoFit/>
          </a:bodyPr>
          <a:lstStyle/>
          <a:p>
            <a:r>
              <a:rPr kumimoji="1" lang="ja-JP" altLang="en-US" b="1" dirty="0" smtClean="0">
                <a:latin typeface="Meiryo UI" panose="020B0604030504040204" pitchFamily="50" charset="-128"/>
                <a:ea typeface="Meiryo UI" panose="020B0604030504040204" pitchFamily="50" charset="-128"/>
              </a:rPr>
              <a:t>災害時に遭遇する課題</a:t>
            </a:r>
            <a:endParaRPr kumimoji="1" lang="ja-JP" altLang="en-US" b="1" dirty="0">
              <a:latin typeface="Meiryo UI" panose="020B0604030504040204" pitchFamily="50" charset="-128"/>
              <a:ea typeface="Meiryo UI" panose="020B0604030504040204" pitchFamily="50" charset="-128"/>
            </a:endParaRPr>
          </a:p>
        </p:txBody>
      </p:sp>
      <p:cxnSp>
        <p:nvCxnSpPr>
          <p:cNvPr id="31" name="直線コネクタ 30"/>
          <p:cNvCxnSpPr/>
          <p:nvPr/>
        </p:nvCxnSpPr>
        <p:spPr>
          <a:xfrm>
            <a:off x="3283968" y="1555494"/>
            <a:ext cx="3780000" cy="0"/>
          </a:xfrm>
          <a:prstGeom prst="line">
            <a:avLst/>
          </a:prstGeom>
        </p:spPr>
        <p:style>
          <a:lnRef idx="1">
            <a:schemeClr val="dk1"/>
          </a:lnRef>
          <a:fillRef idx="0">
            <a:schemeClr val="dk1"/>
          </a:fillRef>
          <a:effectRef idx="0">
            <a:schemeClr val="dk1"/>
          </a:effectRef>
          <a:fontRef idx="minor">
            <a:schemeClr val="tx1"/>
          </a:fontRef>
        </p:style>
      </p:cxnSp>
      <p:sp>
        <p:nvSpPr>
          <p:cNvPr id="32" name="右中かっこ 31"/>
          <p:cNvSpPr/>
          <p:nvPr/>
        </p:nvSpPr>
        <p:spPr>
          <a:xfrm>
            <a:off x="7223762" y="1679620"/>
            <a:ext cx="155448" cy="306000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33" name="テキスト ボックス 32"/>
          <p:cNvSpPr txBox="1"/>
          <p:nvPr/>
        </p:nvSpPr>
        <p:spPr>
          <a:xfrm>
            <a:off x="7525411" y="1223537"/>
            <a:ext cx="800219" cy="4184486"/>
          </a:xfrm>
          <a:prstGeom prst="rect">
            <a:avLst/>
          </a:prstGeom>
          <a:noFill/>
        </p:spPr>
        <p:txBody>
          <a:bodyPr vert="eaVert" wrap="square" rtlCol="0">
            <a:spAutoFit/>
          </a:bodyPr>
          <a:lstStyle/>
          <a:p>
            <a:pPr algn="ctr"/>
            <a:r>
              <a:rPr kumimoji="1" lang="ja-JP" altLang="en-US" sz="2000" b="1" dirty="0" smtClean="0">
                <a:latin typeface="Meiryo UI" panose="020B0604030504040204" pitchFamily="50" charset="-128"/>
                <a:ea typeface="Meiryo UI" panose="020B0604030504040204" pitchFamily="50" charset="-128"/>
              </a:rPr>
              <a:t>防災アプリなどテクノロジーによる</a:t>
            </a:r>
            <a:endParaRPr kumimoji="1" lang="en-US" altLang="ja-JP" sz="2000" b="1" dirty="0" smtClean="0">
              <a:latin typeface="Meiryo UI" panose="020B0604030504040204" pitchFamily="50" charset="-128"/>
              <a:ea typeface="Meiryo UI" panose="020B0604030504040204" pitchFamily="50" charset="-128"/>
            </a:endParaRPr>
          </a:p>
          <a:p>
            <a:pPr algn="ctr"/>
            <a:r>
              <a:rPr kumimoji="1" lang="ja-JP" altLang="en-US" sz="2000" b="1" dirty="0" smtClean="0">
                <a:latin typeface="Meiryo UI" panose="020B0604030504040204" pitchFamily="50" charset="-128"/>
                <a:ea typeface="Meiryo UI" panose="020B0604030504040204" pitchFamily="50" charset="-128"/>
              </a:rPr>
              <a:t>支援が避難誘導等に効果を発揮</a:t>
            </a:r>
            <a:endParaRPr kumimoji="1" lang="ja-JP" altLang="en-US" sz="2000" b="1"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4083555" y="5466202"/>
            <a:ext cx="1800493" cy="369332"/>
          </a:xfrm>
          <a:prstGeom prst="rect">
            <a:avLst/>
          </a:prstGeom>
          <a:noFill/>
        </p:spPr>
        <p:txBody>
          <a:bodyPr wrap="none" rtlCol="0">
            <a:spAutoFit/>
          </a:bodyPr>
          <a:lstStyle/>
          <a:p>
            <a:r>
              <a:rPr kumimoji="1" lang="ja-JP" altLang="en-US" dirty="0" smtClean="0"/>
              <a:t>（通常の課題）</a:t>
            </a:r>
            <a:endParaRPr kumimoji="1" lang="ja-JP" altLang="en-US" dirty="0"/>
          </a:p>
        </p:txBody>
      </p:sp>
    </p:spTree>
    <p:extLst>
      <p:ext uri="{BB962C8B-B14F-4D97-AF65-F5344CB8AC3E}">
        <p14:creationId xmlns:p14="http://schemas.microsoft.com/office/powerpoint/2010/main" val="2216058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6216C573-3DE4-4F94-973F-89080D4FAB73}"/>
              </a:ext>
            </a:extLst>
          </p:cNvPr>
          <p:cNvSpPr txBox="1"/>
          <p:nvPr/>
        </p:nvSpPr>
        <p:spPr>
          <a:xfrm>
            <a:off x="2890911" y="2412609"/>
            <a:ext cx="3433953" cy="1107996"/>
          </a:xfrm>
          <a:prstGeom prst="rect">
            <a:avLst/>
          </a:prstGeom>
          <a:noFill/>
        </p:spPr>
        <p:txBody>
          <a:bodyPr wrap="none" rtlCol="0">
            <a:spAutoFit/>
          </a:bodyPr>
          <a:lstStyle/>
          <a:p>
            <a:pPr algn="ctr"/>
            <a:r>
              <a:rPr kumimoji="1" lang="en-US" altLang="ja-JP" sz="6600" dirty="0" smtClean="0"/>
              <a:t>Appendix</a:t>
            </a:r>
            <a:endParaRPr kumimoji="1" lang="en-US" altLang="ja-JP" sz="6600" dirty="0"/>
          </a:p>
        </p:txBody>
      </p:sp>
    </p:spTree>
    <p:extLst>
      <p:ext uri="{BB962C8B-B14F-4D97-AF65-F5344CB8AC3E}">
        <p14:creationId xmlns:p14="http://schemas.microsoft.com/office/powerpoint/2010/main" val="2012459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650002" y="99814"/>
            <a:ext cx="7924438" cy="461665"/>
          </a:xfrm>
          <a:prstGeom prst="rect">
            <a:avLst/>
          </a:prstGeom>
          <a:noFill/>
        </p:spPr>
        <p:txBody>
          <a:bodyPr wrap="square" rtlCol="0">
            <a:spAutoFit/>
          </a:bodyPr>
          <a:lstStyle/>
          <a:p>
            <a:pPr algn="ctr"/>
            <a:r>
              <a:rPr kumimoji="1" lang="en-US" altLang="ja-JP" sz="2400" b="1" dirty="0" smtClean="0">
                <a:latin typeface="Meiryo UI" panose="020B0604030504040204" pitchFamily="50" charset="-128"/>
                <a:ea typeface="Meiryo UI" panose="020B0604030504040204" pitchFamily="50" charset="-128"/>
              </a:rPr>
              <a:t>【</a:t>
            </a:r>
            <a:r>
              <a:rPr kumimoji="1" lang="ja-JP" altLang="en-US" sz="2400" b="1" dirty="0" smtClean="0">
                <a:latin typeface="Meiryo UI" panose="020B0604030504040204" pitchFamily="50" charset="-128"/>
                <a:ea typeface="Meiryo UI" panose="020B0604030504040204" pitchFamily="50" charset="-128"/>
              </a:rPr>
              <a:t>参考</a:t>
            </a:r>
            <a:r>
              <a:rPr kumimoji="1" lang="en-US" altLang="ja-JP" sz="2400" b="1" dirty="0" smtClean="0">
                <a:latin typeface="Meiryo UI" panose="020B0604030504040204" pitchFamily="50" charset="-128"/>
                <a:ea typeface="Meiryo UI" panose="020B0604030504040204" pitchFamily="50" charset="-128"/>
              </a:rPr>
              <a:t>】</a:t>
            </a:r>
            <a:r>
              <a:rPr kumimoji="1" lang="ja-JP" altLang="en-US" sz="2400" b="1" dirty="0" smtClean="0">
                <a:latin typeface="Meiryo UI" panose="020B0604030504040204" pitchFamily="50" charset="-128"/>
                <a:ea typeface="Meiryo UI" panose="020B0604030504040204" pitchFamily="50" charset="-128"/>
              </a:rPr>
              <a:t>　「</a:t>
            </a:r>
            <a:r>
              <a:rPr kumimoji="1" lang="ja-JP" altLang="en-US" sz="2400" b="1" dirty="0">
                <a:latin typeface="Meiryo UI" panose="020B0604030504040204" pitchFamily="50" charset="-128"/>
                <a:ea typeface="Meiryo UI" panose="020B0604030504040204" pitchFamily="50" charset="-128"/>
              </a:rPr>
              <a:t>住民モード</a:t>
            </a:r>
            <a:r>
              <a:rPr kumimoji="1" lang="ja-JP" altLang="en-US" sz="2400" b="1" dirty="0" smtClean="0">
                <a:latin typeface="Meiryo UI" panose="020B0604030504040204" pitchFamily="50" charset="-128"/>
                <a:ea typeface="Meiryo UI" panose="020B0604030504040204" pitchFamily="50" charset="-128"/>
              </a:rPr>
              <a:t>」のアプローチが効果的と考えられる対象</a:t>
            </a:r>
            <a:endParaRPr kumimoji="1" lang="ja-JP" altLang="en-US" sz="2400" b="1" dirty="0">
              <a:latin typeface="Meiryo UI" panose="020B0604030504040204" pitchFamily="50" charset="-128"/>
              <a:ea typeface="Meiryo UI" panose="020B0604030504040204" pitchFamily="50" charset="-128"/>
            </a:endParaRPr>
          </a:p>
        </p:txBody>
      </p:sp>
      <p:cxnSp>
        <p:nvCxnSpPr>
          <p:cNvPr id="5" name="直線コネクタ 4"/>
          <p:cNvCxnSpPr/>
          <p:nvPr/>
        </p:nvCxnSpPr>
        <p:spPr>
          <a:xfrm>
            <a:off x="144724" y="585745"/>
            <a:ext cx="8934994" cy="0"/>
          </a:xfrm>
          <a:prstGeom prst="line">
            <a:avLst/>
          </a:prstGeom>
        </p:spPr>
        <p:style>
          <a:lnRef idx="1">
            <a:schemeClr val="dk1"/>
          </a:lnRef>
          <a:fillRef idx="0">
            <a:schemeClr val="dk1"/>
          </a:fillRef>
          <a:effectRef idx="0">
            <a:schemeClr val="dk1"/>
          </a:effectRef>
          <a:fontRef idx="minor">
            <a:schemeClr val="tx1"/>
          </a:fontRef>
        </p:style>
      </p:cxnSp>
      <p:sp>
        <p:nvSpPr>
          <p:cNvPr id="7" name="正方形/長方形 6"/>
          <p:cNvSpPr/>
          <p:nvPr/>
        </p:nvSpPr>
        <p:spPr>
          <a:xfrm>
            <a:off x="371933" y="833658"/>
            <a:ext cx="8458558" cy="369332"/>
          </a:xfrm>
          <a:prstGeom prst="rect">
            <a:avLst/>
          </a:prstGeom>
          <a:solidFill>
            <a:schemeClr val="accent1">
              <a:lumMod val="20000"/>
              <a:lumOff val="80000"/>
            </a:schemeClr>
          </a:solidFill>
          <a:ln>
            <a:solidFill>
              <a:schemeClr val="accent1"/>
            </a:solidFill>
          </a:ln>
        </p:spPr>
        <p:txBody>
          <a:bodyPr wrap="square">
            <a:spAutoFit/>
          </a:bodyPr>
          <a:lstStyle/>
          <a:p>
            <a:r>
              <a:rPr kumimoji="1" lang="ja-JP" altLang="en-US"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①　</a:t>
            </a:r>
            <a:r>
              <a:rPr kumimoji="1" lang="ja-JP" altLang="en-US"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改善余地が大きい（経験値が少ない）「</a:t>
            </a:r>
            <a:r>
              <a:rPr kumimoji="1" lang="ja-JP" altLang="en-US"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子ども」へ</a:t>
            </a:r>
            <a:r>
              <a:rPr kumimoji="1" lang="ja-JP" altLang="en-US"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のアプローチ</a:t>
            </a:r>
            <a:r>
              <a:rPr kumimoji="1" lang="ja-JP" altLang="en-US"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が効果的</a:t>
            </a:r>
            <a:endParaRPr kumimoji="1" lang="en-US" altLang="ja-JP"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8" name="正方形/長方形 7"/>
          <p:cNvSpPr/>
          <p:nvPr/>
        </p:nvSpPr>
        <p:spPr>
          <a:xfrm>
            <a:off x="399090" y="3966980"/>
            <a:ext cx="8458558" cy="369332"/>
          </a:xfrm>
          <a:prstGeom prst="rect">
            <a:avLst/>
          </a:prstGeom>
          <a:solidFill>
            <a:schemeClr val="accent1">
              <a:lumMod val="20000"/>
              <a:lumOff val="80000"/>
            </a:schemeClr>
          </a:solidFill>
          <a:ln>
            <a:solidFill>
              <a:schemeClr val="accent1"/>
            </a:solidFill>
          </a:ln>
        </p:spPr>
        <p:txBody>
          <a:bodyPr wrap="square">
            <a:spAutoFit/>
          </a:bodyPr>
          <a:lstStyle/>
          <a:p>
            <a:r>
              <a:rPr kumimoji="1" lang="ja-JP" altLang="en-US"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②　行動啓発</a:t>
            </a:r>
            <a:r>
              <a:rPr kumimoji="1" lang="ja-JP" altLang="en-US"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が比較的容易</a:t>
            </a:r>
            <a:r>
              <a:rPr kumimoji="1" lang="ja-JP" altLang="en-US"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な「公務員」へ</a:t>
            </a:r>
            <a:r>
              <a:rPr kumimoji="1" lang="ja-JP" altLang="en-US"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のアプローチ</a:t>
            </a:r>
            <a:r>
              <a:rPr kumimoji="1" lang="ja-JP" altLang="en-US"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が</a:t>
            </a:r>
            <a:r>
              <a:rPr kumimoji="1" lang="ja-JP" altLang="en-US"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効果的</a:t>
            </a:r>
            <a:endParaRPr kumimoji="1" lang="en-US" altLang="ja-JP" sz="11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graphicFrame>
        <p:nvGraphicFramePr>
          <p:cNvPr id="13" name="表 12"/>
          <p:cNvGraphicFramePr>
            <a:graphicFrameLocks noGrp="1"/>
          </p:cNvGraphicFramePr>
          <p:nvPr>
            <p:extLst/>
          </p:nvPr>
        </p:nvGraphicFramePr>
        <p:xfrm>
          <a:off x="399091" y="4474022"/>
          <a:ext cx="5061182" cy="1796148"/>
        </p:xfrm>
        <a:graphic>
          <a:graphicData uri="http://schemas.openxmlformats.org/drawingml/2006/table">
            <a:tbl>
              <a:tblPr firstRow="1" bandRow="1">
                <a:tableStyleId>{5940675A-B579-460E-94D1-54222C63F5DA}</a:tableStyleId>
              </a:tblPr>
              <a:tblGrid>
                <a:gridCol w="1154706">
                  <a:extLst>
                    <a:ext uri="{9D8B030D-6E8A-4147-A177-3AD203B41FA5}">
                      <a16:colId xmlns:a16="http://schemas.microsoft.com/office/drawing/2014/main" val="1506092286"/>
                    </a:ext>
                  </a:extLst>
                </a:gridCol>
                <a:gridCol w="976619">
                  <a:extLst>
                    <a:ext uri="{9D8B030D-6E8A-4147-A177-3AD203B41FA5}">
                      <a16:colId xmlns:a16="http://schemas.microsoft.com/office/drawing/2014/main" val="1959114820"/>
                    </a:ext>
                  </a:extLst>
                </a:gridCol>
                <a:gridCol w="976619">
                  <a:extLst>
                    <a:ext uri="{9D8B030D-6E8A-4147-A177-3AD203B41FA5}">
                      <a16:colId xmlns:a16="http://schemas.microsoft.com/office/drawing/2014/main" val="1793841462"/>
                    </a:ext>
                  </a:extLst>
                </a:gridCol>
                <a:gridCol w="976619">
                  <a:extLst>
                    <a:ext uri="{9D8B030D-6E8A-4147-A177-3AD203B41FA5}">
                      <a16:colId xmlns:a16="http://schemas.microsoft.com/office/drawing/2014/main" val="1033514289"/>
                    </a:ext>
                  </a:extLst>
                </a:gridCol>
                <a:gridCol w="976619">
                  <a:extLst>
                    <a:ext uri="{9D8B030D-6E8A-4147-A177-3AD203B41FA5}">
                      <a16:colId xmlns:a16="http://schemas.microsoft.com/office/drawing/2014/main" val="3938392448"/>
                    </a:ext>
                  </a:extLst>
                </a:gridCol>
              </a:tblGrid>
              <a:tr h="299358">
                <a:tc>
                  <a:txBody>
                    <a:bodyPr/>
                    <a:lstStyle/>
                    <a:p>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200" b="1" dirty="0" smtClean="0">
                          <a:latin typeface="Meiryo UI" panose="020B0604030504040204" pitchFamily="50" charset="-128"/>
                          <a:ea typeface="Meiryo UI" panose="020B0604030504040204" pitchFamily="50" charset="-128"/>
                        </a:rPr>
                        <a:t>大阪府</a:t>
                      </a:r>
                      <a:endParaRPr kumimoji="1" lang="ja-JP" altLang="en-US" sz="1200" b="1" dirty="0">
                        <a:latin typeface="Meiryo UI" panose="020B0604030504040204" pitchFamily="50" charset="-128"/>
                        <a:ea typeface="Meiryo UI" panose="020B0604030504040204" pitchFamily="50" charset="-128"/>
                      </a:endParaRPr>
                    </a:p>
                  </a:txBody>
                  <a:tcPr>
                    <a:solidFill>
                      <a:schemeClr val="accent2">
                        <a:lumMod val="20000"/>
                        <a:lumOff val="80000"/>
                      </a:schemeClr>
                    </a:solidFill>
                  </a:tcPr>
                </a:tc>
                <a:tc>
                  <a:txBody>
                    <a:bodyPr/>
                    <a:lstStyle/>
                    <a:p>
                      <a:pPr algn="ctr"/>
                      <a:r>
                        <a:rPr kumimoji="1" lang="ja-JP" altLang="en-US" sz="1200" b="1" dirty="0" smtClean="0">
                          <a:latin typeface="Meiryo UI" panose="020B0604030504040204" pitchFamily="50" charset="-128"/>
                          <a:ea typeface="Meiryo UI" panose="020B0604030504040204" pitchFamily="50" charset="-128"/>
                        </a:rPr>
                        <a:t>大阪市</a:t>
                      </a:r>
                      <a:endParaRPr kumimoji="1" lang="ja-JP" altLang="en-US" sz="1200" b="1" dirty="0">
                        <a:latin typeface="Meiryo UI" panose="020B0604030504040204" pitchFamily="50" charset="-128"/>
                        <a:ea typeface="Meiryo UI" panose="020B0604030504040204" pitchFamily="50" charset="-128"/>
                      </a:endParaRPr>
                    </a:p>
                  </a:txBody>
                  <a:tcPr>
                    <a:solidFill>
                      <a:schemeClr val="accent2">
                        <a:lumMod val="20000"/>
                        <a:lumOff val="80000"/>
                      </a:schemeClr>
                    </a:solidFill>
                  </a:tcPr>
                </a:tc>
                <a:tc>
                  <a:txBody>
                    <a:bodyPr/>
                    <a:lstStyle/>
                    <a:p>
                      <a:pPr algn="ctr"/>
                      <a:r>
                        <a:rPr kumimoji="1" lang="en-US" altLang="ja-JP" sz="1200" b="1" dirty="0" smtClean="0">
                          <a:latin typeface="Meiryo UI" panose="020B0604030504040204" pitchFamily="50" charset="-128"/>
                          <a:ea typeface="Meiryo UI" panose="020B0604030504040204" pitchFamily="50" charset="-128"/>
                        </a:rPr>
                        <a:t>42</a:t>
                      </a:r>
                      <a:r>
                        <a:rPr kumimoji="1" lang="ja-JP" altLang="en-US" sz="1200" b="1" dirty="0" smtClean="0">
                          <a:latin typeface="Meiryo UI" panose="020B0604030504040204" pitchFamily="50" charset="-128"/>
                          <a:ea typeface="Meiryo UI" panose="020B0604030504040204" pitchFamily="50" charset="-128"/>
                        </a:rPr>
                        <a:t>市町村</a:t>
                      </a:r>
                      <a:endParaRPr kumimoji="1" lang="ja-JP" altLang="en-US" sz="1200" b="1" dirty="0">
                        <a:latin typeface="Meiryo UI" panose="020B0604030504040204" pitchFamily="50" charset="-128"/>
                        <a:ea typeface="Meiryo UI" panose="020B0604030504040204" pitchFamily="50" charset="-128"/>
                      </a:endParaRPr>
                    </a:p>
                  </a:txBody>
                  <a:tcPr>
                    <a:solidFill>
                      <a:schemeClr val="accent2">
                        <a:lumMod val="20000"/>
                        <a:lumOff val="80000"/>
                      </a:schemeClr>
                    </a:solidFill>
                  </a:tcPr>
                </a:tc>
                <a:tc>
                  <a:txBody>
                    <a:bodyPr/>
                    <a:lstStyle/>
                    <a:p>
                      <a:pPr algn="ctr"/>
                      <a:r>
                        <a:rPr kumimoji="1" lang="ja-JP" altLang="en-US" sz="1200" b="1" dirty="0" smtClean="0">
                          <a:latin typeface="Meiryo UI" panose="020B0604030504040204" pitchFamily="50" charset="-128"/>
                          <a:ea typeface="Meiryo UI" panose="020B0604030504040204" pitchFamily="50" charset="-128"/>
                        </a:rPr>
                        <a:t>合計</a:t>
                      </a:r>
                      <a:endParaRPr kumimoji="1" lang="ja-JP" altLang="en-US" sz="1200" b="1" dirty="0">
                        <a:latin typeface="Meiryo UI" panose="020B0604030504040204" pitchFamily="50" charset="-128"/>
                        <a:ea typeface="Meiryo UI" panose="020B0604030504040204" pitchFamily="50" charset="-128"/>
                      </a:endParaRPr>
                    </a:p>
                  </a:txBody>
                  <a:tcPr>
                    <a:solidFill>
                      <a:schemeClr val="accent2">
                        <a:lumMod val="20000"/>
                        <a:lumOff val="80000"/>
                      </a:schemeClr>
                    </a:solidFill>
                  </a:tcPr>
                </a:tc>
                <a:extLst>
                  <a:ext uri="{0D108BD9-81ED-4DB2-BD59-A6C34878D82A}">
                    <a16:rowId xmlns:a16="http://schemas.microsoft.com/office/drawing/2014/main" val="1442831655"/>
                  </a:ext>
                </a:extLst>
              </a:tr>
              <a:tr h="299358">
                <a:tc>
                  <a:txBody>
                    <a:bodyPr/>
                    <a:lstStyle/>
                    <a:p>
                      <a:pPr algn="ctr"/>
                      <a:r>
                        <a:rPr kumimoji="1" lang="ja-JP" altLang="en-US" sz="1200" b="1" dirty="0" smtClean="0">
                          <a:latin typeface="Meiryo UI" panose="020B0604030504040204" pitchFamily="50" charset="-128"/>
                          <a:ea typeface="Meiryo UI" panose="020B0604030504040204" pitchFamily="50" charset="-128"/>
                        </a:rPr>
                        <a:t>一般行政</a:t>
                      </a:r>
                      <a:endParaRPr kumimoji="1" lang="ja-JP" altLang="en-US" sz="1200" b="1" dirty="0">
                        <a:latin typeface="Meiryo UI" panose="020B0604030504040204" pitchFamily="50" charset="-128"/>
                        <a:ea typeface="Meiryo UI" panose="020B0604030504040204" pitchFamily="50" charset="-128"/>
                      </a:endParaRPr>
                    </a:p>
                  </a:txBody>
                  <a:tcPr>
                    <a:solidFill>
                      <a:schemeClr val="accent2">
                        <a:lumMod val="20000"/>
                        <a:lumOff val="80000"/>
                      </a:schemeClr>
                    </a:solidFill>
                  </a:tcPr>
                </a:tc>
                <a:tc>
                  <a:txBody>
                    <a:bodyPr/>
                    <a:lstStyle/>
                    <a:p>
                      <a:pPr algn="r"/>
                      <a:r>
                        <a:rPr kumimoji="1" lang="en-US" altLang="ja-JP" sz="1200" dirty="0" smtClean="0">
                          <a:latin typeface="Meiryo UI" panose="020B0604030504040204" pitchFamily="50" charset="-128"/>
                          <a:ea typeface="Meiryo UI" panose="020B0604030504040204" pitchFamily="50" charset="-128"/>
                        </a:rPr>
                        <a:t>7,515</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smtClean="0">
                          <a:latin typeface="Meiryo UI" panose="020B0604030504040204" pitchFamily="50" charset="-128"/>
                          <a:ea typeface="Meiryo UI" panose="020B0604030504040204" pitchFamily="50" charset="-128"/>
                        </a:rPr>
                        <a:t>14,632</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smtClean="0">
                          <a:latin typeface="Meiryo UI" panose="020B0604030504040204" pitchFamily="50" charset="-128"/>
                          <a:ea typeface="Meiryo UI" panose="020B0604030504040204" pitchFamily="50" charset="-128"/>
                        </a:rPr>
                        <a:t>26,166</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smtClean="0">
                          <a:latin typeface="Meiryo UI" panose="020B0604030504040204" pitchFamily="50" charset="-128"/>
                          <a:ea typeface="Meiryo UI" panose="020B0604030504040204" pitchFamily="50" charset="-128"/>
                        </a:rPr>
                        <a:t>48,313</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63336253"/>
                  </a:ext>
                </a:extLst>
              </a:tr>
              <a:tr h="299358">
                <a:tc>
                  <a:txBody>
                    <a:bodyPr/>
                    <a:lstStyle/>
                    <a:p>
                      <a:pPr algn="ctr"/>
                      <a:r>
                        <a:rPr kumimoji="1" lang="ja-JP" altLang="en-US" sz="1200" b="1" dirty="0" smtClean="0">
                          <a:latin typeface="Meiryo UI" panose="020B0604030504040204" pitchFamily="50" charset="-128"/>
                          <a:ea typeface="Meiryo UI" panose="020B0604030504040204" pitchFamily="50" charset="-128"/>
                        </a:rPr>
                        <a:t>教育</a:t>
                      </a:r>
                      <a:endParaRPr kumimoji="1" lang="ja-JP" altLang="en-US" sz="1200" b="1" dirty="0">
                        <a:latin typeface="Meiryo UI" panose="020B0604030504040204" pitchFamily="50" charset="-128"/>
                        <a:ea typeface="Meiryo UI" panose="020B0604030504040204" pitchFamily="50" charset="-128"/>
                      </a:endParaRPr>
                    </a:p>
                  </a:txBody>
                  <a:tcPr>
                    <a:solidFill>
                      <a:schemeClr val="accent2">
                        <a:lumMod val="20000"/>
                        <a:lumOff val="80000"/>
                      </a:schemeClr>
                    </a:solidFill>
                  </a:tcPr>
                </a:tc>
                <a:tc>
                  <a:txBody>
                    <a:bodyPr/>
                    <a:lstStyle/>
                    <a:p>
                      <a:pPr algn="r"/>
                      <a:r>
                        <a:rPr kumimoji="1" lang="en-US" altLang="ja-JP" sz="1200" dirty="0" smtClean="0">
                          <a:latin typeface="Meiryo UI" panose="020B0604030504040204" pitchFamily="50" charset="-128"/>
                          <a:ea typeface="Meiryo UI" panose="020B0604030504040204" pitchFamily="50" charset="-128"/>
                        </a:rPr>
                        <a:t>37,477</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smtClean="0">
                          <a:latin typeface="Meiryo UI" panose="020B0604030504040204" pitchFamily="50" charset="-128"/>
                          <a:ea typeface="Meiryo UI" panose="020B0604030504040204" pitchFamily="50" charset="-128"/>
                        </a:rPr>
                        <a:t>13,855</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smtClean="0">
                          <a:latin typeface="Meiryo UI" panose="020B0604030504040204" pitchFamily="50" charset="-128"/>
                          <a:ea typeface="Meiryo UI" panose="020B0604030504040204" pitchFamily="50" charset="-128"/>
                        </a:rPr>
                        <a:t>9,182</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smtClean="0">
                          <a:latin typeface="Meiryo UI" panose="020B0604030504040204" pitchFamily="50" charset="-128"/>
                          <a:ea typeface="Meiryo UI" panose="020B0604030504040204" pitchFamily="50" charset="-128"/>
                        </a:rPr>
                        <a:t>60,484</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291803843"/>
                  </a:ext>
                </a:extLst>
              </a:tr>
              <a:tr h="299358">
                <a:tc>
                  <a:txBody>
                    <a:bodyPr/>
                    <a:lstStyle/>
                    <a:p>
                      <a:pPr algn="ctr"/>
                      <a:r>
                        <a:rPr kumimoji="1" lang="ja-JP" altLang="en-US" sz="1200" b="1" dirty="0" smtClean="0">
                          <a:latin typeface="Meiryo UI" panose="020B0604030504040204" pitchFamily="50" charset="-128"/>
                          <a:ea typeface="Meiryo UI" panose="020B0604030504040204" pitchFamily="50" charset="-128"/>
                        </a:rPr>
                        <a:t>警察・消防</a:t>
                      </a:r>
                      <a:r>
                        <a:rPr kumimoji="1" lang="en-US" altLang="ja-JP" sz="1200" b="1" dirty="0" smtClean="0">
                          <a:latin typeface="Meiryo UI" panose="020B0604030504040204" pitchFamily="50" charset="-128"/>
                          <a:ea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endParaRPr>
                    </a:p>
                  </a:txBody>
                  <a:tcPr>
                    <a:solidFill>
                      <a:schemeClr val="accent2">
                        <a:lumMod val="20000"/>
                        <a:lumOff val="80000"/>
                      </a:schemeClr>
                    </a:solidFill>
                  </a:tcPr>
                </a:tc>
                <a:tc>
                  <a:txBody>
                    <a:bodyPr/>
                    <a:lstStyle/>
                    <a:p>
                      <a:pPr algn="r"/>
                      <a:r>
                        <a:rPr kumimoji="1" lang="en-US" altLang="ja-JP" sz="1200" dirty="0" smtClean="0">
                          <a:latin typeface="Meiryo UI" panose="020B0604030504040204" pitchFamily="50" charset="-128"/>
                          <a:ea typeface="Meiryo UI" panose="020B0604030504040204" pitchFamily="50" charset="-128"/>
                        </a:rPr>
                        <a:t>23,588</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smtClean="0">
                          <a:latin typeface="Meiryo UI" panose="020B0604030504040204" pitchFamily="50" charset="-128"/>
                          <a:ea typeface="Meiryo UI" panose="020B0604030504040204" pitchFamily="50" charset="-128"/>
                        </a:rPr>
                        <a:t>3,492</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smtClean="0">
                          <a:latin typeface="Meiryo UI" panose="020B0604030504040204" pitchFamily="50" charset="-128"/>
                          <a:ea typeface="Meiryo UI" panose="020B0604030504040204" pitchFamily="50" charset="-128"/>
                        </a:rPr>
                        <a:t>4,531</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smtClean="0">
                          <a:latin typeface="Meiryo UI" panose="020B0604030504040204" pitchFamily="50" charset="-128"/>
                          <a:ea typeface="Meiryo UI" panose="020B0604030504040204" pitchFamily="50" charset="-128"/>
                        </a:rPr>
                        <a:t>31,611</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667537206"/>
                  </a:ext>
                </a:extLst>
              </a:tr>
              <a:tr h="299358">
                <a:tc>
                  <a:txBody>
                    <a:bodyPr/>
                    <a:lstStyle/>
                    <a:p>
                      <a:pPr algn="ctr"/>
                      <a:r>
                        <a:rPr kumimoji="1" lang="ja-JP" altLang="en-US" sz="1200" b="1" dirty="0" smtClean="0">
                          <a:latin typeface="Meiryo UI" panose="020B0604030504040204" pitchFamily="50" charset="-128"/>
                          <a:ea typeface="Meiryo UI" panose="020B0604030504040204" pitchFamily="50" charset="-128"/>
                        </a:rPr>
                        <a:t>公営企業</a:t>
                      </a:r>
                      <a:endParaRPr kumimoji="1" lang="ja-JP" altLang="en-US" sz="1200" b="1" dirty="0">
                        <a:latin typeface="Meiryo UI" panose="020B0604030504040204" pitchFamily="50" charset="-128"/>
                        <a:ea typeface="Meiryo UI" panose="020B0604030504040204" pitchFamily="50" charset="-128"/>
                      </a:endParaRPr>
                    </a:p>
                  </a:txBody>
                  <a:tcPr>
                    <a:solidFill>
                      <a:schemeClr val="accent2">
                        <a:lumMod val="20000"/>
                        <a:lumOff val="80000"/>
                      </a:schemeClr>
                    </a:solidFill>
                  </a:tcPr>
                </a:tc>
                <a:tc>
                  <a:txBody>
                    <a:bodyPr/>
                    <a:lstStyle/>
                    <a:p>
                      <a:pPr algn="r"/>
                      <a:r>
                        <a:rPr kumimoji="1" lang="en-US" altLang="ja-JP" sz="1200" dirty="0" smtClean="0">
                          <a:latin typeface="Meiryo UI" panose="020B0604030504040204" pitchFamily="50" charset="-128"/>
                          <a:ea typeface="Meiryo UI" panose="020B0604030504040204" pitchFamily="50" charset="-128"/>
                        </a:rPr>
                        <a:t>371</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smtClean="0">
                          <a:latin typeface="Meiryo UI" panose="020B0604030504040204" pitchFamily="50" charset="-128"/>
                          <a:ea typeface="Meiryo UI" panose="020B0604030504040204" pitchFamily="50" charset="-128"/>
                        </a:rPr>
                        <a:t>2,607</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smtClean="0">
                          <a:latin typeface="Meiryo UI" panose="020B0604030504040204" pitchFamily="50" charset="-128"/>
                          <a:ea typeface="Meiryo UI" panose="020B0604030504040204" pitchFamily="50" charset="-128"/>
                        </a:rPr>
                        <a:t>8,933</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smtClean="0">
                          <a:latin typeface="Meiryo UI" panose="020B0604030504040204" pitchFamily="50" charset="-128"/>
                          <a:ea typeface="Meiryo UI" panose="020B0604030504040204" pitchFamily="50" charset="-128"/>
                        </a:rPr>
                        <a:t>11,911</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592491436"/>
                  </a:ext>
                </a:extLst>
              </a:tr>
              <a:tr h="299358">
                <a:tc>
                  <a:txBody>
                    <a:bodyPr/>
                    <a:lstStyle/>
                    <a:p>
                      <a:pPr algn="ctr"/>
                      <a:r>
                        <a:rPr kumimoji="1" lang="ja-JP" altLang="en-US" sz="1200" b="1" dirty="0" smtClean="0">
                          <a:latin typeface="Meiryo UI" panose="020B0604030504040204" pitchFamily="50" charset="-128"/>
                          <a:ea typeface="Meiryo UI" panose="020B0604030504040204" pitchFamily="50" charset="-128"/>
                        </a:rPr>
                        <a:t>合計</a:t>
                      </a:r>
                      <a:endParaRPr kumimoji="1" lang="ja-JP" altLang="en-US" sz="1200" b="1" dirty="0">
                        <a:latin typeface="Meiryo UI" panose="020B0604030504040204" pitchFamily="50" charset="-128"/>
                        <a:ea typeface="Meiryo UI" panose="020B0604030504040204" pitchFamily="50" charset="-128"/>
                      </a:endParaRPr>
                    </a:p>
                  </a:txBody>
                  <a:tcPr>
                    <a:solidFill>
                      <a:schemeClr val="accent2">
                        <a:lumMod val="20000"/>
                        <a:lumOff val="80000"/>
                      </a:schemeClr>
                    </a:solidFill>
                  </a:tcPr>
                </a:tc>
                <a:tc>
                  <a:txBody>
                    <a:bodyPr/>
                    <a:lstStyle/>
                    <a:p>
                      <a:pPr algn="r"/>
                      <a:r>
                        <a:rPr kumimoji="1" lang="en-US" altLang="ja-JP" sz="1200" dirty="0" smtClean="0">
                          <a:latin typeface="Meiryo UI" panose="020B0604030504040204" pitchFamily="50" charset="-128"/>
                          <a:ea typeface="Meiryo UI" panose="020B0604030504040204" pitchFamily="50" charset="-128"/>
                        </a:rPr>
                        <a:t>68,921</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smtClean="0">
                          <a:latin typeface="Meiryo UI" panose="020B0604030504040204" pitchFamily="50" charset="-128"/>
                          <a:ea typeface="Meiryo UI" panose="020B0604030504040204" pitchFamily="50" charset="-128"/>
                        </a:rPr>
                        <a:t>34,591</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smtClean="0">
                          <a:latin typeface="Meiryo UI" panose="020B0604030504040204" pitchFamily="50" charset="-128"/>
                          <a:ea typeface="Meiryo UI" panose="020B0604030504040204" pitchFamily="50" charset="-128"/>
                        </a:rPr>
                        <a:t>48,812</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b="1" u="sng" dirty="0" smtClean="0">
                          <a:latin typeface="Meiryo UI" panose="020B0604030504040204" pitchFamily="50" charset="-128"/>
                          <a:ea typeface="Meiryo UI" panose="020B0604030504040204" pitchFamily="50" charset="-128"/>
                        </a:rPr>
                        <a:t>152,324</a:t>
                      </a:r>
                      <a:endParaRPr kumimoji="1" lang="ja-JP" altLang="en-US" sz="1200" b="1" u="sng"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167975976"/>
                  </a:ext>
                </a:extLst>
              </a:tr>
            </a:tbl>
          </a:graphicData>
        </a:graphic>
      </p:graphicFrame>
      <p:sp>
        <p:nvSpPr>
          <p:cNvPr id="14" name="テキスト ボックス 13"/>
          <p:cNvSpPr txBox="1"/>
          <p:nvPr/>
        </p:nvSpPr>
        <p:spPr>
          <a:xfrm>
            <a:off x="399091" y="6372088"/>
            <a:ext cx="3102131" cy="415498"/>
          </a:xfrm>
          <a:prstGeom prst="rect">
            <a:avLst/>
          </a:prstGeom>
          <a:noFill/>
        </p:spPr>
        <p:txBody>
          <a:bodyPr wrap="none" rtlCol="0">
            <a:spAutoFit/>
          </a:bodyPr>
          <a:lstStyle/>
          <a:p>
            <a:r>
              <a:rPr kumimoji="1" lang="en-US" altLang="ja-JP" sz="1050" dirty="0" smtClean="0">
                <a:latin typeface="Meiryo UI" panose="020B0604030504040204" pitchFamily="50" charset="-128"/>
                <a:ea typeface="Meiryo UI" panose="020B0604030504040204" pitchFamily="50" charset="-128"/>
              </a:rPr>
              <a:t>*  </a:t>
            </a:r>
            <a:r>
              <a:rPr kumimoji="1" lang="ja-JP" altLang="en-US" sz="1050" dirty="0" smtClean="0">
                <a:latin typeface="Meiryo UI" panose="020B0604030504040204" pitchFamily="50" charset="-128"/>
                <a:ea typeface="Meiryo UI" panose="020B0604030504040204" pitchFamily="50" charset="-128"/>
              </a:rPr>
              <a:t>大阪府欄は警察職員数、市町村欄は消防職員数</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（出典）　平成</a:t>
            </a:r>
            <a:r>
              <a:rPr kumimoji="1" lang="en-US" altLang="ja-JP" sz="1050" dirty="0" smtClean="0">
                <a:latin typeface="Meiryo UI" panose="020B0604030504040204" pitchFamily="50" charset="-128"/>
                <a:ea typeface="Meiryo UI" panose="020B0604030504040204" pitchFamily="50" charset="-128"/>
              </a:rPr>
              <a:t>31</a:t>
            </a:r>
            <a:r>
              <a:rPr kumimoji="1" lang="ja-JP" altLang="en-US" sz="1050" dirty="0" smtClean="0">
                <a:latin typeface="Meiryo UI" panose="020B0604030504040204" pitchFamily="50" charset="-128"/>
                <a:ea typeface="Meiryo UI" panose="020B0604030504040204" pitchFamily="50" charset="-128"/>
              </a:rPr>
              <a:t>年　地方公共団体定数管理調査</a:t>
            </a:r>
            <a:endParaRPr kumimoji="1" lang="ja-JP" altLang="en-US" sz="1050" dirty="0">
              <a:latin typeface="Meiryo UI" panose="020B0604030504040204" pitchFamily="50" charset="-128"/>
              <a:ea typeface="Meiryo UI" panose="020B0604030504040204" pitchFamily="50" charset="-128"/>
            </a:endParaRPr>
          </a:p>
        </p:txBody>
      </p:sp>
      <p:graphicFrame>
        <p:nvGraphicFramePr>
          <p:cNvPr id="17" name="グラフ 16"/>
          <p:cNvGraphicFramePr/>
          <p:nvPr>
            <p:extLst/>
          </p:nvPr>
        </p:nvGraphicFramePr>
        <p:xfrm>
          <a:off x="5612674" y="4749442"/>
          <a:ext cx="3217817" cy="2016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表 17"/>
          <p:cNvGraphicFramePr>
            <a:graphicFrameLocks noGrp="1"/>
          </p:cNvGraphicFramePr>
          <p:nvPr>
            <p:extLst>
              <p:ext uri="{D42A27DB-BD31-4B8C-83A1-F6EECF244321}">
                <p14:modId xmlns:p14="http://schemas.microsoft.com/office/powerpoint/2010/main" val="3960674216"/>
              </p:ext>
            </p:extLst>
          </p:nvPr>
        </p:nvGraphicFramePr>
        <p:xfrm>
          <a:off x="399090" y="1350157"/>
          <a:ext cx="5156535" cy="2194560"/>
        </p:xfrm>
        <a:graphic>
          <a:graphicData uri="http://schemas.openxmlformats.org/drawingml/2006/table">
            <a:tbl>
              <a:tblPr firstRow="1" bandRow="1">
                <a:tableStyleId>{5940675A-B579-460E-94D1-54222C63F5DA}</a:tableStyleId>
              </a:tblPr>
              <a:tblGrid>
                <a:gridCol w="1267143">
                  <a:extLst>
                    <a:ext uri="{9D8B030D-6E8A-4147-A177-3AD203B41FA5}">
                      <a16:colId xmlns:a16="http://schemas.microsoft.com/office/drawing/2014/main" val="1506092286"/>
                    </a:ext>
                  </a:extLst>
                </a:gridCol>
                <a:gridCol w="942875">
                  <a:extLst>
                    <a:ext uri="{9D8B030D-6E8A-4147-A177-3AD203B41FA5}">
                      <a16:colId xmlns:a16="http://schemas.microsoft.com/office/drawing/2014/main" val="1959114820"/>
                    </a:ext>
                  </a:extLst>
                </a:gridCol>
                <a:gridCol w="942875">
                  <a:extLst>
                    <a:ext uri="{9D8B030D-6E8A-4147-A177-3AD203B41FA5}">
                      <a16:colId xmlns:a16="http://schemas.microsoft.com/office/drawing/2014/main" val="914369234"/>
                    </a:ext>
                  </a:extLst>
                </a:gridCol>
                <a:gridCol w="942875">
                  <a:extLst>
                    <a:ext uri="{9D8B030D-6E8A-4147-A177-3AD203B41FA5}">
                      <a16:colId xmlns:a16="http://schemas.microsoft.com/office/drawing/2014/main" val="1793841462"/>
                    </a:ext>
                  </a:extLst>
                </a:gridCol>
                <a:gridCol w="1060767">
                  <a:extLst>
                    <a:ext uri="{9D8B030D-6E8A-4147-A177-3AD203B41FA5}">
                      <a16:colId xmlns:a16="http://schemas.microsoft.com/office/drawing/2014/main" val="3938392448"/>
                    </a:ext>
                  </a:extLst>
                </a:gridCol>
              </a:tblGrid>
              <a:tr h="206383">
                <a:tc>
                  <a:txBody>
                    <a:bodyPr/>
                    <a:lstStyle/>
                    <a:p>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200" b="1" dirty="0" smtClean="0">
                          <a:latin typeface="Meiryo UI" panose="020B0604030504040204" pitchFamily="50" charset="-128"/>
                          <a:ea typeface="Meiryo UI" panose="020B0604030504040204" pitchFamily="50" charset="-128"/>
                        </a:rPr>
                        <a:t>国立</a:t>
                      </a:r>
                      <a:endParaRPr kumimoji="1" lang="ja-JP" altLang="en-US" sz="1200" b="1" dirty="0">
                        <a:latin typeface="Meiryo UI" panose="020B0604030504040204" pitchFamily="50" charset="-128"/>
                        <a:ea typeface="Meiryo UI" panose="020B0604030504040204" pitchFamily="50" charset="-128"/>
                      </a:endParaRPr>
                    </a:p>
                  </a:txBody>
                  <a:tcPr>
                    <a:solidFill>
                      <a:schemeClr val="accent2">
                        <a:lumMod val="20000"/>
                        <a:lumOff val="80000"/>
                      </a:schemeClr>
                    </a:solidFill>
                  </a:tcPr>
                </a:tc>
                <a:tc>
                  <a:txBody>
                    <a:bodyPr/>
                    <a:lstStyle/>
                    <a:p>
                      <a:pPr algn="ctr"/>
                      <a:r>
                        <a:rPr kumimoji="1" lang="ja-JP" altLang="en-US" sz="1200" b="1" dirty="0" smtClean="0">
                          <a:latin typeface="Meiryo UI" panose="020B0604030504040204" pitchFamily="50" charset="-128"/>
                          <a:ea typeface="Meiryo UI" panose="020B0604030504040204" pitchFamily="50" charset="-128"/>
                        </a:rPr>
                        <a:t>公立</a:t>
                      </a:r>
                      <a:endParaRPr kumimoji="1" lang="ja-JP" altLang="en-US" sz="1200" b="1" dirty="0">
                        <a:latin typeface="Meiryo UI" panose="020B0604030504040204" pitchFamily="50" charset="-128"/>
                        <a:ea typeface="Meiryo UI" panose="020B0604030504040204" pitchFamily="50" charset="-128"/>
                      </a:endParaRPr>
                    </a:p>
                  </a:txBody>
                  <a:tcPr>
                    <a:solidFill>
                      <a:schemeClr val="accent2">
                        <a:lumMod val="20000"/>
                        <a:lumOff val="80000"/>
                      </a:schemeClr>
                    </a:solidFill>
                  </a:tcPr>
                </a:tc>
                <a:tc>
                  <a:txBody>
                    <a:bodyPr/>
                    <a:lstStyle/>
                    <a:p>
                      <a:pPr algn="ctr"/>
                      <a:r>
                        <a:rPr kumimoji="1" lang="ja-JP" altLang="en-US" sz="1200" b="1" dirty="0" smtClean="0">
                          <a:latin typeface="Meiryo UI" panose="020B0604030504040204" pitchFamily="50" charset="-128"/>
                          <a:ea typeface="Meiryo UI" panose="020B0604030504040204" pitchFamily="50" charset="-128"/>
                        </a:rPr>
                        <a:t>私立</a:t>
                      </a:r>
                      <a:endParaRPr kumimoji="1" lang="ja-JP" altLang="en-US" sz="1200" b="1" dirty="0">
                        <a:latin typeface="Meiryo UI" panose="020B0604030504040204" pitchFamily="50" charset="-128"/>
                        <a:ea typeface="Meiryo UI" panose="020B0604030504040204" pitchFamily="50" charset="-128"/>
                      </a:endParaRPr>
                    </a:p>
                  </a:txBody>
                  <a:tcPr>
                    <a:solidFill>
                      <a:schemeClr val="accent2">
                        <a:lumMod val="20000"/>
                        <a:lumOff val="80000"/>
                      </a:schemeClr>
                    </a:solidFill>
                  </a:tcPr>
                </a:tc>
                <a:tc>
                  <a:txBody>
                    <a:bodyPr/>
                    <a:lstStyle/>
                    <a:p>
                      <a:pPr algn="ctr"/>
                      <a:r>
                        <a:rPr kumimoji="1" lang="ja-JP" altLang="en-US" sz="1200" b="1" dirty="0" smtClean="0">
                          <a:latin typeface="Meiryo UI" panose="020B0604030504040204" pitchFamily="50" charset="-128"/>
                          <a:ea typeface="Meiryo UI" panose="020B0604030504040204" pitchFamily="50" charset="-128"/>
                        </a:rPr>
                        <a:t>合計</a:t>
                      </a:r>
                      <a:endParaRPr kumimoji="1" lang="ja-JP" altLang="en-US" sz="1200" b="1" dirty="0">
                        <a:latin typeface="Meiryo UI" panose="020B0604030504040204" pitchFamily="50" charset="-128"/>
                        <a:ea typeface="Meiryo UI" panose="020B0604030504040204" pitchFamily="50" charset="-128"/>
                      </a:endParaRPr>
                    </a:p>
                  </a:txBody>
                  <a:tcPr>
                    <a:solidFill>
                      <a:schemeClr val="accent2">
                        <a:lumMod val="20000"/>
                        <a:lumOff val="80000"/>
                      </a:schemeClr>
                    </a:solidFill>
                  </a:tcPr>
                </a:tc>
                <a:extLst>
                  <a:ext uri="{0D108BD9-81ED-4DB2-BD59-A6C34878D82A}">
                    <a16:rowId xmlns:a16="http://schemas.microsoft.com/office/drawing/2014/main" val="1442831655"/>
                  </a:ext>
                </a:extLst>
              </a:tr>
              <a:tr h="206383">
                <a:tc>
                  <a:txBody>
                    <a:bodyPr/>
                    <a:lstStyle/>
                    <a:p>
                      <a:pPr algn="ctr"/>
                      <a:r>
                        <a:rPr kumimoji="1" lang="ja-JP" altLang="en-US" sz="1200" b="1" dirty="0" smtClean="0">
                          <a:latin typeface="Meiryo UI" panose="020B0604030504040204" pitchFamily="50" charset="-128"/>
                          <a:ea typeface="Meiryo UI" panose="020B0604030504040204" pitchFamily="50" charset="-128"/>
                        </a:rPr>
                        <a:t>保育所</a:t>
                      </a:r>
                      <a:endParaRPr kumimoji="1" lang="ja-JP" altLang="en-US" sz="1200" b="1" dirty="0">
                        <a:latin typeface="Meiryo UI" panose="020B0604030504040204" pitchFamily="50" charset="-128"/>
                        <a:ea typeface="Meiryo UI" panose="020B0604030504040204" pitchFamily="50" charset="-128"/>
                      </a:endParaRPr>
                    </a:p>
                  </a:txBody>
                  <a:tcPr>
                    <a:solidFill>
                      <a:schemeClr val="accent2">
                        <a:lumMod val="20000"/>
                        <a:lumOff val="80000"/>
                      </a:schemeClr>
                    </a:solidFill>
                  </a:tcPr>
                </a:tc>
                <a:tc>
                  <a:txBody>
                    <a:bodyPr/>
                    <a:lstStyle/>
                    <a:p>
                      <a:pPr algn="ctr"/>
                      <a:r>
                        <a:rPr kumimoji="1" lang="ja-JP" altLang="en-US" sz="1200" dirty="0" smtClean="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200" dirty="0" smtClean="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200" dirty="0" smtClean="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smtClean="0">
                          <a:latin typeface="Meiryo UI" panose="020B0604030504040204" pitchFamily="50" charset="-128"/>
                          <a:ea typeface="Meiryo UI" panose="020B0604030504040204" pitchFamily="50" charset="-128"/>
                        </a:rPr>
                        <a:t>169,213</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210488645"/>
                  </a:ext>
                </a:extLst>
              </a:tr>
              <a:tr h="206383">
                <a:tc>
                  <a:txBody>
                    <a:bodyPr/>
                    <a:lstStyle/>
                    <a:p>
                      <a:pPr algn="ctr"/>
                      <a:r>
                        <a:rPr kumimoji="1" lang="ja-JP" altLang="en-US" sz="1200" b="1" dirty="0" smtClean="0">
                          <a:latin typeface="Meiryo UI" panose="020B0604030504040204" pitchFamily="50" charset="-128"/>
                          <a:ea typeface="Meiryo UI" panose="020B0604030504040204" pitchFamily="50" charset="-128"/>
                        </a:rPr>
                        <a:t>幼稚園・こども園</a:t>
                      </a:r>
                      <a:endParaRPr kumimoji="1" lang="ja-JP" altLang="en-US" sz="1200" b="1" dirty="0">
                        <a:latin typeface="Meiryo UI" panose="020B0604030504040204" pitchFamily="50" charset="-128"/>
                        <a:ea typeface="Meiryo UI" panose="020B0604030504040204" pitchFamily="50" charset="-128"/>
                      </a:endParaRPr>
                    </a:p>
                  </a:txBody>
                  <a:tcPr>
                    <a:solidFill>
                      <a:schemeClr val="accent2">
                        <a:lumMod val="20000"/>
                        <a:lumOff val="80000"/>
                      </a:schemeClr>
                    </a:solidFill>
                  </a:tcPr>
                </a:tc>
                <a:tc>
                  <a:txBody>
                    <a:bodyPr/>
                    <a:lstStyle/>
                    <a:p>
                      <a:pPr algn="r"/>
                      <a:r>
                        <a:rPr kumimoji="1" lang="en-US" altLang="ja-JP" sz="1200" dirty="0" smtClean="0">
                          <a:latin typeface="Meiryo UI" panose="020B0604030504040204" pitchFamily="50" charset="-128"/>
                          <a:ea typeface="Meiryo UI" panose="020B0604030504040204" pitchFamily="50" charset="-128"/>
                        </a:rPr>
                        <a:t>149</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smtClean="0">
                          <a:latin typeface="Meiryo UI" panose="020B0604030504040204" pitchFamily="50" charset="-128"/>
                          <a:ea typeface="Meiryo UI" panose="020B0604030504040204" pitchFamily="50" charset="-128"/>
                        </a:rPr>
                        <a:t>24,346</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smtClean="0">
                          <a:latin typeface="Meiryo UI" panose="020B0604030504040204" pitchFamily="50" charset="-128"/>
                          <a:ea typeface="Meiryo UI" panose="020B0604030504040204" pitchFamily="50" charset="-128"/>
                        </a:rPr>
                        <a:t>138,395</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smtClean="0">
                          <a:latin typeface="Meiryo UI" panose="020B0604030504040204" pitchFamily="50" charset="-128"/>
                          <a:ea typeface="Meiryo UI" panose="020B0604030504040204" pitchFamily="50" charset="-128"/>
                        </a:rPr>
                        <a:t>162,890</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63336253"/>
                  </a:ext>
                </a:extLst>
              </a:tr>
              <a:tr h="206383">
                <a:tc>
                  <a:txBody>
                    <a:bodyPr/>
                    <a:lstStyle/>
                    <a:p>
                      <a:pPr algn="ctr"/>
                      <a:r>
                        <a:rPr kumimoji="1" lang="ja-JP" altLang="en-US" sz="1200" b="1" dirty="0" smtClean="0">
                          <a:latin typeface="Meiryo UI" panose="020B0604030504040204" pitchFamily="50" charset="-128"/>
                          <a:ea typeface="Meiryo UI" panose="020B0604030504040204" pitchFamily="50" charset="-128"/>
                        </a:rPr>
                        <a:t>小学校</a:t>
                      </a:r>
                      <a:endParaRPr kumimoji="1" lang="ja-JP" altLang="en-US" sz="1200" b="1" dirty="0">
                        <a:latin typeface="Meiryo UI" panose="020B0604030504040204" pitchFamily="50" charset="-128"/>
                        <a:ea typeface="Meiryo UI" panose="020B0604030504040204" pitchFamily="50" charset="-128"/>
                      </a:endParaRPr>
                    </a:p>
                  </a:txBody>
                  <a:tcPr>
                    <a:solidFill>
                      <a:schemeClr val="accent2">
                        <a:lumMod val="20000"/>
                        <a:lumOff val="80000"/>
                      </a:schemeClr>
                    </a:solidFill>
                  </a:tcPr>
                </a:tc>
                <a:tc>
                  <a:txBody>
                    <a:bodyPr/>
                    <a:lstStyle/>
                    <a:p>
                      <a:pPr algn="r"/>
                      <a:r>
                        <a:rPr kumimoji="1" lang="en-US" altLang="ja-JP" sz="1200" dirty="0" smtClean="0">
                          <a:latin typeface="Meiryo UI" panose="020B0604030504040204" pitchFamily="50" charset="-128"/>
                          <a:ea typeface="Meiryo UI" panose="020B0604030504040204" pitchFamily="50" charset="-128"/>
                        </a:rPr>
                        <a:t>1,855</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smtClean="0">
                          <a:latin typeface="Meiryo UI" panose="020B0604030504040204" pitchFamily="50" charset="-128"/>
                          <a:ea typeface="Meiryo UI" panose="020B0604030504040204" pitchFamily="50" charset="-128"/>
                        </a:rPr>
                        <a:t>430,634</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smtClean="0">
                          <a:latin typeface="Meiryo UI" panose="020B0604030504040204" pitchFamily="50" charset="-128"/>
                          <a:ea typeface="Meiryo UI" panose="020B0604030504040204" pitchFamily="50" charset="-128"/>
                        </a:rPr>
                        <a:t>6,485</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smtClean="0">
                          <a:latin typeface="Meiryo UI" panose="020B0604030504040204" pitchFamily="50" charset="-128"/>
                          <a:ea typeface="Meiryo UI" panose="020B0604030504040204" pitchFamily="50" charset="-128"/>
                        </a:rPr>
                        <a:t>438,974</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291803843"/>
                  </a:ext>
                </a:extLst>
              </a:tr>
              <a:tr h="206383">
                <a:tc>
                  <a:txBody>
                    <a:bodyPr/>
                    <a:lstStyle/>
                    <a:p>
                      <a:pPr algn="ctr"/>
                      <a:r>
                        <a:rPr kumimoji="1" lang="ja-JP" altLang="en-US" sz="1200" b="1" dirty="0" smtClean="0">
                          <a:latin typeface="Meiryo UI" panose="020B0604030504040204" pitchFamily="50" charset="-128"/>
                          <a:ea typeface="Meiryo UI" panose="020B0604030504040204" pitchFamily="50" charset="-128"/>
                        </a:rPr>
                        <a:t>中学校</a:t>
                      </a:r>
                      <a:endParaRPr kumimoji="1" lang="ja-JP" altLang="en-US" sz="1200" b="1" dirty="0">
                        <a:latin typeface="Meiryo UI" panose="020B0604030504040204" pitchFamily="50" charset="-128"/>
                        <a:ea typeface="Meiryo UI" panose="020B0604030504040204" pitchFamily="50" charset="-128"/>
                      </a:endParaRPr>
                    </a:p>
                  </a:txBody>
                  <a:tcPr>
                    <a:solidFill>
                      <a:schemeClr val="accent2">
                        <a:lumMod val="20000"/>
                        <a:lumOff val="80000"/>
                      </a:schemeClr>
                    </a:solidFill>
                  </a:tcPr>
                </a:tc>
                <a:tc>
                  <a:txBody>
                    <a:bodyPr/>
                    <a:lstStyle/>
                    <a:p>
                      <a:pPr algn="r"/>
                      <a:r>
                        <a:rPr kumimoji="1" lang="en-US" altLang="ja-JP" sz="1200" dirty="0" smtClean="0">
                          <a:latin typeface="Meiryo UI" panose="020B0604030504040204" pitchFamily="50" charset="-128"/>
                          <a:ea typeface="Meiryo UI" panose="020B0604030504040204" pitchFamily="50" charset="-128"/>
                        </a:rPr>
                        <a:t>1,274</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smtClean="0">
                          <a:latin typeface="Meiryo UI" panose="020B0604030504040204" pitchFamily="50" charset="-128"/>
                          <a:ea typeface="Meiryo UI" panose="020B0604030504040204" pitchFamily="50" charset="-128"/>
                        </a:rPr>
                        <a:t>202,730</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smtClean="0">
                          <a:latin typeface="Meiryo UI" panose="020B0604030504040204" pitchFamily="50" charset="-128"/>
                          <a:ea typeface="Meiryo UI" panose="020B0604030504040204" pitchFamily="50" charset="-128"/>
                        </a:rPr>
                        <a:t>21,301</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smtClean="0">
                          <a:latin typeface="Meiryo UI" panose="020B0604030504040204" pitchFamily="50" charset="-128"/>
                          <a:ea typeface="Meiryo UI" panose="020B0604030504040204" pitchFamily="50" charset="-128"/>
                        </a:rPr>
                        <a:t>225,305</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667537206"/>
                  </a:ext>
                </a:extLst>
              </a:tr>
              <a:tr h="206383">
                <a:tc>
                  <a:txBody>
                    <a:bodyPr/>
                    <a:lstStyle/>
                    <a:p>
                      <a:pPr algn="ctr"/>
                      <a:r>
                        <a:rPr kumimoji="1" lang="ja-JP" altLang="en-US" sz="1200" b="1" dirty="0" smtClean="0">
                          <a:latin typeface="Meiryo UI" panose="020B0604030504040204" pitchFamily="50" charset="-128"/>
                          <a:ea typeface="Meiryo UI" panose="020B0604030504040204" pitchFamily="50" charset="-128"/>
                        </a:rPr>
                        <a:t>高等学校</a:t>
                      </a:r>
                      <a:endParaRPr kumimoji="1" lang="ja-JP" altLang="en-US" sz="1200" b="1" dirty="0">
                        <a:latin typeface="Meiryo UI" panose="020B0604030504040204" pitchFamily="50" charset="-128"/>
                        <a:ea typeface="Meiryo UI" panose="020B0604030504040204" pitchFamily="50" charset="-128"/>
                      </a:endParaRPr>
                    </a:p>
                  </a:txBody>
                  <a:tcPr>
                    <a:solidFill>
                      <a:schemeClr val="accent2">
                        <a:lumMod val="20000"/>
                        <a:lumOff val="80000"/>
                      </a:schemeClr>
                    </a:solidFill>
                  </a:tcPr>
                </a:tc>
                <a:tc>
                  <a:txBody>
                    <a:bodyPr/>
                    <a:lstStyle/>
                    <a:p>
                      <a:pPr algn="r"/>
                      <a:r>
                        <a:rPr kumimoji="1" lang="en-US" altLang="ja-JP" sz="1200" dirty="0" smtClean="0">
                          <a:latin typeface="Meiryo UI" panose="020B0604030504040204" pitchFamily="50" charset="-128"/>
                          <a:ea typeface="Meiryo UI" panose="020B0604030504040204" pitchFamily="50" charset="-128"/>
                        </a:rPr>
                        <a:t>1,344</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smtClean="0">
                          <a:latin typeface="Meiryo UI" panose="020B0604030504040204" pitchFamily="50" charset="-128"/>
                          <a:ea typeface="Meiryo UI" panose="020B0604030504040204" pitchFamily="50" charset="-128"/>
                        </a:rPr>
                        <a:t>133,512</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smtClean="0">
                          <a:latin typeface="Meiryo UI" panose="020B0604030504040204" pitchFamily="50" charset="-128"/>
                          <a:ea typeface="Meiryo UI" panose="020B0604030504040204" pitchFamily="50" charset="-128"/>
                        </a:rPr>
                        <a:t>108,235</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smtClean="0">
                          <a:latin typeface="Meiryo UI" panose="020B0604030504040204" pitchFamily="50" charset="-128"/>
                          <a:ea typeface="Meiryo UI" panose="020B0604030504040204" pitchFamily="50" charset="-128"/>
                        </a:rPr>
                        <a:t>243,091</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592491436"/>
                  </a:ext>
                </a:extLst>
              </a:tr>
              <a:tr h="206383">
                <a:tc>
                  <a:txBody>
                    <a:bodyPr/>
                    <a:lstStyle/>
                    <a:p>
                      <a:pPr algn="ctr"/>
                      <a:r>
                        <a:rPr kumimoji="1" lang="ja-JP" altLang="en-US" sz="1200" b="1" dirty="0" smtClean="0">
                          <a:latin typeface="Meiryo UI" panose="020B0604030504040204" pitchFamily="50" charset="-128"/>
                          <a:ea typeface="Meiryo UI" panose="020B0604030504040204" pitchFamily="50" charset="-128"/>
                        </a:rPr>
                        <a:t>特別支援学校</a:t>
                      </a:r>
                      <a:endParaRPr kumimoji="1" lang="ja-JP" altLang="en-US" sz="1200" b="1" dirty="0">
                        <a:latin typeface="Meiryo UI" panose="020B0604030504040204" pitchFamily="50" charset="-128"/>
                        <a:ea typeface="Meiryo UI" panose="020B0604030504040204" pitchFamily="50" charset="-128"/>
                      </a:endParaRPr>
                    </a:p>
                  </a:txBody>
                  <a:tcPr>
                    <a:solidFill>
                      <a:schemeClr val="accent2">
                        <a:lumMod val="20000"/>
                        <a:lumOff val="80000"/>
                      </a:schemeClr>
                    </a:solidFill>
                  </a:tcPr>
                </a:tc>
                <a:tc>
                  <a:txBody>
                    <a:bodyPr/>
                    <a:lstStyle/>
                    <a:p>
                      <a:pPr algn="r"/>
                      <a:r>
                        <a:rPr kumimoji="1" lang="en-US" altLang="ja-JP" sz="1200" dirty="0" smtClean="0">
                          <a:latin typeface="Meiryo UI" panose="020B0604030504040204" pitchFamily="50" charset="-128"/>
                          <a:ea typeface="Meiryo UI" panose="020B0604030504040204" pitchFamily="50" charset="-128"/>
                        </a:rPr>
                        <a:t>54</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smtClean="0">
                          <a:latin typeface="Meiryo UI" panose="020B0604030504040204" pitchFamily="50" charset="-128"/>
                          <a:ea typeface="Meiryo UI" panose="020B0604030504040204" pitchFamily="50" charset="-128"/>
                        </a:rPr>
                        <a:t>9,378</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smtClean="0">
                          <a:latin typeface="Meiryo UI" panose="020B0604030504040204" pitchFamily="50" charset="-128"/>
                          <a:ea typeface="Meiryo UI" panose="020B0604030504040204" pitchFamily="50" charset="-128"/>
                        </a:rPr>
                        <a:t>331</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smtClean="0">
                          <a:latin typeface="Meiryo UI" panose="020B0604030504040204" pitchFamily="50" charset="-128"/>
                          <a:ea typeface="Meiryo UI" panose="020B0604030504040204" pitchFamily="50" charset="-128"/>
                        </a:rPr>
                        <a:t>9,763</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18339727"/>
                  </a:ext>
                </a:extLst>
              </a:tr>
              <a:tr h="206383">
                <a:tc>
                  <a:txBody>
                    <a:bodyPr/>
                    <a:lstStyle/>
                    <a:p>
                      <a:pPr algn="ctr"/>
                      <a:r>
                        <a:rPr kumimoji="1" lang="ja-JP" altLang="en-US" sz="1200" b="1" dirty="0" smtClean="0">
                          <a:latin typeface="Meiryo UI" panose="020B0604030504040204" pitchFamily="50" charset="-128"/>
                          <a:ea typeface="Meiryo UI" panose="020B0604030504040204" pitchFamily="50" charset="-128"/>
                        </a:rPr>
                        <a:t>合計</a:t>
                      </a:r>
                      <a:endParaRPr kumimoji="1" lang="ja-JP" altLang="en-US" sz="1200" b="1" dirty="0">
                        <a:latin typeface="Meiryo UI" panose="020B0604030504040204" pitchFamily="50" charset="-128"/>
                        <a:ea typeface="Meiryo UI" panose="020B0604030504040204" pitchFamily="50" charset="-128"/>
                      </a:endParaRPr>
                    </a:p>
                  </a:txBody>
                  <a:tcPr>
                    <a:solidFill>
                      <a:schemeClr val="accent2">
                        <a:lumMod val="20000"/>
                        <a:lumOff val="80000"/>
                      </a:schemeClr>
                    </a:solidFill>
                  </a:tcPr>
                </a:tc>
                <a:tc>
                  <a:txBody>
                    <a:bodyPr/>
                    <a:lstStyle/>
                    <a:p>
                      <a:pPr algn="r"/>
                      <a:r>
                        <a:rPr kumimoji="1" lang="en-US" altLang="ja-JP" sz="1200" dirty="0" smtClean="0">
                          <a:latin typeface="Meiryo UI" panose="020B0604030504040204" pitchFamily="50" charset="-128"/>
                          <a:ea typeface="Meiryo UI" panose="020B0604030504040204" pitchFamily="50" charset="-128"/>
                        </a:rPr>
                        <a:t>4,676</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smtClean="0">
                          <a:latin typeface="Meiryo UI" panose="020B0604030504040204" pitchFamily="50" charset="-128"/>
                          <a:ea typeface="Meiryo UI" panose="020B0604030504040204" pitchFamily="50" charset="-128"/>
                        </a:rPr>
                        <a:t>800,600</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smtClean="0">
                          <a:latin typeface="Meiryo UI" panose="020B0604030504040204" pitchFamily="50" charset="-128"/>
                          <a:ea typeface="Meiryo UI" panose="020B0604030504040204" pitchFamily="50" charset="-128"/>
                        </a:rPr>
                        <a:t>274,747</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b="1" u="sng" dirty="0" smtClean="0">
                          <a:latin typeface="Meiryo UI" panose="020B0604030504040204" pitchFamily="50" charset="-128"/>
                          <a:ea typeface="Meiryo UI" panose="020B0604030504040204" pitchFamily="50" charset="-128"/>
                        </a:rPr>
                        <a:t>1,249,236</a:t>
                      </a:r>
                      <a:endParaRPr kumimoji="1" lang="ja-JP" altLang="en-US" sz="1200" b="1" u="sng"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167975976"/>
                  </a:ext>
                </a:extLst>
              </a:tr>
            </a:tbl>
          </a:graphicData>
        </a:graphic>
      </p:graphicFrame>
      <p:sp>
        <p:nvSpPr>
          <p:cNvPr id="19" name="正方形/長方形 18"/>
          <p:cNvSpPr/>
          <p:nvPr/>
        </p:nvSpPr>
        <p:spPr>
          <a:xfrm>
            <a:off x="5849251" y="4434516"/>
            <a:ext cx="2981240" cy="307777"/>
          </a:xfrm>
          <a:prstGeom prst="rect">
            <a:avLst/>
          </a:prstGeom>
          <a:noFill/>
          <a:ln>
            <a:solidFill>
              <a:schemeClr val="bg1">
                <a:lumMod val="65000"/>
              </a:schemeClr>
            </a:solidFill>
          </a:ln>
        </p:spPr>
        <p:txBody>
          <a:bodyPr wrap="square">
            <a:spAutoFit/>
          </a:bodyPr>
          <a:lstStyle/>
          <a:p>
            <a:pPr algn="ctr"/>
            <a:r>
              <a:rPr lang="ja-JP" altLang="en-US" sz="1400" b="1" dirty="0" smtClean="0">
                <a:latin typeface="Meiryo UI" panose="020B0604030504040204" pitchFamily="50" charset="-128"/>
                <a:ea typeface="Meiryo UI" panose="020B0604030504040204" pitchFamily="50" charset="-128"/>
              </a:rPr>
              <a:t>大阪の公務員</a:t>
            </a:r>
            <a:r>
              <a:rPr lang="en-US" altLang="ja-JP" sz="1400" b="1" dirty="0" smtClean="0">
                <a:latin typeface="Meiryo UI" panose="020B0604030504040204" pitchFamily="50" charset="-128"/>
                <a:ea typeface="Meiryo UI" panose="020B0604030504040204" pitchFamily="50" charset="-128"/>
              </a:rPr>
              <a:t>15.2</a:t>
            </a:r>
            <a:r>
              <a:rPr lang="ja-JP" altLang="en-US" sz="1400" b="1" dirty="0" smtClean="0">
                <a:latin typeface="Meiryo UI" panose="020B0604030504040204" pitchFamily="50" charset="-128"/>
                <a:ea typeface="Meiryo UI" panose="020B0604030504040204" pitchFamily="50" charset="-128"/>
              </a:rPr>
              <a:t>万人の内訳</a:t>
            </a:r>
            <a:endParaRPr lang="en-US" altLang="ja-JP" sz="1400" b="1"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254368" y="3614860"/>
            <a:ext cx="6093335" cy="253916"/>
          </a:xfrm>
          <a:prstGeom prst="rect">
            <a:avLst/>
          </a:prstGeom>
          <a:noFill/>
        </p:spPr>
        <p:txBody>
          <a:bodyPr wrap="none" rtlCol="0">
            <a:spAutoFit/>
          </a:bodyPr>
          <a:lstStyle/>
          <a:p>
            <a:r>
              <a:rPr kumimoji="1" lang="ja-JP" altLang="en-US" sz="1050" dirty="0">
                <a:latin typeface="Meiryo UI" panose="020B0604030504040204" pitchFamily="50" charset="-128"/>
                <a:ea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rPr>
              <a:t>出典）　平成</a:t>
            </a:r>
            <a:r>
              <a:rPr kumimoji="1" lang="en-US" altLang="ja-JP" sz="1050" dirty="0" smtClean="0">
                <a:latin typeface="Meiryo UI" panose="020B0604030504040204" pitchFamily="50" charset="-128"/>
                <a:ea typeface="Meiryo UI" panose="020B0604030504040204" pitchFamily="50" charset="-128"/>
              </a:rPr>
              <a:t>30</a:t>
            </a:r>
            <a:r>
              <a:rPr kumimoji="1" lang="ja-JP" altLang="en-US" sz="1050" dirty="0" smtClean="0">
                <a:latin typeface="Meiryo UI" panose="020B0604030504040204" pitchFamily="50" charset="-128"/>
                <a:ea typeface="Meiryo UI" panose="020B0604030504040204" pitchFamily="50" charset="-128"/>
              </a:rPr>
              <a:t>年度　大阪府統計年鑑（保育園は平成</a:t>
            </a:r>
            <a:r>
              <a:rPr kumimoji="1" lang="en-US" altLang="ja-JP" sz="1050" dirty="0" smtClean="0">
                <a:latin typeface="Meiryo UI" panose="020B0604030504040204" pitchFamily="50" charset="-128"/>
                <a:ea typeface="Meiryo UI" panose="020B0604030504040204" pitchFamily="50" charset="-128"/>
              </a:rPr>
              <a:t>30</a:t>
            </a:r>
            <a:r>
              <a:rPr kumimoji="1" lang="ja-JP" altLang="en-US" sz="1050" dirty="0" smtClean="0">
                <a:latin typeface="Meiryo UI" panose="020B0604030504040204" pitchFamily="50" charset="-128"/>
                <a:ea typeface="Meiryo UI" panose="020B0604030504040204" pitchFamily="50" charset="-128"/>
              </a:rPr>
              <a:t>年</a:t>
            </a:r>
            <a:r>
              <a:rPr kumimoji="1" lang="en-US" altLang="ja-JP" sz="1050" dirty="0" smtClean="0">
                <a:latin typeface="Meiryo UI" panose="020B0604030504040204" pitchFamily="50" charset="-128"/>
                <a:ea typeface="Meiryo UI" panose="020B0604030504040204" pitchFamily="50" charset="-128"/>
              </a:rPr>
              <a:t>4</a:t>
            </a:r>
            <a:r>
              <a:rPr kumimoji="1" lang="ja-JP" altLang="en-US" sz="1050" dirty="0" smtClean="0">
                <a:latin typeface="Meiryo UI" panose="020B0604030504040204" pitchFamily="50" charset="-128"/>
                <a:ea typeface="Meiryo UI" panose="020B0604030504040204" pitchFamily="50" charset="-128"/>
              </a:rPr>
              <a:t>月</a:t>
            </a:r>
            <a:r>
              <a:rPr kumimoji="1" lang="en-US" altLang="ja-JP" sz="1050" dirty="0" smtClean="0">
                <a:latin typeface="Meiryo UI" panose="020B0604030504040204" pitchFamily="50" charset="-128"/>
                <a:ea typeface="Meiryo UI" panose="020B0604030504040204" pitchFamily="50" charset="-128"/>
              </a:rPr>
              <a:t>1</a:t>
            </a:r>
            <a:r>
              <a:rPr kumimoji="1" lang="ja-JP" altLang="en-US" sz="1050" dirty="0" smtClean="0">
                <a:latin typeface="Meiryo UI" panose="020B0604030504040204" pitchFamily="50" charset="-128"/>
                <a:ea typeface="Meiryo UI" panose="020B0604030504040204" pitchFamily="50" charset="-128"/>
              </a:rPr>
              <a:t>日現在、その他は同</a:t>
            </a:r>
            <a:r>
              <a:rPr kumimoji="1" lang="en-US" altLang="ja-JP" sz="1050" dirty="0" smtClean="0">
                <a:latin typeface="Meiryo UI" panose="020B0604030504040204" pitchFamily="50" charset="-128"/>
                <a:ea typeface="Meiryo UI" panose="020B0604030504040204" pitchFamily="50" charset="-128"/>
              </a:rPr>
              <a:t>5</a:t>
            </a:r>
            <a:r>
              <a:rPr kumimoji="1" lang="ja-JP" altLang="en-US" sz="1050" dirty="0" smtClean="0">
                <a:latin typeface="Meiryo UI" panose="020B0604030504040204" pitchFamily="50" charset="-128"/>
                <a:ea typeface="Meiryo UI" panose="020B0604030504040204" pitchFamily="50" charset="-128"/>
              </a:rPr>
              <a:t>月</a:t>
            </a:r>
            <a:r>
              <a:rPr kumimoji="1" lang="en-US" altLang="ja-JP" sz="1050" dirty="0" smtClean="0">
                <a:latin typeface="Meiryo UI" panose="020B0604030504040204" pitchFamily="50" charset="-128"/>
                <a:ea typeface="Meiryo UI" panose="020B0604030504040204" pitchFamily="50" charset="-128"/>
              </a:rPr>
              <a:t>1</a:t>
            </a:r>
            <a:r>
              <a:rPr kumimoji="1" lang="ja-JP" altLang="en-US" sz="1050" dirty="0" smtClean="0">
                <a:latin typeface="Meiryo UI" panose="020B0604030504040204" pitchFamily="50" charset="-128"/>
                <a:ea typeface="Meiryo UI" panose="020B0604030504040204" pitchFamily="50" charset="-128"/>
              </a:rPr>
              <a:t>日現在）</a:t>
            </a:r>
            <a:endParaRPr kumimoji="1" lang="en-US" altLang="ja-JP" sz="1050" dirty="0" smtClean="0">
              <a:latin typeface="Meiryo UI" panose="020B0604030504040204" pitchFamily="50" charset="-128"/>
              <a:ea typeface="Meiryo UI" panose="020B0604030504040204" pitchFamily="50" charset="-128"/>
            </a:endParaRPr>
          </a:p>
        </p:txBody>
      </p:sp>
      <p:graphicFrame>
        <p:nvGraphicFramePr>
          <p:cNvPr id="21" name="グラフ 20"/>
          <p:cNvGraphicFramePr/>
          <p:nvPr>
            <p:extLst/>
          </p:nvPr>
        </p:nvGraphicFramePr>
        <p:xfrm>
          <a:off x="5586549" y="1641310"/>
          <a:ext cx="3217817" cy="2016000"/>
        </p:xfrm>
        <a:graphic>
          <a:graphicData uri="http://schemas.openxmlformats.org/drawingml/2006/chart">
            <c:chart xmlns:c="http://schemas.openxmlformats.org/drawingml/2006/chart" xmlns:r="http://schemas.openxmlformats.org/officeDocument/2006/relationships" r:id="rId3"/>
          </a:graphicData>
        </a:graphic>
      </p:graphicFrame>
      <p:sp>
        <p:nvSpPr>
          <p:cNvPr id="22" name="正方形/長方形 21"/>
          <p:cNvSpPr/>
          <p:nvPr/>
        </p:nvSpPr>
        <p:spPr>
          <a:xfrm>
            <a:off x="5823126" y="1326384"/>
            <a:ext cx="2981240" cy="307777"/>
          </a:xfrm>
          <a:prstGeom prst="rect">
            <a:avLst/>
          </a:prstGeom>
          <a:noFill/>
          <a:ln>
            <a:solidFill>
              <a:schemeClr val="bg1">
                <a:lumMod val="65000"/>
              </a:schemeClr>
            </a:solidFill>
          </a:ln>
        </p:spPr>
        <p:txBody>
          <a:bodyPr wrap="square">
            <a:spAutoFit/>
          </a:bodyPr>
          <a:lstStyle/>
          <a:p>
            <a:pPr algn="ctr"/>
            <a:r>
              <a:rPr lang="ja-JP" altLang="en-US" sz="1400" b="1" dirty="0" smtClean="0">
                <a:latin typeface="Meiryo UI" panose="020B0604030504040204" pitchFamily="50" charset="-128"/>
                <a:ea typeface="Meiryo UI" panose="020B0604030504040204" pitchFamily="50" charset="-128"/>
              </a:rPr>
              <a:t>大阪の子ども</a:t>
            </a:r>
            <a:r>
              <a:rPr lang="en-US" altLang="ja-JP" sz="1400" b="1" dirty="0" smtClean="0">
                <a:latin typeface="Meiryo UI" panose="020B0604030504040204" pitchFamily="50" charset="-128"/>
                <a:ea typeface="Meiryo UI" panose="020B0604030504040204" pitchFamily="50" charset="-128"/>
              </a:rPr>
              <a:t>124.9</a:t>
            </a:r>
            <a:r>
              <a:rPr lang="ja-JP" altLang="en-US" sz="1400" b="1" dirty="0" smtClean="0">
                <a:latin typeface="Meiryo UI" panose="020B0604030504040204" pitchFamily="50" charset="-128"/>
                <a:ea typeface="Meiryo UI" panose="020B0604030504040204" pitchFamily="50" charset="-128"/>
              </a:rPr>
              <a:t>万人の内訳</a:t>
            </a:r>
            <a:endParaRPr lang="en-US" altLang="ja-JP" sz="1400" b="1" dirty="0">
              <a:latin typeface="Meiryo UI" panose="020B0604030504040204" pitchFamily="50" charset="-128"/>
              <a:ea typeface="Meiryo UI" panose="020B0604030504040204" pitchFamily="50" charset="-128"/>
            </a:endParaRPr>
          </a:p>
        </p:txBody>
      </p:sp>
      <p:sp>
        <p:nvSpPr>
          <p:cNvPr id="23" name="スライド番号プレースホルダー 22"/>
          <p:cNvSpPr>
            <a:spLocks noGrp="1"/>
          </p:cNvSpPr>
          <p:nvPr>
            <p:ph type="sldNum" sz="quarter" idx="12"/>
          </p:nvPr>
        </p:nvSpPr>
        <p:spPr>
          <a:xfrm>
            <a:off x="6875964" y="6356351"/>
            <a:ext cx="2057400" cy="365125"/>
          </a:xfrm>
        </p:spPr>
        <p:txBody>
          <a:bodyPr/>
          <a:lstStyle/>
          <a:p>
            <a:fld id="{5B82B8B8-28EF-469E-A50A-781CCFF9FEC1}" type="slidenum">
              <a:rPr kumimoji="1" lang="ja-JP" altLang="en-US" smtClean="0"/>
              <a:t>17</a:t>
            </a:fld>
            <a:endParaRPr kumimoji="1" lang="ja-JP" altLang="en-US"/>
          </a:p>
        </p:txBody>
      </p:sp>
    </p:spTree>
    <p:extLst>
      <p:ext uri="{BB962C8B-B14F-4D97-AF65-F5344CB8AC3E}">
        <p14:creationId xmlns:p14="http://schemas.microsoft.com/office/powerpoint/2010/main" val="32319054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283696" y="1088073"/>
            <a:ext cx="8629219" cy="5051471"/>
          </a:xfrm>
          <a:prstGeom prst="rect">
            <a:avLst/>
          </a:prstGeom>
        </p:spPr>
      </p:pic>
      <p:sp>
        <p:nvSpPr>
          <p:cNvPr id="5" name="テキスト ボックス 4"/>
          <p:cNvSpPr txBox="1"/>
          <p:nvPr/>
        </p:nvSpPr>
        <p:spPr>
          <a:xfrm>
            <a:off x="55845" y="43833"/>
            <a:ext cx="7055136" cy="461665"/>
          </a:xfrm>
          <a:prstGeom prst="rect">
            <a:avLst/>
          </a:prstGeom>
          <a:noFill/>
        </p:spPr>
        <p:txBody>
          <a:bodyPr wrap="none" rtlCol="0">
            <a:spAutoFit/>
          </a:bodyPr>
          <a:lstStyle/>
          <a:p>
            <a:r>
              <a:rPr kumimoji="1" lang="en-US" altLang="ja-JP" sz="2400" b="1" dirty="0" smtClean="0">
                <a:latin typeface="Meiryo UI" panose="020B0604030504040204" pitchFamily="50" charset="-128"/>
                <a:ea typeface="Meiryo UI" panose="020B0604030504040204" pitchFamily="50" charset="-128"/>
              </a:rPr>
              <a:t>【</a:t>
            </a:r>
            <a:r>
              <a:rPr kumimoji="1" lang="ja-JP" altLang="en-US" sz="2400" b="1" dirty="0" smtClean="0">
                <a:latin typeface="Meiryo UI" panose="020B0604030504040204" pitchFamily="50" charset="-128"/>
                <a:ea typeface="Meiryo UI" panose="020B0604030504040204" pitchFamily="50" charset="-128"/>
              </a:rPr>
              <a:t>参考</a:t>
            </a:r>
            <a:r>
              <a:rPr kumimoji="1" lang="ja-JP" altLang="en-US" sz="2400" b="1" dirty="0">
                <a:latin typeface="Meiryo UI" panose="020B0604030504040204" pitchFamily="50" charset="-128"/>
                <a:ea typeface="Meiryo UI" panose="020B0604030504040204" pitchFamily="50" charset="-128"/>
              </a:rPr>
              <a:t>：</a:t>
            </a:r>
            <a:r>
              <a:rPr kumimoji="1" lang="ja-JP" altLang="en-US" sz="2400" b="1" dirty="0" smtClean="0">
                <a:latin typeface="Meiryo UI" panose="020B0604030504040204" pitchFamily="50" charset="-128"/>
                <a:ea typeface="Meiryo UI" panose="020B0604030504040204" pitchFamily="50" charset="-128"/>
              </a:rPr>
              <a:t>健康モード</a:t>
            </a:r>
            <a:r>
              <a:rPr kumimoji="1" lang="en-US" altLang="ja-JP" sz="2400" b="1" dirty="0" smtClean="0">
                <a:latin typeface="Meiryo UI" panose="020B0604030504040204" pitchFamily="50" charset="-128"/>
                <a:ea typeface="Meiryo UI" panose="020B0604030504040204" pitchFamily="50" charset="-128"/>
              </a:rPr>
              <a:t>】</a:t>
            </a:r>
            <a:r>
              <a:rPr kumimoji="1" lang="ja-JP" altLang="en-US" sz="2400" b="1" dirty="0" smtClean="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ライフステージを貫くヘルスケアの考え方</a:t>
            </a:r>
            <a:endParaRPr kumimoji="1" lang="ja-JP" altLang="en-US" sz="2000" b="1" dirty="0">
              <a:latin typeface="Meiryo UI" panose="020B0604030504040204" pitchFamily="50" charset="-128"/>
              <a:ea typeface="Meiryo UI" panose="020B0604030504040204" pitchFamily="50" charset="-128"/>
            </a:endParaRPr>
          </a:p>
        </p:txBody>
      </p:sp>
      <p:cxnSp>
        <p:nvCxnSpPr>
          <p:cNvPr id="6" name="直線コネクタ 5"/>
          <p:cNvCxnSpPr/>
          <p:nvPr/>
        </p:nvCxnSpPr>
        <p:spPr>
          <a:xfrm>
            <a:off x="130809" y="588818"/>
            <a:ext cx="8934994" cy="0"/>
          </a:xfrm>
          <a:prstGeom prst="line">
            <a:avLst/>
          </a:prstGeom>
        </p:spPr>
        <p:style>
          <a:lnRef idx="1">
            <a:schemeClr val="dk1"/>
          </a:lnRef>
          <a:fillRef idx="0">
            <a:schemeClr val="dk1"/>
          </a:fillRef>
          <a:effectRef idx="0">
            <a:schemeClr val="dk1"/>
          </a:effectRef>
          <a:fontRef idx="minor">
            <a:schemeClr val="tx1"/>
          </a:fontRef>
        </p:style>
      </p:cxnSp>
      <p:sp>
        <p:nvSpPr>
          <p:cNvPr id="8" name="スライド番号プレースホルダー 7"/>
          <p:cNvSpPr>
            <a:spLocks noGrp="1"/>
          </p:cNvSpPr>
          <p:nvPr>
            <p:ph type="sldNum" sz="quarter" idx="12"/>
          </p:nvPr>
        </p:nvSpPr>
        <p:spPr>
          <a:xfrm>
            <a:off x="6714933" y="6335487"/>
            <a:ext cx="2057400" cy="365125"/>
          </a:xfrm>
        </p:spPr>
        <p:txBody>
          <a:bodyPr/>
          <a:lstStyle/>
          <a:p>
            <a:fld id="{5B82B8B8-28EF-469E-A50A-781CCFF9FEC1}" type="slidenum">
              <a:rPr kumimoji="1" lang="ja-JP" altLang="en-US" smtClean="0"/>
              <a:t>18</a:t>
            </a:fld>
            <a:endParaRPr kumimoji="1" lang="ja-JP" altLang="en-US"/>
          </a:p>
        </p:txBody>
      </p:sp>
      <p:sp>
        <p:nvSpPr>
          <p:cNvPr id="9" name="テキスト ボックス 8"/>
          <p:cNvSpPr txBox="1"/>
          <p:nvPr/>
        </p:nvSpPr>
        <p:spPr>
          <a:xfrm>
            <a:off x="182974" y="6420949"/>
            <a:ext cx="4717958" cy="261610"/>
          </a:xfrm>
          <a:prstGeom prst="rect">
            <a:avLst/>
          </a:prstGeom>
          <a:noFill/>
        </p:spPr>
        <p:txBody>
          <a:bodyPr vert="horz" wrap="none" rtlCol="0">
            <a:spAutoFit/>
          </a:bodyPr>
          <a:lstStyle/>
          <a:p>
            <a:r>
              <a:rPr kumimoji="1" lang="ja-JP" altLang="en-US" sz="1100" dirty="0" smtClean="0">
                <a:latin typeface="Meiryo UI" panose="020B0604030504040204" pitchFamily="50" charset="-128"/>
                <a:ea typeface="Meiryo UI" panose="020B0604030504040204" pitchFamily="50" charset="-128"/>
              </a:rPr>
              <a:t>第４回大阪スマートシティ戦略会議　野口大阪大学大学院　</a:t>
            </a:r>
            <a:r>
              <a:rPr kumimoji="1" lang="ja-JP" altLang="en-US" sz="1100" dirty="0" err="1" smtClean="0">
                <a:latin typeface="Meiryo UI" panose="020B0604030504040204" pitchFamily="50" charset="-128"/>
                <a:ea typeface="Meiryo UI" panose="020B0604030504040204" pitchFamily="50" charset="-128"/>
              </a:rPr>
              <a:t>招へい准</a:t>
            </a:r>
            <a:r>
              <a:rPr kumimoji="1" lang="ja-JP" altLang="en-US" sz="1100" dirty="0" smtClean="0">
                <a:latin typeface="Meiryo UI" panose="020B0604030504040204" pitchFamily="50" charset="-128"/>
                <a:ea typeface="Meiryo UI" panose="020B0604030504040204" pitchFamily="50" charset="-128"/>
              </a:rPr>
              <a:t>教授資料</a:t>
            </a:r>
            <a:endParaRPr kumimoji="1" lang="ja-JP" altLang="en-US" sz="11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374013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30809" y="58362"/>
            <a:ext cx="8691803" cy="461665"/>
          </a:xfrm>
          <a:prstGeom prst="rect">
            <a:avLst/>
          </a:prstGeom>
          <a:noFill/>
        </p:spPr>
        <p:txBody>
          <a:bodyPr wrap="none" rtlCol="0">
            <a:spAutoFit/>
          </a:bodyPr>
          <a:lstStyle/>
          <a:p>
            <a:r>
              <a:rPr kumimoji="1" lang="en-US" altLang="ja-JP" sz="2400" b="1" dirty="0" smtClean="0">
                <a:latin typeface="Meiryo UI" panose="020B0604030504040204" pitchFamily="50" charset="-128"/>
                <a:ea typeface="Meiryo UI" panose="020B0604030504040204" pitchFamily="50" charset="-128"/>
              </a:rPr>
              <a:t>【</a:t>
            </a:r>
            <a:r>
              <a:rPr kumimoji="1" lang="ja-JP" altLang="en-US" sz="2400" b="1" dirty="0" smtClean="0">
                <a:latin typeface="Meiryo UI" panose="020B0604030504040204" pitchFamily="50" charset="-128"/>
                <a:ea typeface="Meiryo UI" panose="020B0604030504040204" pitchFamily="50" charset="-128"/>
              </a:rPr>
              <a:t>参考：防災</a:t>
            </a:r>
            <a:r>
              <a:rPr kumimoji="1" lang="ja-JP" altLang="en-US" sz="2400" b="1" dirty="0">
                <a:latin typeface="Meiryo UI" panose="020B0604030504040204" pitchFamily="50" charset="-128"/>
                <a:ea typeface="Meiryo UI" panose="020B0604030504040204" pitchFamily="50" charset="-128"/>
              </a:rPr>
              <a:t>モード</a:t>
            </a:r>
            <a:r>
              <a:rPr kumimoji="1" lang="en-US" altLang="ja-JP" sz="2400" b="1" dirty="0" smtClean="0">
                <a:latin typeface="Meiryo UI" panose="020B0604030504040204" pitchFamily="50" charset="-128"/>
                <a:ea typeface="Meiryo UI" panose="020B0604030504040204" pitchFamily="50" charset="-128"/>
              </a:rPr>
              <a:t>】</a:t>
            </a:r>
            <a:r>
              <a:rPr kumimoji="1" lang="ja-JP" altLang="en-US" sz="2400" b="1" dirty="0" smtClean="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帰宅困難者・訪日外国人に対する避難誘導サポート例</a:t>
            </a:r>
            <a:endParaRPr kumimoji="1" lang="ja-JP" altLang="en-US" sz="2000" b="1" dirty="0">
              <a:latin typeface="Meiryo UI" panose="020B0604030504040204" pitchFamily="50" charset="-128"/>
              <a:ea typeface="Meiryo UI" panose="020B0604030504040204" pitchFamily="50" charset="-128"/>
            </a:endParaRPr>
          </a:p>
        </p:txBody>
      </p:sp>
      <p:cxnSp>
        <p:nvCxnSpPr>
          <p:cNvPr id="5" name="直線コネクタ 4"/>
          <p:cNvCxnSpPr/>
          <p:nvPr/>
        </p:nvCxnSpPr>
        <p:spPr>
          <a:xfrm>
            <a:off x="130809" y="523503"/>
            <a:ext cx="8934994" cy="0"/>
          </a:xfrm>
          <a:prstGeom prst="line">
            <a:avLst/>
          </a:prstGeom>
        </p:spPr>
        <p:style>
          <a:lnRef idx="1">
            <a:schemeClr val="dk1"/>
          </a:lnRef>
          <a:fillRef idx="0">
            <a:schemeClr val="dk1"/>
          </a:fillRef>
          <a:effectRef idx="0">
            <a:schemeClr val="dk1"/>
          </a:effectRef>
          <a:fontRef idx="minor">
            <a:schemeClr val="tx1"/>
          </a:fontRef>
        </p:style>
      </p:cxnSp>
      <p:sp>
        <p:nvSpPr>
          <p:cNvPr id="6" name="テキスト ボックス 5"/>
          <p:cNvSpPr txBox="1"/>
          <p:nvPr/>
        </p:nvSpPr>
        <p:spPr>
          <a:xfrm>
            <a:off x="237280" y="625804"/>
            <a:ext cx="4320000" cy="360000"/>
          </a:xfrm>
          <a:prstGeom prst="rect">
            <a:avLst/>
          </a:prstGeom>
          <a:solidFill>
            <a:schemeClr val="accent1">
              <a:lumMod val="20000"/>
              <a:lumOff val="80000"/>
            </a:schemeClr>
          </a:solidFill>
          <a:ln>
            <a:solidFill>
              <a:schemeClr val="accent1"/>
            </a:solidFill>
          </a:ln>
        </p:spPr>
        <p:txBody>
          <a:bodyPr wrap="none" rtlCol="0">
            <a:spAutoFit/>
          </a:bodyPr>
          <a:lstStyle/>
          <a:p>
            <a:r>
              <a:rPr kumimoji="1" lang="en-US" altLang="ja-JP" sz="1600" b="1" dirty="0" smtClean="0">
                <a:latin typeface="Meiryo UI" panose="020B0604030504040204" pitchFamily="50" charset="-128"/>
                <a:ea typeface="Meiryo UI" panose="020B0604030504040204" pitchFamily="50" charset="-128"/>
              </a:rPr>
              <a:t>【</a:t>
            </a:r>
            <a:r>
              <a:rPr kumimoji="1" lang="ja-JP" altLang="en-US" sz="1600" b="1" dirty="0" smtClean="0">
                <a:latin typeface="Meiryo UI" panose="020B0604030504040204" pitchFamily="50" charset="-128"/>
                <a:ea typeface="Meiryo UI" panose="020B0604030504040204" pitchFamily="50" charset="-128"/>
              </a:rPr>
              <a:t>帰宅困難者</a:t>
            </a:r>
            <a:r>
              <a:rPr kumimoji="1" lang="en-US" altLang="ja-JP" sz="1600" b="1" dirty="0" smtClean="0">
                <a:latin typeface="Meiryo UI" panose="020B0604030504040204" pitchFamily="50" charset="-128"/>
                <a:ea typeface="Meiryo UI" panose="020B0604030504040204" pitchFamily="50" charset="-128"/>
              </a:rPr>
              <a:t>】</a:t>
            </a:r>
            <a:r>
              <a:rPr kumimoji="1" lang="ja-JP" altLang="en-US" sz="1600" b="1" dirty="0" smtClean="0">
                <a:latin typeface="Meiryo UI" panose="020B0604030504040204" pitchFamily="50" charset="-128"/>
                <a:ea typeface="Meiryo UI" panose="020B0604030504040204" pitchFamily="50" charset="-128"/>
              </a:rPr>
              <a:t>　災害</a:t>
            </a:r>
            <a:r>
              <a:rPr kumimoji="1" lang="ja-JP" altLang="en-US" sz="1600" b="1" dirty="0">
                <a:latin typeface="Meiryo UI" panose="020B0604030504040204" pitchFamily="50" charset="-128"/>
                <a:ea typeface="Meiryo UI" panose="020B0604030504040204" pitchFamily="50" charset="-128"/>
              </a:rPr>
              <a:t>ダッシュボード</a:t>
            </a:r>
            <a:r>
              <a:rPr kumimoji="1" lang="en-US" altLang="ja-JP" sz="1600" b="1" dirty="0">
                <a:latin typeface="Meiryo UI" panose="020B0604030504040204" pitchFamily="50" charset="-128"/>
                <a:ea typeface="Meiryo UI" panose="020B0604030504040204" pitchFamily="50" charset="-128"/>
              </a:rPr>
              <a:t>3.0</a:t>
            </a:r>
            <a:endParaRPr kumimoji="1" lang="ja-JP" altLang="en-US" sz="1600" b="1" dirty="0">
              <a:latin typeface="Meiryo UI" panose="020B0604030504040204" pitchFamily="50" charset="-128"/>
              <a:ea typeface="Meiryo UI" panose="020B0604030504040204" pitchFamily="50" charset="-128"/>
            </a:endParaRPr>
          </a:p>
        </p:txBody>
      </p:sp>
      <p:sp>
        <p:nvSpPr>
          <p:cNvPr id="9" name="正方形/長方形 8"/>
          <p:cNvSpPr/>
          <p:nvPr/>
        </p:nvSpPr>
        <p:spPr>
          <a:xfrm>
            <a:off x="414312" y="6495918"/>
            <a:ext cx="4572000" cy="276999"/>
          </a:xfrm>
          <a:prstGeom prst="rect">
            <a:avLst/>
          </a:prstGeom>
        </p:spPr>
        <p:txBody>
          <a:bodyPr>
            <a:spAutoFit/>
          </a:bodyPr>
          <a:lstStyle/>
          <a:p>
            <a:r>
              <a:rPr lang="en-US" altLang="ja-JP" sz="1200" dirty="0"/>
              <a:t>https://www.watch.impress.co.jp/docs/news/1230959.html</a:t>
            </a:r>
            <a:endParaRPr lang="ja-JP" altLang="en-US" sz="1200" dirty="0"/>
          </a:p>
        </p:txBody>
      </p:sp>
      <p:sp>
        <p:nvSpPr>
          <p:cNvPr id="2" name="正方形/長方形 1"/>
          <p:cNvSpPr/>
          <p:nvPr/>
        </p:nvSpPr>
        <p:spPr>
          <a:xfrm>
            <a:off x="237279" y="1407489"/>
            <a:ext cx="4277556" cy="1600438"/>
          </a:xfrm>
          <a:prstGeom prst="rect">
            <a:avLst/>
          </a:prstGeom>
        </p:spPr>
        <p:txBody>
          <a:bodyPr wrap="square">
            <a:spAutoFit/>
          </a:bodyPr>
          <a:lstStyle/>
          <a:p>
            <a:pPr marL="285750" indent="-285750">
              <a:buFont typeface="Arial" panose="020B0604020202020204" pitchFamily="34" charset="0"/>
              <a:buChar char="•"/>
            </a:pPr>
            <a:r>
              <a:rPr lang="ja-JP" altLang="en-US" sz="1400" dirty="0" smtClean="0">
                <a:latin typeface="Meiryo UI" panose="020B0604030504040204" pitchFamily="50" charset="-128"/>
                <a:ea typeface="Meiryo UI" panose="020B0604030504040204" pitchFamily="50" charset="-128"/>
              </a:rPr>
              <a:t>大規模</a:t>
            </a:r>
            <a:r>
              <a:rPr lang="ja-JP" altLang="en-US" sz="1400" dirty="0">
                <a:latin typeface="Meiryo UI" panose="020B0604030504040204" pitchFamily="50" charset="-128"/>
                <a:ea typeface="Meiryo UI" panose="020B0604030504040204" pitchFamily="50" charset="-128"/>
              </a:rPr>
              <a:t>災害発生時に、帰宅困難者に向けて情報発信をする仕組み。 </a:t>
            </a:r>
          </a:p>
          <a:p>
            <a:pPr marL="285750" indent="-285750">
              <a:buFont typeface="Arial" panose="020B0604020202020204" pitchFamily="34" charset="0"/>
              <a:buChar char="•"/>
            </a:pPr>
            <a:endParaRPr lang="en-US" altLang="ja-JP" sz="1050"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en-US" altLang="ja-JP" sz="1400" dirty="0" smtClean="0">
                <a:latin typeface="Meiryo UI" panose="020B0604030504040204" pitchFamily="50" charset="-128"/>
                <a:ea typeface="Meiryo UI" panose="020B0604030504040204" pitchFamily="50" charset="-128"/>
              </a:rPr>
              <a:t>TV</a:t>
            </a:r>
            <a:r>
              <a:rPr lang="ja-JP" altLang="en-US" sz="1400" dirty="0">
                <a:latin typeface="Meiryo UI" panose="020B0604030504040204" pitchFamily="50" charset="-128"/>
                <a:ea typeface="Meiryo UI" panose="020B0604030504040204" pitchFamily="50" charset="-128"/>
              </a:rPr>
              <a:t>ニュースなどで報じられる広域情報だけでなく、帰宅困難者受け入れ施設の場所や混雑状況など、身近なローカル</a:t>
            </a:r>
            <a:r>
              <a:rPr lang="ja-JP" altLang="en-US" sz="1400" dirty="0" smtClean="0">
                <a:latin typeface="Meiryo UI" panose="020B0604030504040204" pitchFamily="50" charset="-128"/>
                <a:ea typeface="Meiryo UI" panose="020B0604030504040204" pitchFamily="50" charset="-128"/>
              </a:rPr>
              <a:t>情報を、</a:t>
            </a:r>
            <a:r>
              <a:rPr lang="en-US" altLang="ja-JP" sz="1400" dirty="0" smtClean="0">
                <a:latin typeface="Meiryo UI" panose="020B0604030504040204" pitchFamily="50" charset="-128"/>
                <a:ea typeface="Meiryo UI" panose="020B0604030504040204" pitchFamily="50" charset="-128"/>
              </a:rPr>
              <a:t>Web</a:t>
            </a:r>
            <a:r>
              <a:rPr lang="ja-JP" altLang="en-US" sz="1400" dirty="0">
                <a:latin typeface="Meiryo UI" panose="020B0604030504040204" pitchFamily="50" charset="-128"/>
                <a:ea typeface="Meiryo UI" panose="020B0604030504040204" pitchFamily="50" charset="-128"/>
              </a:rPr>
              <a:t>や街中のサイネージなどにより正確な情報を</a:t>
            </a:r>
            <a:r>
              <a:rPr lang="ja-JP" altLang="en-US" sz="1400" dirty="0" smtClean="0">
                <a:latin typeface="Meiryo UI" panose="020B0604030504040204" pitchFamily="50" charset="-128"/>
                <a:ea typeface="Meiryo UI" panose="020B0604030504040204" pitchFamily="50" charset="-128"/>
              </a:rPr>
              <a:t>発信。 </a:t>
            </a:r>
            <a:endParaRPr lang="ja-JP" altLang="en-US" sz="1400" dirty="0">
              <a:latin typeface="Meiryo UI" panose="020B0604030504040204" pitchFamily="50" charset="-128"/>
              <a:ea typeface="Meiryo UI" panose="020B0604030504040204" pitchFamily="50" charset="-128"/>
            </a:endParaRPr>
          </a:p>
        </p:txBody>
      </p:sp>
      <p:sp>
        <p:nvSpPr>
          <p:cNvPr id="7" name="正方形/長方形 6"/>
          <p:cNvSpPr/>
          <p:nvPr/>
        </p:nvSpPr>
        <p:spPr>
          <a:xfrm>
            <a:off x="90057" y="1036677"/>
            <a:ext cx="4572001" cy="338554"/>
          </a:xfrm>
          <a:prstGeom prst="rect">
            <a:avLst/>
          </a:prstGeom>
        </p:spPr>
        <p:txBody>
          <a:bodyPr>
            <a:spAutoFit/>
          </a:bodyPr>
          <a:lstStyle/>
          <a:p>
            <a:pPr algn="ctr"/>
            <a:r>
              <a:rPr lang="ja-JP" altLang="en-US" sz="1600" b="1" dirty="0" smtClean="0">
                <a:latin typeface="Meiryo UI" panose="020B0604030504040204" pitchFamily="50" charset="-128"/>
                <a:ea typeface="Meiryo UI" panose="020B0604030504040204" pitchFamily="50" charset="-128"/>
              </a:rPr>
              <a:t>丸の内エリアでの防災</a:t>
            </a:r>
            <a:r>
              <a:rPr lang="ja-JP" altLang="en-US" sz="1600" b="1" dirty="0">
                <a:latin typeface="Meiryo UI" panose="020B0604030504040204" pitchFamily="50" charset="-128"/>
                <a:ea typeface="Meiryo UI" panose="020B0604030504040204" pitchFamily="50" charset="-128"/>
              </a:rPr>
              <a:t>対策を検証する実証実験</a:t>
            </a:r>
            <a:endParaRPr lang="en-US" altLang="ja-JP" sz="1600" b="1" dirty="0">
              <a:latin typeface="Meiryo UI" panose="020B0604030504040204" pitchFamily="50" charset="-128"/>
              <a:ea typeface="Meiryo UI" panose="020B0604030504040204" pitchFamily="50" charset="-128"/>
            </a:endParaRPr>
          </a:p>
        </p:txBody>
      </p:sp>
      <p:pic>
        <p:nvPicPr>
          <p:cNvPr id="12" name="図 11"/>
          <p:cNvPicPr>
            <a:picLocks noChangeAspect="1"/>
          </p:cNvPicPr>
          <p:nvPr/>
        </p:nvPicPr>
        <p:blipFill>
          <a:blip r:embed="rId2"/>
          <a:stretch>
            <a:fillRect/>
          </a:stretch>
        </p:blipFill>
        <p:spPr>
          <a:xfrm>
            <a:off x="547937" y="3298784"/>
            <a:ext cx="1028994" cy="1858229"/>
          </a:xfrm>
          <a:prstGeom prst="rect">
            <a:avLst/>
          </a:prstGeom>
        </p:spPr>
      </p:pic>
      <p:sp>
        <p:nvSpPr>
          <p:cNvPr id="13" name="正方形/長方形 12"/>
          <p:cNvSpPr/>
          <p:nvPr/>
        </p:nvSpPr>
        <p:spPr>
          <a:xfrm>
            <a:off x="1630929" y="3272824"/>
            <a:ext cx="2749318" cy="1877437"/>
          </a:xfrm>
          <a:prstGeom prst="rect">
            <a:avLst/>
          </a:prstGeom>
        </p:spPr>
        <p:txBody>
          <a:bodyPr wrap="square">
            <a:spAutoFit/>
          </a:bodyPr>
          <a:lstStyle/>
          <a:p>
            <a:r>
              <a:rPr lang="ja-JP" altLang="en-US" sz="1400" b="1" dirty="0" smtClean="0">
                <a:latin typeface="Meiryo UI" panose="020B0604030504040204" pitchFamily="50" charset="-128"/>
                <a:ea typeface="Meiryo UI" panose="020B0604030504040204" pitchFamily="50" charset="-128"/>
              </a:rPr>
              <a:t>＜災害ダッシュボード＞</a:t>
            </a:r>
            <a:endParaRPr lang="en-US" altLang="ja-JP" sz="1400" b="1" dirty="0" smtClean="0">
              <a:latin typeface="Meiryo UI" panose="020B0604030504040204" pitchFamily="50" charset="-128"/>
              <a:ea typeface="Meiryo UI" panose="020B0604030504040204" pitchFamily="50" charset="-128"/>
            </a:endParaRPr>
          </a:p>
          <a:p>
            <a:endParaRPr lang="en-US" altLang="ja-JP" sz="6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en-US" altLang="ja-JP" sz="1200" dirty="0" smtClean="0">
                <a:latin typeface="Meiryo UI" panose="020B0604030504040204" pitchFamily="50" charset="-128"/>
                <a:ea typeface="Meiryo UI" panose="020B0604030504040204" pitchFamily="50" charset="-128"/>
              </a:rPr>
              <a:t>NHK</a:t>
            </a:r>
            <a:r>
              <a:rPr lang="ja-JP" altLang="en-US" sz="1200" dirty="0" smtClean="0">
                <a:latin typeface="Meiryo UI" panose="020B0604030504040204" pitchFamily="50" charset="-128"/>
                <a:ea typeface="Meiryo UI" panose="020B0604030504040204" pitchFamily="50" charset="-128"/>
              </a:rPr>
              <a:t>ニュース情報、千代田区等からのテキストメッセージ、駅周辺や、鉄道、ビル施設などのライブ映像を常時配信。</a:t>
            </a:r>
            <a:endParaRPr lang="en-US" altLang="ja-JP" sz="1200" dirty="0" smtClean="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endParaRPr lang="en-US" altLang="ja-JP" sz="600" dirty="0" smtClean="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200" dirty="0" smtClean="0">
                <a:latin typeface="Meiryo UI" panose="020B0604030504040204" pitchFamily="50" charset="-128"/>
                <a:ea typeface="Meiryo UI" panose="020B0604030504040204" pitchFamily="50" charset="-128"/>
              </a:rPr>
              <a:t>帰宅困難者受入施設の開設情報、満空情報も配信。</a:t>
            </a:r>
            <a:endParaRPr lang="en-US" altLang="ja-JP" sz="1200" dirty="0" smtClean="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endParaRPr lang="en-US" altLang="ja-JP" sz="600" dirty="0" smtClean="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200" dirty="0" smtClean="0">
                <a:latin typeface="Meiryo UI" panose="020B0604030504040204" pitchFamily="50" charset="-128"/>
                <a:ea typeface="Meiryo UI" panose="020B0604030504040204" pitchFamily="50" charset="-128"/>
              </a:rPr>
              <a:t>テキストは自動翻訳により日英中韓</a:t>
            </a:r>
            <a:r>
              <a:rPr lang="en-US" altLang="ja-JP" sz="1200" dirty="0" smtClean="0">
                <a:latin typeface="Meiryo UI" panose="020B0604030504040204" pitchFamily="50" charset="-128"/>
                <a:ea typeface="Meiryo UI" panose="020B0604030504040204" pitchFamily="50" charset="-128"/>
              </a:rPr>
              <a:t>4</a:t>
            </a:r>
            <a:r>
              <a:rPr lang="ja-JP" altLang="en-US" sz="1200" dirty="0" smtClean="0">
                <a:latin typeface="Meiryo UI" panose="020B0604030504040204" pitchFamily="50" charset="-128"/>
                <a:ea typeface="Meiryo UI" panose="020B0604030504040204" pitchFamily="50" charset="-128"/>
              </a:rPr>
              <a:t>カ国語で配信される。 </a:t>
            </a:r>
            <a:endParaRPr lang="ja-JP" altLang="en-US" sz="1200" dirty="0">
              <a:latin typeface="Meiryo UI" panose="020B0604030504040204" pitchFamily="50" charset="-128"/>
              <a:ea typeface="Meiryo UI" panose="020B0604030504040204" pitchFamily="50" charset="-128"/>
            </a:endParaRPr>
          </a:p>
        </p:txBody>
      </p:sp>
      <p:sp>
        <p:nvSpPr>
          <p:cNvPr id="20" name="正方形/長方形 19"/>
          <p:cNvSpPr/>
          <p:nvPr/>
        </p:nvSpPr>
        <p:spPr>
          <a:xfrm>
            <a:off x="414312" y="5522280"/>
            <a:ext cx="3965935" cy="900246"/>
          </a:xfrm>
          <a:prstGeom prst="rect">
            <a:avLst/>
          </a:prstGeom>
          <a:ln>
            <a:solidFill>
              <a:schemeClr val="bg1">
                <a:lumMod val="75000"/>
              </a:schemeClr>
            </a:solidFill>
          </a:ln>
        </p:spPr>
        <p:txBody>
          <a:bodyPr wrap="square">
            <a:spAutoFit/>
          </a:bodyPr>
          <a:lstStyle/>
          <a:p>
            <a:r>
              <a:rPr lang="ja-JP" altLang="en-US" sz="1050" dirty="0" smtClean="0">
                <a:latin typeface="Meiryo UI" panose="020B0604030504040204" pitchFamily="50" charset="-128"/>
                <a:ea typeface="Meiryo UI" panose="020B0604030504040204" pitchFamily="50" charset="-128"/>
              </a:rPr>
              <a:t>（実証実験の参加者）</a:t>
            </a:r>
            <a:endParaRPr lang="en-US" altLang="ja-JP" sz="1050" dirty="0" smtClean="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050" dirty="0" smtClean="0">
                <a:latin typeface="Meiryo UI" panose="020B0604030504040204" pitchFamily="50" charset="-128"/>
                <a:ea typeface="Meiryo UI" panose="020B0604030504040204" pitchFamily="50" charset="-128"/>
              </a:rPr>
              <a:t>千代田区</a:t>
            </a:r>
            <a:r>
              <a:rPr lang="ja-JP" altLang="en-US" sz="1050" dirty="0">
                <a:latin typeface="Meiryo UI" panose="020B0604030504040204" pitchFamily="50" charset="-128"/>
                <a:ea typeface="Meiryo UI" panose="020B0604030504040204" pitchFamily="50" charset="-128"/>
              </a:rPr>
              <a:t>、三菱地所、東日本旅客鉄道、東海旅客鉄道、東京地下鉄、東京都交通局、日の丸自動車興業、サンケイビル、森トラスト、読売新聞東京本社、聖路加国際病院・聖路加メディローカス、大手町・丸の内・有楽町地区まちづくり協議会</a:t>
            </a:r>
          </a:p>
        </p:txBody>
      </p:sp>
      <p:sp>
        <p:nvSpPr>
          <p:cNvPr id="17" name="正方形/長方形 16"/>
          <p:cNvSpPr/>
          <p:nvPr/>
        </p:nvSpPr>
        <p:spPr>
          <a:xfrm>
            <a:off x="4732829" y="626423"/>
            <a:ext cx="4320000" cy="338554"/>
          </a:xfrm>
          <a:prstGeom prst="rect">
            <a:avLst/>
          </a:prstGeom>
          <a:solidFill>
            <a:schemeClr val="accent1">
              <a:lumMod val="20000"/>
              <a:lumOff val="80000"/>
            </a:schemeClr>
          </a:solidFill>
          <a:ln>
            <a:solidFill>
              <a:schemeClr val="accent1"/>
            </a:solidFill>
          </a:ln>
        </p:spPr>
        <p:txBody>
          <a:bodyPr wrap="square">
            <a:spAutoFit/>
          </a:bodyPr>
          <a:lstStyle/>
          <a:p>
            <a:pPr lvl="0"/>
            <a:r>
              <a:rPr lang="en-US" altLang="ja-JP" sz="1600" b="1" dirty="0" smtClean="0">
                <a:latin typeface="Meiryo UI" panose="020B0604030504040204" pitchFamily="50" charset="-128"/>
                <a:ea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rPr>
              <a:t>訪日外国人</a:t>
            </a:r>
            <a:r>
              <a:rPr lang="en-US" altLang="ja-JP" sz="1600" b="1" dirty="0" smtClean="0">
                <a:latin typeface="Meiryo UI" panose="020B0604030504040204" pitchFamily="50" charset="-128"/>
                <a:ea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rPr>
              <a:t>　</a:t>
            </a:r>
            <a:r>
              <a:rPr kumimoji="1" lang="ja-JP" altLang="en-US" sz="1400" b="1" dirty="0">
                <a:latin typeface="Meiryo UI" panose="020B0604030504040204" pitchFamily="50" charset="-128"/>
                <a:ea typeface="Meiryo UI" panose="020B0604030504040204" pitchFamily="50" charset="-128"/>
              </a:rPr>
              <a:t>災害多言語情報ウェブサイト・アプリ　</a:t>
            </a:r>
          </a:p>
        </p:txBody>
      </p:sp>
      <p:sp>
        <p:nvSpPr>
          <p:cNvPr id="21" name="正方形/長方形 20"/>
          <p:cNvSpPr/>
          <p:nvPr/>
        </p:nvSpPr>
        <p:spPr>
          <a:xfrm>
            <a:off x="5235392" y="1036677"/>
            <a:ext cx="3474028" cy="338554"/>
          </a:xfrm>
          <a:prstGeom prst="rect">
            <a:avLst/>
          </a:prstGeom>
        </p:spPr>
        <p:txBody>
          <a:bodyPr wrap="none">
            <a:spAutoFit/>
          </a:bodyPr>
          <a:lstStyle/>
          <a:p>
            <a:pPr algn="ctr"/>
            <a:r>
              <a:rPr lang="ja-JP" altLang="en-US" sz="1600" b="1" dirty="0" smtClean="0">
                <a:latin typeface="Meiryo UI" panose="020B0604030504040204" pitchFamily="50" charset="-128"/>
                <a:ea typeface="Meiryo UI" panose="020B0604030504040204" pitchFamily="50" charset="-128"/>
              </a:rPr>
              <a:t>大阪府の</a:t>
            </a:r>
            <a:r>
              <a:rPr lang="en-US" altLang="ja-JP" sz="1600" b="1" dirty="0" smtClean="0">
                <a:latin typeface="Meiryo UI" panose="020B0604030504040204" pitchFamily="50" charset="-128"/>
                <a:ea typeface="Meiryo UI" panose="020B0604030504040204" pitchFamily="50" charset="-128"/>
              </a:rPr>
              <a:t>12</a:t>
            </a:r>
            <a:r>
              <a:rPr lang="ja-JP" altLang="en-US" sz="1600" b="1" dirty="0">
                <a:latin typeface="Meiryo UI" panose="020B0604030504040204" pitchFamily="50" charset="-128"/>
                <a:ea typeface="Meiryo UI" panose="020B0604030504040204" pitchFamily="50" charset="-128"/>
              </a:rPr>
              <a:t>言語に</a:t>
            </a:r>
            <a:r>
              <a:rPr lang="ja-JP" altLang="en-US" sz="1600" b="1" dirty="0" smtClean="0">
                <a:latin typeface="Meiryo UI" panose="020B0604030504040204" pitchFamily="50" charset="-128"/>
                <a:ea typeface="Meiryo UI" panose="020B0604030504040204" pitchFamily="50" charset="-128"/>
              </a:rPr>
              <a:t>対応する総合アプリ</a:t>
            </a:r>
            <a:endParaRPr lang="en-US" altLang="ja-JP" sz="1600" b="1" dirty="0" smtClean="0">
              <a:latin typeface="Meiryo UI" panose="020B0604030504040204" pitchFamily="50" charset="-128"/>
              <a:ea typeface="Meiryo UI" panose="020B0604030504040204" pitchFamily="50" charset="-128"/>
            </a:endParaRPr>
          </a:p>
        </p:txBody>
      </p:sp>
      <p:sp>
        <p:nvSpPr>
          <p:cNvPr id="22" name="スライド番号プレースホルダー 2"/>
          <p:cNvSpPr>
            <a:spLocks noGrp="1"/>
          </p:cNvSpPr>
          <p:nvPr>
            <p:ph type="sldNum" sz="quarter" idx="12"/>
          </p:nvPr>
        </p:nvSpPr>
        <p:spPr>
          <a:xfrm>
            <a:off x="6993528" y="6511394"/>
            <a:ext cx="2057400" cy="275397"/>
          </a:xfrm>
        </p:spPr>
        <p:txBody>
          <a:bodyPr/>
          <a:lstStyle/>
          <a:p>
            <a:fld id="{5B82B8B8-28EF-469E-A50A-781CCFF9FEC1}" type="slidenum">
              <a:rPr kumimoji="1" lang="ja-JP" altLang="en-US" smtClean="0"/>
              <a:t>19</a:t>
            </a:fld>
            <a:endParaRPr kumimoji="1" lang="ja-JP" altLang="en-US"/>
          </a:p>
        </p:txBody>
      </p:sp>
      <p:sp>
        <p:nvSpPr>
          <p:cNvPr id="23" name="テキスト ボックス 22"/>
          <p:cNvSpPr txBox="1"/>
          <p:nvPr/>
        </p:nvSpPr>
        <p:spPr>
          <a:xfrm>
            <a:off x="4744260" y="1430095"/>
            <a:ext cx="4104000" cy="2031325"/>
          </a:xfrm>
          <a:prstGeom prst="rect">
            <a:avLst/>
          </a:prstGeom>
          <a:noFill/>
        </p:spPr>
        <p:txBody>
          <a:bodyPr wrap="square" rtlCol="0">
            <a:spAutoFit/>
          </a:bodyPr>
          <a:lstStyle/>
          <a:p>
            <a:pPr marL="285750" indent="-285750" algn="just">
              <a:buFont typeface="Arial" panose="020B0604020202020204" pitchFamily="34" charset="0"/>
              <a:buChar char="•"/>
            </a:pPr>
            <a:r>
              <a:rPr lang="ja-JP" altLang="en-US" sz="1400" dirty="0" smtClean="0">
                <a:latin typeface="Meiryo UI" panose="020B0604030504040204" pitchFamily="50" charset="-128"/>
                <a:ea typeface="Meiryo UI" panose="020B0604030504040204" pitchFamily="50" charset="-128"/>
              </a:rPr>
              <a:t>災害時に、</a:t>
            </a:r>
            <a:r>
              <a:rPr lang="ja-JP" altLang="ja-JP" sz="1400" dirty="0" smtClean="0">
                <a:latin typeface="Meiryo UI" panose="020B0604030504040204" pitchFamily="50" charset="-128"/>
                <a:ea typeface="Meiryo UI" panose="020B0604030504040204" pitchFamily="50" charset="-128"/>
              </a:rPr>
              <a:t>外国人</a:t>
            </a:r>
            <a:r>
              <a:rPr lang="ja-JP" altLang="en-US" sz="1400" dirty="0" smtClean="0">
                <a:latin typeface="Meiryo UI" panose="020B0604030504040204" pitchFamily="50" charset="-128"/>
                <a:ea typeface="Meiryo UI" panose="020B0604030504040204" pitchFamily="50" charset="-128"/>
              </a:rPr>
              <a:t>旅行者</a:t>
            </a:r>
            <a:r>
              <a:rPr lang="ja-JP" altLang="ja-JP" sz="1400" dirty="0" smtClean="0">
                <a:latin typeface="Meiryo UI" panose="020B0604030504040204" pitchFamily="50" charset="-128"/>
                <a:ea typeface="Meiryo UI" panose="020B0604030504040204" pitchFamily="50" charset="-128"/>
              </a:rPr>
              <a:t>が</a:t>
            </a:r>
            <a:r>
              <a:rPr lang="ja-JP" altLang="ja-JP" sz="1400" dirty="0">
                <a:latin typeface="Meiryo UI" panose="020B0604030504040204" pitchFamily="50" charset="-128"/>
                <a:ea typeface="Meiryo UI" panose="020B0604030504040204" pitchFamily="50" charset="-128"/>
              </a:rPr>
              <a:t>必要な災害や避難場所</a:t>
            </a:r>
            <a:r>
              <a:rPr lang="ja-JP" altLang="ja-JP" sz="1400" dirty="0" smtClean="0">
                <a:latin typeface="Meiryo UI" panose="020B0604030504040204" pitchFamily="50" charset="-128"/>
                <a:ea typeface="Meiryo UI" panose="020B0604030504040204" pitchFamily="50" charset="-128"/>
              </a:rPr>
              <a:t>、鉄道</a:t>
            </a:r>
            <a:r>
              <a:rPr lang="ja-JP" altLang="ja-JP" sz="1400" dirty="0">
                <a:latin typeface="Meiryo UI" panose="020B0604030504040204" pitchFamily="50" charset="-128"/>
                <a:ea typeface="Meiryo UI" panose="020B0604030504040204" pitchFamily="50" charset="-128"/>
              </a:rPr>
              <a:t>・空港などの情報</a:t>
            </a:r>
            <a:r>
              <a:rPr lang="ja-JP" altLang="ja-JP" sz="1400" dirty="0" smtClean="0">
                <a:latin typeface="Meiryo UI" panose="020B0604030504040204" pitchFamily="50" charset="-128"/>
                <a:ea typeface="Meiryo UI" panose="020B0604030504040204" pitchFamily="50" charset="-128"/>
              </a:rPr>
              <a:t>を</a:t>
            </a:r>
            <a:r>
              <a:rPr lang="ja-JP" altLang="en-US" sz="1400" dirty="0" smtClean="0">
                <a:latin typeface="Meiryo UI" panose="020B0604030504040204" pitchFamily="50" charset="-128"/>
                <a:ea typeface="Meiryo UI" panose="020B0604030504040204" pitchFamily="50" charset="-128"/>
              </a:rPr>
              <a:t>多言語（</a:t>
            </a:r>
            <a:r>
              <a:rPr lang="en-US" altLang="ja-JP" sz="1400" dirty="0" smtClean="0">
                <a:latin typeface="Meiryo UI" panose="020B0604030504040204" pitchFamily="50" charset="-128"/>
                <a:ea typeface="Meiryo UI" panose="020B0604030504040204" pitchFamily="50" charset="-128"/>
              </a:rPr>
              <a:t>12</a:t>
            </a:r>
            <a:r>
              <a:rPr lang="ja-JP" altLang="en-US" sz="1400" dirty="0" smtClean="0">
                <a:latin typeface="Meiryo UI" panose="020B0604030504040204" pitchFamily="50" charset="-128"/>
                <a:ea typeface="Meiryo UI" panose="020B0604030504040204" pitchFamily="50" charset="-128"/>
              </a:rPr>
              <a:t>言語）で一元的に</a:t>
            </a:r>
            <a:r>
              <a:rPr lang="ja-JP" altLang="ja-JP" sz="1400" dirty="0" smtClean="0">
                <a:latin typeface="Meiryo UI" panose="020B0604030504040204" pitchFamily="50" charset="-128"/>
                <a:ea typeface="Meiryo UI" panose="020B0604030504040204" pitchFamily="50" charset="-128"/>
              </a:rPr>
              <a:t>提供するウェブサイト</a:t>
            </a:r>
            <a:r>
              <a:rPr lang="ja-JP" altLang="ja-JP" sz="1400" dirty="0">
                <a:latin typeface="Meiryo UI" panose="020B0604030504040204" pitchFamily="50" charset="-128"/>
                <a:ea typeface="Meiryo UI" panose="020B0604030504040204" pitchFamily="50" charset="-128"/>
              </a:rPr>
              <a:t>及びアプリ</a:t>
            </a:r>
          </a:p>
          <a:p>
            <a:pPr marL="285750" indent="-285750" algn="just">
              <a:buFont typeface="Arial" panose="020B0604020202020204" pitchFamily="34" charset="0"/>
              <a:buChar char="•"/>
            </a:pPr>
            <a:endParaRPr lang="en-US" altLang="ja-JP" sz="1400" dirty="0">
              <a:latin typeface="Meiryo UI" panose="020B0604030504040204" pitchFamily="50" charset="-128"/>
              <a:ea typeface="Meiryo UI" panose="020B0604030504040204" pitchFamily="50" charset="-128"/>
            </a:endParaRPr>
          </a:p>
          <a:p>
            <a:pPr marL="285750" indent="-285750" algn="just">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アプリをインストールすると、災害が発生した場合等にプッシュ通知で情報をお知らせ</a:t>
            </a:r>
            <a:endParaRPr lang="en-US" altLang="ja-JP" sz="1400" dirty="0">
              <a:latin typeface="Meiryo UI" panose="020B0604030504040204" pitchFamily="50" charset="-128"/>
              <a:ea typeface="Meiryo UI" panose="020B0604030504040204" pitchFamily="50" charset="-128"/>
            </a:endParaRPr>
          </a:p>
          <a:p>
            <a:pPr marL="285750" indent="-285750" algn="just">
              <a:buFont typeface="Arial" panose="020B0604020202020204" pitchFamily="34" charset="0"/>
              <a:buChar char="•"/>
            </a:pPr>
            <a:endParaRPr lang="en-US" altLang="ja-JP" sz="1400" dirty="0" smtClean="0">
              <a:latin typeface="Meiryo UI" panose="020B0604030504040204" pitchFamily="50" charset="-128"/>
              <a:ea typeface="Meiryo UI" panose="020B0604030504040204" pitchFamily="50" charset="-128"/>
            </a:endParaRPr>
          </a:p>
          <a:p>
            <a:pPr marL="285750" indent="-285750" algn="just">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マップや</a:t>
            </a:r>
            <a:r>
              <a:rPr lang="en-US" altLang="ja-JP" sz="1400" dirty="0">
                <a:latin typeface="Meiryo UI" panose="020B0604030504040204" pitchFamily="50" charset="-128"/>
                <a:ea typeface="Meiryo UI" panose="020B0604030504040204" pitchFamily="50" charset="-128"/>
              </a:rPr>
              <a:t>GPS</a:t>
            </a:r>
            <a:r>
              <a:rPr lang="ja-JP" altLang="en-US" sz="1400" dirty="0">
                <a:latin typeface="Meiryo UI" panose="020B0604030504040204" pitchFamily="50" charset="-128"/>
                <a:ea typeface="Meiryo UI" panose="020B0604030504040204" pitchFamily="50" charset="-128"/>
              </a:rPr>
              <a:t>機能を活用し、現在地や周辺の避難</a:t>
            </a:r>
            <a:r>
              <a:rPr lang="ja-JP" altLang="en-US" sz="1400" dirty="0" smtClean="0">
                <a:latin typeface="Meiryo UI" panose="020B0604030504040204" pitchFamily="50" charset="-128"/>
                <a:ea typeface="Meiryo UI" panose="020B0604030504040204" pitchFamily="50" charset="-128"/>
              </a:rPr>
              <a:t>場所、交通</a:t>
            </a:r>
            <a:r>
              <a:rPr lang="ja-JP" altLang="en-US" sz="1400" dirty="0">
                <a:latin typeface="Meiryo UI" panose="020B0604030504040204" pitchFamily="50" charset="-128"/>
                <a:ea typeface="Meiryo UI" panose="020B0604030504040204" pitchFamily="50" charset="-128"/>
              </a:rPr>
              <a:t>運行情報を</a:t>
            </a:r>
            <a:r>
              <a:rPr lang="ja-JP" altLang="en-US" sz="1400" dirty="0" smtClean="0">
                <a:latin typeface="Meiryo UI" panose="020B0604030504040204" pitchFamily="50" charset="-128"/>
                <a:ea typeface="Meiryo UI" panose="020B0604030504040204" pitchFamily="50" charset="-128"/>
              </a:rPr>
              <a:t>表示</a:t>
            </a:r>
            <a:endParaRPr lang="en-US" altLang="ja-JP" sz="1400" dirty="0">
              <a:latin typeface="Meiryo UI" panose="020B0604030504040204" pitchFamily="50" charset="-128"/>
              <a:ea typeface="Meiryo UI" panose="020B0604030504040204" pitchFamily="50" charset="-128"/>
            </a:endParaRPr>
          </a:p>
        </p:txBody>
      </p:sp>
      <p:pic>
        <p:nvPicPr>
          <p:cNvPr id="24" name="図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2476" y="3585511"/>
            <a:ext cx="3176934" cy="2925883"/>
          </a:xfrm>
          <a:prstGeom prst="rect">
            <a:avLst/>
          </a:prstGeom>
        </p:spPr>
      </p:pic>
      <p:grpSp>
        <p:nvGrpSpPr>
          <p:cNvPr id="25" name="グループ化 24"/>
          <p:cNvGrpSpPr/>
          <p:nvPr/>
        </p:nvGrpSpPr>
        <p:grpSpPr>
          <a:xfrm>
            <a:off x="7886880" y="4398898"/>
            <a:ext cx="1065620" cy="2112496"/>
            <a:chOff x="8020947" y="4133946"/>
            <a:chExt cx="1366834" cy="2709627"/>
          </a:xfrm>
        </p:grpSpPr>
        <p:grpSp>
          <p:nvGrpSpPr>
            <p:cNvPr id="26" name="グループ化 25"/>
            <p:cNvGrpSpPr/>
            <p:nvPr/>
          </p:nvGrpSpPr>
          <p:grpSpPr>
            <a:xfrm>
              <a:off x="8020947" y="4133946"/>
              <a:ext cx="1366834" cy="2484001"/>
              <a:chOff x="8020947" y="4122209"/>
              <a:chExt cx="1366834" cy="2484001"/>
            </a:xfrm>
          </p:grpSpPr>
          <p:pic>
            <p:nvPicPr>
              <p:cNvPr id="28" name="図 27"/>
              <p:cNvPicPr>
                <a:picLocks noChangeAspect="1"/>
              </p:cNvPicPr>
              <p:nvPr/>
            </p:nvPicPr>
            <p:blipFill rotWithShape="1">
              <a:blip r:embed="rId4">
                <a:extLst>
                  <a:ext uri="{28A0092B-C50C-407E-A947-70E740481C1C}">
                    <a14:useLocalDpi xmlns:a14="http://schemas.microsoft.com/office/drawing/2010/main" val="0"/>
                  </a:ext>
                </a:extLst>
              </a:blip>
              <a:srcRect l="2622" t="6380" r="2303" b="2075"/>
              <a:stretch/>
            </p:blipFill>
            <p:spPr>
              <a:xfrm>
                <a:off x="8020947" y="4122209"/>
                <a:ext cx="1366834" cy="2458758"/>
              </a:xfrm>
              <a:prstGeom prst="rect">
                <a:avLst/>
              </a:prstGeom>
              <a:ln w="6350">
                <a:noFill/>
              </a:ln>
            </p:spPr>
          </p:pic>
          <p:sp>
            <p:nvSpPr>
              <p:cNvPr id="29" name="正方形/長方形 28"/>
              <p:cNvSpPr/>
              <p:nvPr/>
            </p:nvSpPr>
            <p:spPr>
              <a:xfrm>
                <a:off x="8020947" y="4122210"/>
                <a:ext cx="1366834" cy="2484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7" name="正方形/長方形 26"/>
            <p:cNvSpPr/>
            <p:nvPr/>
          </p:nvSpPr>
          <p:spPr>
            <a:xfrm>
              <a:off x="8049344" y="6597352"/>
              <a:ext cx="1324541" cy="246221"/>
            </a:xfrm>
            <a:prstGeom prst="rect">
              <a:avLst/>
            </a:prstGeom>
          </p:spPr>
          <p:txBody>
            <a:bodyPr wrap="square">
              <a:spAutoFit/>
            </a:bodyPr>
            <a:lstStyle/>
            <a:p>
              <a:pPr algn="ctr"/>
              <a:r>
                <a:rPr lang="ja-JP" altLang="en-US" sz="1000" dirty="0" smtClean="0">
                  <a:latin typeface="Meiryo UI" panose="020B0604030504040204" pitchFamily="50" charset="-128"/>
                  <a:ea typeface="Meiryo UI" panose="020B0604030504040204" pitchFamily="50" charset="-128"/>
                </a:rPr>
                <a:t>＜イメージ＞</a:t>
              </a:r>
              <a:endParaRPr lang="ja-JP" altLang="en-US" sz="1000" dirty="0">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2713449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997234" y="557022"/>
            <a:ext cx="1210588" cy="461665"/>
          </a:xfrm>
          <a:prstGeom prst="rect">
            <a:avLst/>
          </a:prstGeom>
          <a:noFill/>
        </p:spPr>
        <p:txBody>
          <a:bodyPr wrap="none" rtlCol="0">
            <a:spAutoFit/>
          </a:bodyPr>
          <a:lstStyle/>
          <a:p>
            <a:r>
              <a:rPr kumimoji="1" lang="ja-JP" altLang="en-US" sz="2400" dirty="0" smtClean="0">
                <a:latin typeface="Meiryo UI" panose="020B0604030504040204" pitchFamily="50" charset="-128"/>
                <a:ea typeface="Meiryo UI" panose="020B0604030504040204" pitchFamily="50" charset="-128"/>
              </a:rPr>
              <a:t>目　　次</a:t>
            </a:r>
            <a:endParaRPr kumimoji="1" lang="ja-JP" altLang="en-US" sz="2400"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1523640" y="1654627"/>
            <a:ext cx="4947188" cy="3785652"/>
          </a:xfrm>
          <a:prstGeom prst="rect">
            <a:avLst/>
          </a:prstGeom>
          <a:noFill/>
        </p:spPr>
        <p:txBody>
          <a:bodyPr wrap="none" rtlCol="0">
            <a:spAutoFit/>
          </a:bodyPr>
          <a:lstStyle/>
          <a:p>
            <a:r>
              <a:rPr kumimoji="1" lang="ja-JP" altLang="en-US" sz="2400" dirty="0" smtClean="0">
                <a:latin typeface="Meiryo UI" panose="020B0604030504040204" pitchFamily="50" charset="-128"/>
                <a:ea typeface="Meiryo UI" panose="020B0604030504040204" pitchFamily="50" charset="-128"/>
              </a:rPr>
              <a:t>１．住民モードについ</a:t>
            </a:r>
            <a:r>
              <a:rPr kumimoji="1" lang="ja-JP" altLang="en-US" sz="2400" dirty="0">
                <a:latin typeface="Meiryo UI" panose="020B0604030504040204" pitchFamily="50" charset="-128"/>
                <a:ea typeface="Meiryo UI" panose="020B0604030504040204" pitchFamily="50" charset="-128"/>
              </a:rPr>
              <a:t>て</a:t>
            </a:r>
            <a:endParaRPr kumimoji="1" lang="en-US" altLang="ja-JP" sz="2400" dirty="0">
              <a:latin typeface="Meiryo UI" panose="020B0604030504040204" pitchFamily="50" charset="-128"/>
              <a:ea typeface="Meiryo UI" panose="020B0604030504040204" pitchFamily="50" charset="-128"/>
            </a:endParaRPr>
          </a:p>
          <a:p>
            <a:endParaRPr kumimoji="1" lang="en-US" altLang="ja-JP" sz="2400" dirty="0" smtClean="0">
              <a:latin typeface="Meiryo UI" panose="020B0604030504040204" pitchFamily="50" charset="-128"/>
              <a:ea typeface="Meiryo UI" panose="020B0604030504040204" pitchFamily="50" charset="-128"/>
            </a:endParaRPr>
          </a:p>
          <a:p>
            <a:r>
              <a:rPr kumimoji="1" lang="ja-JP" altLang="en-US" sz="2400" dirty="0" smtClean="0">
                <a:latin typeface="Meiryo UI" panose="020B0604030504040204" pitchFamily="50" charset="-128"/>
                <a:ea typeface="Meiryo UI" panose="020B0604030504040204" pitchFamily="50" charset="-128"/>
              </a:rPr>
              <a:t>２．個別分野の具体的展開例</a:t>
            </a:r>
            <a:endParaRPr kumimoji="1" lang="en-US" altLang="ja-JP" sz="2400" dirty="0" smtClean="0">
              <a:latin typeface="Meiryo UI" panose="020B0604030504040204" pitchFamily="50" charset="-128"/>
              <a:ea typeface="Meiryo UI" panose="020B0604030504040204" pitchFamily="50" charset="-128"/>
            </a:endParaRPr>
          </a:p>
          <a:p>
            <a:endParaRPr kumimoji="1" lang="en-US" altLang="ja-JP" sz="2400" dirty="0" smtClean="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　</a:t>
            </a:r>
            <a:r>
              <a:rPr kumimoji="1" lang="ja-JP" altLang="en-US" sz="2400" dirty="0" smtClean="0">
                <a:latin typeface="Meiryo UI" panose="020B0604030504040204" pitchFamily="50" charset="-128"/>
                <a:ea typeface="Meiryo UI" panose="020B0604030504040204" pitchFamily="50" charset="-128"/>
              </a:rPr>
              <a:t>①　健康モード</a:t>
            </a:r>
            <a:endParaRPr kumimoji="1" lang="en-US" altLang="ja-JP" sz="2400" dirty="0" smtClean="0">
              <a:latin typeface="Meiryo UI" panose="020B0604030504040204" pitchFamily="50" charset="-128"/>
              <a:ea typeface="Meiryo UI" panose="020B0604030504040204" pitchFamily="50" charset="-128"/>
            </a:endParaRPr>
          </a:p>
          <a:p>
            <a:r>
              <a:rPr kumimoji="1" lang="ja-JP" altLang="en-US" sz="2400" dirty="0" smtClean="0">
                <a:latin typeface="Meiryo UI" panose="020B0604030504040204" pitchFamily="50" charset="-128"/>
                <a:ea typeface="Meiryo UI" panose="020B0604030504040204" pitchFamily="50" charset="-128"/>
              </a:rPr>
              <a:t>　　　・　個人の行動変容を促す取組み</a:t>
            </a:r>
            <a:endParaRPr kumimoji="1" lang="en-US" altLang="ja-JP" sz="2400" dirty="0" smtClean="0">
              <a:latin typeface="Meiryo UI" panose="020B0604030504040204" pitchFamily="50" charset="-128"/>
              <a:ea typeface="Meiryo UI" panose="020B0604030504040204" pitchFamily="50" charset="-128"/>
            </a:endParaRPr>
          </a:p>
          <a:p>
            <a:endParaRPr kumimoji="1" lang="en-US" altLang="ja-JP" sz="2400" dirty="0" smtClean="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　</a:t>
            </a:r>
            <a:r>
              <a:rPr kumimoji="1" lang="ja-JP" altLang="en-US" sz="2400" dirty="0" smtClean="0">
                <a:latin typeface="Meiryo UI" panose="020B0604030504040204" pitchFamily="50" charset="-128"/>
                <a:ea typeface="Meiryo UI" panose="020B0604030504040204" pitchFamily="50" charset="-128"/>
              </a:rPr>
              <a:t>②　防災モード</a:t>
            </a:r>
            <a:endParaRPr kumimoji="1" lang="en-US" altLang="ja-JP" sz="2400" dirty="0" smtClean="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　</a:t>
            </a:r>
            <a:r>
              <a:rPr kumimoji="1" lang="ja-JP" altLang="en-US" sz="2400" dirty="0" smtClean="0">
                <a:latin typeface="Meiryo UI" panose="020B0604030504040204" pitchFamily="50" charset="-128"/>
                <a:ea typeface="Meiryo UI" panose="020B0604030504040204" pitchFamily="50" charset="-128"/>
              </a:rPr>
              <a:t>　　・　災害モードと防災モード</a:t>
            </a:r>
            <a:endParaRPr kumimoji="1" lang="en-US" altLang="ja-JP" sz="2400" dirty="0" smtClean="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　</a:t>
            </a:r>
            <a:r>
              <a:rPr kumimoji="1" lang="ja-JP" altLang="en-US" sz="2400" dirty="0" smtClean="0">
                <a:latin typeface="Meiryo UI" panose="020B0604030504040204" pitchFamily="50" charset="-128"/>
                <a:ea typeface="Meiryo UI" panose="020B0604030504040204" pitchFamily="50" charset="-128"/>
              </a:rPr>
              <a:t>　　・　他府県の先進取組み</a:t>
            </a:r>
            <a:endParaRPr kumimoji="1" lang="ja-JP" altLang="en-US" sz="2400"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6784522" y="6317162"/>
            <a:ext cx="2057400" cy="365125"/>
          </a:xfrm>
        </p:spPr>
        <p:txBody>
          <a:bodyPr/>
          <a:lstStyle/>
          <a:p>
            <a:fld id="{5B82B8B8-28EF-469E-A50A-781CCFF9FEC1}" type="slidenum">
              <a:rPr kumimoji="1" lang="ja-JP" altLang="en-US" smtClean="0"/>
              <a:t>2</a:t>
            </a:fld>
            <a:endParaRPr kumimoji="1" lang="ja-JP" altLang="en-US"/>
          </a:p>
        </p:txBody>
      </p:sp>
    </p:spTree>
    <p:extLst>
      <p:ext uri="{BB962C8B-B14F-4D97-AF65-F5344CB8AC3E}">
        <p14:creationId xmlns:p14="http://schemas.microsoft.com/office/powerpoint/2010/main" val="1729000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6362950" y="1093078"/>
            <a:ext cx="806781" cy="801642"/>
          </a:xfrm>
          <a:prstGeom prst="rect">
            <a:avLst/>
          </a:prstGeom>
        </p:spPr>
      </p:pic>
      <p:pic>
        <p:nvPicPr>
          <p:cNvPr id="18" name="図 17"/>
          <p:cNvPicPr>
            <a:picLocks noChangeAspect="1"/>
          </p:cNvPicPr>
          <p:nvPr/>
        </p:nvPicPr>
        <p:blipFill>
          <a:blip r:embed="rId3"/>
          <a:stretch>
            <a:fillRect/>
          </a:stretch>
        </p:blipFill>
        <p:spPr>
          <a:xfrm>
            <a:off x="1807884" y="1113181"/>
            <a:ext cx="1046129" cy="791890"/>
          </a:xfrm>
          <a:prstGeom prst="rect">
            <a:avLst/>
          </a:prstGeom>
        </p:spPr>
      </p:pic>
      <p:sp>
        <p:nvSpPr>
          <p:cNvPr id="14" name="楕円 13"/>
          <p:cNvSpPr/>
          <p:nvPr/>
        </p:nvSpPr>
        <p:spPr>
          <a:xfrm rot="20767425">
            <a:off x="5128487" y="1906323"/>
            <a:ext cx="2986644" cy="1427027"/>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 name="楕円 12"/>
          <p:cNvSpPr/>
          <p:nvPr/>
        </p:nvSpPr>
        <p:spPr>
          <a:xfrm rot="20767425">
            <a:off x="1057327" y="1906324"/>
            <a:ext cx="2986644" cy="1427027"/>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 name="テキスト ボックス 3"/>
          <p:cNvSpPr txBox="1"/>
          <p:nvPr/>
        </p:nvSpPr>
        <p:spPr>
          <a:xfrm>
            <a:off x="799159" y="129090"/>
            <a:ext cx="7718780" cy="461665"/>
          </a:xfrm>
          <a:prstGeom prst="rect">
            <a:avLst/>
          </a:prstGeom>
          <a:noFill/>
        </p:spPr>
        <p:txBody>
          <a:bodyPr wrap="none" rtlCol="0">
            <a:spAutoFit/>
          </a:bodyPr>
          <a:lstStyle/>
          <a:p>
            <a:r>
              <a:rPr kumimoji="1" lang="ja-JP" altLang="en-US" sz="2400" b="1" dirty="0" smtClean="0">
                <a:latin typeface="Meiryo UI" panose="020B0604030504040204" pitchFamily="50" charset="-128"/>
                <a:ea typeface="Meiryo UI" panose="020B0604030504040204" pitchFamily="50" charset="-128"/>
              </a:rPr>
              <a:t>住民モードについて　</a:t>
            </a:r>
            <a:r>
              <a:rPr kumimoji="1" lang="ja-JP" altLang="en-US" sz="2000" b="1" dirty="0" smtClean="0">
                <a:latin typeface="Meiryo UI" panose="020B0604030504040204" pitchFamily="50" charset="-128"/>
                <a:ea typeface="Meiryo UI" panose="020B0604030504040204" pitchFamily="50" charset="-128"/>
              </a:rPr>
              <a:t>－住民（人間）が中心の大阪スマートシティ</a:t>
            </a:r>
            <a:endParaRPr kumimoji="1" lang="ja-JP" altLang="en-US" sz="2000" b="1"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899145" y="2023873"/>
            <a:ext cx="3233338" cy="1200329"/>
          </a:xfrm>
          <a:prstGeom prst="rect">
            <a:avLst/>
          </a:prstGeom>
          <a:noFill/>
        </p:spPr>
        <p:txBody>
          <a:bodyPr wrap="square" rtlCol="0">
            <a:spAutoFit/>
          </a:bodyPr>
          <a:lstStyle/>
          <a:p>
            <a:pPr algn="ctr"/>
            <a:r>
              <a:rPr kumimoji="1" lang="en-US" altLang="ja-JP" sz="2000" b="1" dirty="0" smtClean="0">
                <a:latin typeface="Meiryo UI" panose="020B0604030504040204" pitchFamily="50" charset="-128"/>
                <a:ea typeface="Meiryo UI" panose="020B0604030504040204" pitchFamily="50" charset="-128"/>
              </a:rPr>
              <a:t>【『</a:t>
            </a:r>
            <a:r>
              <a:rPr kumimoji="1" lang="ja-JP" altLang="en-US" sz="2000" b="1" dirty="0" smtClean="0">
                <a:latin typeface="Meiryo UI" panose="020B0604030504040204" pitchFamily="50" charset="-128"/>
                <a:ea typeface="Meiryo UI" panose="020B0604030504040204" pitchFamily="50" charset="-128"/>
              </a:rPr>
              <a:t>テクノロジー</a:t>
            </a:r>
            <a:r>
              <a:rPr kumimoji="1" lang="en-US" altLang="ja-JP" sz="2000" b="1" dirty="0" smtClean="0">
                <a:latin typeface="Meiryo UI" panose="020B0604030504040204" pitchFamily="50" charset="-128"/>
                <a:ea typeface="Meiryo UI" panose="020B0604030504040204" pitchFamily="50" charset="-128"/>
              </a:rPr>
              <a:t>』</a:t>
            </a:r>
            <a:r>
              <a:rPr kumimoji="1" lang="ja-JP" altLang="en-US" sz="2000" b="1" dirty="0" smtClean="0">
                <a:latin typeface="Meiryo UI" panose="020B0604030504040204" pitchFamily="50" charset="-128"/>
                <a:ea typeface="Meiryo UI" panose="020B0604030504040204" pitchFamily="50" charset="-128"/>
              </a:rPr>
              <a:t>が主語</a:t>
            </a:r>
            <a:r>
              <a:rPr kumimoji="1" lang="en-US" altLang="ja-JP" sz="2000" b="1" dirty="0" smtClean="0">
                <a:latin typeface="Meiryo UI" panose="020B0604030504040204" pitchFamily="50" charset="-128"/>
                <a:ea typeface="Meiryo UI" panose="020B0604030504040204" pitchFamily="50" charset="-128"/>
              </a:rPr>
              <a:t>】</a:t>
            </a:r>
          </a:p>
          <a:p>
            <a:pPr algn="ctr"/>
            <a:endParaRPr kumimoji="1" lang="en-US" altLang="ja-JP" sz="1600" dirty="0" smtClean="0">
              <a:latin typeface="Meiryo UI" panose="020B0604030504040204" pitchFamily="50" charset="-128"/>
              <a:ea typeface="Meiryo UI" panose="020B0604030504040204" pitchFamily="50" charset="-128"/>
            </a:endParaRPr>
          </a:p>
          <a:p>
            <a:pPr algn="ctr"/>
            <a:r>
              <a:rPr kumimoji="1" lang="ja-JP" altLang="en-US" dirty="0" smtClean="0">
                <a:latin typeface="Meiryo UI" panose="020B0604030504040204" pitchFamily="50" charset="-128"/>
                <a:ea typeface="Meiryo UI" panose="020B0604030504040204" pitchFamily="50" charset="-128"/>
              </a:rPr>
              <a:t>テクノロジーを使うことで、</a:t>
            </a:r>
            <a:endParaRPr kumimoji="1" lang="en-US" altLang="ja-JP" dirty="0" smtClean="0">
              <a:latin typeface="Meiryo UI" panose="020B0604030504040204" pitchFamily="50" charset="-128"/>
              <a:ea typeface="Meiryo UI" panose="020B0604030504040204" pitchFamily="50" charset="-128"/>
            </a:endParaRPr>
          </a:p>
          <a:p>
            <a:pPr algn="ctr"/>
            <a:r>
              <a:rPr kumimoji="1" lang="ja-JP" altLang="en-US" dirty="0" smtClean="0">
                <a:latin typeface="Meiryo UI" panose="020B0604030504040204" pitchFamily="50" charset="-128"/>
                <a:ea typeface="Meiryo UI" panose="020B0604030504040204" pitchFamily="50" charset="-128"/>
              </a:rPr>
              <a:t>住民の</a:t>
            </a:r>
            <a:r>
              <a:rPr kumimoji="1" lang="en-US" altLang="ja-JP" dirty="0" err="1" smtClean="0">
                <a:latin typeface="Meiryo UI" panose="020B0604030504040204" pitchFamily="50" charset="-128"/>
                <a:ea typeface="Meiryo UI" panose="020B0604030504040204" pitchFamily="50" charset="-128"/>
              </a:rPr>
              <a:t>QoL</a:t>
            </a:r>
            <a:r>
              <a:rPr kumimoji="1" lang="ja-JP" altLang="en-US" dirty="0" smtClean="0">
                <a:latin typeface="Meiryo UI" panose="020B0604030504040204" pitchFamily="50" charset="-128"/>
                <a:ea typeface="Meiryo UI" panose="020B0604030504040204" pitchFamily="50" charset="-128"/>
              </a:rPr>
              <a:t>は向上する。</a:t>
            </a:r>
            <a:endParaRPr kumimoji="1" lang="ja-JP" altLang="en-US"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844935" y="1986982"/>
            <a:ext cx="981283" cy="1200329"/>
          </a:xfrm>
          <a:prstGeom prst="rect">
            <a:avLst/>
          </a:prstGeom>
          <a:noFill/>
        </p:spPr>
        <p:txBody>
          <a:bodyPr wrap="square" rtlCol="0">
            <a:spAutoFit/>
          </a:bodyPr>
          <a:lstStyle/>
          <a:p>
            <a:r>
              <a:rPr kumimoji="1" lang="ja-JP" altLang="en-US" sz="7200" b="1" dirty="0" smtClean="0">
                <a:latin typeface="Meiryo UI" panose="020B0604030504040204" pitchFamily="50" charset="-128"/>
                <a:ea typeface="Meiryo UI" panose="020B0604030504040204" pitchFamily="50" charset="-128"/>
              </a:rPr>
              <a:t>＜</a:t>
            </a:r>
            <a:endParaRPr kumimoji="1" lang="ja-JP" altLang="en-US" sz="7200" b="1"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5017400" y="2023873"/>
            <a:ext cx="3497883" cy="1200329"/>
          </a:xfrm>
          <a:prstGeom prst="rect">
            <a:avLst/>
          </a:prstGeom>
          <a:noFill/>
        </p:spPr>
        <p:txBody>
          <a:bodyPr wrap="square" rtlCol="0">
            <a:spAutoFit/>
          </a:bodyPr>
          <a:lstStyle/>
          <a:p>
            <a:pPr algn="ctr"/>
            <a:r>
              <a:rPr kumimoji="1" lang="en-US" altLang="ja-JP" sz="2000" b="1" dirty="0" smtClean="0">
                <a:latin typeface="Meiryo UI" panose="020B0604030504040204" pitchFamily="50" charset="-128"/>
                <a:ea typeface="Meiryo UI" panose="020B0604030504040204" pitchFamily="50" charset="-128"/>
              </a:rPr>
              <a:t>【『</a:t>
            </a:r>
            <a:r>
              <a:rPr kumimoji="1" lang="ja-JP" altLang="en-US" sz="2000" b="1" dirty="0" smtClean="0">
                <a:latin typeface="Meiryo UI" panose="020B0604030504040204" pitchFamily="50" charset="-128"/>
                <a:ea typeface="Meiryo UI" panose="020B0604030504040204" pitchFamily="50" charset="-128"/>
              </a:rPr>
              <a:t>住民（人間）</a:t>
            </a:r>
            <a:r>
              <a:rPr kumimoji="1" lang="en-US" altLang="ja-JP" sz="2000" b="1" dirty="0" smtClean="0">
                <a:latin typeface="Meiryo UI" panose="020B0604030504040204" pitchFamily="50" charset="-128"/>
                <a:ea typeface="Meiryo UI" panose="020B0604030504040204" pitchFamily="50" charset="-128"/>
              </a:rPr>
              <a:t>』</a:t>
            </a:r>
            <a:r>
              <a:rPr kumimoji="1" lang="ja-JP" altLang="en-US" sz="2000" b="1" dirty="0" smtClean="0">
                <a:latin typeface="Meiryo UI" panose="020B0604030504040204" pitchFamily="50" charset="-128"/>
                <a:ea typeface="Meiryo UI" panose="020B0604030504040204" pitchFamily="50" charset="-128"/>
              </a:rPr>
              <a:t>が主語</a:t>
            </a:r>
            <a:r>
              <a:rPr kumimoji="1" lang="en-US" altLang="ja-JP" sz="2000" b="1" dirty="0" smtClean="0">
                <a:latin typeface="Meiryo UI" panose="020B0604030504040204" pitchFamily="50" charset="-128"/>
                <a:ea typeface="Meiryo UI" panose="020B0604030504040204" pitchFamily="50" charset="-128"/>
              </a:rPr>
              <a:t>】</a:t>
            </a:r>
          </a:p>
          <a:p>
            <a:pPr algn="ctr"/>
            <a:endParaRPr kumimoji="1" lang="en-US" altLang="ja-JP" sz="1600" dirty="0" smtClean="0">
              <a:latin typeface="Meiryo UI" panose="020B0604030504040204" pitchFamily="50" charset="-128"/>
              <a:ea typeface="Meiryo UI" panose="020B0604030504040204" pitchFamily="50" charset="-128"/>
            </a:endParaRPr>
          </a:p>
          <a:p>
            <a:pPr algn="ctr"/>
            <a:r>
              <a:rPr kumimoji="1" lang="ja-JP" altLang="en-US" dirty="0" smtClean="0">
                <a:latin typeface="Meiryo UI" panose="020B0604030504040204" pitchFamily="50" charset="-128"/>
                <a:ea typeface="Meiryo UI" panose="020B0604030504040204" pitchFamily="50" charset="-128"/>
              </a:rPr>
              <a:t>住民の</a:t>
            </a:r>
            <a:r>
              <a:rPr kumimoji="1" lang="en-US" altLang="ja-JP" dirty="0" err="1" smtClean="0">
                <a:latin typeface="Meiryo UI" panose="020B0604030504040204" pitchFamily="50" charset="-128"/>
                <a:ea typeface="Meiryo UI" panose="020B0604030504040204" pitchFamily="50" charset="-128"/>
              </a:rPr>
              <a:t>QoL</a:t>
            </a:r>
            <a:r>
              <a:rPr kumimoji="1" lang="ja-JP" altLang="en-US" dirty="0" smtClean="0">
                <a:latin typeface="Meiryo UI" panose="020B0604030504040204" pitchFamily="50" charset="-128"/>
                <a:ea typeface="Meiryo UI" panose="020B0604030504040204" pitchFamily="50" charset="-128"/>
              </a:rPr>
              <a:t>向上させ</a:t>
            </a:r>
            <a:r>
              <a:rPr kumimoji="1" lang="ja-JP" altLang="en-US" dirty="0">
                <a:latin typeface="Meiryo UI" panose="020B0604030504040204" pitchFamily="50" charset="-128"/>
                <a:ea typeface="Meiryo UI" panose="020B0604030504040204" pitchFamily="50" charset="-128"/>
              </a:rPr>
              <a:t>る</a:t>
            </a:r>
            <a:r>
              <a:rPr kumimoji="1" lang="ja-JP" altLang="en-US" dirty="0" smtClean="0">
                <a:latin typeface="Meiryo UI" panose="020B0604030504040204" pitchFamily="50" charset="-128"/>
                <a:ea typeface="Meiryo UI" panose="020B0604030504040204" pitchFamily="50" charset="-128"/>
              </a:rPr>
              <a:t>ため</a:t>
            </a:r>
            <a:r>
              <a:rPr kumimoji="1" lang="ja-JP" altLang="en-US" dirty="0">
                <a:latin typeface="Meiryo UI" panose="020B0604030504040204" pitchFamily="50" charset="-128"/>
                <a:ea typeface="Meiryo UI" panose="020B0604030504040204" pitchFamily="50" charset="-128"/>
              </a:rPr>
              <a:t>に</a:t>
            </a:r>
            <a:r>
              <a:rPr kumimoji="1" lang="ja-JP" altLang="en-US" dirty="0" smtClean="0">
                <a:latin typeface="Meiryo UI" panose="020B0604030504040204" pitchFamily="50" charset="-128"/>
                <a:ea typeface="Meiryo UI" panose="020B0604030504040204" pitchFamily="50" charset="-128"/>
              </a:rPr>
              <a:t>、</a:t>
            </a:r>
            <a:endParaRPr kumimoji="1" lang="en-US" altLang="ja-JP" dirty="0" smtClean="0">
              <a:latin typeface="Meiryo UI" panose="020B0604030504040204" pitchFamily="50" charset="-128"/>
              <a:ea typeface="Meiryo UI" panose="020B0604030504040204" pitchFamily="50" charset="-128"/>
            </a:endParaRPr>
          </a:p>
          <a:p>
            <a:pPr algn="ctr"/>
            <a:r>
              <a:rPr kumimoji="1" lang="ja-JP" altLang="en-US" dirty="0" smtClean="0">
                <a:latin typeface="Meiryo UI" panose="020B0604030504040204" pitchFamily="50" charset="-128"/>
                <a:ea typeface="Meiryo UI" panose="020B0604030504040204" pitchFamily="50" charset="-128"/>
              </a:rPr>
              <a:t>テクノロジーをいかに活かすか。</a:t>
            </a:r>
            <a:endParaRPr kumimoji="1" lang="ja-JP" altLang="en-US" dirty="0">
              <a:latin typeface="Meiryo UI" panose="020B0604030504040204" pitchFamily="50" charset="-128"/>
              <a:ea typeface="Meiryo UI" panose="020B0604030504040204" pitchFamily="50" charset="-128"/>
            </a:endParaRPr>
          </a:p>
        </p:txBody>
      </p:sp>
      <p:cxnSp>
        <p:nvCxnSpPr>
          <p:cNvPr id="11" name="直線コネクタ 10"/>
          <p:cNvCxnSpPr/>
          <p:nvPr/>
        </p:nvCxnSpPr>
        <p:spPr>
          <a:xfrm>
            <a:off x="107086" y="650638"/>
            <a:ext cx="8934994" cy="0"/>
          </a:xfrm>
          <a:prstGeom prst="line">
            <a:avLst/>
          </a:prstGeom>
        </p:spPr>
        <p:style>
          <a:lnRef idx="1">
            <a:schemeClr val="dk1"/>
          </a:lnRef>
          <a:fillRef idx="0">
            <a:schemeClr val="dk1"/>
          </a:fillRef>
          <a:effectRef idx="0">
            <a:schemeClr val="dk1"/>
          </a:effectRef>
          <a:fontRef idx="minor">
            <a:schemeClr val="tx1"/>
          </a:fontRef>
        </p:style>
      </p:cxnSp>
      <p:sp>
        <p:nvSpPr>
          <p:cNvPr id="2" name="スライド番号プレースホルダー 1"/>
          <p:cNvSpPr>
            <a:spLocks noGrp="1"/>
          </p:cNvSpPr>
          <p:nvPr>
            <p:ph type="sldNum" sz="quarter" idx="12"/>
          </p:nvPr>
        </p:nvSpPr>
        <p:spPr>
          <a:xfrm>
            <a:off x="6917666" y="6283126"/>
            <a:ext cx="2057400" cy="365125"/>
          </a:xfrm>
        </p:spPr>
        <p:txBody>
          <a:bodyPr/>
          <a:lstStyle/>
          <a:p>
            <a:fld id="{5B82B8B8-28EF-469E-A50A-781CCFF9FEC1}" type="slidenum">
              <a:rPr kumimoji="1" lang="ja-JP" altLang="en-US" smtClean="0"/>
              <a:t>3</a:t>
            </a:fld>
            <a:endParaRPr kumimoji="1" lang="ja-JP" altLang="en-US"/>
          </a:p>
        </p:txBody>
      </p:sp>
      <p:sp>
        <p:nvSpPr>
          <p:cNvPr id="6" name="テキスト ボックス 5"/>
          <p:cNvSpPr txBox="1"/>
          <p:nvPr/>
        </p:nvSpPr>
        <p:spPr>
          <a:xfrm>
            <a:off x="1023931" y="3916519"/>
            <a:ext cx="7269236" cy="2246769"/>
          </a:xfrm>
          <a:prstGeom prst="rect">
            <a:avLst/>
          </a:prstGeom>
          <a:noFill/>
        </p:spPr>
        <p:txBody>
          <a:bodyPr wrap="square" rtlCol="0">
            <a:spAutoFit/>
          </a:bodyPr>
          <a:lstStyle/>
          <a:p>
            <a:pPr marL="342900" indent="-342900">
              <a:buFont typeface="+mj-lt"/>
              <a:buAutoNum type="arabicPeriod"/>
            </a:pPr>
            <a:r>
              <a:rPr kumimoji="1" lang="ja-JP" altLang="en-US" sz="2000" dirty="0" smtClean="0">
                <a:latin typeface="Meiryo UI" panose="020B0604030504040204" pitchFamily="50" charset="-128"/>
                <a:ea typeface="Meiryo UI" panose="020B0604030504040204" pitchFamily="50" charset="-128"/>
              </a:rPr>
              <a:t>スマートシティの最大の目的は、住民の</a:t>
            </a:r>
            <a:r>
              <a:rPr kumimoji="1" lang="en-US" altLang="ja-JP" sz="2000" dirty="0" err="1" smtClean="0">
                <a:latin typeface="Meiryo UI" panose="020B0604030504040204" pitchFamily="50" charset="-128"/>
                <a:ea typeface="Meiryo UI" panose="020B0604030504040204" pitchFamily="50" charset="-128"/>
              </a:rPr>
              <a:t>QoL</a:t>
            </a:r>
            <a:r>
              <a:rPr kumimoji="1" lang="ja-JP" altLang="en-US" sz="2000" dirty="0" smtClean="0">
                <a:latin typeface="Meiryo UI" panose="020B0604030504040204" pitchFamily="50" charset="-128"/>
                <a:ea typeface="Meiryo UI" panose="020B0604030504040204" pitchFamily="50" charset="-128"/>
              </a:rPr>
              <a:t>向上</a:t>
            </a:r>
            <a:endParaRPr kumimoji="1" lang="en-US" altLang="ja-JP" sz="2000" dirty="0" smtClean="0">
              <a:latin typeface="Meiryo UI" panose="020B0604030504040204" pitchFamily="50" charset="-128"/>
              <a:ea typeface="Meiryo UI" panose="020B0604030504040204" pitchFamily="50" charset="-128"/>
            </a:endParaRPr>
          </a:p>
          <a:p>
            <a:pPr marL="342900" indent="-342900">
              <a:buFont typeface="+mj-lt"/>
              <a:buAutoNum type="arabicPeriod"/>
            </a:pPr>
            <a:endParaRPr kumimoji="1" lang="en-US" altLang="ja-JP" sz="2000" dirty="0">
              <a:latin typeface="Meiryo UI" panose="020B0604030504040204" pitchFamily="50" charset="-128"/>
              <a:ea typeface="Meiryo UI" panose="020B0604030504040204" pitchFamily="50" charset="-128"/>
            </a:endParaRPr>
          </a:p>
          <a:p>
            <a:pPr marL="342900" indent="-342900">
              <a:buFont typeface="+mj-lt"/>
              <a:buAutoNum type="arabicPeriod"/>
            </a:pPr>
            <a:r>
              <a:rPr kumimoji="1" lang="ja-JP" altLang="en-US" sz="2000" dirty="0" smtClean="0">
                <a:latin typeface="Meiryo UI" panose="020B0604030504040204" pitchFamily="50" charset="-128"/>
                <a:ea typeface="Meiryo UI" panose="020B0604030504040204" pitchFamily="50" charset="-128"/>
              </a:rPr>
              <a:t>これを実現するためには、住民自身が「考え」「選択し」「行動する」機会の拡大につなげるという考え方が重要</a:t>
            </a:r>
            <a:endParaRPr kumimoji="1" lang="en-US" altLang="ja-JP" sz="2000" dirty="0" smtClean="0">
              <a:latin typeface="Meiryo UI" panose="020B0604030504040204" pitchFamily="50" charset="-128"/>
              <a:ea typeface="Meiryo UI" panose="020B0604030504040204" pitchFamily="50" charset="-128"/>
            </a:endParaRPr>
          </a:p>
          <a:p>
            <a:pPr marL="342900" indent="-342900">
              <a:buFont typeface="+mj-lt"/>
              <a:buAutoNum type="arabicPeriod"/>
            </a:pPr>
            <a:endParaRPr kumimoji="1" lang="en-US" altLang="ja-JP" sz="2000" dirty="0">
              <a:latin typeface="Meiryo UI" panose="020B0604030504040204" pitchFamily="50" charset="-128"/>
              <a:ea typeface="Meiryo UI" panose="020B0604030504040204" pitchFamily="50" charset="-128"/>
            </a:endParaRPr>
          </a:p>
          <a:p>
            <a:pPr marL="342900" indent="-342900">
              <a:buFont typeface="+mj-lt"/>
              <a:buAutoNum type="arabicPeriod"/>
            </a:pPr>
            <a:r>
              <a:rPr kumimoji="1" lang="ja-JP" altLang="en-US" sz="2000" dirty="0" smtClean="0">
                <a:latin typeface="Meiryo UI" panose="020B0604030504040204" pitchFamily="50" charset="-128"/>
                <a:ea typeface="Meiryo UI" panose="020B0604030504040204" pitchFamily="50" charset="-128"/>
              </a:rPr>
              <a:t>大阪のスマートシティ戦略では、このような「住民が自らアクションを起こす」ことの重要性に着目して、「住民モード」という考え方を導入。</a:t>
            </a:r>
            <a:endParaRPr kumimoji="1" lang="ja-JP" altLang="en-US" sz="2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70003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右矢印 15"/>
          <p:cNvSpPr/>
          <p:nvPr/>
        </p:nvSpPr>
        <p:spPr>
          <a:xfrm rot="10800000">
            <a:off x="3377324" y="1518070"/>
            <a:ext cx="2767107" cy="4786419"/>
          </a:xfrm>
          <a:prstGeom prst="rightArrow">
            <a:avLst>
              <a:gd name="adj1" fmla="val 60669"/>
              <a:gd name="adj2" fmla="val 66654"/>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schemeClr val="tx1"/>
              </a:solidFill>
            </a:endParaRPr>
          </a:p>
        </p:txBody>
      </p:sp>
      <p:sp>
        <p:nvSpPr>
          <p:cNvPr id="60" name="角丸四角形 59"/>
          <p:cNvSpPr/>
          <p:nvPr/>
        </p:nvSpPr>
        <p:spPr>
          <a:xfrm>
            <a:off x="1043579" y="1652267"/>
            <a:ext cx="2604712" cy="1656000"/>
          </a:xfrm>
          <a:prstGeom prst="roundRect">
            <a:avLst>
              <a:gd name="adj" fmla="val 929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 name="テキスト ボックス 4"/>
          <p:cNvSpPr txBox="1"/>
          <p:nvPr/>
        </p:nvSpPr>
        <p:spPr>
          <a:xfrm>
            <a:off x="6191078" y="1066426"/>
            <a:ext cx="2199640" cy="369332"/>
          </a:xfrm>
          <a:prstGeom prst="rect">
            <a:avLst/>
          </a:prstGeom>
          <a:noFill/>
        </p:spPr>
        <p:txBody>
          <a:bodyPr wrap="none" rtlCol="0">
            <a:spAutoFit/>
          </a:bodyPr>
          <a:lstStyle/>
          <a:p>
            <a:pPr algn="ctr"/>
            <a:r>
              <a:rPr lang="ja-JP" altLang="en-US" b="1" dirty="0" smtClean="0">
                <a:latin typeface="Meiryo UI" panose="020B0604030504040204" pitchFamily="50" charset="-128"/>
                <a:ea typeface="Meiryo UI" panose="020B0604030504040204" pitchFamily="50" charset="-128"/>
              </a:rPr>
              <a:t>各分野のテクノロジー</a:t>
            </a:r>
            <a:endParaRPr lang="en-US" altLang="ja-JP" b="1"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8093453" y="1700715"/>
            <a:ext cx="639278" cy="3403749"/>
          </a:xfrm>
          <a:prstGeom prst="rect">
            <a:avLst/>
          </a:prstGeom>
          <a:noFill/>
        </p:spPr>
        <p:txBody>
          <a:bodyPr vert="eaVert" wrap="square" rtlCol="0">
            <a:spAutoFit/>
          </a:bodyPr>
          <a:lstStyle/>
          <a:p>
            <a:pPr algn="ctr"/>
            <a:r>
              <a:rPr lang="ja-JP" altLang="en-US" sz="1477" b="1" dirty="0" smtClean="0">
                <a:latin typeface="Meiryo UI" panose="020B0604030504040204" pitchFamily="50" charset="-128"/>
                <a:ea typeface="Meiryo UI" panose="020B0604030504040204" pitchFamily="50" charset="-128"/>
              </a:rPr>
              <a:t>これだけ</a:t>
            </a:r>
            <a:r>
              <a:rPr lang="ja-JP" altLang="en-US" sz="1477" b="1" dirty="0">
                <a:latin typeface="Meiryo UI" panose="020B0604030504040204" pitchFamily="50" charset="-128"/>
                <a:ea typeface="Meiryo UI" panose="020B0604030504040204" pitchFamily="50" charset="-128"/>
              </a:rPr>
              <a:t>では</a:t>
            </a:r>
            <a:r>
              <a:rPr lang="ja-JP" altLang="en-US" sz="1477" b="1" dirty="0" smtClean="0">
                <a:latin typeface="Meiryo UI" panose="020B0604030504040204" pitchFamily="50" charset="-128"/>
                <a:ea typeface="Meiryo UI" panose="020B0604030504040204" pitchFamily="50" charset="-128"/>
              </a:rPr>
              <a:t>、住民が実感できる形で</a:t>
            </a:r>
            <a:r>
              <a:rPr lang="en-US" altLang="ja-JP" sz="1477" b="1" dirty="0" smtClean="0">
                <a:latin typeface="Meiryo UI" panose="020B0604030504040204" pitchFamily="50" charset="-128"/>
                <a:ea typeface="Meiryo UI" panose="020B0604030504040204" pitchFamily="50" charset="-128"/>
              </a:rPr>
              <a:t>QOL</a:t>
            </a:r>
            <a:r>
              <a:rPr lang="ja-JP" altLang="en-US" sz="1477" b="1" dirty="0">
                <a:latin typeface="Meiryo UI" panose="020B0604030504040204" pitchFamily="50" charset="-128"/>
                <a:ea typeface="Meiryo UI" panose="020B0604030504040204" pitchFamily="50" charset="-128"/>
              </a:rPr>
              <a:t>は上がらない</a:t>
            </a:r>
          </a:p>
        </p:txBody>
      </p:sp>
      <p:sp>
        <p:nvSpPr>
          <p:cNvPr id="13" name="テキスト ボックス 12"/>
          <p:cNvSpPr txBox="1"/>
          <p:nvPr/>
        </p:nvSpPr>
        <p:spPr>
          <a:xfrm>
            <a:off x="6696825" y="1634620"/>
            <a:ext cx="1188146" cy="433324"/>
          </a:xfrm>
          <a:prstGeom prst="rect">
            <a:avLst/>
          </a:prstGeom>
          <a:noFill/>
        </p:spPr>
        <p:txBody>
          <a:bodyPr wrap="none" rtlCol="0">
            <a:spAutoFit/>
          </a:bodyPr>
          <a:lstStyle/>
          <a:p>
            <a:pPr algn="ctr"/>
            <a:r>
              <a:rPr lang="ja-JP" altLang="en-US" sz="1100" b="1" dirty="0" smtClean="0">
                <a:latin typeface="Meiryo UI" panose="020B0604030504040204" pitchFamily="50" charset="-128"/>
                <a:ea typeface="Meiryo UI" panose="020B0604030504040204" pitchFamily="50" charset="-128"/>
              </a:rPr>
              <a:t>スマートウォッチや</a:t>
            </a:r>
            <a:endParaRPr lang="en-US" altLang="ja-JP" sz="1100" b="1" dirty="0" smtClean="0">
              <a:latin typeface="Meiryo UI" panose="020B0604030504040204" pitchFamily="50" charset="-128"/>
              <a:ea typeface="Meiryo UI" panose="020B0604030504040204" pitchFamily="50" charset="-128"/>
            </a:endParaRPr>
          </a:p>
          <a:p>
            <a:pPr algn="ctr"/>
            <a:r>
              <a:rPr lang="ja-JP" altLang="en-US" sz="1100" b="1" dirty="0" smtClean="0">
                <a:latin typeface="Meiryo UI" panose="020B0604030504040204" pitchFamily="50" charset="-128"/>
                <a:ea typeface="Meiryo UI" panose="020B0604030504040204" pitchFamily="50" charset="-128"/>
              </a:rPr>
              <a:t>健康</a:t>
            </a:r>
            <a:r>
              <a:rPr lang="ja-JP" altLang="en-US" sz="1100" b="1" dirty="0">
                <a:latin typeface="Meiryo UI" panose="020B0604030504040204" pitchFamily="50" charset="-128"/>
                <a:ea typeface="Meiryo UI" panose="020B0604030504040204" pitchFamily="50" charset="-128"/>
              </a:rPr>
              <a:t>アプリ</a:t>
            </a:r>
          </a:p>
        </p:txBody>
      </p:sp>
      <p:sp>
        <p:nvSpPr>
          <p:cNvPr id="19" name="テキスト ボックス 18"/>
          <p:cNvSpPr txBox="1"/>
          <p:nvPr/>
        </p:nvSpPr>
        <p:spPr>
          <a:xfrm>
            <a:off x="1092013" y="1830549"/>
            <a:ext cx="2330234" cy="523220"/>
          </a:xfrm>
          <a:prstGeom prst="rect">
            <a:avLst/>
          </a:prstGeom>
          <a:noFill/>
        </p:spPr>
        <p:txBody>
          <a:bodyPr wrap="square" rtlCol="0">
            <a:spAutoFit/>
          </a:bodyPr>
          <a:lstStyle/>
          <a:p>
            <a:pPr marL="285750" indent="-285750">
              <a:buFont typeface="Wingdings" panose="05000000000000000000" pitchFamily="2" charset="2"/>
              <a:buChar char="p"/>
            </a:pPr>
            <a:r>
              <a:rPr lang="ja-JP" altLang="en-US" sz="1400" dirty="0" smtClean="0">
                <a:latin typeface="Meiryo UI" panose="020B0604030504040204" pitchFamily="50" charset="-128"/>
                <a:ea typeface="Meiryo UI" panose="020B0604030504040204" pitchFamily="50" charset="-128"/>
              </a:rPr>
              <a:t>自分の体を見える</a:t>
            </a:r>
            <a:r>
              <a:rPr lang="ja-JP" altLang="en-US" sz="1400" dirty="0" err="1" smtClean="0">
                <a:latin typeface="Meiryo UI" panose="020B0604030504040204" pitchFamily="50" charset="-128"/>
                <a:ea typeface="Meiryo UI" panose="020B0604030504040204" pitchFamily="50" charset="-128"/>
              </a:rPr>
              <a:t>化する</a:t>
            </a:r>
            <a:endParaRPr lang="en-US" altLang="ja-JP" sz="14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p"/>
            </a:pPr>
            <a:r>
              <a:rPr lang="ja-JP" altLang="en-US" sz="1400" dirty="0">
                <a:latin typeface="Meiryo UI" panose="020B0604030504040204" pitchFamily="50" charset="-128"/>
                <a:ea typeface="Meiryo UI" panose="020B0604030504040204" pitchFamily="50" charset="-128"/>
              </a:rPr>
              <a:t>行動</a:t>
            </a:r>
            <a:r>
              <a:rPr lang="ja-JP" altLang="en-US" sz="1400" dirty="0" smtClean="0">
                <a:latin typeface="Meiryo UI" panose="020B0604030504040204" pitchFamily="50" charset="-128"/>
                <a:ea typeface="Meiryo UI" panose="020B0604030504040204" pitchFamily="50" charset="-128"/>
              </a:rPr>
              <a:t>したくなる解釈を示す</a:t>
            </a:r>
            <a:endParaRPr lang="ja-JP" altLang="en-US" sz="1400" dirty="0">
              <a:latin typeface="Meiryo UI" panose="020B0604030504040204" pitchFamily="50" charset="-128"/>
              <a:ea typeface="Meiryo UI" panose="020B0604030504040204" pitchFamily="50" charset="-128"/>
            </a:endParaRPr>
          </a:p>
        </p:txBody>
      </p:sp>
      <p:cxnSp>
        <p:nvCxnSpPr>
          <p:cNvPr id="23" name="直線コネクタ 22"/>
          <p:cNvCxnSpPr/>
          <p:nvPr/>
        </p:nvCxnSpPr>
        <p:spPr>
          <a:xfrm>
            <a:off x="5855989" y="1528826"/>
            <a:ext cx="2736000" cy="0"/>
          </a:xfrm>
          <a:prstGeom prst="line">
            <a:avLst/>
          </a:prstGeom>
        </p:spPr>
        <p:style>
          <a:lnRef idx="1">
            <a:schemeClr val="dk1"/>
          </a:lnRef>
          <a:fillRef idx="0">
            <a:schemeClr val="dk1"/>
          </a:fillRef>
          <a:effectRef idx="0">
            <a:schemeClr val="dk1"/>
          </a:effectRef>
          <a:fontRef idx="minor">
            <a:schemeClr val="tx1"/>
          </a:fontRef>
        </p:style>
      </p:cxnSp>
      <p:cxnSp>
        <p:nvCxnSpPr>
          <p:cNvPr id="24" name="直線コネクタ 23"/>
          <p:cNvCxnSpPr/>
          <p:nvPr/>
        </p:nvCxnSpPr>
        <p:spPr>
          <a:xfrm>
            <a:off x="494493" y="1528826"/>
            <a:ext cx="3420000" cy="0"/>
          </a:xfrm>
          <a:prstGeom prst="line">
            <a:avLst/>
          </a:prstGeom>
        </p:spPr>
        <p:style>
          <a:lnRef idx="1">
            <a:schemeClr val="dk1"/>
          </a:lnRef>
          <a:fillRef idx="0">
            <a:schemeClr val="dk1"/>
          </a:fillRef>
          <a:effectRef idx="0">
            <a:schemeClr val="dk1"/>
          </a:effectRef>
          <a:fontRef idx="minor">
            <a:schemeClr val="tx1"/>
          </a:fontRef>
        </p:style>
      </p:cxnSp>
      <p:pic>
        <p:nvPicPr>
          <p:cNvPr id="2" name="図 1"/>
          <p:cNvPicPr>
            <a:picLocks noChangeAspect="1"/>
          </p:cNvPicPr>
          <p:nvPr/>
        </p:nvPicPr>
        <p:blipFill>
          <a:blip r:embed="rId2"/>
          <a:stretch>
            <a:fillRect/>
          </a:stretch>
        </p:blipFill>
        <p:spPr>
          <a:xfrm>
            <a:off x="6508336" y="2231408"/>
            <a:ext cx="707887" cy="707887"/>
          </a:xfrm>
          <a:prstGeom prst="rect">
            <a:avLst/>
          </a:prstGeom>
        </p:spPr>
      </p:pic>
      <p:sp>
        <p:nvSpPr>
          <p:cNvPr id="31" name="角丸四角形 30"/>
          <p:cNvSpPr/>
          <p:nvPr/>
        </p:nvSpPr>
        <p:spPr>
          <a:xfrm>
            <a:off x="5854787" y="1635822"/>
            <a:ext cx="432000" cy="1656000"/>
          </a:xfrm>
          <a:prstGeom prst="roundRect">
            <a:avLst/>
          </a:prstGeom>
          <a:solidFill>
            <a:schemeClr val="bg1"/>
          </a:solidFill>
        </p:spPr>
        <p:style>
          <a:lnRef idx="2">
            <a:schemeClr val="dk1"/>
          </a:lnRef>
          <a:fillRef idx="1">
            <a:schemeClr val="lt1"/>
          </a:fillRef>
          <a:effectRef idx="0">
            <a:schemeClr val="dk1"/>
          </a:effectRef>
          <a:fontRef idx="minor">
            <a:schemeClr val="dk1"/>
          </a:fontRef>
        </p:style>
        <p:txBody>
          <a:bodyPr vert="eaVert" rtlCol="0" anchor="ctr"/>
          <a:lstStyle/>
          <a:p>
            <a:pPr algn="ctr"/>
            <a:r>
              <a:rPr lang="ja-JP" altLang="en-US" sz="1600" b="1" dirty="0" smtClean="0">
                <a:solidFill>
                  <a:schemeClr val="tx1"/>
                </a:solidFill>
                <a:latin typeface="Meiryo UI" panose="020B0604030504040204" pitchFamily="50" charset="-128"/>
                <a:ea typeface="Meiryo UI" panose="020B0604030504040204" pitchFamily="50" charset="-128"/>
              </a:rPr>
              <a:t>健康分野</a:t>
            </a:r>
            <a:endParaRPr lang="ja-JP" altLang="en-US" sz="1600" b="1" dirty="0">
              <a:solidFill>
                <a:schemeClr val="tx1"/>
              </a:solidFill>
              <a:latin typeface="Meiryo UI" panose="020B0604030504040204" pitchFamily="50" charset="-128"/>
              <a:ea typeface="Meiryo UI" panose="020B0604030504040204" pitchFamily="50" charset="-128"/>
            </a:endParaRPr>
          </a:p>
        </p:txBody>
      </p:sp>
      <p:sp>
        <p:nvSpPr>
          <p:cNvPr id="32" name="角丸四角形 31"/>
          <p:cNvSpPr/>
          <p:nvPr/>
        </p:nvSpPr>
        <p:spPr>
          <a:xfrm>
            <a:off x="5867514" y="3447302"/>
            <a:ext cx="432000" cy="1656000"/>
          </a:xfrm>
          <a:prstGeom prst="roundRect">
            <a:avLst/>
          </a:prstGeom>
          <a:solidFill>
            <a:schemeClr val="bg1"/>
          </a:solidFill>
        </p:spPr>
        <p:style>
          <a:lnRef idx="2">
            <a:schemeClr val="dk1"/>
          </a:lnRef>
          <a:fillRef idx="1">
            <a:schemeClr val="lt1"/>
          </a:fillRef>
          <a:effectRef idx="0">
            <a:schemeClr val="dk1"/>
          </a:effectRef>
          <a:fontRef idx="minor">
            <a:schemeClr val="dk1"/>
          </a:fontRef>
        </p:style>
        <p:txBody>
          <a:bodyPr vert="eaVert" rtlCol="0" anchor="ctr"/>
          <a:lstStyle/>
          <a:p>
            <a:pPr algn="ctr"/>
            <a:r>
              <a:rPr lang="ja-JP" altLang="en-US" sz="1600" b="1" dirty="0" smtClean="0">
                <a:solidFill>
                  <a:schemeClr val="tx1"/>
                </a:solidFill>
                <a:latin typeface="Meiryo UI" panose="020B0604030504040204" pitchFamily="50" charset="-128"/>
                <a:ea typeface="Meiryo UI" panose="020B0604030504040204" pitchFamily="50" charset="-128"/>
              </a:rPr>
              <a:t>防災分野</a:t>
            </a:r>
            <a:endParaRPr lang="ja-JP" altLang="en-US" sz="1600" b="1" dirty="0">
              <a:solidFill>
                <a:schemeClr val="tx1"/>
              </a:solidFill>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rotWithShape="1">
          <a:blip r:embed="rId3"/>
          <a:srcRect l="13035" t="7619" r="52464"/>
          <a:stretch/>
        </p:blipFill>
        <p:spPr>
          <a:xfrm>
            <a:off x="7424705" y="2138932"/>
            <a:ext cx="540000" cy="813353"/>
          </a:xfrm>
          <a:prstGeom prst="rect">
            <a:avLst/>
          </a:prstGeom>
        </p:spPr>
      </p:pic>
      <p:pic>
        <p:nvPicPr>
          <p:cNvPr id="22" name="図 21"/>
          <p:cNvPicPr>
            <a:picLocks noChangeAspect="1"/>
          </p:cNvPicPr>
          <p:nvPr/>
        </p:nvPicPr>
        <p:blipFill>
          <a:blip r:embed="rId4"/>
          <a:stretch>
            <a:fillRect/>
          </a:stretch>
        </p:blipFill>
        <p:spPr>
          <a:xfrm>
            <a:off x="7525594" y="3948324"/>
            <a:ext cx="432000" cy="779796"/>
          </a:xfrm>
          <a:prstGeom prst="rect">
            <a:avLst/>
          </a:prstGeom>
        </p:spPr>
      </p:pic>
      <p:pic>
        <p:nvPicPr>
          <p:cNvPr id="35" name="図 34"/>
          <p:cNvPicPr>
            <a:picLocks noChangeAspect="1"/>
          </p:cNvPicPr>
          <p:nvPr/>
        </p:nvPicPr>
        <p:blipFill rotWithShape="1">
          <a:blip r:embed="rId5"/>
          <a:srcRect l="43766" t="23182"/>
          <a:stretch/>
        </p:blipFill>
        <p:spPr>
          <a:xfrm>
            <a:off x="6468270" y="3947749"/>
            <a:ext cx="808821" cy="780371"/>
          </a:xfrm>
          <a:prstGeom prst="rect">
            <a:avLst/>
          </a:prstGeom>
        </p:spPr>
      </p:pic>
      <p:sp>
        <p:nvSpPr>
          <p:cNvPr id="36" name="テキスト ボックス 35"/>
          <p:cNvSpPr txBox="1"/>
          <p:nvPr/>
        </p:nvSpPr>
        <p:spPr>
          <a:xfrm>
            <a:off x="6468270" y="3385271"/>
            <a:ext cx="1566454" cy="430887"/>
          </a:xfrm>
          <a:prstGeom prst="rect">
            <a:avLst/>
          </a:prstGeom>
          <a:noFill/>
        </p:spPr>
        <p:txBody>
          <a:bodyPr wrap="none" rtlCol="0">
            <a:spAutoFit/>
          </a:bodyPr>
          <a:lstStyle/>
          <a:p>
            <a:pPr algn="ctr"/>
            <a:r>
              <a:rPr lang="ja-JP" altLang="en-US" sz="1100" b="1" dirty="0" smtClean="0">
                <a:latin typeface="Meiryo UI" panose="020B0604030504040204" pitchFamily="50" charset="-128"/>
                <a:ea typeface="Meiryo UI" panose="020B0604030504040204" pitchFamily="50" charset="-128"/>
              </a:rPr>
              <a:t>デジタルハザードマップや</a:t>
            </a:r>
            <a:endParaRPr lang="en-US" altLang="ja-JP" sz="1100" b="1" dirty="0" smtClean="0">
              <a:latin typeface="Meiryo UI" panose="020B0604030504040204" pitchFamily="50" charset="-128"/>
              <a:ea typeface="Meiryo UI" panose="020B0604030504040204" pitchFamily="50" charset="-128"/>
            </a:endParaRPr>
          </a:p>
          <a:p>
            <a:pPr algn="ctr"/>
            <a:r>
              <a:rPr lang="ja-JP" altLang="en-US" sz="1100" b="1" dirty="0">
                <a:latin typeface="Meiryo UI" panose="020B0604030504040204" pitchFamily="50" charset="-128"/>
                <a:ea typeface="Meiryo UI" panose="020B0604030504040204" pitchFamily="50" charset="-128"/>
              </a:rPr>
              <a:t>防災</a:t>
            </a:r>
            <a:r>
              <a:rPr lang="ja-JP" altLang="en-US" sz="1100" b="1" dirty="0" smtClean="0">
                <a:latin typeface="Meiryo UI" panose="020B0604030504040204" pitchFamily="50" charset="-128"/>
                <a:ea typeface="Meiryo UI" panose="020B0604030504040204" pitchFamily="50" charset="-128"/>
              </a:rPr>
              <a:t>アプリ</a:t>
            </a:r>
            <a:endParaRPr lang="ja-JP" altLang="en-US" sz="1100" b="1" dirty="0">
              <a:latin typeface="Meiryo UI" panose="020B0604030504040204" pitchFamily="50" charset="-128"/>
              <a:ea typeface="Meiryo UI" panose="020B0604030504040204" pitchFamily="50" charset="-128"/>
            </a:endParaRPr>
          </a:p>
        </p:txBody>
      </p:sp>
      <p:sp>
        <p:nvSpPr>
          <p:cNvPr id="37" name="テキスト ボックス 36"/>
          <p:cNvSpPr txBox="1"/>
          <p:nvPr/>
        </p:nvSpPr>
        <p:spPr>
          <a:xfrm>
            <a:off x="333366" y="1054003"/>
            <a:ext cx="3847528" cy="369332"/>
          </a:xfrm>
          <a:prstGeom prst="rect">
            <a:avLst/>
          </a:prstGeom>
          <a:noFill/>
        </p:spPr>
        <p:txBody>
          <a:bodyPr wrap="none" rtlCol="0">
            <a:spAutoFit/>
          </a:bodyPr>
          <a:lstStyle/>
          <a:p>
            <a:pPr algn="ctr"/>
            <a:r>
              <a:rPr lang="ja-JP" altLang="en-US" b="1" dirty="0" smtClean="0">
                <a:latin typeface="Meiryo UI" panose="020B0604030504040204" pitchFamily="50" charset="-128"/>
                <a:ea typeface="Meiryo UI" panose="020B0604030504040204" pitchFamily="50" charset="-128"/>
              </a:rPr>
              <a:t>住民の自らが行動する（</a:t>
            </a:r>
            <a:r>
              <a:rPr lang="ja-JP" altLang="en-US" b="1" dirty="0">
                <a:latin typeface="Meiryo UI" panose="020B0604030504040204" pitchFamily="50" charset="-128"/>
                <a:ea typeface="Meiryo UI" panose="020B0604030504040204" pitchFamily="50" charset="-128"/>
              </a:rPr>
              <a:t>住民</a:t>
            </a:r>
            <a:r>
              <a:rPr lang="ja-JP" altLang="en-US" b="1" dirty="0" smtClean="0">
                <a:latin typeface="Meiryo UI" panose="020B0604030504040204" pitchFamily="50" charset="-128"/>
                <a:ea typeface="Meiryo UI" panose="020B0604030504040204" pitchFamily="50" charset="-128"/>
              </a:rPr>
              <a:t>モード）</a:t>
            </a:r>
            <a:endParaRPr lang="en-US" altLang="ja-JP" b="1" dirty="0">
              <a:latin typeface="Meiryo UI" panose="020B0604030504040204" pitchFamily="50" charset="-128"/>
              <a:ea typeface="Meiryo UI" panose="020B0604030504040204" pitchFamily="50" charset="-128"/>
            </a:endParaRPr>
          </a:p>
        </p:txBody>
      </p:sp>
      <p:sp>
        <p:nvSpPr>
          <p:cNvPr id="39" name="角丸四角形 38"/>
          <p:cNvSpPr/>
          <p:nvPr/>
        </p:nvSpPr>
        <p:spPr>
          <a:xfrm>
            <a:off x="532373" y="1671990"/>
            <a:ext cx="432000" cy="1616554"/>
          </a:xfrm>
          <a:prstGeom prst="roundRect">
            <a:avLst/>
          </a:prstGeom>
          <a:solidFill>
            <a:schemeClr val="accent1"/>
          </a:solidFill>
        </p:spPr>
        <p:style>
          <a:lnRef idx="2">
            <a:schemeClr val="dk1"/>
          </a:lnRef>
          <a:fillRef idx="1">
            <a:schemeClr val="lt1"/>
          </a:fillRef>
          <a:effectRef idx="0">
            <a:schemeClr val="dk1"/>
          </a:effectRef>
          <a:fontRef idx="minor">
            <a:schemeClr val="dk1"/>
          </a:fontRef>
        </p:style>
        <p:txBody>
          <a:bodyPr vert="eaVert" rtlCol="0" anchor="ctr"/>
          <a:lstStyle/>
          <a:p>
            <a:pPr algn="ctr"/>
            <a:r>
              <a:rPr lang="ja-JP" altLang="en-US" sz="1600" b="1" dirty="0" smtClean="0">
                <a:solidFill>
                  <a:schemeClr val="tx1"/>
                </a:solidFill>
                <a:latin typeface="Meiryo UI" panose="020B0604030504040204" pitchFamily="50" charset="-128"/>
                <a:ea typeface="Meiryo UI" panose="020B0604030504040204" pitchFamily="50" charset="-128"/>
              </a:rPr>
              <a:t>健康モード</a:t>
            </a:r>
            <a:endParaRPr lang="ja-JP" altLang="en-US" sz="1600" b="1" dirty="0">
              <a:solidFill>
                <a:schemeClr val="tx1"/>
              </a:solidFill>
              <a:latin typeface="Meiryo UI" panose="020B0604030504040204" pitchFamily="50" charset="-128"/>
              <a:ea typeface="Meiryo UI" panose="020B0604030504040204" pitchFamily="50" charset="-128"/>
            </a:endParaRPr>
          </a:p>
        </p:txBody>
      </p:sp>
      <p:sp>
        <p:nvSpPr>
          <p:cNvPr id="40" name="角丸四角形 39"/>
          <p:cNvSpPr/>
          <p:nvPr/>
        </p:nvSpPr>
        <p:spPr>
          <a:xfrm>
            <a:off x="524282" y="3446205"/>
            <a:ext cx="432000" cy="1656000"/>
          </a:xfrm>
          <a:prstGeom prst="roundRect">
            <a:avLst/>
          </a:prstGeom>
          <a:solidFill>
            <a:schemeClr val="accent1"/>
          </a:solidFill>
        </p:spPr>
        <p:style>
          <a:lnRef idx="2">
            <a:schemeClr val="dk1"/>
          </a:lnRef>
          <a:fillRef idx="1">
            <a:schemeClr val="lt1"/>
          </a:fillRef>
          <a:effectRef idx="0">
            <a:schemeClr val="dk1"/>
          </a:effectRef>
          <a:fontRef idx="minor">
            <a:schemeClr val="dk1"/>
          </a:fontRef>
        </p:style>
        <p:txBody>
          <a:bodyPr vert="eaVert" rtlCol="0" anchor="ctr"/>
          <a:lstStyle/>
          <a:p>
            <a:pPr algn="ctr"/>
            <a:r>
              <a:rPr lang="ja-JP" altLang="en-US" sz="1600" b="1" dirty="0">
                <a:solidFill>
                  <a:schemeClr val="tx1"/>
                </a:solidFill>
                <a:latin typeface="Meiryo UI" panose="020B0604030504040204" pitchFamily="50" charset="-128"/>
                <a:ea typeface="Meiryo UI" panose="020B0604030504040204" pitchFamily="50" charset="-128"/>
              </a:rPr>
              <a:t>防災</a:t>
            </a:r>
            <a:r>
              <a:rPr lang="ja-JP" altLang="en-US" sz="1600" b="1" dirty="0" smtClean="0">
                <a:solidFill>
                  <a:schemeClr val="tx1"/>
                </a:solidFill>
                <a:latin typeface="Meiryo UI" panose="020B0604030504040204" pitchFamily="50" charset="-128"/>
                <a:ea typeface="Meiryo UI" panose="020B0604030504040204" pitchFamily="50" charset="-128"/>
              </a:rPr>
              <a:t>モード</a:t>
            </a:r>
            <a:endParaRPr lang="ja-JP" altLang="en-US" sz="1600" b="1" dirty="0">
              <a:solidFill>
                <a:schemeClr val="tx1"/>
              </a:solidFill>
              <a:latin typeface="Meiryo UI" panose="020B0604030504040204" pitchFamily="50" charset="-128"/>
              <a:ea typeface="Meiryo UI" panose="020B0604030504040204" pitchFamily="50" charset="-128"/>
            </a:endParaRPr>
          </a:p>
        </p:txBody>
      </p:sp>
      <p:sp>
        <p:nvSpPr>
          <p:cNvPr id="45" name="角丸四角形 44"/>
          <p:cNvSpPr/>
          <p:nvPr/>
        </p:nvSpPr>
        <p:spPr>
          <a:xfrm>
            <a:off x="6404323" y="5302579"/>
            <a:ext cx="2187665" cy="11520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rPr>
              <a:t>教育分野</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400" dirty="0">
                <a:solidFill>
                  <a:schemeClr val="tx1"/>
                </a:solidFill>
                <a:latin typeface="Meiryo UI" panose="020B0604030504040204" pitchFamily="50" charset="-128"/>
                <a:ea typeface="Meiryo UI" panose="020B0604030504040204" pitchFamily="50" charset="-128"/>
              </a:rPr>
              <a:t>子育て分野</a:t>
            </a:r>
            <a:endParaRPr kumimoji="1" lang="en-US" altLang="ja-JP" sz="1400" dirty="0">
              <a:solidFill>
                <a:schemeClr val="tx1"/>
              </a:solidFill>
              <a:latin typeface="Meiryo UI" panose="020B0604030504040204" pitchFamily="50" charset="-128"/>
              <a:ea typeface="Meiryo UI" panose="020B0604030504040204" pitchFamily="50" charset="-128"/>
            </a:endParaRPr>
          </a:p>
          <a:p>
            <a:pPr algn="ctr"/>
            <a:r>
              <a:rPr kumimoji="1" lang="ja-JP" altLang="en-US" sz="1400" dirty="0" smtClean="0">
                <a:solidFill>
                  <a:schemeClr val="tx1"/>
                </a:solidFill>
                <a:latin typeface="Meiryo UI" panose="020B0604030504040204" pitchFamily="50" charset="-128"/>
                <a:ea typeface="Meiryo UI" panose="020B0604030504040204" pitchFamily="50" charset="-128"/>
              </a:rPr>
              <a:t>環境・エネルギー分野</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400" dirty="0" smtClean="0">
                <a:solidFill>
                  <a:schemeClr val="tx1"/>
                </a:solidFill>
                <a:latin typeface="Meiryo UI" panose="020B0604030504040204" pitchFamily="50" charset="-128"/>
                <a:ea typeface="Meiryo UI" panose="020B0604030504040204" pitchFamily="50" charset="-128"/>
              </a:rPr>
              <a:t>観光・集客分野</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46" name="二等辺三角形 45"/>
          <p:cNvSpPr/>
          <p:nvPr/>
        </p:nvSpPr>
        <p:spPr>
          <a:xfrm rot="10800000">
            <a:off x="1635428" y="2439215"/>
            <a:ext cx="1500398" cy="180000"/>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8" name="角丸四角形 47"/>
          <p:cNvSpPr/>
          <p:nvPr/>
        </p:nvSpPr>
        <p:spPr>
          <a:xfrm>
            <a:off x="1043578" y="5302579"/>
            <a:ext cx="2618545" cy="1152000"/>
          </a:xfrm>
          <a:prstGeom prst="round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rPr>
              <a:t>学習モード</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400" dirty="0">
                <a:solidFill>
                  <a:schemeClr val="tx1"/>
                </a:solidFill>
                <a:latin typeface="Meiryo UI" panose="020B0604030504040204" pitchFamily="50" charset="-128"/>
                <a:ea typeface="Meiryo UI" panose="020B0604030504040204" pitchFamily="50" charset="-128"/>
              </a:rPr>
              <a:t>子育てモード</a:t>
            </a:r>
            <a:endParaRPr kumimoji="1" lang="en-US" altLang="ja-JP" sz="1400" dirty="0">
              <a:solidFill>
                <a:schemeClr val="tx1"/>
              </a:solidFill>
              <a:latin typeface="Meiryo UI" panose="020B0604030504040204" pitchFamily="50" charset="-128"/>
              <a:ea typeface="Meiryo UI" panose="020B0604030504040204" pitchFamily="50" charset="-128"/>
            </a:endParaRPr>
          </a:p>
          <a:p>
            <a:pPr algn="ctr"/>
            <a:r>
              <a:rPr kumimoji="1" lang="ja-JP" altLang="en-US" sz="1400" dirty="0" smtClean="0">
                <a:solidFill>
                  <a:schemeClr val="tx1"/>
                </a:solidFill>
                <a:latin typeface="Meiryo UI" panose="020B0604030504040204" pitchFamily="50" charset="-128"/>
                <a:ea typeface="Meiryo UI" panose="020B0604030504040204" pitchFamily="50" charset="-128"/>
              </a:rPr>
              <a:t>エコ・リサイクルモード</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400" dirty="0" smtClean="0">
                <a:solidFill>
                  <a:schemeClr val="tx1"/>
                </a:solidFill>
                <a:latin typeface="Meiryo UI" panose="020B0604030504040204" pitchFamily="50" charset="-128"/>
                <a:ea typeface="Meiryo UI" panose="020B0604030504040204" pitchFamily="50" charset="-128"/>
              </a:rPr>
              <a:t>ホスピタリティモード</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50" name="テキスト ボックス 49"/>
          <p:cNvSpPr txBox="1"/>
          <p:nvPr/>
        </p:nvSpPr>
        <p:spPr>
          <a:xfrm>
            <a:off x="1104792" y="2694130"/>
            <a:ext cx="2511660" cy="523220"/>
          </a:xfrm>
          <a:prstGeom prst="rect">
            <a:avLst/>
          </a:prstGeom>
          <a:noFill/>
        </p:spPr>
        <p:txBody>
          <a:bodyPr wrap="square" rtlCol="0">
            <a:spAutoFit/>
          </a:bodyPr>
          <a:lstStyle/>
          <a:p>
            <a:pPr marL="285750" indent="-285750">
              <a:buFont typeface="Wingdings" panose="05000000000000000000" pitchFamily="2" charset="2"/>
              <a:buChar char="n"/>
            </a:pPr>
            <a:r>
              <a:rPr lang="ja-JP" altLang="en-US" sz="1400" dirty="0" smtClean="0">
                <a:latin typeface="Meiryo UI" panose="020B0604030504040204" pitchFamily="50" charset="-128"/>
                <a:ea typeface="Meiryo UI" panose="020B0604030504040204" pitchFamily="50" charset="-128"/>
              </a:rPr>
              <a:t>健診を受診し、指導を受ける</a:t>
            </a:r>
            <a:endParaRPr lang="en-US" altLang="ja-JP" sz="14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n"/>
            </a:pPr>
            <a:r>
              <a:rPr lang="ja-JP" altLang="en-US" sz="1400" dirty="0" smtClean="0">
                <a:latin typeface="Meiryo UI" panose="020B0604030504040204" pitchFamily="50" charset="-128"/>
                <a:ea typeface="Meiryo UI" panose="020B0604030504040204" pitchFamily="50" charset="-128"/>
              </a:rPr>
              <a:t>食生活の改善や運動をする</a:t>
            </a:r>
            <a:endParaRPr lang="ja-JP" altLang="en-US" sz="1400" dirty="0">
              <a:latin typeface="Meiryo UI" panose="020B0604030504040204" pitchFamily="50" charset="-128"/>
              <a:ea typeface="Meiryo UI" panose="020B0604030504040204" pitchFamily="50" charset="-128"/>
            </a:endParaRPr>
          </a:p>
        </p:txBody>
      </p:sp>
      <p:sp>
        <p:nvSpPr>
          <p:cNvPr id="64" name="角丸四角形 63"/>
          <p:cNvSpPr/>
          <p:nvPr/>
        </p:nvSpPr>
        <p:spPr>
          <a:xfrm>
            <a:off x="1058266" y="3450684"/>
            <a:ext cx="2604712" cy="1656000"/>
          </a:xfrm>
          <a:prstGeom prst="roundRect">
            <a:avLst>
              <a:gd name="adj" fmla="val 9297"/>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5" name="テキスト ボックス 64"/>
          <p:cNvSpPr txBox="1"/>
          <p:nvPr/>
        </p:nvSpPr>
        <p:spPr>
          <a:xfrm>
            <a:off x="1092012" y="3602366"/>
            <a:ext cx="2617202" cy="523220"/>
          </a:xfrm>
          <a:prstGeom prst="rect">
            <a:avLst/>
          </a:prstGeom>
          <a:noFill/>
        </p:spPr>
        <p:txBody>
          <a:bodyPr wrap="square" rtlCol="0">
            <a:spAutoFit/>
          </a:bodyPr>
          <a:lstStyle/>
          <a:p>
            <a:pPr marL="285750" indent="-285750">
              <a:buFont typeface="Wingdings" panose="05000000000000000000" pitchFamily="2" charset="2"/>
              <a:buChar char="p"/>
            </a:pPr>
            <a:r>
              <a:rPr lang="ja-JP" altLang="en-US" sz="1400" dirty="0" smtClean="0">
                <a:latin typeface="Meiryo UI" panose="020B0604030504040204" pitchFamily="50" charset="-128"/>
                <a:ea typeface="Meiryo UI" panose="020B0604030504040204" pitchFamily="50" charset="-128"/>
              </a:rPr>
              <a:t>置かれたリスクを見える</a:t>
            </a:r>
            <a:r>
              <a:rPr lang="ja-JP" altLang="en-US" sz="1400" dirty="0" err="1" smtClean="0">
                <a:latin typeface="Meiryo UI" panose="020B0604030504040204" pitchFamily="50" charset="-128"/>
                <a:ea typeface="Meiryo UI" panose="020B0604030504040204" pitchFamily="50" charset="-128"/>
              </a:rPr>
              <a:t>化する</a:t>
            </a:r>
            <a:endParaRPr lang="en-US" altLang="ja-JP" sz="14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p"/>
            </a:pPr>
            <a:r>
              <a:rPr lang="ja-JP" altLang="en-US" sz="1400" dirty="0" smtClean="0">
                <a:latin typeface="Meiryo UI" panose="020B0604030504040204" pitchFamily="50" charset="-128"/>
                <a:ea typeface="Meiryo UI" panose="020B0604030504040204" pitchFamily="50" charset="-128"/>
              </a:rPr>
              <a:t>適切判断ができる情報を出す</a:t>
            </a:r>
            <a:endParaRPr lang="ja-JP" altLang="en-US" sz="1400" dirty="0">
              <a:latin typeface="Meiryo UI" panose="020B0604030504040204" pitchFamily="50" charset="-128"/>
              <a:ea typeface="Meiryo UI" panose="020B0604030504040204" pitchFamily="50" charset="-128"/>
            </a:endParaRPr>
          </a:p>
        </p:txBody>
      </p:sp>
      <p:sp>
        <p:nvSpPr>
          <p:cNvPr id="66" name="二等辺三角形 65"/>
          <p:cNvSpPr/>
          <p:nvPr/>
        </p:nvSpPr>
        <p:spPr>
          <a:xfrm rot="10800000">
            <a:off x="1617032" y="4205110"/>
            <a:ext cx="1500398" cy="180000"/>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7" name="テキスト ボックス 66"/>
          <p:cNvSpPr txBox="1"/>
          <p:nvPr/>
        </p:nvSpPr>
        <p:spPr>
          <a:xfrm>
            <a:off x="1105076" y="4482955"/>
            <a:ext cx="2549221" cy="523220"/>
          </a:xfrm>
          <a:prstGeom prst="rect">
            <a:avLst/>
          </a:prstGeom>
          <a:noFill/>
        </p:spPr>
        <p:txBody>
          <a:bodyPr wrap="square" rtlCol="0">
            <a:spAutoFit/>
          </a:bodyPr>
          <a:lstStyle/>
          <a:p>
            <a:pPr marL="285750" indent="-285750">
              <a:buFont typeface="Wingdings" panose="05000000000000000000" pitchFamily="2" charset="2"/>
              <a:buChar char="n"/>
            </a:pPr>
            <a:r>
              <a:rPr lang="ja-JP" altLang="en-US" sz="1400" dirty="0">
                <a:latin typeface="Meiryo UI" panose="020B0604030504040204" pitchFamily="50" charset="-128"/>
                <a:ea typeface="Meiryo UI" panose="020B0604030504040204" pitchFamily="50" charset="-128"/>
              </a:rPr>
              <a:t>命</a:t>
            </a:r>
            <a:r>
              <a:rPr lang="ja-JP" altLang="en-US" sz="1400" dirty="0" smtClean="0">
                <a:latin typeface="Meiryo UI" panose="020B0604030504040204" pitchFamily="50" charset="-128"/>
                <a:ea typeface="Meiryo UI" panose="020B0604030504040204" pitchFamily="50" charset="-128"/>
              </a:rPr>
              <a:t>を守る</a:t>
            </a:r>
            <a:r>
              <a:rPr lang="ja-JP" altLang="en-US" sz="1400" dirty="0">
                <a:latin typeface="Meiryo UI" panose="020B0604030504040204" pitchFamily="50" charset="-128"/>
                <a:ea typeface="Meiryo UI" panose="020B0604030504040204" pitchFamily="50" charset="-128"/>
              </a:rPr>
              <a:t>行動</a:t>
            </a:r>
            <a:r>
              <a:rPr lang="ja-JP" altLang="en-US" sz="1400" dirty="0" smtClean="0">
                <a:latin typeface="Meiryo UI" panose="020B0604030504040204" pitchFamily="50" charset="-128"/>
                <a:ea typeface="Meiryo UI" panose="020B0604030504040204" pitchFamily="50" charset="-128"/>
              </a:rPr>
              <a:t>を起こす</a:t>
            </a:r>
            <a:endParaRPr lang="en-US" altLang="ja-JP" sz="14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n"/>
            </a:pPr>
            <a:r>
              <a:rPr lang="ja-JP" altLang="en-US" sz="1400" dirty="0" smtClean="0">
                <a:latin typeface="Meiryo UI" panose="020B0604030504040204" pitchFamily="50" charset="-128"/>
                <a:ea typeface="Meiryo UI" panose="020B0604030504040204" pitchFamily="50" charset="-128"/>
              </a:rPr>
              <a:t>慣れない</a:t>
            </a:r>
            <a:r>
              <a:rPr lang="ja-JP" altLang="en-US" sz="1400" dirty="0">
                <a:latin typeface="Meiryo UI" panose="020B0604030504040204" pitchFamily="50" charset="-128"/>
                <a:ea typeface="Meiryo UI" panose="020B0604030504040204" pitchFamily="50" charset="-128"/>
              </a:rPr>
              <a:t>土地</a:t>
            </a:r>
            <a:r>
              <a:rPr lang="ja-JP" altLang="en-US" sz="1400" dirty="0" smtClean="0">
                <a:latin typeface="Meiryo UI" panose="020B0604030504040204" pitchFamily="50" charset="-128"/>
                <a:ea typeface="Meiryo UI" panose="020B0604030504040204" pitchFamily="50" charset="-128"/>
              </a:rPr>
              <a:t>でも避難できる</a:t>
            </a:r>
            <a:endParaRPr lang="ja-JP" altLang="en-US" sz="1400" dirty="0">
              <a:latin typeface="Meiryo UI" panose="020B0604030504040204" pitchFamily="50" charset="-128"/>
              <a:ea typeface="Meiryo UI" panose="020B0604030504040204" pitchFamily="50" charset="-128"/>
            </a:endParaRPr>
          </a:p>
        </p:txBody>
      </p:sp>
      <p:sp>
        <p:nvSpPr>
          <p:cNvPr id="78" name="テキスト ボックス 77"/>
          <p:cNvSpPr txBox="1"/>
          <p:nvPr/>
        </p:nvSpPr>
        <p:spPr>
          <a:xfrm>
            <a:off x="196976" y="165040"/>
            <a:ext cx="8830491" cy="461665"/>
          </a:xfrm>
          <a:prstGeom prst="rect">
            <a:avLst/>
          </a:prstGeom>
          <a:noFill/>
        </p:spPr>
        <p:txBody>
          <a:bodyPr wrap="square" rtlCol="0">
            <a:spAutoFit/>
          </a:bodyPr>
          <a:lstStyle/>
          <a:p>
            <a:r>
              <a:rPr kumimoji="1" lang="en-US" altLang="ja-JP" sz="2400" b="1" dirty="0">
                <a:latin typeface="Meiryo UI" panose="020B0604030504040204" pitchFamily="50" charset="-128"/>
                <a:ea typeface="Meiryo UI" panose="020B0604030504040204" pitchFamily="50" charset="-128"/>
              </a:rPr>
              <a:t>ICT</a:t>
            </a:r>
            <a:r>
              <a:rPr kumimoji="1" lang="ja-JP" altLang="en-US" sz="2400" b="1" dirty="0">
                <a:latin typeface="Meiryo UI" panose="020B0604030504040204" pitchFamily="50" charset="-128"/>
                <a:ea typeface="Meiryo UI" panose="020B0604030504040204" pitchFamily="50" charset="-128"/>
              </a:rPr>
              <a:t>を活用した住民の行動</a:t>
            </a:r>
            <a:r>
              <a:rPr kumimoji="1" lang="ja-JP" altLang="en-US" sz="2400" b="1" dirty="0" smtClean="0">
                <a:latin typeface="Meiryo UI" panose="020B0604030504040204" pitchFamily="50" charset="-128"/>
                <a:ea typeface="Meiryo UI" panose="020B0604030504040204" pitchFamily="50" charset="-128"/>
              </a:rPr>
              <a:t>変容を支援する仕組み　＝　「住民モード」</a:t>
            </a:r>
            <a:endParaRPr kumimoji="1" lang="ja-JP" altLang="en-US" sz="2400" b="1" dirty="0">
              <a:latin typeface="Meiryo UI" panose="020B0604030504040204" pitchFamily="50" charset="-128"/>
              <a:ea typeface="Meiryo UI" panose="020B0604030504040204" pitchFamily="50" charset="-128"/>
            </a:endParaRPr>
          </a:p>
        </p:txBody>
      </p:sp>
      <p:cxnSp>
        <p:nvCxnSpPr>
          <p:cNvPr id="79" name="直線コネクタ 78"/>
          <p:cNvCxnSpPr/>
          <p:nvPr/>
        </p:nvCxnSpPr>
        <p:spPr>
          <a:xfrm>
            <a:off x="144725" y="716377"/>
            <a:ext cx="8934994" cy="0"/>
          </a:xfrm>
          <a:prstGeom prst="line">
            <a:avLst/>
          </a:prstGeom>
        </p:spPr>
        <p:style>
          <a:lnRef idx="1">
            <a:schemeClr val="dk1"/>
          </a:lnRef>
          <a:fillRef idx="0">
            <a:schemeClr val="dk1"/>
          </a:fillRef>
          <a:effectRef idx="0">
            <a:schemeClr val="dk1"/>
          </a:effectRef>
          <a:fontRef idx="minor">
            <a:schemeClr val="tx1"/>
          </a:fontRef>
        </p:style>
      </p:cxnSp>
      <p:sp>
        <p:nvSpPr>
          <p:cNvPr id="51" name="テキスト ボックス 50"/>
          <p:cNvSpPr txBox="1"/>
          <p:nvPr/>
        </p:nvSpPr>
        <p:spPr>
          <a:xfrm>
            <a:off x="4864163" y="1753141"/>
            <a:ext cx="400110" cy="4221669"/>
          </a:xfrm>
          <a:prstGeom prst="rect">
            <a:avLst/>
          </a:prstGeom>
          <a:noFill/>
        </p:spPr>
        <p:txBody>
          <a:bodyPr vert="eaVert" wrap="none" rtlCol="0">
            <a:spAutoFit/>
          </a:bodyPr>
          <a:lstStyle/>
          <a:p>
            <a:r>
              <a:rPr kumimoji="1" lang="en-US" altLang="ja-JP" sz="1400" b="1" dirty="0" smtClean="0">
                <a:latin typeface="Meiryo UI" panose="020B0604030504040204" pitchFamily="50" charset="-128"/>
                <a:ea typeface="Meiryo UI" panose="020B0604030504040204" pitchFamily="50" charset="-128"/>
              </a:rPr>
              <a:t>【</a:t>
            </a:r>
            <a:r>
              <a:rPr kumimoji="1" lang="ja-JP" altLang="en-US" sz="1400" b="1" dirty="0" smtClean="0">
                <a:latin typeface="Meiryo UI" panose="020B0604030504040204" pitchFamily="50" charset="-128"/>
                <a:ea typeface="Meiryo UI" panose="020B0604030504040204" pitchFamily="50" charset="-128"/>
              </a:rPr>
              <a:t>テクノロジーで情報集約・分析・最適化・発信</a:t>
            </a:r>
            <a:r>
              <a:rPr kumimoji="1" lang="en-US" altLang="ja-JP" sz="1400" b="1" dirty="0" smtClean="0">
                <a:latin typeface="Meiryo UI" panose="020B0604030504040204" pitchFamily="50" charset="-128"/>
                <a:ea typeface="Meiryo UI" panose="020B0604030504040204" pitchFamily="50" charset="-128"/>
              </a:rPr>
              <a:t>】</a:t>
            </a:r>
            <a:endParaRPr kumimoji="1" lang="ja-JP" altLang="en-US" sz="1400" b="1"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a:xfrm>
            <a:off x="6970067" y="6411318"/>
            <a:ext cx="2057400" cy="365125"/>
          </a:xfrm>
        </p:spPr>
        <p:txBody>
          <a:bodyPr/>
          <a:lstStyle/>
          <a:p>
            <a:fld id="{5B82B8B8-28EF-469E-A50A-781CCFF9FEC1}" type="slidenum">
              <a:rPr kumimoji="1" lang="ja-JP" altLang="en-US" smtClean="0"/>
              <a:t>4</a:t>
            </a:fld>
            <a:endParaRPr kumimoji="1" lang="ja-JP" altLang="en-US"/>
          </a:p>
        </p:txBody>
      </p:sp>
      <p:sp>
        <p:nvSpPr>
          <p:cNvPr id="6" name="角丸四角形 5"/>
          <p:cNvSpPr/>
          <p:nvPr/>
        </p:nvSpPr>
        <p:spPr>
          <a:xfrm>
            <a:off x="4293547" y="1069176"/>
            <a:ext cx="510778" cy="5397135"/>
          </a:xfrm>
          <a:prstGeom prst="roundRect">
            <a:avLst/>
          </a:prstGeom>
          <a:solidFill>
            <a:schemeClr val="accent1">
              <a:lumMod val="50000"/>
            </a:schemeClr>
          </a:solidFill>
        </p:spPr>
        <p:txBody>
          <a:bodyPr vert="eaVert" wrap="square">
            <a:spAutoFit/>
          </a:bodyPr>
          <a:lstStyle/>
          <a:p>
            <a:pPr algn="ctr"/>
            <a:r>
              <a:rPr lang="ja-JP" altLang="en-US" b="1" dirty="0">
                <a:solidFill>
                  <a:schemeClr val="bg1"/>
                </a:solidFill>
                <a:latin typeface="Meiryo UI" panose="020B0604030504040204" pitchFamily="50" charset="-128"/>
                <a:ea typeface="Meiryo UI" panose="020B0604030504040204" pitchFamily="50" charset="-128"/>
              </a:rPr>
              <a:t>人の</a:t>
            </a:r>
            <a:r>
              <a:rPr lang="ja-JP" altLang="en-US" b="1" dirty="0" smtClean="0">
                <a:solidFill>
                  <a:schemeClr val="bg1"/>
                </a:solidFill>
                <a:latin typeface="Meiryo UI" panose="020B0604030504040204" pitchFamily="50" charset="-128"/>
                <a:ea typeface="Meiryo UI" panose="020B0604030504040204" pitchFamily="50" charset="-128"/>
              </a:rPr>
              <a:t>行動変容を</a:t>
            </a:r>
            <a:r>
              <a:rPr lang="ja-JP" altLang="en-US" b="1" dirty="0">
                <a:solidFill>
                  <a:schemeClr val="bg1"/>
                </a:solidFill>
                <a:latin typeface="Meiryo UI" panose="020B0604030504040204" pitchFamily="50" charset="-128"/>
                <a:ea typeface="Meiryo UI" panose="020B0604030504040204" pitchFamily="50" charset="-128"/>
              </a:rPr>
              <a:t>支援する仕組み（モード）が重要</a:t>
            </a: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33" name="角丸四角形 32"/>
          <p:cNvSpPr/>
          <p:nvPr/>
        </p:nvSpPr>
        <p:spPr>
          <a:xfrm>
            <a:off x="5874351" y="5277521"/>
            <a:ext cx="432000" cy="1152000"/>
          </a:xfrm>
          <a:prstGeom prst="roundRect">
            <a:avLst/>
          </a:prstGeom>
          <a:solidFill>
            <a:schemeClr val="bg1"/>
          </a:solidFill>
        </p:spPr>
        <p:style>
          <a:lnRef idx="2">
            <a:schemeClr val="dk1"/>
          </a:lnRef>
          <a:fillRef idx="1">
            <a:schemeClr val="lt1"/>
          </a:fillRef>
          <a:effectRef idx="0">
            <a:schemeClr val="dk1"/>
          </a:effectRef>
          <a:fontRef idx="minor">
            <a:schemeClr val="dk1"/>
          </a:fontRef>
        </p:style>
        <p:txBody>
          <a:bodyPr vert="eaVert" rtlCol="0" anchor="ctr"/>
          <a:lstStyle/>
          <a:p>
            <a:pPr algn="ctr"/>
            <a:r>
              <a:rPr lang="ja-JP" altLang="en-US" sz="1400" b="1" dirty="0" smtClean="0">
                <a:solidFill>
                  <a:schemeClr val="tx1"/>
                </a:solidFill>
                <a:latin typeface="Meiryo UI" panose="020B0604030504040204" pitchFamily="50" charset="-128"/>
                <a:ea typeface="Meiryo UI" panose="020B0604030504040204" pitchFamily="50" charset="-128"/>
              </a:rPr>
              <a:t>その他分野</a:t>
            </a:r>
            <a:endParaRPr lang="ja-JP" altLang="en-US" sz="1400" b="1" dirty="0">
              <a:solidFill>
                <a:schemeClr val="tx1"/>
              </a:solidFill>
              <a:latin typeface="Meiryo UI" panose="020B0604030504040204" pitchFamily="50" charset="-128"/>
              <a:ea typeface="Meiryo UI" panose="020B0604030504040204" pitchFamily="50" charset="-128"/>
            </a:endParaRPr>
          </a:p>
        </p:txBody>
      </p:sp>
      <p:sp>
        <p:nvSpPr>
          <p:cNvPr id="34" name="角丸四角形 33"/>
          <p:cNvSpPr/>
          <p:nvPr/>
        </p:nvSpPr>
        <p:spPr>
          <a:xfrm>
            <a:off x="514214" y="5277521"/>
            <a:ext cx="432000" cy="1152000"/>
          </a:xfrm>
          <a:prstGeom prst="roundRect">
            <a:avLst/>
          </a:prstGeom>
          <a:solidFill>
            <a:schemeClr val="accent1"/>
          </a:solidFill>
        </p:spPr>
        <p:style>
          <a:lnRef idx="2">
            <a:schemeClr val="dk1"/>
          </a:lnRef>
          <a:fillRef idx="1">
            <a:schemeClr val="lt1"/>
          </a:fillRef>
          <a:effectRef idx="0">
            <a:schemeClr val="dk1"/>
          </a:effectRef>
          <a:fontRef idx="minor">
            <a:schemeClr val="dk1"/>
          </a:fontRef>
        </p:style>
        <p:txBody>
          <a:bodyPr vert="eaVert" rtlCol="0" anchor="ctr"/>
          <a:lstStyle/>
          <a:p>
            <a:pPr algn="ctr"/>
            <a:r>
              <a:rPr lang="ja-JP" altLang="en-US" sz="1200" b="1" dirty="0" smtClean="0">
                <a:solidFill>
                  <a:schemeClr val="tx1"/>
                </a:solidFill>
                <a:latin typeface="Meiryo UI" panose="020B0604030504040204" pitchFamily="50" charset="-128"/>
                <a:ea typeface="Meiryo UI" panose="020B0604030504040204" pitchFamily="50" charset="-128"/>
              </a:rPr>
              <a:t>その他モード</a:t>
            </a:r>
            <a:endParaRPr lang="ja-JP" altLang="en-US" sz="1200"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89847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735273" y="2579476"/>
            <a:ext cx="5686237" cy="1384995"/>
          </a:xfrm>
          <a:prstGeom prst="rect">
            <a:avLst/>
          </a:prstGeom>
          <a:noFill/>
        </p:spPr>
        <p:txBody>
          <a:bodyPr wrap="none" rtlCol="0">
            <a:spAutoFit/>
          </a:bodyPr>
          <a:lstStyle/>
          <a:p>
            <a:pPr algn="r"/>
            <a:r>
              <a:rPr kumimoji="1" lang="ja-JP" altLang="en-US" sz="3600" b="1" dirty="0" smtClean="0">
                <a:latin typeface="Meiryo UI" panose="020B0604030504040204" pitchFamily="50" charset="-128"/>
                <a:ea typeface="Meiryo UI" panose="020B0604030504040204" pitchFamily="50" charset="-128"/>
              </a:rPr>
              <a:t>個別分野の具体的展開例①</a:t>
            </a:r>
            <a:endParaRPr kumimoji="1" lang="en-US" altLang="ja-JP" sz="3600" b="1" dirty="0" smtClean="0">
              <a:latin typeface="Meiryo UI" panose="020B0604030504040204" pitchFamily="50" charset="-128"/>
              <a:ea typeface="Meiryo UI" panose="020B0604030504040204" pitchFamily="50" charset="-128"/>
            </a:endParaRPr>
          </a:p>
          <a:p>
            <a:pPr algn="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3600" b="1" dirty="0" smtClean="0">
                <a:latin typeface="Meiryo UI" panose="020B0604030504040204" pitchFamily="50" charset="-128"/>
                <a:ea typeface="Meiryo UI" panose="020B0604030504040204" pitchFamily="50" charset="-128"/>
              </a:rPr>
              <a:t>　</a:t>
            </a:r>
            <a:r>
              <a:rPr kumimoji="1" lang="en-US" altLang="ja-JP" sz="3600" b="1" dirty="0" smtClean="0">
                <a:latin typeface="Meiryo UI" panose="020B0604030504040204" pitchFamily="50" charset="-128"/>
                <a:ea typeface="Meiryo UI" panose="020B0604030504040204" pitchFamily="50" charset="-128"/>
              </a:rPr>
              <a:t>【</a:t>
            </a:r>
            <a:r>
              <a:rPr kumimoji="1" lang="ja-JP" altLang="en-US" sz="3600" b="1" dirty="0" smtClean="0">
                <a:latin typeface="Meiryo UI" panose="020B0604030504040204" pitchFamily="50" charset="-128"/>
                <a:ea typeface="Meiryo UI" panose="020B0604030504040204" pitchFamily="50" charset="-128"/>
              </a:rPr>
              <a:t>健康モード</a:t>
            </a:r>
            <a:r>
              <a:rPr kumimoji="1" lang="en-US" altLang="ja-JP" sz="3600" b="1" dirty="0" smtClean="0">
                <a:latin typeface="Meiryo UI" panose="020B0604030504040204" pitchFamily="50" charset="-128"/>
                <a:ea typeface="Meiryo UI" panose="020B0604030504040204" pitchFamily="50" charset="-128"/>
              </a:rPr>
              <a:t>】</a:t>
            </a:r>
            <a:endParaRPr kumimoji="1" lang="ja-JP" altLang="en-US" sz="3600" b="1"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6862899" y="6296614"/>
            <a:ext cx="2057400" cy="365125"/>
          </a:xfrm>
        </p:spPr>
        <p:txBody>
          <a:bodyPr/>
          <a:lstStyle/>
          <a:p>
            <a:fld id="{5B82B8B8-28EF-469E-A50A-781CCFF9FEC1}" type="slidenum">
              <a:rPr kumimoji="1" lang="ja-JP" altLang="en-US" smtClean="0"/>
              <a:t>5</a:t>
            </a:fld>
            <a:endParaRPr kumimoji="1" lang="ja-JP" altLang="en-US"/>
          </a:p>
        </p:txBody>
      </p:sp>
    </p:spTree>
    <p:extLst>
      <p:ext uri="{BB962C8B-B14F-4D97-AF65-F5344CB8AC3E}">
        <p14:creationId xmlns:p14="http://schemas.microsoft.com/office/powerpoint/2010/main" val="1679837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784521" y="6486981"/>
            <a:ext cx="2057400" cy="365125"/>
          </a:xfrm>
        </p:spPr>
        <p:txBody>
          <a:bodyPr/>
          <a:lstStyle/>
          <a:p>
            <a:fld id="{5B82B8B8-28EF-469E-A50A-781CCFF9FEC1}" type="slidenum">
              <a:rPr kumimoji="1" lang="ja-JP" altLang="en-US" smtClean="0"/>
              <a:t>6</a:t>
            </a:fld>
            <a:endParaRPr kumimoji="1" lang="ja-JP" altLang="en-US"/>
          </a:p>
        </p:txBody>
      </p:sp>
      <p:pic>
        <p:nvPicPr>
          <p:cNvPr id="5" name="図 4"/>
          <p:cNvPicPr>
            <a:picLocks noChangeAspect="1"/>
          </p:cNvPicPr>
          <p:nvPr/>
        </p:nvPicPr>
        <p:blipFill rotWithShape="1">
          <a:blip r:embed="rId2"/>
          <a:srcRect l="9239" t="14731" r="18675" b="5575"/>
          <a:stretch/>
        </p:blipFill>
        <p:spPr>
          <a:xfrm>
            <a:off x="182974" y="965730"/>
            <a:ext cx="8882829" cy="5521251"/>
          </a:xfrm>
          <a:prstGeom prst="rect">
            <a:avLst/>
          </a:prstGeom>
          <a:ln>
            <a:solidFill>
              <a:schemeClr val="tx1"/>
            </a:solidFill>
          </a:ln>
        </p:spPr>
      </p:pic>
      <p:sp>
        <p:nvSpPr>
          <p:cNvPr id="6" name="テキスト ボックス 5"/>
          <p:cNvSpPr txBox="1"/>
          <p:nvPr/>
        </p:nvSpPr>
        <p:spPr>
          <a:xfrm>
            <a:off x="55845" y="43833"/>
            <a:ext cx="6191118" cy="461665"/>
          </a:xfrm>
          <a:prstGeom prst="rect">
            <a:avLst/>
          </a:prstGeom>
          <a:noFill/>
        </p:spPr>
        <p:txBody>
          <a:bodyPr wrap="none" rtlCol="0">
            <a:spAutoFit/>
          </a:bodyPr>
          <a:lstStyle/>
          <a:p>
            <a:r>
              <a:rPr kumimoji="1" lang="en-US" altLang="ja-JP" sz="2400" b="1" dirty="0" smtClean="0">
                <a:latin typeface="Meiryo UI" panose="020B0604030504040204" pitchFamily="50" charset="-128"/>
                <a:ea typeface="Meiryo UI" panose="020B0604030504040204" pitchFamily="50" charset="-128"/>
              </a:rPr>
              <a:t>【</a:t>
            </a:r>
            <a:r>
              <a:rPr kumimoji="1" lang="ja-JP" altLang="en-US" sz="2400" b="1" dirty="0">
                <a:latin typeface="Meiryo UI" panose="020B0604030504040204" pitchFamily="50" charset="-128"/>
                <a:ea typeface="Meiryo UI" panose="020B0604030504040204" pitchFamily="50" charset="-128"/>
              </a:rPr>
              <a:t>①</a:t>
            </a:r>
            <a:r>
              <a:rPr kumimoji="1" lang="ja-JP" altLang="en-US" sz="2400" b="1" dirty="0" smtClean="0">
                <a:latin typeface="Meiryo UI" panose="020B0604030504040204" pitchFamily="50" charset="-128"/>
                <a:ea typeface="Meiryo UI" panose="020B0604030504040204" pitchFamily="50" charset="-128"/>
              </a:rPr>
              <a:t>健康モード</a:t>
            </a:r>
            <a:r>
              <a:rPr kumimoji="1" lang="en-US" altLang="ja-JP" sz="2400" b="1" dirty="0" smtClean="0">
                <a:latin typeface="Meiryo UI" panose="020B0604030504040204" pitchFamily="50" charset="-128"/>
                <a:ea typeface="Meiryo UI" panose="020B0604030504040204" pitchFamily="50" charset="-128"/>
              </a:rPr>
              <a:t>】</a:t>
            </a:r>
            <a:r>
              <a:rPr kumimoji="1" lang="ja-JP" altLang="en-US" sz="2400" b="1" dirty="0" smtClean="0">
                <a:latin typeface="Meiryo UI" panose="020B0604030504040204" pitchFamily="50" charset="-128"/>
                <a:ea typeface="Meiryo UI" panose="020B0604030504040204" pitchFamily="50" charset="-128"/>
              </a:rPr>
              <a:t>　個人の行動変容を促す取組み</a:t>
            </a:r>
            <a:endParaRPr kumimoji="1" lang="ja-JP" altLang="en-US" sz="2400" b="1" dirty="0">
              <a:latin typeface="Meiryo UI" panose="020B0604030504040204" pitchFamily="50" charset="-128"/>
              <a:ea typeface="Meiryo UI" panose="020B0604030504040204" pitchFamily="50" charset="-128"/>
            </a:endParaRPr>
          </a:p>
        </p:txBody>
      </p:sp>
      <p:cxnSp>
        <p:nvCxnSpPr>
          <p:cNvPr id="7" name="直線コネクタ 6"/>
          <p:cNvCxnSpPr/>
          <p:nvPr/>
        </p:nvCxnSpPr>
        <p:spPr>
          <a:xfrm>
            <a:off x="130809" y="523503"/>
            <a:ext cx="8934994" cy="0"/>
          </a:xfrm>
          <a:prstGeom prst="line">
            <a:avLst/>
          </a:prstGeom>
        </p:spPr>
        <p:style>
          <a:lnRef idx="1">
            <a:schemeClr val="dk1"/>
          </a:lnRef>
          <a:fillRef idx="0">
            <a:schemeClr val="dk1"/>
          </a:fillRef>
          <a:effectRef idx="0">
            <a:schemeClr val="dk1"/>
          </a:effectRef>
          <a:fontRef idx="minor">
            <a:schemeClr val="tx1"/>
          </a:fontRef>
        </p:style>
      </p:cxnSp>
      <p:sp>
        <p:nvSpPr>
          <p:cNvPr id="8" name="テキスト ボックス 7"/>
          <p:cNvSpPr txBox="1"/>
          <p:nvPr/>
        </p:nvSpPr>
        <p:spPr>
          <a:xfrm>
            <a:off x="55845" y="597890"/>
            <a:ext cx="6311343" cy="307777"/>
          </a:xfrm>
          <a:prstGeom prst="rect">
            <a:avLst/>
          </a:prstGeom>
          <a:noFill/>
        </p:spPr>
        <p:txBody>
          <a:bodyPr vert="horz" wrap="none" rtlCol="0">
            <a:spAutoFit/>
          </a:bodyPr>
          <a:lstStyle/>
          <a:p>
            <a:r>
              <a:rPr kumimoji="1" lang="ja-JP" altLang="en-US" sz="1400" dirty="0" smtClean="0">
                <a:latin typeface="Meiryo UI" panose="020B0604030504040204" pitchFamily="50" charset="-128"/>
                <a:ea typeface="Meiryo UI" panose="020B0604030504040204" pitchFamily="50" charset="-128"/>
              </a:rPr>
              <a:t>　野口大阪大学大学院</a:t>
            </a:r>
            <a:r>
              <a:rPr kumimoji="1" lang="ja-JP" altLang="en-US" sz="1400" dirty="0" err="1" smtClean="0">
                <a:latin typeface="Meiryo UI" panose="020B0604030504040204" pitchFamily="50" charset="-128"/>
                <a:ea typeface="Meiryo UI" panose="020B0604030504040204" pitchFamily="50" charset="-128"/>
              </a:rPr>
              <a:t>招へい</a:t>
            </a:r>
            <a:r>
              <a:rPr kumimoji="1" lang="ja-JP" altLang="en-US" sz="1400" dirty="0" err="1">
                <a:latin typeface="Meiryo UI" panose="020B0604030504040204" pitchFamily="50" charset="-128"/>
                <a:ea typeface="Meiryo UI" panose="020B0604030504040204" pitchFamily="50" charset="-128"/>
              </a:rPr>
              <a:t>准</a:t>
            </a:r>
            <a:r>
              <a:rPr kumimoji="1" lang="ja-JP" altLang="en-US" sz="1400" dirty="0" smtClean="0">
                <a:latin typeface="Meiryo UI" panose="020B0604030504040204" pitchFamily="50" charset="-128"/>
                <a:ea typeface="Meiryo UI" panose="020B0604030504040204" pitchFamily="50" charset="-128"/>
              </a:rPr>
              <a:t>教授　資料</a:t>
            </a:r>
            <a:r>
              <a:rPr kumimoji="1" lang="ja-JP" altLang="en-US" sz="1400" dirty="0">
                <a:latin typeface="Meiryo UI" panose="020B0604030504040204" pitchFamily="50" charset="-128"/>
                <a:ea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第４回</a:t>
            </a:r>
            <a:r>
              <a:rPr kumimoji="1" lang="ja-JP" altLang="en-US" sz="1400" dirty="0">
                <a:latin typeface="Meiryo UI" panose="020B0604030504040204" pitchFamily="50" charset="-128"/>
                <a:ea typeface="Meiryo UI" panose="020B0604030504040204" pitchFamily="50" charset="-128"/>
              </a:rPr>
              <a:t>大阪スマートシティ戦略</a:t>
            </a:r>
            <a:r>
              <a:rPr kumimoji="1" lang="ja-JP" altLang="en-US" sz="1400" dirty="0" smtClean="0">
                <a:latin typeface="Meiryo UI" panose="020B0604030504040204" pitchFamily="50" charset="-128"/>
                <a:ea typeface="Meiryo UI" panose="020B0604030504040204" pitchFamily="50" charset="-128"/>
              </a:rPr>
              <a:t>会議）</a:t>
            </a:r>
            <a:endParaRPr kumimoji="1" lang="ja-JP" altLang="en-US"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10684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849835" y="6356351"/>
            <a:ext cx="2057400" cy="365125"/>
          </a:xfrm>
        </p:spPr>
        <p:txBody>
          <a:bodyPr/>
          <a:lstStyle/>
          <a:p>
            <a:fld id="{5B82B8B8-28EF-469E-A50A-781CCFF9FEC1}" type="slidenum">
              <a:rPr kumimoji="1" lang="ja-JP" altLang="en-US" smtClean="0"/>
              <a:t>7</a:t>
            </a:fld>
            <a:endParaRPr kumimoji="1" lang="ja-JP" altLang="en-US"/>
          </a:p>
        </p:txBody>
      </p:sp>
      <p:sp>
        <p:nvSpPr>
          <p:cNvPr id="6" name="テキスト ボックス 5"/>
          <p:cNvSpPr txBox="1"/>
          <p:nvPr/>
        </p:nvSpPr>
        <p:spPr>
          <a:xfrm>
            <a:off x="55845" y="43833"/>
            <a:ext cx="5881738" cy="461665"/>
          </a:xfrm>
          <a:prstGeom prst="rect">
            <a:avLst/>
          </a:prstGeom>
          <a:noFill/>
        </p:spPr>
        <p:txBody>
          <a:bodyPr wrap="none" rtlCol="0">
            <a:spAutoFit/>
          </a:bodyPr>
          <a:lstStyle/>
          <a:p>
            <a:r>
              <a:rPr kumimoji="1" lang="en-US" altLang="ja-JP" sz="2400" b="1" dirty="0" smtClean="0">
                <a:latin typeface="Meiryo UI" panose="020B0604030504040204" pitchFamily="50" charset="-128"/>
                <a:ea typeface="Meiryo UI" panose="020B0604030504040204" pitchFamily="50" charset="-128"/>
              </a:rPr>
              <a:t>【</a:t>
            </a:r>
            <a:r>
              <a:rPr kumimoji="1" lang="ja-JP" altLang="en-US" sz="2400" b="1" dirty="0">
                <a:latin typeface="Meiryo UI" panose="020B0604030504040204" pitchFamily="50" charset="-128"/>
                <a:ea typeface="Meiryo UI" panose="020B0604030504040204" pitchFamily="50" charset="-128"/>
              </a:rPr>
              <a:t>②</a:t>
            </a:r>
            <a:r>
              <a:rPr kumimoji="1" lang="ja-JP" altLang="en-US" sz="2400" b="1" dirty="0" smtClean="0">
                <a:latin typeface="Meiryo UI" panose="020B0604030504040204" pitchFamily="50" charset="-128"/>
                <a:ea typeface="Meiryo UI" panose="020B0604030504040204" pitchFamily="50" charset="-128"/>
              </a:rPr>
              <a:t>健康モード</a:t>
            </a:r>
            <a:r>
              <a:rPr kumimoji="1" lang="en-US" altLang="ja-JP" sz="2400" b="1" dirty="0" smtClean="0">
                <a:latin typeface="Meiryo UI" panose="020B0604030504040204" pitchFamily="50" charset="-128"/>
                <a:ea typeface="Meiryo UI" panose="020B0604030504040204" pitchFamily="50" charset="-128"/>
              </a:rPr>
              <a:t>】</a:t>
            </a:r>
            <a:r>
              <a:rPr kumimoji="1" lang="ja-JP" altLang="en-US" sz="2400" b="1" dirty="0" smtClean="0">
                <a:latin typeface="Meiryo UI" panose="020B0604030504040204" pitchFamily="50" charset="-128"/>
                <a:ea typeface="Meiryo UI" panose="020B0604030504040204" pitchFamily="50" charset="-128"/>
              </a:rPr>
              <a:t>　「これまで」と「新しい考え方」</a:t>
            </a:r>
            <a:endParaRPr kumimoji="1" lang="ja-JP" altLang="en-US" sz="2400" b="1" dirty="0">
              <a:latin typeface="Meiryo UI" panose="020B0604030504040204" pitchFamily="50" charset="-128"/>
              <a:ea typeface="Meiryo UI" panose="020B0604030504040204" pitchFamily="50" charset="-128"/>
            </a:endParaRPr>
          </a:p>
        </p:txBody>
      </p:sp>
      <p:cxnSp>
        <p:nvCxnSpPr>
          <p:cNvPr id="7" name="直線コネクタ 6"/>
          <p:cNvCxnSpPr/>
          <p:nvPr/>
        </p:nvCxnSpPr>
        <p:spPr>
          <a:xfrm>
            <a:off x="130809" y="523503"/>
            <a:ext cx="8934994" cy="0"/>
          </a:xfrm>
          <a:prstGeom prst="line">
            <a:avLst/>
          </a:prstGeom>
        </p:spPr>
        <p:style>
          <a:lnRef idx="1">
            <a:schemeClr val="dk1"/>
          </a:lnRef>
          <a:fillRef idx="0">
            <a:schemeClr val="dk1"/>
          </a:fillRef>
          <a:effectRef idx="0">
            <a:schemeClr val="dk1"/>
          </a:effectRef>
          <a:fontRef idx="minor">
            <a:schemeClr val="tx1"/>
          </a:fontRef>
        </p:style>
      </p:cxnSp>
      <p:sp>
        <p:nvSpPr>
          <p:cNvPr id="8" name="テキスト ボックス 7"/>
          <p:cNvSpPr txBox="1"/>
          <p:nvPr/>
        </p:nvSpPr>
        <p:spPr>
          <a:xfrm>
            <a:off x="39189" y="864474"/>
            <a:ext cx="3512500" cy="307777"/>
          </a:xfrm>
          <a:prstGeom prst="rect">
            <a:avLst/>
          </a:prstGeom>
          <a:noFill/>
        </p:spPr>
        <p:txBody>
          <a:bodyPr vert="horz" wrap="none" rtlCol="0">
            <a:spAutoFit/>
          </a:bodyPr>
          <a:lstStyle/>
          <a:p>
            <a:r>
              <a:rPr kumimoji="1" lang="ja-JP" altLang="en-US" sz="1400" dirty="0" smtClean="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野口大阪大学大学院</a:t>
            </a:r>
            <a:r>
              <a:rPr kumimoji="1" lang="ja-JP" altLang="en-US" sz="1400" dirty="0" err="1">
                <a:latin typeface="Meiryo UI" panose="020B0604030504040204" pitchFamily="50" charset="-128"/>
                <a:ea typeface="Meiryo UI" panose="020B0604030504040204" pitchFamily="50" charset="-128"/>
              </a:rPr>
              <a:t>招へい准</a:t>
            </a:r>
            <a:r>
              <a:rPr kumimoji="1" lang="ja-JP" altLang="en-US" sz="1400" dirty="0" smtClean="0">
                <a:latin typeface="Meiryo UI" panose="020B0604030504040204" pitchFamily="50" charset="-128"/>
                <a:ea typeface="Meiryo UI" panose="020B0604030504040204" pitchFamily="50" charset="-128"/>
              </a:rPr>
              <a:t>教授　資料</a:t>
            </a:r>
            <a:endParaRPr kumimoji="1" lang="ja-JP" altLang="en-US" sz="1400" dirty="0">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2"/>
          <a:stretch>
            <a:fillRect/>
          </a:stretch>
        </p:blipFill>
        <p:spPr>
          <a:xfrm>
            <a:off x="193824" y="1088621"/>
            <a:ext cx="8808963" cy="5125724"/>
          </a:xfrm>
          <a:prstGeom prst="rect">
            <a:avLst/>
          </a:prstGeom>
        </p:spPr>
      </p:pic>
    </p:spTree>
    <p:extLst>
      <p:ext uri="{BB962C8B-B14F-4D97-AF65-F5344CB8AC3E}">
        <p14:creationId xmlns:p14="http://schemas.microsoft.com/office/powerpoint/2010/main" val="2543355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732270" y="6369414"/>
            <a:ext cx="2057400" cy="365125"/>
          </a:xfrm>
        </p:spPr>
        <p:txBody>
          <a:bodyPr/>
          <a:lstStyle/>
          <a:p>
            <a:fld id="{5B82B8B8-28EF-469E-A50A-781CCFF9FEC1}" type="slidenum">
              <a:rPr kumimoji="1" lang="ja-JP" altLang="en-US" smtClean="0"/>
              <a:t>8</a:t>
            </a:fld>
            <a:endParaRPr kumimoji="1" lang="ja-JP" altLang="en-US"/>
          </a:p>
        </p:txBody>
      </p:sp>
      <p:sp>
        <p:nvSpPr>
          <p:cNvPr id="5" name="テキスト ボックス 4"/>
          <p:cNvSpPr txBox="1"/>
          <p:nvPr/>
        </p:nvSpPr>
        <p:spPr>
          <a:xfrm>
            <a:off x="1735273" y="2579476"/>
            <a:ext cx="5686237" cy="1384995"/>
          </a:xfrm>
          <a:prstGeom prst="rect">
            <a:avLst/>
          </a:prstGeom>
          <a:noFill/>
        </p:spPr>
        <p:txBody>
          <a:bodyPr wrap="none" rtlCol="0">
            <a:spAutoFit/>
          </a:bodyPr>
          <a:lstStyle/>
          <a:p>
            <a:pPr algn="r"/>
            <a:r>
              <a:rPr kumimoji="1" lang="ja-JP" altLang="en-US" sz="3600" b="1" dirty="0" smtClean="0">
                <a:latin typeface="Meiryo UI" panose="020B0604030504040204" pitchFamily="50" charset="-128"/>
                <a:ea typeface="Meiryo UI" panose="020B0604030504040204" pitchFamily="50" charset="-128"/>
              </a:rPr>
              <a:t>個別分野の具体的展開例②</a:t>
            </a:r>
            <a:endParaRPr kumimoji="1" lang="en-US" altLang="ja-JP" sz="3600" b="1" dirty="0" smtClean="0">
              <a:latin typeface="Meiryo UI" panose="020B0604030504040204" pitchFamily="50" charset="-128"/>
              <a:ea typeface="Meiryo UI" panose="020B0604030504040204" pitchFamily="50" charset="-128"/>
            </a:endParaRPr>
          </a:p>
          <a:p>
            <a:pPr algn="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3600" b="1" dirty="0" smtClean="0">
                <a:latin typeface="Meiryo UI" panose="020B0604030504040204" pitchFamily="50" charset="-128"/>
                <a:ea typeface="Meiryo UI" panose="020B0604030504040204" pitchFamily="50" charset="-128"/>
              </a:rPr>
              <a:t>　</a:t>
            </a:r>
            <a:r>
              <a:rPr kumimoji="1" lang="en-US" altLang="ja-JP" sz="3600" b="1" dirty="0" smtClean="0">
                <a:latin typeface="Meiryo UI" panose="020B0604030504040204" pitchFamily="50" charset="-128"/>
                <a:ea typeface="Meiryo UI" panose="020B0604030504040204" pitchFamily="50" charset="-128"/>
              </a:rPr>
              <a:t>【</a:t>
            </a:r>
            <a:r>
              <a:rPr kumimoji="1" lang="ja-JP" altLang="en-US" sz="3600" b="1" dirty="0">
                <a:latin typeface="Meiryo UI" panose="020B0604030504040204" pitchFamily="50" charset="-128"/>
                <a:ea typeface="Meiryo UI" panose="020B0604030504040204" pitchFamily="50" charset="-128"/>
              </a:rPr>
              <a:t>防災</a:t>
            </a:r>
            <a:r>
              <a:rPr kumimoji="1" lang="ja-JP" altLang="en-US" sz="3600" b="1" dirty="0" smtClean="0">
                <a:latin typeface="Meiryo UI" panose="020B0604030504040204" pitchFamily="50" charset="-128"/>
                <a:ea typeface="Meiryo UI" panose="020B0604030504040204" pitchFamily="50" charset="-128"/>
              </a:rPr>
              <a:t>モード</a:t>
            </a:r>
            <a:r>
              <a:rPr kumimoji="1" lang="en-US" altLang="ja-JP" sz="3600" b="1" dirty="0" smtClean="0">
                <a:latin typeface="Meiryo UI" panose="020B0604030504040204" pitchFamily="50" charset="-128"/>
                <a:ea typeface="Meiryo UI" panose="020B0604030504040204" pitchFamily="50" charset="-128"/>
              </a:rPr>
              <a:t>】</a:t>
            </a:r>
            <a:endParaRPr kumimoji="1" lang="ja-JP" altLang="en-US" sz="36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91741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爆発 1 36"/>
          <p:cNvSpPr/>
          <p:nvPr/>
        </p:nvSpPr>
        <p:spPr>
          <a:xfrm>
            <a:off x="3703999" y="650789"/>
            <a:ext cx="914400" cy="914400"/>
          </a:xfrm>
          <a:prstGeom prst="irregularSeal1">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130809" y="58722"/>
            <a:ext cx="7425431" cy="461665"/>
          </a:xfrm>
          <a:prstGeom prst="rect">
            <a:avLst/>
          </a:prstGeom>
          <a:noFill/>
        </p:spPr>
        <p:txBody>
          <a:bodyPr wrap="none" rtlCol="0">
            <a:spAutoFit/>
          </a:bodyPr>
          <a:lstStyle/>
          <a:p>
            <a:r>
              <a:rPr kumimoji="1" lang="en-US" altLang="ja-JP" sz="2400" b="1" dirty="0" smtClean="0">
                <a:latin typeface="Meiryo UI" panose="020B0604030504040204" pitchFamily="50" charset="-128"/>
                <a:ea typeface="Meiryo UI" panose="020B0604030504040204" pitchFamily="50" charset="-128"/>
              </a:rPr>
              <a:t>【</a:t>
            </a:r>
            <a:r>
              <a:rPr kumimoji="1" lang="ja-JP" altLang="en-US" sz="2400" b="1" dirty="0" smtClean="0">
                <a:latin typeface="Meiryo UI" panose="020B0604030504040204" pitchFamily="50" charset="-128"/>
                <a:ea typeface="Meiryo UI" panose="020B0604030504040204" pitchFamily="50" charset="-128"/>
              </a:rPr>
              <a:t>②防災モード</a:t>
            </a:r>
            <a:r>
              <a:rPr kumimoji="1" lang="en-US" altLang="ja-JP" sz="2400" b="1" dirty="0" smtClean="0">
                <a:latin typeface="Meiryo UI" panose="020B0604030504040204" pitchFamily="50" charset="-128"/>
                <a:ea typeface="Meiryo UI" panose="020B0604030504040204" pitchFamily="50" charset="-128"/>
              </a:rPr>
              <a:t>】</a:t>
            </a:r>
            <a:r>
              <a:rPr kumimoji="1" lang="ja-JP" altLang="en-US" sz="2400" b="1" dirty="0" smtClean="0">
                <a:latin typeface="Meiryo UI" panose="020B0604030504040204" pitchFamily="50" charset="-128"/>
                <a:ea typeface="Meiryo UI" panose="020B0604030504040204" pitchFamily="50" charset="-128"/>
              </a:rPr>
              <a:t>　「被災者別」と「災害種別」のタイムライン</a:t>
            </a:r>
            <a:endParaRPr kumimoji="1" lang="ja-JP" altLang="en-US" sz="2400" b="1" dirty="0">
              <a:latin typeface="Meiryo UI" panose="020B0604030504040204" pitchFamily="50" charset="-128"/>
              <a:ea typeface="Meiryo UI" panose="020B0604030504040204" pitchFamily="50" charset="-128"/>
            </a:endParaRPr>
          </a:p>
        </p:txBody>
      </p:sp>
      <p:cxnSp>
        <p:nvCxnSpPr>
          <p:cNvPr id="5" name="直線コネクタ 4"/>
          <p:cNvCxnSpPr/>
          <p:nvPr/>
        </p:nvCxnSpPr>
        <p:spPr>
          <a:xfrm>
            <a:off x="130809" y="588818"/>
            <a:ext cx="8934994" cy="0"/>
          </a:xfrm>
          <a:prstGeom prst="line">
            <a:avLst/>
          </a:prstGeom>
        </p:spPr>
        <p:style>
          <a:lnRef idx="1">
            <a:schemeClr val="dk1"/>
          </a:lnRef>
          <a:fillRef idx="0">
            <a:schemeClr val="dk1"/>
          </a:fillRef>
          <a:effectRef idx="0">
            <a:schemeClr val="dk1"/>
          </a:effectRef>
          <a:fontRef idx="minor">
            <a:schemeClr val="tx1"/>
          </a:fontRef>
        </p:style>
      </p:cxnSp>
      <p:cxnSp>
        <p:nvCxnSpPr>
          <p:cNvPr id="6" name="直線矢印コネクタ 5"/>
          <p:cNvCxnSpPr/>
          <p:nvPr/>
        </p:nvCxnSpPr>
        <p:spPr>
          <a:xfrm>
            <a:off x="117747" y="3764904"/>
            <a:ext cx="8784000" cy="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直線矢印コネクタ 6"/>
          <p:cNvCxnSpPr/>
          <p:nvPr/>
        </p:nvCxnSpPr>
        <p:spPr>
          <a:xfrm>
            <a:off x="1823971" y="1318411"/>
            <a:ext cx="1836000"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1907621" y="950223"/>
            <a:ext cx="1728000" cy="307777"/>
          </a:xfrm>
          <a:prstGeom prst="rect">
            <a:avLst/>
          </a:prstGeom>
          <a:solidFill>
            <a:schemeClr val="tx1">
              <a:lumMod val="75000"/>
              <a:lumOff val="25000"/>
            </a:schemeClr>
          </a:solidFill>
        </p:spPr>
        <p:txBody>
          <a:bodyPr wrap="none" rtlCol="0">
            <a:noAutofit/>
          </a:bodyPr>
          <a:lstStyle/>
          <a:p>
            <a:pPr algn="ctr"/>
            <a:r>
              <a:rPr kumimoji="1"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発災</a:t>
            </a:r>
            <a:r>
              <a:rPr kumimoji="1"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前（</a:t>
            </a:r>
            <a:r>
              <a:rPr kumimoji="1"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日常</a:t>
            </a:r>
            <a:r>
              <a:rPr kumimoji="1"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3872651" y="895256"/>
            <a:ext cx="595035" cy="338554"/>
          </a:xfrm>
          <a:prstGeom prst="rect">
            <a:avLst/>
          </a:prstGeom>
          <a:noFill/>
        </p:spPr>
        <p:txBody>
          <a:bodyPr wrap="none" rtlCol="0">
            <a:spAutoFit/>
          </a:bodyPr>
          <a:lstStyle/>
          <a:p>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発災</a:t>
            </a: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0" name="直線矢印コネクタ 9"/>
          <p:cNvCxnSpPr/>
          <p:nvPr/>
        </p:nvCxnSpPr>
        <p:spPr>
          <a:xfrm>
            <a:off x="4576517" y="1318411"/>
            <a:ext cx="2376000"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4628756" y="936839"/>
            <a:ext cx="2340000" cy="307777"/>
          </a:xfrm>
          <a:prstGeom prst="rect">
            <a:avLst/>
          </a:prstGeom>
          <a:solidFill>
            <a:schemeClr val="tx1">
              <a:lumMod val="75000"/>
              <a:lumOff val="25000"/>
            </a:schemeClr>
          </a:solidFill>
        </p:spPr>
        <p:txBody>
          <a:bodyPr wrap="none" rtlCol="0">
            <a:noAutofit/>
          </a:bodyPr>
          <a:lstStyle/>
          <a:p>
            <a:pPr algn="ct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避難</a:t>
            </a: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行動</a:t>
            </a:r>
            <a:endParaRPr kumimoji="1"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2" name="直線矢印コネクタ 11"/>
          <p:cNvCxnSpPr/>
          <p:nvPr/>
        </p:nvCxnSpPr>
        <p:spPr>
          <a:xfrm>
            <a:off x="7086336" y="1314717"/>
            <a:ext cx="1872000"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7159973" y="950223"/>
            <a:ext cx="1728000" cy="307777"/>
          </a:xfrm>
          <a:prstGeom prst="rect">
            <a:avLst/>
          </a:prstGeom>
          <a:solidFill>
            <a:schemeClr val="tx1">
              <a:lumMod val="75000"/>
              <a:lumOff val="25000"/>
            </a:schemeClr>
          </a:solidFill>
        </p:spPr>
        <p:txBody>
          <a:bodyPr wrap="none" rtlCol="0">
            <a:noAutofit/>
          </a:bodyPr>
          <a:lstStyle/>
          <a:p>
            <a:pPr algn="ctr"/>
            <a:r>
              <a:rPr kumimoji="1"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避難所生活</a:t>
            </a:r>
            <a:endParaRPr kumimoji="1"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角丸四角形 13"/>
          <p:cNvSpPr/>
          <p:nvPr/>
        </p:nvSpPr>
        <p:spPr>
          <a:xfrm>
            <a:off x="248371" y="3888065"/>
            <a:ext cx="418011" cy="792000"/>
          </a:xfrm>
          <a:prstGeom prst="round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b="1" dirty="0" smtClean="0">
                <a:solidFill>
                  <a:schemeClr val="tx1"/>
                </a:solidFill>
                <a:latin typeface="Meiryo UI" panose="020B0604030504040204" pitchFamily="50" charset="-128"/>
                <a:ea typeface="Meiryo UI" panose="020B0604030504040204" pitchFamily="50" charset="-128"/>
              </a:rPr>
              <a:t>風水害</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sp>
        <p:nvSpPr>
          <p:cNvPr id="15" name="角丸四角形 14"/>
          <p:cNvSpPr/>
          <p:nvPr/>
        </p:nvSpPr>
        <p:spPr>
          <a:xfrm>
            <a:off x="248371" y="4779541"/>
            <a:ext cx="418011" cy="792000"/>
          </a:xfrm>
          <a:prstGeom prst="round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地震</a:t>
            </a:r>
          </a:p>
        </p:txBody>
      </p:sp>
      <p:sp>
        <p:nvSpPr>
          <p:cNvPr id="16" name="角丸四角形 15"/>
          <p:cNvSpPr/>
          <p:nvPr/>
        </p:nvSpPr>
        <p:spPr>
          <a:xfrm>
            <a:off x="248993" y="1677979"/>
            <a:ext cx="418011" cy="919075"/>
          </a:xfrm>
          <a:prstGeom prst="round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b="1" dirty="0" smtClean="0">
                <a:solidFill>
                  <a:schemeClr val="tx1"/>
                </a:solidFill>
                <a:latin typeface="Meiryo UI" panose="020B0604030504040204" pitchFamily="50" charset="-128"/>
                <a:ea typeface="Meiryo UI" panose="020B0604030504040204" pitchFamily="50" charset="-128"/>
              </a:rPr>
              <a:t>住民</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17" name="角丸四角形 16"/>
          <p:cNvSpPr/>
          <p:nvPr/>
        </p:nvSpPr>
        <p:spPr>
          <a:xfrm>
            <a:off x="248993" y="2708967"/>
            <a:ext cx="418011" cy="919075"/>
          </a:xfrm>
          <a:prstGeom prst="round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b="1" dirty="0" smtClean="0">
                <a:solidFill>
                  <a:schemeClr val="tx1"/>
                </a:solidFill>
                <a:latin typeface="Meiryo UI" panose="020B0604030504040204" pitchFamily="50" charset="-128"/>
                <a:ea typeface="Meiryo UI" panose="020B0604030504040204" pitchFamily="50" charset="-128"/>
              </a:rPr>
              <a:t>非住民</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690821" y="3905397"/>
            <a:ext cx="800219" cy="769441"/>
          </a:xfrm>
          <a:prstGeom prst="rect">
            <a:avLst/>
          </a:prstGeom>
          <a:noFill/>
        </p:spPr>
        <p:txBody>
          <a:bodyPr wrap="none" rtlCol="0">
            <a:spAutoFit/>
          </a:bodyPr>
          <a:lstStyle/>
          <a:p>
            <a:r>
              <a:rPr kumimoji="1" lang="ja-JP" altLang="en-US" sz="1200" dirty="0" smtClean="0">
                <a:latin typeface="Meiryo UI" panose="020B0604030504040204" pitchFamily="50" charset="-128"/>
                <a:ea typeface="Meiryo UI" panose="020B0604030504040204" pitchFamily="50" charset="-128"/>
              </a:rPr>
              <a:t>台風</a:t>
            </a:r>
            <a:endParaRPr kumimoji="1" lang="en-US" altLang="ja-JP" sz="1200" dirty="0" smtClean="0">
              <a:latin typeface="Meiryo UI" panose="020B0604030504040204" pitchFamily="50" charset="-128"/>
              <a:ea typeface="Meiryo UI" panose="020B0604030504040204" pitchFamily="50" charset="-128"/>
            </a:endParaRPr>
          </a:p>
          <a:p>
            <a:endParaRPr kumimoji="1" lang="en-US" altLang="ja-JP" sz="4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集中豪雨</a:t>
            </a:r>
            <a:endParaRPr kumimoji="1" lang="en-US" altLang="ja-JP" sz="1200" dirty="0" smtClean="0">
              <a:latin typeface="Meiryo UI" panose="020B0604030504040204" pitchFamily="50" charset="-128"/>
              <a:ea typeface="Meiryo UI" panose="020B0604030504040204" pitchFamily="50" charset="-128"/>
            </a:endParaRPr>
          </a:p>
          <a:p>
            <a:endParaRPr kumimoji="1" lang="en-US" altLang="ja-JP" sz="4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火山</a:t>
            </a:r>
            <a:r>
              <a:rPr kumimoji="1" lang="ja-JP" altLang="en-US" sz="1200" dirty="0">
                <a:latin typeface="Meiryo UI" panose="020B0604030504040204" pitchFamily="50" charset="-128"/>
                <a:ea typeface="Meiryo UI" panose="020B0604030504040204" pitchFamily="50" charset="-128"/>
              </a:rPr>
              <a:t>噴火</a:t>
            </a:r>
          </a:p>
        </p:txBody>
      </p:sp>
      <p:sp>
        <p:nvSpPr>
          <p:cNvPr id="19" name="角丸四角形 18"/>
          <p:cNvSpPr/>
          <p:nvPr/>
        </p:nvSpPr>
        <p:spPr>
          <a:xfrm>
            <a:off x="248371" y="5702200"/>
            <a:ext cx="418011" cy="792000"/>
          </a:xfrm>
          <a:prstGeom prst="roundRect">
            <a:avLst/>
          </a:prstGeom>
          <a:solidFill>
            <a:schemeClr val="bg1"/>
          </a:solidFill>
        </p:spPr>
        <p:style>
          <a:lnRef idx="2">
            <a:schemeClr val="dk1"/>
          </a:lnRef>
          <a:fillRef idx="1">
            <a:schemeClr val="lt1"/>
          </a:fillRef>
          <a:effectRef idx="0">
            <a:schemeClr val="dk1"/>
          </a:effectRef>
          <a:fontRef idx="minor">
            <a:schemeClr val="dk1"/>
          </a:fontRef>
        </p:style>
        <p:txBody>
          <a:bodyPr vert="eaVert" wrap="none" rtlCol="0" anchor="ctr"/>
          <a:lstStyle/>
          <a:p>
            <a:pPr algn="ctr"/>
            <a:r>
              <a:rPr kumimoji="1" lang="ja-JP" altLang="en-US" sz="1100" b="1" dirty="0" smtClean="0">
                <a:solidFill>
                  <a:schemeClr val="tx1"/>
                </a:solidFill>
                <a:latin typeface="Meiryo UI" panose="020B0604030504040204" pitchFamily="50" charset="-128"/>
                <a:ea typeface="Meiryo UI" panose="020B0604030504040204" pitchFamily="50" charset="-128"/>
              </a:rPr>
              <a:t>大規模</a:t>
            </a:r>
            <a:r>
              <a:rPr kumimoji="1" lang="ja-JP" altLang="en-US" sz="1100" b="1" dirty="0">
                <a:solidFill>
                  <a:schemeClr val="tx1"/>
                </a:solidFill>
                <a:latin typeface="Meiryo UI" panose="020B0604030504040204" pitchFamily="50" charset="-128"/>
                <a:ea typeface="Meiryo UI" panose="020B0604030504040204" pitchFamily="50" charset="-128"/>
              </a:rPr>
              <a:t>事故</a:t>
            </a:r>
          </a:p>
        </p:txBody>
      </p:sp>
      <p:sp>
        <p:nvSpPr>
          <p:cNvPr id="20" name="テキスト ボックス 19"/>
          <p:cNvSpPr txBox="1"/>
          <p:nvPr/>
        </p:nvSpPr>
        <p:spPr>
          <a:xfrm>
            <a:off x="695308" y="2806497"/>
            <a:ext cx="1184940" cy="723275"/>
          </a:xfrm>
          <a:prstGeom prst="rect">
            <a:avLst/>
          </a:prstGeom>
          <a:noFill/>
        </p:spPr>
        <p:txBody>
          <a:bodyPr wrap="none" rtlCol="0">
            <a:spAutoFit/>
          </a:bodyPr>
          <a:lstStyle/>
          <a:p>
            <a:r>
              <a:rPr kumimoji="1" lang="ja-JP" altLang="en-US" sz="1300" dirty="0" smtClean="0">
                <a:latin typeface="Meiryo UI" panose="020B0604030504040204" pitchFamily="50" charset="-128"/>
                <a:ea typeface="Meiryo UI" panose="020B0604030504040204" pitchFamily="50" charset="-128"/>
              </a:rPr>
              <a:t>昼間流入人口</a:t>
            </a:r>
            <a:endParaRPr kumimoji="1" lang="en-US" altLang="ja-JP" sz="1300" dirty="0" smtClean="0">
              <a:latin typeface="Meiryo UI" panose="020B0604030504040204" pitchFamily="50" charset="-128"/>
              <a:ea typeface="Meiryo UI" panose="020B0604030504040204" pitchFamily="50" charset="-128"/>
            </a:endParaRPr>
          </a:p>
          <a:p>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訪日外国人</a:t>
            </a:r>
            <a:endParaRPr kumimoji="1" lang="ja-JP" altLang="en-US" sz="1400"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690821" y="4800350"/>
            <a:ext cx="954107" cy="784830"/>
          </a:xfrm>
          <a:prstGeom prst="rect">
            <a:avLst/>
          </a:prstGeom>
          <a:noFill/>
        </p:spPr>
        <p:txBody>
          <a:bodyPr wrap="none" rtlCol="0">
            <a:spAutoFit/>
          </a:bodyPr>
          <a:lstStyle/>
          <a:p>
            <a:r>
              <a:rPr kumimoji="1" lang="ja-JP" altLang="en-US" sz="1200" dirty="0" smtClean="0">
                <a:latin typeface="Meiryo UI" panose="020B0604030504040204" pitchFamily="50" charset="-128"/>
                <a:ea typeface="Meiryo UI" panose="020B0604030504040204" pitchFamily="50" charset="-128"/>
              </a:rPr>
              <a:t>津波</a:t>
            </a:r>
            <a:endParaRPr kumimoji="1" lang="en-US" altLang="ja-JP" sz="1200" dirty="0" smtClean="0">
              <a:latin typeface="Meiryo UI" panose="020B0604030504040204" pitchFamily="50" charset="-128"/>
              <a:ea typeface="Meiryo UI" panose="020B0604030504040204" pitchFamily="50" charset="-128"/>
            </a:endParaRPr>
          </a:p>
          <a:p>
            <a:endParaRPr kumimoji="1" lang="en-US" altLang="ja-JP" sz="5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大規模火災</a:t>
            </a:r>
            <a:endParaRPr kumimoji="1" lang="en-US" altLang="ja-JP" sz="1200" dirty="0" smtClean="0">
              <a:latin typeface="Meiryo UI" panose="020B0604030504040204" pitchFamily="50" charset="-128"/>
              <a:ea typeface="Meiryo UI" panose="020B0604030504040204" pitchFamily="50" charset="-128"/>
            </a:endParaRPr>
          </a:p>
          <a:p>
            <a:endParaRPr kumimoji="1" lang="en-US" altLang="ja-JP" sz="4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建物倒壊</a:t>
            </a:r>
            <a:endParaRPr kumimoji="1" lang="en-US" altLang="ja-JP" sz="1200" dirty="0" smtClean="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690821" y="5698156"/>
            <a:ext cx="954107" cy="769441"/>
          </a:xfrm>
          <a:prstGeom prst="rect">
            <a:avLst/>
          </a:prstGeom>
          <a:noFill/>
        </p:spPr>
        <p:txBody>
          <a:bodyPr wrap="none" rtlCol="0">
            <a:spAutoFit/>
          </a:bodyPr>
          <a:lstStyle/>
          <a:p>
            <a:r>
              <a:rPr kumimoji="1" lang="ja-JP" altLang="en-US" sz="1200" dirty="0" smtClean="0">
                <a:latin typeface="Meiryo UI" panose="020B0604030504040204" pitchFamily="50" charset="-128"/>
                <a:ea typeface="Meiryo UI" panose="020B0604030504040204" pitchFamily="50" charset="-128"/>
              </a:rPr>
              <a:t>工場爆発</a:t>
            </a:r>
            <a:endParaRPr kumimoji="1" lang="en-US" altLang="ja-JP" sz="1200" dirty="0" smtClean="0">
              <a:latin typeface="Meiryo UI" panose="020B0604030504040204" pitchFamily="50" charset="-128"/>
              <a:ea typeface="Meiryo UI" panose="020B0604030504040204" pitchFamily="50" charset="-128"/>
            </a:endParaRPr>
          </a:p>
          <a:p>
            <a:endParaRPr kumimoji="1" lang="en-US" altLang="ja-JP" sz="4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脱線事故</a:t>
            </a:r>
            <a:endParaRPr kumimoji="1" lang="en-US" altLang="ja-JP" sz="1200" dirty="0" smtClean="0">
              <a:latin typeface="Meiryo UI" panose="020B0604030504040204" pitchFamily="50" charset="-128"/>
              <a:ea typeface="Meiryo UI" panose="020B0604030504040204" pitchFamily="50" charset="-128"/>
            </a:endParaRPr>
          </a:p>
          <a:p>
            <a:endParaRPr kumimoji="1" lang="en-US" altLang="ja-JP" sz="4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飛行機</a:t>
            </a:r>
            <a:r>
              <a:rPr kumimoji="1" lang="ja-JP" altLang="en-US" sz="1200" dirty="0">
                <a:latin typeface="Meiryo UI" panose="020B0604030504040204" pitchFamily="50" charset="-128"/>
                <a:ea typeface="Meiryo UI" panose="020B0604030504040204" pitchFamily="50" charset="-128"/>
              </a:rPr>
              <a:t>墜落</a:t>
            </a:r>
            <a:endParaRPr kumimoji="1" lang="en-US" altLang="ja-JP" sz="1200" dirty="0" smtClean="0">
              <a:latin typeface="Meiryo UI" panose="020B0604030504040204" pitchFamily="50" charset="-128"/>
              <a:ea typeface="Meiryo UI" panose="020B0604030504040204" pitchFamily="50" charset="-128"/>
            </a:endParaRPr>
          </a:p>
        </p:txBody>
      </p:sp>
      <p:sp>
        <p:nvSpPr>
          <p:cNvPr id="26" name="正方形/長方形 25"/>
          <p:cNvSpPr/>
          <p:nvPr/>
        </p:nvSpPr>
        <p:spPr>
          <a:xfrm>
            <a:off x="4519928" y="2698649"/>
            <a:ext cx="2566408" cy="919075"/>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latin typeface="Meiryo UI" panose="020B0604030504040204" pitchFamily="50" charset="-128"/>
                <a:ea typeface="Meiryo UI" panose="020B0604030504040204" pitchFamily="50" charset="-128"/>
              </a:rPr>
              <a:t>帰宅困難者対策</a:t>
            </a:r>
            <a:endParaRPr kumimoji="1" lang="en-US" altLang="ja-JP" sz="1400" dirty="0" smtClean="0">
              <a:latin typeface="Meiryo UI" panose="020B0604030504040204" pitchFamily="50" charset="-128"/>
              <a:ea typeface="Meiryo UI" panose="020B0604030504040204" pitchFamily="50" charset="-128"/>
            </a:endParaRPr>
          </a:p>
          <a:p>
            <a:pPr algn="ctr"/>
            <a:endParaRPr kumimoji="1" lang="en-US" altLang="ja-JP" sz="800" dirty="0" smtClean="0">
              <a:latin typeface="Meiryo UI" panose="020B0604030504040204" pitchFamily="50" charset="-128"/>
              <a:ea typeface="Meiryo UI" panose="020B0604030504040204" pitchFamily="50" charset="-128"/>
            </a:endParaRPr>
          </a:p>
          <a:p>
            <a:pPr algn="ctr"/>
            <a:r>
              <a:rPr kumimoji="1" lang="ja-JP" altLang="en-US" sz="1400" dirty="0" smtClean="0">
                <a:latin typeface="Meiryo UI" panose="020B0604030504040204" pitchFamily="50" charset="-128"/>
                <a:ea typeface="Meiryo UI" panose="020B0604030504040204" pitchFamily="50" charset="-128"/>
              </a:rPr>
              <a:t>訪日外国人</a:t>
            </a:r>
            <a:r>
              <a:rPr kumimoji="1" lang="ja-JP" altLang="en-US" sz="1400" dirty="0">
                <a:latin typeface="Meiryo UI" panose="020B0604030504040204" pitchFamily="50" charset="-128"/>
                <a:ea typeface="Meiryo UI" panose="020B0604030504040204" pitchFamily="50" charset="-128"/>
              </a:rPr>
              <a:t>対策</a:t>
            </a:r>
          </a:p>
        </p:txBody>
      </p:sp>
      <p:sp>
        <p:nvSpPr>
          <p:cNvPr id="28" name="テキスト ボックス 27"/>
          <p:cNvSpPr txBox="1"/>
          <p:nvPr/>
        </p:nvSpPr>
        <p:spPr>
          <a:xfrm>
            <a:off x="3785439" y="1353906"/>
            <a:ext cx="755335" cy="261610"/>
          </a:xfrm>
          <a:prstGeom prst="rect">
            <a:avLst/>
          </a:prstGeom>
          <a:noFill/>
        </p:spPr>
        <p:txBody>
          <a:bodyPr wrap="none" rtlCol="0">
            <a:spAutoFit/>
          </a:bodyPr>
          <a:lstStyle/>
          <a:p>
            <a:r>
              <a:rPr kumimoji="1" lang="en-US" altLang="ja-JP" sz="1100" b="1" dirty="0">
                <a:latin typeface="Meiryo UI" panose="020B0604030504040204" pitchFamily="50" charset="-128"/>
                <a:ea typeface="Meiryo UI" panose="020B0604030504040204" pitchFamily="50" charset="-128"/>
              </a:rPr>
              <a:t>0</a:t>
            </a:r>
            <a:r>
              <a:rPr kumimoji="1" lang="ja-JP" altLang="en-US" sz="1100" b="1" dirty="0" smtClean="0">
                <a:latin typeface="Meiryo UI" panose="020B0604030504040204" pitchFamily="50" charset="-128"/>
                <a:ea typeface="Meiryo UI" panose="020B0604030504040204" pitchFamily="50" charset="-128"/>
              </a:rPr>
              <a:t>～</a:t>
            </a:r>
            <a:r>
              <a:rPr kumimoji="1" lang="en-US" altLang="ja-JP" sz="1100" b="1" dirty="0">
                <a:latin typeface="Meiryo UI" panose="020B0604030504040204" pitchFamily="50" charset="-128"/>
                <a:ea typeface="Meiryo UI" panose="020B0604030504040204" pitchFamily="50" charset="-128"/>
              </a:rPr>
              <a:t>6</a:t>
            </a:r>
            <a:r>
              <a:rPr kumimoji="1" lang="en-US" altLang="ja-JP" sz="1100" b="1" dirty="0" smtClean="0">
                <a:latin typeface="Meiryo UI" panose="020B0604030504040204" pitchFamily="50" charset="-128"/>
                <a:ea typeface="Meiryo UI" panose="020B0604030504040204" pitchFamily="50" charset="-128"/>
              </a:rPr>
              <a:t>0</a:t>
            </a:r>
            <a:r>
              <a:rPr kumimoji="1" lang="ja-JP" altLang="en-US" sz="1100" b="1" dirty="0" smtClean="0">
                <a:latin typeface="Meiryo UI" panose="020B0604030504040204" pitchFamily="50" charset="-128"/>
                <a:ea typeface="Meiryo UI" panose="020B0604030504040204" pitchFamily="50" charset="-128"/>
              </a:rPr>
              <a:t>分</a:t>
            </a:r>
            <a:endParaRPr kumimoji="1" lang="ja-JP" altLang="en-US" sz="1100" b="1" dirty="0">
              <a:latin typeface="Meiryo UI" panose="020B0604030504040204" pitchFamily="50" charset="-128"/>
              <a:ea typeface="Meiryo UI" panose="020B0604030504040204" pitchFamily="50" charset="-128"/>
            </a:endParaRPr>
          </a:p>
        </p:txBody>
      </p:sp>
      <p:sp>
        <p:nvSpPr>
          <p:cNvPr id="29" name="正方形/長方形 28"/>
          <p:cNvSpPr/>
          <p:nvPr/>
        </p:nvSpPr>
        <p:spPr>
          <a:xfrm>
            <a:off x="5878285" y="1670345"/>
            <a:ext cx="1208051" cy="919075"/>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latin typeface="Meiryo UI" panose="020B0604030504040204" pitchFamily="50" charset="-128"/>
                <a:ea typeface="Meiryo UI" panose="020B0604030504040204" pitchFamily="50" charset="-128"/>
              </a:rPr>
              <a:t>避難所の</a:t>
            </a:r>
            <a:endParaRPr kumimoji="1" lang="en-US" altLang="ja-JP" sz="1400" dirty="0" smtClean="0">
              <a:latin typeface="Meiryo UI" panose="020B0604030504040204" pitchFamily="50" charset="-128"/>
              <a:ea typeface="Meiryo UI" panose="020B0604030504040204" pitchFamily="50" charset="-128"/>
            </a:endParaRPr>
          </a:p>
          <a:p>
            <a:pPr algn="ctr"/>
            <a:r>
              <a:rPr kumimoji="1" lang="ja-JP" altLang="en-US" sz="1400" dirty="0" smtClean="0">
                <a:latin typeface="Meiryo UI" panose="020B0604030504040204" pitchFamily="50" charset="-128"/>
                <a:ea typeface="Meiryo UI" panose="020B0604030504040204" pitchFamily="50" charset="-128"/>
              </a:rPr>
              <a:t>支援</a:t>
            </a:r>
            <a:endParaRPr kumimoji="1" lang="en-US" altLang="ja-JP" sz="1400" dirty="0" smtClean="0">
              <a:latin typeface="Meiryo UI" panose="020B0604030504040204" pitchFamily="50" charset="-128"/>
              <a:ea typeface="Meiryo UI" panose="020B0604030504040204" pitchFamily="50" charset="-128"/>
            </a:endParaRPr>
          </a:p>
        </p:txBody>
      </p:sp>
      <p:sp>
        <p:nvSpPr>
          <p:cNvPr id="30" name="正方形/長方形 29"/>
          <p:cNvSpPr/>
          <p:nvPr/>
        </p:nvSpPr>
        <p:spPr>
          <a:xfrm>
            <a:off x="4519927" y="1670345"/>
            <a:ext cx="1260661" cy="919075"/>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latin typeface="Meiryo UI" panose="020B0604030504040204" pitchFamily="50" charset="-128"/>
                <a:ea typeface="Meiryo UI" panose="020B0604030504040204" pitchFamily="50" charset="-128"/>
              </a:rPr>
              <a:t>速やかな</a:t>
            </a:r>
            <a:endParaRPr kumimoji="1" lang="en-US" altLang="ja-JP" sz="1400" dirty="0" smtClean="0">
              <a:latin typeface="Meiryo UI" panose="020B0604030504040204" pitchFamily="50" charset="-128"/>
              <a:ea typeface="Meiryo UI" panose="020B0604030504040204" pitchFamily="50" charset="-128"/>
            </a:endParaRPr>
          </a:p>
          <a:p>
            <a:pPr algn="ctr"/>
            <a:r>
              <a:rPr kumimoji="1" lang="ja-JP" altLang="en-US" sz="1400" dirty="0" smtClean="0">
                <a:latin typeface="Meiryo UI" panose="020B0604030504040204" pitchFamily="50" charset="-128"/>
                <a:ea typeface="Meiryo UI" panose="020B0604030504040204" pitchFamily="50" charset="-128"/>
              </a:rPr>
              <a:t>避難所への</a:t>
            </a:r>
            <a:endParaRPr kumimoji="1" lang="en-US" altLang="ja-JP" sz="1400" dirty="0" smtClean="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移動</a:t>
            </a:r>
            <a:endParaRPr kumimoji="1" lang="en-US" altLang="ja-JP" sz="1400" dirty="0" smtClean="0">
              <a:latin typeface="Meiryo UI" panose="020B0604030504040204" pitchFamily="50" charset="-128"/>
              <a:ea typeface="Meiryo UI" panose="020B0604030504040204" pitchFamily="50" charset="-128"/>
            </a:endParaRPr>
          </a:p>
        </p:txBody>
      </p:sp>
      <p:sp>
        <p:nvSpPr>
          <p:cNvPr id="31" name="正方形/長方形 30"/>
          <p:cNvSpPr/>
          <p:nvPr/>
        </p:nvSpPr>
        <p:spPr>
          <a:xfrm>
            <a:off x="7184033" y="1670345"/>
            <a:ext cx="1724399" cy="91907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latin typeface="Meiryo UI" panose="020B0604030504040204" pitchFamily="50" charset="-128"/>
                <a:ea typeface="Meiryo UI" panose="020B0604030504040204" pitchFamily="50" charset="-128"/>
              </a:rPr>
              <a:t>避難所の環境改善</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1200" dirty="0" smtClean="0">
                <a:latin typeface="Meiryo UI" panose="020B0604030504040204" pitchFamily="50" charset="-128"/>
                <a:ea typeface="Meiryo UI" panose="020B0604030504040204" pitchFamily="50" charset="-128"/>
              </a:rPr>
              <a:t>物資の調達</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1200" dirty="0" smtClean="0">
                <a:latin typeface="Meiryo UI" panose="020B0604030504040204" pitchFamily="50" charset="-128"/>
                <a:ea typeface="Meiryo UI" panose="020B0604030504040204" pitchFamily="50" charset="-128"/>
              </a:rPr>
              <a:t>通信</a:t>
            </a:r>
            <a:r>
              <a:rPr kumimoji="1" lang="ja-JP" altLang="en-US" sz="1200" dirty="0">
                <a:latin typeface="Meiryo UI" panose="020B0604030504040204" pitchFamily="50" charset="-128"/>
                <a:ea typeface="Meiryo UI" panose="020B0604030504040204" pitchFamily="50" charset="-128"/>
              </a:rPr>
              <a:t>環境</a:t>
            </a:r>
            <a:r>
              <a:rPr kumimoji="1" lang="ja-JP" altLang="en-US" sz="1200" dirty="0" smtClean="0">
                <a:latin typeface="Meiryo UI" panose="020B0604030504040204" pitchFamily="50" charset="-128"/>
                <a:ea typeface="Meiryo UI" panose="020B0604030504040204" pitchFamily="50" charset="-128"/>
              </a:rPr>
              <a:t>の確保</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1200" dirty="0" smtClean="0">
                <a:latin typeface="Meiryo UI" panose="020B0604030504040204" pitchFamily="50" charset="-128"/>
                <a:ea typeface="Meiryo UI" panose="020B0604030504040204" pitchFamily="50" charset="-128"/>
              </a:rPr>
              <a:t>ボランティア</a:t>
            </a:r>
            <a:r>
              <a:rPr kumimoji="1" lang="ja-JP" altLang="en-US" sz="1200" dirty="0">
                <a:latin typeface="Meiryo UI" panose="020B0604030504040204" pitchFamily="50" charset="-128"/>
                <a:ea typeface="Meiryo UI" panose="020B0604030504040204" pitchFamily="50" charset="-128"/>
              </a:rPr>
              <a:t>支援</a:t>
            </a:r>
            <a:endParaRPr kumimoji="1" lang="en-US" altLang="ja-JP" sz="1200" dirty="0" smtClean="0">
              <a:latin typeface="Meiryo UI" panose="020B0604030504040204" pitchFamily="50" charset="-128"/>
              <a:ea typeface="Meiryo UI" panose="020B0604030504040204" pitchFamily="50" charset="-128"/>
            </a:endParaRPr>
          </a:p>
        </p:txBody>
      </p:sp>
      <p:sp>
        <p:nvSpPr>
          <p:cNvPr id="32" name="正方形/長方形 31"/>
          <p:cNvSpPr/>
          <p:nvPr/>
        </p:nvSpPr>
        <p:spPr>
          <a:xfrm>
            <a:off x="1871576" y="1641642"/>
            <a:ext cx="1724399" cy="4896000"/>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endParaRPr kumimoji="1" lang="en-US" altLang="ja-JP" sz="1400" dirty="0" smtClean="0">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5397935" y="1361220"/>
            <a:ext cx="889987" cy="261610"/>
          </a:xfrm>
          <a:prstGeom prst="rect">
            <a:avLst/>
          </a:prstGeom>
          <a:noFill/>
        </p:spPr>
        <p:txBody>
          <a:bodyPr wrap="none" rtlCol="0">
            <a:spAutoFit/>
          </a:bodyPr>
          <a:lstStyle/>
          <a:p>
            <a:r>
              <a:rPr kumimoji="1" lang="ja-JP" altLang="en-US" sz="1100" b="1" dirty="0" smtClean="0">
                <a:latin typeface="Meiryo UI" panose="020B0604030504040204" pitchFamily="50" charset="-128"/>
                <a:ea typeface="Meiryo UI" panose="020B0604030504040204" pitchFamily="50" charset="-128"/>
              </a:rPr>
              <a:t>数時間単位</a:t>
            </a:r>
            <a:endParaRPr kumimoji="1" lang="ja-JP" altLang="en-US" sz="1100" b="1" dirty="0">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7434011" y="1361220"/>
            <a:ext cx="1287532" cy="261610"/>
          </a:xfrm>
          <a:prstGeom prst="rect">
            <a:avLst/>
          </a:prstGeom>
          <a:noFill/>
        </p:spPr>
        <p:txBody>
          <a:bodyPr wrap="none" rtlCol="0">
            <a:spAutoFit/>
          </a:bodyPr>
          <a:lstStyle/>
          <a:p>
            <a:r>
              <a:rPr kumimoji="1" lang="ja-JP" altLang="en-US" sz="1100" b="1" dirty="0" smtClean="0">
                <a:latin typeface="Meiryo UI" panose="020B0604030504040204" pitchFamily="50" charset="-128"/>
                <a:ea typeface="Meiryo UI" panose="020B0604030504040204" pitchFamily="50" charset="-128"/>
              </a:rPr>
              <a:t>数日～数カ月単位</a:t>
            </a:r>
            <a:endParaRPr kumimoji="1" lang="ja-JP" altLang="en-US" sz="1100" b="1" dirty="0">
              <a:latin typeface="Meiryo UI" panose="020B0604030504040204" pitchFamily="50" charset="-128"/>
              <a:ea typeface="Meiryo UI" panose="020B0604030504040204" pitchFamily="50" charset="-128"/>
            </a:endParaRPr>
          </a:p>
        </p:txBody>
      </p:sp>
      <p:sp>
        <p:nvSpPr>
          <p:cNvPr id="36" name="角丸四角形 35"/>
          <p:cNvSpPr/>
          <p:nvPr/>
        </p:nvSpPr>
        <p:spPr>
          <a:xfrm>
            <a:off x="3195539" y="1642122"/>
            <a:ext cx="971512" cy="1944576"/>
          </a:xfrm>
          <a:prstGeom prst="roundRect">
            <a:avLst>
              <a:gd name="adj" fmla="val 8599"/>
            </a:avLst>
          </a:prstGeom>
          <a:solidFill>
            <a:schemeClr val="accent1"/>
          </a:solidFill>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b="1" dirty="0" smtClean="0">
                <a:latin typeface="Meiryo UI" panose="020B0604030504040204" pitchFamily="50" charset="-128"/>
                <a:ea typeface="Meiryo UI" panose="020B0604030504040204" pitchFamily="50" charset="-128"/>
              </a:rPr>
              <a:t>速やか</a:t>
            </a:r>
            <a:endParaRPr kumimoji="1" lang="en-US" altLang="ja-JP" sz="1200" b="1" dirty="0" smtClean="0">
              <a:latin typeface="Meiryo UI" panose="020B0604030504040204" pitchFamily="50" charset="-128"/>
              <a:ea typeface="Meiryo UI" panose="020B0604030504040204" pitchFamily="50" charset="-128"/>
            </a:endParaRPr>
          </a:p>
          <a:p>
            <a:r>
              <a:rPr kumimoji="1" lang="ja-JP" altLang="en-US" sz="1200" b="1" dirty="0" smtClean="0">
                <a:latin typeface="Meiryo UI" panose="020B0604030504040204" pitchFamily="50" charset="-128"/>
                <a:ea typeface="Meiryo UI" panose="020B0604030504040204" pitchFamily="50" charset="-128"/>
              </a:rPr>
              <a:t>な避難</a:t>
            </a:r>
            <a:endParaRPr kumimoji="1" lang="en-US" altLang="ja-JP" sz="1200" b="1" dirty="0" smtClean="0">
              <a:latin typeface="Meiryo UI" panose="020B0604030504040204" pitchFamily="50" charset="-128"/>
              <a:ea typeface="Meiryo UI" panose="020B0604030504040204" pitchFamily="50" charset="-128"/>
            </a:endParaRPr>
          </a:p>
          <a:p>
            <a:r>
              <a:rPr kumimoji="1" lang="ja-JP" altLang="en-US" sz="1200" b="1" dirty="0" smtClean="0">
                <a:latin typeface="Meiryo UI" panose="020B0604030504040204" pitchFamily="50" charset="-128"/>
                <a:ea typeface="Meiryo UI" panose="020B0604030504040204" pitchFamily="50" charset="-128"/>
              </a:rPr>
              <a:t>行動</a:t>
            </a:r>
            <a:endParaRPr kumimoji="1" lang="en-US" altLang="ja-JP" sz="1200" b="1" dirty="0" smtClean="0">
              <a:latin typeface="Meiryo UI" panose="020B0604030504040204" pitchFamily="50" charset="-128"/>
              <a:ea typeface="Meiryo UI" panose="020B0604030504040204" pitchFamily="50" charset="-128"/>
            </a:endParaRPr>
          </a:p>
        </p:txBody>
      </p:sp>
      <p:sp>
        <p:nvSpPr>
          <p:cNvPr id="38" name="テキスト ボックス 37"/>
          <p:cNvSpPr txBox="1"/>
          <p:nvPr/>
        </p:nvSpPr>
        <p:spPr>
          <a:xfrm>
            <a:off x="2548893" y="1361220"/>
            <a:ext cx="466794" cy="261610"/>
          </a:xfrm>
          <a:prstGeom prst="rect">
            <a:avLst/>
          </a:prstGeom>
          <a:noFill/>
        </p:spPr>
        <p:txBody>
          <a:bodyPr wrap="none" rtlCol="0">
            <a:spAutoFit/>
          </a:bodyPr>
          <a:lstStyle/>
          <a:p>
            <a:r>
              <a:rPr kumimoji="1" lang="ja-JP" altLang="en-US" sz="1100" b="1" dirty="0" smtClean="0">
                <a:latin typeface="Meiryo UI" panose="020B0604030504040204" pitchFamily="50" charset="-128"/>
                <a:ea typeface="Meiryo UI" panose="020B0604030504040204" pitchFamily="50" charset="-128"/>
              </a:rPr>
              <a:t>常時</a:t>
            </a:r>
            <a:endParaRPr kumimoji="1" lang="ja-JP" altLang="en-US" sz="1100" b="1" dirty="0">
              <a:latin typeface="Meiryo UI" panose="020B0604030504040204" pitchFamily="50" charset="-128"/>
              <a:ea typeface="Meiryo UI" panose="020B0604030504040204" pitchFamily="50" charset="-128"/>
            </a:endParaRPr>
          </a:p>
        </p:txBody>
      </p:sp>
      <p:sp>
        <p:nvSpPr>
          <p:cNvPr id="41" name="テキスト ボックス 40"/>
          <p:cNvSpPr txBox="1"/>
          <p:nvPr/>
        </p:nvSpPr>
        <p:spPr>
          <a:xfrm>
            <a:off x="679830" y="1768184"/>
            <a:ext cx="902811" cy="738664"/>
          </a:xfrm>
          <a:prstGeom prst="rect">
            <a:avLst/>
          </a:prstGeom>
          <a:noFill/>
        </p:spPr>
        <p:txBody>
          <a:bodyPr wrap="none" rtlCol="0">
            <a:spAutoFit/>
          </a:bodyPr>
          <a:lstStyle/>
          <a:p>
            <a:r>
              <a:rPr kumimoji="1" lang="ja-JP" altLang="en-US" sz="1400" dirty="0" smtClean="0">
                <a:latin typeface="Meiryo UI" panose="020B0604030504040204" pitchFamily="50" charset="-128"/>
                <a:ea typeface="Meiryo UI" panose="020B0604030504040204" pitchFamily="50" charset="-128"/>
              </a:rPr>
              <a:t>住民全般</a:t>
            </a:r>
            <a:endParaRPr kumimoji="1" lang="en-US" altLang="ja-JP" sz="1400" dirty="0" smtClean="0">
              <a:latin typeface="Meiryo UI" panose="020B0604030504040204" pitchFamily="50" charset="-128"/>
              <a:ea typeface="Meiryo UI" panose="020B0604030504040204" pitchFamily="50" charset="-128"/>
            </a:endParaRPr>
          </a:p>
          <a:p>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災害</a:t>
            </a:r>
            <a:r>
              <a:rPr kumimoji="1" lang="ja-JP" altLang="en-US" sz="1400" dirty="0">
                <a:latin typeface="Meiryo UI" panose="020B0604030504040204" pitchFamily="50" charset="-128"/>
                <a:ea typeface="Meiryo UI" panose="020B0604030504040204" pitchFamily="50" charset="-128"/>
              </a:rPr>
              <a:t>弱者</a:t>
            </a:r>
          </a:p>
        </p:txBody>
      </p:sp>
      <p:sp>
        <p:nvSpPr>
          <p:cNvPr id="27" name="角丸四角形 26"/>
          <p:cNvSpPr/>
          <p:nvPr/>
        </p:nvSpPr>
        <p:spPr>
          <a:xfrm>
            <a:off x="3890687" y="1636151"/>
            <a:ext cx="480397" cy="4908895"/>
          </a:xfrm>
          <a:prstGeom prst="roundRect">
            <a:avLst/>
          </a:prstGeom>
          <a:solidFill>
            <a:schemeClr val="accent1"/>
          </a:solidFill>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b="1" dirty="0" smtClean="0">
                <a:latin typeface="Meiryo UI" panose="020B0604030504040204" pitchFamily="50" charset="-128"/>
                <a:ea typeface="Meiryo UI" panose="020B0604030504040204" pitchFamily="50" charset="-128"/>
              </a:rPr>
              <a:t>命を守る行動（個人の判断・行動）</a:t>
            </a:r>
            <a:endParaRPr kumimoji="1" lang="ja-JP" altLang="en-US" b="1" dirty="0">
              <a:latin typeface="Meiryo UI" panose="020B0604030504040204" pitchFamily="50" charset="-128"/>
              <a:ea typeface="Meiryo UI" panose="020B0604030504040204" pitchFamily="50" charset="-128"/>
            </a:endParaRPr>
          </a:p>
        </p:txBody>
      </p:sp>
      <p:sp>
        <p:nvSpPr>
          <p:cNvPr id="42" name="正方形/長方形 41"/>
          <p:cNvSpPr/>
          <p:nvPr/>
        </p:nvSpPr>
        <p:spPr>
          <a:xfrm>
            <a:off x="3205680" y="3888703"/>
            <a:ext cx="648000" cy="1134257"/>
          </a:xfrm>
          <a:prstGeom prst="rect">
            <a:avLst/>
          </a:prstGeom>
          <a:solidFill>
            <a:schemeClr val="accent1">
              <a:lumMod val="20000"/>
              <a:lumOff val="80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rPr>
              <a:t>台風や</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050" dirty="0" smtClean="0">
                <a:solidFill>
                  <a:schemeClr val="tx1"/>
                </a:solidFill>
                <a:latin typeface="Meiryo UI" panose="020B0604030504040204" pitchFamily="50" charset="-128"/>
                <a:ea typeface="Meiryo UI" panose="020B0604030504040204" pitchFamily="50" charset="-128"/>
              </a:rPr>
              <a:t>津波は</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050" dirty="0" smtClean="0">
                <a:solidFill>
                  <a:schemeClr val="tx1"/>
                </a:solidFill>
                <a:latin typeface="Meiryo UI" panose="020B0604030504040204" pitchFamily="50" charset="-128"/>
                <a:ea typeface="Meiryo UI" panose="020B0604030504040204" pitchFamily="50" charset="-128"/>
              </a:rPr>
              <a:t>事前の</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050" dirty="0">
                <a:solidFill>
                  <a:schemeClr val="tx1"/>
                </a:solidFill>
                <a:latin typeface="Meiryo UI" panose="020B0604030504040204" pitchFamily="50" charset="-128"/>
                <a:ea typeface="Meiryo UI" panose="020B0604030504040204" pitchFamily="50" charset="-128"/>
              </a:rPr>
              <a:t>予測</a:t>
            </a:r>
            <a:r>
              <a:rPr kumimoji="1" lang="ja-JP" altLang="en-US" sz="1050" dirty="0" smtClean="0">
                <a:solidFill>
                  <a:schemeClr val="tx1"/>
                </a:solidFill>
                <a:latin typeface="Meiryo UI" panose="020B0604030504040204" pitchFamily="50" charset="-128"/>
                <a:ea typeface="Meiryo UI" panose="020B0604030504040204" pitchFamily="50" charset="-128"/>
              </a:rPr>
              <a:t>が</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050" dirty="0" smtClean="0">
                <a:solidFill>
                  <a:schemeClr val="tx1"/>
                </a:solidFill>
                <a:latin typeface="Meiryo UI" panose="020B0604030504040204" pitchFamily="50" charset="-128"/>
                <a:ea typeface="Meiryo UI" panose="020B0604030504040204" pitchFamily="50" charset="-128"/>
              </a:rPr>
              <a:t>可能</a:t>
            </a:r>
            <a:endParaRPr kumimoji="1" lang="ja-JP" altLang="en-US" sz="1050" dirty="0">
              <a:solidFill>
                <a:schemeClr val="tx1"/>
              </a:solidFill>
              <a:latin typeface="Meiryo UI" panose="020B0604030504040204" pitchFamily="50" charset="-128"/>
              <a:ea typeface="Meiryo UI" panose="020B0604030504040204" pitchFamily="50" charset="-128"/>
            </a:endParaRPr>
          </a:p>
        </p:txBody>
      </p:sp>
      <p:sp>
        <p:nvSpPr>
          <p:cNvPr id="25" name="角丸四角形吹き出し 24"/>
          <p:cNvSpPr/>
          <p:nvPr/>
        </p:nvSpPr>
        <p:spPr>
          <a:xfrm>
            <a:off x="4855973" y="4284065"/>
            <a:ext cx="4032000" cy="1999722"/>
          </a:xfrm>
          <a:prstGeom prst="wedgeRoundRectCallout">
            <a:avLst>
              <a:gd name="adj1" fmla="val -63816"/>
              <a:gd name="adj2" fmla="val -38518"/>
              <a:gd name="adj3" fmla="val 16667"/>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smtClean="0">
                <a:solidFill>
                  <a:schemeClr val="tx1"/>
                </a:solidFill>
                <a:latin typeface="Meiryo UI" panose="020B0604030504040204" pitchFamily="50" charset="-128"/>
                <a:ea typeface="Meiryo UI" panose="020B0604030504040204" pitchFamily="50" charset="-128"/>
              </a:rPr>
              <a:t>【</a:t>
            </a:r>
            <a:r>
              <a:rPr kumimoji="1" lang="ja-JP" altLang="en-US" sz="1400" b="1" dirty="0" smtClean="0">
                <a:solidFill>
                  <a:schemeClr val="tx1"/>
                </a:solidFill>
                <a:latin typeface="Meiryo UI" panose="020B0604030504040204" pitchFamily="50" charset="-128"/>
                <a:ea typeface="Meiryo UI" panose="020B0604030504040204" pitchFamily="50" charset="-128"/>
              </a:rPr>
              <a:t>最も危険なゾーン（災害モード）</a:t>
            </a:r>
            <a:r>
              <a:rPr kumimoji="1" lang="en-US" altLang="ja-JP" sz="1400" b="1" dirty="0" smtClean="0">
                <a:solidFill>
                  <a:schemeClr val="tx1"/>
                </a:solidFill>
                <a:latin typeface="Meiryo UI" panose="020B0604030504040204" pitchFamily="50" charset="-128"/>
                <a:ea typeface="Meiryo UI" panose="020B0604030504040204" pitchFamily="50" charset="-128"/>
              </a:rPr>
              <a:t>】</a:t>
            </a:r>
          </a:p>
          <a:p>
            <a:pPr marL="285750" indent="-285750">
              <a:buFont typeface="Wingdings" panose="05000000000000000000" pitchFamily="2" charset="2"/>
              <a:buChar char="Ø"/>
            </a:pPr>
            <a:endParaRPr kumimoji="1" lang="en-US" altLang="ja-JP" sz="1100" dirty="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kumimoji="1" lang="ja-JP" altLang="en-US" sz="1400" dirty="0" smtClean="0">
                <a:solidFill>
                  <a:schemeClr val="tx1"/>
                </a:solidFill>
                <a:latin typeface="Meiryo UI" panose="020B0604030504040204" pitchFamily="50" charset="-128"/>
                <a:ea typeface="Meiryo UI" panose="020B0604030504040204" pitchFamily="50" charset="-128"/>
              </a:rPr>
              <a:t>（予測可能な事象の）発災</a:t>
            </a:r>
            <a:r>
              <a:rPr kumimoji="1" lang="ja-JP" altLang="en-US" sz="1400" dirty="0">
                <a:solidFill>
                  <a:schemeClr val="tx1"/>
                </a:solidFill>
                <a:latin typeface="Meiryo UI" panose="020B0604030504040204" pitchFamily="50" charset="-128"/>
                <a:ea typeface="Meiryo UI" panose="020B0604030504040204" pitchFamily="50" charset="-128"/>
              </a:rPr>
              <a:t>直前と発災</a:t>
            </a:r>
            <a:r>
              <a:rPr kumimoji="1" lang="ja-JP" altLang="en-US" sz="1400" dirty="0" smtClean="0">
                <a:solidFill>
                  <a:schemeClr val="tx1"/>
                </a:solidFill>
                <a:latin typeface="Meiryo UI" panose="020B0604030504040204" pitchFamily="50" charset="-128"/>
                <a:ea typeface="Meiryo UI" panose="020B0604030504040204" pitchFamily="50" charset="-128"/>
              </a:rPr>
              <a:t>時は</a:t>
            </a:r>
            <a:r>
              <a:rPr kumimoji="1" lang="ja-JP" altLang="en-US" sz="1400" dirty="0">
                <a:solidFill>
                  <a:schemeClr val="tx1"/>
                </a:solidFill>
                <a:latin typeface="Meiryo UI" panose="020B0604030504040204" pitchFamily="50" charset="-128"/>
                <a:ea typeface="Meiryo UI" panose="020B0604030504040204" pitchFamily="50" charset="-128"/>
              </a:rPr>
              <a:t>、住民一人一人の判断と行動が、命を左右する。</a:t>
            </a:r>
          </a:p>
          <a:p>
            <a:pPr marL="285750" indent="-285750">
              <a:buFont typeface="Wingdings" panose="05000000000000000000" pitchFamily="2" charset="2"/>
              <a:buChar char="Ø"/>
            </a:pPr>
            <a:endParaRPr kumimoji="1" lang="ja-JP" altLang="en-US" sz="1100" dirty="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kumimoji="1" lang="ja-JP" altLang="en-US" sz="1400" dirty="0">
                <a:solidFill>
                  <a:schemeClr val="tx1"/>
                </a:solidFill>
                <a:latin typeface="Meiryo UI" panose="020B0604030504040204" pitchFamily="50" charset="-128"/>
                <a:ea typeface="Meiryo UI" panose="020B0604030504040204" pitchFamily="50" charset="-128"/>
              </a:rPr>
              <a:t>「自分だけは大丈夫」という“正常性</a:t>
            </a:r>
            <a:r>
              <a:rPr kumimoji="1" lang="ja-JP" altLang="en-US" sz="1400" dirty="0" smtClean="0">
                <a:solidFill>
                  <a:schemeClr val="tx1"/>
                </a:solidFill>
                <a:latin typeface="Meiryo UI" panose="020B0604030504040204" pitchFamily="50" charset="-128"/>
                <a:ea typeface="Meiryo UI" panose="020B0604030504040204" pitchFamily="50" charset="-128"/>
              </a:rPr>
              <a:t>バイアス”を回避し、個々人がいかに「</a:t>
            </a:r>
            <a:r>
              <a:rPr kumimoji="1" lang="ja-JP" altLang="en-US" sz="1400" dirty="0">
                <a:solidFill>
                  <a:schemeClr val="tx1"/>
                </a:solidFill>
                <a:latin typeface="Meiryo UI" panose="020B0604030504040204" pitchFamily="50" charset="-128"/>
                <a:ea typeface="Meiryo UI" panose="020B0604030504040204" pitchFamily="50" charset="-128"/>
              </a:rPr>
              <a:t>命を</a:t>
            </a:r>
            <a:r>
              <a:rPr kumimoji="1" lang="ja-JP" altLang="en-US" sz="1400" dirty="0" smtClean="0">
                <a:solidFill>
                  <a:schemeClr val="tx1"/>
                </a:solidFill>
                <a:latin typeface="Meiryo UI" panose="020B0604030504040204" pitchFamily="50" charset="-128"/>
                <a:ea typeface="Meiryo UI" panose="020B0604030504040204" pitchFamily="50" charset="-128"/>
              </a:rPr>
              <a:t>守る」行動</a:t>
            </a:r>
            <a:r>
              <a:rPr kumimoji="1" lang="ja-JP" altLang="en-US" sz="1400" dirty="0">
                <a:solidFill>
                  <a:schemeClr val="tx1"/>
                </a:solidFill>
                <a:latin typeface="Meiryo UI" panose="020B0604030504040204" pitchFamily="50" charset="-128"/>
                <a:ea typeface="Meiryo UI" panose="020B0604030504040204" pitchFamily="50" charset="-128"/>
              </a:rPr>
              <a:t>を</a:t>
            </a:r>
            <a:r>
              <a:rPr kumimoji="1" lang="ja-JP" altLang="en-US" sz="1400" dirty="0" smtClean="0">
                <a:solidFill>
                  <a:schemeClr val="tx1"/>
                </a:solidFill>
                <a:latin typeface="Meiryo UI" panose="020B0604030504040204" pitchFamily="50" charset="-128"/>
                <a:ea typeface="Meiryo UI" panose="020B0604030504040204" pitchFamily="50" charset="-128"/>
              </a:rPr>
              <a:t>取るかが、非常に重要。</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6900936" y="6428684"/>
            <a:ext cx="2057400" cy="365125"/>
          </a:xfrm>
        </p:spPr>
        <p:txBody>
          <a:bodyPr/>
          <a:lstStyle/>
          <a:p>
            <a:fld id="{5B82B8B8-28EF-469E-A50A-781CCFF9FEC1}" type="slidenum">
              <a:rPr kumimoji="1" lang="ja-JP" altLang="en-US" smtClean="0"/>
              <a:t>9</a:t>
            </a:fld>
            <a:endParaRPr kumimoji="1" lang="ja-JP" altLang="en-US"/>
          </a:p>
        </p:txBody>
      </p:sp>
      <p:sp>
        <p:nvSpPr>
          <p:cNvPr id="3" name="テキスト ボックス 2"/>
          <p:cNvSpPr txBox="1"/>
          <p:nvPr/>
        </p:nvSpPr>
        <p:spPr>
          <a:xfrm>
            <a:off x="2039053" y="2580728"/>
            <a:ext cx="861774" cy="3093154"/>
          </a:xfrm>
          <a:prstGeom prst="rect">
            <a:avLst/>
          </a:prstGeom>
          <a:noFill/>
        </p:spPr>
        <p:txBody>
          <a:bodyPr vert="eaVert" wrap="none" rtlCol="0">
            <a:spAutoFit/>
          </a:bodyPr>
          <a:lstStyle/>
          <a:p>
            <a:pPr algn="ctr"/>
            <a:r>
              <a:rPr kumimoji="1" lang="ja-JP" altLang="en-US" dirty="0" smtClean="0">
                <a:latin typeface="Meiryo UI" panose="020B0604030504040204" pitchFamily="50" charset="-128"/>
                <a:ea typeface="Meiryo UI" panose="020B0604030504040204" pitchFamily="50" charset="-128"/>
              </a:rPr>
              <a:t>災害種別に応じた訓練や</a:t>
            </a:r>
            <a:endParaRPr kumimoji="1" lang="en-US" altLang="ja-JP" dirty="0" smtClean="0">
              <a:latin typeface="Meiryo UI" panose="020B0604030504040204" pitchFamily="50" charset="-128"/>
              <a:ea typeface="Meiryo UI" panose="020B0604030504040204" pitchFamily="50" charset="-128"/>
            </a:endParaRPr>
          </a:p>
          <a:p>
            <a:pPr algn="ctr"/>
            <a:endParaRPr kumimoji="1" lang="en-US" altLang="ja-JP" sz="800" dirty="0" smtClean="0">
              <a:latin typeface="Meiryo UI" panose="020B0604030504040204" pitchFamily="50" charset="-128"/>
              <a:ea typeface="Meiryo UI" panose="020B0604030504040204" pitchFamily="50" charset="-128"/>
            </a:endParaRPr>
          </a:p>
          <a:p>
            <a:pPr algn="ctr"/>
            <a:r>
              <a:rPr kumimoji="1" lang="ja-JP" altLang="en-US" dirty="0" smtClean="0">
                <a:latin typeface="Meiryo UI" panose="020B0604030504040204" pitchFamily="50" charset="-128"/>
                <a:ea typeface="Meiryo UI" panose="020B0604030504040204" pitchFamily="50" charset="-128"/>
              </a:rPr>
              <a:t>災害に備えた準備・意識啓発</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8421428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2107</TotalTime>
  <Words>2320</Words>
  <Application>Microsoft Office PowerPoint</Application>
  <PresentationFormat>画面に合わせる (4:3)</PresentationFormat>
  <Paragraphs>446</Paragraphs>
  <Slides>19</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19</vt:i4>
      </vt:variant>
    </vt:vector>
  </HeadingPairs>
  <TitlesOfParts>
    <vt:vector size="27" baseType="lpstr">
      <vt:lpstr>Meiryo UI</vt:lpstr>
      <vt:lpstr>游ゴシック</vt:lpstr>
      <vt:lpstr>游ゴシック Light</vt:lpstr>
      <vt:lpstr>Arial</vt:lpstr>
      <vt:lpstr>Calibri</vt:lpstr>
      <vt:lpstr>Calibri Light</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狩野　俊明</dc:creator>
  <cp:lastModifiedBy>廣瀬　光史</cp:lastModifiedBy>
  <cp:revision>183</cp:revision>
  <cp:lastPrinted>2020-02-09T02:24:29Z</cp:lastPrinted>
  <dcterms:created xsi:type="dcterms:W3CDTF">2020-02-05T01:50:56Z</dcterms:created>
  <dcterms:modified xsi:type="dcterms:W3CDTF">2020-02-09T08:10:20Z</dcterms:modified>
</cp:coreProperties>
</file>