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317" r:id="rId3"/>
    <p:sldId id="320" r:id="rId4"/>
    <p:sldId id="259" r:id="rId5"/>
    <p:sldId id="316" r:id="rId6"/>
    <p:sldId id="312" r:id="rId7"/>
    <p:sldId id="286" r:id="rId8"/>
    <p:sldId id="318" r:id="rId9"/>
    <p:sldId id="306" r:id="rId10"/>
    <p:sldId id="280" r:id="rId11"/>
    <p:sldId id="281" r:id="rId12"/>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showGuides="1">
      <p:cViewPr varScale="1">
        <p:scale>
          <a:sx n="73" d="100"/>
          <a:sy n="73" d="100"/>
        </p:scale>
        <p:origin x="1158" y="6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26" tIns="45713" rIns="91426" bIns="45713" rtlCol="0"/>
          <a:lstStyle>
            <a:lvl1pPr algn="r">
              <a:defRPr sz="1200"/>
            </a:lvl1pPr>
          </a:lstStyle>
          <a:p>
            <a:fld id="{965BF75E-1B2B-4BCD-9CB4-7C9DB5EECF1C}" type="datetimeFigureOut">
              <a:rPr kumimoji="1" lang="ja-JP" altLang="en-US" smtClean="0"/>
              <a:t>2019/10/30</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26" tIns="45713" rIns="91426"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26" tIns="45713" rIns="91426" bIns="45713" rtlCol="0" anchor="b"/>
          <a:lstStyle>
            <a:lvl1pPr algn="r">
              <a:defRPr sz="1200"/>
            </a:lvl1pPr>
          </a:lstStyle>
          <a:p>
            <a:fld id="{822EB2AF-E35F-4219-9DB5-55AB847713EA}" type="slidenum">
              <a:rPr kumimoji="1" lang="ja-JP" altLang="en-US" smtClean="0"/>
              <a:t>‹#›</a:t>
            </a:fld>
            <a:endParaRPr kumimoji="1" lang="ja-JP" altLang="en-US"/>
          </a:p>
        </p:txBody>
      </p:sp>
    </p:spTree>
    <p:extLst>
      <p:ext uri="{BB962C8B-B14F-4D97-AF65-F5344CB8AC3E}">
        <p14:creationId xmlns:p14="http://schemas.microsoft.com/office/powerpoint/2010/main" val="37721430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６－</a:t>
            </a:r>
            <a:r>
              <a:rPr kumimoji="1" lang="en-US" altLang="ja-JP" dirty="0" smtClean="0"/>
              <a:t>II-3</a:t>
            </a:r>
            <a:r>
              <a:rPr kumimoji="1" lang="ja-JP" altLang="en-US" dirty="0" smtClean="0"/>
              <a:t>　</a:t>
            </a:r>
            <a:r>
              <a:rPr kumimoji="1" lang="en-US" altLang="ja-JP" dirty="0" smtClean="0"/>
              <a:t>P.29</a:t>
            </a:r>
            <a:endParaRPr kumimoji="1" lang="ja-JP" altLang="en-US" dirty="0"/>
          </a:p>
        </p:txBody>
      </p:sp>
      <p:sp>
        <p:nvSpPr>
          <p:cNvPr id="4" name="スライド番号プレースホルダー 3"/>
          <p:cNvSpPr>
            <a:spLocks noGrp="1"/>
          </p:cNvSpPr>
          <p:nvPr>
            <p:ph type="sldNum" sz="quarter" idx="10"/>
          </p:nvPr>
        </p:nvSpPr>
        <p:spPr/>
        <p:txBody>
          <a:bodyPr/>
          <a:lstStyle/>
          <a:p>
            <a:fld id="{6535FD17-2E9C-4669-916F-26D925BC0EA4}" type="slidenum">
              <a:rPr kumimoji="1" lang="ja-JP" altLang="en-US" smtClean="0"/>
              <a:t>6</a:t>
            </a:fld>
            <a:endParaRPr kumimoji="1" lang="ja-JP" altLang="en-US" dirty="0"/>
          </a:p>
        </p:txBody>
      </p:sp>
    </p:spTree>
    <p:extLst>
      <p:ext uri="{BB962C8B-B14F-4D97-AF65-F5344CB8AC3E}">
        <p14:creationId xmlns:p14="http://schemas.microsoft.com/office/powerpoint/2010/main" val="131968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45062" indent="-145062"/>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fld id="{229FB176-47E8-407B-A85D-C64EF0F68A97}" type="slidenum">
              <a:rPr kumimoji="1" lang="ja-JP" altLang="en-US" smtClean="0"/>
              <a:t>7</a:t>
            </a:fld>
            <a:endParaRPr kumimoji="1" lang="ja-JP" altLang="en-US" dirty="0"/>
          </a:p>
        </p:txBody>
      </p:sp>
    </p:spTree>
    <p:extLst>
      <p:ext uri="{BB962C8B-B14F-4D97-AF65-F5344CB8AC3E}">
        <p14:creationId xmlns:p14="http://schemas.microsoft.com/office/powerpoint/2010/main" val="75913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B649708-A7D7-4428-8E32-8264FE1D0AB0}" type="datetimeFigureOut">
              <a:rPr kumimoji="1" lang="ja-JP" altLang="en-US" smtClean="0"/>
              <a:t>2019/10/30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62BE1B-C3C9-43CB-BEE9-5128AE406710}" type="slidenum">
              <a:rPr kumimoji="1" lang="ja-JP" altLang="en-US" smtClean="0"/>
              <a:t>‹#›</a:t>
            </a:fld>
            <a:endParaRPr kumimoji="1" lang="ja-JP" altLang="en-US"/>
          </a:p>
        </p:txBody>
      </p:sp>
    </p:spTree>
    <p:extLst>
      <p:ext uri="{BB962C8B-B14F-4D97-AF65-F5344CB8AC3E}">
        <p14:creationId xmlns:p14="http://schemas.microsoft.com/office/powerpoint/2010/main" val="58682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B649708-A7D7-4428-8E32-8264FE1D0AB0}" type="datetimeFigureOut">
              <a:rPr kumimoji="1" lang="ja-JP" altLang="en-US" smtClean="0"/>
              <a:t>2019/10/30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62BE1B-C3C9-43CB-BEE9-5128AE406710}" type="slidenum">
              <a:rPr kumimoji="1" lang="ja-JP" altLang="en-US" smtClean="0"/>
              <a:t>‹#›</a:t>
            </a:fld>
            <a:endParaRPr kumimoji="1" lang="ja-JP" altLang="en-US"/>
          </a:p>
        </p:txBody>
      </p:sp>
    </p:spTree>
    <p:extLst>
      <p:ext uri="{BB962C8B-B14F-4D97-AF65-F5344CB8AC3E}">
        <p14:creationId xmlns:p14="http://schemas.microsoft.com/office/powerpoint/2010/main" val="38598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B649708-A7D7-4428-8E32-8264FE1D0AB0}" type="datetimeFigureOut">
              <a:rPr kumimoji="1" lang="ja-JP" altLang="en-US" smtClean="0"/>
              <a:t>2019/10/30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62BE1B-C3C9-43CB-BEE9-5128AE406710}" type="slidenum">
              <a:rPr kumimoji="1" lang="ja-JP" altLang="en-US" smtClean="0"/>
              <a:t>‹#›</a:t>
            </a:fld>
            <a:endParaRPr kumimoji="1" lang="ja-JP" altLang="en-US"/>
          </a:p>
        </p:txBody>
      </p:sp>
    </p:spTree>
    <p:extLst>
      <p:ext uri="{BB962C8B-B14F-4D97-AF65-F5344CB8AC3E}">
        <p14:creationId xmlns:p14="http://schemas.microsoft.com/office/powerpoint/2010/main" val="324143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36033" y="332657"/>
            <a:ext cx="9018967" cy="270384"/>
          </a:xfrm>
        </p:spPr>
        <p:txBody>
          <a:bodyPr>
            <a:normAutofit/>
          </a:bodyPr>
          <a:lstStyle>
            <a:lvl1pPr>
              <a:defRPr sz="1026"/>
            </a:lvl1pPr>
          </a:lstStyle>
          <a:p>
            <a:r>
              <a:rPr kumimoji="1" lang="ja-JP" altLang="en-US" dirty="0" smtClean="0"/>
              <a:t>マスター タイトルの書式設定</a:t>
            </a:r>
            <a:endParaRPr kumimoji="1" lang="ja-JP" altLang="en-US" dirty="0"/>
          </a:p>
        </p:txBody>
      </p:sp>
      <p:sp>
        <p:nvSpPr>
          <p:cNvPr id="3" name="スライド番号プレースホルダー 2"/>
          <p:cNvSpPr>
            <a:spLocks noGrp="1"/>
          </p:cNvSpPr>
          <p:nvPr>
            <p:ph type="sldNum" sz="quarter" idx="10"/>
          </p:nvPr>
        </p:nvSpPr>
        <p:spPr/>
        <p:txBody>
          <a:bodyPr/>
          <a:lstStyle>
            <a:lvl1pPr>
              <a:defRPr sz="1539"/>
            </a:lvl1pPr>
          </a:lstStyle>
          <a:p>
            <a:fld id="{AF8E12BC-F924-5F4E-B784-1AA462780521}" type="slidenum">
              <a:rPr lang="ja-JP" altLang="en-US" smtClean="0"/>
              <a:pPr/>
              <a:t>‹#›</a:t>
            </a:fld>
            <a:endParaRPr lang="ja-JP" altLang="en-US" dirty="0"/>
          </a:p>
        </p:txBody>
      </p:sp>
      <p:sp>
        <p:nvSpPr>
          <p:cNvPr id="6" name="テキスト プレースホルダー 3"/>
          <p:cNvSpPr>
            <a:spLocks noGrp="1"/>
          </p:cNvSpPr>
          <p:nvPr>
            <p:ph type="body" sz="quarter" idx="12"/>
          </p:nvPr>
        </p:nvSpPr>
        <p:spPr>
          <a:xfrm>
            <a:off x="536032" y="620785"/>
            <a:ext cx="9046117" cy="884071"/>
          </a:xfrm>
          <a:prstGeom prst="rect">
            <a:avLst/>
          </a:prstGeom>
        </p:spPr>
        <p:txBody>
          <a:bodyPr/>
          <a:lstStyle>
            <a:lvl1pPr marL="0" indent="0">
              <a:buNone/>
              <a:defRPr sz="898">
                <a:latin typeface="+mj-ea"/>
                <a:ea typeface="+mj-ea"/>
              </a:defRPr>
            </a:lvl1pPr>
          </a:lstStyle>
          <a:p>
            <a:r>
              <a:rPr lang="ja-JP" altLang="en-US" dirty="0">
                <a:latin typeface="+mn-ea"/>
                <a:ea typeface="+mn-ea"/>
              </a:rPr>
              <a:t>これはダミーテキストです。人は様々な経験を通して、企業や商品に対する印象を持つようになります。ブランドとは、そうした経験の蓄積の結果、人々の心の中に作られる。</a:t>
            </a:r>
            <a:endParaRPr kumimoji="1" lang="ja-JP" altLang="en-US" dirty="0">
              <a:latin typeface="+mn-ea"/>
              <a:ea typeface="+mn-ea"/>
            </a:endParaRPr>
          </a:p>
        </p:txBody>
      </p:sp>
    </p:spTree>
    <p:extLst>
      <p:ext uri="{BB962C8B-B14F-4D97-AF65-F5344CB8AC3E}">
        <p14:creationId xmlns:p14="http://schemas.microsoft.com/office/powerpoint/2010/main" val="496286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B649708-A7D7-4428-8E32-8264FE1D0AB0}" type="datetimeFigureOut">
              <a:rPr kumimoji="1" lang="ja-JP" altLang="en-US" smtClean="0"/>
              <a:t>2019/10/30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62BE1B-C3C9-43CB-BEE9-5128AE406710}" type="slidenum">
              <a:rPr kumimoji="1" lang="ja-JP" altLang="en-US" smtClean="0"/>
              <a:t>‹#›</a:t>
            </a:fld>
            <a:endParaRPr kumimoji="1" lang="ja-JP" altLang="en-US"/>
          </a:p>
        </p:txBody>
      </p:sp>
    </p:spTree>
    <p:extLst>
      <p:ext uri="{BB962C8B-B14F-4D97-AF65-F5344CB8AC3E}">
        <p14:creationId xmlns:p14="http://schemas.microsoft.com/office/powerpoint/2010/main" val="773068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B649708-A7D7-4428-8E32-8264FE1D0AB0}" type="datetimeFigureOut">
              <a:rPr kumimoji="1" lang="ja-JP" altLang="en-US" smtClean="0"/>
              <a:t>2019/10/30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B62BE1B-C3C9-43CB-BEE9-5128AE406710}" type="slidenum">
              <a:rPr kumimoji="1" lang="ja-JP" altLang="en-US" smtClean="0"/>
              <a:t>‹#›</a:t>
            </a:fld>
            <a:endParaRPr kumimoji="1" lang="ja-JP" altLang="en-US"/>
          </a:p>
        </p:txBody>
      </p:sp>
    </p:spTree>
    <p:extLst>
      <p:ext uri="{BB962C8B-B14F-4D97-AF65-F5344CB8AC3E}">
        <p14:creationId xmlns:p14="http://schemas.microsoft.com/office/powerpoint/2010/main" val="5118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B649708-A7D7-4428-8E32-8264FE1D0AB0}" type="datetimeFigureOut">
              <a:rPr kumimoji="1" lang="ja-JP" altLang="en-US" smtClean="0"/>
              <a:t>2019/10/30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B62BE1B-C3C9-43CB-BEE9-5128AE406710}" type="slidenum">
              <a:rPr kumimoji="1" lang="ja-JP" altLang="en-US" smtClean="0"/>
              <a:t>‹#›</a:t>
            </a:fld>
            <a:endParaRPr kumimoji="1" lang="ja-JP" altLang="en-US"/>
          </a:p>
        </p:txBody>
      </p:sp>
    </p:spTree>
    <p:extLst>
      <p:ext uri="{BB962C8B-B14F-4D97-AF65-F5344CB8AC3E}">
        <p14:creationId xmlns:p14="http://schemas.microsoft.com/office/powerpoint/2010/main" val="187365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B649708-A7D7-4428-8E32-8264FE1D0AB0}" type="datetimeFigureOut">
              <a:rPr kumimoji="1" lang="ja-JP" altLang="en-US" smtClean="0"/>
              <a:t>2019/10/30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B62BE1B-C3C9-43CB-BEE9-5128AE406710}" type="slidenum">
              <a:rPr kumimoji="1" lang="ja-JP" altLang="en-US" smtClean="0"/>
              <a:t>‹#›</a:t>
            </a:fld>
            <a:endParaRPr kumimoji="1" lang="ja-JP" altLang="en-US"/>
          </a:p>
        </p:txBody>
      </p:sp>
    </p:spTree>
    <p:extLst>
      <p:ext uri="{BB962C8B-B14F-4D97-AF65-F5344CB8AC3E}">
        <p14:creationId xmlns:p14="http://schemas.microsoft.com/office/powerpoint/2010/main" val="417809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B649708-A7D7-4428-8E32-8264FE1D0AB0}" type="datetimeFigureOut">
              <a:rPr kumimoji="1" lang="ja-JP" altLang="en-US" smtClean="0"/>
              <a:t>2019/10/30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B62BE1B-C3C9-43CB-BEE9-5128AE406710}" type="slidenum">
              <a:rPr kumimoji="1" lang="ja-JP" altLang="en-US" smtClean="0"/>
              <a:t>‹#›</a:t>
            </a:fld>
            <a:endParaRPr kumimoji="1" lang="ja-JP" altLang="en-US"/>
          </a:p>
        </p:txBody>
      </p:sp>
    </p:spTree>
    <p:extLst>
      <p:ext uri="{BB962C8B-B14F-4D97-AF65-F5344CB8AC3E}">
        <p14:creationId xmlns:p14="http://schemas.microsoft.com/office/powerpoint/2010/main" val="128684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49708-A7D7-4428-8E32-8264FE1D0AB0}" type="datetimeFigureOut">
              <a:rPr kumimoji="1" lang="ja-JP" altLang="en-US" smtClean="0"/>
              <a:t>2019/10/30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B62BE1B-C3C9-43CB-BEE9-5128AE406710}" type="slidenum">
              <a:rPr kumimoji="1" lang="ja-JP" altLang="en-US" smtClean="0"/>
              <a:t>‹#›</a:t>
            </a:fld>
            <a:endParaRPr kumimoji="1" lang="ja-JP" altLang="en-US"/>
          </a:p>
        </p:txBody>
      </p:sp>
    </p:spTree>
    <p:extLst>
      <p:ext uri="{BB962C8B-B14F-4D97-AF65-F5344CB8AC3E}">
        <p14:creationId xmlns:p14="http://schemas.microsoft.com/office/powerpoint/2010/main" val="353896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B649708-A7D7-4428-8E32-8264FE1D0AB0}" type="datetimeFigureOut">
              <a:rPr kumimoji="1" lang="ja-JP" altLang="en-US" smtClean="0"/>
              <a:t>2019/10/30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B62BE1B-C3C9-43CB-BEE9-5128AE406710}" type="slidenum">
              <a:rPr kumimoji="1" lang="ja-JP" altLang="en-US" smtClean="0"/>
              <a:t>‹#›</a:t>
            </a:fld>
            <a:endParaRPr kumimoji="1" lang="ja-JP" altLang="en-US"/>
          </a:p>
        </p:txBody>
      </p:sp>
    </p:spTree>
    <p:extLst>
      <p:ext uri="{BB962C8B-B14F-4D97-AF65-F5344CB8AC3E}">
        <p14:creationId xmlns:p14="http://schemas.microsoft.com/office/powerpoint/2010/main" val="98965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B649708-A7D7-4428-8E32-8264FE1D0AB0}" type="datetimeFigureOut">
              <a:rPr kumimoji="1" lang="ja-JP" altLang="en-US" smtClean="0"/>
              <a:t>2019/10/30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B62BE1B-C3C9-43CB-BEE9-5128AE406710}" type="slidenum">
              <a:rPr kumimoji="1" lang="ja-JP" altLang="en-US" smtClean="0"/>
              <a:t>‹#›</a:t>
            </a:fld>
            <a:endParaRPr kumimoji="1" lang="ja-JP" altLang="en-US"/>
          </a:p>
        </p:txBody>
      </p:sp>
    </p:spTree>
    <p:extLst>
      <p:ext uri="{BB962C8B-B14F-4D97-AF65-F5344CB8AC3E}">
        <p14:creationId xmlns:p14="http://schemas.microsoft.com/office/powerpoint/2010/main" val="105538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49708-A7D7-4428-8E32-8264FE1D0AB0}" type="datetimeFigureOut">
              <a:rPr kumimoji="1" lang="ja-JP" altLang="en-US" smtClean="0"/>
              <a:t>2019/10/30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2BE1B-C3C9-43CB-BEE9-5128AE406710}" type="slidenum">
              <a:rPr kumimoji="1" lang="ja-JP" altLang="en-US" smtClean="0"/>
              <a:t>‹#›</a:t>
            </a:fld>
            <a:endParaRPr kumimoji="1" lang="ja-JP" altLang="en-US"/>
          </a:p>
        </p:txBody>
      </p:sp>
    </p:spTree>
    <p:extLst>
      <p:ext uri="{BB962C8B-B14F-4D97-AF65-F5344CB8AC3E}">
        <p14:creationId xmlns:p14="http://schemas.microsoft.com/office/powerpoint/2010/main" val="3793109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gray">
          <a:xfrm>
            <a:off x="202568" y="2586730"/>
            <a:ext cx="9500866" cy="882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388" b="1" dirty="0" smtClean="0">
                <a:ln w="19050">
                  <a:solidFill>
                    <a:schemeClr val="tx1"/>
                  </a:solidFill>
                </a:ln>
                <a:effectLst/>
                <a:latin typeface="メイリオ" panose="020B0604030504040204" pitchFamily="50" charset="-128"/>
                <a:ea typeface="メイリオ" panose="020B0604030504040204" pitchFamily="50" charset="-128"/>
              </a:rPr>
              <a:t>「スーパーシティ」の実現に向けて</a:t>
            </a:r>
            <a:endParaRPr lang="ja-JP" altLang="en-US" sz="4388" b="1" dirty="0">
              <a:ln w="19050">
                <a:solidFill>
                  <a:schemeClr val="tx1"/>
                </a:solidFill>
              </a:ln>
              <a:effectLst/>
              <a:latin typeface="メイリオ" panose="020B0604030504040204" pitchFamily="50" charset="-128"/>
              <a:ea typeface="メイリオ" panose="020B0604030504040204" pitchFamily="50" charset="-128"/>
            </a:endParaRPr>
          </a:p>
        </p:txBody>
      </p:sp>
      <p:cxnSp>
        <p:nvCxnSpPr>
          <p:cNvPr id="9" name="直線コネクタ 8"/>
          <p:cNvCxnSpPr/>
          <p:nvPr/>
        </p:nvCxnSpPr>
        <p:spPr bwMode="gray">
          <a:xfrm>
            <a:off x="319315" y="3397956"/>
            <a:ext cx="9410833" cy="0"/>
          </a:xfrm>
          <a:prstGeom prst="line">
            <a:avLst/>
          </a:prstGeom>
          <a:ln w="730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サブタイトル 2"/>
          <p:cNvSpPr>
            <a:spLocks noGrp="1"/>
          </p:cNvSpPr>
          <p:nvPr>
            <p:ph type="subTitle" idx="1"/>
          </p:nvPr>
        </p:nvSpPr>
        <p:spPr bwMode="gray">
          <a:xfrm>
            <a:off x="1057653" y="5250571"/>
            <a:ext cx="7776864" cy="1343000"/>
          </a:xfrm>
        </p:spPr>
        <p:txBody>
          <a:bodyPr>
            <a:noAutofit/>
          </a:bodyPr>
          <a:lstStyle/>
          <a:p>
            <a:r>
              <a:rPr lang="ja-JP" altLang="en-US" sz="2800" dirty="0"/>
              <a:t>令和元年１０月３１日</a:t>
            </a:r>
            <a:endParaRPr lang="en-US" altLang="ja-JP" sz="2800" dirty="0"/>
          </a:p>
          <a:p>
            <a:r>
              <a:rPr lang="ja-JP" altLang="en-US" sz="2800" smtClean="0"/>
              <a:t>大阪府・大阪市</a:t>
            </a:r>
            <a:endParaRPr lang="ja-JP" altLang="en-US" sz="2800" dirty="0"/>
          </a:p>
        </p:txBody>
      </p:sp>
      <p:sp>
        <p:nvSpPr>
          <p:cNvPr id="3" name="正方形/長方形 2"/>
          <p:cNvSpPr/>
          <p:nvPr/>
        </p:nvSpPr>
        <p:spPr bwMode="gray">
          <a:xfrm>
            <a:off x="7764700" y="947020"/>
            <a:ext cx="1938734" cy="499208"/>
          </a:xfrm>
          <a:prstGeom prst="rect">
            <a:avLst/>
          </a:prstGeom>
        </p:spPr>
        <p:style>
          <a:lnRef idx="2">
            <a:schemeClr val="dk1"/>
          </a:lnRef>
          <a:fillRef idx="1">
            <a:schemeClr val="lt1"/>
          </a:fillRef>
          <a:effectRef idx="0">
            <a:schemeClr val="dk1"/>
          </a:effectRef>
          <a:fontRef idx="minor">
            <a:schemeClr val="dk1"/>
          </a:fontRef>
        </p:style>
        <p:txBody>
          <a:bodyPr lIns="72000" tIns="108000" rIns="72000" bIns="36000" rtlCol="0" anchor="ctr" anchorCtr="0"/>
          <a:lstStyle/>
          <a:p>
            <a:pPr algn="ctr"/>
            <a:r>
              <a:rPr kumimoji="1" lang="ja-JP" altLang="en-US" sz="2800" dirty="0" smtClean="0">
                <a:latin typeface="メイリオ" panose="020B0604030504040204" pitchFamily="50" charset="-128"/>
                <a:ea typeface="メイリオ" panose="020B0604030504040204" pitchFamily="50" charset="-128"/>
              </a:rPr>
              <a:t>参考資料</a:t>
            </a:r>
            <a:endParaRPr kumimoji="1" lang="ja-JP" altLang="en-US" sz="2800" dirty="0">
              <a:latin typeface="メイリオ" panose="020B0604030504040204" pitchFamily="50" charset="-128"/>
              <a:ea typeface="メイリオ" panose="020B0604030504040204" pitchFamily="50" charset="-128"/>
            </a:endParaRPr>
          </a:p>
        </p:txBody>
      </p:sp>
      <p:grpSp>
        <p:nvGrpSpPr>
          <p:cNvPr id="10" name="グループ化 9"/>
          <p:cNvGrpSpPr/>
          <p:nvPr/>
        </p:nvGrpSpPr>
        <p:grpSpPr bwMode="gray">
          <a:xfrm>
            <a:off x="7524206" y="101390"/>
            <a:ext cx="2205942" cy="774813"/>
            <a:chOff x="6542581" y="124391"/>
            <a:chExt cx="2205942" cy="774813"/>
          </a:xfrm>
        </p:grpSpPr>
        <p:sp>
          <p:nvSpPr>
            <p:cNvPr id="12" name="テキスト ボックス 11"/>
            <p:cNvSpPr txBox="1"/>
            <p:nvPr/>
          </p:nvSpPr>
          <p:spPr bwMode="gray">
            <a:xfrm>
              <a:off x="6542581" y="124391"/>
              <a:ext cx="2205942" cy="430887"/>
            </a:xfrm>
            <a:prstGeom prst="rect">
              <a:avLst/>
            </a:prstGeom>
            <a:noFill/>
          </p:spPr>
          <p:txBody>
            <a:bodyPr wrap="square" rtlCol="0">
              <a:spAutoFit/>
            </a:bodyPr>
            <a:lstStyle/>
            <a:p>
              <a:pPr defTabSz="843496"/>
              <a:r>
                <a:rPr kumimoji="1"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2019.10.31</a:t>
              </a:r>
              <a:endParaRPr kumimoji="1"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843496"/>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kumimoji="1"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大阪スマートシティ戦略会議</a:t>
              </a:r>
            </a:p>
          </p:txBody>
        </p:sp>
        <p:sp>
          <p:nvSpPr>
            <p:cNvPr id="13" name="正方形/長方形 12"/>
            <p:cNvSpPr/>
            <p:nvPr/>
          </p:nvSpPr>
          <p:spPr bwMode="gray">
            <a:xfrm>
              <a:off x="7305309" y="539889"/>
              <a:ext cx="1443214" cy="359315"/>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defTabSz="843496"/>
              <a:r>
                <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資料７</a:t>
              </a:r>
              <a:r>
                <a:rPr kumimoji="1"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endPar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1899246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bwMode="gray">
          <a:xfrm>
            <a:off x="7677150" y="6492875"/>
            <a:ext cx="2228850" cy="365125"/>
          </a:xfrm>
        </p:spPr>
        <p:txBody>
          <a:bodyPr/>
          <a:lstStyle/>
          <a:p>
            <a:fld id="{6E17C05B-0230-4840-85E4-205B1AC89A90}" type="slidenum">
              <a:rPr kumimoji="1" lang="ja-JP" altLang="en-US" smtClean="0">
                <a:latin typeface="メイリオ" panose="020B0604030504040204" pitchFamily="50" charset="-128"/>
                <a:ea typeface="メイリオ" panose="020B0604030504040204" pitchFamily="50" charset="-128"/>
              </a:rPr>
              <a:t>10</a:t>
            </a:fld>
            <a:endParaRPr kumimoji="1" lang="ja-JP" altLang="en-US" dirty="0">
              <a:latin typeface="メイリオ" panose="020B0604030504040204" pitchFamily="50" charset="-128"/>
              <a:ea typeface="メイリオ" panose="020B0604030504040204" pitchFamily="50" charset="-128"/>
            </a:endParaRPr>
          </a:p>
        </p:txBody>
      </p:sp>
      <p:sp>
        <p:nvSpPr>
          <p:cNvPr id="7" name="正方形/長方形 6"/>
          <p:cNvSpPr/>
          <p:nvPr/>
        </p:nvSpPr>
        <p:spPr bwMode="gray">
          <a:xfrm>
            <a:off x="0" y="0"/>
            <a:ext cx="9906000" cy="540000"/>
          </a:xfrm>
          <a:prstGeom prst="rect">
            <a:avLst/>
          </a:prstGeom>
          <a:noFill/>
          <a:ln w="9525">
            <a:noFill/>
            <a:miter lim="800000"/>
            <a:headEnd/>
            <a:tailEnd/>
          </a:ln>
        </p:spPr>
        <p:txBody>
          <a:bodyPr vert="horz" wrap="none" lIns="74291" tIns="37145" rIns="74291" bIns="37145" rtlCol="0" anchor="ctr">
            <a:normAutofit/>
          </a:bodyPr>
          <a:lstStyle/>
          <a:p>
            <a:pPr eaLnBrk="0" fontAlgn="base" hangingPunct="0">
              <a:lnSpc>
                <a:spcPct val="90000"/>
              </a:lnSpc>
              <a:spcBef>
                <a:spcPct val="0"/>
              </a:spcBef>
              <a:spcAft>
                <a:spcPct val="0"/>
              </a:spcAft>
            </a:pPr>
            <a:r>
              <a:rPr lang="en-US" altLang="ja-JP" sz="2400" b="1" dirty="0" smtClean="0">
                <a:latin typeface="メイリオ" panose="020B0604030504040204" pitchFamily="50" charset="-128"/>
                <a:ea typeface="メイリオ" panose="020B0604030504040204" pitchFamily="50" charset="-128"/>
              </a:rPr>
              <a:t>2025</a:t>
            </a:r>
            <a:r>
              <a:rPr lang="ja-JP" altLang="en-US" sz="2400" b="1" dirty="0" smtClean="0">
                <a:latin typeface="メイリオ" panose="020B0604030504040204" pitchFamily="50" charset="-128"/>
                <a:ea typeface="メイリオ" panose="020B0604030504040204" pitchFamily="50" charset="-128"/>
              </a:rPr>
              <a:t>年日本国際博覧会（大阪・関西万博）の</a:t>
            </a:r>
            <a:r>
              <a:rPr lang="ja-JP" altLang="en-US" sz="2400" b="1" dirty="0">
                <a:latin typeface="メイリオ" panose="020B0604030504040204" pitchFamily="50" charset="-128"/>
                <a:ea typeface="メイリオ" panose="020B0604030504040204" pitchFamily="50" charset="-128"/>
              </a:rPr>
              <a:t>開催</a:t>
            </a:r>
            <a:endParaRPr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p:cNvSpPr/>
          <p:nvPr/>
        </p:nvSpPr>
        <p:spPr bwMode="gray">
          <a:xfrm>
            <a:off x="-24654" y="6550223"/>
            <a:ext cx="4423006" cy="253916"/>
          </a:xfrm>
          <a:prstGeom prst="rect">
            <a:avLst/>
          </a:prstGeom>
        </p:spPr>
        <p:txBody>
          <a:bodyPr wrap="none">
            <a:spAutoFit/>
          </a:bodyPr>
          <a:lstStyle/>
          <a:p>
            <a:r>
              <a:rPr lang="ja-JP" altLang="en-US" sz="1050" dirty="0" smtClean="0">
                <a:latin typeface="メイリオ" panose="020B0604030504040204" pitchFamily="50" charset="-128"/>
                <a:ea typeface="メイリオ" panose="020B0604030504040204" pitchFamily="50" charset="-128"/>
              </a:rPr>
              <a:t>出所：</a:t>
            </a:r>
            <a:r>
              <a:rPr lang="ja-JP" altLang="en-US" sz="1050" dirty="0" smtClean="0">
                <a:effectLst/>
                <a:latin typeface="メイリオ" panose="020B0604030504040204" pitchFamily="50" charset="-128"/>
                <a:ea typeface="メイリオ" panose="020B0604030504040204" pitchFamily="50" charset="-128"/>
              </a:rPr>
              <a:t>一般社団法人</a:t>
            </a:r>
            <a:r>
              <a:rPr lang="en-US" altLang="ja-JP" sz="1050" dirty="0" smtClean="0">
                <a:effectLst/>
                <a:latin typeface="メイリオ" panose="020B0604030504040204" pitchFamily="50" charset="-128"/>
                <a:ea typeface="メイリオ" panose="020B0604030504040204" pitchFamily="50" charset="-128"/>
              </a:rPr>
              <a:t>2025</a:t>
            </a:r>
            <a:r>
              <a:rPr lang="ja-JP" altLang="en-US" sz="1050" dirty="0" smtClean="0">
                <a:effectLst/>
                <a:latin typeface="メイリオ" panose="020B0604030504040204" pitchFamily="50" charset="-128"/>
                <a:ea typeface="メイリオ" panose="020B0604030504040204" pitchFamily="50" charset="-128"/>
              </a:rPr>
              <a:t>年日本国際博覧会協会事務局</a:t>
            </a:r>
            <a:r>
              <a:rPr lang="ja-JP" altLang="en-US" sz="1050" dirty="0" smtClean="0">
                <a:latin typeface="メイリオ" panose="020B0604030504040204" pitchFamily="50" charset="-128"/>
                <a:ea typeface="メイリオ" panose="020B0604030504040204" pitchFamily="50" charset="-128"/>
              </a:rPr>
              <a:t>ホームページ等</a:t>
            </a:r>
            <a:endParaRPr lang="ja-JP" altLang="en-US" sz="1050" dirty="0">
              <a:latin typeface="メイリオ" panose="020B0604030504040204" pitchFamily="50" charset="-128"/>
              <a:ea typeface="メイリオ" panose="020B0604030504040204" pitchFamily="50" charset="-128"/>
            </a:endParaRPr>
          </a:p>
        </p:txBody>
      </p:sp>
      <p:cxnSp>
        <p:nvCxnSpPr>
          <p:cNvPr id="9" name="直線コネクタ 8"/>
          <p:cNvCxnSpPr/>
          <p:nvPr/>
        </p:nvCxnSpPr>
        <p:spPr bwMode="gray">
          <a:xfrm>
            <a:off x="0" y="505985"/>
            <a:ext cx="9892553" cy="0"/>
          </a:xfrm>
          <a:prstGeom prst="line">
            <a:avLst/>
          </a:prstGeom>
          <a:ln w="730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bwMode="gray">
          <a:xfrm>
            <a:off x="1165958" y="862960"/>
            <a:ext cx="5439248" cy="646331"/>
          </a:xfrm>
          <a:prstGeom prst="rect">
            <a:avLst/>
          </a:prstGeom>
        </p:spPr>
        <p:txBody>
          <a:bodyPr wrap="square">
            <a:spAutoFit/>
          </a:bodyPr>
          <a:lstStyle>
            <a:defPPr>
              <a:defRPr lang="ja-JP"/>
            </a:defPPr>
            <a:lvl1pPr>
              <a:tabLst>
                <a:tab pos="800993" algn="l"/>
              </a:tabLst>
              <a:defRPr kern="0">
                <a:solidFill>
                  <a:prstClr val="black"/>
                </a:solidFill>
                <a:latin typeface="メイリオ" panose="020B0604030504040204" pitchFamily="50" charset="-128"/>
                <a:ea typeface="メイリオ" panose="020B0604030504040204"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2000" b="1" dirty="0" smtClean="0"/>
              <a:t>いのち</a:t>
            </a:r>
            <a:r>
              <a:rPr lang="ja-JP" altLang="en-US" sz="2000" b="1" dirty="0"/>
              <a:t>輝く未来社会の</a:t>
            </a:r>
            <a:r>
              <a:rPr lang="ja-JP" altLang="en-US" sz="2000" b="1" dirty="0" smtClean="0"/>
              <a:t>デザイン</a:t>
            </a:r>
            <a:endParaRPr lang="ja-JP" altLang="en-US" sz="2000" b="1" dirty="0"/>
          </a:p>
          <a:p>
            <a:r>
              <a:rPr lang="ja-JP" altLang="en-US" sz="1600" dirty="0"/>
              <a:t>（</a:t>
            </a:r>
            <a:r>
              <a:rPr lang="en-US" altLang="ja-JP" sz="1600" dirty="0" smtClean="0"/>
              <a:t>Designing </a:t>
            </a:r>
            <a:r>
              <a:rPr lang="en-US" altLang="ja-JP" sz="1600" dirty="0"/>
              <a:t>Future Society for Our </a:t>
            </a:r>
            <a:r>
              <a:rPr lang="en-US" altLang="ja-JP" sz="1600" dirty="0" smtClean="0"/>
              <a:t>Lives</a:t>
            </a:r>
            <a:r>
              <a:rPr lang="ja-JP" altLang="en-US" sz="1600" dirty="0" smtClean="0"/>
              <a:t>）</a:t>
            </a:r>
            <a:endParaRPr lang="ja-JP" altLang="en-US" sz="1600" dirty="0"/>
          </a:p>
        </p:txBody>
      </p:sp>
      <p:sp>
        <p:nvSpPr>
          <p:cNvPr id="15" name="テキスト ボックス 14"/>
          <p:cNvSpPr txBox="1"/>
          <p:nvPr/>
        </p:nvSpPr>
        <p:spPr bwMode="gray">
          <a:xfrm>
            <a:off x="1165958" y="1821700"/>
            <a:ext cx="4017738" cy="646331"/>
          </a:xfrm>
          <a:prstGeom prst="rect">
            <a:avLst/>
          </a:prstGeom>
        </p:spPr>
        <p:txBody>
          <a:bodyPr wrap="square">
            <a:spAutoFit/>
          </a:bodyPr>
          <a:lstStyle>
            <a:defPPr>
              <a:defRPr lang="ja-JP"/>
            </a:defPPr>
            <a:lvl1pPr>
              <a:tabLst>
                <a:tab pos="800993" algn="l"/>
              </a:tabLst>
              <a:defRPr kern="0">
                <a:solidFill>
                  <a:prstClr val="black"/>
                </a:solidFill>
                <a:latin typeface="メイリオ" panose="020B0604030504040204" pitchFamily="50" charset="-128"/>
                <a:ea typeface="メイリオ" panose="020B0604030504040204"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smtClean="0"/>
              <a:t>・ </a:t>
            </a:r>
            <a:r>
              <a:rPr lang="ja-JP" altLang="en-US" dirty="0"/>
              <a:t>多様で心身ともに健康な生き方</a:t>
            </a:r>
            <a:endParaRPr lang="en-US" altLang="ja-JP" dirty="0"/>
          </a:p>
          <a:p>
            <a:r>
              <a:rPr lang="ja-JP" altLang="en-US" dirty="0"/>
              <a:t>・</a:t>
            </a:r>
            <a:r>
              <a:rPr lang="ja-JP" altLang="en-US" dirty="0" smtClean="0"/>
              <a:t> </a:t>
            </a:r>
            <a:r>
              <a:rPr lang="ja-JP" altLang="en-US" dirty="0"/>
              <a:t>持続可能な社会・経済システム</a:t>
            </a:r>
          </a:p>
        </p:txBody>
      </p:sp>
      <p:sp>
        <p:nvSpPr>
          <p:cNvPr id="17" name="テキスト ボックス 16"/>
          <p:cNvSpPr txBox="1"/>
          <p:nvPr/>
        </p:nvSpPr>
        <p:spPr bwMode="gray">
          <a:xfrm>
            <a:off x="96022" y="861404"/>
            <a:ext cx="1080000" cy="612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ja-JP" altLang="en-US" sz="1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テーマ</a:t>
            </a:r>
          </a:p>
        </p:txBody>
      </p:sp>
      <p:sp>
        <p:nvSpPr>
          <p:cNvPr id="19" name="テキスト ボックス 18"/>
          <p:cNvSpPr txBox="1"/>
          <p:nvPr/>
        </p:nvSpPr>
        <p:spPr bwMode="gray">
          <a:xfrm>
            <a:off x="101691" y="1795302"/>
            <a:ext cx="1080000" cy="612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ja-JP" altLang="en-US" sz="1400" b="1" dirty="0" smtClean="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サブ</a:t>
            </a:r>
            <a:endParaRPr lang="en-US" altLang="ja-JP" sz="1400" b="1" dirty="0" smtClean="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p>
            <a:pPr algn="ctr"/>
            <a:r>
              <a:rPr lang="ja-JP" altLang="en-US" sz="1400" b="1" dirty="0" smtClean="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テーマ</a:t>
            </a:r>
            <a:endParaRPr lang="ja-JP" altLang="en-US" sz="1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 name="正方形/長方形 7"/>
          <p:cNvSpPr/>
          <p:nvPr/>
        </p:nvSpPr>
        <p:spPr bwMode="gray">
          <a:xfrm>
            <a:off x="1165958" y="2719909"/>
            <a:ext cx="3759392" cy="677108"/>
          </a:xfrm>
          <a:prstGeom prst="rect">
            <a:avLst/>
          </a:prstGeom>
        </p:spPr>
        <p:txBody>
          <a:bodyPr wrap="square">
            <a:spAutoFit/>
          </a:bodyPr>
          <a:lstStyle/>
          <a:p>
            <a:pPr>
              <a:tabLst>
                <a:tab pos="800993" algn="l"/>
              </a:tabLst>
              <a:defRPr/>
            </a:pPr>
            <a:r>
              <a:rPr lang="ja-JP" altLang="en-US" sz="2000" b="1" kern="0" dirty="0" smtClean="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未来</a:t>
            </a:r>
            <a:r>
              <a:rPr lang="ja-JP" altLang="en-US" sz="2000" b="1"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社会の</a:t>
            </a:r>
            <a:r>
              <a:rPr lang="ja-JP" altLang="en-US" sz="2000" b="1" kern="0" dirty="0" smtClean="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実験場</a:t>
            </a:r>
            <a:endParaRPr lang="en-US" altLang="ja-JP" sz="2000" b="1" kern="0" dirty="0" smtClean="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a:tabLst>
                <a:tab pos="800993" algn="l"/>
              </a:tabLst>
              <a:defRPr/>
            </a:pPr>
            <a:r>
              <a:rPr lang="ja-JP" altLang="en-US" b="1"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b="1"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People’s Living Lab</a:t>
            </a:r>
            <a:r>
              <a:rPr lang="ja-JP" altLang="en-US" b="1"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endParaRPr lang="en-US" altLang="ja-JP" b="1"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0" name="テキスト ボックス 19"/>
          <p:cNvSpPr txBox="1"/>
          <p:nvPr/>
        </p:nvSpPr>
        <p:spPr bwMode="gray">
          <a:xfrm>
            <a:off x="96022" y="2753183"/>
            <a:ext cx="1080000" cy="612000"/>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ja-JP" altLang="en-US" sz="1400" b="1" kern="0" dirty="0" smtClean="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コンセプト</a:t>
            </a:r>
            <a:endParaRPr lang="ja-JP" altLang="en-US" sz="1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2" name="正方形/長方形 21"/>
          <p:cNvSpPr/>
          <p:nvPr/>
        </p:nvSpPr>
        <p:spPr bwMode="gray">
          <a:xfrm>
            <a:off x="1165958" y="3786195"/>
            <a:ext cx="4221027" cy="2585323"/>
          </a:xfrm>
          <a:prstGeom prst="rect">
            <a:avLst/>
          </a:prstGeom>
        </p:spPr>
        <p:txBody>
          <a:bodyPr wrap="square">
            <a:spAutoFit/>
          </a:bodyPr>
          <a:lstStyle/>
          <a:p>
            <a:pPr>
              <a:buFont typeface="Arial" panose="020B0604020202020204" pitchFamily="34" charset="0"/>
              <a:buChar char="•"/>
            </a:pPr>
            <a:r>
              <a:rPr lang="ja-JP" altLang="en-US" dirty="0" smtClean="0">
                <a:effectLst/>
                <a:latin typeface="メイリオ" panose="020B0604030504040204" pitchFamily="50" charset="-128"/>
                <a:ea typeface="メイリオ" panose="020B0604030504040204" pitchFamily="50" charset="-128"/>
              </a:rPr>
              <a:t>開催期間：</a:t>
            </a:r>
            <a:endParaRPr lang="en-US" altLang="ja-JP" dirty="0" smtClean="0">
              <a:effectLst/>
              <a:latin typeface="メイリオ" panose="020B0604030504040204" pitchFamily="50" charset="-128"/>
              <a:ea typeface="メイリオ" panose="020B0604030504040204" pitchFamily="50" charset="-128"/>
            </a:endParaRPr>
          </a:p>
          <a:p>
            <a:r>
              <a:rPr lang="ja-JP" altLang="en-US" dirty="0" smtClean="0">
                <a:effectLst/>
                <a:latin typeface="メイリオ" panose="020B0604030504040204" pitchFamily="50" charset="-128"/>
                <a:ea typeface="メイリオ" panose="020B0604030504040204" pitchFamily="50" charset="-128"/>
              </a:rPr>
              <a:t>　</a:t>
            </a:r>
            <a:r>
              <a:rPr lang="en-US" altLang="ja-JP" dirty="0" smtClean="0">
                <a:effectLst/>
                <a:latin typeface="メイリオ" panose="020B0604030504040204" pitchFamily="50" charset="-128"/>
                <a:ea typeface="メイリオ" panose="020B0604030504040204" pitchFamily="50" charset="-128"/>
              </a:rPr>
              <a:t>2025.5/3(</a:t>
            </a:r>
            <a:r>
              <a:rPr lang="ja-JP" altLang="en-US" dirty="0" smtClean="0">
                <a:effectLst/>
                <a:latin typeface="メイリオ" panose="020B0604030504040204" pitchFamily="50" charset="-128"/>
                <a:ea typeface="メイリオ" panose="020B0604030504040204" pitchFamily="50" charset="-128"/>
              </a:rPr>
              <a:t>土</a:t>
            </a:r>
            <a:r>
              <a:rPr lang="en-US" altLang="ja-JP" dirty="0" smtClean="0">
                <a:effectLst/>
                <a:latin typeface="メイリオ" panose="020B0604030504040204" pitchFamily="50" charset="-128"/>
                <a:ea typeface="メイリオ" panose="020B0604030504040204" pitchFamily="50" charset="-128"/>
              </a:rPr>
              <a:t>)</a:t>
            </a:r>
            <a:r>
              <a:rPr lang="ja-JP" altLang="en-US" dirty="0" smtClean="0">
                <a:effectLst/>
                <a:latin typeface="メイリオ" panose="020B0604030504040204" pitchFamily="50" charset="-128"/>
                <a:ea typeface="メイリオ" panose="020B0604030504040204" pitchFamily="50" charset="-128"/>
              </a:rPr>
              <a:t>～</a:t>
            </a:r>
            <a:r>
              <a:rPr lang="en-US" altLang="ja-JP" dirty="0" smtClean="0">
                <a:effectLst/>
                <a:latin typeface="メイリオ" panose="020B0604030504040204" pitchFamily="50" charset="-128"/>
                <a:ea typeface="メイリオ" panose="020B0604030504040204" pitchFamily="50" charset="-128"/>
              </a:rPr>
              <a:t>11/3(</a:t>
            </a:r>
            <a:r>
              <a:rPr lang="ja-JP" altLang="en-US" dirty="0" smtClean="0">
                <a:effectLst/>
                <a:latin typeface="メイリオ" panose="020B0604030504040204" pitchFamily="50" charset="-128"/>
                <a:ea typeface="メイリオ" panose="020B0604030504040204" pitchFamily="50" charset="-128"/>
              </a:rPr>
              <a:t>月</a:t>
            </a:r>
            <a:r>
              <a:rPr lang="en-US" altLang="ja-JP" dirty="0" smtClean="0">
                <a:effectLst/>
                <a:latin typeface="メイリオ" panose="020B0604030504040204" pitchFamily="50" charset="-128"/>
                <a:ea typeface="メイリオ" panose="020B0604030504040204" pitchFamily="50" charset="-128"/>
              </a:rPr>
              <a:t>) </a:t>
            </a: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en-US" altLang="ja-JP" dirty="0" smtClean="0">
                <a:effectLst/>
                <a:latin typeface="メイリオ" panose="020B0604030504040204" pitchFamily="50" charset="-128"/>
                <a:ea typeface="メイリオ" panose="020B0604030504040204" pitchFamily="50" charset="-128"/>
              </a:rPr>
              <a:t>185</a:t>
            </a:r>
            <a:r>
              <a:rPr lang="ja-JP" altLang="en-US" dirty="0" smtClean="0">
                <a:effectLst/>
                <a:latin typeface="メイリオ" panose="020B0604030504040204" pitchFamily="50" charset="-128"/>
                <a:ea typeface="メイリオ" panose="020B0604030504040204" pitchFamily="50" charset="-128"/>
              </a:rPr>
              <a:t>日間）</a:t>
            </a:r>
            <a:endParaRPr lang="en-US" altLang="ja-JP" dirty="0" smtClean="0">
              <a:effectLst/>
              <a:latin typeface="メイリオ" panose="020B0604030504040204" pitchFamily="50" charset="-128"/>
              <a:ea typeface="メイリオ" panose="020B0604030504040204" pitchFamily="50" charset="-128"/>
            </a:endParaRPr>
          </a:p>
          <a:p>
            <a:endParaRPr lang="ja-JP" altLang="en-US" dirty="0" smtClean="0">
              <a:effectLst/>
              <a:latin typeface="メイリオ" panose="020B0604030504040204" pitchFamily="50" charset="-128"/>
              <a:ea typeface="メイリオ" panose="020B0604030504040204" pitchFamily="50" charset="-128"/>
            </a:endParaRPr>
          </a:p>
          <a:p>
            <a:pPr>
              <a:buFont typeface="Arial" panose="020B0604020202020204" pitchFamily="34" charset="0"/>
              <a:buChar char="•"/>
            </a:pPr>
            <a:r>
              <a:rPr lang="ja-JP" altLang="en-US" dirty="0" smtClean="0">
                <a:effectLst/>
                <a:latin typeface="メイリオ" panose="020B0604030504040204" pitchFamily="50" charset="-128"/>
                <a:ea typeface="メイリオ" panose="020B0604030504040204" pitchFamily="50" charset="-128"/>
              </a:rPr>
              <a:t>開催場所：大阪 夢洲（ゆめしま）</a:t>
            </a:r>
            <a:endParaRPr lang="en-US" altLang="ja-JP" dirty="0" smtClean="0">
              <a:effectLst/>
              <a:latin typeface="メイリオ" panose="020B0604030504040204" pitchFamily="50" charset="-128"/>
              <a:ea typeface="メイリオ" panose="020B0604030504040204" pitchFamily="50" charset="-128"/>
            </a:endParaRPr>
          </a:p>
          <a:p>
            <a:pPr>
              <a:buFont typeface="Arial" panose="020B0604020202020204" pitchFamily="34" charset="0"/>
              <a:buChar char="•"/>
            </a:pPr>
            <a:endParaRPr lang="ja-JP" altLang="en-US" dirty="0" smtClean="0">
              <a:effectLst/>
              <a:latin typeface="メイリオ" panose="020B0604030504040204" pitchFamily="50" charset="-128"/>
              <a:ea typeface="メイリオ" panose="020B0604030504040204" pitchFamily="50" charset="-128"/>
            </a:endParaRPr>
          </a:p>
          <a:p>
            <a:pPr>
              <a:buFont typeface="Arial" panose="020B0604020202020204" pitchFamily="34" charset="0"/>
              <a:buChar char="•"/>
            </a:pPr>
            <a:r>
              <a:rPr lang="ja-JP" altLang="en-US" dirty="0" smtClean="0">
                <a:effectLst/>
                <a:latin typeface="メイリオ" panose="020B0604030504040204" pitchFamily="50" charset="-128"/>
                <a:ea typeface="メイリオ" panose="020B0604030504040204" pitchFamily="50" charset="-128"/>
              </a:rPr>
              <a:t>想定来場者数：約</a:t>
            </a:r>
            <a:r>
              <a:rPr lang="en-US" altLang="ja-JP" dirty="0" smtClean="0">
                <a:effectLst/>
                <a:latin typeface="メイリオ" panose="020B0604030504040204" pitchFamily="50" charset="-128"/>
                <a:ea typeface="メイリオ" panose="020B0604030504040204" pitchFamily="50" charset="-128"/>
              </a:rPr>
              <a:t>2,800</a:t>
            </a:r>
            <a:r>
              <a:rPr lang="ja-JP" altLang="en-US" dirty="0" smtClean="0">
                <a:effectLst/>
                <a:latin typeface="メイリオ" panose="020B0604030504040204" pitchFamily="50" charset="-128"/>
                <a:ea typeface="メイリオ" panose="020B0604030504040204" pitchFamily="50" charset="-128"/>
              </a:rPr>
              <a:t>万人</a:t>
            </a:r>
            <a:endParaRPr lang="en-US" altLang="ja-JP" dirty="0" smtClean="0">
              <a:effectLst/>
              <a:latin typeface="メイリオ" panose="020B0604030504040204" pitchFamily="50" charset="-128"/>
              <a:ea typeface="メイリオ" panose="020B0604030504040204" pitchFamily="50" charset="-128"/>
            </a:endParaRPr>
          </a:p>
          <a:p>
            <a:pPr>
              <a:buFont typeface="Arial" panose="020B0604020202020204" pitchFamily="34" charset="0"/>
              <a:buChar char="•"/>
            </a:pPr>
            <a:endParaRPr lang="ja-JP" altLang="en-US" dirty="0" smtClean="0">
              <a:effectLst/>
              <a:latin typeface="メイリオ" panose="020B0604030504040204" pitchFamily="50" charset="-128"/>
              <a:ea typeface="メイリオ" panose="020B0604030504040204" pitchFamily="50" charset="-128"/>
            </a:endParaRPr>
          </a:p>
          <a:p>
            <a:pPr>
              <a:buFont typeface="Arial" panose="020B0604020202020204" pitchFamily="34" charset="0"/>
              <a:buChar char="•"/>
            </a:pPr>
            <a:r>
              <a:rPr lang="ja-JP" altLang="en-US" dirty="0" smtClean="0">
                <a:effectLst/>
                <a:latin typeface="メイリオ" panose="020B0604030504040204" pitchFamily="50" charset="-128"/>
                <a:ea typeface="メイリオ" panose="020B0604030504040204" pitchFamily="50" charset="-128"/>
              </a:rPr>
              <a:t>経済波及効果</a:t>
            </a:r>
            <a:r>
              <a:rPr lang="en-US" altLang="ja-JP" dirty="0" smtClean="0">
                <a:effectLst/>
                <a:latin typeface="メイリオ" panose="020B0604030504040204" pitchFamily="50" charset="-128"/>
                <a:ea typeface="メイリオ" panose="020B0604030504040204" pitchFamily="50" charset="-128"/>
              </a:rPr>
              <a:t>(</a:t>
            </a:r>
            <a:r>
              <a:rPr lang="ja-JP" altLang="en-US" dirty="0" smtClean="0">
                <a:effectLst/>
                <a:latin typeface="メイリオ" panose="020B0604030504040204" pitchFamily="50" charset="-128"/>
                <a:ea typeface="メイリオ" panose="020B0604030504040204" pitchFamily="50" charset="-128"/>
              </a:rPr>
              <a:t>試算値</a:t>
            </a:r>
            <a:r>
              <a:rPr lang="en-US" altLang="ja-JP" dirty="0" smtClean="0">
                <a:effectLst/>
                <a:latin typeface="メイリオ" panose="020B0604030504040204" pitchFamily="50" charset="-128"/>
                <a:ea typeface="メイリオ" panose="020B0604030504040204" pitchFamily="50" charset="-128"/>
              </a:rPr>
              <a:t>)</a:t>
            </a:r>
            <a:r>
              <a:rPr lang="ja-JP" altLang="en-US" dirty="0" smtClean="0">
                <a:effectLst/>
                <a:latin typeface="メイリオ" panose="020B0604030504040204" pitchFamily="50" charset="-128"/>
                <a:ea typeface="メイリオ" panose="020B0604030504040204" pitchFamily="50" charset="-128"/>
              </a:rPr>
              <a:t>：約２兆円</a:t>
            </a:r>
            <a:endParaRPr lang="ja-JP" altLang="en-US" dirty="0">
              <a:effectLst/>
              <a:latin typeface="メイリオ" panose="020B0604030504040204" pitchFamily="50" charset="-128"/>
              <a:ea typeface="メイリオ" panose="020B0604030504040204" pitchFamily="50" charset="-128"/>
            </a:endParaRPr>
          </a:p>
        </p:txBody>
      </p:sp>
      <p:sp>
        <p:nvSpPr>
          <p:cNvPr id="24" name="正方形/長方形 23"/>
          <p:cNvSpPr/>
          <p:nvPr/>
        </p:nvSpPr>
        <p:spPr bwMode="gray">
          <a:xfrm>
            <a:off x="96022" y="3782593"/>
            <a:ext cx="1080000" cy="2588925"/>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zh-TW" altLang="en-US" sz="1400" b="1" kern="0" dirty="0" smtClean="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開催</a:t>
            </a:r>
            <a:r>
              <a:rPr lang="zh-TW" altLang="en-US" sz="1400" b="1" kern="0"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概要</a:t>
            </a:r>
          </a:p>
        </p:txBody>
      </p:sp>
      <p:grpSp>
        <p:nvGrpSpPr>
          <p:cNvPr id="49" name="グループ化 48"/>
          <p:cNvGrpSpPr/>
          <p:nvPr/>
        </p:nvGrpSpPr>
        <p:grpSpPr bwMode="gray">
          <a:xfrm>
            <a:off x="5829755" y="702528"/>
            <a:ext cx="3956782" cy="2412562"/>
            <a:chOff x="6002683" y="807966"/>
            <a:chExt cx="3783855" cy="2307123"/>
          </a:xfrm>
        </p:grpSpPr>
        <p:pic>
          <p:nvPicPr>
            <p:cNvPr id="36" name="図 35"/>
            <p:cNvPicPr>
              <a:picLocks noChangeAspect="1"/>
            </p:cNvPicPr>
            <p:nvPr/>
          </p:nvPicPr>
          <p:blipFill rotWithShape="1">
            <a:blip r:embed="rId2" cstate="print">
              <a:extLst>
                <a:ext uri="{28A0092B-C50C-407E-A947-70E740481C1C}">
                  <a14:useLocalDpi xmlns:a14="http://schemas.microsoft.com/office/drawing/2010/main" val="0"/>
                </a:ext>
              </a:extLst>
            </a:blip>
            <a:srcRect l="11272"/>
            <a:stretch/>
          </p:blipFill>
          <p:spPr bwMode="gray">
            <a:xfrm>
              <a:off x="6002683" y="807966"/>
              <a:ext cx="3783855" cy="2307123"/>
            </a:xfrm>
            <a:prstGeom prst="rect">
              <a:avLst/>
            </a:prstGeom>
            <a:ln>
              <a:noFill/>
            </a:ln>
            <a:effectLst>
              <a:softEdge rad="112500"/>
            </a:effectLst>
          </p:spPr>
        </p:pic>
        <p:sp>
          <p:nvSpPr>
            <p:cNvPr id="38" name="テキスト ボックス 37"/>
            <p:cNvSpPr txBox="1"/>
            <p:nvPr/>
          </p:nvSpPr>
          <p:spPr bwMode="gray">
            <a:xfrm>
              <a:off x="8227338" y="2763131"/>
              <a:ext cx="1461249" cy="246221"/>
            </a:xfrm>
            <a:prstGeom prst="rect">
              <a:avLst/>
            </a:prstGeom>
            <a:noFill/>
          </p:spPr>
          <p:txBody>
            <a:bodyPr wrap="square" lIns="0" rIns="0" rtlCol="0">
              <a:spAutoFit/>
            </a:bodyPr>
            <a:lstStyle/>
            <a:p>
              <a:pPr algn="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会場イメージ図（夢洲）</a:t>
              </a:r>
            </a:p>
          </p:txBody>
        </p:sp>
      </p:grpSp>
      <p:pic>
        <p:nvPicPr>
          <p:cNvPr id="44" name="図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359456" y="3083662"/>
            <a:ext cx="2520000" cy="1890000"/>
          </a:xfrm>
          <a:prstGeom prst="rect">
            <a:avLst/>
          </a:prstGeom>
          <a:ln>
            <a:noFill/>
          </a:ln>
          <a:effectLst>
            <a:softEdge rad="112500"/>
          </a:effectLst>
        </p:spPr>
      </p:pic>
      <p:pic>
        <p:nvPicPr>
          <p:cNvPr id="45" name="図 4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gray">
          <a:xfrm>
            <a:off x="7329269" y="5003897"/>
            <a:ext cx="2520000" cy="1656901"/>
          </a:xfrm>
          <a:prstGeom prst="rect">
            <a:avLst/>
          </a:prstGeom>
          <a:ln>
            <a:noFill/>
          </a:ln>
          <a:effectLst>
            <a:softEdge rad="112500"/>
          </a:effectLst>
        </p:spPr>
      </p:pic>
      <p:pic>
        <p:nvPicPr>
          <p:cNvPr id="46" name="図 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gray">
          <a:xfrm>
            <a:off x="4952999" y="3091642"/>
            <a:ext cx="2437441" cy="1828081"/>
          </a:xfrm>
          <a:prstGeom prst="rect">
            <a:avLst/>
          </a:prstGeom>
          <a:ln>
            <a:noFill/>
          </a:ln>
          <a:effectLst>
            <a:softEdge rad="112500"/>
          </a:effectLst>
        </p:spPr>
      </p:pic>
      <p:pic>
        <p:nvPicPr>
          <p:cNvPr id="47" name="図 4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gray">
          <a:xfrm>
            <a:off x="4953000" y="4832717"/>
            <a:ext cx="2437441" cy="1828081"/>
          </a:xfrm>
          <a:prstGeom prst="rect">
            <a:avLst/>
          </a:prstGeom>
          <a:ln>
            <a:noFill/>
          </a:ln>
          <a:effectLst>
            <a:softEdge rad="112500"/>
          </a:effectLst>
        </p:spPr>
      </p:pic>
      <p:sp>
        <p:nvSpPr>
          <p:cNvPr id="48" name="テキスト ボックス 47"/>
          <p:cNvSpPr txBox="1"/>
          <p:nvPr/>
        </p:nvSpPr>
        <p:spPr bwMode="gray">
          <a:xfrm>
            <a:off x="8143862" y="6622358"/>
            <a:ext cx="1461249" cy="246221"/>
          </a:xfrm>
          <a:prstGeom prst="rect">
            <a:avLst/>
          </a:prstGeom>
          <a:noFill/>
        </p:spPr>
        <p:txBody>
          <a:bodyPr wrap="square" lIns="0" rIns="0" rtlCol="0">
            <a:spAutoFit/>
          </a:bodyPr>
          <a:lstStyle/>
          <a:p>
            <a:pPr algn="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出所：経済産業省</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bwMode="gray">
          <a:xfrm>
            <a:off x="8253046" y="103489"/>
            <a:ext cx="1447108" cy="294744"/>
          </a:xfrm>
          <a:prstGeom prst="rect">
            <a:avLst/>
          </a:prstGeom>
          <a:noFill/>
          <a:ln w="19050">
            <a:solidFill>
              <a:schemeClr val="dk1"/>
            </a:solidFill>
            <a:miter lim="800000"/>
            <a:headEnd/>
            <a:tailEnd/>
          </a:ln>
        </p:spPr>
        <p:txBody>
          <a:bodyPr vert="horz" wrap="none" lIns="36000" tIns="72000" rIns="36000" bIns="37145" rtlCol="0" anchor="ctr">
            <a:normAutofit fontScale="85000" lnSpcReduction="20000"/>
          </a:bodyPr>
          <a:lstStyle/>
          <a:p>
            <a:pPr algn="ctr" eaLnBrk="0" hangingPunct="0"/>
            <a:r>
              <a:rPr lang="ja-JP" altLang="en-US" b="1" kern="0" dirty="0" smtClean="0">
                <a:latin typeface="メイリオ" panose="020B0604030504040204" pitchFamily="50" charset="-128"/>
                <a:ea typeface="メイリオ" panose="020B0604030504040204" pitchFamily="50" charset="-128"/>
              </a:rPr>
              <a:t>夢洲地区</a:t>
            </a:r>
            <a:endParaRPr lang="ja-JP" altLang="en-US" b="1" kern="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60494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bwMode="gray">
          <a:xfrm>
            <a:off x="7663703" y="6492875"/>
            <a:ext cx="2228850" cy="365125"/>
          </a:xfrm>
        </p:spPr>
        <p:txBody>
          <a:bodyPr/>
          <a:lstStyle/>
          <a:p>
            <a:fld id="{6E17C05B-0230-4840-85E4-205B1AC89A90}" type="slidenum">
              <a:rPr kumimoji="1" lang="ja-JP" altLang="en-US" smtClean="0"/>
              <a:t>11</a:t>
            </a:fld>
            <a:endParaRPr kumimoji="1" lang="ja-JP" altLang="en-US" dirty="0"/>
          </a:p>
        </p:txBody>
      </p:sp>
      <p:sp>
        <p:nvSpPr>
          <p:cNvPr id="5" name="正方形/長方形 4"/>
          <p:cNvSpPr/>
          <p:nvPr/>
        </p:nvSpPr>
        <p:spPr bwMode="gray">
          <a:xfrm>
            <a:off x="0" y="0"/>
            <a:ext cx="9906000" cy="540000"/>
          </a:xfrm>
          <a:prstGeom prst="rect">
            <a:avLst/>
          </a:prstGeom>
          <a:noFill/>
          <a:ln w="9525">
            <a:noFill/>
            <a:miter lim="800000"/>
            <a:headEnd/>
            <a:tailEnd/>
          </a:ln>
        </p:spPr>
        <p:txBody>
          <a:bodyPr vert="horz" wrap="none" lIns="74291" tIns="37145" rIns="74291" bIns="37145" rtlCol="0" anchor="ctr">
            <a:normAutofit/>
          </a:bodyPr>
          <a:lstStyle/>
          <a:p>
            <a:pPr eaLnBrk="0" fontAlgn="base" hangingPunct="0">
              <a:lnSpc>
                <a:spcPct val="90000"/>
              </a:lnSpc>
              <a:spcBef>
                <a:spcPct val="0"/>
              </a:spcBef>
              <a:spcAft>
                <a:spcPct val="0"/>
              </a:spcAft>
            </a:pPr>
            <a:r>
              <a:rPr lang="ja-JP" altLang="en-US" sz="2400" b="1" dirty="0" smtClean="0">
                <a:solidFill>
                  <a:schemeClr val="tx1"/>
                </a:solidFill>
                <a:latin typeface="メイリオ" panose="020B0604030504040204" pitchFamily="50" charset="-128"/>
                <a:ea typeface="メイリオ" panose="020B0604030504040204" pitchFamily="50" charset="-128"/>
              </a:rPr>
              <a:t>大阪・関西万博での</a:t>
            </a:r>
            <a:r>
              <a:rPr lang="ja-JP" altLang="en-US" sz="2400" b="1" dirty="0" smtClean="0">
                <a:latin typeface="メイリオ" panose="020B0604030504040204" pitchFamily="50" charset="-128"/>
                <a:ea typeface="メイリオ" panose="020B0604030504040204" pitchFamily="50" charset="-128"/>
              </a:rPr>
              <a:t>取組</a:t>
            </a:r>
            <a:r>
              <a:rPr lang="en-US" altLang="ja-JP" b="1" dirty="0" smtClean="0">
                <a:latin typeface="メイリオ" panose="020B0604030504040204" pitchFamily="50" charset="-128"/>
                <a:ea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rPr>
              <a:t>ビッド</a:t>
            </a:r>
            <a:r>
              <a:rPr lang="ja-JP" altLang="en-US" b="1" dirty="0">
                <a:latin typeface="メイリオ" panose="020B0604030504040204" pitchFamily="50" charset="-128"/>
                <a:ea typeface="メイリオ" panose="020B0604030504040204" pitchFamily="50" charset="-128"/>
              </a:rPr>
              <a:t>・ドシエ（立候補申請文書</a:t>
            </a:r>
            <a:r>
              <a:rPr lang="ja-JP" altLang="en-US" b="1" dirty="0" smtClean="0">
                <a:latin typeface="メイリオ" panose="020B0604030504040204" pitchFamily="50" charset="-128"/>
                <a:ea typeface="メイリオ" panose="020B0604030504040204" pitchFamily="50" charset="-128"/>
              </a:rPr>
              <a:t>）</a:t>
            </a:r>
            <a:r>
              <a:rPr lang="en-US" altLang="ja-JP" b="1" dirty="0" smtClean="0">
                <a:latin typeface="メイリオ" panose="020B0604030504040204" pitchFamily="50" charset="-128"/>
                <a:ea typeface="メイリオ" panose="020B0604030504040204" pitchFamily="50" charset="-128"/>
              </a:rPr>
              <a:t>〕</a:t>
            </a:r>
            <a:endParaRPr lang="ja-JP" altLang="en-US" b="1"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bwMode="gray">
          <a:xfrm>
            <a:off x="18953" y="921621"/>
            <a:ext cx="4934047" cy="5509200"/>
          </a:xfrm>
          <a:prstGeom prst="rect">
            <a:avLst/>
          </a:prstGeom>
          <a:noFill/>
        </p:spPr>
        <p:txBody>
          <a:bodyPr wrap="square" rtlCol="0">
            <a:spAutoFit/>
          </a:bodyPr>
          <a:lstStyle/>
          <a:p>
            <a:r>
              <a:rPr kumimoji="1" lang="ja-JP" altLang="en-US" sz="1600" b="1" u="sng" dirty="0" smtClean="0">
                <a:latin typeface="メイリオ" panose="020B0604030504040204" pitchFamily="50" charset="-128"/>
                <a:ea typeface="メイリオ" panose="020B0604030504040204" pitchFamily="50" charset="-128"/>
              </a:rPr>
              <a:t>会場施設</a:t>
            </a:r>
            <a:r>
              <a:rPr lang="ja-JP" altLang="en-US" sz="1600" b="1" u="sng" dirty="0" smtClean="0">
                <a:latin typeface="メイリオ" panose="020B0604030504040204" pitchFamily="50" charset="-128"/>
                <a:ea typeface="メイリオ" panose="020B0604030504040204" pitchFamily="50" charset="-128"/>
              </a:rPr>
              <a:t>導入コンセプト</a:t>
            </a:r>
            <a:endParaRPr lang="en-US" altLang="ja-JP" sz="1600" b="1" u="sng" dirty="0" smtClean="0">
              <a:latin typeface="メイリオ" panose="020B0604030504040204" pitchFamily="50" charset="-128"/>
              <a:ea typeface="メイリオ" panose="020B0604030504040204" pitchFamily="50" charset="-128"/>
            </a:endParaRPr>
          </a:p>
          <a:p>
            <a:endParaRPr lang="en-US" altLang="ja-JP" sz="1600" b="1" dirty="0" smtClean="0">
              <a:latin typeface="メイリオ" panose="020B0604030504040204" pitchFamily="50" charset="-128"/>
              <a:ea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rPr>
              <a:t>○人々の交流・憩の場としての会場</a:t>
            </a:r>
            <a:endParaRPr lang="en-US" altLang="ja-JP" sz="1600" b="1" dirty="0" smtClean="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例：・ストレスフリーの移動環境</a:t>
            </a:r>
            <a:endParaRPr lang="en-US" altLang="ja-JP" sz="1600" dirty="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IoT</a:t>
            </a:r>
            <a:r>
              <a:rPr lang="ja-JP" altLang="en-US" sz="1600" dirty="0" smtClean="0">
                <a:latin typeface="メイリオ" panose="020B0604030504040204" pitchFamily="50" charset="-128"/>
                <a:ea typeface="メイリオ" panose="020B0604030504040204" pitchFamily="50" charset="-128"/>
              </a:rPr>
              <a:t>を活用したバイタルセンシング</a:t>
            </a:r>
            <a:endParaRPr lang="en-US" altLang="ja-JP" sz="1600" dirty="0" smtClean="0">
              <a:latin typeface="メイリオ" panose="020B0604030504040204" pitchFamily="50" charset="-128"/>
              <a:ea typeface="メイリオ" panose="020B0604030504040204" pitchFamily="50" charset="-128"/>
            </a:endParaRPr>
          </a:p>
          <a:p>
            <a:endParaRPr lang="en-US" altLang="ja-JP" sz="1600" dirty="0" smtClean="0">
              <a:latin typeface="メイリオ" panose="020B0604030504040204" pitchFamily="50" charset="-128"/>
              <a:ea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rPr>
              <a:t>○環境と調和した会場</a:t>
            </a:r>
            <a:endParaRPr lang="en-US" altLang="ja-JP" sz="1600" b="1"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　例：・</a:t>
            </a:r>
            <a:r>
              <a:rPr lang="en-US" altLang="ja-JP" sz="1600" dirty="0" smtClean="0">
                <a:latin typeface="メイリオ" panose="020B0604030504040204" pitchFamily="50" charset="-128"/>
                <a:ea typeface="メイリオ" panose="020B0604030504040204" pitchFamily="50" charset="-128"/>
              </a:rPr>
              <a:t>NetZero </a:t>
            </a:r>
            <a:r>
              <a:rPr lang="en-US" altLang="ja-JP" sz="1600" dirty="0">
                <a:latin typeface="メイリオ" panose="020B0604030504040204" pitchFamily="50" charset="-128"/>
                <a:ea typeface="メイリオ" panose="020B0604030504040204" pitchFamily="50" charset="-128"/>
              </a:rPr>
              <a:t>Energy </a:t>
            </a:r>
            <a:r>
              <a:rPr lang="ja-JP" altLang="en-US" sz="1600" dirty="0">
                <a:latin typeface="メイリオ" panose="020B0604030504040204" pitchFamily="50" charset="-128"/>
                <a:ea typeface="メイリオ" panose="020B0604030504040204" pitchFamily="50" charset="-128"/>
              </a:rPr>
              <a:t>パビリオン</a:t>
            </a:r>
            <a:endParaRPr lang="en-US" altLang="ja-JP" sz="1600" dirty="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  　　 ・大規模な地下熱・海水熱利用システム</a:t>
            </a:r>
            <a:endParaRPr lang="en-US" altLang="ja-JP" sz="1600" dirty="0" smtClean="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の実用化</a:t>
            </a:r>
            <a:endParaRPr lang="en-US" altLang="ja-JP" sz="1600" dirty="0" smtClean="0">
              <a:latin typeface="メイリオ" panose="020B0604030504040204" pitchFamily="50" charset="-128"/>
              <a:ea typeface="メイリオ" panose="020B0604030504040204" pitchFamily="50" charset="-128"/>
            </a:endParaRPr>
          </a:p>
          <a:p>
            <a:endParaRPr lang="en-US" altLang="ja-JP" sz="1600" b="1" dirty="0" smtClean="0">
              <a:latin typeface="メイリオ" panose="020B0604030504040204" pitchFamily="50" charset="-128"/>
              <a:ea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rPr>
              <a:t>○社会実験の場の提供</a:t>
            </a:r>
            <a:endParaRPr lang="en-US" altLang="ja-JP" sz="1600" b="1"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　例：・パーソナルモビリティ</a:t>
            </a:r>
            <a:endParaRPr lang="en-US" altLang="ja-JP" sz="1600" dirty="0" smtClean="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IoT</a:t>
            </a:r>
            <a:r>
              <a:rPr lang="ja-JP" altLang="en-US" sz="1600" dirty="0">
                <a:latin typeface="メイリオ" panose="020B0604030504040204" pitchFamily="50" charset="-128"/>
                <a:ea typeface="メイリオ" panose="020B0604030504040204" pitchFamily="50" charset="-128"/>
              </a:rPr>
              <a:t>の活用による</a:t>
            </a:r>
            <a:r>
              <a:rPr lang="ja-JP" altLang="en-US" sz="1600" dirty="0" smtClean="0">
                <a:latin typeface="メイリオ" panose="020B0604030504040204" pitchFamily="50" charset="-128"/>
                <a:ea typeface="メイリオ" panose="020B0604030504040204" pitchFamily="50" charset="-128"/>
              </a:rPr>
              <a:t>待ち時間のない施設利用</a:t>
            </a:r>
            <a:endParaRPr lang="en-US" altLang="ja-JP" sz="1600" dirty="0" smtClean="0">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・空飛ぶクルマ</a:t>
            </a:r>
            <a:endParaRPr lang="en-US" altLang="ja-JP" sz="1600" dirty="0" smtClean="0">
              <a:latin typeface="メイリオ" panose="020B0604030504040204" pitchFamily="50" charset="-128"/>
              <a:ea typeface="メイリオ" panose="020B0604030504040204" pitchFamily="50" charset="-128"/>
            </a:endParaRPr>
          </a:p>
          <a:p>
            <a:endParaRPr lang="en-US" altLang="ja-JP" sz="1600" dirty="0" smtClean="0">
              <a:latin typeface="メイリオ" panose="020B0604030504040204" pitchFamily="50" charset="-128"/>
              <a:ea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安心・安全の確保</a:t>
            </a:r>
            <a:endParaRPr kumimoji="1" lang="en-US" altLang="ja-JP" sz="1600" b="1" dirty="0" smtClean="0">
              <a:latin typeface="メイリオ" panose="020B0604030504040204" pitchFamily="50" charset="-128"/>
              <a:ea typeface="メイリオ" panose="020B0604030504040204" pitchFamily="50" charset="-128"/>
            </a:endParaRPr>
          </a:p>
          <a:p>
            <a:pPr marL="900113" indent="-900113"/>
            <a:r>
              <a:rPr lang="ja-JP" altLang="en-US" sz="1600" dirty="0" smtClean="0">
                <a:latin typeface="メイリオ" panose="020B0604030504040204" pitchFamily="50" charset="-128"/>
                <a:ea typeface="メイリオ" panose="020B0604030504040204" pitchFamily="50" charset="-128"/>
              </a:rPr>
              <a:t>　例：・</a:t>
            </a:r>
            <a:r>
              <a:rPr lang="en-US" altLang="ja-JP" sz="1600" dirty="0" smtClean="0">
                <a:latin typeface="メイリオ" panose="020B0604030504040204" pitchFamily="50" charset="-128"/>
                <a:ea typeface="メイリオ" panose="020B0604030504040204" pitchFamily="50" charset="-128"/>
              </a:rPr>
              <a:t>AI</a:t>
            </a:r>
            <a:r>
              <a:rPr lang="ja-JP" altLang="en-US" sz="1600" dirty="0" err="1" smtClean="0">
                <a:latin typeface="メイリオ" panose="020B0604030504040204" pitchFamily="50" charset="-128"/>
                <a:ea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rPr>
              <a:t>IoT</a:t>
            </a:r>
            <a:r>
              <a:rPr lang="ja-JP" altLang="en-US" sz="1600" dirty="0" smtClean="0">
                <a:latin typeface="メイリオ" panose="020B0604030504040204" pitchFamily="50" charset="-128"/>
                <a:ea typeface="メイリオ" panose="020B0604030504040204" pitchFamily="50" charset="-128"/>
              </a:rPr>
              <a:t>やロボットによるセキュリティ</a:t>
            </a:r>
            <a:endParaRPr lang="en-US" altLang="ja-JP" sz="1600" dirty="0" smtClean="0">
              <a:latin typeface="メイリオ" panose="020B0604030504040204" pitchFamily="50" charset="-128"/>
              <a:ea typeface="メイリオ" panose="020B0604030504040204" pitchFamily="50" charset="-128"/>
            </a:endParaRPr>
          </a:p>
          <a:p>
            <a:pPr marL="723900" indent="-723900"/>
            <a:r>
              <a:rPr lang="ja-JP" altLang="en-US" sz="1600" dirty="0">
                <a:latin typeface="メイリオ" panose="020B0604030504040204" pitchFamily="50" charset="-128"/>
                <a:ea typeface="メイリオ" panose="020B0604030504040204" pitchFamily="50" charset="-128"/>
              </a:rPr>
              <a:t>　　　・入場ゲートでの指紋認証や光彩認証システムを活用したチケットレスレーン、顔認証センサーによる無人</a:t>
            </a:r>
            <a:r>
              <a:rPr lang="ja-JP" altLang="en-US" sz="1600" dirty="0" smtClean="0">
                <a:latin typeface="メイリオ" panose="020B0604030504040204" pitchFamily="50" charset="-128"/>
                <a:ea typeface="メイリオ" panose="020B0604030504040204" pitchFamily="50" charset="-128"/>
              </a:rPr>
              <a:t>セキュリティ</a:t>
            </a:r>
            <a:endParaRPr lang="en-US" altLang="ja-JP" sz="1600" dirty="0">
              <a:latin typeface="メイリオ" panose="020B0604030504040204" pitchFamily="50" charset="-128"/>
              <a:ea typeface="メイリオ" panose="020B0604030504040204" pitchFamily="50" charset="-128"/>
            </a:endParaRPr>
          </a:p>
          <a:p>
            <a:pPr marL="723900" indent="-723900"/>
            <a:r>
              <a:rPr lang="ja-JP" altLang="en-US" sz="1600" dirty="0" smtClean="0">
                <a:latin typeface="メイリオ" panose="020B0604030504040204" pitchFamily="50" charset="-128"/>
                <a:ea typeface="メイリオ" panose="020B0604030504040204" pitchFamily="50" charset="-128"/>
              </a:rPr>
              <a:t>　　　・ドローン等による監視システム</a:t>
            </a:r>
            <a:endParaRPr lang="ja-JP" altLang="en-US" sz="1600" dirty="0">
              <a:latin typeface="メイリオ" panose="020B0604030504040204" pitchFamily="50" charset="-128"/>
              <a:ea typeface="メイリオ" panose="020B0604030504040204" pitchFamily="50" charset="-128"/>
            </a:endParaRPr>
          </a:p>
        </p:txBody>
      </p:sp>
      <p:cxnSp>
        <p:nvCxnSpPr>
          <p:cNvPr id="12" name="直線コネクタ 11"/>
          <p:cNvCxnSpPr/>
          <p:nvPr/>
        </p:nvCxnSpPr>
        <p:spPr bwMode="gray">
          <a:xfrm>
            <a:off x="0" y="505985"/>
            <a:ext cx="9892553" cy="0"/>
          </a:xfrm>
          <a:prstGeom prst="line">
            <a:avLst/>
          </a:prstGeom>
          <a:ln w="730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bwMode="gray">
          <a:xfrm>
            <a:off x="4969267" y="922098"/>
            <a:ext cx="4462904" cy="861774"/>
          </a:xfrm>
          <a:prstGeom prst="rect">
            <a:avLst/>
          </a:prstGeom>
          <a:noFill/>
        </p:spPr>
        <p:txBody>
          <a:bodyPr wrap="square" rtlCol="0">
            <a:spAutoFit/>
          </a:bodyPr>
          <a:lstStyle/>
          <a:p>
            <a:r>
              <a:rPr lang="ja-JP" altLang="en-US" b="1" u="sng" dirty="0" smtClean="0">
                <a:latin typeface="メイリオ" panose="020B0604030504040204" pitchFamily="50" charset="-128"/>
                <a:ea typeface="メイリオ" panose="020B0604030504040204" pitchFamily="50" charset="-128"/>
              </a:rPr>
              <a:t>来場者への新たな体験の提案</a:t>
            </a:r>
            <a:endParaRPr lang="en-US" altLang="ja-JP" b="1" u="sng" dirty="0" smtClean="0">
              <a:latin typeface="メイリオ" panose="020B0604030504040204" pitchFamily="50" charset="-128"/>
              <a:ea typeface="メイリオ" panose="020B0604030504040204" pitchFamily="50" charset="-128"/>
            </a:endParaRPr>
          </a:p>
          <a:p>
            <a:endParaRPr lang="en-US" altLang="ja-JP" sz="1600" b="1" dirty="0" smtClean="0">
              <a:latin typeface="メイリオ" panose="020B0604030504040204" pitchFamily="50" charset="-128"/>
              <a:ea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rPr>
              <a:t>○会場における新たな提案</a:t>
            </a:r>
            <a:endParaRPr lang="en-US" altLang="ja-JP" sz="1600" b="1" dirty="0" smtClean="0">
              <a:latin typeface="メイリオ" panose="020B0604030504040204" pitchFamily="50" charset="-128"/>
              <a:ea typeface="メイリオ" panose="020B0604030504040204" pitchFamily="50" charset="-128"/>
            </a:endParaRPr>
          </a:p>
        </p:txBody>
      </p:sp>
      <p:sp>
        <p:nvSpPr>
          <p:cNvPr id="16" name="正方形/長方形 15"/>
          <p:cNvSpPr/>
          <p:nvPr/>
        </p:nvSpPr>
        <p:spPr bwMode="gray">
          <a:xfrm>
            <a:off x="4975223" y="3918755"/>
            <a:ext cx="4705350" cy="1231106"/>
          </a:xfrm>
          <a:prstGeom prst="rect">
            <a:avLst/>
          </a:prstGeom>
        </p:spPr>
        <p:txBody>
          <a:bodyPr wrap="square">
            <a:spAutoFit/>
          </a:bodyPr>
          <a:lstStyle/>
          <a:p>
            <a:r>
              <a:rPr lang="ja-JP" altLang="en-US" sz="1600" b="1" dirty="0">
                <a:latin typeface="メイリオ" panose="020B0604030504040204" pitchFamily="50" charset="-128"/>
                <a:ea typeface="メイリオ" panose="020B0604030504040204" pitchFamily="50" charset="-128"/>
              </a:rPr>
              <a:t>○会場外における新たな体験</a:t>
            </a:r>
            <a:r>
              <a:rPr lang="ja-JP" altLang="en-US" sz="1600" b="1" dirty="0" smtClean="0">
                <a:latin typeface="メイリオ" panose="020B0604030504040204" pitchFamily="50" charset="-128"/>
                <a:ea typeface="メイリオ" panose="020B0604030504040204" pitchFamily="50" charset="-128"/>
              </a:rPr>
              <a:t>：バーチャル</a:t>
            </a:r>
            <a:r>
              <a:rPr lang="ja-JP" altLang="en-US" sz="1600" b="1" dirty="0">
                <a:latin typeface="メイリオ" panose="020B0604030504040204" pitchFamily="50" charset="-128"/>
                <a:ea typeface="メイリオ" panose="020B0604030504040204" pitchFamily="50" charset="-128"/>
              </a:rPr>
              <a:t>会場</a:t>
            </a:r>
            <a:endParaRPr lang="en-US" altLang="ja-JP" sz="1600" b="1" dirty="0">
              <a:latin typeface="メイリオ" panose="020B0604030504040204" pitchFamily="50" charset="-128"/>
              <a:ea typeface="メイリオ" panose="020B0604030504040204" pitchFamily="50" charset="-128"/>
            </a:endParaRPr>
          </a:p>
          <a:p>
            <a:pPr marL="174625" indent="-174625">
              <a:spcBef>
                <a:spcPts val="1200"/>
              </a:spcBef>
            </a:pPr>
            <a:r>
              <a:rPr lang="ja-JP" altLang="en-US" sz="1600" dirty="0">
                <a:latin typeface="メイリオ" panose="020B0604030504040204" pitchFamily="50" charset="-128"/>
                <a:ea typeface="メイリオ" panose="020B0604030504040204" pitchFamily="50" charset="-128"/>
              </a:rPr>
              <a:t>・本万博のコンセプトでもある「</a:t>
            </a:r>
            <a:r>
              <a:rPr lang="en-US" altLang="ja-JP" sz="1600" dirty="0">
                <a:latin typeface="メイリオ" panose="020B0604030504040204" pitchFamily="50" charset="-128"/>
                <a:ea typeface="メイリオ" panose="020B0604030504040204" pitchFamily="50" charset="-128"/>
              </a:rPr>
              <a:t>People’s Living Lab</a:t>
            </a:r>
            <a:r>
              <a:rPr lang="ja-JP" altLang="en-US" sz="1600" dirty="0">
                <a:latin typeface="メイリオ" panose="020B0604030504040204" pitchFamily="50" charset="-128"/>
                <a:ea typeface="メイリオ" panose="020B0604030504040204" pitchFamily="50" charset="-128"/>
              </a:rPr>
              <a:t>」を体現する場として、インターネット上に仮想の会場を開設</a:t>
            </a:r>
            <a:endParaRPr lang="en-US" altLang="ja-JP" sz="1600" dirty="0">
              <a:latin typeface="メイリオ" panose="020B0604030504040204" pitchFamily="50" charset="-128"/>
              <a:ea typeface="メイリオ" panose="020B0604030504040204" pitchFamily="50" charset="-128"/>
            </a:endParaRPr>
          </a:p>
        </p:txBody>
      </p:sp>
      <p:sp>
        <p:nvSpPr>
          <p:cNvPr id="6" name="正方形/長方形 5"/>
          <p:cNvSpPr/>
          <p:nvPr/>
        </p:nvSpPr>
        <p:spPr bwMode="gray">
          <a:xfrm>
            <a:off x="4981966" y="1952156"/>
            <a:ext cx="4685728" cy="1384995"/>
          </a:xfrm>
          <a:prstGeom prst="rect">
            <a:avLst/>
          </a:prstGeom>
        </p:spPr>
        <p:txBody>
          <a:bodyPr wrap="square">
            <a:spAutoFit/>
          </a:bodyPr>
          <a:lstStyle/>
          <a:p>
            <a:pPr marL="174625" indent="-174625">
              <a:spcBef>
                <a:spcPts val="1200"/>
              </a:spcBef>
            </a:pPr>
            <a:r>
              <a:rPr lang="ja-JP" altLang="en-US" sz="1600" dirty="0" smtClean="0">
                <a:latin typeface="メイリオ" panose="020B0604030504040204" pitchFamily="50" charset="-128"/>
                <a:ea typeface="メイリオ" panose="020B0604030504040204" pitchFamily="50" charset="-128"/>
              </a:rPr>
              <a:t>・デジタルデータや</a:t>
            </a:r>
            <a:r>
              <a:rPr lang="en-US" altLang="ja-JP" sz="1600" dirty="0" smtClean="0">
                <a:latin typeface="メイリオ" panose="020B0604030504040204" pitchFamily="50" charset="-128"/>
                <a:ea typeface="メイリオ" panose="020B0604030504040204" pitchFamily="50" charset="-128"/>
              </a:rPr>
              <a:t>AR/MR</a:t>
            </a:r>
            <a:r>
              <a:rPr lang="ja-JP" altLang="en-US" sz="1600" dirty="0" smtClean="0">
                <a:latin typeface="メイリオ" panose="020B0604030504040204" pitchFamily="50" charset="-128"/>
                <a:ea typeface="メイリオ" panose="020B0604030504040204" pitchFamily="50" charset="-128"/>
              </a:rPr>
              <a:t>技術を通じて体験</a:t>
            </a:r>
            <a:endParaRPr lang="en-US" altLang="ja-JP" sz="1600" dirty="0" smtClean="0">
              <a:latin typeface="メイリオ" panose="020B0604030504040204" pitchFamily="50" charset="-128"/>
              <a:ea typeface="メイリオ" panose="020B0604030504040204" pitchFamily="50" charset="-128"/>
            </a:endParaRPr>
          </a:p>
          <a:p>
            <a:pPr marL="174625" indent="-174625">
              <a:spcBef>
                <a:spcPts val="1200"/>
              </a:spcBef>
            </a:pPr>
            <a:r>
              <a:rPr lang="ja-JP" altLang="en-US" sz="1600" dirty="0" smtClean="0">
                <a:latin typeface="メイリオ" panose="020B0604030504040204" pitchFamily="50" charset="-128"/>
                <a:ea typeface="メイリオ" panose="020B0604030504040204" pitchFamily="50" charset="-128"/>
              </a:rPr>
              <a:t>・言語の制約なしに万博を楽しむ</a:t>
            </a:r>
            <a:endParaRPr lang="en-US" altLang="ja-JP" sz="1600" dirty="0" smtClean="0">
              <a:latin typeface="メイリオ" panose="020B0604030504040204" pitchFamily="50" charset="-128"/>
              <a:ea typeface="メイリオ" panose="020B0604030504040204" pitchFamily="50" charset="-128"/>
            </a:endParaRPr>
          </a:p>
          <a:p>
            <a:pPr marL="174625" indent="-174625">
              <a:spcBef>
                <a:spcPts val="1200"/>
              </a:spcBef>
            </a:pPr>
            <a:r>
              <a:rPr lang="ja-JP" altLang="en-US" sz="1600" dirty="0" smtClean="0">
                <a:latin typeface="メイリオ" panose="020B0604030504040204" pitchFamily="50" charset="-128"/>
                <a:ea typeface="メイリオ" panose="020B0604030504040204" pitchFamily="50" charset="-128"/>
              </a:rPr>
              <a:t>・会場内の情報端末やスマートフォンでリアルタイムの混雑情報の収集</a:t>
            </a:r>
            <a:endParaRPr lang="en-US" altLang="ja-JP" sz="1600" dirty="0">
              <a:latin typeface="メイリオ" panose="020B0604030504040204" pitchFamily="50" charset="-128"/>
              <a:ea typeface="メイリオ" panose="020B0604030504040204" pitchFamily="50" charset="-128"/>
            </a:endParaRPr>
          </a:p>
        </p:txBody>
      </p:sp>
      <p:sp>
        <p:nvSpPr>
          <p:cNvPr id="28" name="正方形/長方形 27"/>
          <p:cNvSpPr/>
          <p:nvPr/>
        </p:nvSpPr>
        <p:spPr bwMode="gray">
          <a:xfrm>
            <a:off x="8253046" y="103489"/>
            <a:ext cx="1447108" cy="294744"/>
          </a:xfrm>
          <a:prstGeom prst="rect">
            <a:avLst/>
          </a:prstGeom>
          <a:noFill/>
          <a:ln w="19050">
            <a:solidFill>
              <a:schemeClr val="dk1"/>
            </a:solidFill>
            <a:miter lim="800000"/>
            <a:headEnd/>
            <a:tailEnd/>
          </a:ln>
        </p:spPr>
        <p:txBody>
          <a:bodyPr vert="horz" wrap="none" lIns="36000" tIns="72000" rIns="36000" bIns="37145" rtlCol="0" anchor="ctr">
            <a:normAutofit fontScale="85000" lnSpcReduction="20000"/>
          </a:bodyPr>
          <a:lstStyle/>
          <a:p>
            <a:pPr algn="ctr" eaLnBrk="0" hangingPunct="0"/>
            <a:r>
              <a:rPr lang="ja-JP" altLang="en-US" b="1" kern="0" dirty="0" smtClean="0">
                <a:latin typeface="メイリオ" panose="020B0604030504040204" pitchFamily="50" charset="-128"/>
                <a:ea typeface="メイリオ" panose="020B0604030504040204" pitchFamily="50" charset="-128"/>
              </a:rPr>
              <a:t>夢洲地区</a:t>
            </a:r>
            <a:endParaRPr lang="ja-JP" altLang="en-US" b="1" kern="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83559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bwMode="gray">
          <a:xfrm>
            <a:off x="6514978" y="1617288"/>
            <a:ext cx="3180666" cy="2253600"/>
          </a:xfrm>
          <a:prstGeom prst="rect">
            <a:avLst/>
          </a:prstGeom>
          <a:ln>
            <a:solidFill>
              <a:schemeClr val="tx1"/>
            </a:solidFill>
          </a:ln>
        </p:spPr>
      </p:pic>
      <p:cxnSp>
        <p:nvCxnSpPr>
          <p:cNvPr id="4" name="直線コネクタ 3"/>
          <p:cNvCxnSpPr/>
          <p:nvPr/>
        </p:nvCxnSpPr>
        <p:spPr bwMode="gray">
          <a:xfrm>
            <a:off x="0" y="442485"/>
            <a:ext cx="9892553" cy="0"/>
          </a:xfrm>
          <a:prstGeom prst="line">
            <a:avLst/>
          </a:prstGeom>
          <a:ln w="730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bwMode="gray">
          <a:xfrm>
            <a:off x="71332" y="72770"/>
            <a:ext cx="9824077" cy="424732"/>
          </a:xfrm>
          <a:prstGeom prst="rect">
            <a:avLst/>
          </a:prstGeom>
        </p:spPr>
        <p:txBody>
          <a:bodyPr wrap="square">
            <a:spAutoFit/>
          </a:bodyPr>
          <a:lstStyle/>
          <a:p>
            <a:pPr eaLnBrk="0" fontAlgn="base" hangingPunct="0">
              <a:lnSpc>
                <a:spcPct val="90000"/>
              </a:lnSpc>
              <a:spcBef>
                <a:spcPct val="0"/>
              </a:spcBef>
              <a:spcAft>
                <a:spcPct val="0"/>
              </a:spcAft>
            </a:pPr>
            <a:r>
              <a:rPr lang="ja-JP" altLang="en-US" sz="2400" b="1" dirty="0" smtClean="0">
                <a:latin typeface="メイリオ" panose="020B0604030504040204" pitchFamily="50" charset="-128"/>
                <a:ea typeface="メイリオ" panose="020B0604030504040204" pitchFamily="50" charset="-128"/>
              </a:rPr>
              <a:t>大阪でのスーパーシティ</a:t>
            </a:r>
            <a:r>
              <a:rPr lang="ja-JP" altLang="en-US" sz="2000" b="1" dirty="0">
                <a:latin typeface="メイリオ" panose="020B0604030504040204" pitchFamily="50" charset="-128"/>
                <a:ea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rPr>
              <a:t>～ グリーンフィールド</a:t>
            </a:r>
            <a:r>
              <a:rPr lang="ja-JP" altLang="en-US" b="1" dirty="0">
                <a:latin typeface="メイリオ" panose="020B0604030504040204" pitchFamily="50" charset="-128"/>
                <a:ea typeface="メイリオ" panose="020B0604030504040204" pitchFamily="50" charset="-128"/>
              </a:rPr>
              <a:t>で展開するまちづくりを核</a:t>
            </a:r>
            <a:r>
              <a:rPr lang="ja-JP" altLang="en-US" b="1" dirty="0" smtClean="0">
                <a:latin typeface="メイリオ" panose="020B0604030504040204" pitchFamily="50" charset="-128"/>
                <a:ea typeface="メイリオ" panose="020B0604030504040204" pitchFamily="50" charset="-128"/>
              </a:rPr>
              <a:t>に ～</a:t>
            </a:r>
            <a:endParaRPr lang="en-US" altLang="ja-JP" b="1" dirty="0">
              <a:latin typeface="メイリオ" panose="020B0604030504040204" pitchFamily="50" charset="-128"/>
              <a:ea typeface="メイリオ" panose="020B0604030504040204" pitchFamily="50" charset="-128"/>
            </a:endParaRPr>
          </a:p>
        </p:txBody>
      </p:sp>
      <p:sp>
        <p:nvSpPr>
          <p:cNvPr id="6" name="正方形/長方形 5"/>
          <p:cNvSpPr/>
          <p:nvPr/>
        </p:nvSpPr>
        <p:spPr bwMode="gray">
          <a:xfrm>
            <a:off x="-6029" y="515446"/>
            <a:ext cx="9753202" cy="1126462"/>
          </a:xfrm>
          <a:prstGeom prst="rect">
            <a:avLst/>
          </a:prstGeom>
        </p:spPr>
        <p:txBody>
          <a:bodyPr wrap="square">
            <a:spAutoFit/>
          </a:bodyPr>
          <a:lstStyle/>
          <a:p>
            <a:pPr indent="-174625" eaLnBrk="0" fontAlgn="base" hangingPunct="0">
              <a:lnSpc>
                <a:spcPct val="90000"/>
              </a:lnSpc>
              <a:spcBef>
                <a:spcPct val="0"/>
              </a:spcBef>
              <a:spcAft>
                <a:spcPct val="0"/>
              </a:spcAft>
            </a:pPr>
            <a:r>
              <a:rPr lang="ja-JP" altLang="en-US" sz="1400" b="1" dirty="0">
                <a:latin typeface="メイリオ" panose="020B0604030504040204" pitchFamily="50" charset="-128"/>
                <a:ea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rPr>
              <a:t>大阪で展開するまちづくり</a:t>
            </a:r>
            <a:endParaRPr lang="en-US" altLang="ja-JP" sz="1400" b="1" dirty="0" smtClean="0">
              <a:latin typeface="メイリオ" panose="020B0604030504040204" pitchFamily="50" charset="-128"/>
              <a:ea typeface="メイリオ" panose="020B0604030504040204" pitchFamily="50" charset="-128"/>
            </a:endParaRPr>
          </a:p>
          <a:p>
            <a:pPr indent="-174625" eaLnBrk="0" fontAlgn="base" hangingPunct="0">
              <a:lnSpc>
                <a:spcPct val="90000"/>
              </a:lnSpc>
              <a:spcBef>
                <a:spcPct val="0"/>
              </a:spcBef>
              <a:spcAft>
                <a:spcPct val="0"/>
              </a:spcAft>
            </a:pPr>
            <a:r>
              <a:rPr lang="ja-JP" altLang="en-US" sz="1400" dirty="0" smtClean="0">
                <a:latin typeface="メイリオ" panose="020B0604030504040204" pitchFamily="50" charset="-128"/>
                <a:ea typeface="メイリオ" panose="020B0604030504040204" pitchFamily="50" charset="-128"/>
              </a:rPr>
              <a:t>・大阪都心部では</a:t>
            </a:r>
            <a:r>
              <a:rPr lang="en-US" altLang="ja-JP" sz="1400" dirty="0" smtClean="0">
                <a:latin typeface="メイリオ" panose="020B0604030504040204" pitchFamily="50" charset="-128"/>
                <a:ea typeface="メイリオ" panose="020B0604030504040204" pitchFamily="50" charset="-128"/>
              </a:rPr>
              <a:t>2024</a:t>
            </a:r>
            <a:r>
              <a:rPr lang="ja-JP" altLang="en-US" sz="1400" dirty="0" smtClean="0">
                <a:latin typeface="メイリオ" panose="020B0604030504040204" pitchFamily="50" charset="-128"/>
                <a:ea typeface="メイリオ" panose="020B0604030504040204" pitchFamily="50" charset="-128"/>
              </a:rPr>
              <a:t>年にうめきた</a:t>
            </a:r>
            <a:r>
              <a:rPr lang="en-US" altLang="ja-JP" sz="1400" dirty="0" smtClean="0">
                <a:latin typeface="メイリオ" panose="020B0604030504040204" pitchFamily="50" charset="-128"/>
                <a:ea typeface="メイリオ" panose="020B0604030504040204" pitchFamily="50" charset="-128"/>
              </a:rPr>
              <a:t>2</a:t>
            </a:r>
            <a:r>
              <a:rPr lang="ja-JP" altLang="en-US" sz="1400" dirty="0" smtClean="0">
                <a:latin typeface="メイリオ" panose="020B0604030504040204" pitchFamily="50" charset="-128"/>
                <a:ea typeface="メイリオ" panose="020B0604030504040204" pitchFamily="50" charset="-128"/>
              </a:rPr>
              <a:t>期開発</a:t>
            </a:r>
            <a:r>
              <a:rPr lang="ja-JP" altLang="en-US" sz="1400" dirty="0" err="1" smtClean="0">
                <a:latin typeface="メイリオ" panose="020B0604030504040204" pitchFamily="50" charset="-128"/>
                <a:ea typeface="メイリオ" panose="020B0604030504040204" pitchFamily="50" charset="-128"/>
              </a:rPr>
              <a:t>ま</a:t>
            </a:r>
            <a:r>
              <a:rPr lang="ja-JP" altLang="en-US" sz="1400" dirty="0" smtClean="0">
                <a:latin typeface="メイリオ" panose="020B0604030504040204" pitchFamily="50" charset="-128"/>
                <a:ea typeface="メイリオ" panose="020B0604030504040204" pitchFamily="50" charset="-128"/>
              </a:rPr>
              <a:t>ちびらき（一部）を予定</a:t>
            </a:r>
            <a:endParaRPr lang="en-US" altLang="ja-JP" sz="1400" dirty="0" smtClean="0">
              <a:latin typeface="メイリオ" panose="020B0604030504040204" pitchFamily="50" charset="-128"/>
              <a:ea typeface="メイリオ" panose="020B0604030504040204" pitchFamily="50" charset="-128"/>
            </a:endParaRPr>
          </a:p>
          <a:p>
            <a:pPr marL="174625" indent="-174625"/>
            <a:r>
              <a:rPr lang="ja-JP" altLang="en-US" sz="1400" dirty="0" smtClean="0">
                <a:latin typeface="メイリオ" panose="020B0604030504040204" pitchFamily="50" charset="-128"/>
                <a:ea typeface="メイリオ" panose="020B0604030504040204" pitchFamily="50" charset="-128"/>
              </a:rPr>
              <a:t>・臨海部の夢洲では国際観光拠点の形成をめざしたまちづくりを進めている</a:t>
            </a:r>
            <a:endParaRPr lang="en-US" altLang="ja-JP" sz="1400" dirty="0" smtClean="0">
              <a:latin typeface="メイリオ" panose="020B0604030504040204" pitchFamily="50" charset="-128"/>
              <a:ea typeface="メイリオ" panose="020B0604030504040204" pitchFamily="50" charset="-128"/>
            </a:endParaRPr>
          </a:p>
          <a:p>
            <a:pPr marL="174625" indent="-174625"/>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2025</a:t>
            </a:r>
            <a:r>
              <a:rPr lang="ja-JP" altLang="en-US" sz="1400" dirty="0" smtClean="0">
                <a:latin typeface="メイリオ" panose="020B0604030504040204" pitchFamily="50" charset="-128"/>
                <a:ea typeface="メイリオ" panose="020B0604030504040204" pitchFamily="50" charset="-128"/>
              </a:rPr>
              <a:t>年日本国際博覧会（大阪・関西万博）を契機</a:t>
            </a:r>
            <a:r>
              <a:rPr lang="ja-JP" altLang="en-US" sz="1400" dirty="0">
                <a:latin typeface="メイリオ" panose="020B0604030504040204" pitchFamily="50" charset="-128"/>
                <a:ea typeface="メイリオ" panose="020B0604030504040204" pitchFamily="50" charset="-128"/>
              </a:rPr>
              <a:t>として</a:t>
            </a:r>
            <a:r>
              <a:rPr lang="ja-JP" altLang="en-US" sz="1400" dirty="0" smtClean="0">
                <a:latin typeface="メイリオ" panose="020B0604030504040204" pitchFamily="50" charset="-128"/>
                <a:ea typeface="メイリオ" panose="020B0604030504040204" pitchFamily="50" charset="-128"/>
              </a:rPr>
              <a:t>、夢洲のグリーンフィールドでまちづくりを展開</a:t>
            </a:r>
            <a:endParaRPr lang="en-US" altLang="ja-JP" sz="1400" dirty="0" smtClean="0">
              <a:latin typeface="メイリオ" panose="020B0604030504040204" pitchFamily="50" charset="-128"/>
              <a:ea typeface="メイリオ" panose="020B0604030504040204" pitchFamily="50" charset="-128"/>
            </a:endParaRPr>
          </a:p>
          <a:p>
            <a:pPr marL="174625" indent="-174625"/>
            <a:r>
              <a:rPr lang="ja-JP" altLang="en-US" sz="1400" dirty="0" smtClean="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日本の成長をけん引する東西二極</a:t>
            </a:r>
            <a:r>
              <a:rPr lang="ja-JP" altLang="en-US" sz="1400" b="1" dirty="0" smtClean="0">
                <a:latin typeface="メイリオ" panose="020B0604030504040204" pitchFamily="50" charset="-128"/>
                <a:ea typeface="メイリオ" panose="020B0604030504040204" pitchFamily="50" charset="-128"/>
              </a:rPr>
              <a:t>の一極</a:t>
            </a:r>
            <a:r>
              <a:rPr lang="ja-JP" altLang="en-US" sz="1400" b="1" dirty="0">
                <a:latin typeface="メイリオ" panose="020B0604030504040204" pitchFamily="50" charset="-128"/>
                <a:ea typeface="メイリオ" panose="020B0604030504040204" pitchFamily="50" charset="-128"/>
              </a:rPr>
              <a:t>として世界で存在感を発揮する都市</a:t>
            </a:r>
            <a:r>
              <a:rPr lang="ja-JP" altLang="en-US" sz="1400" dirty="0" smtClean="0">
                <a:latin typeface="メイリオ" panose="020B0604030504040204" pitchFamily="50" charset="-128"/>
                <a:ea typeface="メイリオ" panose="020B0604030504040204" pitchFamily="50" charset="-128"/>
              </a:rPr>
              <a:t>」をめざす</a:t>
            </a:r>
            <a:endParaRPr lang="en-US" altLang="ja-JP" sz="1400" dirty="0" smtClean="0">
              <a:latin typeface="メイリオ" panose="020B0604030504040204" pitchFamily="50" charset="-128"/>
              <a:ea typeface="メイリオ" panose="020B0604030504040204" pitchFamily="50" charset="-128"/>
            </a:endParaRPr>
          </a:p>
        </p:txBody>
      </p:sp>
      <p:sp>
        <p:nvSpPr>
          <p:cNvPr id="9" name="Rectangle 22"/>
          <p:cNvSpPr>
            <a:spLocks noChangeArrowheads="1"/>
          </p:cNvSpPr>
          <p:nvPr/>
        </p:nvSpPr>
        <p:spPr bwMode="gray">
          <a:xfrm>
            <a:off x="6684302" y="3324330"/>
            <a:ext cx="3623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eaLnBrk="0" fontAlgn="base" hangingPunct="0">
              <a:spcBef>
                <a:spcPct val="0"/>
              </a:spcBef>
              <a:spcAft>
                <a:spcPct val="0"/>
              </a:spcAft>
            </a:pPr>
            <a:r>
              <a:rPr kumimoji="0" lang="ja-JP" altLang="ja-JP" sz="1200" b="1" dirty="0">
                <a:latin typeface="メイリオ" panose="020B0604030504040204" pitchFamily="50" charset="-128"/>
                <a:ea typeface="メイリオ" panose="020B0604030504040204" pitchFamily="50" charset="-128"/>
              </a:rPr>
              <a:t>夢洲</a:t>
            </a:r>
          </a:p>
        </p:txBody>
      </p:sp>
      <p:sp>
        <p:nvSpPr>
          <p:cNvPr id="10" name="Rectangle 197"/>
          <p:cNvSpPr>
            <a:spLocks noChangeArrowheads="1"/>
          </p:cNvSpPr>
          <p:nvPr/>
        </p:nvSpPr>
        <p:spPr bwMode="gray">
          <a:xfrm>
            <a:off x="8161949" y="2280611"/>
            <a:ext cx="666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smtClean="0">
                <a:ln>
                  <a:noFill/>
                </a:ln>
                <a:effectLst/>
                <a:latin typeface="メイリオ" panose="020B0604030504040204" pitchFamily="50" charset="-128"/>
                <a:ea typeface="メイリオ" panose="020B0604030504040204" pitchFamily="50" charset="-128"/>
              </a:rPr>
              <a:t>うめきた</a:t>
            </a:r>
            <a:endParaRPr kumimoji="0" lang="ja-JP" altLang="ja-JP" sz="1200" b="0" i="0" u="none" strike="noStrike" cap="none" normalizeH="0" baseline="0" dirty="0" smtClean="0">
              <a:ln>
                <a:noFill/>
              </a:ln>
              <a:effectLst/>
              <a:latin typeface="メイリオ" panose="020B0604030504040204" pitchFamily="50" charset="-128"/>
              <a:ea typeface="メイリオ" panose="020B0604030504040204" pitchFamily="50" charset="-128"/>
            </a:endParaRPr>
          </a:p>
        </p:txBody>
      </p:sp>
      <p:sp>
        <p:nvSpPr>
          <p:cNvPr id="11" name="円/楕円 10"/>
          <p:cNvSpPr/>
          <p:nvPr/>
        </p:nvSpPr>
        <p:spPr bwMode="gray">
          <a:xfrm>
            <a:off x="8363957" y="2435405"/>
            <a:ext cx="108000" cy="108000"/>
          </a:xfrm>
          <a:prstGeom prst="ellipse">
            <a:avLst/>
          </a:prstGeom>
          <a:solidFill>
            <a:srgbClr val="FF0000"/>
          </a:solidFill>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endParaRPr>
          </a:p>
        </p:txBody>
      </p:sp>
      <p:sp>
        <p:nvSpPr>
          <p:cNvPr id="12" name="円/楕円 11"/>
          <p:cNvSpPr/>
          <p:nvPr/>
        </p:nvSpPr>
        <p:spPr bwMode="gray">
          <a:xfrm>
            <a:off x="6735462" y="3475595"/>
            <a:ext cx="108000" cy="108000"/>
          </a:xfrm>
          <a:prstGeom prst="ellipse">
            <a:avLst/>
          </a:prstGeom>
          <a:solidFill>
            <a:srgbClr val="FF0000"/>
          </a:solidFill>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endParaRPr>
          </a:p>
        </p:txBody>
      </p:sp>
      <p:sp>
        <p:nvSpPr>
          <p:cNvPr id="14" name="四角形吹き出し 13"/>
          <p:cNvSpPr/>
          <p:nvPr/>
        </p:nvSpPr>
        <p:spPr bwMode="gray">
          <a:xfrm>
            <a:off x="3179306" y="1692320"/>
            <a:ext cx="3138703" cy="1860031"/>
          </a:xfrm>
          <a:prstGeom prst="wedgeRectCallout">
            <a:avLst>
              <a:gd name="adj1" fmla="val 60980"/>
              <a:gd name="adj2" fmla="val 428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15" name="図 14"/>
          <p:cNvPicPr>
            <a:picLocks noChangeAspect="1"/>
          </p:cNvPicPr>
          <p:nvPr/>
        </p:nvPicPr>
        <p:blipFill rotWithShape="1">
          <a:blip r:embed="rId3"/>
          <a:srcRect l="8061" t="50509" r="47895" b="6676"/>
          <a:stretch/>
        </p:blipFill>
        <p:spPr bwMode="gray">
          <a:xfrm>
            <a:off x="3181456" y="1653544"/>
            <a:ext cx="3136553" cy="1952273"/>
          </a:xfrm>
          <a:prstGeom prst="rect">
            <a:avLst/>
          </a:prstGeom>
          <a:ln>
            <a:noFill/>
          </a:ln>
          <a:effectLst>
            <a:softEdge rad="112500"/>
          </a:effectLst>
        </p:spPr>
      </p:pic>
      <p:sp>
        <p:nvSpPr>
          <p:cNvPr id="16" name="テキスト ボックス 15"/>
          <p:cNvSpPr txBox="1"/>
          <p:nvPr/>
        </p:nvSpPr>
        <p:spPr bwMode="gray">
          <a:xfrm>
            <a:off x="4235366" y="2711518"/>
            <a:ext cx="543284" cy="250133"/>
          </a:xfrm>
          <a:prstGeom prst="rect">
            <a:avLst/>
          </a:prstGeom>
          <a:noFill/>
        </p:spPr>
        <p:txBody>
          <a:bodyPr wrap="square" tIns="0" bIns="36000" rtlCol="0" anchor="t">
            <a:spAutoFit/>
          </a:bodyPr>
          <a:lstStyle/>
          <a:p>
            <a:pPr marL="314325" indent="-628650"/>
            <a:r>
              <a:rPr kumimoji="1" lang="ja-JP" altLang="en-US" sz="1400" b="1" dirty="0" smtClean="0">
                <a:ln>
                  <a:solidFill>
                    <a:schemeClr val="tx1"/>
                  </a:solid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夢洲</a:t>
            </a:r>
          </a:p>
        </p:txBody>
      </p:sp>
      <p:sp>
        <p:nvSpPr>
          <p:cNvPr id="28" name="正方形/長方形 27"/>
          <p:cNvSpPr/>
          <p:nvPr/>
        </p:nvSpPr>
        <p:spPr bwMode="gray">
          <a:xfrm>
            <a:off x="-6029" y="4072336"/>
            <a:ext cx="5370126" cy="291618"/>
          </a:xfrm>
          <a:prstGeom prst="rect">
            <a:avLst/>
          </a:prstGeom>
        </p:spPr>
        <p:txBody>
          <a:bodyPr wrap="square">
            <a:spAutoFit/>
          </a:bodyPr>
          <a:lstStyle/>
          <a:p>
            <a:pPr eaLnBrk="0" fontAlgn="base" hangingPunct="0">
              <a:lnSpc>
                <a:spcPct val="90000"/>
              </a:lnSpc>
              <a:spcBef>
                <a:spcPct val="0"/>
              </a:spcBef>
              <a:spcAft>
                <a:spcPct val="0"/>
              </a:spcAft>
            </a:pPr>
            <a:r>
              <a:rPr lang="ja-JP" altLang="en-US" sz="1400" b="1" dirty="0" smtClean="0">
                <a:latin typeface="メイリオ" panose="020B0604030504040204" pitchFamily="50" charset="-128"/>
                <a:ea typeface="メイリオ" panose="020B0604030504040204" pitchFamily="50" charset="-128"/>
              </a:rPr>
              <a:t>■スーパーシティ</a:t>
            </a:r>
            <a:r>
              <a:rPr lang="ja-JP" altLang="en-US" sz="1400" b="1" dirty="0">
                <a:latin typeface="メイリオ" panose="020B0604030504040204" pitchFamily="50" charset="-128"/>
                <a:ea typeface="メイリオ" panose="020B0604030504040204" pitchFamily="50" charset="-128"/>
              </a:rPr>
              <a:t>の導入により期待していること</a:t>
            </a:r>
          </a:p>
        </p:txBody>
      </p:sp>
      <p:sp>
        <p:nvSpPr>
          <p:cNvPr id="30" name="正方形/長方形 29"/>
          <p:cNvSpPr/>
          <p:nvPr/>
        </p:nvSpPr>
        <p:spPr bwMode="gray">
          <a:xfrm>
            <a:off x="416040" y="5947019"/>
            <a:ext cx="5320095" cy="830997"/>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marL="266700" indent="-266700"/>
            <a:r>
              <a:rPr lang="ja-JP" altLang="en-US" sz="1200" dirty="0" smtClean="0">
                <a:latin typeface="メイリオ" panose="020B0604030504040204" pitchFamily="50" charset="-128"/>
                <a:ea typeface="メイリオ" panose="020B0604030504040204" pitchFamily="50" charset="-128"/>
              </a:rPr>
              <a:t>・万博開催前に</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うめきた２期地区で</a:t>
            </a:r>
            <a:r>
              <a:rPr lang="ja-JP" altLang="en-US" sz="1200" dirty="0">
                <a:latin typeface="メイリオ" panose="020B0604030504040204" pitchFamily="50" charset="-128"/>
                <a:ea typeface="メイリオ" panose="020B0604030504040204" pitchFamily="50" charset="-128"/>
              </a:rPr>
              <a:t>最先端</a:t>
            </a:r>
            <a:r>
              <a:rPr lang="ja-JP" altLang="en-US" sz="1200" dirty="0" smtClean="0">
                <a:latin typeface="メイリオ" panose="020B0604030504040204" pitchFamily="50" charset="-128"/>
                <a:ea typeface="メイリオ" panose="020B0604030504040204" pitchFamily="50" charset="-128"/>
              </a:rPr>
              <a:t>技術の導入に向けた試みを発信</a:t>
            </a:r>
            <a:endParaRPr lang="en-US" altLang="ja-JP" sz="1200" dirty="0" smtClean="0">
              <a:latin typeface="メイリオ" panose="020B0604030504040204" pitchFamily="50" charset="-128"/>
              <a:ea typeface="メイリオ" panose="020B0604030504040204" pitchFamily="50" charset="-128"/>
            </a:endParaRPr>
          </a:p>
          <a:p>
            <a:pPr marL="266700" indent="-266700"/>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2025</a:t>
            </a:r>
            <a:r>
              <a:rPr lang="ja-JP" altLang="en-US" sz="1200" dirty="0" smtClean="0">
                <a:latin typeface="メイリオ" panose="020B0604030504040204" pitchFamily="50" charset="-128"/>
                <a:ea typeface="メイリオ" panose="020B0604030504040204" pitchFamily="50" charset="-128"/>
              </a:rPr>
              <a:t>年 万博で、幅広く最先端技術を経験できる場を創出</a:t>
            </a:r>
            <a:endParaRPr lang="en-US" altLang="ja-JP" sz="1200" dirty="0">
              <a:latin typeface="メイリオ" panose="020B0604030504040204" pitchFamily="50" charset="-128"/>
              <a:ea typeface="メイリオ" panose="020B0604030504040204" pitchFamily="50" charset="-128"/>
            </a:endParaRPr>
          </a:p>
          <a:p>
            <a:pPr marL="266700" indent="-266700"/>
            <a:r>
              <a:rPr lang="ja-JP" altLang="en-US" sz="1200" dirty="0" smtClean="0">
                <a:latin typeface="メイリオ" panose="020B0604030504040204" pitchFamily="50" charset="-128"/>
                <a:ea typeface="メイリオ" panose="020B0604030504040204" pitchFamily="50" charset="-128"/>
              </a:rPr>
              <a:t>・万博での成果を活かし、夢洲においてスーパーシティを実現し、</a:t>
            </a:r>
            <a:endParaRPr lang="en-US" altLang="ja-JP" sz="1200" dirty="0" smtClean="0">
              <a:latin typeface="メイリオ" panose="020B0604030504040204" pitchFamily="50" charset="-128"/>
              <a:ea typeface="メイリオ" panose="020B0604030504040204" pitchFamily="50" charset="-128"/>
            </a:endParaRPr>
          </a:p>
          <a:p>
            <a:pPr marL="266700" indent="-266700"/>
            <a:r>
              <a:rPr lang="ja-JP" altLang="en-US" sz="1200" b="1" dirty="0" smtClean="0">
                <a:latin typeface="メイリオ" panose="020B0604030504040204" pitchFamily="50" charset="-128"/>
                <a:ea typeface="メイリオ" panose="020B0604030504040204" pitchFamily="50" charset="-128"/>
              </a:rPr>
              <a:t>　世界に誇る魅力ある国際観光拠点の形成</a:t>
            </a:r>
            <a:r>
              <a:rPr lang="ja-JP" altLang="en-US" sz="1200" dirty="0" smtClean="0">
                <a:latin typeface="メイリオ" panose="020B0604030504040204" pitchFamily="50" charset="-128"/>
                <a:ea typeface="メイリオ" panose="020B0604030504040204" pitchFamily="50" charset="-128"/>
              </a:rPr>
              <a:t>をめざす</a:t>
            </a:r>
            <a:endParaRPr lang="en-US" altLang="ja-JP" sz="1200" dirty="0">
              <a:latin typeface="メイリオ" panose="020B0604030504040204" pitchFamily="50" charset="-128"/>
              <a:ea typeface="メイリオ" panose="020B0604030504040204" pitchFamily="50" charset="-128"/>
            </a:endParaRPr>
          </a:p>
        </p:txBody>
      </p:sp>
      <p:sp>
        <p:nvSpPr>
          <p:cNvPr id="31" name="円/楕円 30"/>
          <p:cNvSpPr/>
          <p:nvPr/>
        </p:nvSpPr>
        <p:spPr bwMode="gray">
          <a:xfrm>
            <a:off x="311265" y="4956867"/>
            <a:ext cx="1122494" cy="576000"/>
          </a:xfrm>
          <a:prstGeom prst="ellipse">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endParaRPr lang="en-US" altLang="ja-JP" sz="1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2" name="円/楕円 31"/>
          <p:cNvSpPr/>
          <p:nvPr/>
        </p:nvSpPr>
        <p:spPr bwMode="gray">
          <a:xfrm>
            <a:off x="2156018" y="4710674"/>
            <a:ext cx="1562573" cy="684000"/>
          </a:xfrm>
          <a:prstGeom prst="ellipse">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ja-JP" altLang="en-US" sz="1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大阪・</a:t>
            </a:r>
            <a:r>
              <a:rPr lang="ja-JP" altLang="en-US" sz="1400" b="1" dirty="0" smtClean="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関西</a:t>
            </a:r>
            <a:endParaRPr lang="en-US" altLang="ja-JP" sz="1400" b="1" dirty="0" smtClean="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a:p>
            <a:pPr algn="ctr"/>
            <a:r>
              <a:rPr lang="ja-JP" altLang="en-US" sz="1400" b="1" dirty="0" smtClean="0">
                <a:solidFill>
                  <a:schemeClr val="bg1"/>
                </a:solidFill>
                <a:latin typeface="メイリオ" panose="020B0604030504040204" pitchFamily="50" charset="-128"/>
                <a:ea typeface="メイリオ" panose="020B0604030504040204" pitchFamily="50" charset="-128"/>
                <a:cs typeface="Meiryo UI" panose="020B0604030504040204" pitchFamily="50" charset="-128"/>
              </a:rPr>
              <a:t>万博</a:t>
            </a:r>
            <a:endParaRPr lang="en-US" altLang="ja-JP" sz="1400" b="1" dirty="0">
              <a:solidFill>
                <a:schemeClr val="bg1"/>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3" name="円/楕円 32"/>
          <p:cNvSpPr/>
          <p:nvPr/>
        </p:nvSpPr>
        <p:spPr bwMode="gray">
          <a:xfrm>
            <a:off x="4159428" y="4440876"/>
            <a:ext cx="1904329" cy="993480"/>
          </a:xfrm>
          <a:prstGeom prst="ellipse">
            <a:avLst/>
          </a:prstGeom>
          <a:solidFill>
            <a:srgbClr val="FFEA93"/>
          </a:solidFill>
          <a:ln>
            <a:noFill/>
          </a:ln>
          <a:effectLst/>
        </p:spPr>
        <p:txBody>
          <a:bodyPr wrap="none" lIns="55295" tIns="27647" rIns="55295" bIns="27647"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夢</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洲</a:t>
            </a:r>
            <a:endPar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まちづくり</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二等辺三角形 33"/>
          <p:cNvSpPr/>
          <p:nvPr/>
        </p:nvSpPr>
        <p:spPr bwMode="gray">
          <a:xfrm rot="5400000">
            <a:off x="1464287" y="5072909"/>
            <a:ext cx="778853" cy="17054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6" name="正方形/長方形 35"/>
          <p:cNvSpPr/>
          <p:nvPr/>
        </p:nvSpPr>
        <p:spPr bwMode="gray">
          <a:xfrm>
            <a:off x="1931867" y="4531497"/>
            <a:ext cx="723275" cy="276999"/>
          </a:xfrm>
          <a:prstGeom prst="rect">
            <a:avLst/>
          </a:prstGeom>
        </p:spPr>
        <p:txBody>
          <a:bodyPr wrap="none">
            <a:spAutoFit/>
          </a:bodyPr>
          <a:lstStyle/>
          <a:p>
            <a:pPr algn="ctr"/>
            <a:r>
              <a:rPr lang="en-US" altLang="ja-JP" sz="1200" dirty="0">
                <a:latin typeface="メイリオ" panose="020B0604030504040204" pitchFamily="50" charset="-128"/>
                <a:ea typeface="メイリオ" panose="020B0604030504040204" pitchFamily="50" charset="-128"/>
              </a:rPr>
              <a:t>2025</a:t>
            </a:r>
            <a:r>
              <a:rPr lang="ja-JP" altLang="en-US" sz="1200" dirty="0">
                <a:latin typeface="メイリオ" panose="020B0604030504040204" pitchFamily="50" charset="-128"/>
                <a:ea typeface="メイリオ" panose="020B0604030504040204" pitchFamily="50" charset="-128"/>
              </a:rPr>
              <a:t>年</a:t>
            </a:r>
            <a:endParaRPr lang="en-US" altLang="ja-JP" sz="1200" dirty="0">
              <a:latin typeface="メイリオ" panose="020B0604030504040204" pitchFamily="50" charset="-128"/>
              <a:ea typeface="メイリオ" panose="020B0604030504040204" pitchFamily="50" charset="-128"/>
            </a:endParaRPr>
          </a:p>
        </p:txBody>
      </p:sp>
      <p:sp>
        <p:nvSpPr>
          <p:cNvPr id="39" name="正方形/長方形 38"/>
          <p:cNvSpPr/>
          <p:nvPr/>
        </p:nvSpPr>
        <p:spPr bwMode="gray">
          <a:xfrm>
            <a:off x="1997579" y="5405243"/>
            <a:ext cx="2056567" cy="492443"/>
          </a:xfrm>
          <a:prstGeom prst="rect">
            <a:avLst/>
          </a:prstGeom>
        </p:spPr>
        <p:txBody>
          <a:bodyPr wrap="square">
            <a:spAutoFit/>
          </a:bodyPr>
          <a:lstStyle/>
          <a:p>
            <a:pPr>
              <a:tabLst>
                <a:tab pos="800993" algn="l"/>
              </a:tabLst>
              <a:defRPr/>
            </a:pPr>
            <a:r>
              <a:rPr lang="ja-JP" altLang="en-US" sz="1400" b="1"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未来社会の実験場</a:t>
            </a:r>
            <a:endParaRPr lang="en-US" altLang="ja-JP" sz="1400" b="1"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a:tabLst>
                <a:tab pos="800993" algn="l"/>
              </a:tabLst>
              <a:defRPr/>
            </a:pPr>
            <a:r>
              <a:rPr lang="ja-JP" altLang="en-US" sz="1200" b="1" kern="0" dirty="0" smtClean="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en-US" altLang="ja-JP" sz="1200" b="1"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People’s Living Lab</a:t>
            </a:r>
            <a:r>
              <a:rPr lang="ja-JP" altLang="en-US" sz="1200" b="1"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1200" b="1" kern="0"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0" name="正方形/長方形 39"/>
          <p:cNvSpPr/>
          <p:nvPr/>
        </p:nvSpPr>
        <p:spPr bwMode="gray">
          <a:xfrm>
            <a:off x="3984492" y="5374465"/>
            <a:ext cx="2185214" cy="553998"/>
          </a:xfrm>
          <a:prstGeom prst="rect">
            <a:avLst/>
          </a:prstGeom>
        </p:spPr>
        <p:txBody>
          <a:bodyPr wrap="none">
            <a:spAutoFit/>
          </a:bodyPr>
          <a:lstStyle/>
          <a:p>
            <a:r>
              <a:rPr lang="en-US" altLang="ja-JP" dirty="0">
                <a:solidFill>
                  <a:schemeClr val="accent5"/>
                </a:solidFill>
                <a:effectLst>
                  <a:glow rad="228600">
                    <a:schemeClr val="bg1">
                      <a:alpha val="87000"/>
                    </a:schemeClr>
                  </a:glow>
                </a:effectLst>
                <a:latin typeface="小塚ゴシック Pro H" panose="020B0800000000000000" pitchFamily="34" charset="-128"/>
                <a:ea typeface="小塚ゴシック Pro H" panose="020B0800000000000000" pitchFamily="34" charset="-128"/>
              </a:rPr>
              <a:t>SMART RESORT</a:t>
            </a:r>
            <a:r>
              <a:rPr lang="ja-JP" altLang="en-US" dirty="0">
                <a:solidFill>
                  <a:schemeClr val="accent5"/>
                </a:solidFill>
                <a:effectLst>
                  <a:glow rad="228600">
                    <a:schemeClr val="bg1">
                      <a:alpha val="87000"/>
                    </a:schemeClr>
                  </a:glow>
                </a:effectLst>
                <a:latin typeface="小塚ゴシック Pro H" panose="020B0800000000000000" pitchFamily="34" charset="-128"/>
                <a:ea typeface="小塚ゴシック Pro H" panose="020B0800000000000000" pitchFamily="34" charset="-128"/>
              </a:rPr>
              <a:t> </a:t>
            </a:r>
            <a:r>
              <a:rPr lang="en-US" altLang="ja-JP" dirty="0" smtClean="0">
                <a:solidFill>
                  <a:schemeClr val="accent5"/>
                </a:solidFill>
                <a:effectLst>
                  <a:glow rad="228600">
                    <a:schemeClr val="bg1">
                      <a:alpha val="87000"/>
                    </a:schemeClr>
                  </a:glow>
                </a:effectLst>
                <a:latin typeface="小塚ゴシック Pro H" panose="020B0800000000000000" pitchFamily="34" charset="-128"/>
                <a:ea typeface="小塚ゴシック Pro H" panose="020B0800000000000000" pitchFamily="34" charset="-128"/>
              </a:rPr>
              <a:t>CITY</a:t>
            </a: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夢と創造に出会える未来</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都市</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bwMode="gray">
          <a:xfrm>
            <a:off x="4087068" y="4379098"/>
            <a:ext cx="646331" cy="276999"/>
          </a:xfrm>
          <a:prstGeom prst="rect">
            <a:avLst/>
          </a:prstGeom>
        </p:spPr>
        <p:txBody>
          <a:bodyPr wrap="none">
            <a:spAutoFit/>
          </a:bodyPr>
          <a:lstStyle/>
          <a:p>
            <a:pPr algn="ctr"/>
            <a:r>
              <a:rPr lang="ja-JP" altLang="en-US" sz="1200" dirty="0">
                <a:latin typeface="メイリオ" panose="020B0604030504040204" pitchFamily="50" charset="-128"/>
                <a:ea typeface="メイリオ" panose="020B0604030504040204" pitchFamily="50" charset="-128"/>
              </a:rPr>
              <a:t>万博後</a:t>
            </a:r>
            <a:endParaRPr lang="en-US" altLang="ja-JP" sz="1200" dirty="0">
              <a:latin typeface="メイリオ" panose="020B0604030504040204" pitchFamily="50" charset="-128"/>
              <a:ea typeface="メイリオ" panose="020B0604030504040204" pitchFamily="50" charset="-128"/>
            </a:endParaRPr>
          </a:p>
        </p:txBody>
      </p:sp>
      <p:sp>
        <p:nvSpPr>
          <p:cNvPr id="46" name="二等辺三角形 45"/>
          <p:cNvSpPr/>
          <p:nvPr/>
        </p:nvSpPr>
        <p:spPr bwMode="gray">
          <a:xfrm rot="5400000">
            <a:off x="3500493" y="5091407"/>
            <a:ext cx="850170" cy="13452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7" name="正方形/長方形 46"/>
          <p:cNvSpPr/>
          <p:nvPr/>
        </p:nvSpPr>
        <p:spPr bwMode="gray">
          <a:xfrm>
            <a:off x="6412253" y="4448193"/>
            <a:ext cx="3405099" cy="1035966"/>
          </a:xfrm>
          <a:prstGeom prst="rect">
            <a:avLst/>
          </a:prstGeom>
        </p:spPr>
        <p:txBody>
          <a:bodyPr wrap="none">
            <a:spAutoFit/>
          </a:bodyPr>
          <a:lstStyle/>
          <a:p>
            <a:r>
              <a:rPr lang="ja-JP" altLang="en-US" sz="1600" b="1" dirty="0">
                <a:latin typeface="メイリオ" panose="020B0604030504040204" pitchFamily="50" charset="-128"/>
                <a:ea typeface="メイリオ" panose="020B0604030504040204" pitchFamily="50" charset="-128"/>
              </a:rPr>
              <a:t>万博開催を</a:t>
            </a:r>
            <a:r>
              <a:rPr lang="ja-JP" altLang="en-US" sz="1600" b="1" i="1" dirty="0">
                <a:latin typeface="メイリオ" panose="020B0604030504040204" pitchFamily="50" charset="-128"/>
                <a:ea typeface="メイリオ" panose="020B0604030504040204" pitchFamily="50" charset="-128"/>
              </a:rPr>
              <a:t>契機</a:t>
            </a:r>
            <a:r>
              <a:rPr lang="ja-JP" altLang="en-US" sz="1600" b="1" i="1" dirty="0" smtClean="0">
                <a:latin typeface="メイリオ" panose="020B0604030504040204" pitchFamily="50" charset="-128"/>
                <a:ea typeface="メイリオ" panose="020B0604030504040204" pitchFamily="50" charset="-128"/>
              </a:rPr>
              <a:t>に</a:t>
            </a:r>
            <a:endParaRPr lang="en-US" altLang="ja-JP" sz="1600" b="1" i="1" dirty="0" smtClean="0">
              <a:latin typeface="メイリオ" panose="020B0604030504040204" pitchFamily="50" charset="-128"/>
              <a:ea typeface="メイリオ" panose="020B0604030504040204" pitchFamily="50" charset="-128"/>
            </a:endParaRPr>
          </a:p>
          <a:p>
            <a:r>
              <a:rPr lang="ja-JP" altLang="en-US" sz="1600" b="1" i="1" dirty="0" smtClean="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スーパーシティ</a:t>
            </a:r>
            <a:r>
              <a:rPr lang="ja-JP" altLang="en-US" sz="1600" b="1" dirty="0">
                <a:latin typeface="メイリオ" panose="020B0604030504040204" pitchFamily="50" charset="-128"/>
                <a:ea typeface="メイリオ" panose="020B0604030504040204" pitchFamily="50" charset="-128"/>
              </a:rPr>
              <a:t>を実現</a:t>
            </a:r>
          </a:p>
        </p:txBody>
      </p:sp>
      <p:sp>
        <p:nvSpPr>
          <p:cNvPr id="48" name="テキスト ボックス 47"/>
          <p:cNvSpPr txBox="1"/>
          <p:nvPr/>
        </p:nvSpPr>
        <p:spPr bwMode="gray">
          <a:xfrm>
            <a:off x="6435173" y="4999939"/>
            <a:ext cx="3312000" cy="654294"/>
          </a:xfrm>
          <a:prstGeom prst="rect">
            <a:avLst/>
          </a:prstGeom>
          <a:solidFill>
            <a:srgbClr val="31489F"/>
          </a:solidFill>
        </p:spPr>
        <p:txBody>
          <a:bodyPr vert="horz" wrap="square" rtlCol="0" anchor="ctr" anchorCtr="1">
            <a:spAutoFit/>
          </a:bodyPr>
          <a:lstStyle/>
          <a:p>
            <a:pPr algn="just"/>
            <a:r>
              <a:rPr kumimoji="1" lang="ja-JP" altLang="en-US" b="1" dirty="0" smtClean="0">
                <a:solidFill>
                  <a:schemeClr val="bg1"/>
                </a:solidFill>
                <a:latin typeface="メイリオ" panose="020B0604030504040204" pitchFamily="50" charset="-128"/>
                <a:ea typeface="メイリオ" panose="020B0604030504040204" pitchFamily="50" charset="-128"/>
              </a:rPr>
              <a:t>大阪・関西の都市力の向上</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9" name="角丸四角形 48"/>
          <p:cNvSpPr/>
          <p:nvPr/>
        </p:nvSpPr>
        <p:spPr bwMode="gray">
          <a:xfrm>
            <a:off x="6296706" y="5993261"/>
            <a:ext cx="3542042" cy="562670"/>
          </a:xfrm>
          <a:prstGeom prst="roundRect">
            <a:avLst>
              <a:gd name="adj" fmla="val 6406"/>
            </a:avLst>
          </a:prstGeom>
          <a:solidFill>
            <a:srgbClr val="FCD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rPr>
              <a:t>日本全国・</a:t>
            </a:r>
            <a:r>
              <a:rPr kumimoji="1" lang="ja-JP" altLang="en-US" sz="2000" b="1" dirty="0" smtClean="0">
                <a:solidFill>
                  <a:schemeClr val="tx1"/>
                </a:solidFill>
                <a:latin typeface="メイリオ" panose="020B0604030504040204" pitchFamily="50" charset="-128"/>
                <a:ea typeface="メイリオ" panose="020B0604030504040204" pitchFamily="50" charset="-128"/>
              </a:rPr>
              <a:t>世界への波及効果</a:t>
            </a:r>
            <a:endParaRPr kumimoji="1" lang="en-US" altLang="ja-JP" sz="2000" b="1" dirty="0" smtClean="0">
              <a:solidFill>
                <a:schemeClr val="tx1"/>
              </a:solidFill>
              <a:latin typeface="メイリオ" panose="020B0604030504040204" pitchFamily="50" charset="-128"/>
              <a:ea typeface="メイリオ" panose="020B0604030504040204" pitchFamily="50" charset="-128"/>
            </a:endParaRPr>
          </a:p>
        </p:txBody>
      </p:sp>
      <p:sp>
        <p:nvSpPr>
          <p:cNvPr id="51" name="二等辺三角形 50"/>
          <p:cNvSpPr/>
          <p:nvPr/>
        </p:nvSpPr>
        <p:spPr bwMode="gray">
          <a:xfrm rot="10800000">
            <a:off x="7565276" y="5730414"/>
            <a:ext cx="1145578" cy="19549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メイリオ" panose="020B0604030504040204" pitchFamily="50" charset="-128"/>
              <a:ea typeface="メイリオ" panose="020B0604030504040204" pitchFamily="50" charset="-128"/>
            </a:endParaRPr>
          </a:p>
        </p:txBody>
      </p:sp>
      <p:pic>
        <p:nvPicPr>
          <p:cNvPr id="54" name="図 53"/>
          <p:cNvPicPr>
            <a:picLocks noChangeAspect="1"/>
          </p:cNvPicPr>
          <p:nvPr/>
        </p:nvPicPr>
        <p:blipFill rotWithShape="1">
          <a:blip r:embed="rId4" cstate="print">
            <a:extLst>
              <a:ext uri="{28A0092B-C50C-407E-A947-70E740481C1C}">
                <a14:useLocalDpi xmlns:a14="http://schemas.microsoft.com/office/drawing/2010/main" val="0"/>
              </a:ext>
            </a:extLst>
          </a:blip>
          <a:srcRect l="11272"/>
          <a:stretch/>
        </p:blipFill>
        <p:spPr bwMode="gray">
          <a:xfrm>
            <a:off x="15782" y="1896610"/>
            <a:ext cx="3129261" cy="1908000"/>
          </a:xfrm>
          <a:prstGeom prst="rect">
            <a:avLst/>
          </a:prstGeom>
          <a:ln>
            <a:noFill/>
          </a:ln>
          <a:effectLst>
            <a:softEdge rad="112500"/>
          </a:effectLst>
        </p:spPr>
      </p:pic>
      <p:sp>
        <p:nvSpPr>
          <p:cNvPr id="55" name="テキスト ボックス 54"/>
          <p:cNvSpPr txBox="1"/>
          <p:nvPr/>
        </p:nvSpPr>
        <p:spPr bwMode="gray">
          <a:xfrm>
            <a:off x="1723052" y="3428319"/>
            <a:ext cx="1245525" cy="272499"/>
          </a:xfrm>
          <a:prstGeom prst="rect">
            <a:avLst/>
          </a:prstGeom>
          <a:noFill/>
        </p:spPr>
        <p:txBody>
          <a:bodyPr wrap="square" lIns="0" rIns="0" rtlCol="0">
            <a:spAutoFit/>
          </a:bodyPr>
          <a:lstStyle/>
          <a:p>
            <a:pPr algn="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会場</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イメージ図</a:t>
            </a:r>
            <a:endPar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bwMode="gray">
          <a:xfrm>
            <a:off x="156617" y="1746911"/>
            <a:ext cx="2948083" cy="244682"/>
          </a:xfrm>
          <a:prstGeom prst="rect">
            <a:avLst/>
          </a:prstGeom>
        </p:spPr>
        <p:txBody>
          <a:bodyPr wrap="square">
            <a:spAutoFit/>
          </a:bodyPr>
          <a:lstStyle/>
          <a:p>
            <a:pPr eaLnBrk="0" fontAlgn="base" hangingPunct="0">
              <a:lnSpc>
                <a:spcPct val="90000"/>
              </a:lnSpc>
              <a:spcBef>
                <a:spcPct val="0"/>
              </a:spcBef>
              <a:spcAft>
                <a:spcPct val="0"/>
              </a:spcAft>
            </a:pPr>
            <a:r>
              <a:rPr lang="en-US" altLang="ja-JP" sz="1100" b="1" dirty="0">
                <a:latin typeface="メイリオ" panose="020B0604030504040204" pitchFamily="50" charset="-128"/>
                <a:ea typeface="メイリオ" panose="020B0604030504040204" pitchFamily="50" charset="-128"/>
              </a:rPr>
              <a:t>2025</a:t>
            </a:r>
            <a:r>
              <a:rPr lang="ja-JP" altLang="en-US" sz="1100" b="1" dirty="0">
                <a:latin typeface="メイリオ" panose="020B0604030504040204" pitchFamily="50" charset="-128"/>
                <a:ea typeface="メイリオ" panose="020B0604030504040204" pitchFamily="50" charset="-128"/>
              </a:rPr>
              <a:t>年日本国際博覧会（大阪・関西万博</a:t>
            </a:r>
            <a:r>
              <a:rPr lang="ja-JP" altLang="en-US" sz="1100" b="1" dirty="0" smtClean="0">
                <a:latin typeface="メイリオ" panose="020B0604030504040204" pitchFamily="50" charset="-128"/>
                <a:ea typeface="メイリオ" panose="020B0604030504040204" pitchFamily="50" charset="-128"/>
              </a:rPr>
              <a:t>）</a:t>
            </a:r>
            <a:endParaRPr lang="ja-JP" altLang="en-US" sz="1100" b="1" dirty="0">
              <a:latin typeface="メイリオ" panose="020B0604030504040204" pitchFamily="50" charset="-128"/>
              <a:ea typeface="メイリオ" panose="020B0604030504040204" pitchFamily="50" charset="-128"/>
            </a:endParaRPr>
          </a:p>
        </p:txBody>
      </p:sp>
      <p:sp>
        <p:nvSpPr>
          <p:cNvPr id="63" name="テキスト ボックス 62"/>
          <p:cNvSpPr txBox="1"/>
          <p:nvPr/>
        </p:nvSpPr>
        <p:spPr bwMode="gray">
          <a:xfrm>
            <a:off x="2030103" y="3745596"/>
            <a:ext cx="1005403" cy="215444"/>
          </a:xfrm>
          <a:prstGeom prst="rect">
            <a:avLst/>
          </a:prstGeom>
          <a:noFill/>
        </p:spPr>
        <p:txBody>
          <a:bodyPr wrap="none" rtlCol="0">
            <a:spAutoFit/>
          </a:bodyPr>
          <a:lstStyle/>
          <a:p>
            <a:r>
              <a:rPr lang="ja-JP" altLang="en-US" sz="800" dirty="0" smtClean="0">
                <a:latin typeface="メイリオ" panose="020B0604030504040204" pitchFamily="50" charset="-128"/>
                <a:ea typeface="メイリオ" panose="020B0604030504040204" pitchFamily="50" charset="-128"/>
              </a:rPr>
              <a:t>出所：経済産業省</a:t>
            </a:r>
            <a:endParaRPr lang="ja-JP" altLang="en-US" sz="800" dirty="0">
              <a:latin typeface="メイリオ" panose="020B0604030504040204" pitchFamily="50" charset="-128"/>
              <a:ea typeface="メイリオ" panose="020B0604030504040204" pitchFamily="50" charset="-128"/>
            </a:endParaRPr>
          </a:p>
        </p:txBody>
      </p:sp>
      <p:sp>
        <p:nvSpPr>
          <p:cNvPr id="43" name="正方形/長方形 42"/>
          <p:cNvSpPr/>
          <p:nvPr/>
        </p:nvSpPr>
        <p:spPr bwMode="gray">
          <a:xfrm>
            <a:off x="3072764" y="3610040"/>
            <a:ext cx="3381809" cy="221018"/>
          </a:xfrm>
          <a:prstGeom prst="rect">
            <a:avLst/>
          </a:prstGeom>
          <a:noFill/>
          <a:ln w="6350">
            <a:noFill/>
            <a:prstDash val="dash"/>
          </a:ln>
        </p:spPr>
        <p:style>
          <a:lnRef idx="2">
            <a:schemeClr val="dk1"/>
          </a:lnRef>
          <a:fillRef idx="1">
            <a:schemeClr val="lt1"/>
          </a:fillRef>
          <a:effectRef idx="0">
            <a:schemeClr val="dk1"/>
          </a:effectRef>
          <a:fontRef idx="minor">
            <a:schemeClr val="dk1"/>
          </a:fontRef>
        </p:style>
        <p:txBody>
          <a:bodyPr wrap="square" lIns="0" tIns="36000" rIns="0" bIns="0">
            <a:spAutoFit/>
          </a:bodyPr>
          <a:lstStyle/>
          <a:p>
            <a:pPr marL="266700" indent="-266700"/>
            <a:r>
              <a:rPr lang="ja-JP" altLang="en-US" sz="1200" dirty="0" smtClean="0">
                <a:latin typeface="メイリオ" panose="020B0604030504040204" pitchFamily="50" charset="-128"/>
                <a:ea typeface="メイリオ" panose="020B0604030504040204" pitchFamily="50" charset="-128"/>
              </a:rPr>
              <a:t>グリーンフィールドを活かした非日常空間を形成</a:t>
            </a:r>
            <a:endParaRPr lang="en-US" altLang="ja-JP" sz="1200" dirty="0">
              <a:latin typeface="メイリオ" panose="020B0604030504040204" pitchFamily="50" charset="-128"/>
              <a:ea typeface="メイリオ" panose="020B0604030504040204" pitchFamily="50" charset="-128"/>
            </a:endParaRPr>
          </a:p>
        </p:txBody>
      </p:sp>
      <p:sp>
        <p:nvSpPr>
          <p:cNvPr id="44" name="正方形/長方形 43"/>
          <p:cNvSpPr/>
          <p:nvPr/>
        </p:nvSpPr>
        <p:spPr bwMode="gray">
          <a:xfrm>
            <a:off x="282498" y="5061634"/>
            <a:ext cx="1210589" cy="400110"/>
          </a:xfrm>
          <a:prstGeom prst="rect">
            <a:avLst/>
          </a:prstGeom>
        </p:spPr>
        <p:txBody>
          <a:bodyPr wrap="none">
            <a:spAutoFit/>
          </a:bodyPr>
          <a:lstStyle/>
          <a:p>
            <a:pPr algn="ctr"/>
            <a:r>
              <a:rPr lang="ja-JP" altLang="en-US" sz="10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うめきた２期地区</a:t>
            </a:r>
            <a:endParaRPr lang="en-US" altLang="ja-JP" sz="1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10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で試み</a:t>
            </a:r>
            <a:endParaRPr lang="en-US" altLang="ja-JP" sz="1000" dirty="0">
              <a:latin typeface="メイリオ" panose="020B0604030504040204" pitchFamily="50" charset="-128"/>
              <a:ea typeface="メイリオ" panose="020B0604030504040204" pitchFamily="50" charset="-128"/>
            </a:endParaRPr>
          </a:p>
        </p:txBody>
      </p:sp>
      <p:sp>
        <p:nvSpPr>
          <p:cNvPr id="45" name="正方形/長方形 44"/>
          <p:cNvSpPr/>
          <p:nvPr/>
        </p:nvSpPr>
        <p:spPr bwMode="gray">
          <a:xfrm>
            <a:off x="1258612" y="4905234"/>
            <a:ext cx="380480" cy="221018"/>
          </a:xfrm>
          <a:prstGeom prst="rect">
            <a:avLst/>
          </a:prstGeom>
          <a:ln w="6350">
            <a:solidFill>
              <a:schemeClr val="tx1"/>
            </a:solidFill>
          </a:ln>
        </p:spPr>
        <p:txBody>
          <a:bodyPr wrap="none" lIns="36000" tIns="36000" rIns="36000" bIns="0">
            <a:spAutoFit/>
          </a:bodyPr>
          <a:lstStyle/>
          <a:p>
            <a:pPr algn="ctr"/>
            <a:r>
              <a:rPr lang="ja-JP" altLang="en-US" sz="1200" dirty="0" smtClean="0">
                <a:latin typeface="メイリオ" panose="020B0604030504040204" pitchFamily="50" charset="-128"/>
                <a:ea typeface="メイリオ" panose="020B0604030504040204" pitchFamily="50" charset="-128"/>
              </a:rPr>
              <a:t>発信</a:t>
            </a:r>
            <a:endParaRPr lang="en-US" altLang="ja-JP" sz="1200" dirty="0">
              <a:latin typeface="メイリオ" panose="020B0604030504040204" pitchFamily="50" charset="-128"/>
              <a:ea typeface="メイリオ" panose="020B0604030504040204" pitchFamily="50" charset="-128"/>
            </a:endParaRPr>
          </a:p>
        </p:txBody>
      </p:sp>
      <p:sp>
        <p:nvSpPr>
          <p:cNvPr id="50" name="正方形/長方形 49"/>
          <p:cNvSpPr/>
          <p:nvPr/>
        </p:nvSpPr>
        <p:spPr bwMode="gray">
          <a:xfrm>
            <a:off x="3238563" y="4554755"/>
            <a:ext cx="431777" cy="251795"/>
          </a:xfrm>
          <a:prstGeom prst="rect">
            <a:avLst/>
          </a:prstGeom>
          <a:ln w="6350">
            <a:solidFill>
              <a:schemeClr val="tx1"/>
            </a:solidFill>
          </a:ln>
        </p:spPr>
        <p:txBody>
          <a:bodyPr wrap="none" lIns="36000" tIns="36000" rIns="36000" bIns="0">
            <a:spAutoFit/>
          </a:bodyPr>
          <a:lstStyle/>
          <a:p>
            <a:pPr algn="ctr"/>
            <a:r>
              <a:rPr lang="ja-JP" altLang="en-US" sz="1400" dirty="0" smtClean="0">
                <a:latin typeface="メイリオ" panose="020B0604030504040204" pitchFamily="50" charset="-128"/>
                <a:ea typeface="メイリオ" panose="020B0604030504040204" pitchFamily="50" charset="-128"/>
              </a:rPr>
              <a:t>実験</a:t>
            </a:r>
            <a:endParaRPr lang="en-US" altLang="ja-JP" sz="1400" dirty="0">
              <a:latin typeface="メイリオ" panose="020B0604030504040204" pitchFamily="50" charset="-128"/>
              <a:ea typeface="メイリオ" panose="020B0604030504040204" pitchFamily="50" charset="-128"/>
            </a:endParaRPr>
          </a:p>
        </p:txBody>
      </p:sp>
      <p:sp>
        <p:nvSpPr>
          <p:cNvPr id="53" name="正方形/長方形 52"/>
          <p:cNvSpPr/>
          <p:nvPr/>
        </p:nvSpPr>
        <p:spPr bwMode="gray">
          <a:xfrm>
            <a:off x="5530396" y="4300359"/>
            <a:ext cx="534368" cy="313350"/>
          </a:xfrm>
          <a:prstGeom prst="rect">
            <a:avLst/>
          </a:prstGeom>
          <a:ln w="6350">
            <a:solidFill>
              <a:schemeClr val="tx1"/>
            </a:solidFill>
          </a:ln>
        </p:spPr>
        <p:txBody>
          <a:bodyPr wrap="none" lIns="36000" tIns="36000" rIns="36000" bIns="0">
            <a:spAutoFit/>
          </a:bodyPr>
          <a:lstStyle/>
          <a:p>
            <a:pPr algn="ctr"/>
            <a:r>
              <a:rPr lang="ja-JP" altLang="en-US" dirty="0" smtClean="0">
                <a:latin typeface="メイリオ" panose="020B0604030504040204" pitchFamily="50" charset="-128"/>
                <a:ea typeface="メイリオ" panose="020B0604030504040204" pitchFamily="50" charset="-128"/>
              </a:rPr>
              <a:t>実現</a:t>
            </a:r>
            <a:endParaRPr lang="en-US" altLang="ja-JP" dirty="0">
              <a:latin typeface="メイリオ" panose="020B0604030504040204" pitchFamily="50" charset="-128"/>
              <a:ea typeface="メイリオ" panose="020B0604030504040204" pitchFamily="50" charset="-128"/>
            </a:endParaRPr>
          </a:p>
        </p:txBody>
      </p:sp>
      <p:sp>
        <p:nvSpPr>
          <p:cNvPr id="38" name="スライド番号プレースホルダー 1"/>
          <p:cNvSpPr>
            <a:spLocks noGrp="1"/>
          </p:cNvSpPr>
          <p:nvPr>
            <p:ph type="sldNum" sz="quarter" idx="12"/>
          </p:nvPr>
        </p:nvSpPr>
        <p:spPr bwMode="gray">
          <a:xfrm>
            <a:off x="7677150" y="6586659"/>
            <a:ext cx="2228850" cy="285141"/>
          </a:xfrm>
        </p:spPr>
        <p:txBody>
          <a:bodyPr/>
          <a:lstStyle/>
          <a:p>
            <a:r>
              <a:rPr lang="en-US" altLang="ja-JP" dirty="0">
                <a:latin typeface="メイリオ" panose="020B0604030504040204" pitchFamily="50" charset="-128"/>
                <a:ea typeface="メイリオ" panose="020B0604030504040204" pitchFamily="50" charset="-128"/>
              </a:rPr>
              <a:t>2</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8633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9932" y="1828797"/>
            <a:ext cx="9244361" cy="2772358"/>
          </a:xfrm>
        </p:spPr>
        <p:txBody>
          <a:bodyPr>
            <a:normAutofit/>
          </a:bodyPr>
          <a:lstStyle/>
          <a:p>
            <a:pPr algn="ctr"/>
            <a:r>
              <a:rPr kumimoji="1" lang="ja-JP" altLang="en-US" sz="4800" dirty="0" smtClean="0">
                <a:latin typeface="+mn-ea"/>
                <a:ea typeface="+mn-ea"/>
              </a:rPr>
              <a:t>今後検討が見込まれる取組</a:t>
            </a:r>
            <a:r>
              <a:rPr kumimoji="1" lang="en-US" altLang="ja-JP" sz="4800" dirty="0" smtClean="0">
                <a:latin typeface="+mn-ea"/>
                <a:ea typeface="+mn-ea"/>
              </a:rPr>
              <a:t/>
            </a:r>
            <a:br>
              <a:rPr kumimoji="1" lang="en-US" altLang="ja-JP" sz="4800" dirty="0" smtClean="0">
                <a:latin typeface="+mn-ea"/>
                <a:ea typeface="+mn-ea"/>
              </a:rPr>
            </a:br>
            <a:r>
              <a:rPr kumimoji="1" lang="en-US" altLang="ja-JP" sz="4800" dirty="0" smtClean="0">
                <a:latin typeface="+mn-ea"/>
                <a:ea typeface="+mn-ea"/>
              </a:rPr>
              <a:t/>
            </a:r>
            <a:br>
              <a:rPr kumimoji="1" lang="en-US" altLang="ja-JP" sz="4800" dirty="0" smtClean="0">
                <a:latin typeface="+mn-ea"/>
                <a:ea typeface="+mn-ea"/>
              </a:rPr>
            </a:br>
            <a:r>
              <a:rPr lang="ja-JP" altLang="en-US" sz="4800" dirty="0">
                <a:latin typeface="+mn-ea"/>
                <a:ea typeface="+mn-ea"/>
              </a:rPr>
              <a:t>イメージ</a:t>
            </a:r>
            <a:endParaRPr kumimoji="1" lang="ja-JP" altLang="en-US" sz="4800" dirty="0">
              <a:latin typeface="+mn-ea"/>
              <a:ea typeface="+mn-ea"/>
            </a:endParaRPr>
          </a:p>
        </p:txBody>
      </p:sp>
    </p:spTree>
    <p:extLst>
      <p:ext uri="{BB962C8B-B14F-4D97-AF65-F5344CB8AC3E}">
        <p14:creationId xmlns:p14="http://schemas.microsoft.com/office/powerpoint/2010/main" val="57546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bwMode="gray">
          <a:xfrm>
            <a:off x="7663703" y="6498211"/>
            <a:ext cx="2228850" cy="365125"/>
          </a:xfrm>
        </p:spPr>
        <p:txBody>
          <a:bodyPr/>
          <a:lstStyle/>
          <a:p>
            <a:fld id="{6E17C05B-0230-4840-85E4-205B1AC89A90}" type="slidenum">
              <a:rPr kumimoji="1" lang="ja-JP" altLang="en-US" smtClean="0">
                <a:latin typeface="メイリオ" panose="020B0604030504040204" pitchFamily="50" charset="-128"/>
                <a:ea typeface="メイリオ" panose="020B0604030504040204" pitchFamily="50" charset="-128"/>
              </a:rPr>
              <a:t>4</a:t>
            </a:fld>
            <a:endParaRPr kumimoji="1" lang="ja-JP" altLang="en-US">
              <a:latin typeface="メイリオ" panose="020B0604030504040204" pitchFamily="50" charset="-128"/>
              <a:ea typeface="メイリオ" panose="020B0604030504040204" pitchFamily="50" charset="-128"/>
            </a:endParaRPr>
          </a:p>
        </p:txBody>
      </p:sp>
      <p:sp>
        <p:nvSpPr>
          <p:cNvPr id="11" name="正方形/長方形 10"/>
          <p:cNvSpPr/>
          <p:nvPr/>
        </p:nvSpPr>
        <p:spPr bwMode="gray">
          <a:xfrm>
            <a:off x="1" y="53788"/>
            <a:ext cx="7549662" cy="438750"/>
          </a:xfrm>
          <a:prstGeom prst="rect">
            <a:avLst/>
          </a:prstGeom>
          <a:noFill/>
          <a:ln w="9525">
            <a:noFill/>
            <a:miter lim="800000"/>
            <a:headEnd/>
            <a:tailEnd/>
          </a:ln>
        </p:spPr>
        <p:txBody>
          <a:bodyPr vert="horz" wrap="none" lIns="74291" tIns="37145" rIns="74291" bIns="37145" rtlCol="0" anchor="ctr">
            <a:normAutofit lnSpcReduction="10000"/>
          </a:bodyPr>
          <a:lstStyle/>
          <a:p>
            <a:pPr eaLnBrk="0" hangingPunct="0"/>
            <a:r>
              <a:rPr lang="ja-JP" altLang="en-US" sz="2400" b="1" kern="0" dirty="0" smtClean="0">
                <a:latin typeface="メイリオ" panose="020B0604030504040204" pitchFamily="50" charset="-128"/>
                <a:ea typeface="メイリオ" panose="020B0604030504040204" pitchFamily="50" charset="-128"/>
              </a:rPr>
              <a:t>うめ</a:t>
            </a:r>
            <a:r>
              <a:rPr lang="ja-JP" altLang="en-US" sz="2400" b="1" kern="0" dirty="0">
                <a:latin typeface="メイリオ" panose="020B0604030504040204" pitchFamily="50" charset="-128"/>
                <a:ea typeface="メイリオ" panose="020B0604030504040204" pitchFamily="50" charset="-128"/>
              </a:rPr>
              <a:t>きた</a:t>
            </a:r>
            <a:r>
              <a:rPr lang="ja-JP" altLang="en-US" sz="2400" b="1" kern="0" dirty="0" smtClean="0">
                <a:latin typeface="メイリオ" panose="020B0604030504040204" pitchFamily="50" charset="-128"/>
                <a:ea typeface="メイリオ" panose="020B0604030504040204" pitchFamily="50" charset="-128"/>
              </a:rPr>
              <a:t>２期開発</a:t>
            </a:r>
            <a:r>
              <a:rPr lang="ja-JP" altLang="en-US" sz="2400" b="1" kern="0" dirty="0">
                <a:latin typeface="メイリオ" panose="020B0604030504040204" pitchFamily="50" charset="-128"/>
                <a:ea typeface="メイリオ" panose="020B0604030504040204" pitchFamily="50" charset="-128"/>
              </a:rPr>
              <a:t>　</a:t>
            </a:r>
            <a:r>
              <a:rPr lang="ja-JP" altLang="en-US" b="1" kern="0" dirty="0" smtClean="0">
                <a:latin typeface="メイリオ" panose="020B0604030504040204" pitchFamily="50" charset="-128"/>
                <a:ea typeface="メイリオ" panose="020B0604030504040204" pitchFamily="50" charset="-128"/>
              </a:rPr>
              <a:t>－開発事</a:t>
            </a:r>
            <a:r>
              <a:rPr lang="ja-JP" altLang="en-US" b="1" kern="0" dirty="0">
                <a:latin typeface="メイリオ" panose="020B0604030504040204" pitchFamily="50" charset="-128"/>
                <a:ea typeface="メイリオ" panose="020B0604030504040204" pitchFamily="50" charset="-128"/>
              </a:rPr>
              <a:t>業者の提案概要（イメージ</a:t>
            </a:r>
            <a:r>
              <a:rPr lang="ja-JP" altLang="en-US" b="1" kern="0" dirty="0" smtClean="0">
                <a:latin typeface="メイリオ" panose="020B0604030504040204" pitchFamily="50" charset="-128"/>
                <a:ea typeface="メイリオ" panose="020B0604030504040204" pitchFamily="50" charset="-128"/>
              </a:rPr>
              <a:t>）－</a:t>
            </a:r>
            <a:endParaRPr lang="ja-JP" altLang="en-US" b="1" kern="0" dirty="0">
              <a:latin typeface="メイリオ" panose="020B0604030504040204" pitchFamily="50" charset="-128"/>
              <a:ea typeface="メイリオ" panose="020B0604030504040204" pitchFamily="50" charset="-128"/>
            </a:endParaRPr>
          </a:p>
        </p:txBody>
      </p:sp>
      <p:cxnSp>
        <p:nvCxnSpPr>
          <p:cNvPr id="7" name="直線コネクタ 6"/>
          <p:cNvCxnSpPr/>
          <p:nvPr/>
        </p:nvCxnSpPr>
        <p:spPr bwMode="gray">
          <a:xfrm>
            <a:off x="0" y="505985"/>
            <a:ext cx="9892553" cy="0"/>
          </a:xfrm>
          <a:prstGeom prst="line">
            <a:avLst/>
          </a:prstGeom>
          <a:ln w="730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3332320" y="3224365"/>
            <a:ext cx="6453308" cy="3283035"/>
          </a:xfrm>
          <a:prstGeom prst="rect">
            <a:avLst/>
          </a:prstGeom>
        </p:spPr>
      </p:pic>
      <p:sp>
        <p:nvSpPr>
          <p:cNvPr id="6" name="四角形吹き出し 23"/>
          <p:cNvSpPr/>
          <p:nvPr/>
        </p:nvSpPr>
        <p:spPr bwMode="gray">
          <a:xfrm>
            <a:off x="6751171" y="747670"/>
            <a:ext cx="3025182" cy="4097793"/>
          </a:xfrm>
          <a:custGeom>
            <a:avLst/>
            <a:gdLst>
              <a:gd name="connsiteX0" fmla="*/ 0 w 3025182"/>
              <a:gd name="connsiteY0" fmla="*/ 0 h 2169424"/>
              <a:gd name="connsiteX1" fmla="*/ 1764690 w 3025182"/>
              <a:gd name="connsiteY1" fmla="*/ 0 h 2169424"/>
              <a:gd name="connsiteX2" fmla="*/ 1764690 w 3025182"/>
              <a:gd name="connsiteY2" fmla="*/ 0 h 2169424"/>
              <a:gd name="connsiteX3" fmla="*/ 2520985 w 3025182"/>
              <a:gd name="connsiteY3" fmla="*/ 0 h 2169424"/>
              <a:gd name="connsiteX4" fmla="*/ 3025182 w 3025182"/>
              <a:gd name="connsiteY4" fmla="*/ 0 h 2169424"/>
              <a:gd name="connsiteX5" fmla="*/ 3025182 w 3025182"/>
              <a:gd name="connsiteY5" fmla="*/ 1265497 h 2169424"/>
              <a:gd name="connsiteX6" fmla="*/ 3025182 w 3025182"/>
              <a:gd name="connsiteY6" fmla="*/ 1265497 h 2169424"/>
              <a:gd name="connsiteX7" fmla="*/ 3025182 w 3025182"/>
              <a:gd name="connsiteY7" fmla="*/ 1807853 h 2169424"/>
              <a:gd name="connsiteX8" fmla="*/ 3025182 w 3025182"/>
              <a:gd name="connsiteY8" fmla="*/ 2169424 h 2169424"/>
              <a:gd name="connsiteX9" fmla="*/ 2520985 w 3025182"/>
              <a:gd name="connsiteY9" fmla="*/ 2169424 h 2169424"/>
              <a:gd name="connsiteX10" fmla="*/ 2140286 w 3025182"/>
              <a:gd name="connsiteY10" fmla="*/ 4357635 h 2169424"/>
              <a:gd name="connsiteX11" fmla="*/ 1764690 w 3025182"/>
              <a:gd name="connsiteY11" fmla="*/ 2169424 h 2169424"/>
              <a:gd name="connsiteX12" fmla="*/ 0 w 3025182"/>
              <a:gd name="connsiteY12" fmla="*/ 2169424 h 2169424"/>
              <a:gd name="connsiteX13" fmla="*/ 0 w 3025182"/>
              <a:gd name="connsiteY13" fmla="*/ 1807853 h 2169424"/>
              <a:gd name="connsiteX14" fmla="*/ 0 w 3025182"/>
              <a:gd name="connsiteY14" fmla="*/ 1265497 h 2169424"/>
              <a:gd name="connsiteX15" fmla="*/ 0 w 3025182"/>
              <a:gd name="connsiteY15" fmla="*/ 1265497 h 2169424"/>
              <a:gd name="connsiteX16" fmla="*/ 0 w 3025182"/>
              <a:gd name="connsiteY16" fmla="*/ 0 h 2169424"/>
              <a:gd name="connsiteX0" fmla="*/ 0 w 3025182"/>
              <a:gd name="connsiteY0" fmla="*/ 0 h 4357635"/>
              <a:gd name="connsiteX1" fmla="*/ 1764690 w 3025182"/>
              <a:gd name="connsiteY1" fmla="*/ 0 h 4357635"/>
              <a:gd name="connsiteX2" fmla="*/ 1764690 w 3025182"/>
              <a:gd name="connsiteY2" fmla="*/ 0 h 4357635"/>
              <a:gd name="connsiteX3" fmla="*/ 2520985 w 3025182"/>
              <a:gd name="connsiteY3" fmla="*/ 0 h 4357635"/>
              <a:gd name="connsiteX4" fmla="*/ 3025182 w 3025182"/>
              <a:gd name="connsiteY4" fmla="*/ 0 h 4357635"/>
              <a:gd name="connsiteX5" fmla="*/ 3025182 w 3025182"/>
              <a:gd name="connsiteY5" fmla="*/ 1265497 h 4357635"/>
              <a:gd name="connsiteX6" fmla="*/ 3025182 w 3025182"/>
              <a:gd name="connsiteY6" fmla="*/ 1265497 h 4357635"/>
              <a:gd name="connsiteX7" fmla="*/ 3025182 w 3025182"/>
              <a:gd name="connsiteY7" fmla="*/ 1807853 h 4357635"/>
              <a:gd name="connsiteX8" fmla="*/ 3025182 w 3025182"/>
              <a:gd name="connsiteY8" fmla="*/ 2169424 h 4357635"/>
              <a:gd name="connsiteX9" fmla="*/ 2132365 w 3025182"/>
              <a:gd name="connsiteY9" fmla="*/ 2169424 h 4357635"/>
              <a:gd name="connsiteX10" fmla="*/ 2140286 w 3025182"/>
              <a:gd name="connsiteY10" fmla="*/ 4357635 h 4357635"/>
              <a:gd name="connsiteX11" fmla="*/ 1764690 w 3025182"/>
              <a:gd name="connsiteY11" fmla="*/ 2169424 h 4357635"/>
              <a:gd name="connsiteX12" fmla="*/ 0 w 3025182"/>
              <a:gd name="connsiteY12" fmla="*/ 2169424 h 4357635"/>
              <a:gd name="connsiteX13" fmla="*/ 0 w 3025182"/>
              <a:gd name="connsiteY13" fmla="*/ 1807853 h 4357635"/>
              <a:gd name="connsiteX14" fmla="*/ 0 w 3025182"/>
              <a:gd name="connsiteY14" fmla="*/ 1265497 h 4357635"/>
              <a:gd name="connsiteX15" fmla="*/ 0 w 3025182"/>
              <a:gd name="connsiteY15" fmla="*/ 1265497 h 4357635"/>
              <a:gd name="connsiteX16" fmla="*/ 0 w 3025182"/>
              <a:gd name="connsiteY16" fmla="*/ 0 h 4357635"/>
              <a:gd name="connsiteX0" fmla="*/ 0 w 3025182"/>
              <a:gd name="connsiteY0" fmla="*/ 0 h 4357635"/>
              <a:gd name="connsiteX1" fmla="*/ 1764690 w 3025182"/>
              <a:gd name="connsiteY1" fmla="*/ 0 h 4357635"/>
              <a:gd name="connsiteX2" fmla="*/ 1764690 w 3025182"/>
              <a:gd name="connsiteY2" fmla="*/ 0 h 4357635"/>
              <a:gd name="connsiteX3" fmla="*/ 2520985 w 3025182"/>
              <a:gd name="connsiteY3" fmla="*/ 0 h 4357635"/>
              <a:gd name="connsiteX4" fmla="*/ 3025182 w 3025182"/>
              <a:gd name="connsiteY4" fmla="*/ 0 h 4357635"/>
              <a:gd name="connsiteX5" fmla="*/ 3025182 w 3025182"/>
              <a:gd name="connsiteY5" fmla="*/ 1265497 h 4357635"/>
              <a:gd name="connsiteX6" fmla="*/ 3025182 w 3025182"/>
              <a:gd name="connsiteY6" fmla="*/ 1265497 h 4357635"/>
              <a:gd name="connsiteX7" fmla="*/ 3025182 w 3025182"/>
              <a:gd name="connsiteY7" fmla="*/ 1807853 h 4357635"/>
              <a:gd name="connsiteX8" fmla="*/ 3025182 w 3025182"/>
              <a:gd name="connsiteY8" fmla="*/ 2169424 h 4357635"/>
              <a:gd name="connsiteX9" fmla="*/ 2132365 w 3025182"/>
              <a:gd name="connsiteY9" fmla="*/ 2169424 h 4357635"/>
              <a:gd name="connsiteX10" fmla="*/ 2140286 w 3025182"/>
              <a:gd name="connsiteY10" fmla="*/ 4357635 h 4357635"/>
              <a:gd name="connsiteX11" fmla="*/ 1993290 w 3025182"/>
              <a:gd name="connsiteY11" fmla="*/ 2169424 h 4357635"/>
              <a:gd name="connsiteX12" fmla="*/ 0 w 3025182"/>
              <a:gd name="connsiteY12" fmla="*/ 2169424 h 4357635"/>
              <a:gd name="connsiteX13" fmla="*/ 0 w 3025182"/>
              <a:gd name="connsiteY13" fmla="*/ 1807853 h 4357635"/>
              <a:gd name="connsiteX14" fmla="*/ 0 w 3025182"/>
              <a:gd name="connsiteY14" fmla="*/ 1265497 h 4357635"/>
              <a:gd name="connsiteX15" fmla="*/ 0 w 3025182"/>
              <a:gd name="connsiteY15" fmla="*/ 1265497 h 4357635"/>
              <a:gd name="connsiteX16" fmla="*/ 0 w 3025182"/>
              <a:gd name="connsiteY16" fmla="*/ 0 h 4357635"/>
              <a:gd name="connsiteX0" fmla="*/ 0 w 3025182"/>
              <a:gd name="connsiteY0" fmla="*/ 0 h 4306835"/>
              <a:gd name="connsiteX1" fmla="*/ 1764690 w 3025182"/>
              <a:gd name="connsiteY1" fmla="*/ 0 h 4306835"/>
              <a:gd name="connsiteX2" fmla="*/ 1764690 w 3025182"/>
              <a:gd name="connsiteY2" fmla="*/ 0 h 4306835"/>
              <a:gd name="connsiteX3" fmla="*/ 2520985 w 3025182"/>
              <a:gd name="connsiteY3" fmla="*/ 0 h 4306835"/>
              <a:gd name="connsiteX4" fmla="*/ 3025182 w 3025182"/>
              <a:gd name="connsiteY4" fmla="*/ 0 h 4306835"/>
              <a:gd name="connsiteX5" fmla="*/ 3025182 w 3025182"/>
              <a:gd name="connsiteY5" fmla="*/ 1265497 h 4306835"/>
              <a:gd name="connsiteX6" fmla="*/ 3025182 w 3025182"/>
              <a:gd name="connsiteY6" fmla="*/ 1265497 h 4306835"/>
              <a:gd name="connsiteX7" fmla="*/ 3025182 w 3025182"/>
              <a:gd name="connsiteY7" fmla="*/ 1807853 h 4306835"/>
              <a:gd name="connsiteX8" fmla="*/ 3025182 w 3025182"/>
              <a:gd name="connsiteY8" fmla="*/ 2169424 h 4306835"/>
              <a:gd name="connsiteX9" fmla="*/ 2132365 w 3025182"/>
              <a:gd name="connsiteY9" fmla="*/ 2169424 h 4306835"/>
              <a:gd name="connsiteX10" fmla="*/ 133686 w 3025182"/>
              <a:gd name="connsiteY10" fmla="*/ 4306835 h 4306835"/>
              <a:gd name="connsiteX11" fmla="*/ 1993290 w 3025182"/>
              <a:gd name="connsiteY11" fmla="*/ 2169424 h 4306835"/>
              <a:gd name="connsiteX12" fmla="*/ 0 w 3025182"/>
              <a:gd name="connsiteY12" fmla="*/ 2169424 h 4306835"/>
              <a:gd name="connsiteX13" fmla="*/ 0 w 3025182"/>
              <a:gd name="connsiteY13" fmla="*/ 1807853 h 4306835"/>
              <a:gd name="connsiteX14" fmla="*/ 0 w 3025182"/>
              <a:gd name="connsiteY14" fmla="*/ 1265497 h 4306835"/>
              <a:gd name="connsiteX15" fmla="*/ 0 w 3025182"/>
              <a:gd name="connsiteY15" fmla="*/ 1265497 h 4306835"/>
              <a:gd name="connsiteX16" fmla="*/ 0 w 3025182"/>
              <a:gd name="connsiteY16" fmla="*/ 0 h 4306835"/>
              <a:gd name="connsiteX0" fmla="*/ 0 w 3025182"/>
              <a:gd name="connsiteY0" fmla="*/ 0 h 4306835"/>
              <a:gd name="connsiteX1" fmla="*/ 1764690 w 3025182"/>
              <a:gd name="connsiteY1" fmla="*/ 0 h 4306835"/>
              <a:gd name="connsiteX2" fmla="*/ 1764690 w 3025182"/>
              <a:gd name="connsiteY2" fmla="*/ 0 h 4306835"/>
              <a:gd name="connsiteX3" fmla="*/ 2520985 w 3025182"/>
              <a:gd name="connsiteY3" fmla="*/ 0 h 4306835"/>
              <a:gd name="connsiteX4" fmla="*/ 3025182 w 3025182"/>
              <a:gd name="connsiteY4" fmla="*/ 0 h 4306835"/>
              <a:gd name="connsiteX5" fmla="*/ 3025182 w 3025182"/>
              <a:gd name="connsiteY5" fmla="*/ 1265497 h 4306835"/>
              <a:gd name="connsiteX6" fmla="*/ 3025182 w 3025182"/>
              <a:gd name="connsiteY6" fmla="*/ 1265497 h 4306835"/>
              <a:gd name="connsiteX7" fmla="*/ 3025182 w 3025182"/>
              <a:gd name="connsiteY7" fmla="*/ 1807853 h 4306835"/>
              <a:gd name="connsiteX8" fmla="*/ 3025182 w 3025182"/>
              <a:gd name="connsiteY8" fmla="*/ 2169424 h 4306835"/>
              <a:gd name="connsiteX9" fmla="*/ 2132365 w 3025182"/>
              <a:gd name="connsiteY9" fmla="*/ 2169424 h 4306835"/>
              <a:gd name="connsiteX10" fmla="*/ 133686 w 3025182"/>
              <a:gd name="connsiteY10" fmla="*/ 4306835 h 4306835"/>
              <a:gd name="connsiteX11" fmla="*/ 1993290 w 3025182"/>
              <a:gd name="connsiteY11" fmla="*/ 2169424 h 4306835"/>
              <a:gd name="connsiteX12" fmla="*/ 0 w 3025182"/>
              <a:gd name="connsiteY12" fmla="*/ 2169424 h 4306835"/>
              <a:gd name="connsiteX13" fmla="*/ 0 w 3025182"/>
              <a:gd name="connsiteY13" fmla="*/ 1807853 h 4306835"/>
              <a:gd name="connsiteX14" fmla="*/ 0 w 3025182"/>
              <a:gd name="connsiteY14" fmla="*/ 1265497 h 4306835"/>
              <a:gd name="connsiteX15" fmla="*/ 0 w 3025182"/>
              <a:gd name="connsiteY15" fmla="*/ 1265497 h 4306835"/>
              <a:gd name="connsiteX16" fmla="*/ 0 w 3025182"/>
              <a:gd name="connsiteY16" fmla="*/ 0 h 4306835"/>
              <a:gd name="connsiteX0" fmla="*/ 0 w 3025182"/>
              <a:gd name="connsiteY0" fmla="*/ 0 h 4306835"/>
              <a:gd name="connsiteX1" fmla="*/ 1764690 w 3025182"/>
              <a:gd name="connsiteY1" fmla="*/ 0 h 4306835"/>
              <a:gd name="connsiteX2" fmla="*/ 1764690 w 3025182"/>
              <a:gd name="connsiteY2" fmla="*/ 0 h 4306835"/>
              <a:gd name="connsiteX3" fmla="*/ 2520985 w 3025182"/>
              <a:gd name="connsiteY3" fmla="*/ 0 h 4306835"/>
              <a:gd name="connsiteX4" fmla="*/ 3025182 w 3025182"/>
              <a:gd name="connsiteY4" fmla="*/ 0 h 4306835"/>
              <a:gd name="connsiteX5" fmla="*/ 3025182 w 3025182"/>
              <a:gd name="connsiteY5" fmla="*/ 1265497 h 4306835"/>
              <a:gd name="connsiteX6" fmla="*/ 3025182 w 3025182"/>
              <a:gd name="connsiteY6" fmla="*/ 1265497 h 4306835"/>
              <a:gd name="connsiteX7" fmla="*/ 3025182 w 3025182"/>
              <a:gd name="connsiteY7" fmla="*/ 1807853 h 4306835"/>
              <a:gd name="connsiteX8" fmla="*/ 3025182 w 3025182"/>
              <a:gd name="connsiteY8" fmla="*/ 2169424 h 4306835"/>
              <a:gd name="connsiteX9" fmla="*/ 2132365 w 3025182"/>
              <a:gd name="connsiteY9" fmla="*/ 2169424 h 4306835"/>
              <a:gd name="connsiteX10" fmla="*/ 133686 w 3025182"/>
              <a:gd name="connsiteY10" fmla="*/ 4306835 h 4306835"/>
              <a:gd name="connsiteX11" fmla="*/ 1993290 w 3025182"/>
              <a:gd name="connsiteY11" fmla="*/ 2169424 h 4306835"/>
              <a:gd name="connsiteX12" fmla="*/ 0 w 3025182"/>
              <a:gd name="connsiteY12" fmla="*/ 2169424 h 4306835"/>
              <a:gd name="connsiteX13" fmla="*/ 0 w 3025182"/>
              <a:gd name="connsiteY13" fmla="*/ 1807853 h 4306835"/>
              <a:gd name="connsiteX14" fmla="*/ 0 w 3025182"/>
              <a:gd name="connsiteY14" fmla="*/ 1265497 h 4306835"/>
              <a:gd name="connsiteX15" fmla="*/ 0 w 3025182"/>
              <a:gd name="connsiteY15" fmla="*/ 1265497 h 4306835"/>
              <a:gd name="connsiteX16" fmla="*/ 0 w 3025182"/>
              <a:gd name="connsiteY16" fmla="*/ 0 h 4306835"/>
              <a:gd name="connsiteX0" fmla="*/ 0 w 3025182"/>
              <a:gd name="connsiteY0" fmla="*/ 0 h 4306835"/>
              <a:gd name="connsiteX1" fmla="*/ 1764690 w 3025182"/>
              <a:gd name="connsiteY1" fmla="*/ 0 h 4306835"/>
              <a:gd name="connsiteX2" fmla="*/ 1764690 w 3025182"/>
              <a:gd name="connsiteY2" fmla="*/ 0 h 4306835"/>
              <a:gd name="connsiteX3" fmla="*/ 2520985 w 3025182"/>
              <a:gd name="connsiteY3" fmla="*/ 0 h 4306835"/>
              <a:gd name="connsiteX4" fmla="*/ 3025182 w 3025182"/>
              <a:gd name="connsiteY4" fmla="*/ 0 h 4306835"/>
              <a:gd name="connsiteX5" fmla="*/ 3025182 w 3025182"/>
              <a:gd name="connsiteY5" fmla="*/ 1265497 h 4306835"/>
              <a:gd name="connsiteX6" fmla="*/ 3025182 w 3025182"/>
              <a:gd name="connsiteY6" fmla="*/ 1265497 h 4306835"/>
              <a:gd name="connsiteX7" fmla="*/ 3025182 w 3025182"/>
              <a:gd name="connsiteY7" fmla="*/ 1807853 h 4306835"/>
              <a:gd name="connsiteX8" fmla="*/ 3025182 w 3025182"/>
              <a:gd name="connsiteY8" fmla="*/ 2169424 h 4306835"/>
              <a:gd name="connsiteX9" fmla="*/ 2132365 w 3025182"/>
              <a:gd name="connsiteY9" fmla="*/ 2169424 h 4306835"/>
              <a:gd name="connsiteX10" fmla="*/ 133686 w 3025182"/>
              <a:gd name="connsiteY10" fmla="*/ 4306835 h 4306835"/>
              <a:gd name="connsiteX11" fmla="*/ 1926615 w 3025182"/>
              <a:gd name="connsiteY11" fmla="*/ 2178949 h 4306835"/>
              <a:gd name="connsiteX12" fmla="*/ 0 w 3025182"/>
              <a:gd name="connsiteY12" fmla="*/ 2169424 h 4306835"/>
              <a:gd name="connsiteX13" fmla="*/ 0 w 3025182"/>
              <a:gd name="connsiteY13" fmla="*/ 1807853 h 4306835"/>
              <a:gd name="connsiteX14" fmla="*/ 0 w 3025182"/>
              <a:gd name="connsiteY14" fmla="*/ 1265497 h 4306835"/>
              <a:gd name="connsiteX15" fmla="*/ 0 w 3025182"/>
              <a:gd name="connsiteY15" fmla="*/ 1265497 h 4306835"/>
              <a:gd name="connsiteX16" fmla="*/ 0 w 3025182"/>
              <a:gd name="connsiteY16" fmla="*/ 0 h 4306835"/>
              <a:gd name="connsiteX0" fmla="*/ 0 w 3025182"/>
              <a:gd name="connsiteY0" fmla="*/ 0 h 4118576"/>
              <a:gd name="connsiteX1" fmla="*/ 1764690 w 3025182"/>
              <a:gd name="connsiteY1" fmla="*/ 0 h 4118576"/>
              <a:gd name="connsiteX2" fmla="*/ 1764690 w 3025182"/>
              <a:gd name="connsiteY2" fmla="*/ 0 h 4118576"/>
              <a:gd name="connsiteX3" fmla="*/ 2520985 w 3025182"/>
              <a:gd name="connsiteY3" fmla="*/ 0 h 4118576"/>
              <a:gd name="connsiteX4" fmla="*/ 3025182 w 3025182"/>
              <a:gd name="connsiteY4" fmla="*/ 0 h 4118576"/>
              <a:gd name="connsiteX5" fmla="*/ 3025182 w 3025182"/>
              <a:gd name="connsiteY5" fmla="*/ 1265497 h 4118576"/>
              <a:gd name="connsiteX6" fmla="*/ 3025182 w 3025182"/>
              <a:gd name="connsiteY6" fmla="*/ 1265497 h 4118576"/>
              <a:gd name="connsiteX7" fmla="*/ 3025182 w 3025182"/>
              <a:gd name="connsiteY7" fmla="*/ 1807853 h 4118576"/>
              <a:gd name="connsiteX8" fmla="*/ 3025182 w 3025182"/>
              <a:gd name="connsiteY8" fmla="*/ 2169424 h 4118576"/>
              <a:gd name="connsiteX9" fmla="*/ 2132365 w 3025182"/>
              <a:gd name="connsiteY9" fmla="*/ 2169424 h 4118576"/>
              <a:gd name="connsiteX10" fmla="*/ 133686 w 3025182"/>
              <a:gd name="connsiteY10" fmla="*/ 4118576 h 4118576"/>
              <a:gd name="connsiteX11" fmla="*/ 1926615 w 3025182"/>
              <a:gd name="connsiteY11" fmla="*/ 2178949 h 4118576"/>
              <a:gd name="connsiteX12" fmla="*/ 0 w 3025182"/>
              <a:gd name="connsiteY12" fmla="*/ 2169424 h 4118576"/>
              <a:gd name="connsiteX13" fmla="*/ 0 w 3025182"/>
              <a:gd name="connsiteY13" fmla="*/ 1807853 h 4118576"/>
              <a:gd name="connsiteX14" fmla="*/ 0 w 3025182"/>
              <a:gd name="connsiteY14" fmla="*/ 1265497 h 4118576"/>
              <a:gd name="connsiteX15" fmla="*/ 0 w 3025182"/>
              <a:gd name="connsiteY15" fmla="*/ 1265497 h 4118576"/>
              <a:gd name="connsiteX16" fmla="*/ 0 w 3025182"/>
              <a:gd name="connsiteY16" fmla="*/ 0 h 4118576"/>
              <a:gd name="connsiteX0" fmla="*/ 0 w 3025182"/>
              <a:gd name="connsiteY0" fmla="*/ 0 h 3984105"/>
              <a:gd name="connsiteX1" fmla="*/ 1764690 w 3025182"/>
              <a:gd name="connsiteY1" fmla="*/ 0 h 3984105"/>
              <a:gd name="connsiteX2" fmla="*/ 1764690 w 3025182"/>
              <a:gd name="connsiteY2" fmla="*/ 0 h 3984105"/>
              <a:gd name="connsiteX3" fmla="*/ 2520985 w 3025182"/>
              <a:gd name="connsiteY3" fmla="*/ 0 h 3984105"/>
              <a:gd name="connsiteX4" fmla="*/ 3025182 w 3025182"/>
              <a:gd name="connsiteY4" fmla="*/ 0 h 3984105"/>
              <a:gd name="connsiteX5" fmla="*/ 3025182 w 3025182"/>
              <a:gd name="connsiteY5" fmla="*/ 1265497 h 3984105"/>
              <a:gd name="connsiteX6" fmla="*/ 3025182 w 3025182"/>
              <a:gd name="connsiteY6" fmla="*/ 1265497 h 3984105"/>
              <a:gd name="connsiteX7" fmla="*/ 3025182 w 3025182"/>
              <a:gd name="connsiteY7" fmla="*/ 1807853 h 3984105"/>
              <a:gd name="connsiteX8" fmla="*/ 3025182 w 3025182"/>
              <a:gd name="connsiteY8" fmla="*/ 2169424 h 3984105"/>
              <a:gd name="connsiteX9" fmla="*/ 2132365 w 3025182"/>
              <a:gd name="connsiteY9" fmla="*/ 2169424 h 3984105"/>
              <a:gd name="connsiteX10" fmla="*/ 120239 w 3025182"/>
              <a:gd name="connsiteY10" fmla="*/ 3984105 h 3984105"/>
              <a:gd name="connsiteX11" fmla="*/ 1926615 w 3025182"/>
              <a:gd name="connsiteY11" fmla="*/ 2178949 h 3984105"/>
              <a:gd name="connsiteX12" fmla="*/ 0 w 3025182"/>
              <a:gd name="connsiteY12" fmla="*/ 2169424 h 3984105"/>
              <a:gd name="connsiteX13" fmla="*/ 0 w 3025182"/>
              <a:gd name="connsiteY13" fmla="*/ 1807853 h 3984105"/>
              <a:gd name="connsiteX14" fmla="*/ 0 w 3025182"/>
              <a:gd name="connsiteY14" fmla="*/ 1265497 h 3984105"/>
              <a:gd name="connsiteX15" fmla="*/ 0 w 3025182"/>
              <a:gd name="connsiteY15" fmla="*/ 1265497 h 3984105"/>
              <a:gd name="connsiteX16" fmla="*/ 0 w 3025182"/>
              <a:gd name="connsiteY16" fmla="*/ 0 h 398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25182" h="3984105">
                <a:moveTo>
                  <a:pt x="0" y="0"/>
                </a:moveTo>
                <a:lnTo>
                  <a:pt x="1764690" y="0"/>
                </a:lnTo>
                <a:lnTo>
                  <a:pt x="1764690" y="0"/>
                </a:lnTo>
                <a:lnTo>
                  <a:pt x="2520985" y="0"/>
                </a:lnTo>
                <a:lnTo>
                  <a:pt x="3025182" y="0"/>
                </a:lnTo>
                <a:lnTo>
                  <a:pt x="3025182" y="1265497"/>
                </a:lnTo>
                <a:lnTo>
                  <a:pt x="3025182" y="1265497"/>
                </a:lnTo>
                <a:lnTo>
                  <a:pt x="3025182" y="1807853"/>
                </a:lnTo>
                <a:lnTo>
                  <a:pt x="3025182" y="2169424"/>
                </a:lnTo>
                <a:lnTo>
                  <a:pt x="2132365" y="2169424"/>
                </a:lnTo>
                <a:lnTo>
                  <a:pt x="120239" y="3984105"/>
                </a:lnTo>
                <a:lnTo>
                  <a:pt x="1926615" y="2178949"/>
                </a:lnTo>
                <a:lnTo>
                  <a:pt x="0" y="2169424"/>
                </a:lnTo>
                <a:lnTo>
                  <a:pt x="0" y="1807853"/>
                </a:lnTo>
                <a:lnTo>
                  <a:pt x="0" y="1265497"/>
                </a:lnTo>
                <a:lnTo>
                  <a:pt x="0" y="1265497"/>
                </a:lnTo>
                <a:lnTo>
                  <a:pt x="0" y="0"/>
                </a:lnTo>
                <a:close/>
              </a:path>
            </a:pathLst>
          </a:cu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四角形吹き出し 21"/>
          <p:cNvSpPr/>
          <p:nvPr/>
        </p:nvSpPr>
        <p:spPr bwMode="gray">
          <a:xfrm>
            <a:off x="3461871" y="1497573"/>
            <a:ext cx="3225800" cy="3432167"/>
          </a:xfrm>
          <a:custGeom>
            <a:avLst/>
            <a:gdLst>
              <a:gd name="connsiteX0" fmla="*/ 0 w 3225800"/>
              <a:gd name="connsiteY0" fmla="*/ 0 h 2169424"/>
              <a:gd name="connsiteX1" fmla="*/ 1881717 w 3225800"/>
              <a:gd name="connsiteY1" fmla="*/ 0 h 2169424"/>
              <a:gd name="connsiteX2" fmla="*/ 1881717 w 3225800"/>
              <a:gd name="connsiteY2" fmla="*/ 0 h 2169424"/>
              <a:gd name="connsiteX3" fmla="*/ 2688167 w 3225800"/>
              <a:gd name="connsiteY3" fmla="*/ 0 h 2169424"/>
              <a:gd name="connsiteX4" fmla="*/ 3225800 w 3225800"/>
              <a:gd name="connsiteY4" fmla="*/ 0 h 2169424"/>
              <a:gd name="connsiteX5" fmla="*/ 3225800 w 3225800"/>
              <a:gd name="connsiteY5" fmla="*/ 1265497 h 2169424"/>
              <a:gd name="connsiteX6" fmla="*/ 3225800 w 3225800"/>
              <a:gd name="connsiteY6" fmla="*/ 1265497 h 2169424"/>
              <a:gd name="connsiteX7" fmla="*/ 3225800 w 3225800"/>
              <a:gd name="connsiteY7" fmla="*/ 1807853 h 2169424"/>
              <a:gd name="connsiteX8" fmla="*/ 3225800 w 3225800"/>
              <a:gd name="connsiteY8" fmla="*/ 2169424 h 2169424"/>
              <a:gd name="connsiteX9" fmla="*/ 2688167 w 3225800"/>
              <a:gd name="connsiteY9" fmla="*/ 2169424 h 2169424"/>
              <a:gd name="connsiteX10" fmla="*/ 2282221 w 3225800"/>
              <a:gd name="connsiteY10" fmla="*/ 4357635 h 2169424"/>
              <a:gd name="connsiteX11" fmla="*/ 1881717 w 3225800"/>
              <a:gd name="connsiteY11" fmla="*/ 2169424 h 2169424"/>
              <a:gd name="connsiteX12" fmla="*/ 0 w 3225800"/>
              <a:gd name="connsiteY12" fmla="*/ 2169424 h 2169424"/>
              <a:gd name="connsiteX13" fmla="*/ 0 w 3225800"/>
              <a:gd name="connsiteY13" fmla="*/ 1807853 h 2169424"/>
              <a:gd name="connsiteX14" fmla="*/ 0 w 3225800"/>
              <a:gd name="connsiteY14" fmla="*/ 1265497 h 2169424"/>
              <a:gd name="connsiteX15" fmla="*/ 0 w 3225800"/>
              <a:gd name="connsiteY15" fmla="*/ 1265497 h 2169424"/>
              <a:gd name="connsiteX16" fmla="*/ 0 w 3225800"/>
              <a:gd name="connsiteY16" fmla="*/ 0 h 2169424"/>
              <a:gd name="connsiteX0" fmla="*/ 0 w 3225800"/>
              <a:gd name="connsiteY0" fmla="*/ 0 h 4357635"/>
              <a:gd name="connsiteX1" fmla="*/ 1881717 w 3225800"/>
              <a:gd name="connsiteY1" fmla="*/ 0 h 4357635"/>
              <a:gd name="connsiteX2" fmla="*/ 1881717 w 3225800"/>
              <a:gd name="connsiteY2" fmla="*/ 0 h 4357635"/>
              <a:gd name="connsiteX3" fmla="*/ 2688167 w 3225800"/>
              <a:gd name="connsiteY3" fmla="*/ 0 h 4357635"/>
              <a:gd name="connsiteX4" fmla="*/ 3225800 w 3225800"/>
              <a:gd name="connsiteY4" fmla="*/ 0 h 4357635"/>
              <a:gd name="connsiteX5" fmla="*/ 3225800 w 3225800"/>
              <a:gd name="connsiteY5" fmla="*/ 1265497 h 4357635"/>
              <a:gd name="connsiteX6" fmla="*/ 3225800 w 3225800"/>
              <a:gd name="connsiteY6" fmla="*/ 1265497 h 4357635"/>
              <a:gd name="connsiteX7" fmla="*/ 3225800 w 3225800"/>
              <a:gd name="connsiteY7" fmla="*/ 1807853 h 4357635"/>
              <a:gd name="connsiteX8" fmla="*/ 3225800 w 3225800"/>
              <a:gd name="connsiteY8" fmla="*/ 2169424 h 4357635"/>
              <a:gd name="connsiteX9" fmla="*/ 2688167 w 3225800"/>
              <a:gd name="connsiteY9" fmla="*/ 2169424 h 4357635"/>
              <a:gd name="connsiteX10" fmla="*/ 2282221 w 3225800"/>
              <a:gd name="connsiteY10" fmla="*/ 4357635 h 4357635"/>
              <a:gd name="connsiteX11" fmla="*/ 2247477 w 3225800"/>
              <a:gd name="connsiteY11" fmla="*/ 2169424 h 4357635"/>
              <a:gd name="connsiteX12" fmla="*/ 0 w 3225800"/>
              <a:gd name="connsiteY12" fmla="*/ 2169424 h 4357635"/>
              <a:gd name="connsiteX13" fmla="*/ 0 w 3225800"/>
              <a:gd name="connsiteY13" fmla="*/ 1807853 h 4357635"/>
              <a:gd name="connsiteX14" fmla="*/ 0 w 3225800"/>
              <a:gd name="connsiteY14" fmla="*/ 1265497 h 4357635"/>
              <a:gd name="connsiteX15" fmla="*/ 0 w 3225800"/>
              <a:gd name="connsiteY15" fmla="*/ 1265497 h 4357635"/>
              <a:gd name="connsiteX16" fmla="*/ 0 w 3225800"/>
              <a:gd name="connsiteY16" fmla="*/ 0 h 4357635"/>
              <a:gd name="connsiteX0" fmla="*/ 0 w 3225800"/>
              <a:gd name="connsiteY0" fmla="*/ 0 h 4357635"/>
              <a:gd name="connsiteX1" fmla="*/ 1881717 w 3225800"/>
              <a:gd name="connsiteY1" fmla="*/ 0 h 4357635"/>
              <a:gd name="connsiteX2" fmla="*/ 1881717 w 3225800"/>
              <a:gd name="connsiteY2" fmla="*/ 0 h 4357635"/>
              <a:gd name="connsiteX3" fmla="*/ 2688167 w 3225800"/>
              <a:gd name="connsiteY3" fmla="*/ 0 h 4357635"/>
              <a:gd name="connsiteX4" fmla="*/ 3225800 w 3225800"/>
              <a:gd name="connsiteY4" fmla="*/ 0 h 4357635"/>
              <a:gd name="connsiteX5" fmla="*/ 3225800 w 3225800"/>
              <a:gd name="connsiteY5" fmla="*/ 1265497 h 4357635"/>
              <a:gd name="connsiteX6" fmla="*/ 3225800 w 3225800"/>
              <a:gd name="connsiteY6" fmla="*/ 1265497 h 4357635"/>
              <a:gd name="connsiteX7" fmla="*/ 3225800 w 3225800"/>
              <a:gd name="connsiteY7" fmla="*/ 1807853 h 4357635"/>
              <a:gd name="connsiteX8" fmla="*/ 3225800 w 3225800"/>
              <a:gd name="connsiteY8" fmla="*/ 2169424 h 4357635"/>
              <a:gd name="connsiteX9" fmla="*/ 2398607 w 3225800"/>
              <a:gd name="connsiteY9" fmla="*/ 2169424 h 4357635"/>
              <a:gd name="connsiteX10" fmla="*/ 2282221 w 3225800"/>
              <a:gd name="connsiteY10" fmla="*/ 4357635 h 4357635"/>
              <a:gd name="connsiteX11" fmla="*/ 2247477 w 3225800"/>
              <a:gd name="connsiteY11" fmla="*/ 2169424 h 4357635"/>
              <a:gd name="connsiteX12" fmla="*/ 0 w 3225800"/>
              <a:gd name="connsiteY12" fmla="*/ 2169424 h 4357635"/>
              <a:gd name="connsiteX13" fmla="*/ 0 w 3225800"/>
              <a:gd name="connsiteY13" fmla="*/ 1807853 h 4357635"/>
              <a:gd name="connsiteX14" fmla="*/ 0 w 3225800"/>
              <a:gd name="connsiteY14" fmla="*/ 1265497 h 4357635"/>
              <a:gd name="connsiteX15" fmla="*/ 0 w 3225800"/>
              <a:gd name="connsiteY15" fmla="*/ 1265497 h 4357635"/>
              <a:gd name="connsiteX16" fmla="*/ 0 w 3225800"/>
              <a:gd name="connsiteY16" fmla="*/ 0 h 4357635"/>
              <a:gd name="connsiteX0" fmla="*/ 0 w 3225800"/>
              <a:gd name="connsiteY0" fmla="*/ 0 h 4268735"/>
              <a:gd name="connsiteX1" fmla="*/ 1881717 w 3225800"/>
              <a:gd name="connsiteY1" fmla="*/ 0 h 4268735"/>
              <a:gd name="connsiteX2" fmla="*/ 1881717 w 3225800"/>
              <a:gd name="connsiteY2" fmla="*/ 0 h 4268735"/>
              <a:gd name="connsiteX3" fmla="*/ 2688167 w 3225800"/>
              <a:gd name="connsiteY3" fmla="*/ 0 h 4268735"/>
              <a:gd name="connsiteX4" fmla="*/ 3225800 w 3225800"/>
              <a:gd name="connsiteY4" fmla="*/ 0 h 4268735"/>
              <a:gd name="connsiteX5" fmla="*/ 3225800 w 3225800"/>
              <a:gd name="connsiteY5" fmla="*/ 1265497 h 4268735"/>
              <a:gd name="connsiteX6" fmla="*/ 3225800 w 3225800"/>
              <a:gd name="connsiteY6" fmla="*/ 1265497 h 4268735"/>
              <a:gd name="connsiteX7" fmla="*/ 3225800 w 3225800"/>
              <a:gd name="connsiteY7" fmla="*/ 1807853 h 4268735"/>
              <a:gd name="connsiteX8" fmla="*/ 3225800 w 3225800"/>
              <a:gd name="connsiteY8" fmla="*/ 2169424 h 4268735"/>
              <a:gd name="connsiteX9" fmla="*/ 2398607 w 3225800"/>
              <a:gd name="connsiteY9" fmla="*/ 2169424 h 4268735"/>
              <a:gd name="connsiteX10" fmla="*/ 2612421 w 3225800"/>
              <a:gd name="connsiteY10" fmla="*/ 4268735 h 4268735"/>
              <a:gd name="connsiteX11" fmla="*/ 2247477 w 3225800"/>
              <a:gd name="connsiteY11" fmla="*/ 2169424 h 4268735"/>
              <a:gd name="connsiteX12" fmla="*/ 0 w 3225800"/>
              <a:gd name="connsiteY12" fmla="*/ 2169424 h 4268735"/>
              <a:gd name="connsiteX13" fmla="*/ 0 w 3225800"/>
              <a:gd name="connsiteY13" fmla="*/ 1807853 h 4268735"/>
              <a:gd name="connsiteX14" fmla="*/ 0 w 3225800"/>
              <a:gd name="connsiteY14" fmla="*/ 1265497 h 4268735"/>
              <a:gd name="connsiteX15" fmla="*/ 0 w 3225800"/>
              <a:gd name="connsiteY15" fmla="*/ 1265497 h 4268735"/>
              <a:gd name="connsiteX16" fmla="*/ 0 w 3225800"/>
              <a:gd name="connsiteY16" fmla="*/ 0 h 4268735"/>
              <a:gd name="connsiteX0" fmla="*/ 0 w 3225800"/>
              <a:gd name="connsiteY0" fmla="*/ 0 h 3959453"/>
              <a:gd name="connsiteX1" fmla="*/ 1881717 w 3225800"/>
              <a:gd name="connsiteY1" fmla="*/ 0 h 3959453"/>
              <a:gd name="connsiteX2" fmla="*/ 1881717 w 3225800"/>
              <a:gd name="connsiteY2" fmla="*/ 0 h 3959453"/>
              <a:gd name="connsiteX3" fmla="*/ 2688167 w 3225800"/>
              <a:gd name="connsiteY3" fmla="*/ 0 h 3959453"/>
              <a:gd name="connsiteX4" fmla="*/ 3225800 w 3225800"/>
              <a:gd name="connsiteY4" fmla="*/ 0 h 3959453"/>
              <a:gd name="connsiteX5" fmla="*/ 3225800 w 3225800"/>
              <a:gd name="connsiteY5" fmla="*/ 1265497 h 3959453"/>
              <a:gd name="connsiteX6" fmla="*/ 3225800 w 3225800"/>
              <a:gd name="connsiteY6" fmla="*/ 1265497 h 3959453"/>
              <a:gd name="connsiteX7" fmla="*/ 3225800 w 3225800"/>
              <a:gd name="connsiteY7" fmla="*/ 1807853 h 3959453"/>
              <a:gd name="connsiteX8" fmla="*/ 3225800 w 3225800"/>
              <a:gd name="connsiteY8" fmla="*/ 2169424 h 3959453"/>
              <a:gd name="connsiteX9" fmla="*/ 2398607 w 3225800"/>
              <a:gd name="connsiteY9" fmla="*/ 2169424 h 3959453"/>
              <a:gd name="connsiteX10" fmla="*/ 2531739 w 3225800"/>
              <a:gd name="connsiteY10" fmla="*/ 3959453 h 3959453"/>
              <a:gd name="connsiteX11" fmla="*/ 2247477 w 3225800"/>
              <a:gd name="connsiteY11" fmla="*/ 2169424 h 3959453"/>
              <a:gd name="connsiteX12" fmla="*/ 0 w 3225800"/>
              <a:gd name="connsiteY12" fmla="*/ 2169424 h 3959453"/>
              <a:gd name="connsiteX13" fmla="*/ 0 w 3225800"/>
              <a:gd name="connsiteY13" fmla="*/ 1807853 h 3959453"/>
              <a:gd name="connsiteX14" fmla="*/ 0 w 3225800"/>
              <a:gd name="connsiteY14" fmla="*/ 1265497 h 3959453"/>
              <a:gd name="connsiteX15" fmla="*/ 0 w 3225800"/>
              <a:gd name="connsiteY15" fmla="*/ 1265497 h 3959453"/>
              <a:gd name="connsiteX16" fmla="*/ 0 w 3225800"/>
              <a:gd name="connsiteY16" fmla="*/ 0 h 3959453"/>
              <a:gd name="connsiteX0" fmla="*/ 0 w 3225800"/>
              <a:gd name="connsiteY0" fmla="*/ 0 h 3771194"/>
              <a:gd name="connsiteX1" fmla="*/ 1881717 w 3225800"/>
              <a:gd name="connsiteY1" fmla="*/ 0 h 3771194"/>
              <a:gd name="connsiteX2" fmla="*/ 1881717 w 3225800"/>
              <a:gd name="connsiteY2" fmla="*/ 0 h 3771194"/>
              <a:gd name="connsiteX3" fmla="*/ 2688167 w 3225800"/>
              <a:gd name="connsiteY3" fmla="*/ 0 h 3771194"/>
              <a:gd name="connsiteX4" fmla="*/ 3225800 w 3225800"/>
              <a:gd name="connsiteY4" fmla="*/ 0 h 3771194"/>
              <a:gd name="connsiteX5" fmla="*/ 3225800 w 3225800"/>
              <a:gd name="connsiteY5" fmla="*/ 1265497 h 3771194"/>
              <a:gd name="connsiteX6" fmla="*/ 3225800 w 3225800"/>
              <a:gd name="connsiteY6" fmla="*/ 1265497 h 3771194"/>
              <a:gd name="connsiteX7" fmla="*/ 3225800 w 3225800"/>
              <a:gd name="connsiteY7" fmla="*/ 1807853 h 3771194"/>
              <a:gd name="connsiteX8" fmla="*/ 3225800 w 3225800"/>
              <a:gd name="connsiteY8" fmla="*/ 2169424 h 3771194"/>
              <a:gd name="connsiteX9" fmla="*/ 2398607 w 3225800"/>
              <a:gd name="connsiteY9" fmla="*/ 2169424 h 3771194"/>
              <a:gd name="connsiteX10" fmla="*/ 2437609 w 3225800"/>
              <a:gd name="connsiteY10" fmla="*/ 3771194 h 3771194"/>
              <a:gd name="connsiteX11" fmla="*/ 2247477 w 3225800"/>
              <a:gd name="connsiteY11" fmla="*/ 2169424 h 3771194"/>
              <a:gd name="connsiteX12" fmla="*/ 0 w 3225800"/>
              <a:gd name="connsiteY12" fmla="*/ 2169424 h 3771194"/>
              <a:gd name="connsiteX13" fmla="*/ 0 w 3225800"/>
              <a:gd name="connsiteY13" fmla="*/ 1807853 h 3771194"/>
              <a:gd name="connsiteX14" fmla="*/ 0 w 3225800"/>
              <a:gd name="connsiteY14" fmla="*/ 1265497 h 3771194"/>
              <a:gd name="connsiteX15" fmla="*/ 0 w 3225800"/>
              <a:gd name="connsiteY15" fmla="*/ 1265497 h 3771194"/>
              <a:gd name="connsiteX16" fmla="*/ 0 w 3225800"/>
              <a:gd name="connsiteY16" fmla="*/ 0 h 3771194"/>
              <a:gd name="connsiteX0" fmla="*/ 0 w 3225800"/>
              <a:gd name="connsiteY0" fmla="*/ 0 h 3836462"/>
              <a:gd name="connsiteX1" fmla="*/ 1881717 w 3225800"/>
              <a:gd name="connsiteY1" fmla="*/ 0 h 3836462"/>
              <a:gd name="connsiteX2" fmla="*/ 1881717 w 3225800"/>
              <a:gd name="connsiteY2" fmla="*/ 0 h 3836462"/>
              <a:gd name="connsiteX3" fmla="*/ 2688167 w 3225800"/>
              <a:gd name="connsiteY3" fmla="*/ 0 h 3836462"/>
              <a:gd name="connsiteX4" fmla="*/ 3225800 w 3225800"/>
              <a:gd name="connsiteY4" fmla="*/ 0 h 3836462"/>
              <a:gd name="connsiteX5" fmla="*/ 3225800 w 3225800"/>
              <a:gd name="connsiteY5" fmla="*/ 1265497 h 3836462"/>
              <a:gd name="connsiteX6" fmla="*/ 3225800 w 3225800"/>
              <a:gd name="connsiteY6" fmla="*/ 1265497 h 3836462"/>
              <a:gd name="connsiteX7" fmla="*/ 3225800 w 3225800"/>
              <a:gd name="connsiteY7" fmla="*/ 1807853 h 3836462"/>
              <a:gd name="connsiteX8" fmla="*/ 3225800 w 3225800"/>
              <a:gd name="connsiteY8" fmla="*/ 2169424 h 3836462"/>
              <a:gd name="connsiteX9" fmla="*/ 2398607 w 3225800"/>
              <a:gd name="connsiteY9" fmla="*/ 2169424 h 3836462"/>
              <a:gd name="connsiteX10" fmla="*/ 2545185 w 3225800"/>
              <a:gd name="connsiteY10" fmla="*/ 3836462 h 3836462"/>
              <a:gd name="connsiteX11" fmla="*/ 2247477 w 3225800"/>
              <a:gd name="connsiteY11" fmla="*/ 2169424 h 3836462"/>
              <a:gd name="connsiteX12" fmla="*/ 0 w 3225800"/>
              <a:gd name="connsiteY12" fmla="*/ 2169424 h 3836462"/>
              <a:gd name="connsiteX13" fmla="*/ 0 w 3225800"/>
              <a:gd name="connsiteY13" fmla="*/ 1807853 h 3836462"/>
              <a:gd name="connsiteX14" fmla="*/ 0 w 3225800"/>
              <a:gd name="connsiteY14" fmla="*/ 1265497 h 3836462"/>
              <a:gd name="connsiteX15" fmla="*/ 0 w 3225800"/>
              <a:gd name="connsiteY15" fmla="*/ 1265497 h 3836462"/>
              <a:gd name="connsiteX16" fmla="*/ 0 w 3225800"/>
              <a:gd name="connsiteY16" fmla="*/ 0 h 3836462"/>
              <a:gd name="connsiteX0" fmla="*/ 0 w 3225800"/>
              <a:gd name="connsiteY0" fmla="*/ 0 h 3849516"/>
              <a:gd name="connsiteX1" fmla="*/ 1881717 w 3225800"/>
              <a:gd name="connsiteY1" fmla="*/ 0 h 3849516"/>
              <a:gd name="connsiteX2" fmla="*/ 1881717 w 3225800"/>
              <a:gd name="connsiteY2" fmla="*/ 0 h 3849516"/>
              <a:gd name="connsiteX3" fmla="*/ 2688167 w 3225800"/>
              <a:gd name="connsiteY3" fmla="*/ 0 h 3849516"/>
              <a:gd name="connsiteX4" fmla="*/ 3225800 w 3225800"/>
              <a:gd name="connsiteY4" fmla="*/ 0 h 3849516"/>
              <a:gd name="connsiteX5" fmla="*/ 3225800 w 3225800"/>
              <a:gd name="connsiteY5" fmla="*/ 1265497 h 3849516"/>
              <a:gd name="connsiteX6" fmla="*/ 3225800 w 3225800"/>
              <a:gd name="connsiteY6" fmla="*/ 1265497 h 3849516"/>
              <a:gd name="connsiteX7" fmla="*/ 3225800 w 3225800"/>
              <a:gd name="connsiteY7" fmla="*/ 1807853 h 3849516"/>
              <a:gd name="connsiteX8" fmla="*/ 3225800 w 3225800"/>
              <a:gd name="connsiteY8" fmla="*/ 2169424 h 3849516"/>
              <a:gd name="connsiteX9" fmla="*/ 2398607 w 3225800"/>
              <a:gd name="connsiteY9" fmla="*/ 2169424 h 3849516"/>
              <a:gd name="connsiteX10" fmla="*/ 2639315 w 3225800"/>
              <a:gd name="connsiteY10" fmla="*/ 3849516 h 3849516"/>
              <a:gd name="connsiteX11" fmla="*/ 2247477 w 3225800"/>
              <a:gd name="connsiteY11" fmla="*/ 2169424 h 3849516"/>
              <a:gd name="connsiteX12" fmla="*/ 0 w 3225800"/>
              <a:gd name="connsiteY12" fmla="*/ 2169424 h 3849516"/>
              <a:gd name="connsiteX13" fmla="*/ 0 w 3225800"/>
              <a:gd name="connsiteY13" fmla="*/ 1807853 h 3849516"/>
              <a:gd name="connsiteX14" fmla="*/ 0 w 3225800"/>
              <a:gd name="connsiteY14" fmla="*/ 1265497 h 3849516"/>
              <a:gd name="connsiteX15" fmla="*/ 0 w 3225800"/>
              <a:gd name="connsiteY15" fmla="*/ 1265497 h 3849516"/>
              <a:gd name="connsiteX16" fmla="*/ 0 w 3225800"/>
              <a:gd name="connsiteY16" fmla="*/ 0 h 3849516"/>
              <a:gd name="connsiteX0" fmla="*/ 0 w 3225800"/>
              <a:gd name="connsiteY0" fmla="*/ 0 h 3331726"/>
              <a:gd name="connsiteX1" fmla="*/ 1881717 w 3225800"/>
              <a:gd name="connsiteY1" fmla="*/ 0 h 3331726"/>
              <a:gd name="connsiteX2" fmla="*/ 1881717 w 3225800"/>
              <a:gd name="connsiteY2" fmla="*/ 0 h 3331726"/>
              <a:gd name="connsiteX3" fmla="*/ 2688167 w 3225800"/>
              <a:gd name="connsiteY3" fmla="*/ 0 h 3331726"/>
              <a:gd name="connsiteX4" fmla="*/ 3225800 w 3225800"/>
              <a:gd name="connsiteY4" fmla="*/ 0 h 3331726"/>
              <a:gd name="connsiteX5" fmla="*/ 3225800 w 3225800"/>
              <a:gd name="connsiteY5" fmla="*/ 1265497 h 3331726"/>
              <a:gd name="connsiteX6" fmla="*/ 3225800 w 3225800"/>
              <a:gd name="connsiteY6" fmla="*/ 1265497 h 3331726"/>
              <a:gd name="connsiteX7" fmla="*/ 3225800 w 3225800"/>
              <a:gd name="connsiteY7" fmla="*/ 1807853 h 3331726"/>
              <a:gd name="connsiteX8" fmla="*/ 3225800 w 3225800"/>
              <a:gd name="connsiteY8" fmla="*/ 2169424 h 3331726"/>
              <a:gd name="connsiteX9" fmla="*/ 2398607 w 3225800"/>
              <a:gd name="connsiteY9" fmla="*/ 2169424 h 3331726"/>
              <a:gd name="connsiteX10" fmla="*/ 2702815 w 3225800"/>
              <a:gd name="connsiteY10" fmla="*/ 3331726 h 3331726"/>
              <a:gd name="connsiteX11" fmla="*/ 2247477 w 3225800"/>
              <a:gd name="connsiteY11" fmla="*/ 2169424 h 3331726"/>
              <a:gd name="connsiteX12" fmla="*/ 0 w 3225800"/>
              <a:gd name="connsiteY12" fmla="*/ 2169424 h 3331726"/>
              <a:gd name="connsiteX13" fmla="*/ 0 w 3225800"/>
              <a:gd name="connsiteY13" fmla="*/ 1807853 h 3331726"/>
              <a:gd name="connsiteX14" fmla="*/ 0 w 3225800"/>
              <a:gd name="connsiteY14" fmla="*/ 1265497 h 3331726"/>
              <a:gd name="connsiteX15" fmla="*/ 0 w 3225800"/>
              <a:gd name="connsiteY15" fmla="*/ 1265497 h 3331726"/>
              <a:gd name="connsiteX16" fmla="*/ 0 w 3225800"/>
              <a:gd name="connsiteY16" fmla="*/ 0 h 333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5800" h="3331726">
                <a:moveTo>
                  <a:pt x="0" y="0"/>
                </a:moveTo>
                <a:lnTo>
                  <a:pt x="1881717" y="0"/>
                </a:lnTo>
                <a:lnTo>
                  <a:pt x="1881717" y="0"/>
                </a:lnTo>
                <a:lnTo>
                  <a:pt x="2688167" y="0"/>
                </a:lnTo>
                <a:lnTo>
                  <a:pt x="3225800" y="0"/>
                </a:lnTo>
                <a:lnTo>
                  <a:pt x="3225800" y="1265497"/>
                </a:lnTo>
                <a:lnTo>
                  <a:pt x="3225800" y="1265497"/>
                </a:lnTo>
                <a:lnTo>
                  <a:pt x="3225800" y="1807853"/>
                </a:lnTo>
                <a:lnTo>
                  <a:pt x="3225800" y="2169424"/>
                </a:lnTo>
                <a:lnTo>
                  <a:pt x="2398607" y="2169424"/>
                </a:lnTo>
                <a:lnTo>
                  <a:pt x="2702815" y="3331726"/>
                </a:lnTo>
                <a:lnTo>
                  <a:pt x="2247477" y="2169424"/>
                </a:lnTo>
                <a:lnTo>
                  <a:pt x="0" y="2169424"/>
                </a:lnTo>
                <a:lnTo>
                  <a:pt x="0" y="1807853"/>
                </a:lnTo>
                <a:lnTo>
                  <a:pt x="0" y="1265497"/>
                </a:lnTo>
                <a:lnTo>
                  <a:pt x="0" y="1265497"/>
                </a:lnTo>
                <a:lnTo>
                  <a:pt x="0" y="0"/>
                </a:lnTo>
                <a:close/>
              </a:path>
            </a:pathLst>
          </a:cu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スライド番号プレースホルダー 1"/>
          <p:cNvSpPr txBox="1">
            <a:spLocks/>
          </p:cNvSpPr>
          <p:nvPr/>
        </p:nvSpPr>
        <p:spPr bwMode="gray">
          <a:xfrm>
            <a:off x="6996113" y="6356352"/>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E17C05B-0230-4840-85E4-205B1AC89A90}" type="slidenum">
              <a:rPr lang="ja-JP" altLang="en-US" smtClean="0"/>
              <a:pPr/>
              <a:t>4</a:t>
            </a:fld>
            <a:endParaRPr lang="ja-JP" altLang="en-US"/>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6841329" y="808598"/>
            <a:ext cx="2858824" cy="2016000"/>
          </a:xfrm>
          <a:prstGeom prst="rect">
            <a:avLst/>
          </a:prstGeom>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3571029" y="1558501"/>
            <a:ext cx="3024000" cy="2016000"/>
          </a:xfrm>
          <a:prstGeom prst="rect">
            <a:avLst/>
          </a:prstGeom>
        </p:spPr>
      </p:pic>
      <p:sp>
        <p:nvSpPr>
          <p:cNvPr id="13" name="正方形/長方形 12"/>
          <p:cNvSpPr/>
          <p:nvPr/>
        </p:nvSpPr>
        <p:spPr bwMode="gray">
          <a:xfrm>
            <a:off x="128442" y="2007881"/>
            <a:ext cx="3168053" cy="738664"/>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rPr>
              <a:t>中核機能と宿泊機能を配置し、先行開発区域と</a:t>
            </a:r>
            <a:r>
              <a:rPr lang="ja-JP" altLang="en-US" sz="1400" dirty="0">
                <a:latin typeface="メイリオ" panose="020B0604030504040204" pitchFamily="50" charset="-128"/>
                <a:ea typeface="メイリオ" panose="020B0604030504040204" pitchFamily="50" charset="-128"/>
              </a:rPr>
              <a:t>連携</a:t>
            </a:r>
            <a:r>
              <a:rPr lang="ja-JP" altLang="en-US" sz="1400" dirty="0" smtClean="0">
                <a:latin typeface="メイリオ" panose="020B0604030504040204" pitchFamily="50" charset="-128"/>
                <a:ea typeface="メイリオ" panose="020B0604030504040204" pitchFamily="50" charset="-128"/>
              </a:rPr>
              <a:t>する新産業</a:t>
            </a:r>
            <a:r>
              <a:rPr lang="ja-JP" altLang="en-US" sz="1400" dirty="0">
                <a:latin typeface="メイリオ" panose="020B0604030504040204" pitchFamily="50" charset="-128"/>
                <a:ea typeface="メイリオ" panose="020B0604030504040204" pitchFamily="50" charset="-128"/>
              </a:rPr>
              <a:t>創出</a:t>
            </a:r>
            <a:r>
              <a:rPr lang="ja-JP" altLang="en-US" sz="1400" dirty="0" smtClean="0">
                <a:latin typeface="メイリオ" panose="020B0604030504040204" pitchFamily="50" charset="-128"/>
                <a:ea typeface="メイリオ" panose="020B0604030504040204" pitchFamily="50" charset="-128"/>
              </a:rPr>
              <a:t>と産学官民の交流ゾーン</a:t>
            </a:r>
            <a:endParaRPr lang="ja-JP" altLang="en-US" sz="1400" dirty="0"/>
          </a:p>
        </p:txBody>
      </p:sp>
      <p:sp>
        <p:nvSpPr>
          <p:cNvPr id="14" name="正方形/長方形 13"/>
          <p:cNvSpPr/>
          <p:nvPr/>
        </p:nvSpPr>
        <p:spPr bwMode="gray">
          <a:xfrm>
            <a:off x="107576" y="5732427"/>
            <a:ext cx="3222117" cy="954107"/>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rPr>
              <a:t>国際集客・交流に資する業務・商業・宿泊・</a:t>
            </a:r>
            <a:r>
              <a:rPr lang="en-US" altLang="ja-JP" sz="1400" dirty="0" smtClean="0">
                <a:latin typeface="メイリオ" panose="020B0604030504040204" pitchFamily="50" charset="-128"/>
                <a:ea typeface="メイリオ" panose="020B0604030504040204" pitchFamily="50" charset="-128"/>
              </a:rPr>
              <a:t>MICE</a:t>
            </a:r>
            <a:r>
              <a:rPr lang="ja-JP" altLang="en-US" sz="1400" dirty="0" smtClean="0">
                <a:latin typeface="メイリオ" panose="020B0604030504040204" pitchFamily="50" charset="-128"/>
                <a:ea typeface="メイリオ" panose="020B0604030504040204" pitchFamily="50" charset="-128"/>
              </a:rPr>
              <a:t>施設を配置し、世界からのビジネス・観光を促す高度複合都市機能集積ゾーン</a:t>
            </a:r>
            <a:endParaRPr lang="ja-JP" altLang="en-US" sz="1400" dirty="0"/>
          </a:p>
        </p:txBody>
      </p:sp>
      <p:sp>
        <p:nvSpPr>
          <p:cNvPr id="15" name="正方形/長方形 14"/>
          <p:cNvSpPr/>
          <p:nvPr/>
        </p:nvSpPr>
        <p:spPr bwMode="gray">
          <a:xfrm>
            <a:off x="78121" y="3454286"/>
            <a:ext cx="3531667" cy="1600438"/>
          </a:xfrm>
          <a:prstGeom prst="rect">
            <a:avLst/>
          </a:prstGeom>
        </p:spPr>
        <p:txBody>
          <a:bodyPr wrap="square">
            <a:spAutoFit/>
          </a:bodyPr>
          <a:lstStyle/>
          <a:p>
            <a:r>
              <a:rPr lang="en-US" altLang="ja-JP" sz="1400" b="1" dirty="0" smtClean="0">
                <a:latin typeface="メイリオ" panose="020B0604030504040204" pitchFamily="50" charset="-128"/>
                <a:ea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rPr>
              <a:t>北部分</a:t>
            </a:r>
            <a:r>
              <a:rPr lang="en-US" altLang="ja-JP" sz="1400" b="1" dirty="0" smtClean="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市寄附金整備区域を含む緑豊か</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な憩のゾーン</a:t>
            </a:r>
            <a:endParaRPr lang="en-US" altLang="ja-JP" sz="1400" dirty="0" smtClean="0">
              <a:latin typeface="メイリオ" panose="020B0604030504040204" pitchFamily="50" charset="-128"/>
              <a:ea typeface="メイリオ" panose="020B0604030504040204" pitchFamily="50" charset="-128"/>
            </a:endParaRPr>
          </a:p>
          <a:p>
            <a:r>
              <a:rPr lang="en-US" altLang="ja-JP" sz="1400" b="1" dirty="0" smtClean="0">
                <a:latin typeface="メイリオ" panose="020B0604030504040204" pitchFamily="50" charset="-128"/>
                <a:ea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rPr>
              <a:t>南</a:t>
            </a:r>
            <a:r>
              <a:rPr lang="ja-JP" altLang="en-US" sz="1400" b="1" dirty="0">
                <a:latin typeface="メイリオ" panose="020B0604030504040204" pitchFamily="50" charset="-128"/>
                <a:ea typeface="メイリオ" panose="020B0604030504040204" pitchFamily="50" charset="-128"/>
              </a:rPr>
              <a:t>部分</a:t>
            </a:r>
            <a:r>
              <a:rPr lang="en-US" altLang="ja-JP" sz="1400" b="1" dirty="0" smtClean="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広場を中心に多くの人が集い多</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彩な活動ある賑わいゾーン</a:t>
            </a:r>
            <a:endParaRPr lang="en-US" altLang="ja-JP" sz="1400" dirty="0" smtClean="0">
              <a:latin typeface="メイリオ" panose="020B0604030504040204" pitchFamily="50" charset="-128"/>
              <a:ea typeface="メイリオ" panose="020B0604030504040204" pitchFamily="50" charset="-128"/>
            </a:endParaRPr>
          </a:p>
          <a:p>
            <a:r>
              <a:rPr lang="en-US" altLang="ja-JP" sz="1400" b="1" dirty="0" smtClean="0">
                <a:latin typeface="メイリオ" panose="020B0604030504040204" pitchFamily="50" charset="-128"/>
                <a:ea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rPr>
              <a:t>賑わい軸（東西軸）</a:t>
            </a:r>
            <a:r>
              <a:rPr lang="en-US" altLang="ja-JP" sz="1400" b="1" dirty="0" smtClean="0">
                <a:latin typeface="メイリオ" panose="020B0604030504040204" pitchFamily="50" charset="-128"/>
                <a:ea typeface="メイリオ" panose="020B0604030504040204" pitchFamily="50" charset="-128"/>
              </a:rPr>
              <a:t>]</a:t>
            </a:r>
          </a:p>
          <a:p>
            <a:r>
              <a:rPr lang="ja-JP" altLang="en-US" sz="1400" b="1"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公園と連続する広場空間として</a:t>
            </a:r>
            <a:endParaRPr lang="en-US" altLang="ja-JP" sz="1400"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　南北を一体化</a:t>
            </a:r>
            <a:endParaRPr lang="en-US" altLang="ja-JP" sz="1400" dirty="0" smtClean="0">
              <a:latin typeface="メイリオ" panose="020B0604030504040204" pitchFamily="50" charset="-128"/>
              <a:ea typeface="メイリオ" panose="020B0604030504040204" pitchFamily="50" charset="-128"/>
            </a:endParaRPr>
          </a:p>
        </p:txBody>
      </p:sp>
      <p:sp>
        <p:nvSpPr>
          <p:cNvPr id="16" name="正方形/長方形 15"/>
          <p:cNvSpPr/>
          <p:nvPr/>
        </p:nvSpPr>
        <p:spPr bwMode="gray">
          <a:xfrm>
            <a:off x="190460" y="1651512"/>
            <a:ext cx="1388514" cy="338554"/>
          </a:xfrm>
          <a:prstGeom prst="rect">
            <a:avLst/>
          </a:prstGeom>
          <a:solidFill>
            <a:srgbClr val="FFC000"/>
          </a:solidFill>
          <a:ln>
            <a:solidFill>
              <a:srgbClr val="FF9900"/>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sz="1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北街区</a:t>
            </a:r>
            <a:endPar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7" name="正方形/長方形 16"/>
          <p:cNvSpPr/>
          <p:nvPr/>
        </p:nvSpPr>
        <p:spPr bwMode="gray">
          <a:xfrm>
            <a:off x="176669" y="5357184"/>
            <a:ext cx="1388514" cy="338554"/>
          </a:xfrm>
          <a:prstGeom prst="rect">
            <a:avLst/>
          </a:prstGeom>
          <a:solidFill>
            <a:srgbClr val="FFC000"/>
          </a:solidFill>
          <a:ln>
            <a:solidFill>
              <a:srgbClr val="FF9900"/>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sz="1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南街区</a:t>
            </a:r>
            <a:endPar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8" name="正方形/長方形 17"/>
          <p:cNvSpPr/>
          <p:nvPr/>
        </p:nvSpPr>
        <p:spPr bwMode="gray">
          <a:xfrm>
            <a:off x="176669" y="3089820"/>
            <a:ext cx="1383884" cy="338554"/>
          </a:xfrm>
          <a:prstGeom prst="rect">
            <a:avLst/>
          </a:prstGeom>
          <a:solidFill>
            <a:srgbClr val="92D050"/>
          </a:solidFill>
          <a:ln>
            <a:solidFill>
              <a:srgbClr val="669900"/>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sz="1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都市公園</a:t>
            </a:r>
            <a:endPar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2" name="正方形/長方形 21"/>
          <p:cNvSpPr/>
          <p:nvPr/>
        </p:nvSpPr>
        <p:spPr bwMode="gray">
          <a:xfrm>
            <a:off x="1478891" y="1739377"/>
            <a:ext cx="1817604" cy="307777"/>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rPr>
              <a:t>（約</a:t>
            </a:r>
            <a:r>
              <a:rPr lang="en-US" altLang="ja-JP" sz="1400" dirty="0" smtClean="0">
                <a:latin typeface="メイリオ" panose="020B0604030504040204" pitchFamily="50" charset="-128"/>
                <a:ea typeface="メイリオ" panose="020B0604030504040204" pitchFamily="50" charset="-128"/>
              </a:rPr>
              <a:t>1.6ha</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p:txBody>
      </p:sp>
      <p:sp>
        <p:nvSpPr>
          <p:cNvPr id="23" name="正方形/長方形 22"/>
          <p:cNvSpPr/>
          <p:nvPr/>
        </p:nvSpPr>
        <p:spPr bwMode="gray">
          <a:xfrm>
            <a:off x="1458301" y="3170409"/>
            <a:ext cx="1817604" cy="307777"/>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rPr>
              <a:t>（約</a:t>
            </a:r>
            <a:r>
              <a:rPr lang="en-US" altLang="ja-JP" sz="1400" dirty="0" smtClean="0">
                <a:latin typeface="メイリオ" panose="020B0604030504040204" pitchFamily="50" charset="-128"/>
                <a:ea typeface="メイリオ" panose="020B0604030504040204" pitchFamily="50" charset="-128"/>
              </a:rPr>
              <a:t>4.5ha</a:t>
            </a:r>
            <a:r>
              <a:rPr lang="ja-JP" altLang="en-US" sz="1400" dirty="0" smtClean="0">
                <a:latin typeface="メイリオ" panose="020B0604030504040204" pitchFamily="50" charset="-128"/>
                <a:ea typeface="メイリオ" panose="020B0604030504040204" pitchFamily="50" charset="-128"/>
              </a:rPr>
              <a:t>）</a:t>
            </a:r>
            <a:endParaRPr lang="ja-JP" altLang="en-US" sz="1400" dirty="0"/>
          </a:p>
        </p:txBody>
      </p:sp>
      <p:sp>
        <p:nvSpPr>
          <p:cNvPr id="24" name="正方形/長方形 23"/>
          <p:cNvSpPr/>
          <p:nvPr/>
        </p:nvSpPr>
        <p:spPr bwMode="gray">
          <a:xfrm>
            <a:off x="1479233" y="5434395"/>
            <a:ext cx="1817604" cy="307777"/>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rPr>
              <a:t>（約</a:t>
            </a:r>
            <a:r>
              <a:rPr lang="en-US" altLang="ja-JP" sz="1400" dirty="0" smtClean="0">
                <a:latin typeface="メイリオ" panose="020B0604030504040204" pitchFamily="50" charset="-128"/>
                <a:ea typeface="メイリオ" panose="020B0604030504040204" pitchFamily="50" charset="-128"/>
              </a:rPr>
              <a:t>3.0ha</a:t>
            </a:r>
            <a:r>
              <a:rPr lang="ja-JP" altLang="en-US" sz="1400" dirty="0" smtClean="0">
                <a:latin typeface="メイリオ" panose="020B0604030504040204" pitchFamily="50" charset="-128"/>
                <a:ea typeface="メイリオ" panose="020B0604030504040204" pitchFamily="50" charset="-128"/>
              </a:rPr>
              <a:t>）</a:t>
            </a:r>
            <a:endParaRPr lang="ja-JP" altLang="en-US" sz="1400" dirty="0"/>
          </a:p>
        </p:txBody>
      </p:sp>
      <p:sp>
        <p:nvSpPr>
          <p:cNvPr id="25" name="テキスト ボックス 24"/>
          <p:cNvSpPr txBox="1"/>
          <p:nvPr/>
        </p:nvSpPr>
        <p:spPr bwMode="gray">
          <a:xfrm>
            <a:off x="7091022" y="6461672"/>
            <a:ext cx="2531462" cy="262829"/>
          </a:xfrm>
          <a:prstGeom prst="rect">
            <a:avLst/>
          </a:prstGeom>
          <a:noFill/>
        </p:spPr>
        <p:txBody>
          <a:bodyPr wrap="none" rtlCol="0">
            <a:spAutoFit/>
          </a:bodyPr>
          <a:lstStyle/>
          <a:p>
            <a:r>
              <a:rPr lang="ja-JP" altLang="en-US" sz="1108" dirty="0" smtClean="0"/>
              <a:t>出所：うめきた</a:t>
            </a:r>
            <a:r>
              <a:rPr lang="en-US" altLang="ja-JP" sz="1108" dirty="0" smtClean="0"/>
              <a:t>2</a:t>
            </a:r>
            <a:r>
              <a:rPr lang="ja-JP" altLang="en-US" sz="1108" dirty="0" smtClean="0"/>
              <a:t>期開発事業者提案資料</a:t>
            </a:r>
            <a:endParaRPr lang="ja-JP" altLang="en-US" sz="1108" dirty="0"/>
          </a:p>
        </p:txBody>
      </p:sp>
      <p:sp>
        <p:nvSpPr>
          <p:cNvPr id="26" name="正方形/長方形 25"/>
          <p:cNvSpPr/>
          <p:nvPr/>
        </p:nvSpPr>
        <p:spPr bwMode="gray">
          <a:xfrm>
            <a:off x="7286621" y="2804322"/>
            <a:ext cx="2133918" cy="215444"/>
          </a:xfrm>
          <a:prstGeom prst="rect">
            <a:avLst/>
          </a:prstGeom>
        </p:spPr>
        <p:txBody>
          <a:bodyPr wrap="none">
            <a:spAutoFit/>
          </a:bodyPr>
          <a:lstStyle/>
          <a:p>
            <a:r>
              <a:rPr lang="ja-JP" altLang="en-US" sz="800" dirty="0">
                <a:latin typeface="メイリオ" panose="020B0604030504040204" pitchFamily="50" charset="-128"/>
                <a:ea typeface="メイリオ" panose="020B0604030504040204" pitchFamily="50" charset="-128"/>
              </a:rPr>
              <a:t>都市公園（南部分）のリフレクション広場</a:t>
            </a:r>
          </a:p>
        </p:txBody>
      </p:sp>
      <p:sp>
        <p:nvSpPr>
          <p:cNvPr id="27" name="正方形/長方形 26"/>
          <p:cNvSpPr/>
          <p:nvPr/>
        </p:nvSpPr>
        <p:spPr bwMode="gray">
          <a:xfrm>
            <a:off x="4183042" y="3554225"/>
            <a:ext cx="1928733" cy="215444"/>
          </a:xfrm>
          <a:prstGeom prst="rect">
            <a:avLst/>
          </a:prstGeom>
        </p:spPr>
        <p:txBody>
          <a:bodyPr wrap="none">
            <a:spAutoFit/>
          </a:bodyPr>
          <a:lstStyle/>
          <a:p>
            <a:r>
              <a:rPr lang="ja-JP" altLang="en-US" sz="800" dirty="0">
                <a:latin typeface="メイリオ" panose="020B0604030504040204" pitchFamily="50" charset="-128"/>
                <a:ea typeface="メイリオ" panose="020B0604030504040204" pitchFamily="50" charset="-128"/>
              </a:rPr>
              <a:t>賑わい軸（東西軸）のステッププラザ</a:t>
            </a:r>
          </a:p>
        </p:txBody>
      </p:sp>
      <p:sp>
        <p:nvSpPr>
          <p:cNvPr id="3" name="正方形/長方形 2"/>
          <p:cNvSpPr/>
          <p:nvPr/>
        </p:nvSpPr>
        <p:spPr bwMode="gray">
          <a:xfrm>
            <a:off x="150158" y="752092"/>
            <a:ext cx="6161741" cy="646331"/>
          </a:xfrm>
          <a:prstGeom prst="rect">
            <a:avLst/>
          </a:prstGeom>
        </p:spPr>
        <p:txBody>
          <a:bodyPr wrap="square">
            <a:spAutoFit/>
          </a:bodyPr>
          <a:lstStyle/>
          <a:p>
            <a:r>
              <a:rPr lang="ja-JP" altLang="en-US" sz="1600" b="1" dirty="0">
                <a:latin typeface="メイリオ" panose="020B0604030504040204" pitchFamily="50" charset="-128"/>
                <a:ea typeface="メイリオ" panose="020B0604030504040204" pitchFamily="50" charset="-128"/>
              </a:rPr>
              <a:t>■まちづくりのコンセプト</a:t>
            </a:r>
            <a:endParaRPr lang="en-US" altLang="ja-JP" sz="1600" b="1" dirty="0">
              <a:latin typeface="メイリオ" panose="020B0604030504040204" pitchFamily="50" charset="-128"/>
              <a:ea typeface="メイリオ" panose="020B0604030504040204" pitchFamily="50" charset="-128"/>
            </a:endParaRPr>
          </a:p>
          <a:p>
            <a:r>
              <a:rPr lang="ja-JP" altLang="en-US" sz="2000" b="1" dirty="0" smtClean="0">
                <a:latin typeface="メイリオ" panose="020B0604030504040204" pitchFamily="50" charset="-128"/>
                <a:ea typeface="メイリオ" panose="020B0604030504040204" pitchFamily="50" charset="-128"/>
              </a:rPr>
              <a:t>　希望の杜</a:t>
            </a:r>
            <a:r>
              <a:rPr lang="ja-JP" altLang="en-US" sz="20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Osaka</a:t>
            </a:r>
            <a:r>
              <a:rPr lang="ja-JP" altLang="en-US" sz="20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“MIDORI”LIFE</a:t>
            </a:r>
            <a:r>
              <a:rPr lang="ja-JP" altLang="en-US" sz="20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2070</a:t>
            </a:r>
            <a:r>
              <a:rPr lang="ja-JP" altLang="en-US" sz="2000" b="1" dirty="0">
                <a:latin typeface="メイリオ" panose="020B0604030504040204" pitchFamily="50" charset="-128"/>
                <a:ea typeface="メイリオ" panose="020B0604030504040204" pitchFamily="50" charset="-128"/>
              </a:rPr>
              <a:t>の創造</a:t>
            </a:r>
            <a:endParaRPr lang="en-US" altLang="ja-JP" sz="2000" b="1" dirty="0">
              <a:latin typeface="メイリオ" panose="020B0604030504040204" pitchFamily="50" charset="-128"/>
              <a:ea typeface="メイリオ" panose="020B0604030504040204" pitchFamily="50" charset="-128"/>
            </a:endParaRPr>
          </a:p>
        </p:txBody>
      </p:sp>
      <p:sp>
        <p:nvSpPr>
          <p:cNvPr id="28" name="正方形/長方形 27"/>
          <p:cNvSpPr/>
          <p:nvPr/>
        </p:nvSpPr>
        <p:spPr bwMode="gray">
          <a:xfrm>
            <a:off x="7850459" y="103489"/>
            <a:ext cx="1800000" cy="294744"/>
          </a:xfrm>
          <a:prstGeom prst="rect">
            <a:avLst/>
          </a:prstGeom>
          <a:noFill/>
          <a:ln w="19050">
            <a:solidFill>
              <a:schemeClr val="dk1"/>
            </a:solidFill>
            <a:miter lim="800000"/>
            <a:headEnd/>
            <a:tailEnd/>
          </a:ln>
        </p:spPr>
        <p:txBody>
          <a:bodyPr vert="horz" wrap="none" lIns="36000" tIns="72000" rIns="36000" bIns="37145" rtlCol="0" anchor="ctr">
            <a:normAutofit fontScale="85000" lnSpcReduction="20000"/>
          </a:bodyPr>
          <a:lstStyle/>
          <a:p>
            <a:pPr algn="ctr" eaLnBrk="0" hangingPunct="0"/>
            <a:r>
              <a:rPr lang="ja-JP" altLang="en-US" b="1" kern="0" dirty="0" smtClean="0">
                <a:latin typeface="メイリオ" panose="020B0604030504040204" pitchFamily="50" charset="-128"/>
                <a:ea typeface="メイリオ" panose="020B0604030504040204" pitchFamily="50" charset="-128"/>
              </a:rPr>
              <a:t>うめきた２期地区</a:t>
            </a:r>
            <a:endParaRPr lang="ja-JP" altLang="en-US" b="1" kern="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9203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bwMode="gray">
          <a:xfrm>
            <a:off x="7663703" y="6498211"/>
            <a:ext cx="2228850" cy="365125"/>
          </a:xfrm>
        </p:spPr>
        <p:txBody>
          <a:bodyPr/>
          <a:lstStyle/>
          <a:p>
            <a:fld id="{6E17C05B-0230-4840-85E4-205B1AC89A90}" type="slidenum">
              <a:rPr kumimoji="1" lang="ja-JP" altLang="en-US" smtClean="0">
                <a:latin typeface="メイリオ" panose="020B0604030504040204" pitchFamily="50" charset="-128"/>
                <a:ea typeface="メイリオ" panose="020B0604030504040204" pitchFamily="50" charset="-128"/>
              </a:rPr>
              <a:t>5</a:t>
            </a:fld>
            <a:endParaRPr kumimoji="1" lang="ja-JP" altLang="en-US">
              <a:latin typeface="メイリオ" panose="020B0604030504040204" pitchFamily="50" charset="-128"/>
              <a:ea typeface="メイリオ" panose="020B0604030504040204" pitchFamily="50" charset="-128"/>
            </a:endParaRPr>
          </a:p>
        </p:txBody>
      </p:sp>
      <p:sp>
        <p:nvSpPr>
          <p:cNvPr id="11" name="正方形/長方形 10"/>
          <p:cNvSpPr/>
          <p:nvPr/>
        </p:nvSpPr>
        <p:spPr bwMode="gray">
          <a:xfrm>
            <a:off x="0" y="53788"/>
            <a:ext cx="9906000" cy="438750"/>
          </a:xfrm>
          <a:prstGeom prst="rect">
            <a:avLst/>
          </a:prstGeom>
          <a:noFill/>
          <a:ln w="9525">
            <a:noFill/>
            <a:miter lim="800000"/>
            <a:headEnd/>
            <a:tailEnd/>
          </a:ln>
        </p:spPr>
        <p:txBody>
          <a:bodyPr vert="horz" wrap="none" lIns="74291" tIns="37145" rIns="74291" bIns="37145" rtlCol="0" anchor="ctr">
            <a:normAutofit/>
          </a:bodyPr>
          <a:lstStyle/>
          <a:p>
            <a:pPr eaLnBrk="0" fontAlgn="base" hangingPunct="0">
              <a:lnSpc>
                <a:spcPct val="90000"/>
              </a:lnSpc>
              <a:spcBef>
                <a:spcPct val="0"/>
              </a:spcBef>
              <a:spcAft>
                <a:spcPct val="0"/>
              </a:spcAft>
            </a:pPr>
            <a:r>
              <a:rPr lang="ja-JP" altLang="en-US" sz="2400" b="1" dirty="0" smtClean="0">
                <a:latin typeface="メイリオ" panose="020B0604030504040204" pitchFamily="50" charset="-128"/>
                <a:ea typeface="メイリオ" panose="020B0604030504040204" pitchFamily="50" charset="-128"/>
              </a:rPr>
              <a:t>うめきた</a:t>
            </a:r>
            <a:r>
              <a:rPr lang="en-US" altLang="ja-JP" sz="2400" b="1" dirty="0" smtClean="0">
                <a:latin typeface="メイリオ" panose="020B0604030504040204" pitchFamily="50" charset="-128"/>
                <a:ea typeface="メイリオ" panose="020B0604030504040204" pitchFamily="50" charset="-128"/>
              </a:rPr>
              <a:t>2</a:t>
            </a:r>
            <a:r>
              <a:rPr lang="ja-JP" altLang="en-US" sz="2400" b="1" dirty="0" smtClean="0">
                <a:latin typeface="メイリオ" panose="020B0604030504040204" pitchFamily="50" charset="-128"/>
                <a:ea typeface="メイリオ" panose="020B0604030504040204" pitchFamily="50" charset="-128"/>
              </a:rPr>
              <a:t>期開発での主な取り組み（予定）</a:t>
            </a:r>
            <a:endParaRPr lang="en-US" altLang="ja-JP" sz="2400" b="1" dirty="0" smtClean="0">
              <a:latin typeface="メイリオ" panose="020B0604030504040204" pitchFamily="50" charset="-128"/>
              <a:ea typeface="メイリオ" panose="020B0604030504040204" pitchFamily="50" charset="-128"/>
            </a:endParaRPr>
          </a:p>
        </p:txBody>
      </p:sp>
      <p:cxnSp>
        <p:nvCxnSpPr>
          <p:cNvPr id="7" name="直線コネクタ 6"/>
          <p:cNvCxnSpPr/>
          <p:nvPr/>
        </p:nvCxnSpPr>
        <p:spPr bwMode="gray">
          <a:xfrm>
            <a:off x="0" y="505985"/>
            <a:ext cx="9892553" cy="0"/>
          </a:xfrm>
          <a:prstGeom prst="line">
            <a:avLst/>
          </a:prstGeom>
          <a:ln w="730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bwMode="gray">
          <a:xfrm>
            <a:off x="802" y="586798"/>
            <a:ext cx="4560769" cy="374461"/>
          </a:xfrm>
          <a:prstGeom prst="rect">
            <a:avLst/>
          </a:prstGeom>
        </p:spPr>
        <p:txBody>
          <a:bodyPr wrap="square">
            <a:spAutoFit/>
          </a:bodyPr>
          <a:lstStyle/>
          <a:p>
            <a:pPr marL="180975" indent="-180975">
              <a:lnSpc>
                <a:spcPts val="2200"/>
              </a:lnSpc>
            </a:pPr>
            <a:r>
              <a:rPr lang="ja-JP" altLang="en-US" sz="1600" b="1" dirty="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デジタルオーダーメード」サービス</a:t>
            </a:r>
            <a:endParaRPr lang="en-US" altLang="ja-JP" sz="1600" b="1" dirty="0">
              <a:latin typeface="メイリオ" panose="020B0604030504040204" pitchFamily="50" charset="-128"/>
              <a:ea typeface="メイリオ" panose="020B0604030504040204" pitchFamily="50" charset="-128"/>
            </a:endParaRPr>
          </a:p>
        </p:txBody>
      </p:sp>
      <p:sp>
        <p:nvSpPr>
          <p:cNvPr id="6" name="正方形/長方形 5"/>
          <p:cNvSpPr/>
          <p:nvPr/>
        </p:nvSpPr>
        <p:spPr bwMode="gray">
          <a:xfrm>
            <a:off x="28098" y="1002005"/>
            <a:ext cx="3185732" cy="337913"/>
          </a:xfrm>
          <a:prstGeom prst="rect">
            <a:avLst/>
          </a:prstGeom>
        </p:spPr>
        <p:txBody>
          <a:bodyPr wrap="square" tIns="0" bIns="0">
            <a:spAutoFit/>
          </a:bodyPr>
          <a:lstStyle/>
          <a:p>
            <a:pPr marL="180975" indent="-180975">
              <a:lnSpc>
                <a:spcPts val="1300"/>
              </a:lnSpc>
            </a:pPr>
            <a:r>
              <a:rPr lang="ja-JP" altLang="en-US" sz="1200" dirty="0">
                <a:latin typeface="メイリオ" panose="020B0604030504040204" pitchFamily="50" charset="-128"/>
                <a:ea typeface="メイリオ" panose="020B0604030504040204" pitchFamily="50" charset="-128"/>
              </a:rPr>
              <a:t>①事前同意した会員のヒューマンデータを取得</a:t>
            </a:r>
            <a:endParaRPr lang="en-US" altLang="ja-JP" sz="1200" dirty="0">
              <a:latin typeface="メイリオ" panose="020B0604030504040204" pitchFamily="50" charset="-128"/>
              <a:ea typeface="メイリオ" panose="020B0604030504040204" pitchFamily="50" charset="-128"/>
            </a:endParaRPr>
          </a:p>
        </p:txBody>
      </p:sp>
      <p:sp>
        <p:nvSpPr>
          <p:cNvPr id="8" name="正方形/長方形 7"/>
          <p:cNvSpPr/>
          <p:nvPr/>
        </p:nvSpPr>
        <p:spPr bwMode="gray">
          <a:xfrm>
            <a:off x="3192541" y="992527"/>
            <a:ext cx="3409966" cy="337913"/>
          </a:xfrm>
          <a:prstGeom prst="rect">
            <a:avLst/>
          </a:prstGeom>
        </p:spPr>
        <p:txBody>
          <a:bodyPr wrap="square" tIns="0" bIns="0">
            <a:spAutoFit/>
          </a:bodyPr>
          <a:lstStyle/>
          <a:p>
            <a:pPr marL="180975" indent="-180975">
              <a:lnSpc>
                <a:spcPts val="1300"/>
              </a:lnSpc>
            </a:pPr>
            <a:r>
              <a:rPr lang="ja-JP" altLang="en-US" sz="1200" dirty="0">
                <a:latin typeface="メイリオ" panose="020B0604030504040204" pitchFamily="50" charset="-128"/>
                <a:ea typeface="メイリオ" panose="020B0604030504040204" pitchFamily="50" charset="-128"/>
              </a:rPr>
              <a:t>②蓄積された顧客ごとのニーズデータを整理・一元基盤化</a:t>
            </a:r>
            <a:endParaRPr lang="en-US" altLang="ja-JP" sz="1200" dirty="0">
              <a:latin typeface="メイリオ" panose="020B0604030504040204" pitchFamily="50" charset="-128"/>
              <a:ea typeface="メイリオ" panose="020B0604030504040204" pitchFamily="50" charset="-128"/>
            </a:endParaRPr>
          </a:p>
        </p:txBody>
      </p:sp>
      <p:sp>
        <p:nvSpPr>
          <p:cNvPr id="9" name="正方形/長方形 8"/>
          <p:cNvSpPr/>
          <p:nvPr/>
        </p:nvSpPr>
        <p:spPr bwMode="gray">
          <a:xfrm>
            <a:off x="6627691" y="967515"/>
            <a:ext cx="3282190" cy="504625"/>
          </a:xfrm>
          <a:prstGeom prst="rect">
            <a:avLst/>
          </a:prstGeom>
        </p:spPr>
        <p:txBody>
          <a:bodyPr wrap="square" tIns="0" bIns="0">
            <a:spAutoFit/>
          </a:bodyPr>
          <a:lstStyle/>
          <a:p>
            <a:pPr marL="180975" indent="-180975">
              <a:lnSpc>
                <a:spcPts val="1300"/>
              </a:lnSpc>
            </a:pPr>
            <a:r>
              <a:rPr lang="ja-JP" altLang="en-US" sz="1200" dirty="0" smtClean="0">
                <a:latin typeface="メイリオ" panose="020B0604030504040204" pitchFamily="50" charset="-128"/>
                <a:ea typeface="メイリオ" panose="020B0604030504040204" pitchFamily="50" charset="-128"/>
              </a:rPr>
              <a:t>③専門家や大学、企業などが参画する「共創コミュニティ」がデータを解析して真のニーズを提示</a:t>
            </a:r>
            <a:endParaRPr lang="en-US" altLang="ja-JP" sz="1200" dirty="0">
              <a:latin typeface="メイリオ" panose="020B0604030504040204" pitchFamily="50" charset="-128"/>
              <a:ea typeface="メイリオ" panose="020B0604030504040204" pitchFamily="50" charset="-128"/>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289361" y="1398988"/>
            <a:ext cx="2598716" cy="17394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230524" y="1302177"/>
            <a:ext cx="3397167" cy="223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6758496" y="1510222"/>
            <a:ext cx="3020580" cy="195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bwMode="gray">
          <a:xfrm>
            <a:off x="192093" y="3231891"/>
            <a:ext cx="2567559" cy="256480"/>
          </a:xfrm>
          <a:prstGeom prst="rect">
            <a:avLst/>
          </a:prstGeom>
        </p:spPr>
        <p:txBody>
          <a:bodyPr wrap="square" lIns="0" tIns="0" rIns="0" bIns="0">
            <a:spAutoFit/>
          </a:bodyPr>
          <a:lstStyle/>
          <a:p>
            <a:pPr marL="180975" indent="-180975">
              <a:lnSpc>
                <a:spcPts val="1000"/>
              </a:lnSpc>
            </a:pPr>
            <a:r>
              <a:rPr lang="ja-JP" altLang="en-US" sz="1000" dirty="0" smtClean="0">
                <a:latin typeface="メイリオ" panose="020B0604030504040204" pitchFamily="50" charset="-128"/>
                <a:ea typeface="メイリオ" panose="020B0604030504040204" pitchFamily="50" charset="-128"/>
              </a:rPr>
              <a:t>　脳活動データを取得しながらの購買体験（イメージ）</a:t>
            </a:r>
            <a:endParaRPr lang="en-US" altLang="ja-JP" sz="1000" dirty="0">
              <a:latin typeface="メイリオ" panose="020B0604030504040204" pitchFamily="50" charset="-128"/>
              <a:ea typeface="メイリオ" panose="020B0604030504040204" pitchFamily="50" charset="-128"/>
            </a:endParaRPr>
          </a:p>
        </p:txBody>
      </p:sp>
      <p:pic>
        <p:nvPicPr>
          <p:cNvPr id="15" name="図 14"/>
          <p:cNvPicPr>
            <a:picLocks noChangeAspect="1"/>
          </p:cNvPicPr>
          <p:nvPr/>
        </p:nvPicPr>
        <p:blipFill>
          <a:blip r:embed="rId5"/>
          <a:stretch>
            <a:fillRect/>
          </a:stretch>
        </p:blipFill>
        <p:spPr bwMode="gray">
          <a:xfrm>
            <a:off x="0" y="3908366"/>
            <a:ext cx="6175982" cy="2954970"/>
          </a:xfrm>
          <a:prstGeom prst="rect">
            <a:avLst/>
          </a:prstGeom>
        </p:spPr>
      </p:pic>
      <p:sp>
        <p:nvSpPr>
          <p:cNvPr id="16" name="正方形/長方形 15"/>
          <p:cNvSpPr/>
          <p:nvPr/>
        </p:nvSpPr>
        <p:spPr bwMode="gray">
          <a:xfrm>
            <a:off x="102820" y="3644333"/>
            <a:ext cx="9081802" cy="380873"/>
          </a:xfrm>
          <a:prstGeom prst="rect">
            <a:avLst/>
          </a:prstGeom>
        </p:spPr>
        <p:txBody>
          <a:bodyPr wrap="square">
            <a:spAutoFit/>
          </a:bodyPr>
          <a:lstStyle/>
          <a:p>
            <a:pPr marL="180975" indent="-180975">
              <a:lnSpc>
                <a:spcPts val="2200"/>
              </a:lnSpc>
            </a:pPr>
            <a:r>
              <a:rPr lang="ja-JP" altLang="en-US" sz="1600" b="1" dirty="0" smtClean="0">
                <a:latin typeface="メイリオ" panose="020B0604030504040204" pitchFamily="50" charset="-128"/>
                <a:ea typeface="メイリオ" panose="020B0604030504040204" pitchFamily="50" charset="-128"/>
              </a:rPr>
              <a:t>■街区間の熱融通により効率が高く信頼性の高いシステム</a:t>
            </a:r>
            <a:endParaRPr lang="en-US" altLang="ja-JP" sz="1600" b="1" dirty="0">
              <a:latin typeface="メイリオ" panose="020B0604030504040204" pitchFamily="50" charset="-128"/>
              <a:ea typeface="メイリオ" panose="020B0604030504040204" pitchFamily="50" charset="-128"/>
            </a:endParaRPr>
          </a:p>
        </p:txBody>
      </p:sp>
      <p:sp>
        <p:nvSpPr>
          <p:cNvPr id="17" name="正方形/長方形 16"/>
          <p:cNvSpPr/>
          <p:nvPr/>
        </p:nvSpPr>
        <p:spPr bwMode="gray">
          <a:xfrm>
            <a:off x="5969000" y="3705001"/>
            <a:ext cx="3784600" cy="1077218"/>
          </a:xfrm>
          <a:prstGeom prst="rect">
            <a:avLst/>
          </a:prstGeom>
        </p:spPr>
        <p:txBody>
          <a:bodyPr wrap="square">
            <a:spAutoFit/>
          </a:bodyPr>
          <a:lstStyle/>
          <a:p>
            <a:pPr marL="182563" indent="-182563"/>
            <a:r>
              <a:rPr lang="ja-JP" altLang="en-US" sz="1600" dirty="0" smtClean="0">
                <a:latin typeface="メイリオ" panose="020B0604030504040204" pitchFamily="50" charset="-128"/>
                <a:ea typeface="メイリオ" panose="020B0604030504040204" pitchFamily="50" charset="-128"/>
              </a:rPr>
              <a:t>・熱融通コントロール</a:t>
            </a:r>
            <a:endParaRPr lang="en-US" altLang="ja-JP" sz="1600" dirty="0" smtClean="0">
              <a:latin typeface="メイリオ" panose="020B0604030504040204" pitchFamily="50" charset="-128"/>
              <a:ea typeface="メイリオ" panose="020B0604030504040204" pitchFamily="50" charset="-128"/>
            </a:endParaRPr>
          </a:p>
          <a:p>
            <a:pPr marL="182563" indent="-182563"/>
            <a:r>
              <a:rPr lang="ja-JP" altLang="en-US" sz="1600" dirty="0" smtClean="0">
                <a:latin typeface="メイリオ" panose="020B0604030504040204" pitchFamily="50" charset="-128"/>
                <a:ea typeface="メイリオ" panose="020B0604030504040204" pitchFamily="50" charset="-128"/>
              </a:rPr>
              <a:t>・ビッグデータ</a:t>
            </a:r>
            <a:r>
              <a:rPr lang="ja-JP" altLang="en-US" sz="1600" dirty="0">
                <a:latin typeface="メイリオ" panose="020B0604030504040204" pitchFamily="50" charset="-128"/>
                <a:ea typeface="メイリオ" panose="020B0604030504040204" pitchFamily="50" charset="-128"/>
              </a:rPr>
              <a:t>をまちのシステムの効率化に</a:t>
            </a:r>
            <a:r>
              <a:rPr lang="ja-JP" altLang="en-US" sz="1600" dirty="0" smtClean="0">
                <a:latin typeface="メイリオ" panose="020B0604030504040204" pitchFamily="50" charset="-128"/>
                <a:ea typeface="メイリオ" panose="020B0604030504040204" pitchFamily="50" charset="-128"/>
              </a:rPr>
              <a:t>利用</a:t>
            </a:r>
            <a:endParaRPr lang="en-US" altLang="ja-JP" sz="1600" dirty="0" smtClean="0">
              <a:latin typeface="メイリオ" panose="020B0604030504040204" pitchFamily="50" charset="-128"/>
              <a:ea typeface="メイリオ" panose="020B0604030504040204" pitchFamily="50" charset="-128"/>
            </a:endParaRPr>
          </a:p>
          <a:p>
            <a:pPr marL="182563" indent="-182563"/>
            <a:r>
              <a:rPr lang="ja-JP" altLang="en-US" sz="1600" dirty="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日本</a:t>
            </a:r>
            <a:r>
              <a:rPr lang="ja-JP" altLang="en-US" sz="1600" dirty="0">
                <a:latin typeface="メイリオ" panose="020B0604030504040204" pitchFamily="50" charset="-128"/>
                <a:ea typeface="メイリオ" panose="020B0604030504040204" pitchFamily="50" charset="-128"/>
              </a:rPr>
              <a:t>初の大規模「帯水層蓄熱</a:t>
            </a:r>
            <a:r>
              <a:rPr lang="ja-JP" altLang="en-US" sz="1600" dirty="0" smtClean="0">
                <a:latin typeface="メイリオ" panose="020B0604030504040204" pitchFamily="50" charset="-128"/>
                <a:ea typeface="メイリオ" panose="020B0604030504040204" pitchFamily="50" charset="-128"/>
              </a:rPr>
              <a:t>」採用</a:t>
            </a:r>
            <a:endParaRPr lang="ja-JP" altLang="en-US" sz="1600" dirty="0">
              <a:latin typeface="メイリオ" panose="020B0604030504040204" pitchFamily="50" charset="-128"/>
              <a:ea typeface="メイリオ" panose="020B0604030504040204" pitchFamily="50" charset="-128"/>
            </a:endParaRPr>
          </a:p>
        </p:txBody>
      </p:sp>
      <p:pic>
        <p:nvPicPr>
          <p:cNvPr id="19" name="図 18"/>
          <p:cNvPicPr>
            <a:picLocks noChangeAspect="1"/>
          </p:cNvPicPr>
          <p:nvPr/>
        </p:nvPicPr>
        <p:blipFill>
          <a:blip r:embed="rId6"/>
          <a:stretch>
            <a:fillRect/>
          </a:stretch>
        </p:blipFill>
        <p:spPr bwMode="gray">
          <a:xfrm>
            <a:off x="7290854" y="4766890"/>
            <a:ext cx="2141481" cy="2024509"/>
          </a:xfrm>
          <a:prstGeom prst="rect">
            <a:avLst/>
          </a:prstGeom>
        </p:spPr>
      </p:pic>
      <p:sp>
        <p:nvSpPr>
          <p:cNvPr id="20" name="正方形/長方形 19"/>
          <p:cNvSpPr/>
          <p:nvPr/>
        </p:nvSpPr>
        <p:spPr bwMode="gray">
          <a:xfrm>
            <a:off x="7854464" y="103489"/>
            <a:ext cx="1800000" cy="294744"/>
          </a:xfrm>
          <a:prstGeom prst="rect">
            <a:avLst/>
          </a:prstGeom>
          <a:noFill/>
          <a:ln w="19050">
            <a:solidFill>
              <a:schemeClr val="dk1"/>
            </a:solidFill>
            <a:miter lim="800000"/>
            <a:headEnd/>
            <a:tailEnd/>
          </a:ln>
        </p:spPr>
        <p:txBody>
          <a:bodyPr vert="horz" wrap="none" lIns="36000" tIns="72000" rIns="36000" bIns="37145" rtlCol="0" anchor="ctr">
            <a:normAutofit fontScale="85000" lnSpcReduction="20000"/>
          </a:bodyPr>
          <a:lstStyle/>
          <a:p>
            <a:pPr algn="ctr" eaLnBrk="0" hangingPunct="0"/>
            <a:r>
              <a:rPr lang="ja-JP" altLang="en-US" b="1" kern="0" dirty="0" smtClean="0">
                <a:latin typeface="メイリオ" panose="020B0604030504040204" pitchFamily="50" charset="-128"/>
                <a:ea typeface="メイリオ" panose="020B0604030504040204" pitchFamily="50" charset="-128"/>
              </a:rPr>
              <a:t>うめきた２期地区</a:t>
            </a:r>
            <a:endParaRPr lang="ja-JP" altLang="en-US" b="1" kern="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bwMode="gray">
          <a:xfrm>
            <a:off x="6709088" y="1438285"/>
            <a:ext cx="736741" cy="274304"/>
          </a:xfrm>
          <a:prstGeom prst="rect">
            <a:avLst/>
          </a:prstGeom>
          <a:solidFill>
            <a:schemeClr val="bg1"/>
          </a:solidFill>
          <a:ln>
            <a:noFill/>
          </a:ln>
        </p:spPr>
        <p:txBody>
          <a:bodyPr wrap="square" rtlCol="0">
            <a:spAutoFit/>
          </a:bodyPr>
          <a:lstStyle/>
          <a:p>
            <a:endParaRPr kumimoji="1" lang="ja-JP" altLang="en-US" dirty="0"/>
          </a:p>
        </p:txBody>
      </p:sp>
    </p:spTree>
    <p:extLst>
      <p:ext uri="{BB962C8B-B14F-4D97-AF65-F5344CB8AC3E}">
        <p14:creationId xmlns:p14="http://schemas.microsoft.com/office/powerpoint/2010/main" val="3284737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bwMode="gray">
          <a:xfrm>
            <a:off x="-4970" y="931414"/>
            <a:ext cx="5305404" cy="348813"/>
          </a:xfrm>
          <a:prstGeom prst="rect">
            <a:avLst/>
          </a:prstGeom>
          <a:noFill/>
        </p:spPr>
        <p:txBody>
          <a:bodyPr wrap="square" rtlCol="0">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a:t>
            </a:r>
            <a:r>
              <a:rPr lang="ja-JP" altLang="en-US" sz="1600" b="1" dirty="0" smtClean="0">
                <a:latin typeface="メイリオ" panose="020B0604030504040204" pitchFamily="50" charset="-128"/>
                <a:ea typeface="メイリオ" panose="020B0604030504040204" pitchFamily="50" charset="-128"/>
              </a:rPr>
              <a:t>デジタルサイネージ</a:t>
            </a:r>
            <a:r>
              <a:rPr lang="ja-JP" altLang="en-US" sz="1600" b="1" dirty="0">
                <a:latin typeface="メイリオ" panose="020B0604030504040204" pitchFamily="50" charset="-128"/>
                <a:ea typeface="メイリオ" panose="020B0604030504040204" pitchFamily="50" charset="-128"/>
              </a:rPr>
              <a:t>による</a:t>
            </a:r>
            <a:r>
              <a:rPr lang="ja-JP" altLang="en-US" sz="1600" b="1" dirty="0" smtClean="0">
                <a:latin typeface="メイリオ" panose="020B0604030504040204" pitchFamily="50" charset="-128"/>
                <a:ea typeface="メイリオ" panose="020B0604030504040204" pitchFamily="50" charset="-128"/>
              </a:rPr>
              <a:t>効果的な</a:t>
            </a:r>
            <a:r>
              <a:rPr lang="ja-JP" altLang="en-US" sz="1600" b="1" dirty="0">
                <a:latin typeface="メイリオ" panose="020B0604030504040204" pitchFamily="50" charset="-128"/>
                <a:ea typeface="メイリオ" panose="020B0604030504040204" pitchFamily="50" charset="-128"/>
              </a:rPr>
              <a:t>被災情報の</a:t>
            </a:r>
            <a:r>
              <a:rPr lang="ja-JP" altLang="en-US" sz="1600" b="1" dirty="0" smtClean="0">
                <a:latin typeface="メイリオ" panose="020B0604030504040204" pitchFamily="50" charset="-128"/>
                <a:ea typeface="メイリオ" panose="020B0604030504040204" pitchFamily="50" charset="-128"/>
              </a:rPr>
              <a:t>伝達</a:t>
            </a:r>
            <a:r>
              <a:rPr lang="ja-JP" altLang="en-US" sz="1600" b="1" dirty="0">
                <a:latin typeface="メイリオ" panose="020B0604030504040204" pitchFamily="50" charset="-128"/>
                <a:ea typeface="メイリオ" panose="020B0604030504040204" pitchFamily="50" charset="-128"/>
              </a:rPr>
              <a:t>＞</a:t>
            </a:r>
            <a:endParaRPr kumimoji="1" lang="ja-JP" altLang="en-US" sz="1600" b="1"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bwMode="gray">
          <a:xfrm>
            <a:off x="5484487" y="906677"/>
            <a:ext cx="4186331" cy="348813"/>
          </a:xfrm>
          <a:prstGeom prst="rect">
            <a:avLst/>
          </a:prstGeom>
          <a:noFill/>
        </p:spPr>
        <p:txBody>
          <a:bodyPr wrap="square" rtlCol="0">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a:t>
            </a:r>
            <a:r>
              <a:rPr lang="ja-JP" altLang="en-US" sz="1600" b="1" dirty="0" smtClean="0">
                <a:latin typeface="メイリオ" panose="020B0604030504040204" pitchFamily="50" charset="-128"/>
                <a:ea typeface="メイリオ" panose="020B0604030504040204" pitchFamily="50" charset="-128"/>
              </a:rPr>
              <a:t>監視カメラによる安全・安心性の向上</a:t>
            </a:r>
            <a:r>
              <a:rPr lang="ja-JP" altLang="en-US" sz="1600" b="1" dirty="0">
                <a:latin typeface="メイリオ" panose="020B0604030504040204" pitchFamily="50" charset="-128"/>
                <a:ea typeface="メイリオ" panose="020B0604030504040204" pitchFamily="50" charset="-128"/>
              </a:rPr>
              <a:t>＞</a:t>
            </a:r>
            <a:endParaRPr kumimoji="1" lang="ja-JP" altLang="en-US" sz="1600" b="1"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bwMode="gray">
          <a:xfrm>
            <a:off x="99850" y="3882216"/>
            <a:ext cx="4474393" cy="348813"/>
          </a:xfrm>
          <a:prstGeom prst="rect">
            <a:avLst/>
          </a:prstGeom>
          <a:noFill/>
        </p:spPr>
        <p:txBody>
          <a:bodyPr wrap="square" rtlCol="0">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災害に強い安定的な公衆</a:t>
            </a:r>
            <a:r>
              <a:rPr kumimoji="1" lang="en-US" altLang="ja-JP" sz="1600" b="1" dirty="0" smtClean="0">
                <a:latin typeface="メイリオ" panose="020B0604030504040204" pitchFamily="50" charset="-128"/>
                <a:ea typeface="メイリオ" panose="020B0604030504040204" pitchFamily="50" charset="-128"/>
              </a:rPr>
              <a:t>Wi-Fi</a:t>
            </a:r>
            <a:r>
              <a:rPr kumimoji="1" lang="ja-JP" altLang="en-US" sz="1600" b="1" dirty="0" smtClean="0">
                <a:latin typeface="メイリオ" panose="020B0604030504040204" pitchFamily="50" charset="-128"/>
                <a:ea typeface="メイリオ" panose="020B0604030504040204" pitchFamily="50" charset="-128"/>
              </a:rPr>
              <a:t>整備の検討</a:t>
            </a:r>
            <a:r>
              <a:rPr lang="ja-JP" altLang="en-US" sz="1600" b="1" dirty="0">
                <a:latin typeface="メイリオ" panose="020B0604030504040204" pitchFamily="50" charset="-128"/>
                <a:ea typeface="メイリオ" panose="020B0604030504040204" pitchFamily="50" charset="-128"/>
              </a:rPr>
              <a:t>＞</a:t>
            </a:r>
            <a:endParaRPr kumimoji="1" lang="ja-JP" altLang="en-US" sz="1600" b="1"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bwMode="gray">
          <a:xfrm>
            <a:off x="4994206" y="3878001"/>
            <a:ext cx="4886393" cy="348813"/>
          </a:xfrm>
          <a:prstGeom prst="rect">
            <a:avLst/>
          </a:prstGeom>
          <a:noFill/>
        </p:spPr>
        <p:txBody>
          <a:bodyPr wrap="square" rtlCol="0">
            <a:spAutoFit/>
          </a:bodyPr>
          <a:lstStyle/>
          <a:p>
            <a:pPr algn="ctr">
              <a:lnSpc>
                <a:spcPts val="2000"/>
              </a:lnSpc>
            </a:pPr>
            <a:r>
              <a:rPr lang="ja-JP" altLang="en-US" sz="1600" b="1" dirty="0">
                <a:latin typeface="メイリオ" panose="020B0604030504040204" pitchFamily="50" charset="-128"/>
                <a:ea typeface="メイリオ" panose="020B0604030504040204" pitchFamily="50" charset="-128"/>
              </a:rPr>
              <a:t>＜</a:t>
            </a:r>
            <a:r>
              <a:rPr lang="ja-JP" altLang="en-US" sz="1600" b="1" dirty="0" smtClean="0">
                <a:latin typeface="メイリオ" panose="020B0604030504040204" pitchFamily="50" charset="-128"/>
                <a:ea typeface="メイリオ" panose="020B0604030504040204" pitchFamily="50" charset="-128"/>
              </a:rPr>
              <a:t>ドローン技術による迅速な救助（実証実験）</a:t>
            </a:r>
            <a:r>
              <a:rPr lang="ja-JP" altLang="en-US" sz="1600" b="1" dirty="0">
                <a:latin typeface="メイリオ" panose="020B0604030504040204" pitchFamily="50" charset="-128"/>
                <a:ea typeface="メイリオ" panose="020B0604030504040204" pitchFamily="50" charset="-128"/>
              </a:rPr>
              <a:t> ＞</a:t>
            </a:r>
            <a:endParaRPr kumimoji="1" lang="ja-JP" altLang="en-US" sz="1600" b="1" dirty="0">
              <a:latin typeface="メイリオ" panose="020B0604030504040204" pitchFamily="50" charset="-128"/>
              <a:ea typeface="メイリオ" panose="020B0604030504040204" pitchFamily="50" charset="-128"/>
            </a:endParaRPr>
          </a:p>
        </p:txBody>
      </p:sp>
      <p:pic>
        <p:nvPicPr>
          <p:cNvPr id="13" name="図 12"/>
          <p:cNvPicPr>
            <a:picLocks noChangeAspect="1"/>
          </p:cNvPicPr>
          <p:nvPr/>
        </p:nvPicPr>
        <p:blipFill>
          <a:blip r:embed="rId3"/>
          <a:stretch>
            <a:fillRect/>
          </a:stretch>
        </p:blipFill>
        <p:spPr bwMode="gray">
          <a:xfrm>
            <a:off x="5658323" y="1255490"/>
            <a:ext cx="4094413" cy="2664518"/>
          </a:xfrm>
          <a:prstGeom prst="rect">
            <a:avLst/>
          </a:prstGeom>
        </p:spPr>
      </p:pic>
      <p:pic>
        <p:nvPicPr>
          <p:cNvPr id="15" name="図 14"/>
          <p:cNvPicPr>
            <a:picLocks noChangeAspect="1"/>
          </p:cNvPicPr>
          <p:nvPr/>
        </p:nvPicPr>
        <p:blipFill>
          <a:blip r:embed="rId4"/>
          <a:stretch>
            <a:fillRect/>
          </a:stretch>
        </p:blipFill>
        <p:spPr bwMode="gray">
          <a:xfrm>
            <a:off x="380091" y="1267353"/>
            <a:ext cx="3913909" cy="2583180"/>
          </a:xfrm>
          <a:prstGeom prst="rect">
            <a:avLst/>
          </a:prstGeom>
        </p:spPr>
      </p:pic>
      <p:pic>
        <p:nvPicPr>
          <p:cNvPr id="21" name="図 20"/>
          <p:cNvPicPr>
            <a:picLocks noChangeAspect="1"/>
          </p:cNvPicPr>
          <p:nvPr/>
        </p:nvPicPr>
        <p:blipFill>
          <a:blip r:embed="rId5"/>
          <a:stretch>
            <a:fillRect/>
          </a:stretch>
        </p:blipFill>
        <p:spPr bwMode="gray">
          <a:xfrm>
            <a:off x="276056" y="4248684"/>
            <a:ext cx="4017944" cy="2608573"/>
          </a:xfrm>
          <a:prstGeom prst="rect">
            <a:avLst/>
          </a:prstGeom>
        </p:spPr>
      </p:pic>
      <p:pic>
        <p:nvPicPr>
          <p:cNvPr id="23" name="図 22"/>
          <p:cNvPicPr>
            <a:picLocks noChangeAspect="1"/>
          </p:cNvPicPr>
          <p:nvPr/>
        </p:nvPicPr>
        <p:blipFill>
          <a:blip r:embed="rId6"/>
          <a:stretch>
            <a:fillRect/>
          </a:stretch>
        </p:blipFill>
        <p:spPr bwMode="gray">
          <a:xfrm>
            <a:off x="5690711" y="4217619"/>
            <a:ext cx="4029635" cy="2591365"/>
          </a:xfrm>
          <a:prstGeom prst="rect">
            <a:avLst/>
          </a:prstGeom>
        </p:spPr>
      </p:pic>
      <p:sp>
        <p:nvSpPr>
          <p:cNvPr id="24" name="正方形/長方形 23"/>
          <p:cNvSpPr/>
          <p:nvPr/>
        </p:nvSpPr>
        <p:spPr bwMode="gray">
          <a:xfrm>
            <a:off x="102820" y="594861"/>
            <a:ext cx="9081802" cy="380873"/>
          </a:xfrm>
          <a:prstGeom prst="rect">
            <a:avLst/>
          </a:prstGeom>
        </p:spPr>
        <p:txBody>
          <a:bodyPr wrap="square">
            <a:spAutoFit/>
          </a:bodyPr>
          <a:lstStyle/>
          <a:p>
            <a:pPr marL="180975" indent="-180975">
              <a:lnSpc>
                <a:spcPts val="2200"/>
              </a:lnSpc>
            </a:pPr>
            <a:r>
              <a:rPr lang="ja-JP" altLang="en-US" b="1" dirty="0">
                <a:latin typeface="メイリオ" panose="020B0604030504040204" pitchFamily="50" charset="-128"/>
                <a:ea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rPr>
              <a:t>うめきた地区内の災害情報を伝える情報ネットワークを構築</a:t>
            </a:r>
            <a:endParaRPr lang="en-US" altLang="ja-JP"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bwMode="gray">
          <a:xfrm>
            <a:off x="7677150" y="6492132"/>
            <a:ext cx="2228850" cy="365125"/>
          </a:xfrm>
        </p:spPr>
        <p:txBody>
          <a:bodyPr/>
          <a:lstStyle/>
          <a:p>
            <a:fld id="{2303B2FC-0789-4AA0-B1A3-EC5306B0E698}" type="slidenum">
              <a:rPr kumimoji="1" lang="ja-JP" altLang="en-US" smtClean="0"/>
              <a:t>6</a:t>
            </a:fld>
            <a:endParaRPr kumimoji="1" lang="ja-JP" altLang="en-US" dirty="0"/>
          </a:p>
        </p:txBody>
      </p:sp>
      <p:cxnSp>
        <p:nvCxnSpPr>
          <p:cNvPr id="14" name="直線コネクタ 13"/>
          <p:cNvCxnSpPr/>
          <p:nvPr/>
        </p:nvCxnSpPr>
        <p:spPr bwMode="gray">
          <a:xfrm>
            <a:off x="0" y="505985"/>
            <a:ext cx="9892553" cy="0"/>
          </a:xfrm>
          <a:prstGeom prst="line">
            <a:avLst/>
          </a:prstGeom>
          <a:ln w="730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bwMode="gray">
          <a:xfrm>
            <a:off x="0" y="53788"/>
            <a:ext cx="9906000" cy="438750"/>
          </a:xfrm>
          <a:prstGeom prst="rect">
            <a:avLst/>
          </a:prstGeom>
          <a:noFill/>
          <a:ln w="9525">
            <a:noFill/>
            <a:miter lim="800000"/>
            <a:headEnd/>
            <a:tailEnd/>
          </a:ln>
        </p:spPr>
        <p:txBody>
          <a:bodyPr vert="horz" wrap="none" lIns="74291" tIns="37145" rIns="74291" bIns="37145" rtlCol="0" anchor="ctr">
            <a:normAutofit/>
          </a:bodyPr>
          <a:lstStyle/>
          <a:p>
            <a:pPr eaLnBrk="0" fontAlgn="base" hangingPunct="0">
              <a:lnSpc>
                <a:spcPct val="90000"/>
              </a:lnSpc>
              <a:spcBef>
                <a:spcPct val="0"/>
              </a:spcBef>
              <a:spcAft>
                <a:spcPct val="0"/>
              </a:spcAft>
            </a:pPr>
            <a:r>
              <a:rPr lang="ja-JP" altLang="en-US" sz="2400" b="1" dirty="0" smtClean="0">
                <a:latin typeface="メイリオ" panose="020B0604030504040204" pitchFamily="50" charset="-128"/>
                <a:ea typeface="メイリオ" panose="020B0604030504040204" pitchFamily="50" charset="-128"/>
              </a:rPr>
              <a:t>うめきた</a:t>
            </a:r>
            <a:r>
              <a:rPr lang="en-US" altLang="ja-JP" sz="2400" b="1" dirty="0" smtClean="0">
                <a:latin typeface="メイリオ" panose="020B0604030504040204" pitchFamily="50" charset="-128"/>
                <a:ea typeface="メイリオ" panose="020B0604030504040204" pitchFamily="50" charset="-128"/>
              </a:rPr>
              <a:t>2</a:t>
            </a:r>
            <a:r>
              <a:rPr lang="ja-JP" altLang="en-US" sz="2400" b="1" dirty="0" smtClean="0">
                <a:latin typeface="メイリオ" panose="020B0604030504040204" pitchFamily="50" charset="-128"/>
                <a:ea typeface="メイリオ" panose="020B0604030504040204" pitchFamily="50" charset="-128"/>
              </a:rPr>
              <a:t>期開発での主な取り組み（予定）</a:t>
            </a:r>
            <a:endParaRPr lang="en-US" altLang="ja-JP" sz="2400" b="1" dirty="0" smtClean="0">
              <a:latin typeface="メイリオ" panose="020B0604030504040204" pitchFamily="50" charset="-128"/>
              <a:ea typeface="メイリオ" panose="020B0604030504040204" pitchFamily="50" charset="-128"/>
            </a:endParaRPr>
          </a:p>
        </p:txBody>
      </p:sp>
      <p:sp>
        <p:nvSpPr>
          <p:cNvPr id="25" name="正方形/長方形 24"/>
          <p:cNvSpPr/>
          <p:nvPr/>
        </p:nvSpPr>
        <p:spPr bwMode="gray">
          <a:xfrm>
            <a:off x="7854464" y="103489"/>
            <a:ext cx="1800000" cy="294744"/>
          </a:xfrm>
          <a:prstGeom prst="rect">
            <a:avLst/>
          </a:prstGeom>
          <a:noFill/>
          <a:ln w="19050">
            <a:solidFill>
              <a:schemeClr val="dk1"/>
            </a:solidFill>
            <a:miter lim="800000"/>
            <a:headEnd/>
            <a:tailEnd/>
          </a:ln>
        </p:spPr>
        <p:txBody>
          <a:bodyPr vert="horz" wrap="none" lIns="36000" tIns="72000" rIns="36000" bIns="37145" rtlCol="0" anchor="ctr">
            <a:normAutofit fontScale="85000" lnSpcReduction="20000"/>
          </a:bodyPr>
          <a:lstStyle/>
          <a:p>
            <a:pPr algn="ctr" eaLnBrk="0" hangingPunct="0"/>
            <a:r>
              <a:rPr lang="ja-JP" altLang="en-US" b="1" kern="0" dirty="0" smtClean="0">
                <a:latin typeface="メイリオ" panose="020B0604030504040204" pitchFamily="50" charset="-128"/>
                <a:ea typeface="メイリオ" panose="020B0604030504040204" pitchFamily="50" charset="-128"/>
              </a:rPr>
              <a:t>うめきた２期地区</a:t>
            </a:r>
            <a:endParaRPr lang="ja-JP" altLang="en-US" b="1" kern="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83142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933748" y="2080100"/>
            <a:ext cx="5390232" cy="413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 8"/>
          <p:cNvSpPr/>
          <p:nvPr/>
        </p:nvSpPr>
        <p:spPr bwMode="gray">
          <a:xfrm>
            <a:off x="484316" y="767692"/>
            <a:ext cx="9024174" cy="664908"/>
          </a:xfrm>
          <a:prstGeom prst="roundRect">
            <a:avLst>
              <a:gd name="adj" fmla="val 0"/>
            </a:avLst>
          </a:prstGeom>
          <a:solidFill>
            <a:srgbClr val="FFEA93"/>
          </a:solidFill>
          <a:ln>
            <a:noFill/>
          </a:ln>
          <a:effectLst/>
        </p:spPr>
        <p:txBody>
          <a:bodyPr wrap="none" lIns="55295" tIns="27647" rIns="55295" bIns="27647" anchor="ctr"/>
          <a:lstStyle/>
          <a:p>
            <a:endParaRPr lang="ja-JP" altLang="en-US" sz="121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bwMode="gray">
          <a:xfrm>
            <a:off x="1089035" y="954273"/>
            <a:ext cx="1620957" cy="338554"/>
          </a:xfrm>
          <a:prstGeom prst="rect">
            <a:avLst/>
          </a:prstGeom>
        </p:spPr>
        <p:txBody>
          <a:bodyPr wrap="none">
            <a:spAutoFit/>
          </a:bodyPr>
          <a:lstStyle/>
          <a:p>
            <a:pPr algn="ct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コンセプト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53" name="正方形/長方形 52"/>
          <p:cNvSpPr/>
          <p:nvPr/>
        </p:nvSpPr>
        <p:spPr bwMode="gray">
          <a:xfrm>
            <a:off x="3926900" y="813289"/>
            <a:ext cx="2518638" cy="461665"/>
          </a:xfrm>
          <a:prstGeom prst="rect">
            <a:avLst/>
          </a:prstGeom>
        </p:spPr>
        <p:txBody>
          <a:bodyPr wrap="none">
            <a:spAutoFit/>
          </a:bodyPr>
          <a:lstStyle/>
          <a:p>
            <a:pPr algn="ctr"/>
            <a:r>
              <a:rPr lang="en-US" altLang="ja-JP" sz="2400" dirty="0">
                <a:solidFill>
                  <a:schemeClr val="accent5"/>
                </a:solidFill>
                <a:effectLst>
                  <a:glow rad="228600">
                    <a:schemeClr val="bg1">
                      <a:alpha val="87000"/>
                    </a:schemeClr>
                  </a:glow>
                </a:effectLst>
                <a:latin typeface="小塚ゴシック Pro H" panose="020B0800000000000000" pitchFamily="34" charset="-128"/>
                <a:ea typeface="小塚ゴシック Pro H" panose="020B0800000000000000" pitchFamily="34" charset="-128"/>
              </a:rPr>
              <a:t>SMART RESORT</a:t>
            </a:r>
            <a:r>
              <a:rPr lang="ja-JP" altLang="en-US" sz="2400" dirty="0">
                <a:solidFill>
                  <a:schemeClr val="accent5"/>
                </a:solidFill>
                <a:effectLst>
                  <a:glow rad="228600">
                    <a:schemeClr val="bg1">
                      <a:alpha val="87000"/>
                    </a:schemeClr>
                  </a:glow>
                </a:effectLst>
                <a:latin typeface="小塚ゴシック Pro H" panose="020B0800000000000000" pitchFamily="34" charset="-128"/>
                <a:ea typeface="小塚ゴシック Pro H" panose="020B0800000000000000" pitchFamily="34" charset="-128"/>
              </a:rPr>
              <a:t> </a:t>
            </a:r>
            <a:r>
              <a:rPr lang="en-US" altLang="ja-JP" sz="2400" dirty="0">
                <a:solidFill>
                  <a:schemeClr val="accent5"/>
                </a:solidFill>
                <a:effectLst>
                  <a:glow rad="228600">
                    <a:schemeClr val="bg1">
                      <a:alpha val="87000"/>
                    </a:schemeClr>
                  </a:glow>
                </a:effectLst>
                <a:latin typeface="小塚ゴシック Pro H" panose="020B0800000000000000" pitchFamily="34" charset="-128"/>
                <a:ea typeface="小塚ゴシック Pro H" panose="020B0800000000000000" pitchFamily="34" charset="-128"/>
              </a:rPr>
              <a:t>CITY</a:t>
            </a:r>
          </a:p>
        </p:txBody>
      </p:sp>
      <p:sp>
        <p:nvSpPr>
          <p:cNvPr id="90" name="正方形/長方形 89"/>
          <p:cNvSpPr/>
          <p:nvPr/>
        </p:nvSpPr>
        <p:spPr bwMode="gray">
          <a:xfrm>
            <a:off x="3806689" y="1170990"/>
            <a:ext cx="5292000" cy="523220"/>
          </a:xfrm>
          <a:prstGeom prst="rect">
            <a:avLst/>
          </a:prstGeom>
        </p:spPr>
        <p:txBody>
          <a:bodyPr wrap="square">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夢と創造に出会える未来都市</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p:cNvGrpSpPr>
            <a:grpSpLocks noChangeAspect="1"/>
          </p:cNvGrpSpPr>
          <p:nvPr/>
        </p:nvGrpSpPr>
        <p:grpSpPr bwMode="gray">
          <a:xfrm>
            <a:off x="386779" y="1537400"/>
            <a:ext cx="6506879" cy="4908039"/>
            <a:chOff x="26764" y="1783119"/>
            <a:chExt cx="7111373" cy="5364000"/>
          </a:xfrm>
        </p:grpSpPr>
        <p:sp>
          <p:nvSpPr>
            <p:cNvPr id="24" name="正方形/長方形 23"/>
            <p:cNvSpPr/>
            <p:nvPr/>
          </p:nvSpPr>
          <p:spPr bwMode="gray">
            <a:xfrm>
              <a:off x="2385808" y="3960861"/>
              <a:ext cx="2239939" cy="353187"/>
            </a:xfrm>
            <a:prstGeom prst="rect">
              <a:avLst/>
            </a:prstGeom>
          </p:spPr>
          <p:txBody>
            <a:bodyPr wrap="none" anchor="b">
              <a:spAutoFit/>
            </a:bodyPr>
            <a:lstStyle/>
            <a:p>
              <a:pPr algn="ctr">
                <a:lnSpc>
                  <a:spcPts val="1800"/>
                </a:lnSpc>
              </a:pPr>
              <a:r>
                <a:rPr lang="en-US" sz="1650" dirty="0">
                  <a:solidFill>
                    <a:srgbClr val="F14124"/>
                  </a:solidFill>
                  <a:effectLst>
                    <a:glow rad="228600">
                      <a:schemeClr val="bg1">
                        <a:alpha val="87000"/>
                      </a:schemeClr>
                    </a:glow>
                  </a:effectLst>
                  <a:latin typeface="小塚ゴシック Pro H"/>
                  <a:cs typeface="Times New Roman"/>
                </a:rPr>
                <a:t>JAPAN   </a:t>
              </a:r>
              <a:r>
                <a:rPr lang="en-US" sz="1650" spc="-95" dirty="0">
                  <a:solidFill>
                    <a:srgbClr val="F14124"/>
                  </a:solidFill>
                  <a:effectLst>
                    <a:glow rad="228600">
                      <a:schemeClr val="bg1">
                        <a:alpha val="87000"/>
                      </a:schemeClr>
                    </a:glow>
                  </a:effectLst>
                  <a:latin typeface="小塚ゴシック Pro H"/>
                  <a:cs typeface="Times New Roman"/>
                </a:rPr>
                <a:t>ENTERTAINMENT</a:t>
              </a:r>
              <a:endParaRPr lang="ja-JP" altLang="en-US" sz="1200" dirty="0">
                <a:latin typeface="ＭＳ Ｐゴシック"/>
                <a:cs typeface="ＭＳ Ｐゴシック"/>
              </a:endParaRPr>
            </a:p>
          </p:txBody>
        </p:sp>
        <p:sp>
          <p:nvSpPr>
            <p:cNvPr id="25" name="テキスト ボックス 55"/>
            <p:cNvSpPr txBox="1"/>
            <p:nvPr/>
          </p:nvSpPr>
          <p:spPr bwMode="gray">
            <a:xfrm>
              <a:off x="3210228" y="4602046"/>
              <a:ext cx="699766" cy="319551"/>
            </a:xfrm>
            <a:prstGeom prst="rect">
              <a:avLst/>
            </a:prstGeom>
            <a:noFill/>
          </p:spPr>
          <p:txBody>
            <a:bodyPr wrap="square" rtlCol="0">
              <a:spAutoFit/>
            </a:bodyPr>
            <a:lstStyle/>
            <a:p>
              <a:pPr algn="ctr"/>
              <a:r>
                <a:rPr lang="ja-JP" altLang="en-US" sz="1300" b="1" dirty="0">
                  <a:solidFill>
                    <a:srgbClr val="FED626"/>
                  </a:solidFill>
                  <a:effectLst>
                    <a:glow rad="127000">
                      <a:schemeClr val="tx1"/>
                    </a:glow>
                    <a:outerShdw blurRad="101600" dist="38100" dir="2700000" algn="tl">
                      <a:srgbClr val="000000">
                        <a:alpha val="66000"/>
                      </a:srgbClr>
                    </a:outerShdw>
                  </a:effectLst>
                  <a:latin typeface="ＭＳ Ｐゴシック"/>
                  <a:ea typeface="メイリオ"/>
                  <a:cs typeface="メイリオ"/>
                </a:rPr>
                <a:t>夢 洲</a:t>
              </a:r>
              <a:endParaRPr lang="ja-JP" altLang="en-US" sz="1200" dirty="0">
                <a:latin typeface="ＭＳ Ｐゴシック"/>
                <a:cs typeface="ＭＳ Ｐゴシック"/>
              </a:endParaRPr>
            </a:p>
          </p:txBody>
        </p:sp>
        <p:sp>
          <p:nvSpPr>
            <p:cNvPr id="26" name="正方形/長方形 25"/>
            <p:cNvSpPr/>
            <p:nvPr/>
          </p:nvSpPr>
          <p:spPr bwMode="gray">
            <a:xfrm>
              <a:off x="1811304" y="4724691"/>
              <a:ext cx="1484369" cy="493342"/>
            </a:xfrm>
            <a:prstGeom prst="rect">
              <a:avLst/>
            </a:prstGeom>
          </p:spPr>
          <p:txBody>
            <a:bodyPr wrap="none" anchor="b">
              <a:spAutoFit/>
            </a:bodyPr>
            <a:lstStyle/>
            <a:p>
              <a:pPr algn="ctr">
                <a:lnSpc>
                  <a:spcPts val="1400"/>
                </a:lnSpc>
              </a:pPr>
              <a:r>
                <a:rPr lang="en-US" sz="1300" dirty="0">
                  <a:solidFill>
                    <a:srgbClr val="4E67C8"/>
                  </a:solidFill>
                  <a:effectLst>
                    <a:glow rad="228600">
                      <a:schemeClr val="bg1">
                        <a:alpha val="87000"/>
                      </a:schemeClr>
                    </a:glow>
                  </a:effectLst>
                  <a:latin typeface="小塚ゴシック Pro H"/>
                  <a:cs typeface="Times New Roman"/>
                </a:rPr>
                <a:t>BUSINESS   MODEL</a:t>
              </a:r>
              <a:endParaRPr lang="ja-JP" altLang="en-US" sz="1200" dirty="0">
                <a:latin typeface="ＭＳ Ｐゴシック"/>
                <a:cs typeface="ＭＳ Ｐゴシック"/>
              </a:endParaRPr>
            </a:p>
            <a:p>
              <a:pPr algn="ctr">
                <a:lnSpc>
                  <a:spcPts val="1400"/>
                </a:lnSpc>
              </a:pPr>
              <a:r>
                <a:rPr lang="en-US" sz="1300" dirty="0">
                  <a:solidFill>
                    <a:srgbClr val="4E67C8"/>
                  </a:solidFill>
                  <a:effectLst>
                    <a:glow rad="228600">
                      <a:schemeClr val="bg1">
                        <a:alpha val="87000"/>
                      </a:schemeClr>
                    </a:glow>
                  </a:effectLst>
                  <a:latin typeface="小塚ゴシック Pro H"/>
                  <a:cs typeface="Times New Roman"/>
                </a:rPr>
                <a:t>SHOWCASE</a:t>
              </a:r>
              <a:endParaRPr lang="ja-JP" altLang="en-US" sz="1200" dirty="0">
                <a:latin typeface="ＭＳ Ｐゴシック"/>
                <a:cs typeface="ＭＳ Ｐゴシック"/>
              </a:endParaRPr>
            </a:p>
          </p:txBody>
        </p:sp>
        <p:sp>
          <p:nvSpPr>
            <p:cNvPr id="27" name="正方形/長方形 26"/>
            <p:cNvSpPr/>
            <p:nvPr/>
          </p:nvSpPr>
          <p:spPr bwMode="gray">
            <a:xfrm>
              <a:off x="3758805" y="4724691"/>
              <a:ext cx="1551414" cy="493342"/>
            </a:xfrm>
            <a:prstGeom prst="rect">
              <a:avLst/>
            </a:prstGeom>
          </p:spPr>
          <p:txBody>
            <a:bodyPr wrap="square" anchor="b">
              <a:spAutoFit/>
            </a:bodyPr>
            <a:lstStyle/>
            <a:p>
              <a:pPr algn="ctr">
                <a:lnSpc>
                  <a:spcPts val="1400"/>
                </a:lnSpc>
              </a:pPr>
              <a:r>
                <a:rPr lang="en-US" sz="1300" dirty="0">
                  <a:solidFill>
                    <a:srgbClr val="5DCEAF"/>
                  </a:solidFill>
                  <a:effectLst>
                    <a:glow rad="228600">
                      <a:schemeClr val="bg1">
                        <a:alpha val="87000"/>
                      </a:schemeClr>
                    </a:glow>
                  </a:effectLst>
                  <a:latin typeface="小塚ゴシック Pro H"/>
                  <a:cs typeface="Times New Roman"/>
                </a:rPr>
                <a:t>ACTIVE   LIFE</a:t>
              </a:r>
              <a:endParaRPr lang="ja-JP" altLang="en-US" sz="1200" dirty="0">
                <a:latin typeface="ＭＳ Ｐゴシック"/>
                <a:cs typeface="ＭＳ Ｐゴシック"/>
              </a:endParaRPr>
            </a:p>
            <a:p>
              <a:pPr algn="ctr">
                <a:lnSpc>
                  <a:spcPts val="1400"/>
                </a:lnSpc>
              </a:pPr>
              <a:r>
                <a:rPr lang="en-US" sz="1300" dirty="0">
                  <a:solidFill>
                    <a:srgbClr val="5DCEAF"/>
                  </a:solidFill>
                  <a:effectLst>
                    <a:glow rad="228600">
                      <a:schemeClr val="bg1">
                        <a:alpha val="87000"/>
                      </a:schemeClr>
                    </a:glow>
                  </a:effectLst>
                  <a:latin typeface="小塚ゴシック Pro H"/>
                  <a:cs typeface="Times New Roman"/>
                </a:rPr>
                <a:t>CREATION</a:t>
              </a:r>
              <a:endParaRPr lang="ja-JP" altLang="en-US" sz="1200" dirty="0">
                <a:latin typeface="ＭＳ Ｐゴシック"/>
                <a:cs typeface="ＭＳ Ｐゴシック"/>
              </a:endParaRPr>
            </a:p>
          </p:txBody>
        </p:sp>
        <p:sp>
          <p:nvSpPr>
            <p:cNvPr id="28" name="テキスト ボックス 70"/>
            <p:cNvSpPr txBox="1"/>
            <p:nvPr/>
          </p:nvSpPr>
          <p:spPr bwMode="gray">
            <a:xfrm>
              <a:off x="4701421" y="3217197"/>
              <a:ext cx="1287765" cy="521373"/>
            </a:xfrm>
            <a:prstGeom prst="rect">
              <a:avLst/>
            </a:prstGeom>
            <a:noFill/>
          </p:spPr>
          <p:txBody>
            <a:bodyPr wrap="square" rtlCol="0">
              <a:spAutoFit/>
            </a:bodyPr>
            <a:lstStyle/>
            <a:p>
              <a:pPr algn="ctr">
                <a:lnSpc>
                  <a:spcPts val="1000"/>
                </a:lnSpc>
              </a:pPr>
              <a:r>
                <a:rPr lang="ja-JP" altLang="en-US" sz="750" b="1" dirty="0">
                  <a:solidFill>
                    <a:srgbClr val="000000"/>
                  </a:solidFill>
                  <a:latin typeface="ＭＳ Ｐゴシック"/>
                  <a:ea typeface="メイリオ"/>
                  <a:cs typeface="メイリオ"/>
                </a:rPr>
                <a:t>スーパー</a:t>
              </a:r>
              <a:endParaRPr lang="ja-JP" altLang="en-US" sz="1200" dirty="0">
                <a:latin typeface="ＭＳ Ｐゴシック"/>
                <a:cs typeface="ＭＳ Ｐゴシック"/>
              </a:endParaRPr>
            </a:p>
            <a:p>
              <a:pPr algn="ctr">
                <a:lnSpc>
                  <a:spcPts val="1000"/>
                </a:lnSpc>
              </a:pPr>
              <a:r>
                <a:rPr lang="ja-JP" altLang="en-US" sz="750" b="1" dirty="0">
                  <a:solidFill>
                    <a:srgbClr val="000000"/>
                  </a:solidFill>
                  <a:latin typeface="ＭＳ Ｐゴシック"/>
                  <a:ea typeface="メイリオ"/>
                  <a:cs typeface="メイリオ"/>
                </a:rPr>
                <a:t>メガリージョンの</a:t>
              </a:r>
              <a:endParaRPr lang="en-US" altLang="ja-JP" sz="750" b="1" dirty="0">
                <a:solidFill>
                  <a:srgbClr val="000000"/>
                </a:solidFill>
                <a:latin typeface="ＭＳ Ｐゴシック"/>
                <a:ea typeface="メイリオ"/>
                <a:cs typeface="メイリオ"/>
              </a:endParaRPr>
            </a:p>
            <a:p>
              <a:pPr algn="ctr">
                <a:lnSpc>
                  <a:spcPts val="1000"/>
                </a:lnSpc>
              </a:pPr>
              <a:r>
                <a:rPr lang="ja-JP" altLang="en-US" sz="750" b="1" dirty="0">
                  <a:solidFill>
                    <a:srgbClr val="000000"/>
                  </a:solidFill>
                  <a:latin typeface="ＭＳ Ｐゴシック"/>
                  <a:ea typeface="メイリオ"/>
                  <a:cs typeface="メイリオ"/>
                </a:rPr>
                <a:t>形成</a:t>
              </a:r>
              <a:endParaRPr lang="ja-JP" altLang="en-US" sz="1200" dirty="0">
                <a:latin typeface="ＭＳ Ｐゴシック"/>
                <a:cs typeface="ＭＳ Ｐゴシック"/>
              </a:endParaRPr>
            </a:p>
          </p:txBody>
        </p:sp>
        <p:sp>
          <p:nvSpPr>
            <p:cNvPr id="29" name="テキスト ボックス 73"/>
            <p:cNvSpPr txBox="1"/>
            <p:nvPr/>
          </p:nvSpPr>
          <p:spPr bwMode="gray">
            <a:xfrm>
              <a:off x="1065485" y="5646452"/>
              <a:ext cx="974401" cy="381218"/>
            </a:xfrm>
            <a:prstGeom prst="rect">
              <a:avLst/>
            </a:prstGeom>
            <a:noFill/>
          </p:spPr>
          <p:txBody>
            <a:bodyPr wrap="square" rtlCol="0">
              <a:spAutoFit/>
            </a:bodyPr>
            <a:lstStyle/>
            <a:p>
              <a:pPr algn="ctr">
                <a:lnSpc>
                  <a:spcPts val="1000"/>
                </a:lnSpc>
              </a:pPr>
              <a:r>
                <a:rPr lang="ja-JP" altLang="en-US" sz="750" b="1" dirty="0">
                  <a:solidFill>
                    <a:srgbClr val="000000"/>
                  </a:solidFill>
                  <a:latin typeface="ＭＳ Ｐゴシック"/>
                  <a:ea typeface="メイリオ"/>
                  <a:cs typeface="メイリオ"/>
                </a:rPr>
                <a:t>世界とつながる</a:t>
              </a:r>
              <a:endParaRPr lang="ja-JP" altLang="en-US" sz="1200" dirty="0">
                <a:latin typeface="ＭＳ Ｐゴシック"/>
                <a:cs typeface="ＭＳ Ｐゴシック"/>
              </a:endParaRPr>
            </a:p>
            <a:p>
              <a:pPr algn="ctr">
                <a:lnSpc>
                  <a:spcPts val="1000"/>
                </a:lnSpc>
              </a:pPr>
              <a:r>
                <a:rPr lang="ja-JP" altLang="en-US" sz="750" b="1" dirty="0">
                  <a:solidFill>
                    <a:srgbClr val="000000"/>
                  </a:solidFill>
                  <a:latin typeface="ＭＳ Ｐゴシック"/>
                  <a:ea typeface="メイリオ"/>
                  <a:cs typeface="メイリオ"/>
                </a:rPr>
                <a:t>ゲートウェイ</a:t>
              </a:r>
              <a:endParaRPr lang="ja-JP" altLang="en-US" sz="1200" dirty="0">
                <a:latin typeface="ＭＳ Ｐゴシック"/>
                <a:cs typeface="ＭＳ Ｐゴシック"/>
              </a:endParaRPr>
            </a:p>
          </p:txBody>
        </p:sp>
        <p:sp>
          <p:nvSpPr>
            <p:cNvPr id="30" name="テキスト ボックス 85"/>
            <p:cNvSpPr txBox="1"/>
            <p:nvPr/>
          </p:nvSpPr>
          <p:spPr bwMode="gray">
            <a:xfrm>
              <a:off x="5781614" y="5683823"/>
              <a:ext cx="909210" cy="381218"/>
            </a:xfrm>
            <a:prstGeom prst="rect">
              <a:avLst/>
            </a:prstGeom>
            <a:noFill/>
          </p:spPr>
          <p:txBody>
            <a:bodyPr wrap="square" rtlCol="0">
              <a:spAutoFit/>
            </a:bodyPr>
            <a:lstStyle/>
            <a:p>
              <a:pPr algn="ctr">
                <a:lnSpc>
                  <a:spcPts val="1000"/>
                </a:lnSpc>
              </a:pPr>
              <a:r>
                <a:rPr lang="ja-JP" altLang="en-US" sz="750" b="1" dirty="0">
                  <a:solidFill>
                    <a:srgbClr val="7F7F7F"/>
                  </a:solidFill>
                  <a:latin typeface="ＭＳ Ｐゴシック"/>
                  <a:ea typeface="メイリオ"/>
                  <a:cs typeface="メイリオ"/>
                </a:rPr>
                <a:t>関西・西日本</a:t>
              </a:r>
              <a:endParaRPr lang="ja-JP" altLang="en-US" sz="1200" dirty="0">
                <a:latin typeface="ＭＳ Ｐゴシック"/>
                <a:cs typeface="ＭＳ Ｐゴシック"/>
              </a:endParaRPr>
            </a:p>
            <a:p>
              <a:pPr algn="ctr">
                <a:lnSpc>
                  <a:spcPts val="1000"/>
                </a:lnSpc>
              </a:pPr>
              <a:r>
                <a:rPr lang="ja-JP" altLang="en-US" sz="750" b="1" dirty="0">
                  <a:solidFill>
                    <a:srgbClr val="7F7F7F"/>
                  </a:solidFill>
                  <a:latin typeface="ＭＳ Ｐゴシック"/>
                  <a:ea typeface="メイリオ"/>
                  <a:cs typeface="メイリオ"/>
                </a:rPr>
                <a:t>へ波及</a:t>
              </a:r>
              <a:endParaRPr lang="ja-JP" altLang="en-US" sz="1200" dirty="0">
                <a:latin typeface="ＭＳ Ｐゴシック"/>
                <a:cs typeface="ＭＳ Ｐゴシック"/>
              </a:endParaRPr>
            </a:p>
          </p:txBody>
        </p:sp>
        <p:sp>
          <p:nvSpPr>
            <p:cNvPr id="31" name="テキスト ボックス 85"/>
            <p:cNvSpPr txBox="1"/>
            <p:nvPr/>
          </p:nvSpPr>
          <p:spPr bwMode="gray">
            <a:xfrm>
              <a:off x="639923" y="2969481"/>
              <a:ext cx="909210" cy="381218"/>
            </a:xfrm>
            <a:prstGeom prst="rect">
              <a:avLst/>
            </a:prstGeom>
            <a:noFill/>
          </p:spPr>
          <p:txBody>
            <a:bodyPr wrap="square" rtlCol="0">
              <a:spAutoFit/>
            </a:bodyPr>
            <a:lstStyle/>
            <a:p>
              <a:pPr algn="ctr">
                <a:lnSpc>
                  <a:spcPts val="1000"/>
                </a:lnSpc>
                <a:tabLst>
                  <a:tab pos="2700020" algn="ctr"/>
                  <a:tab pos="5400040" algn="r"/>
                </a:tabLst>
              </a:pPr>
              <a:r>
                <a:rPr lang="ja-JP" altLang="en-US" sz="750" b="1" dirty="0">
                  <a:solidFill>
                    <a:srgbClr val="7F7F7F"/>
                  </a:solidFill>
                  <a:latin typeface="Century"/>
                  <a:ea typeface="メイリオ"/>
                  <a:cs typeface="メイリオ"/>
                </a:rPr>
                <a:t>関西・西日本</a:t>
              </a:r>
              <a:endParaRPr lang="ja-JP" altLang="en-US" sz="1050" kern="100" dirty="0">
                <a:latin typeface="Century"/>
                <a:ea typeface="ＭＳ 明朝"/>
                <a:cs typeface="Times New Roman"/>
              </a:endParaRPr>
            </a:p>
            <a:p>
              <a:pPr algn="ctr">
                <a:lnSpc>
                  <a:spcPts val="1000"/>
                </a:lnSpc>
                <a:tabLst>
                  <a:tab pos="2700020" algn="ctr"/>
                  <a:tab pos="5400040" algn="r"/>
                </a:tabLst>
              </a:pPr>
              <a:r>
                <a:rPr lang="ja-JP" altLang="en-US" sz="750" b="1" dirty="0">
                  <a:solidFill>
                    <a:srgbClr val="7F7F7F"/>
                  </a:solidFill>
                  <a:latin typeface="Century"/>
                  <a:ea typeface="メイリオ"/>
                  <a:cs typeface="メイリオ"/>
                </a:rPr>
                <a:t>へ波及</a:t>
              </a:r>
              <a:endParaRPr lang="ja-JP" altLang="en-US" sz="1050" kern="100" dirty="0">
                <a:latin typeface="Century"/>
                <a:ea typeface="ＭＳ 明朝"/>
                <a:cs typeface="Times New Roman"/>
              </a:endParaRPr>
            </a:p>
          </p:txBody>
        </p:sp>
        <p:sp>
          <p:nvSpPr>
            <p:cNvPr id="32" name="正方形/長方形 31"/>
            <p:cNvSpPr/>
            <p:nvPr/>
          </p:nvSpPr>
          <p:spPr bwMode="gray">
            <a:xfrm>
              <a:off x="133361" y="1783119"/>
              <a:ext cx="6912000" cy="5364000"/>
            </a:xfrm>
            <a:prstGeom prst="rect">
              <a:avLst/>
            </a:prstGeom>
            <a:noFill/>
            <a:ln w="34925">
              <a:solidFill>
                <a:schemeClr val="accent5">
                  <a:alpha val="30000"/>
                </a:schemeClr>
              </a:solidFill>
            </a:ln>
            <a:effectLst>
              <a:glow rad="76200">
                <a:srgbClr val="FED626">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sp>
          <p:nvSpPr>
            <p:cNvPr id="37" name="テキスト ボックス 91"/>
            <p:cNvSpPr txBox="1"/>
            <p:nvPr/>
          </p:nvSpPr>
          <p:spPr bwMode="gray">
            <a:xfrm>
              <a:off x="3901121" y="6384634"/>
              <a:ext cx="3144240" cy="491305"/>
            </a:xfrm>
            <a:prstGeom prst="rect">
              <a:avLst/>
            </a:prstGeom>
            <a:noFill/>
          </p:spPr>
          <p:txBody>
            <a:bodyPr wrap="square" tIns="69274" rtlCol="0">
              <a:spAutoFit/>
            </a:bodyPr>
            <a:lstStyle/>
            <a:p>
              <a:pPr algn="ctr">
                <a:lnSpc>
                  <a:spcPts val="1300"/>
                </a:lnSpc>
              </a:pPr>
              <a:r>
                <a:rPr lang="ja-JP" altLang="en-US" sz="1000" dirty="0">
                  <a:solidFill>
                    <a:srgbClr val="000000"/>
                  </a:solidFill>
                  <a:effectLst>
                    <a:glow rad="228600">
                      <a:schemeClr val="bg1">
                        <a:alpha val="87000"/>
                      </a:schemeClr>
                    </a:glow>
                  </a:effectLst>
                  <a:latin typeface="ＭＳ Ｐゴシック"/>
                  <a:ea typeface="メイリオ"/>
                  <a:cs typeface="メイリオ"/>
                </a:rPr>
                <a:t>健康で活き活きとした生活をエンジョイできる</a:t>
              </a:r>
              <a:endParaRPr lang="en-US" altLang="ja-JP" sz="1000" dirty="0">
                <a:solidFill>
                  <a:srgbClr val="000000"/>
                </a:solidFill>
                <a:effectLst>
                  <a:glow rad="228600">
                    <a:schemeClr val="bg1">
                      <a:alpha val="87000"/>
                    </a:schemeClr>
                  </a:glow>
                </a:effectLst>
                <a:latin typeface="ＭＳ Ｐゴシック"/>
                <a:ea typeface="メイリオ"/>
                <a:cs typeface="メイリオ"/>
              </a:endParaRPr>
            </a:p>
            <a:p>
              <a:pPr algn="ctr">
                <a:lnSpc>
                  <a:spcPts val="1300"/>
                </a:lnSpc>
              </a:pPr>
              <a:r>
                <a:rPr lang="ja-JP" altLang="en-US" sz="1000" dirty="0">
                  <a:solidFill>
                    <a:srgbClr val="000000"/>
                  </a:solidFill>
                  <a:effectLst>
                    <a:glow rad="228600">
                      <a:schemeClr val="bg1">
                        <a:alpha val="87000"/>
                      </a:schemeClr>
                    </a:glow>
                  </a:effectLst>
                  <a:latin typeface="ＭＳ Ｐゴシック"/>
                  <a:ea typeface="メイリオ"/>
                  <a:cs typeface="メイリオ"/>
                </a:rPr>
                <a:t>革新的な技術などの創出と体験</a:t>
              </a:r>
              <a:endParaRPr lang="ja-JP" altLang="en-US" sz="1200" dirty="0">
                <a:latin typeface="ＭＳ Ｐゴシック"/>
                <a:cs typeface="ＭＳ Ｐゴシック"/>
              </a:endParaRPr>
            </a:p>
          </p:txBody>
        </p:sp>
        <p:sp>
          <p:nvSpPr>
            <p:cNvPr id="38" name="テキスト ボックス 88"/>
            <p:cNvSpPr txBox="1"/>
            <p:nvPr/>
          </p:nvSpPr>
          <p:spPr bwMode="gray">
            <a:xfrm>
              <a:off x="335714" y="6384634"/>
              <a:ext cx="3565408" cy="491305"/>
            </a:xfrm>
            <a:prstGeom prst="rect">
              <a:avLst/>
            </a:prstGeom>
            <a:noFill/>
          </p:spPr>
          <p:txBody>
            <a:bodyPr wrap="square" tIns="69274" rtlCol="0">
              <a:spAutoFit/>
            </a:bodyPr>
            <a:lstStyle/>
            <a:p>
              <a:pPr algn="ctr">
                <a:lnSpc>
                  <a:spcPts val="1300"/>
                </a:lnSpc>
              </a:pPr>
              <a:r>
                <a:rPr lang="ja-JP" altLang="en-US" sz="1000" spc="-95" dirty="0">
                  <a:solidFill>
                    <a:srgbClr val="000000"/>
                  </a:solidFill>
                  <a:effectLst>
                    <a:glow rad="228600">
                      <a:schemeClr val="bg1">
                        <a:alpha val="87000"/>
                      </a:schemeClr>
                    </a:glow>
                  </a:effectLst>
                  <a:latin typeface="ＭＳ Ｐゴシック"/>
                  <a:ea typeface="メイリオ"/>
                  <a:cs typeface="メイリオ"/>
                </a:rPr>
                <a:t>新しいビジネスにつながる技術やノウハウを世界第一級の</a:t>
              </a:r>
              <a:endParaRPr lang="en-US" altLang="ja-JP" sz="1000" spc="-95" dirty="0">
                <a:solidFill>
                  <a:srgbClr val="000000"/>
                </a:solidFill>
                <a:effectLst>
                  <a:glow rad="228600">
                    <a:schemeClr val="bg1">
                      <a:alpha val="87000"/>
                    </a:schemeClr>
                  </a:glow>
                </a:effectLst>
                <a:latin typeface="ＭＳ Ｐゴシック"/>
                <a:ea typeface="メイリオ"/>
                <a:cs typeface="メイリオ"/>
              </a:endParaRPr>
            </a:p>
            <a:p>
              <a:pPr algn="ctr">
                <a:lnSpc>
                  <a:spcPts val="1300"/>
                </a:lnSpc>
              </a:pPr>
              <a:r>
                <a:rPr lang="en-US" sz="1000" spc="-95" dirty="0">
                  <a:solidFill>
                    <a:srgbClr val="000000"/>
                  </a:solidFill>
                  <a:effectLst>
                    <a:glow rad="228600">
                      <a:schemeClr val="bg1">
                        <a:alpha val="87000"/>
                      </a:schemeClr>
                    </a:glow>
                  </a:effectLst>
                  <a:latin typeface="ＭＳ Ｐゴシック"/>
                  <a:ea typeface="メイリオ"/>
                  <a:cs typeface="メイリオ"/>
                </a:rPr>
                <a:t>MICE</a:t>
              </a:r>
              <a:r>
                <a:rPr lang="ja-JP" altLang="en-US" sz="1000" spc="-95" dirty="0">
                  <a:solidFill>
                    <a:srgbClr val="000000"/>
                  </a:solidFill>
                  <a:effectLst>
                    <a:glow rad="228600">
                      <a:schemeClr val="bg1">
                        <a:alpha val="87000"/>
                      </a:schemeClr>
                    </a:glow>
                  </a:effectLst>
                  <a:latin typeface="ＭＳ Ｐゴシック"/>
                  <a:ea typeface="メイリオ"/>
                  <a:cs typeface="メイリオ"/>
                </a:rPr>
                <a:t>拠点を中心にショーケース化し、国内外に発信</a:t>
              </a:r>
              <a:endParaRPr lang="ja-JP" altLang="en-US" sz="1200" dirty="0">
                <a:latin typeface="ＭＳ Ｐゴシック"/>
                <a:cs typeface="ＭＳ Ｐゴシック"/>
              </a:endParaRPr>
            </a:p>
          </p:txBody>
        </p:sp>
        <p:sp>
          <p:nvSpPr>
            <p:cNvPr id="39" name="テキスト ボックス 90"/>
            <p:cNvSpPr txBox="1"/>
            <p:nvPr/>
          </p:nvSpPr>
          <p:spPr bwMode="gray">
            <a:xfrm>
              <a:off x="2099813" y="2532413"/>
              <a:ext cx="2912180" cy="491305"/>
            </a:xfrm>
            <a:prstGeom prst="rect">
              <a:avLst/>
            </a:prstGeom>
            <a:noFill/>
          </p:spPr>
          <p:txBody>
            <a:bodyPr wrap="square" tIns="69274" rtlCol="0">
              <a:spAutoFit/>
            </a:bodyPr>
            <a:lstStyle/>
            <a:p>
              <a:pPr algn="ctr">
                <a:lnSpc>
                  <a:spcPts val="1300"/>
                </a:lnSpc>
              </a:pPr>
              <a:r>
                <a:rPr lang="ja-JP" altLang="en-US" sz="1000" spc="-95" dirty="0">
                  <a:solidFill>
                    <a:srgbClr val="000000"/>
                  </a:solidFill>
                  <a:effectLst>
                    <a:glow rad="228600">
                      <a:schemeClr val="bg1">
                        <a:alpha val="87000"/>
                      </a:schemeClr>
                    </a:glow>
                  </a:effectLst>
                  <a:latin typeface="ＭＳ Ｐゴシック"/>
                  <a:ea typeface="メイリオ"/>
                  <a:cs typeface="メイリオ"/>
                </a:rPr>
                <a:t>大阪、関西、日本観光の要となる独創性に富む</a:t>
              </a:r>
              <a:endParaRPr lang="ja-JP" altLang="en-US" sz="1200" dirty="0">
                <a:latin typeface="ＭＳ Ｐゴシック"/>
                <a:cs typeface="ＭＳ Ｐゴシック"/>
              </a:endParaRPr>
            </a:p>
            <a:p>
              <a:pPr algn="ctr">
                <a:lnSpc>
                  <a:spcPts val="1300"/>
                </a:lnSpc>
              </a:pPr>
              <a:r>
                <a:rPr lang="ja-JP" altLang="en-US" sz="1000" spc="-95" dirty="0">
                  <a:solidFill>
                    <a:srgbClr val="000000"/>
                  </a:solidFill>
                  <a:effectLst>
                    <a:glow rad="228600">
                      <a:schemeClr val="bg1">
                        <a:alpha val="87000"/>
                      </a:schemeClr>
                    </a:glow>
                  </a:effectLst>
                  <a:latin typeface="ＭＳ Ｐゴシック"/>
                  <a:ea typeface="メイリオ"/>
                  <a:cs typeface="メイリオ"/>
                </a:rPr>
                <a:t>国際的エンターテイメント拠点形成</a:t>
              </a:r>
              <a:endParaRPr lang="ja-JP" altLang="en-US" sz="1200" dirty="0">
                <a:latin typeface="ＭＳ Ｐゴシック"/>
                <a:cs typeface="ＭＳ Ｐゴシック"/>
              </a:endParaRPr>
            </a:p>
          </p:txBody>
        </p:sp>
        <p:sp>
          <p:nvSpPr>
            <p:cNvPr id="40" name="テキスト ボックス 63"/>
            <p:cNvSpPr txBox="1"/>
            <p:nvPr/>
          </p:nvSpPr>
          <p:spPr bwMode="gray">
            <a:xfrm>
              <a:off x="5660861" y="3866749"/>
              <a:ext cx="1477276" cy="673505"/>
            </a:xfrm>
            <a:prstGeom prst="rect">
              <a:avLst/>
            </a:prstGeom>
            <a:noFill/>
          </p:spPr>
          <p:txBody>
            <a:bodyPr wrap="square" tIns="69274" rtlCol="0">
              <a:spAutoFit/>
            </a:bodyPr>
            <a:lstStyle/>
            <a:p>
              <a:pPr algn="just">
                <a:lnSpc>
                  <a:spcPts val="1300"/>
                </a:lnSpc>
              </a:pPr>
              <a:r>
                <a:rPr lang="ja-JP" altLang="en-US" sz="1000" spc="-95" dirty="0">
                  <a:solidFill>
                    <a:srgbClr val="000000"/>
                  </a:solidFill>
                  <a:effectLst>
                    <a:glow rad="228600">
                      <a:schemeClr val="bg1">
                        <a:alpha val="87000"/>
                      </a:schemeClr>
                    </a:glow>
                  </a:effectLst>
                  <a:latin typeface="ＭＳ Ｐゴシック"/>
                  <a:ea typeface="メイリオ"/>
                  <a:cs typeface="メイリオ"/>
                </a:rPr>
                <a:t>大阪・関西の活力と </a:t>
              </a:r>
              <a:endParaRPr lang="ja-JP" altLang="en-US" sz="1200" dirty="0">
                <a:latin typeface="ＭＳ Ｐゴシック"/>
                <a:cs typeface="ＭＳ Ｐゴシック"/>
              </a:endParaRPr>
            </a:p>
            <a:p>
              <a:pPr algn="just">
                <a:lnSpc>
                  <a:spcPts val="1300"/>
                </a:lnSpc>
              </a:pPr>
              <a:r>
                <a:rPr lang="ja-JP" altLang="en-US" sz="1000" spc="-95" dirty="0">
                  <a:solidFill>
                    <a:srgbClr val="000000"/>
                  </a:solidFill>
                  <a:effectLst>
                    <a:glow rad="228600">
                      <a:schemeClr val="bg1">
                        <a:alpha val="87000"/>
                      </a:schemeClr>
                    </a:glow>
                  </a:effectLst>
                  <a:latin typeface="ＭＳ Ｐゴシック"/>
                  <a:ea typeface="メイリオ"/>
                  <a:cs typeface="メイリオ"/>
                </a:rPr>
                <a:t>広域的な相乗効果を </a:t>
              </a:r>
              <a:endParaRPr lang="ja-JP" altLang="en-US" sz="1200" dirty="0">
                <a:latin typeface="ＭＳ Ｐゴシック"/>
                <a:cs typeface="ＭＳ Ｐゴシック"/>
              </a:endParaRPr>
            </a:p>
            <a:p>
              <a:pPr algn="just">
                <a:lnSpc>
                  <a:spcPts val="1300"/>
                </a:lnSpc>
              </a:pPr>
              <a:r>
                <a:rPr lang="ja-JP" altLang="en-US" sz="1000" spc="-95" dirty="0">
                  <a:solidFill>
                    <a:srgbClr val="000000"/>
                  </a:solidFill>
                  <a:effectLst>
                    <a:glow rad="228600">
                      <a:schemeClr val="bg1">
                        <a:alpha val="87000"/>
                      </a:schemeClr>
                    </a:glow>
                  </a:effectLst>
                  <a:latin typeface="ＭＳ Ｐゴシック"/>
                  <a:ea typeface="メイリオ"/>
                  <a:cs typeface="メイリオ"/>
                </a:rPr>
                <a:t>生み出すネットワーク </a:t>
              </a:r>
              <a:endParaRPr lang="ja-JP" altLang="en-US" sz="1200" dirty="0">
                <a:latin typeface="ＭＳ Ｐゴシック"/>
                <a:cs typeface="ＭＳ Ｐゴシック"/>
              </a:endParaRPr>
            </a:p>
          </p:txBody>
        </p:sp>
        <p:sp>
          <p:nvSpPr>
            <p:cNvPr id="41" name="正方形/長方形 40"/>
            <p:cNvSpPr/>
            <p:nvPr/>
          </p:nvSpPr>
          <p:spPr bwMode="gray">
            <a:xfrm>
              <a:off x="5809542" y="3654507"/>
              <a:ext cx="886963" cy="319551"/>
            </a:xfrm>
            <a:prstGeom prst="rect">
              <a:avLst/>
            </a:prstGeom>
          </p:spPr>
          <p:txBody>
            <a:bodyPr wrap="none">
              <a:spAutoFit/>
            </a:bodyPr>
            <a:lstStyle/>
            <a:p>
              <a:pPr algn="ctr"/>
              <a:r>
                <a:rPr lang="en-US" sz="1300" dirty="0">
                  <a:solidFill>
                    <a:srgbClr val="11B1EA"/>
                  </a:solidFill>
                  <a:effectLst>
                    <a:glow rad="228600">
                      <a:schemeClr val="bg1">
                        <a:alpha val="87000"/>
                      </a:schemeClr>
                    </a:glow>
                  </a:effectLst>
                  <a:latin typeface="小塚ゴシック Pro H"/>
                  <a:cs typeface="Times New Roman"/>
                </a:rPr>
                <a:t>NETWORK</a:t>
              </a:r>
              <a:endParaRPr lang="ja-JP" altLang="en-US" sz="1200" dirty="0">
                <a:latin typeface="ＭＳ Ｐゴシック"/>
                <a:cs typeface="ＭＳ Ｐゴシック"/>
              </a:endParaRPr>
            </a:p>
          </p:txBody>
        </p:sp>
        <p:sp>
          <p:nvSpPr>
            <p:cNvPr id="51" name="フリーフォーム 50"/>
            <p:cNvSpPr/>
            <p:nvPr/>
          </p:nvSpPr>
          <p:spPr bwMode="gray">
            <a:xfrm>
              <a:off x="4742020" y="4131763"/>
              <a:ext cx="918842" cy="262809"/>
            </a:xfrm>
            <a:custGeom>
              <a:avLst/>
              <a:gdLst>
                <a:gd name="connsiteX0" fmla="*/ 0 w 1134208"/>
                <a:gd name="connsiteY0" fmla="*/ 290146 h 290146"/>
                <a:gd name="connsiteX1" fmla="*/ 290146 w 1134208"/>
                <a:gd name="connsiteY1" fmla="*/ 0 h 290146"/>
                <a:gd name="connsiteX2" fmla="*/ 1134208 w 1134208"/>
                <a:gd name="connsiteY2" fmla="*/ 0 h 290146"/>
              </a:gdLst>
              <a:ahLst/>
              <a:cxnLst>
                <a:cxn ang="0">
                  <a:pos x="connsiteX0" y="connsiteY0"/>
                </a:cxn>
                <a:cxn ang="0">
                  <a:pos x="connsiteX1" y="connsiteY1"/>
                </a:cxn>
                <a:cxn ang="0">
                  <a:pos x="connsiteX2" y="connsiteY2"/>
                </a:cxn>
              </a:cxnLst>
              <a:rect l="l" t="t" r="r" b="b"/>
              <a:pathLst>
                <a:path w="1134208" h="290146">
                  <a:moveTo>
                    <a:pt x="0" y="290146"/>
                  </a:moveTo>
                  <a:lnTo>
                    <a:pt x="290146" y="0"/>
                  </a:lnTo>
                  <a:lnTo>
                    <a:pt x="1134208" y="0"/>
                  </a:lnTo>
                </a:path>
              </a:pathLst>
            </a:custGeom>
            <a:noFill/>
            <a:ln w="3175">
              <a:solidFill>
                <a:schemeClr val="tx1"/>
              </a:solidFill>
              <a:headEnd type="oval" w="sm" len="sm"/>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cxnSp>
          <p:nvCxnSpPr>
            <p:cNvPr id="54" name="直線コネクタ 53"/>
            <p:cNvCxnSpPr/>
            <p:nvPr/>
          </p:nvCxnSpPr>
          <p:spPr bwMode="gray">
            <a:xfrm flipV="1">
              <a:off x="3500958" y="2969481"/>
              <a:ext cx="0" cy="717797"/>
            </a:xfrm>
            <a:prstGeom prst="line">
              <a:avLst/>
            </a:prstGeom>
            <a:noFill/>
            <a:ln w="3175">
              <a:solidFill>
                <a:schemeClr val="tx1"/>
              </a:solidFill>
              <a:headEnd type="oval" w="sm" len="sm"/>
            </a:ln>
            <a:effectLst/>
          </p:spPr>
          <p:style>
            <a:lnRef idx="2">
              <a:schemeClr val="accent1">
                <a:shade val="50000"/>
              </a:schemeClr>
            </a:lnRef>
            <a:fillRef idx="1">
              <a:schemeClr val="accent1"/>
            </a:fillRef>
            <a:effectRef idx="0">
              <a:schemeClr val="accent1"/>
            </a:effectRef>
            <a:fontRef idx="minor">
              <a:schemeClr val="lt1"/>
            </a:fontRef>
          </p:style>
        </p:cxnSp>
        <p:cxnSp>
          <p:nvCxnSpPr>
            <p:cNvPr id="55" name="直線コネクタ 54"/>
            <p:cNvCxnSpPr/>
            <p:nvPr/>
          </p:nvCxnSpPr>
          <p:spPr bwMode="gray">
            <a:xfrm>
              <a:off x="4453861" y="5279062"/>
              <a:ext cx="0" cy="1116000"/>
            </a:xfrm>
            <a:prstGeom prst="line">
              <a:avLst/>
            </a:prstGeom>
            <a:noFill/>
            <a:ln w="3175">
              <a:solidFill>
                <a:schemeClr val="tx1"/>
              </a:solidFill>
              <a:headEnd type="oval" w="sm" len="sm"/>
            </a:ln>
            <a:effectLst/>
          </p:spPr>
          <p:style>
            <a:lnRef idx="2">
              <a:schemeClr val="accent1">
                <a:shade val="50000"/>
              </a:schemeClr>
            </a:lnRef>
            <a:fillRef idx="1">
              <a:schemeClr val="accent1"/>
            </a:fillRef>
            <a:effectRef idx="0">
              <a:schemeClr val="accent1"/>
            </a:effectRef>
            <a:fontRef idx="minor">
              <a:schemeClr val="lt1"/>
            </a:fontRef>
          </p:style>
        </p:cxnSp>
        <p:cxnSp>
          <p:nvCxnSpPr>
            <p:cNvPr id="56" name="直線コネクタ 55"/>
            <p:cNvCxnSpPr/>
            <p:nvPr/>
          </p:nvCxnSpPr>
          <p:spPr bwMode="gray">
            <a:xfrm>
              <a:off x="2671503" y="5279062"/>
              <a:ext cx="0" cy="1116000"/>
            </a:xfrm>
            <a:prstGeom prst="line">
              <a:avLst/>
            </a:prstGeom>
            <a:noFill/>
            <a:ln w="3175">
              <a:solidFill>
                <a:schemeClr val="tx1"/>
              </a:solidFill>
              <a:headEnd type="oval" w="sm" len="sm"/>
            </a:ln>
            <a:effectLst/>
          </p:spPr>
          <p:style>
            <a:lnRef idx="2">
              <a:schemeClr val="accent1">
                <a:shade val="50000"/>
              </a:schemeClr>
            </a:lnRef>
            <a:fillRef idx="1">
              <a:schemeClr val="accent1"/>
            </a:fillRef>
            <a:effectRef idx="0">
              <a:schemeClr val="accent1"/>
            </a:effectRef>
            <a:fontRef idx="minor">
              <a:schemeClr val="lt1"/>
            </a:fontRef>
          </p:style>
        </p:cxnSp>
        <p:sp>
          <p:nvSpPr>
            <p:cNvPr id="57" name="正方形/長方形 56"/>
            <p:cNvSpPr/>
            <p:nvPr/>
          </p:nvSpPr>
          <p:spPr bwMode="gray">
            <a:xfrm>
              <a:off x="26764" y="1821265"/>
              <a:ext cx="3341268" cy="370006"/>
            </a:xfrm>
            <a:prstGeom prst="rect">
              <a:avLst/>
            </a:prstGeom>
          </p:spPr>
          <p:txBody>
            <a:bodyPr wrap="none">
              <a:spAutoFit/>
            </a:bodyPr>
            <a:lstStyle/>
            <a:p>
              <a:pPr algn="just">
                <a:tabLst>
                  <a:tab pos="2700020" algn="ctr"/>
                  <a:tab pos="5400040" algn="r"/>
                </a:tabLst>
              </a:pPr>
              <a:r>
                <a:rPr lang="en-US" altLang="ja-JP" sz="1600" b="1" dirty="0">
                  <a:solidFill>
                    <a:srgbClr val="000000"/>
                  </a:solidFill>
                  <a:latin typeface="Century"/>
                  <a:ea typeface="メイリオ"/>
                  <a:cs typeface="メイリオ"/>
                </a:rPr>
                <a:t>【</a:t>
              </a:r>
              <a:r>
                <a:rPr lang="ja-JP" altLang="en-US" sz="1600" b="1" dirty="0">
                  <a:solidFill>
                    <a:srgbClr val="000000"/>
                  </a:solidFill>
                  <a:latin typeface="Century"/>
                  <a:ea typeface="メイリオ"/>
                  <a:cs typeface="メイリオ"/>
                </a:rPr>
                <a:t>拠点形成のための都市機能</a:t>
              </a:r>
              <a:r>
                <a:rPr lang="en-US" altLang="ja-JP" sz="1600" b="1" dirty="0">
                  <a:solidFill>
                    <a:srgbClr val="000000"/>
                  </a:solidFill>
                  <a:latin typeface="Century"/>
                  <a:ea typeface="メイリオ"/>
                  <a:cs typeface="メイリオ"/>
                </a:rPr>
                <a:t>】</a:t>
              </a:r>
              <a:endParaRPr lang="ja-JP" altLang="en-US" sz="1600" kern="100" dirty="0">
                <a:latin typeface="Century"/>
                <a:ea typeface="ＭＳ 明朝"/>
                <a:cs typeface="Times New Roman"/>
              </a:endParaRPr>
            </a:p>
          </p:txBody>
        </p:sp>
      </p:grpSp>
      <p:sp>
        <p:nvSpPr>
          <p:cNvPr id="58" name="正方形/長方形 57"/>
          <p:cNvSpPr/>
          <p:nvPr/>
        </p:nvSpPr>
        <p:spPr bwMode="gray">
          <a:xfrm>
            <a:off x="6938963" y="5088196"/>
            <a:ext cx="2569528" cy="1357243"/>
          </a:xfrm>
          <a:prstGeom prst="rect">
            <a:avLst/>
          </a:prstGeom>
          <a:noFill/>
          <a:ln w="34925">
            <a:solidFill>
              <a:schemeClr val="accent5">
                <a:alpha val="30000"/>
              </a:schemeClr>
            </a:solidFill>
          </a:ln>
          <a:effectLst>
            <a:glow rad="76200">
              <a:srgbClr val="FED626">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　　　　　　　　　　　　　　　　</a:t>
            </a:r>
          </a:p>
        </p:txBody>
      </p:sp>
      <p:sp>
        <p:nvSpPr>
          <p:cNvPr id="3" name="正方形/長方形 2"/>
          <p:cNvSpPr/>
          <p:nvPr/>
        </p:nvSpPr>
        <p:spPr bwMode="gray">
          <a:xfrm>
            <a:off x="7023852" y="1569649"/>
            <a:ext cx="2484638" cy="3339376"/>
          </a:xfrm>
          <a:prstGeom prst="rect">
            <a:avLst/>
          </a:prstGeom>
        </p:spPr>
        <p:txBody>
          <a:bodyPr wrap="square">
            <a:spAutoFit/>
          </a:bodyPr>
          <a:lstStyle/>
          <a:p>
            <a:r>
              <a:rPr lang="ja-JP" altLang="ja-JP" sz="1600" b="1" dirty="0">
                <a:solidFill>
                  <a:srgbClr val="000000"/>
                </a:solidFill>
                <a:latin typeface="Century"/>
                <a:ea typeface="メイリオ"/>
                <a:cs typeface="メイリオ"/>
              </a:rPr>
              <a:t>【まちづくり</a:t>
            </a:r>
            <a:r>
              <a:rPr lang="ja-JP" altLang="en-US" sz="1600" b="1" dirty="0">
                <a:solidFill>
                  <a:srgbClr val="000000"/>
                </a:solidFill>
                <a:latin typeface="Century"/>
                <a:ea typeface="メイリオ"/>
                <a:cs typeface="メイリオ"/>
              </a:rPr>
              <a:t>の</a:t>
            </a:r>
            <a:r>
              <a:rPr lang="ja-JP" altLang="ja-JP" sz="1600" b="1" dirty="0">
                <a:solidFill>
                  <a:srgbClr val="000000"/>
                </a:solidFill>
                <a:latin typeface="Century"/>
                <a:ea typeface="メイリオ"/>
                <a:cs typeface="メイリオ"/>
              </a:rPr>
              <a:t>方針</a:t>
            </a:r>
            <a:r>
              <a:rPr lang="en-US" altLang="ja-JP" sz="1600" b="1" dirty="0">
                <a:solidFill>
                  <a:srgbClr val="000000"/>
                </a:solidFill>
                <a:latin typeface="Century"/>
                <a:ea typeface="メイリオ"/>
                <a:cs typeface="メイリオ"/>
              </a:rPr>
              <a:t>】</a:t>
            </a:r>
          </a:p>
          <a:p>
            <a:pPr>
              <a:lnSpc>
                <a:spcPts val="1800"/>
              </a:lnSpc>
            </a:pPr>
            <a:r>
              <a:rPr lang="ja-JP" altLang="ja-JP" sz="1200" b="1" dirty="0">
                <a:solidFill>
                  <a:srgbClr val="000000"/>
                </a:solidFill>
                <a:effectLst>
                  <a:glow rad="228600">
                    <a:schemeClr val="bg1">
                      <a:alpha val="87000"/>
                    </a:schemeClr>
                  </a:glow>
                </a:effectLst>
                <a:latin typeface="ＭＳ Ｐゴシック"/>
                <a:ea typeface="メイリオ"/>
                <a:cs typeface="Times New Roman"/>
              </a:rPr>
              <a:t>土地利用</a:t>
            </a:r>
            <a:endParaRPr lang="en-US" altLang="ja-JP" sz="1200" b="1" dirty="0">
              <a:solidFill>
                <a:srgbClr val="000000"/>
              </a:solidFill>
              <a:effectLst>
                <a:glow rad="228600">
                  <a:schemeClr val="bg1">
                    <a:alpha val="87000"/>
                  </a:schemeClr>
                </a:glow>
              </a:effectLst>
              <a:latin typeface="ＭＳ Ｐゴシック"/>
              <a:ea typeface="メイリオ"/>
              <a:cs typeface="Times New Roman"/>
            </a:endParaRPr>
          </a:p>
          <a:p>
            <a:pPr marL="92075" indent="-92075">
              <a:lnSpc>
                <a:spcPts val="1800"/>
              </a:lnSpc>
            </a:pPr>
            <a:r>
              <a:rPr lang="ja-JP" altLang="en-US" sz="1200" b="1" dirty="0">
                <a:solidFill>
                  <a:srgbClr val="000000"/>
                </a:solidFill>
                <a:effectLst>
                  <a:glow rad="228600">
                    <a:schemeClr val="bg1">
                      <a:alpha val="87000"/>
                    </a:schemeClr>
                  </a:glow>
                </a:effectLst>
                <a:latin typeface="ＭＳ Ｐゴシック"/>
                <a:ea typeface="メイリオ"/>
                <a:cs typeface="Times New Roman"/>
              </a:rPr>
              <a:t>▶</a:t>
            </a:r>
            <a:r>
              <a:rPr lang="ja-JP" altLang="ja-JP" sz="1200" dirty="0">
                <a:solidFill>
                  <a:srgbClr val="000000"/>
                </a:solidFill>
                <a:effectLst>
                  <a:glow rad="228600">
                    <a:schemeClr val="bg1">
                      <a:alpha val="87000"/>
                    </a:schemeClr>
                  </a:glow>
                </a:effectLst>
                <a:latin typeface="ＭＳ Ｐゴシック"/>
                <a:ea typeface="メイリオ"/>
                <a:cs typeface="メイリオ"/>
              </a:rPr>
              <a:t>世界で存在感を発揮</a:t>
            </a:r>
            <a:r>
              <a:rPr lang="ja-JP" altLang="ja-JP" sz="1200" dirty="0" smtClean="0">
                <a:solidFill>
                  <a:srgbClr val="000000"/>
                </a:solidFill>
                <a:effectLst>
                  <a:glow rad="228600">
                    <a:schemeClr val="bg1">
                      <a:alpha val="87000"/>
                    </a:schemeClr>
                  </a:glow>
                </a:effectLst>
                <a:latin typeface="ＭＳ Ｐゴシック"/>
                <a:ea typeface="メイリオ"/>
                <a:cs typeface="メイリオ"/>
              </a:rPr>
              <a:t>する</a:t>
            </a:r>
            <a:r>
              <a:rPr lang="ja-JP" altLang="en-US" sz="1200" dirty="0" smtClean="0">
                <a:solidFill>
                  <a:srgbClr val="000000"/>
                </a:solidFill>
                <a:effectLst>
                  <a:glow rad="228600">
                    <a:schemeClr val="bg1">
                      <a:alpha val="87000"/>
                    </a:schemeClr>
                  </a:glow>
                </a:effectLst>
                <a:latin typeface="ＭＳ Ｐゴシック"/>
                <a:ea typeface="メイリオ"/>
                <a:cs typeface="メイリオ"/>
              </a:rPr>
              <a:t>       </a:t>
            </a:r>
            <a:r>
              <a:rPr lang="ja-JP" altLang="ja-JP" sz="1200" dirty="0" smtClean="0">
                <a:solidFill>
                  <a:srgbClr val="000000"/>
                </a:solidFill>
                <a:effectLst>
                  <a:glow rad="228600">
                    <a:schemeClr val="bg1">
                      <a:alpha val="87000"/>
                    </a:schemeClr>
                  </a:glow>
                </a:effectLst>
                <a:latin typeface="ＭＳ Ｐゴシック"/>
                <a:ea typeface="メイリオ"/>
                <a:cs typeface="メイリオ"/>
              </a:rPr>
              <a:t>まちづくり </a:t>
            </a:r>
            <a:endParaRPr lang="ja-JP" altLang="ja-JP" sz="1200" dirty="0">
              <a:latin typeface="ＭＳ Ｐゴシック"/>
              <a:cs typeface="ＭＳ Ｐゴシック"/>
            </a:endParaRPr>
          </a:p>
          <a:p>
            <a:pPr>
              <a:lnSpc>
                <a:spcPts val="1800"/>
              </a:lnSpc>
            </a:pPr>
            <a:r>
              <a:rPr lang="ja-JP" altLang="ja-JP" sz="1200" b="1" dirty="0">
                <a:solidFill>
                  <a:srgbClr val="000000"/>
                </a:solidFill>
                <a:effectLst>
                  <a:glow rad="228600">
                    <a:schemeClr val="bg1">
                      <a:alpha val="87000"/>
                    </a:schemeClr>
                  </a:glow>
                </a:effectLst>
                <a:latin typeface="ＭＳ Ｐゴシック"/>
                <a:ea typeface="メイリオ"/>
                <a:cs typeface="Times New Roman"/>
              </a:rPr>
              <a:t>都市基盤</a:t>
            </a:r>
            <a:endParaRPr lang="en-US" altLang="ja-JP" sz="1200" b="1" dirty="0">
              <a:solidFill>
                <a:srgbClr val="000000"/>
              </a:solidFill>
              <a:effectLst>
                <a:glow rad="228600">
                  <a:schemeClr val="bg1">
                    <a:alpha val="87000"/>
                  </a:schemeClr>
                </a:glow>
              </a:effectLst>
              <a:latin typeface="ＭＳ Ｐゴシック"/>
              <a:ea typeface="メイリオ"/>
              <a:cs typeface="Times New Roman"/>
            </a:endParaRPr>
          </a:p>
          <a:p>
            <a:pPr marL="92075" indent="-92075">
              <a:lnSpc>
                <a:spcPts val="1800"/>
              </a:lnSpc>
            </a:pPr>
            <a:r>
              <a:rPr lang="ja-JP" altLang="en-US" sz="1200" dirty="0">
                <a:solidFill>
                  <a:srgbClr val="000000"/>
                </a:solidFill>
                <a:effectLst>
                  <a:glow rad="228600">
                    <a:schemeClr val="bg1">
                      <a:alpha val="87000"/>
                    </a:schemeClr>
                  </a:glow>
                </a:effectLst>
                <a:latin typeface="ＭＳ Ｐゴシック"/>
                <a:ea typeface="メイリオ"/>
                <a:cs typeface="メイリオ"/>
              </a:rPr>
              <a:t>▶</a:t>
            </a:r>
            <a:r>
              <a:rPr lang="ja-JP" altLang="ja-JP" sz="1200" dirty="0">
                <a:solidFill>
                  <a:srgbClr val="000000"/>
                </a:solidFill>
                <a:effectLst>
                  <a:glow rad="228600">
                    <a:schemeClr val="bg1">
                      <a:alpha val="87000"/>
                    </a:schemeClr>
                  </a:glow>
                </a:effectLst>
                <a:latin typeface="ＭＳ Ｐゴシック"/>
                <a:ea typeface="メイリオ"/>
                <a:cs typeface="メイリオ"/>
              </a:rPr>
              <a:t>確かな技術に</a:t>
            </a:r>
            <a:r>
              <a:rPr lang="ja-JP" altLang="ja-JP" sz="1200" dirty="0" smtClean="0">
                <a:solidFill>
                  <a:srgbClr val="000000"/>
                </a:solidFill>
                <a:effectLst>
                  <a:glow rad="228600">
                    <a:schemeClr val="bg1">
                      <a:alpha val="87000"/>
                    </a:schemeClr>
                  </a:glow>
                </a:effectLst>
                <a:latin typeface="ＭＳ Ｐゴシック"/>
                <a:ea typeface="メイリオ"/>
                <a:cs typeface="メイリオ"/>
              </a:rPr>
              <a:t>支えられた</a:t>
            </a:r>
            <a:r>
              <a:rPr lang="ja-JP" altLang="en-US" sz="1200" dirty="0" smtClean="0">
                <a:solidFill>
                  <a:srgbClr val="000000"/>
                </a:solidFill>
                <a:effectLst>
                  <a:glow rad="228600">
                    <a:schemeClr val="bg1">
                      <a:alpha val="87000"/>
                    </a:schemeClr>
                  </a:glow>
                </a:effectLst>
                <a:latin typeface="ＭＳ Ｐゴシック"/>
                <a:ea typeface="メイリオ"/>
                <a:cs typeface="メイリオ"/>
              </a:rPr>
              <a:t>       </a:t>
            </a:r>
            <a:r>
              <a:rPr lang="ja-JP" altLang="ja-JP" sz="1200" dirty="0" smtClean="0">
                <a:solidFill>
                  <a:srgbClr val="000000"/>
                </a:solidFill>
                <a:effectLst>
                  <a:glow rad="228600">
                    <a:schemeClr val="bg1">
                      <a:alpha val="87000"/>
                    </a:schemeClr>
                  </a:glow>
                </a:effectLst>
                <a:latin typeface="ＭＳ Ｐゴシック"/>
                <a:ea typeface="メイリオ"/>
                <a:cs typeface="メイリオ"/>
              </a:rPr>
              <a:t>スマート</a:t>
            </a:r>
            <a:r>
              <a:rPr lang="ja-JP" altLang="ja-JP" sz="1200" dirty="0">
                <a:solidFill>
                  <a:srgbClr val="000000"/>
                </a:solidFill>
                <a:effectLst>
                  <a:glow rad="228600">
                    <a:schemeClr val="bg1">
                      <a:alpha val="87000"/>
                    </a:schemeClr>
                  </a:glow>
                </a:effectLst>
                <a:latin typeface="ＭＳ Ｐゴシック"/>
                <a:ea typeface="メイリオ"/>
                <a:cs typeface="メイリオ"/>
              </a:rPr>
              <a:t>なまちづくり </a:t>
            </a:r>
            <a:endParaRPr lang="ja-JP" altLang="ja-JP" sz="1200" dirty="0">
              <a:latin typeface="ＭＳ Ｐゴシック"/>
              <a:cs typeface="ＭＳ Ｐゴシック"/>
            </a:endParaRPr>
          </a:p>
          <a:p>
            <a:pPr>
              <a:lnSpc>
                <a:spcPts val="1800"/>
              </a:lnSpc>
            </a:pPr>
            <a:r>
              <a:rPr lang="ja-JP" altLang="ja-JP" sz="1200" b="1" dirty="0">
                <a:solidFill>
                  <a:srgbClr val="000000"/>
                </a:solidFill>
                <a:effectLst>
                  <a:glow rad="228600">
                    <a:schemeClr val="bg1">
                      <a:alpha val="87000"/>
                    </a:schemeClr>
                  </a:glow>
                </a:effectLst>
                <a:latin typeface="ＭＳ Ｐゴシック"/>
                <a:ea typeface="メイリオ"/>
                <a:cs typeface="Times New Roman"/>
              </a:rPr>
              <a:t>環境共生</a:t>
            </a:r>
            <a:endParaRPr lang="en-US" altLang="ja-JP" sz="1200" b="1" dirty="0">
              <a:solidFill>
                <a:srgbClr val="000000"/>
              </a:solidFill>
              <a:effectLst>
                <a:glow rad="228600">
                  <a:schemeClr val="bg1">
                    <a:alpha val="87000"/>
                  </a:schemeClr>
                </a:glow>
              </a:effectLst>
              <a:latin typeface="ＭＳ Ｐゴシック"/>
              <a:ea typeface="メイリオ"/>
              <a:cs typeface="Times New Roman"/>
            </a:endParaRPr>
          </a:p>
          <a:p>
            <a:pPr marL="92075" indent="-92075">
              <a:lnSpc>
                <a:spcPts val="1800"/>
              </a:lnSpc>
            </a:pPr>
            <a:r>
              <a:rPr lang="ja-JP" altLang="en-US" sz="1200" b="1" dirty="0">
                <a:solidFill>
                  <a:srgbClr val="000000"/>
                </a:solidFill>
                <a:effectLst>
                  <a:glow rad="228600">
                    <a:schemeClr val="bg1">
                      <a:alpha val="87000"/>
                    </a:schemeClr>
                  </a:glow>
                </a:effectLst>
                <a:latin typeface="ＭＳ Ｐゴシック"/>
                <a:ea typeface="メイリオ"/>
                <a:cs typeface="Times New Roman"/>
              </a:rPr>
              <a:t>▶</a:t>
            </a:r>
            <a:r>
              <a:rPr lang="ja-JP" altLang="ja-JP" sz="1200" dirty="0">
                <a:solidFill>
                  <a:srgbClr val="000000"/>
                </a:solidFill>
                <a:effectLst>
                  <a:glow rad="228600">
                    <a:schemeClr val="bg1">
                      <a:alpha val="87000"/>
                    </a:schemeClr>
                  </a:glow>
                </a:effectLst>
                <a:latin typeface="ＭＳ Ｐゴシック"/>
                <a:ea typeface="メイリオ"/>
                <a:cs typeface="メイリオ"/>
              </a:rPr>
              <a:t>地球・自然環境共生とスマート技術の融合による先進的で快適な環境形成</a:t>
            </a:r>
            <a:endParaRPr lang="ja-JP" altLang="ja-JP" sz="1200" dirty="0">
              <a:latin typeface="ＭＳ Ｐゴシック"/>
              <a:cs typeface="ＭＳ Ｐゴシック"/>
            </a:endParaRPr>
          </a:p>
          <a:p>
            <a:pPr>
              <a:lnSpc>
                <a:spcPts val="1800"/>
              </a:lnSpc>
            </a:pPr>
            <a:r>
              <a:rPr lang="ja-JP" altLang="ja-JP" sz="1200" b="1" spc="-65" dirty="0">
                <a:solidFill>
                  <a:srgbClr val="000000"/>
                </a:solidFill>
                <a:effectLst>
                  <a:glow rad="228600">
                    <a:schemeClr val="bg1">
                      <a:alpha val="87000"/>
                    </a:schemeClr>
                  </a:glow>
                </a:effectLst>
                <a:latin typeface="ＭＳ Ｐゴシック"/>
                <a:ea typeface="メイリオ"/>
                <a:cs typeface="Times New Roman"/>
              </a:rPr>
              <a:t>空間デザイン</a:t>
            </a:r>
            <a:endParaRPr lang="en-US" altLang="ja-JP" sz="1200" b="1" spc="-65" dirty="0">
              <a:solidFill>
                <a:srgbClr val="000000"/>
              </a:solidFill>
              <a:effectLst>
                <a:glow rad="228600">
                  <a:schemeClr val="bg1">
                    <a:alpha val="87000"/>
                  </a:schemeClr>
                </a:glow>
              </a:effectLst>
              <a:latin typeface="ＭＳ Ｐゴシック"/>
              <a:ea typeface="メイリオ"/>
              <a:cs typeface="Times New Roman"/>
            </a:endParaRPr>
          </a:p>
          <a:p>
            <a:pPr marL="92075" indent="-92075">
              <a:lnSpc>
                <a:spcPts val="1800"/>
              </a:lnSpc>
            </a:pPr>
            <a:r>
              <a:rPr lang="ja-JP" altLang="en-US" sz="1200" dirty="0">
                <a:solidFill>
                  <a:srgbClr val="000000"/>
                </a:solidFill>
                <a:effectLst>
                  <a:glow rad="228600">
                    <a:schemeClr val="bg1">
                      <a:alpha val="87000"/>
                    </a:schemeClr>
                  </a:glow>
                </a:effectLst>
                <a:latin typeface="ＭＳ Ｐゴシック"/>
                <a:ea typeface="メイリオ"/>
                <a:cs typeface="メイリオ"/>
              </a:rPr>
              <a:t>▶</a:t>
            </a:r>
            <a:r>
              <a:rPr lang="ja-JP" altLang="ja-JP" sz="1200" dirty="0">
                <a:solidFill>
                  <a:srgbClr val="000000"/>
                </a:solidFill>
                <a:effectLst>
                  <a:glow rad="228600">
                    <a:schemeClr val="bg1">
                      <a:alpha val="87000"/>
                    </a:schemeClr>
                  </a:glow>
                </a:effectLst>
                <a:latin typeface="ＭＳ Ｐゴシック"/>
                <a:ea typeface="メイリオ"/>
                <a:cs typeface="メイリオ"/>
              </a:rPr>
              <a:t>アーティスティックなデザイン、上質で快適な空間形成</a:t>
            </a:r>
            <a:endParaRPr lang="ja-JP" altLang="en-US" dirty="0"/>
          </a:p>
        </p:txBody>
      </p:sp>
      <p:sp>
        <p:nvSpPr>
          <p:cNvPr id="60" name="正方形/長方形 59"/>
          <p:cNvSpPr/>
          <p:nvPr/>
        </p:nvSpPr>
        <p:spPr bwMode="gray">
          <a:xfrm>
            <a:off x="6938962" y="1543599"/>
            <a:ext cx="2569528" cy="3370395"/>
          </a:xfrm>
          <a:prstGeom prst="rect">
            <a:avLst/>
          </a:prstGeom>
          <a:noFill/>
          <a:ln w="34925">
            <a:solidFill>
              <a:schemeClr val="accent5">
                <a:alpha val="30000"/>
              </a:schemeClr>
            </a:solidFill>
          </a:ln>
          <a:effectLst>
            <a:glow rad="76200">
              <a:srgbClr val="FED626">
                <a:alpha val="2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　　　　　　　　　　　　　　　　</a:t>
            </a:r>
          </a:p>
        </p:txBody>
      </p:sp>
      <p:sp>
        <p:nvSpPr>
          <p:cNvPr id="4" name="正方形/長方形 3"/>
          <p:cNvSpPr/>
          <p:nvPr/>
        </p:nvSpPr>
        <p:spPr bwMode="gray">
          <a:xfrm>
            <a:off x="7023850" y="5147230"/>
            <a:ext cx="2298183" cy="1261884"/>
          </a:xfrm>
          <a:prstGeom prst="rect">
            <a:avLst/>
          </a:prstGeom>
        </p:spPr>
        <p:txBody>
          <a:bodyPr wrap="square">
            <a:spAutoFit/>
          </a:bodyPr>
          <a:lstStyle/>
          <a:p>
            <a:pPr algn="just">
              <a:tabLst>
                <a:tab pos="2700020" algn="ctr"/>
                <a:tab pos="5400040" algn="r"/>
              </a:tabLst>
            </a:pPr>
            <a:r>
              <a:rPr lang="ja-JP" altLang="ja-JP" sz="1600" b="1" dirty="0">
                <a:solidFill>
                  <a:srgbClr val="000000"/>
                </a:solidFill>
                <a:latin typeface="Century"/>
                <a:ea typeface="メイリオ"/>
                <a:cs typeface="メイリオ"/>
              </a:rPr>
              <a:t>【支えるしくみ】</a:t>
            </a:r>
            <a:endParaRPr lang="en-US" altLang="ja-JP" sz="1600" b="1" dirty="0">
              <a:solidFill>
                <a:srgbClr val="000000"/>
              </a:solidFill>
              <a:latin typeface="Century"/>
              <a:ea typeface="メイリオ"/>
              <a:cs typeface="メイリオ"/>
            </a:endParaRPr>
          </a:p>
          <a:p>
            <a:pPr algn="just">
              <a:tabLst>
                <a:tab pos="2700020" algn="ctr"/>
                <a:tab pos="5400040" algn="r"/>
              </a:tabLst>
            </a:pPr>
            <a:r>
              <a:rPr lang="ja-JP" altLang="ja-JP" sz="1200" b="1" dirty="0">
                <a:solidFill>
                  <a:srgbClr val="000000"/>
                </a:solidFill>
                <a:effectLst>
                  <a:glow rad="228600">
                    <a:schemeClr val="bg1">
                      <a:alpha val="87000"/>
                    </a:schemeClr>
                  </a:glow>
                </a:effectLst>
                <a:latin typeface="Century"/>
                <a:ea typeface="メイリオ"/>
                <a:cs typeface="Times New Roman"/>
              </a:rPr>
              <a:t>安全・安心</a:t>
            </a:r>
            <a:endParaRPr lang="en-US" altLang="ja-JP" sz="1200" b="1" dirty="0">
              <a:solidFill>
                <a:srgbClr val="000000"/>
              </a:solidFill>
              <a:effectLst>
                <a:glow rad="228600">
                  <a:schemeClr val="bg1">
                    <a:alpha val="87000"/>
                  </a:schemeClr>
                </a:glow>
              </a:effectLst>
              <a:latin typeface="Century"/>
              <a:ea typeface="メイリオ"/>
              <a:cs typeface="Times New Roman"/>
            </a:endParaRPr>
          </a:p>
          <a:p>
            <a:pPr marL="92075" indent="-92075" algn="just">
              <a:tabLst>
                <a:tab pos="2700020" algn="ctr"/>
                <a:tab pos="5400040" algn="r"/>
              </a:tabLst>
            </a:pPr>
            <a:r>
              <a:rPr lang="ja-JP" altLang="en-US" sz="1200" b="1" dirty="0">
                <a:solidFill>
                  <a:srgbClr val="000000"/>
                </a:solidFill>
                <a:effectLst>
                  <a:glow rad="228600">
                    <a:schemeClr val="bg1">
                      <a:alpha val="87000"/>
                    </a:schemeClr>
                  </a:glow>
                </a:effectLst>
                <a:latin typeface="Century"/>
                <a:ea typeface="メイリオ"/>
                <a:cs typeface="Times New Roman"/>
              </a:rPr>
              <a:t>▶</a:t>
            </a:r>
            <a:r>
              <a:rPr lang="en-US" altLang="ja-JP" sz="1200" dirty="0">
                <a:solidFill>
                  <a:srgbClr val="000000"/>
                </a:solidFill>
                <a:effectLst>
                  <a:glow rad="228600">
                    <a:schemeClr val="bg1">
                      <a:alpha val="87000"/>
                    </a:schemeClr>
                  </a:glow>
                </a:effectLst>
                <a:latin typeface="メイリオ"/>
                <a:cs typeface="メイリオ"/>
              </a:rPr>
              <a:t>24</a:t>
            </a:r>
            <a:r>
              <a:rPr lang="ja-JP" altLang="ja-JP" sz="1200" dirty="0">
                <a:solidFill>
                  <a:srgbClr val="000000"/>
                </a:solidFill>
                <a:effectLst>
                  <a:glow rad="228600">
                    <a:schemeClr val="bg1">
                      <a:alpha val="87000"/>
                    </a:schemeClr>
                  </a:glow>
                </a:effectLst>
                <a:latin typeface="ＭＳ Ｐゴシック"/>
                <a:ea typeface="メイリオ"/>
                <a:cs typeface="メイリオ"/>
              </a:rPr>
              <a:t>時間ホスピタリティ</a:t>
            </a:r>
            <a:r>
              <a:rPr lang="ja-JP" altLang="ja-JP" sz="1200" dirty="0" smtClean="0">
                <a:solidFill>
                  <a:srgbClr val="000000"/>
                </a:solidFill>
                <a:effectLst>
                  <a:glow rad="228600">
                    <a:schemeClr val="bg1">
                      <a:alpha val="87000"/>
                    </a:schemeClr>
                  </a:glow>
                </a:effectLst>
                <a:latin typeface="ＭＳ Ｐゴシック"/>
                <a:ea typeface="メイリオ"/>
                <a:cs typeface="メイリオ"/>
              </a:rPr>
              <a:t>と</a:t>
            </a:r>
            <a:r>
              <a:rPr lang="ja-JP" altLang="en-US" sz="1200" dirty="0" smtClean="0">
                <a:solidFill>
                  <a:srgbClr val="000000"/>
                </a:solidFill>
                <a:effectLst>
                  <a:glow rad="228600">
                    <a:schemeClr val="bg1">
                      <a:alpha val="87000"/>
                    </a:schemeClr>
                  </a:glow>
                </a:effectLst>
                <a:latin typeface="ＭＳ Ｐゴシック"/>
                <a:ea typeface="メイリオ"/>
                <a:cs typeface="メイリオ"/>
              </a:rPr>
              <a:t>       </a:t>
            </a:r>
            <a:r>
              <a:rPr lang="ja-JP" altLang="ja-JP" sz="1200" dirty="0" smtClean="0">
                <a:solidFill>
                  <a:srgbClr val="000000"/>
                </a:solidFill>
                <a:effectLst>
                  <a:glow rad="228600">
                    <a:schemeClr val="bg1">
                      <a:alpha val="87000"/>
                    </a:schemeClr>
                  </a:glow>
                </a:effectLst>
                <a:latin typeface="ＭＳ Ｐゴシック"/>
                <a:ea typeface="メイリオ"/>
                <a:cs typeface="メイリオ"/>
              </a:rPr>
              <a:t>安心感</a:t>
            </a:r>
            <a:r>
              <a:rPr lang="ja-JP" altLang="ja-JP" sz="1200" dirty="0">
                <a:solidFill>
                  <a:srgbClr val="000000"/>
                </a:solidFill>
                <a:effectLst>
                  <a:glow rad="228600">
                    <a:schemeClr val="bg1">
                      <a:alpha val="87000"/>
                    </a:schemeClr>
                  </a:glow>
                </a:effectLst>
                <a:latin typeface="ＭＳ Ｐゴシック"/>
                <a:ea typeface="メイリオ"/>
                <a:cs typeface="メイリオ"/>
              </a:rPr>
              <a:t>に包まれるまちづくり </a:t>
            </a:r>
            <a:endParaRPr lang="ja-JP" altLang="ja-JP" sz="1200" dirty="0">
              <a:latin typeface="ＭＳ Ｐゴシック"/>
              <a:cs typeface="ＭＳ Ｐゴシック"/>
            </a:endParaRPr>
          </a:p>
          <a:p>
            <a:pPr algn="just">
              <a:tabLst>
                <a:tab pos="2700020" algn="ctr"/>
                <a:tab pos="5400040" algn="r"/>
              </a:tabLst>
            </a:pPr>
            <a:r>
              <a:rPr lang="ja-JP" altLang="ja-JP" sz="1200" b="1" dirty="0">
                <a:solidFill>
                  <a:srgbClr val="000000"/>
                </a:solidFill>
                <a:effectLst>
                  <a:glow rad="228600">
                    <a:schemeClr val="bg1">
                      <a:alpha val="87000"/>
                    </a:schemeClr>
                  </a:glow>
                </a:effectLst>
                <a:latin typeface="Century"/>
                <a:ea typeface="メイリオ"/>
                <a:cs typeface="Times New Roman"/>
              </a:rPr>
              <a:t>運営・育成</a:t>
            </a:r>
            <a:endParaRPr lang="en-US" altLang="ja-JP" sz="1200" b="1" dirty="0">
              <a:solidFill>
                <a:srgbClr val="000000"/>
              </a:solidFill>
              <a:effectLst>
                <a:glow rad="228600">
                  <a:schemeClr val="bg1">
                    <a:alpha val="87000"/>
                  </a:schemeClr>
                </a:glow>
              </a:effectLst>
              <a:latin typeface="Century"/>
              <a:ea typeface="メイリオ"/>
              <a:cs typeface="Times New Roman"/>
            </a:endParaRPr>
          </a:p>
          <a:p>
            <a:pPr marL="92075" indent="-92075" algn="just">
              <a:tabLst>
                <a:tab pos="2700020" algn="ctr"/>
                <a:tab pos="5400040" algn="r"/>
              </a:tabLst>
            </a:pPr>
            <a:r>
              <a:rPr lang="ja-JP" altLang="en-US" sz="1200" b="1" dirty="0">
                <a:solidFill>
                  <a:srgbClr val="000000"/>
                </a:solidFill>
                <a:effectLst>
                  <a:glow rad="228600">
                    <a:schemeClr val="bg1">
                      <a:alpha val="87000"/>
                    </a:schemeClr>
                  </a:glow>
                </a:effectLst>
                <a:latin typeface="Century"/>
                <a:ea typeface="メイリオ"/>
                <a:cs typeface="Times New Roman"/>
              </a:rPr>
              <a:t>▶</a:t>
            </a:r>
            <a:r>
              <a:rPr lang="ja-JP" altLang="ja-JP" sz="1200" dirty="0">
                <a:solidFill>
                  <a:srgbClr val="000000"/>
                </a:solidFill>
                <a:effectLst>
                  <a:glow rad="228600">
                    <a:schemeClr val="bg1">
                      <a:alpha val="87000"/>
                    </a:schemeClr>
                  </a:glow>
                </a:effectLst>
                <a:latin typeface="ＭＳ Ｐゴシック"/>
                <a:ea typeface="メイリオ"/>
                <a:cs typeface="メイリオ"/>
              </a:rPr>
              <a:t>民が主役のまちづくり</a:t>
            </a:r>
            <a:endParaRPr lang="ja-JP" altLang="ja-JP" kern="100" dirty="0">
              <a:latin typeface="Century"/>
              <a:ea typeface="ＭＳ 明朝"/>
              <a:cs typeface="Times New Roman"/>
            </a:endParaRPr>
          </a:p>
        </p:txBody>
      </p:sp>
      <p:sp>
        <p:nvSpPr>
          <p:cNvPr id="34" name="Rectangle 2"/>
          <p:cNvSpPr txBox="1">
            <a:spLocks noChangeArrowheads="1"/>
          </p:cNvSpPr>
          <p:nvPr/>
        </p:nvSpPr>
        <p:spPr bwMode="gray">
          <a:xfrm>
            <a:off x="0" y="2711"/>
            <a:ext cx="9906000" cy="540000"/>
          </a:xfrm>
          <a:prstGeom prst="rect">
            <a:avLst/>
          </a:prstGeom>
          <a:noFill/>
          <a:ln w="9525">
            <a:noFill/>
            <a:miter lim="800000"/>
            <a:headEnd/>
            <a:tailEnd/>
          </a:ln>
        </p:spPr>
        <p:txBody>
          <a:bodyPr vert="horz" wrap="none" lIns="74291" tIns="37145" rIns="74291" bIns="37145" rtlCol="0" anchor="ctr">
            <a:normAutofit/>
          </a:bodyPr>
          <a:lstStyle>
            <a:defPPr>
              <a:defRPr lang="ja-JP"/>
            </a:defPPr>
            <a:lvl1pPr eaLnBrk="0" fontAlgn="base" hangingPunct="0">
              <a:lnSpc>
                <a:spcPct val="90000"/>
              </a:lnSpc>
              <a:spcBef>
                <a:spcPct val="0"/>
              </a:spcBef>
              <a:spcAft>
                <a:spcPct val="0"/>
              </a:spcAft>
              <a:defRPr sz="2400" b="1">
                <a:latin typeface="メイリオ" panose="020B0604030504040204" pitchFamily="50" charset="-128"/>
                <a:ea typeface="メイリオ" panose="020B0604030504040204" pitchFamily="50" charset="-128"/>
              </a:defRPr>
            </a:lvl1pPr>
          </a:lstStyle>
          <a:p>
            <a:r>
              <a:rPr lang="ja-JP" altLang="en-US" dirty="0" smtClean="0"/>
              <a:t>夢</a:t>
            </a:r>
            <a:r>
              <a:rPr lang="ja-JP" altLang="en-US" dirty="0"/>
              <a:t>洲まちづくり</a:t>
            </a:r>
            <a:r>
              <a:rPr lang="ja-JP" altLang="en-US" dirty="0" smtClean="0"/>
              <a:t>構想</a:t>
            </a:r>
            <a:endParaRPr lang="en-US" altLang="ja-JP" dirty="0"/>
          </a:p>
        </p:txBody>
      </p:sp>
      <p:sp>
        <p:nvSpPr>
          <p:cNvPr id="5" name="スライド番号プレースホルダー 4"/>
          <p:cNvSpPr>
            <a:spLocks noGrp="1"/>
          </p:cNvSpPr>
          <p:nvPr>
            <p:ph type="sldNum" sz="quarter" idx="12"/>
          </p:nvPr>
        </p:nvSpPr>
        <p:spPr bwMode="gray">
          <a:xfrm>
            <a:off x="7628708" y="6486520"/>
            <a:ext cx="2205069" cy="365125"/>
          </a:xfrm>
        </p:spPr>
        <p:txBody>
          <a:bodyPr/>
          <a:lstStyle/>
          <a:p>
            <a:fld id="{6E17C05B-0230-4840-85E4-205B1AC89A90}" type="slidenum">
              <a:rPr kumimoji="1" lang="ja-JP" altLang="en-US" smtClean="0"/>
              <a:t>7</a:t>
            </a:fld>
            <a:endParaRPr kumimoji="1" lang="ja-JP" altLang="en-US" dirty="0"/>
          </a:p>
        </p:txBody>
      </p:sp>
      <p:sp>
        <p:nvSpPr>
          <p:cNvPr id="33" name="テキスト ボックス 32"/>
          <p:cNvSpPr txBox="1"/>
          <p:nvPr/>
        </p:nvSpPr>
        <p:spPr bwMode="gray">
          <a:xfrm>
            <a:off x="26894" y="6575926"/>
            <a:ext cx="6952130"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出所</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夢洲まちづくり</a:t>
            </a:r>
            <a:r>
              <a:rPr lang="ja-JP" altLang="en-US" sz="1200" dirty="0" smtClean="0">
                <a:latin typeface="メイリオ" panose="020B0604030504040204" pitchFamily="50" charset="-128"/>
                <a:ea typeface="メイリオ" panose="020B0604030504040204" pitchFamily="50" charset="-128"/>
              </a:rPr>
              <a:t>構想　夢</a:t>
            </a:r>
            <a:r>
              <a:rPr lang="ja-JP" altLang="en-US" sz="1200" dirty="0">
                <a:latin typeface="メイリオ" panose="020B0604030504040204" pitchFamily="50" charset="-128"/>
                <a:ea typeface="メイリオ" panose="020B0604030504040204" pitchFamily="50" charset="-128"/>
              </a:rPr>
              <a:t>洲まちづくり構想</a:t>
            </a:r>
            <a:r>
              <a:rPr lang="ja-JP" altLang="en-US" sz="1200" dirty="0" smtClean="0">
                <a:latin typeface="メイリオ" panose="020B0604030504040204" pitchFamily="50" charset="-128"/>
                <a:ea typeface="メイリオ" panose="020B0604030504040204" pitchFamily="50" charset="-128"/>
              </a:rPr>
              <a:t>検討会　平成</a:t>
            </a:r>
            <a:r>
              <a:rPr lang="en-US" altLang="ja-JP" sz="1200" dirty="0">
                <a:latin typeface="メイリオ" panose="020B0604030504040204" pitchFamily="50" charset="-128"/>
                <a:ea typeface="メイリオ" panose="020B0604030504040204" pitchFamily="50" charset="-128"/>
              </a:rPr>
              <a:t>29 </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8 </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4 </a:t>
            </a:r>
            <a:r>
              <a:rPr lang="ja-JP" altLang="en-US" sz="1200" dirty="0">
                <a:latin typeface="メイリオ" panose="020B0604030504040204" pitchFamily="50" charset="-128"/>
                <a:ea typeface="メイリオ" panose="020B0604030504040204" pitchFamily="50" charset="-128"/>
              </a:rPr>
              <a:t>日</a:t>
            </a:r>
            <a:endParaRPr kumimoji="1" lang="ja-JP" altLang="en-US" sz="1200" dirty="0">
              <a:latin typeface="メイリオ" panose="020B0604030504040204" pitchFamily="50" charset="-128"/>
              <a:ea typeface="メイリオ" panose="020B0604030504040204" pitchFamily="50" charset="-128"/>
            </a:endParaRPr>
          </a:p>
        </p:txBody>
      </p:sp>
      <p:cxnSp>
        <p:nvCxnSpPr>
          <p:cNvPr id="35" name="直線コネクタ 34"/>
          <p:cNvCxnSpPr/>
          <p:nvPr/>
        </p:nvCxnSpPr>
        <p:spPr bwMode="gray">
          <a:xfrm>
            <a:off x="0" y="505985"/>
            <a:ext cx="9892553" cy="0"/>
          </a:xfrm>
          <a:prstGeom prst="line">
            <a:avLst/>
          </a:prstGeom>
          <a:ln w="730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bwMode="gray">
          <a:xfrm>
            <a:off x="8253046" y="103489"/>
            <a:ext cx="1447108" cy="294744"/>
          </a:xfrm>
          <a:prstGeom prst="rect">
            <a:avLst/>
          </a:prstGeom>
          <a:noFill/>
          <a:ln w="19050">
            <a:solidFill>
              <a:schemeClr val="dk1"/>
            </a:solidFill>
            <a:miter lim="800000"/>
            <a:headEnd/>
            <a:tailEnd/>
          </a:ln>
        </p:spPr>
        <p:txBody>
          <a:bodyPr vert="horz" wrap="none" lIns="36000" tIns="72000" rIns="36000" bIns="37145" rtlCol="0" anchor="ctr">
            <a:normAutofit fontScale="85000" lnSpcReduction="20000"/>
          </a:bodyPr>
          <a:lstStyle/>
          <a:p>
            <a:pPr algn="ctr" eaLnBrk="0" hangingPunct="0"/>
            <a:r>
              <a:rPr lang="ja-JP" altLang="en-US" b="1" kern="0" dirty="0" smtClean="0">
                <a:latin typeface="メイリオ" panose="020B0604030504040204" pitchFamily="50" charset="-128"/>
                <a:ea typeface="メイリオ" panose="020B0604030504040204" pitchFamily="50" charset="-128"/>
              </a:rPr>
              <a:t>夢洲地区</a:t>
            </a:r>
            <a:endParaRPr lang="ja-JP" altLang="en-US" b="1" kern="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07782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グループ化 66"/>
          <p:cNvGrpSpPr/>
          <p:nvPr/>
        </p:nvGrpSpPr>
        <p:grpSpPr bwMode="gray">
          <a:xfrm>
            <a:off x="2411969" y="1509145"/>
            <a:ext cx="5428708" cy="4101938"/>
            <a:chOff x="6102031" y="2502335"/>
            <a:chExt cx="8463507" cy="6395035"/>
          </a:xfrm>
        </p:grpSpPr>
        <p:pic>
          <p:nvPicPr>
            <p:cNvPr id="68" name="図 67"/>
            <p:cNvPicPr>
              <a:picLocks noChangeAspect="1"/>
            </p:cNvPicPr>
            <p:nvPr/>
          </p:nvPicPr>
          <p:blipFill>
            <a:blip r:embed="rId2"/>
            <a:stretch>
              <a:fillRect/>
            </a:stretch>
          </p:blipFill>
          <p:spPr bwMode="gray">
            <a:xfrm>
              <a:off x="6102031" y="2813370"/>
              <a:ext cx="8463507" cy="6084000"/>
            </a:xfrm>
            <a:prstGeom prst="rect">
              <a:avLst/>
            </a:prstGeom>
          </p:spPr>
        </p:pic>
        <p:cxnSp>
          <p:nvCxnSpPr>
            <p:cNvPr id="78" name="直線矢印コネクタ 77"/>
            <p:cNvCxnSpPr/>
            <p:nvPr/>
          </p:nvCxnSpPr>
          <p:spPr bwMode="gray">
            <a:xfrm>
              <a:off x="7213179" y="2682774"/>
              <a:ext cx="1554796" cy="217623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p:nvPr/>
          </p:nvCxnSpPr>
          <p:spPr bwMode="gray">
            <a:xfrm flipH="1">
              <a:off x="10510009" y="2502335"/>
              <a:ext cx="2176253" cy="133385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テキスト ボックス 85"/>
            <p:cNvSpPr txBox="1"/>
            <p:nvPr/>
          </p:nvSpPr>
          <p:spPr bwMode="gray">
            <a:xfrm rot="2460000">
              <a:off x="9808813" y="6943526"/>
              <a:ext cx="1445763" cy="328685"/>
            </a:xfrm>
            <a:prstGeom prst="rect">
              <a:avLst/>
            </a:prstGeom>
            <a:noFill/>
          </p:spPr>
          <p:txBody>
            <a:bodyPr wrap="square" rtlCol="0">
              <a:spAutoFit/>
            </a:bodyPr>
            <a:lstStyle/>
            <a:p>
              <a:pPr algn="ctr"/>
              <a:r>
                <a:rPr lang="ja-JP" altLang="en-US" sz="770" dirty="0">
                  <a:latin typeface="+mj-ea"/>
                  <a:ea typeface="+mj-ea"/>
                </a:rPr>
                <a:t>中央線延伸</a:t>
              </a:r>
            </a:p>
          </p:txBody>
        </p:sp>
        <p:sp>
          <p:nvSpPr>
            <p:cNvPr id="87" name="テキスト ボックス 86"/>
            <p:cNvSpPr txBox="1"/>
            <p:nvPr/>
          </p:nvSpPr>
          <p:spPr bwMode="gray">
            <a:xfrm rot="18900000">
              <a:off x="10700401" y="3800121"/>
              <a:ext cx="1445763" cy="328685"/>
            </a:xfrm>
            <a:prstGeom prst="rect">
              <a:avLst/>
            </a:prstGeom>
            <a:noFill/>
          </p:spPr>
          <p:txBody>
            <a:bodyPr wrap="square" rtlCol="0">
              <a:spAutoFit/>
            </a:bodyPr>
            <a:lstStyle/>
            <a:p>
              <a:pPr algn="ctr"/>
              <a:r>
                <a:rPr lang="ja-JP" altLang="en-US" sz="770" dirty="0">
                  <a:latin typeface="+mj-ea"/>
                  <a:ea typeface="+mj-ea"/>
                </a:rPr>
                <a:t>北ルート</a:t>
              </a:r>
            </a:p>
          </p:txBody>
        </p:sp>
        <p:sp>
          <p:nvSpPr>
            <p:cNvPr id="74" name="楕円 73"/>
            <p:cNvSpPr/>
            <p:nvPr/>
          </p:nvSpPr>
          <p:spPr bwMode="gray">
            <a:xfrm>
              <a:off x="9400674" y="5265900"/>
              <a:ext cx="960707" cy="894268"/>
            </a:xfrm>
            <a:prstGeom prst="ellipse">
              <a:avLst/>
            </a:prstGeom>
            <a:noFill/>
            <a:ln w="28575">
              <a:solidFill>
                <a:srgbClr val="FF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155"/>
            </a:p>
          </p:txBody>
        </p:sp>
        <p:sp>
          <p:nvSpPr>
            <p:cNvPr id="85" name="テキスト ボックス 84"/>
            <p:cNvSpPr txBox="1"/>
            <p:nvPr/>
          </p:nvSpPr>
          <p:spPr bwMode="gray">
            <a:xfrm rot="18540000">
              <a:off x="9433826" y="5235362"/>
              <a:ext cx="1445763" cy="328685"/>
            </a:xfrm>
            <a:prstGeom prst="rect">
              <a:avLst/>
            </a:prstGeom>
            <a:noFill/>
          </p:spPr>
          <p:txBody>
            <a:bodyPr wrap="square" rtlCol="0">
              <a:spAutoFit/>
            </a:bodyPr>
            <a:lstStyle/>
            <a:p>
              <a:pPr algn="ctr"/>
              <a:r>
                <a:rPr lang="ja-JP" altLang="en-US" sz="770" dirty="0">
                  <a:latin typeface="+mj-ea"/>
                  <a:ea typeface="+mj-ea"/>
                </a:rPr>
                <a:t>仮</a:t>
              </a:r>
              <a:r>
                <a:rPr lang="en-US" altLang="ja-JP" sz="770" dirty="0">
                  <a:latin typeface="+mj-ea"/>
                  <a:ea typeface="+mj-ea"/>
                </a:rPr>
                <a:t>)</a:t>
              </a:r>
              <a:r>
                <a:rPr lang="ja-JP" altLang="en-US" sz="770" dirty="0">
                  <a:latin typeface="+mj-ea"/>
                  <a:ea typeface="+mj-ea"/>
                </a:rPr>
                <a:t>夢洲駅</a:t>
              </a:r>
            </a:p>
          </p:txBody>
        </p:sp>
      </p:grpSp>
      <p:grpSp>
        <p:nvGrpSpPr>
          <p:cNvPr id="61" name="グループ化 60"/>
          <p:cNvGrpSpPr/>
          <p:nvPr/>
        </p:nvGrpSpPr>
        <p:grpSpPr bwMode="gray">
          <a:xfrm>
            <a:off x="71332" y="648845"/>
            <a:ext cx="4567688" cy="1054499"/>
            <a:chOff x="10332894" y="1826095"/>
            <a:chExt cx="8436881" cy="1643993"/>
          </a:xfrm>
        </p:grpSpPr>
        <p:sp>
          <p:nvSpPr>
            <p:cNvPr id="62" name="角丸四角形 61"/>
            <p:cNvSpPr/>
            <p:nvPr/>
          </p:nvSpPr>
          <p:spPr bwMode="gray">
            <a:xfrm>
              <a:off x="10332894" y="1826095"/>
              <a:ext cx="8436881" cy="1643993"/>
            </a:xfrm>
            <a:prstGeom prst="roundRect">
              <a:avLst>
                <a:gd name="adj" fmla="val 4270"/>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100"/>
            </a:p>
          </p:txBody>
        </p:sp>
        <p:sp>
          <p:nvSpPr>
            <p:cNvPr id="63" name="object 8"/>
            <p:cNvSpPr txBox="1"/>
            <p:nvPr/>
          </p:nvSpPr>
          <p:spPr bwMode="gray">
            <a:xfrm>
              <a:off x="10476896" y="1906181"/>
              <a:ext cx="8155652" cy="1392866"/>
            </a:xfrm>
            <a:prstGeom prst="rect">
              <a:avLst/>
            </a:prstGeom>
          </p:spPr>
          <p:txBody>
            <a:bodyPr vert="horz" wrap="square" lIns="0" tIns="21180" rIns="0" bIns="0" rtlCol="0">
              <a:spAutoFit/>
            </a:bodyPr>
            <a:lstStyle/>
            <a:p>
              <a:pPr marL="8146" algn="just">
                <a:spcBef>
                  <a:spcPts val="167"/>
                </a:spcBef>
              </a:pPr>
              <a:r>
                <a:rPr lang="en-US" altLang="ja-JP" sz="1100" b="1" dirty="0">
                  <a:latin typeface="メイリオ" panose="020B0604030504040204" pitchFamily="50" charset="-128"/>
                  <a:ea typeface="メイリオ" panose="020B0604030504040204" pitchFamily="50" charset="-128"/>
                  <a:cs typeface="メイリオ"/>
                </a:rPr>
                <a:t>【</a:t>
              </a:r>
              <a:r>
                <a:rPr lang="ja-JP" altLang="en-US" sz="1100" b="1" dirty="0">
                  <a:latin typeface="メイリオ" panose="020B0604030504040204" pitchFamily="50" charset="-128"/>
                  <a:ea typeface="メイリオ" panose="020B0604030504040204" pitchFamily="50" charset="-128"/>
                  <a:cs typeface="メイリオ"/>
                </a:rPr>
                <a:t>道路</a:t>
              </a:r>
              <a:r>
                <a:rPr lang="en-US" altLang="ja-JP" sz="1100" b="1" dirty="0">
                  <a:latin typeface="メイリオ" panose="020B0604030504040204" pitchFamily="50" charset="-128"/>
                  <a:ea typeface="メイリオ" panose="020B0604030504040204" pitchFamily="50" charset="-128"/>
                  <a:cs typeface="メイリオ"/>
                </a:rPr>
                <a:t>】</a:t>
              </a:r>
            </a:p>
            <a:p>
              <a:pPr marL="8146" algn="just">
                <a:spcBef>
                  <a:spcPts val="167"/>
                </a:spcBef>
              </a:pPr>
              <a:r>
                <a:rPr lang="ja-JP" altLang="en-US" sz="1100" dirty="0">
                  <a:latin typeface="メイリオ" panose="020B0604030504040204" pitchFamily="50" charset="-128"/>
                  <a:ea typeface="メイリオ" panose="020B0604030504040204" pitchFamily="50" charset="-128"/>
                  <a:cs typeface="メイリオ"/>
                </a:rPr>
                <a:t>　観光ゾーンの外縁部に整備することとし、</a:t>
              </a:r>
              <a:r>
                <a:rPr lang="ja-JP" altLang="en-US" sz="1100" dirty="0" smtClean="0">
                  <a:latin typeface="メイリオ" panose="020B0604030504040204" pitchFamily="50" charset="-128"/>
                  <a:ea typeface="メイリオ" panose="020B0604030504040204" pitchFamily="50" charset="-128"/>
                  <a:cs typeface="メイリオ"/>
                </a:rPr>
                <a:t>第１期に</a:t>
              </a:r>
              <a:r>
                <a:rPr lang="ja-JP" altLang="en-US" sz="1100" dirty="0">
                  <a:latin typeface="メイリオ" panose="020B0604030504040204" pitchFamily="50" charset="-128"/>
                  <a:ea typeface="メイリオ" panose="020B0604030504040204" pitchFamily="50" charset="-128"/>
                  <a:cs typeface="メイリオ"/>
                </a:rPr>
                <a:t>おいては、北側の水際線（臨港緑地）と建築物等による親水性</a:t>
              </a:r>
              <a:r>
                <a:rPr lang="ja-JP" altLang="en-US" sz="1100" dirty="0" smtClean="0">
                  <a:latin typeface="メイリオ" panose="020B0604030504040204" pitchFamily="50" charset="-128"/>
                  <a:ea typeface="メイリオ" panose="020B0604030504040204" pitchFamily="50" charset="-128"/>
                  <a:cs typeface="メイリオ"/>
                </a:rPr>
                <a:t>の高い</a:t>
              </a:r>
              <a:r>
                <a:rPr lang="ja-JP" altLang="en-US" sz="1100" dirty="0">
                  <a:latin typeface="メイリオ" panose="020B0604030504040204" pitchFamily="50" charset="-128"/>
                  <a:ea typeface="メイリオ" panose="020B0604030504040204" pitchFamily="50" charset="-128"/>
                  <a:cs typeface="メイリオ"/>
                </a:rPr>
                <a:t>空間形成を可能とする位置に配置する。第２期以降</a:t>
              </a:r>
              <a:r>
                <a:rPr lang="ja-JP" altLang="en-US" sz="1100" dirty="0" smtClean="0">
                  <a:latin typeface="メイリオ" panose="020B0604030504040204" pitchFamily="50" charset="-128"/>
                  <a:ea typeface="メイリオ" panose="020B0604030504040204" pitchFamily="50" charset="-128"/>
                  <a:cs typeface="メイリオ"/>
                </a:rPr>
                <a:t>について</a:t>
              </a:r>
              <a:r>
                <a:rPr lang="ja-JP" altLang="en-US" sz="1100" dirty="0">
                  <a:latin typeface="メイリオ" panose="020B0604030504040204" pitchFamily="50" charset="-128"/>
                  <a:ea typeface="メイリオ" panose="020B0604030504040204" pitchFamily="50" charset="-128"/>
                  <a:cs typeface="メイリオ"/>
                </a:rPr>
                <a:t>は、開発時期に合わせ段階的に整備することとする。</a:t>
              </a:r>
              <a:endParaRPr lang="en-US" altLang="ja-JP" sz="1100" dirty="0">
                <a:latin typeface="メイリオ" panose="020B0604030504040204" pitchFamily="50" charset="-128"/>
                <a:ea typeface="メイリオ" panose="020B0604030504040204" pitchFamily="50" charset="-128"/>
                <a:cs typeface="メイリオ"/>
              </a:endParaRPr>
            </a:p>
          </p:txBody>
        </p:sp>
      </p:grpSp>
      <p:cxnSp>
        <p:nvCxnSpPr>
          <p:cNvPr id="8" name="直線矢印コネクタ 7"/>
          <p:cNvCxnSpPr>
            <a:endCxn id="74" idx="3"/>
          </p:cNvCxnSpPr>
          <p:nvPr/>
        </p:nvCxnSpPr>
        <p:spPr bwMode="gray">
          <a:xfrm flipV="1">
            <a:off x="4527802" y="3771369"/>
            <a:ext cx="90244" cy="218057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69" name="グループ化 68"/>
          <p:cNvGrpSpPr/>
          <p:nvPr/>
        </p:nvGrpSpPr>
        <p:grpSpPr bwMode="gray">
          <a:xfrm>
            <a:off x="149294" y="5766696"/>
            <a:ext cx="4823405" cy="893427"/>
            <a:chOff x="10332896" y="1789543"/>
            <a:chExt cx="4525951" cy="897811"/>
          </a:xfrm>
        </p:grpSpPr>
        <p:sp>
          <p:nvSpPr>
            <p:cNvPr id="70" name="角丸四角形 69"/>
            <p:cNvSpPr/>
            <p:nvPr/>
          </p:nvSpPr>
          <p:spPr bwMode="gray">
            <a:xfrm>
              <a:off x="10332896" y="1789543"/>
              <a:ext cx="4525951" cy="897811"/>
            </a:xfrm>
            <a:prstGeom prst="roundRect">
              <a:avLst>
                <a:gd name="adj" fmla="val 4270"/>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100" dirty="0"/>
            </a:p>
          </p:txBody>
        </p:sp>
        <p:sp>
          <p:nvSpPr>
            <p:cNvPr id="71" name="object 8"/>
            <p:cNvSpPr txBox="1"/>
            <p:nvPr/>
          </p:nvSpPr>
          <p:spPr bwMode="gray">
            <a:xfrm>
              <a:off x="10408329" y="1906180"/>
              <a:ext cx="4375086" cy="727696"/>
            </a:xfrm>
            <a:prstGeom prst="rect">
              <a:avLst/>
            </a:prstGeom>
          </p:spPr>
          <p:txBody>
            <a:bodyPr vert="horz" wrap="square" lIns="0" tIns="21180" rIns="0" bIns="0" rtlCol="0">
              <a:spAutoFit/>
            </a:bodyPr>
            <a:lstStyle/>
            <a:p>
              <a:pPr marL="8146" algn="just">
                <a:spcBef>
                  <a:spcPts val="167"/>
                </a:spcBef>
              </a:pPr>
              <a:r>
                <a:rPr lang="en-US" altLang="ja-JP" sz="1100" b="1" dirty="0">
                  <a:latin typeface="メイリオ" panose="020B0604030504040204" pitchFamily="50" charset="-128"/>
                  <a:ea typeface="メイリオ" panose="020B0604030504040204" pitchFamily="50" charset="-128"/>
                  <a:cs typeface="メイリオ"/>
                </a:rPr>
                <a:t>【</a:t>
              </a:r>
              <a:r>
                <a:rPr lang="ja-JP" altLang="en-US" sz="1100" b="1" dirty="0">
                  <a:latin typeface="メイリオ" panose="020B0604030504040204" pitchFamily="50" charset="-128"/>
                  <a:ea typeface="メイリオ" panose="020B0604030504040204" pitchFamily="50" charset="-128"/>
                  <a:cs typeface="メイリオ"/>
                </a:rPr>
                <a:t>駅前空間（駅前広場）</a:t>
              </a:r>
              <a:r>
                <a:rPr lang="en-US" altLang="ja-JP" sz="1100" b="1" dirty="0">
                  <a:latin typeface="メイリオ" panose="020B0604030504040204" pitchFamily="50" charset="-128"/>
                  <a:ea typeface="メイリオ" panose="020B0604030504040204" pitchFamily="50" charset="-128"/>
                  <a:cs typeface="メイリオ"/>
                </a:rPr>
                <a:t>】</a:t>
              </a:r>
            </a:p>
            <a:p>
              <a:pPr marL="8146" algn="just">
                <a:spcBef>
                  <a:spcPts val="167"/>
                </a:spcBef>
              </a:pPr>
              <a:r>
                <a:rPr lang="ja-JP" altLang="en-US" sz="1100" b="1" dirty="0">
                  <a:latin typeface="メイリオ" panose="020B0604030504040204" pitchFamily="50" charset="-128"/>
                  <a:ea typeface="メイリオ" panose="020B0604030504040204" pitchFamily="50" charset="-128"/>
                  <a:cs typeface="メイリオ"/>
                </a:rPr>
                <a:t>　</a:t>
              </a:r>
              <a:r>
                <a:rPr lang="ja-JP" altLang="en-US" sz="1100" dirty="0">
                  <a:latin typeface="メイリオ" panose="020B0604030504040204" pitchFamily="50" charset="-128"/>
                  <a:ea typeface="メイリオ" panose="020B0604030504040204" pitchFamily="50" charset="-128"/>
                  <a:cs typeface="メイリオ"/>
                </a:rPr>
                <a:t>夢洲の玄関口となる駅前広場を地下駅との連続性や夢</a:t>
              </a:r>
              <a:r>
                <a:rPr lang="ja-JP" altLang="en-US" sz="1100" dirty="0" smtClean="0">
                  <a:latin typeface="メイリオ" panose="020B0604030504040204" pitchFamily="50" charset="-128"/>
                  <a:ea typeface="メイリオ" panose="020B0604030504040204" pitchFamily="50" charset="-128"/>
                  <a:cs typeface="メイリオ"/>
                </a:rPr>
                <a:t>洲内外</a:t>
              </a:r>
              <a:r>
                <a:rPr lang="ja-JP" altLang="en-US" sz="1100" dirty="0">
                  <a:latin typeface="メイリオ" panose="020B0604030504040204" pitchFamily="50" charset="-128"/>
                  <a:ea typeface="メイリオ" panose="020B0604030504040204" pitchFamily="50" charset="-128"/>
                  <a:cs typeface="メイリオ"/>
                </a:rPr>
                <a:t>からのアクセス拠点となること等に配慮するとともに、にぎわい交流の場として、アメニティの高い空間を整備する。</a:t>
              </a:r>
              <a:endParaRPr lang="en-US" altLang="ja-JP" sz="1100" dirty="0">
                <a:latin typeface="メイリオ" panose="020B0604030504040204" pitchFamily="50" charset="-128"/>
                <a:ea typeface="メイリオ" panose="020B0604030504040204" pitchFamily="50" charset="-128"/>
                <a:cs typeface="メイリオ"/>
              </a:endParaRPr>
            </a:p>
          </p:txBody>
        </p:sp>
      </p:grpSp>
      <p:grpSp>
        <p:nvGrpSpPr>
          <p:cNvPr id="49" name="グループ化 48"/>
          <p:cNvGrpSpPr/>
          <p:nvPr/>
        </p:nvGrpSpPr>
        <p:grpSpPr bwMode="gray">
          <a:xfrm>
            <a:off x="5151193" y="672306"/>
            <a:ext cx="4512991" cy="836839"/>
            <a:chOff x="10332894" y="1551955"/>
            <a:chExt cx="8436881" cy="1304652"/>
          </a:xfrm>
        </p:grpSpPr>
        <p:sp>
          <p:nvSpPr>
            <p:cNvPr id="50" name="角丸四角形 49"/>
            <p:cNvSpPr/>
            <p:nvPr/>
          </p:nvSpPr>
          <p:spPr bwMode="gray">
            <a:xfrm>
              <a:off x="10332894" y="1551955"/>
              <a:ext cx="8436881" cy="1304652"/>
            </a:xfrm>
            <a:prstGeom prst="roundRect">
              <a:avLst>
                <a:gd name="adj" fmla="val 4270"/>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100"/>
            </a:p>
          </p:txBody>
        </p:sp>
        <p:sp>
          <p:nvSpPr>
            <p:cNvPr id="53" name="object 8"/>
            <p:cNvSpPr txBox="1"/>
            <p:nvPr/>
          </p:nvSpPr>
          <p:spPr bwMode="gray">
            <a:xfrm>
              <a:off x="10476895" y="1595483"/>
              <a:ext cx="8155652" cy="1128956"/>
            </a:xfrm>
            <a:prstGeom prst="rect">
              <a:avLst/>
            </a:prstGeom>
          </p:spPr>
          <p:txBody>
            <a:bodyPr vert="horz" wrap="square" lIns="0" tIns="21180" rIns="0" bIns="0" rtlCol="0">
              <a:spAutoFit/>
            </a:bodyPr>
            <a:lstStyle/>
            <a:p>
              <a:pPr marL="8146" algn="just">
                <a:spcBef>
                  <a:spcPts val="167"/>
                </a:spcBef>
              </a:pPr>
              <a:r>
                <a:rPr lang="en-US" altLang="ja-JP" sz="1100" b="1" dirty="0">
                  <a:latin typeface="メイリオ" panose="020B0604030504040204" pitchFamily="50" charset="-128"/>
                  <a:ea typeface="メイリオ" panose="020B0604030504040204" pitchFamily="50" charset="-128"/>
                  <a:cs typeface="メイリオ"/>
                </a:rPr>
                <a:t>【</a:t>
              </a:r>
              <a:r>
                <a:rPr lang="ja-JP" altLang="en-US" sz="1100" b="1" dirty="0">
                  <a:latin typeface="メイリオ" panose="020B0604030504040204" pitchFamily="50" charset="-128"/>
                  <a:ea typeface="メイリオ" panose="020B0604030504040204" pitchFamily="50" charset="-128"/>
                  <a:cs typeface="メイリオ"/>
                </a:rPr>
                <a:t>海上アクセス拠点</a:t>
              </a:r>
              <a:r>
                <a:rPr lang="en-US" altLang="ja-JP" sz="1100" b="1" dirty="0">
                  <a:latin typeface="メイリオ" panose="020B0604030504040204" pitchFamily="50" charset="-128"/>
                  <a:ea typeface="メイリオ" panose="020B0604030504040204" pitchFamily="50" charset="-128"/>
                  <a:cs typeface="メイリオ"/>
                </a:rPr>
                <a:t>】</a:t>
              </a:r>
            </a:p>
            <a:p>
              <a:pPr marL="8146" algn="just">
                <a:spcBef>
                  <a:spcPts val="167"/>
                </a:spcBef>
              </a:pPr>
              <a:r>
                <a:rPr lang="ja-JP" altLang="en-US" sz="1100" b="1" dirty="0">
                  <a:latin typeface="メイリオ" panose="020B0604030504040204" pitchFamily="50" charset="-128"/>
                  <a:ea typeface="メイリオ" panose="020B0604030504040204" pitchFamily="50" charset="-128"/>
                  <a:cs typeface="メイリオ"/>
                </a:rPr>
                <a:t>　</a:t>
              </a:r>
              <a:r>
                <a:rPr lang="ja-JP" altLang="en-US" sz="1100" dirty="0">
                  <a:latin typeface="メイリオ" panose="020B0604030504040204" pitchFamily="50" charset="-128"/>
                  <a:ea typeface="メイリオ" panose="020B0604030504040204" pitchFamily="50" charset="-128"/>
                  <a:cs typeface="メイリオ"/>
                </a:rPr>
                <a:t>関空はもとより、多くの他のエリアからのアプローチ</a:t>
              </a:r>
              <a:r>
                <a:rPr lang="ja-JP" altLang="en-US" sz="1100" dirty="0" smtClean="0">
                  <a:latin typeface="メイリオ" panose="020B0604030504040204" pitchFamily="50" charset="-128"/>
                  <a:ea typeface="メイリオ" panose="020B0604030504040204" pitchFamily="50" charset="-128"/>
                  <a:cs typeface="メイリオ"/>
                </a:rPr>
                <a:t>を可能</a:t>
              </a:r>
              <a:r>
                <a:rPr lang="ja-JP" altLang="en-US" sz="1100" dirty="0">
                  <a:latin typeface="メイリオ" panose="020B0604030504040204" pitchFamily="50" charset="-128"/>
                  <a:ea typeface="メイリオ" panose="020B0604030504040204" pitchFamily="50" charset="-128"/>
                  <a:cs typeface="メイリオ"/>
                </a:rPr>
                <a:t>とする海上アクセス拠点を、臨港緑地との一体性に配慮しながら北側水際線に整備し、来訪者の利便性の向上</a:t>
              </a:r>
              <a:r>
                <a:rPr lang="ja-JP" altLang="en-US" sz="1100" dirty="0" smtClean="0">
                  <a:latin typeface="メイリオ" panose="020B0604030504040204" pitchFamily="50" charset="-128"/>
                  <a:ea typeface="メイリオ" panose="020B0604030504040204" pitchFamily="50" charset="-128"/>
                  <a:cs typeface="メイリオ"/>
                </a:rPr>
                <a:t>及び集客力</a:t>
              </a:r>
              <a:r>
                <a:rPr lang="ja-JP" altLang="en-US" sz="1100" dirty="0">
                  <a:latin typeface="メイリオ" panose="020B0604030504040204" pitchFamily="50" charset="-128"/>
                  <a:ea typeface="メイリオ" panose="020B0604030504040204" pitchFamily="50" charset="-128"/>
                  <a:cs typeface="メイリオ"/>
                </a:rPr>
                <a:t>の強化を図る。</a:t>
              </a:r>
              <a:endParaRPr lang="en-US" altLang="ja-JP" sz="1100" dirty="0">
                <a:latin typeface="メイリオ" panose="020B0604030504040204" pitchFamily="50" charset="-128"/>
                <a:ea typeface="メイリオ" panose="020B0604030504040204" pitchFamily="50" charset="-128"/>
                <a:cs typeface="メイリオ"/>
              </a:endParaRPr>
            </a:p>
          </p:txBody>
        </p:sp>
      </p:grpSp>
      <p:cxnSp>
        <p:nvCxnSpPr>
          <p:cNvPr id="54" name="直線矢印コネクタ 53"/>
          <p:cNvCxnSpPr/>
          <p:nvPr/>
        </p:nvCxnSpPr>
        <p:spPr bwMode="gray">
          <a:xfrm flipV="1">
            <a:off x="5420901" y="5142661"/>
            <a:ext cx="422877" cy="65172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72" name="グループ化 71"/>
          <p:cNvGrpSpPr/>
          <p:nvPr/>
        </p:nvGrpSpPr>
        <p:grpSpPr bwMode="gray">
          <a:xfrm>
            <a:off x="5151194" y="5766696"/>
            <a:ext cx="4512990" cy="893426"/>
            <a:chOff x="10332896" y="1789543"/>
            <a:chExt cx="4525951" cy="1116000"/>
          </a:xfrm>
        </p:grpSpPr>
        <p:sp>
          <p:nvSpPr>
            <p:cNvPr id="73" name="角丸四角形 72"/>
            <p:cNvSpPr/>
            <p:nvPr/>
          </p:nvSpPr>
          <p:spPr bwMode="gray">
            <a:xfrm>
              <a:off x="10332896" y="1789543"/>
              <a:ext cx="4525951" cy="1116000"/>
            </a:xfrm>
            <a:prstGeom prst="roundRect">
              <a:avLst>
                <a:gd name="adj" fmla="val 4270"/>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155"/>
            </a:p>
          </p:txBody>
        </p:sp>
        <p:sp>
          <p:nvSpPr>
            <p:cNvPr id="84" name="object 8"/>
            <p:cNvSpPr txBox="1"/>
            <p:nvPr/>
          </p:nvSpPr>
          <p:spPr bwMode="gray">
            <a:xfrm>
              <a:off x="10332896" y="1906180"/>
              <a:ext cx="4525951" cy="898138"/>
            </a:xfrm>
            <a:prstGeom prst="rect">
              <a:avLst/>
            </a:prstGeom>
          </p:spPr>
          <p:txBody>
            <a:bodyPr vert="horz" wrap="square" lIns="0" tIns="21180" rIns="0" bIns="0" rtlCol="0">
              <a:spAutoFit/>
            </a:bodyPr>
            <a:lstStyle/>
            <a:p>
              <a:pPr marL="8146" algn="just">
                <a:spcBef>
                  <a:spcPts val="167"/>
                </a:spcBef>
              </a:pPr>
              <a:r>
                <a:rPr lang="en-US" altLang="ja-JP" sz="1100" b="1" dirty="0">
                  <a:latin typeface="メイリオ" panose="020B0604030504040204" pitchFamily="50" charset="-128"/>
                  <a:ea typeface="メイリオ" panose="020B0604030504040204" pitchFamily="50" charset="-128"/>
                  <a:cs typeface="メイリオ"/>
                </a:rPr>
                <a:t>【</a:t>
              </a:r>
              <a:r>
                <a:rPr lang="ja-JP" altLang="en-US" sz="1100" b="1" dirty="0">
                  <a:latin typeface="メイリオ" panose="020B0604030504040204" pitchFamily="50" charset="-128"/>
                  <a:ea typeface="メイリオ" panose="020B0604030504040204" pitchFamily="50" charset="-128"/>
                  <a:cs typeface="メイリオ"/>
                </a:rPr>
                <a:t>鉄道</a:t>
              </a:r>
              <a:r>
                <a:rPr lang="en-US" altLang="ja-JP" sz="1100" b="1" dirty="0">
                  <a:latin typeface="メイリオ" panose="020B0604030504040204" pitchFamily="50" charset="-128"/>
                  <a:ea typeface="メイリオ" panose="020B0604030504040204" pitchFamily="50" charset="-128"/>
                  <a:cs typeface="メイリオ"/>
                </a:rPr>
                <a:t>】</a:t>
              </a:r>
            </a:p>
            <a:p>
              <a:pPr marL="8146" algn="just">
                <a:spcBef>
                  <a:spcPts val="167"/>
                </a:spcBef>
              </a:pPr>
              <a:r>
                <a:rPr lang="ja-JP" altLang="en-US" sz="1100" dirty="0">
                  <a:latin typeface="メイリオ" panose="020B0604030504040204" pitchFamily="50" charset="-128"/>
                  <a:ea typeface="メイリオ" panose="020B0604030504040204" pitchFamily="50" charset="-128"/>
                  <a:cs typeface="メイリオ"/>
                </a:rPr>
                <a:t>　港湾機能や国際観光拠点などを支える鉄道網の整備</a:t>
              </a:r>
              <a:r>
                <a:rPr lang="ja-JP" altLang="en-US" sz="1100" dirty="0" smtClean="0">
                  <a:latin typeface="メイリオ" panose="020B0604030504040204" pitchFamily="50" charset="-128"/>
                  <a:ea typeface="メイリオ" panose="020B0604030504040204" pitchFamily="50" charset="-128"/>
                  <a:cs typeface="メイリオ"/>
                </a:rPr>
                <a:t>により</a:t>
              </a:r>
              <a:r>
                <a:rPr lang="ja-JP" altLang="en-US" sz="1100" dirty="0">
                  <a:latin typeface="メイリオ" panose="020B0604030504040204" pitchFamily="50" charset="-128"/>
                  <a:ea typeface="メイリオ" panose="020B0604030504040204" pitchFamily="50" charset="-128"/>
                  <a:cs typeface="メイリオ"/>
                </a:rPr>
                <a:t>、交通負荷の分散に寄与し、周辺道路交通等に与える影響の軽減を図る</a:t>
              </a:r>
              <a:r>
                <a:rPr lang="ja-JP" altLang="en-US" sz="1100" dirty="0" smtClean="0">
                  <a:latin typeface="メイリオ" panose="020B0604030504040204" pitchFamily="50" charset="-128"/>
                  <a:ea typeface="メイリオ" panose="020B0604030504040204" pitchFamily="50" charset="-128"/>
                  <a:cs typeface="メイリオ"/>
                </a:rPr>
                <a:t>。</a:t>
              </a:r>
              <a:endParaRPr lang="en-US" altLang="ja-JP" sz="1100" dirty="0" smtClean="0">
                <a:latin typeface="メイリオ" panose="020B0604030504040204" pitchFamily="50" charset="-128"/>
                <a:ea typeface="メイリオ" panose="020B0604030504040204" pitchFamily="50" charset="-128"/>
                <a:cs typeface="メイリオ"/>
              </a:endParaRPr>
            </a:p>
            <a:p>
              <a:pPr marL="8146" algn="just">
                <a:spcBef>
                  <a:spcPts val="167"/>
                </a:spcBef>
              </a:pPr>
              <a:r>
                <a:rPr lang="ja-JP" altLang="en-US" sz="900" dirty="0" smtClean="0">
                  <a:latin typeface="メイリオ" panose="020B0604030504040204" pitchFamily="50" charset="-128"/>
                  <a:ea typeface="メイリオ" panose="020B0604030504040204" pitchFamily="50" charset="-128"/>
                  <a:cs typeface="メイリオ"/>
                </a:rPr>
                <a:t>　</a:t>
              </a:r>
              <a:r>
                <a:rPr lang="en-US" altLang="ja-JP" sz="900" dirty="0" smtClean="0">
                  <a:latin typeface="メイリオ" panose="020B0604030504040204" pitchFamily="50" charset="-128"/>
                  <a:ea typeface="メイリオ" panose="020B0604030504040204" pitchFamily="50" charset="-128"/>
                  <a:cs typeface="メイリオ"/>
                </a:rPr>
                <a:t>※</a:t>
              </a:r>
              <a:r>
                <a:rPr lang="ja-JP" altLang="en-US" sz="900" dirty="0" smtClean="0">
                  <a:latin typeface="メイリオ" panose="020B0604030504040204" pitchFamily="50" charset="-128"/>
                  <a:ea typeface="メイリオ" panose="020B0604030504040204" pitchFamily="50" charset="-128"/>
                  <a:cs typeface="メイリオ"/>
                </a:rPr>
                <a:t>北ルートについては、第２期以降の段階的な土地利用の状況に応じ検討</a:t>
              </a:r>
              <a:endParaRPr lang="en-US" altLang="ja-JP" sz="900" dirty="0">
                <a:latin typeface="メイリオ" panose="020B0604030504040204" pitchFamily="50" charset="-128"/>
                <a:ea typeface="メイリオ" panose="020B0604030504040204" pitchFamily="50" charset="-128"/>
                <a:cs typeface="メイリオ"/>
              </a:endParaRPr>
            </a:p>
          </p:txBody>
        </p:sp>
      </p:grpSp>
      <p:sp>
        <p:nvSpPr>
          <p:cNvPr id="6" name="正方形/長方形 5"/>
          <p:cNvSpPr/>
          <p:nvPr/>
        </p:nvSpPr>
        <p:spPr bwMode="gray">
          <a:xfrm rot="2377161">
            <a:off x="4971803" y="3369756"/>
            <a:ext cx="80299" cy="292790"/>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155"/>
          </a:p>
        </p:txBody>
      </p:sp>
      <p:cxnSp>
        <p:nvCxnSpPr>
          <p:cNvPr id="60" name="直線コネクタ 59"/>
          <p:cNvCxnSpPr/>
          <p:nvPr/>
        </p:nvCxnSpPr>
        <p:spPr bwMode="gray">
          <a:xfrm>
            <a:off x="0" y="442485"/>
            <a:ext cx="9892553" cy="0"/>
          </a:xfrm>
          <a:prstGeom prst="line">
            <a:avLst/>
          </a:prstGeom>
          <a:ln w="730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bwMode="gray">
          <a:xfrm>
            <a:off x="71332" y="72770"/>
            <a:ext cx="9824077" cy="369332"/>
          </a:xfrm>
          <a:prstGeom prst="rect">
            <a:avLst/>
          </a:prstGeom>
        </p:spPr>
        <p:txBody>
          <a:bodyPr wrap="square">
            <a:spAutoFit/>
          </a:bodyPr>
          <a:lstStyle/>
          <a:p>
            <a:pPr eaLnBrk="0" fontAlgn="base" hangingPunct="0">
              <a:lnSpc>
                <a:spcPct val="90000"/>
              </a:lnSpc>
              <a:spcBef>
                <a:spcPct val="0"/>
              </a:spcBef>
              <a:spcAft>
                <a:spcPct val="0"/>
              </a:spcAft>
            </a:pPr>
            <a:r>
              <a:rPr lang="ja-JP" altLang="en-US" sz="2000" b="1" dirty="0" smtClean="0">
                <a:latin typeface="メイリオ" panose="020B0604030504040204" pitchFamily="50" charset="-128"/>
                <a:ea typeface="メイリオ" panose="020B0604030504040204" pitchFamily="50" charset="-128"/>
              </a:rPr>
              <a:t>夢洲まちづくりのゾーニング・インフラ整備</a:t>
            </a:r>
            <a:endParaRPr lang="en-US" altLang="ja-JP" b="1" dirty="0">
              <a:latin typeface="メイリオ" panose="020B0604030504040204" pitchFamily="50" charset="-128"/>
              <a:ea typeface="メイリオ" panose="020B0604030504040204" pitchFamily="50" charset="-128"/>
            </a:endParaRPr>
          </a:p>
        </p:txBody>
      </p:sp>
      <p:sp>
        <p:nvSpPr>
          <p:cNvPr id="51" name="スライド番号プレースホルダー 1"/>
          <p:cNvSpPr>
            <a:spLocks noGrp="1"/>
          </p:cNvSpPr>
          <p:nvPr>
            <p:ph type="sldNum" sz="quarter" idx="12"/>
          </p:nvPr>
        </p:nvSpPr>
        <p:spPr bwMode="gray">
          <a:xfrm>
            <a:off x="7677150" y="6563213"/>
            <a:ext cx="2228850" cy="232931"/>
          </a:xfrm>
        </p:spPr>
        <p:txBody>
          <a:bodyPr/>
          <a:lstStyle/>
          <a:p>
            <a:pPr algn="r"/>
            <a:r>
              <a:rPr kumimoji="1" lang="ja-JP" altLang="en-US" dirty="0" smtClean="0">
                <a:latin typeface="メイリオ" panose="020B0604030504040204" pitchFamily="50" charset="-128"/>
                <a:ea typeface="メイリオ" panose="020B0604030504040204" pitchFamily="50" charset="-128"/>
              </a:rPr>
              <a:t>８</a:t>
            </a:r>
            <a:endParaRPr kumimoji="1" lang="ja-JP" altLang="en-US" dirty="0">
              <a:latin typeface="メイリオ" panose="020B0604030504040204" pitchFamily="50" charset="-128"/>
              <a:ea typeface="メイリオ" panose="020B0604030504040204" pitchFamily="50" charset="-128"/>
            </a:endParaRPr>
          </a:p>
        </p:txBody>
      </p:sp>
      <p:sp>
        <p:nvSpPr>
          <p:cNvPr id="29" name="正方形/長方形 28"/>
          <p:cNvSpPr/>
          <p:nvPr/>
        </p:nvSpPr>
        <p:spPr bwMode="gray">
          <a:xfrm>
            <a:off x="8253046" y="103489"/>
            <a:ext cx="1447108" cy="294744"/>
          </a:xfrm>
          <a:prstGeom prst="rect">
            <a:avLst/>
          </a:prstGeom>
          <a:noFill/>
          <a:ln w="19050">
            <a:solidFill>
              <a:schemeClr val="dk1"/>
            </a:solidFill>
            <a:miter lim="800000"/>
            <a:headEnd/>
            <a:tailEnd/>
          </a:ln>
        </p:spPr>
        <p:txBody>
          <a:bodyPr vert="horz" wrap="none" lIns="36000" tIns="72000" rIns="36000" bIns="37145" rtlCol="0" anchor="ctr">
            <a:normAutofit fontScale="85000" lnSpcReduction="20000"/>
          </a:bodyPr>
          <a:lstStyle/>
          <a:p>
            <a:pPr algn="ctr" eaLnBrk="0" hangingPunct="0"/>
            <a:r>
              <a:rPr lang="ja-JP" altLang="en-US" b="1" kern="0" dirty="0" smtClean="0">
                <a:latin typeface="メイリオ" panose="020B0604030504040204" pitchFamily="50" charset="-128"/>
                <a:ea typeface="メイリオ" panose="020B0604030504040204" pitchFamily="50" charset="-128"/>
              </a:rPr>
              <a:t>夢洲地区</a:t>
            </a:r>
            <a:endParaRPr lang="ja-JP" altLang="en-US" b="1" kern="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32993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gray">
          <a:xfrm>
            <a:off x="0" y="2711"/>
            <a:ext cx="9906000" cy="540000"/>
          </a:xfrm>
          <a:prstGeom prst="rect">
            <a:avLst/>
          </a:prstGeom>
          <a:noFill/>
          <a:ln w="9525">
            <a:noFill/>
            <a:miter lim="800000"/>
            <a:headEnd/>
            <a:tailEnd/>
          </a:ln>
        </p:spPr>
        <p:txBody>
          <a:bodyPr vert="horz" wrap="none" lIns="74291" tIns="37145" rIns="74291" bIns="37145" rtlCol="0" anchor="ctr">
            <a:normAutofit/>
          </a:bodyPr>
          <a:lstStyle>
            <a:defPPr>
              <a:defRPr lang="ja-JP"/>
            </a:defPPr>
            <a:lvl1pPr eaLnBrk="0" fontAlgn="base" hangingPunct="0">
              <a:lnSpc>
                <a:spcPct val="90000"/>
              </a:lnSpc>
              <a:spcBef>
                <a:spcPct val="0"/>
              </a:spcBef>
              <a:spcAft>
                <a:spcPct val="0"/>
              </a:spcAft>
              <a:defRPr sz="2400" b="1">
                <a:latin typeface="メイリオ" panose="020B0604030504040204" pitchFamily="50" charset="-128"/>
                <a:ea typeface="メイリオ" panose="020B0604030504040204" pitchFamily="50" charset="-128"/>
              </a:defRPr>
            </a:lvl1pPr>
          </a:lstStyle>
          <a:p>
            <a:r>
              <a:rPr lang="ja-JP" altLang="en-US" dirty="0" smtClean="0"/>
              <a:t>段階ごとにまちの価値を高める土地利用</a:t>
            </a:r>
            <a:endParaRPr lang="en-US" altLang="ja-JP" dirty="0"/>
          </a:p>
        </p:txBody>
      </p:sp>
      <p:cxnSp>
        <p:nvCxnSpPr>
          <p:cNvPr id="3" name="直線コネクタ 2"/>
          <p:cNvCxnSpPr/>
          <p:nvPr/>
        </p:nvCxnSpPr>
        <p:spPr bwMode="gray">
          <a:xfrm>
            <a:off x="0" y="505985"/>
            <a:ext cx="9892553" cy="0"/>
          </a:xfrm>
          <a:prstGeom prst="line">
            <a:avLst/>
          </a:prstGeom>
          <a:ln w="730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bwMode="gray">
          <a:xfrm>
            <a:off x="4805095" y="896306"/>
            <a:ext cx="4957471" cy="1107996"/>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wrap="square">
            <a:spAutoFit/>
          </a:bodyPr>
          <a:lstStyle/>
          <a:p>
            <a:r>
              <a:rPr lang="en-US" altLang="ja-JP" b="1" dirty="0" smtClean="0">
                <a:solidFill>
                  <a:srgbClr val="000000"/>
                </a:solidFill>
                <a:latin typeface="メイリオ" panose="020B0604030504040204" pitchFamily="50" charset="-128"/>
                <a:ea typeface="メイリオ" panose="020B0604030504040204" pitchFamily="50" charset="-128"/>
              </a:rPr>
              <a:t>【</a:t>
            </a:r>
            <a:r>
              <a:rPr lang="ja-JP" altLang="en-US" b="1" dirty="0" smtClean="0">
                <a:solidFill>
                  <a:srgbClr val="000000"/>
                </a:solidFill>
                <a:latin typeface="メイリオ" panose="020B0604030504040204" pitchFamily="50" charset="-128"/>
                <a:ea typeface="メイリオ" panose="020B0604030504040204" pitchFamily="50" charset="-128"/>
              </a:rPr>
              <a:t>第１期</a:t>
            </a:r>
            <a:r>
              <a:rPr lang="en-US" altLang="ja-JP" b="1" dirty="0" smtClean="0">
                <a:solidFill>
                  <a:srgbClr val="000000"/>
                </a:solidFill>
                <a:latin typeface="メイリオ" panose="020B0604030504040204" pitchFamily="50" charset="-128"/>
                <a:ea typeface="メイリオ" panose="020B0604030504040204" pitchFamily="50" charset="-128"/>
              </a:rPr>
              <a:t>】</a:t>
            </a:r>
            <a:r>
              <a:rPr lang="ja-JP" altLang="en-US" sz="1600" dirty="0" smtClean="0">
                <a:solidFill>
                  <a:srgbClr val="000000"/>
                </a:solidFill>
                <a:latin typeface="メイリオ" panose="020B0604030504040204" pitchFamily="50" charset="-128"/>
                <a:ea typeface="メイリオ" panose="020B0604030504040204" pitchFamily="50" charset="-128"/>
              </a:rPr>
              <a:t>集客人口　約</a:t>
            </a:r>
            <a:r>
              <a:rPr lang="en-US" altLang="ja-JP" sz="1600" dirty="0" smtClean="0">
                <a:solidFill>
                  <a:srgbClr val="000000"/>
                </a:solidFill>
                <a:latin typeface="メイリオ" panose="020B0604030504040204" pitchFamily="50" charset="-128"/>
                <a:ea typeface="メイリオ" panose="020B0604030504040204" pitchFamily="50" charset="-128"/>
              </a:rPr>
              <a:t>1,500</a:t>
            </a:r>
            <a:r>
              <a:rPr lang="ja-JP" altLang="en-US" sz="1600" dirty="0" smtClean="0">
                <a:solidFill>
                  <a:srgbClr val="000000"/>
                </a:solidFill>
                <a:latin typeface="メイリオ" panose="020B0604030504040204" pitchFamily="50" charset="-128"/>
                <a:ea typeface="メイリオ" panose="020B0604030504040204" pitchFamily="50" charset="-128"/>
              </a:rPr>
              <a:t>万人</a:t>
            </a:r>
            <a:r>
              <a:rPr lang="en-US" altLang="ja-JP" sz="1600" dirty="0" smtClean="0">
                <a:solidFill>
                  <a:srgbClr val="000000"/>
                </a:solidFill>
                <a:latin typeface="メイリオ" panose="020B0604030504040204" pitchFamily="50" charset="-128"/>
                <a:ea typeface="メイリオ" panose="020B0604030504040204" pitchFamily="50" charset="-128"/>
              </a:rPr>
              <a:t>/</a:t>
            </a:r>
            <a:r>
              <a:rPr lang="ja-JP" altLang="en-US" sz="1600" dirty="0" smtClean="0">
                <a:solidFill>
                  <a:srgbClr val="000000"/>
                </a:solidFill>
                <a:latin typeface="メイリオ" panose="020B0604030504040204" pitchFamily="50" charset="-128"/>
                <a:ea typeface="メイリオ" panose="020B0604030504040204" pitchFamily="50" charset="-128"/>
              </a:rPr>
              <a:t>年</a:t>
            </a:r>
            <a:endParaRPr lang="en-US" altLang="ja-JP" sz="1600" dirty="0" smtClean="0">
              <a:solidFill>
                <a:srgbClr val="000000"/>
              </a:solidFill>
              <a:latin typeface="メイリオ" panose="020B0604030504040204" pitchFamily="50" charset="-128"/>
              <a:ea typeface="メイリオ" panose="020B0604030504040204" pitchFamily="50" charset="-128"/>
            </a:endParaRPr>
          </a:p>
          <a:p>
            <a:r>
              <a:rPr lang="ja-JP" altLang="en-US" sz="1600" dirty="0" smtClean="0">
                <a:solidFill>
                  <a:srgbClr val="000000"/>
                </a:solidFill>
                <a:latin typeface="メイリオ" panose="020B0604030504040204" pitchFamily="50" charset="-128"/>
                <a:ea typeface="メイリオ" panose="020B0604030504040204" pitchFamily="50" charset="-128"/>
              </a:rPr>
              <a:t>統合型リゾート（IR）を核として、オールインワンのMICE 施設や、エンターテイメント施設、商業・飲食施設などを整備する。</a:t>
            </a:r>
            <a:endParaRPr lang="ja-JP" altLang="en-US" sz="1600" dirty="0">
              <a:solidFill>
                <a:srgbClr val="000000"/>
              </a:solidFill>
              <a:latin typeface="メイリオ" panose="020B0604030504040204" pitchFamily="50" charset="-128"/>
              <a:ea typeface="メイリオ" panose="020B0604030504040204" pitchFamily="50" charset="-128"/>
            </a:endParaRPr>
          </a:p>
        </p:txBody>
      </p:sp>
      <p:sp>
        <p:nvSpPr>
          <p:cNvPr id="10" name="正方形/長方形 9"/>
          <p:cNvSpPr/>
          <p:nvPr/>
        </p:nvSpPr>
        <p:spPr bwMode="gray">
          <a:xfrm>
            <a:off x="240450" y="5617455"/>
            <a:ext cx="5326632" cy="1107996"/>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altLang="ja-JP" b="1" dirty="0" smtClean="0">
                <a:solidFill>
                  <a:srgbClr val="000000"/>
                </a:solidFill>
                <a:latin typeface="メイリオ" panose="020B0604030504040204" pitchFamily="50" charset="-128"/>
                <a:ea typeface="メイリオ" panose="020B0604030504040204" pitchFamily="50" charset="-128"/>
              </a:rPr>
              <a:t>【</a:t>
            </a:r>
            <a:r>
              <a:rPr lang="ja-JP" altLang="en-US" b="1" dirty="0" smtClean="0">
                <a:solidFill>
                  <a:srgbClr val="000000"/>
                </a:solidFill>
                <a:latin typeface="メイリオ" panose="020B0604030504040204" pitchFamily="50" charset="-128"/>
                <a:ea typeface="メイリオ" panose="020B0604030504040204" pitchFamily="50" charset="-128"/>
              </a:rPr>
              <a:t>第</a:t>
            </a:r>
            <a:r>
              <a:rPr lang="en-US" altLang="ja-JP" b="1" dirty="0" smtClean="0">
                <a:solidFill>
                  <a:srgbClr val="000000"/>
                </a:solidFill>
                <a:latin typeface="メイリオ" panose="020B0604030504040204" pitchFamily="50" charset="-128"/>
                <a:ea typeface="メイリオ" panose="020B0604030504040204" pitchFamily="50" charset="-128"/>
              </a:rPr>
              <a:t>3</a:t>
            </a:r>
            <a:r>
              <a:rPr lang="ja-JP" altLang="en-US" b="1" dirty="0" smtClean="0">
                <a:solidFill>
                  <a:srgbClr val="000000"/>
                </a:solidFill>
                <a:latin typeface="メイリオ" panose="020B0604030504040204" pitchFamily="50" charset="-128"/>
                <a:ea typeface="メイリオ" panose="020B0604030504040204" pitchFamily="50" charset="-128"/>
              </a:rPr>
              <a:t>期</a:t>
            </a:r>
            <a:r>
              <a:rPr lang="en-US" altLang="ja-JP" b="1" dirty="0" smtClean="0">
                <a:solidFill>
                  <a:srgbClr val="000000"/>
                </a:solidFill>
                <a:latin typeface="メイリオ" panose="020B0604030504040204" pitchFamily="50" charset="-128"/>
                <a:ea typeface="メイリオ" panose="020B0604030504040204" pitchFamily="50" charset="-128"/>
              </a:rPr>
              <a:t>】</a:t>
            </a:r>
            <a:r>
              <a:rPr lang="ja-JP" altLang="en-US" sz="1600" dirty="0" smtClean="0">
                <a:solidFill>
                  <a:srgbClr val="000000"/>
                </a:solidFill>
                <a:latin typeface="メイリオ" panose="020B0604030504040204" pitchFamily="50" charset="-128"/>
                <a:ea typeface="メイリオ" panose="020B0604030504040204" pitchFamily="50" charset="-128"/>
              </a:rPr>
              <a:t>集客</a:t>
            </a:r>
            <a:r>
              <a:rPr lang="ja-JP" altLang="en-US" sz="1600" dirty="0">
                <a:solidFill>
                  <a:srgbClr val="000000"/>
                </a:solidFill>
                <a:latin typeface="メイリオ" panose="020B0604030504040204" pitchFamily="50" charset="-128"/>
                <a:ea typeface="メイリオ" panose="020B0604030504040204" pitchFamily="50" charset="-128"/>
              </a:rPr>
              <a:t>人口　</a:t>
            </a:r>
            <a:r>
              <a:rPr lang="ja-JP" altLang="en-US" sz="1600" dirty="0" smtClean="0">
                <a:solidFill>
                  <a:srgbClr val="000000"/>
                </a:solidFill>
                <a:latin typeface="メイリオ" panose="020B0604030504040204" pitchFamily="50" charset="-128"/>
                <a:ea typeface="メイリオ" panose="020B0604030504040204" pitchFamily="50" charset="-128"/>
              </a:rPr>
              <a:t>約</a:t>
            </a:r>
            <a:r>
              <a:rPr lang="en-US" altLang="ja-JP" sz="1600" dirty="0" smtClean="0">
                <a:solidFill>
                  <a:srgbClr val="000000"/>
                </a:solidFill>
                <a:latin typeface="メイリオ" panose="020B0604030504040204" pitchFamily="50" charset="-128"/>
                <a:ea typeface="メイリオ" panose="020B0604030504040204" pitchFamily="50" charset="-128"/>
              </a:rPr>
              <a:t>3,000</a:t>
            </a:r>
            <a:r>
              <a:rPr lang="ja-JP" altLang="en-US" sz="1600" dirty="0">
                <a:solidFill>
                  <a:srgbClr val="000000"/>
                </a:solidFill>
                <a:latin typeface="メイリオ" panose="020B0604030504040204" pitchFamily="50" charset="-128"/>
                <a:ea typeface="メイリオ" panose="020B0604030504040204" pitchFamily="50" charset="-128"/>
              </a:rPr>
              <a:t>万人</a:t>
            </a:r>
            <a:r>
              <a:rPr lang="en-US" altLang="ja-JP" sz="1600" dirty="0">
                <a:solidFill>
                  <a:srgbClr val="000000"/>
                </a:solidFill>
                <a:latin typeface="メイリオ" panose="020B0604030504040204" pitchFamily="50" charset="-128"/>
                <a:ea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rPr>
              <a:t>年（</a:t>
            </a:r>
            <a:r>
              <a:rPr lang="en-US" altLang="ja-JP" sz="1600" dirty="0" smtClean="0">
                <a:solidFill>
                  <a:srgbClr val="000000"/>
                </a:solidFill>
                <a:latin typeface="メイリオ" panose="020B0604030504040204" pitchFamily="50" charset="-128"/>
                <a:ea typeface="メイリオ" panose="020B0604030504040204" pitchFamily="50" charset="-128"/>
              </a:rPr>
              <a:t>1</a:t>
            </a:r>
            <a:r>
              <a:rPr lang="ja-JP" altLang="en-US" sz="1600" dirty="0" smtClean="0">
                <a:solidFill>
                  <a:srgbClr val="000000"/>
                </a:solidFill>
                <a:latin typeface="メイリオ" panose="020B0604030504040204" pitchFamily="50" charset="-128"/>
                <a:ea typeface="メイリオ" panose="020B0604030504040204" pitchFamily="50" charset="-128"/>
              </a:rPr>
              <a:t>・</a:t>
            </a:r>
            <a:r>
              <a:rPr lang="en-US" altLang="ja-JP" sz="1600" dirty="0" smtClean="0">
                <a:solidFill>
                  <a:srgbClr val="000000"/>
                </a:solidFill>
                <a:latin typeface="メイリオ" panose="020B0604030504040204" pitchFamily="50" charset="-128"/>
                <a:ea typeface="メイリオ" panose="020B0604030504040204" pitchFamily="50" charset="-128"/>
              </a:rPr>
              <a:t>2</a:t>
            </a:r>
            <a:r>
              <a:rPr lang="ja-JP" altLang="en-US" sz="1600" dirty="0" smtClean="0">
                <a:solidFill>
                  <a:srgbClr val="000000"/>
                </a:solidFill>
                <a:latin typeface="メイリオ" panose="020B0604030504040204" pitchFamily="50" charset="-128"/>
                <a:ea typeface="メイリオ" panose="020B0604030504040204" pitchFamily="50" charset="-128"/>
              </a:rPr>
              <a:t>期</a:t>
            </a:r>
            <a:r>
              <a:rPr lang="ja-JP" altLang="en-US" sz="1600" dirty="0">
                <a:solidFill>
                  <a:srgbClr val="000000"/>
                </a:solidFill>
                <a:latin typeface="メイリオ" panose="020B0604030504040204" pitchFamily="50" charset="-128"/>
                <a:ea typeface="メイリオ" panose="020B0604030504040204" pitchFamily="50" charset="-128"/>
              </a:rPr>
              <a:t>含む</a:t>
            </a:r>
            <a:r>
              <a:rPr lang="ja-JP" altLang="en-US" sz="1600" dirty="0" smtClean="0">
                <a:solidFill>
                  <a:srgbClr val="000000"/>
                </a:solidFill>
                <a:latin typeface="メイリオ" panose="020B0604030504040204" pitchFamily="50" charset="-128"/>
                <a:ea typeface="メイリオ" panose="020B0604030504040204" pitchFamily="50" charset="-128"/>
              </a:rPr>
              <a:t>）</a:t>
            </a:r>
            <a:endParaRPr lang="en-US" altLang="ja-JP" b="1" dirty="0" smtClean="0">
              <a:solidFill>
                <a:srgbClr val="000000"/>
              </a:solidFill>
              <a:latin typeface="メイリオ" panose="020B0604030504040204" pitchFamily="50" charset="-128"/>
              <a:ea typeface="メイリオ" panose="020B0604030504040204" pitchFamily="50" charset="-128"/>
            </a:endParaRPr>
          </a:p>
          <a:p>
            <a:r>
              <a:rPr lang="ja-JP" altLang="en-US" sz="1600" dirty="0" smtClean="0">
                <a:solidFill>
                  <a:srgbClr val="000000"/>
                </a:solidFill>
                <a:latin typeface="メイリオ" panose="020B0604030504040204" pitchFamily="50" charset="-128"/>
                <a:ea typeface="メイリオ" panose="020B0604030504040204" pitchFamily="50" charset="-128"/>
              </a:rPr>
              <a:t>最先端</a:t>
            </a:r>
            <a:r>
              <a:rPr lang="ja-JP" altLang="en-US" sz="1600" dirty="0">
                <a:solidFill>
                  <a:srgbClr val="000000"/>
                </a:solidFill>
                <a:latin typeface="メイリオ" panose="020B0604030504040204" pitchFamily="50" charset="-128"/>
                <a:ea typeface="メイリオ" panose="020B0604030504040204" pitchFamily="50" charset="-128"/>
              </a:rPr>
              <a:t>技術の活用により生活の質（QOL）を高め、非日常空間を感じられる長期滞在者用の機能やその関連機能を配置</a:t>
            </a:r>
            <a:r>
              <a:rPr lang="ja-JP" altLang="en-US" sz="1600" dirty="0" smtClean="0">
                <a:solidFill>
                  <a:srgbClr val="000000"/>
                </a:solidFill>
                <a:latin typeface="メイリオ" panose="020B0604030504040204" pitchFamily="50" charset="-128"/>
                <a:ea typeface="メイリオ" panose="020B0604030504040204" pitchFamily="50" charset="-128"/>
              </a:rPr>
              <a:t>する。</a:t>
            </a:r>
            <a:endParaRPr lang="ja-JP" altLang="en-US" sz="1600" dirty="0">
              <a:solidFill>
                <a:srgbClr val="000000"/>
              </a:solidFill>
              <a:latin typeface="メイリオ" panose="020B0604030504040204" pitchFamily="50" charset="-128"/>
              <a:ea typeface="メイリオ" panose="020B0604030504040204" pitchFamily="50" charset="-128"/>
            </a:endParaRPr>
          </a:p>
        </p:txBody>
      </p:sp>
      <p:sp>
        <p:nvSpPr>
          <p:cNvPr id="12" name="正方形/長方形 11"/>
          <p:cNvSpPr/>
          <p:nvPr/>
        </p:nvSpPr>
        <p:spPr bwMode="gray">
          <a:xfrm>
            <a:off x="4804655" y="4628905"/>
            <a:ext cx="4970967" cy="861774"/>
          </a:xfrm>
          <a:prstGeom prst="rect">
            <a:avLst/>
          </a:prstGeom>
          <a:ln w="3810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altLang="ja-JP" b="1" dirty="0">
                <a:solidFill>
                  <a:srgbClr val="000000"/>
                </a:solidFill>
                <a:latin typeface="メイリオ" panose="020B0604030504040204" pitchFamily="50" charset="-128"/>
                <a:ea typeface="メイリオ" panose="020B0604030504040204" pitchFamily="50" charset="-128"/>
              </a:rPr>
              <a:t>【</a:t>
            </a:r>
            <a:r>
              <a:rPr lang="ja-JP" altLang="en-US" b="1" dirty="0">
                <a:solidFill>
                  <a:srgbClr val="000000"/>
                </a:solidFill>
                <a:latin typeface="メイリオ" panose="020B0604030504040204" pitchFamily="50" charset="-128"/>
                <a:ea typeface="メイリオ" panose="020B0604030504040204" pitchFamily="50" charset="-128"/>
              </a:rPr>
              <a:t>万博ゾーン</a:t>
            </a:r>
            <a:r>
              <a:rPr lang="en-US" altLang="ja-JP" b="1" dirty="0" smtClean="0">
                <a:solidFill>
                  <a:srgbClr val="000000"/>
                </a:solidFill>
                <a:latin typeface="メイリオ" panose="020B0604030504040204" pitchFamily="50" charset="-128"/>
                <a:ea typeface="メイリオ" panose="020B0604030504040204" pitchFamily="50" charset="-128"/>
              </a:rPr>
              <a:t>】</a:t>
            </a:r>
            <a:endParaRPr lang="ja-JP" altLang="en-US" b="1" dirty="0">
              <a:solidFill>
                <a:srgbClr val="000000"/>
              </a:solidFill>
              <a:latin typeface="メイリオ" panose="020B0604030504040204" pitchFamily="50" charset="-128"/>
              <a:ea typeface="メイリオ" panose="020B0604030504040204" pitchFamily="50" charset="-128"/>
            </a:endParaRPr>
          </a:p>
          <a:p>
            <a:r>
              <a:rPr lang="ja-JP" altLang="en-US" sz="1600" dirty="0" smtClean="0">
                <a:solidFill>
                  <a:srgbClr val="000000"/>
                </a:solidFill>
                <a:latin typeface="メイリオ" panose="020B0604030504040204" pitchFamily="50" charset="-128"/>
                <a:ea typeface="メイリオ" panose="020B0604030504040204" pitchFamily="50" charset="-128"/>
              </a:rPr>
              <a:t>開催</a:t>
            </a:r>
            <a:r>
              <a:rPr lang="ja-JP" altLang="en-US" sz="1600" dirty="0">
                <a:solidFill>
                  <a:srgbClr val="000000"/>
                </a:solidFill>
                <a:latin typeface="メイリオ" panose="020B0604030504040204" pitchFamily="50" charset="-128"/>
                <a:ea typeface="メイリオ" panose="020B0604030504040204" pitchFamily="50" charset="-128"/>
              </a:rPr>
              <a:t>期間</a:t>
            </a:r>
            <a:r>
              <a:rPr lang="ja-JP" altLang="en-US" sz="1600" dirty="0" smtClean="0">
                <a:solidFill>
                  <a:srgbClr val="000000"/>
                </a:solidFill>
                <a:latin typeface="メイリオ" panose="020B0604030504040204" pitchFamily="50" charset="-128"/>
                <a:ea typeface="メイリオ" panose="020B0604030504040204" pitchFamily="50" charset="-128"/>
              </a:rPr>
              <a:t>：</a:t>
            </a:r>
            <a:r>
              <a:rPr lang="en-US" altLang="ja-JP" sz="1600" dirty="0" smtClean="0">
                <a:solidFill>
                  <a:srgbClr val="000000"/>
                </a:solidFill>
                <a:latin typeface="メイリオ" panose="020B0604030504040204" pitchFamily="50" charset="-128"/>
                <a:ea typeface="メイリオ" panose="020B0604030504040204" pitchFamily="50" charset="-128"/>
              </a:rPr>
              <a:t>2025</a:t>
            </a:r>
            <a:r>
              <a:rPr lang="ja-JP" altLang="en-US" sz="1600" dirty="0" smtClean="0">
                <a:solidFill>
                  <a:srgbClr val="000000"/>
                </a:solidFill>
                <a:latin typeface="メイリオ" panose="020B0604030504040204" pitchFamily="50" charset="-128"/>
                <a:ea typeface="メイリオ" panose="020B0604030504040204" pitchFamily="50" charset="-128"/>
              </a:rPr>
              <a:t>年</a:t>
            </a:r>
            <a:r>
              <a:rPr lang="en-US" altLang="ja-JP" sz="1600" dirty="0" smtClean="0">
                <a:solidFill>
                  <a:srgbClr val="000000"/>
                </a:solidFill>
                <a:latin typeface="メイリオ" panose="020B0604030504040204" pitchFamily="50" charset="-128"/>
                <a:ea typeface="メイリオ" panose="020B0604030504040204" pitchFamily="50" charset="-128"/>
              </a:rPr>
              <a:t>5</a:t>
            </a:r>
            <a:r>
              <a:rPr lang="ja-JP" altLang="en-US" sz="1600" dirty="0" smtClean="0">
                <a:solidFill>
                  <a:srgbClr val="000000"/>
                </a:solidFill>
                <a:latin typeface="メイリオ" panose="020B0604030504040204" pitchFamily="50" charset="-128"/>
                <a:ea typeface="メイリオ" panose="020B0604030504040204" pitchFamily="50" charset="-128"/>
              </a:rPr>
              <a:t>月</a:t>
            </a:r>
            <a:r>
              <a:rPr lang="ja-JP" altLang="en-US" sz="1600" dirty="0">
                <a:solidFill>
                  <a:srgbClr val="000000"/>
                </a:solidFill>
                <a:latin typeface="メイリオ" panose="020B0604030504040204" pitchFamily="50" charset="-128"/>
                <a:ea typeface="メイリオ" panose="020B0604030504040204" pitchFamily="50" charset="-128"/>
              </a:rPr>
              <a:t>～</a:t>
            </a:r>
            <a:r>
              <a:rPr lang="en-US" altLang="ja-JP" sz="1600" dirty="0" smtClean="0">
                <a:solidFill>
                  <a:srgbClr val="000000"/>
                </a:solidFill>
                <a:latin typeface="メイリオ" panose="020B0604030504040204" pitchFamily="50" charset="-128"/>
                <a:ea typeface="メイリオ" panose="020B0604030504040204" pitchFamily="50" charset="-128"/>
              </a:rPr>
              <a:t>11</a:t>
            </a:r>
            <a:r>
              <a:rPr lang="ja-JP" altLang="en-US" sz="1600" dirty="0" smtClean="0">
                <a:solidFill>
                  <a:srgbClr val="000000"/>
                </a:solidFill>
                <a:latin typeface="メイリオ" panose="020B0604030504040204" pitchFamily="50" charset="-128"/>
                <a:ea typeface="メイリオ" panose="020B0604030504040204" pitchFamily="50" charset="-128"/>
              </a:rPr>
              <a:t>月</a:t>
            </a:r>
            <a:endParaRPr lang="ja-JP" altLang="en-US" sz="1600" dirty="0">
              <a:solidFill>
                <a:srgbClr val="000000"/>
              </a:solidFill>
              <a:latin typeface="メイリオ" panose="020B0604030504040204" pitchFamily="50" charset="-128"/>
              <a:ea typeface="メイリオ" panose="020B0604030504040204" pitchFamily="50" charset="-128"/>
            </a:endParaRPr>
          </a:p>
          <a:p>
            <a:r>
              <a:rPr lang="ja-JP" altLang="en-US" sz="1600" dirty="0" smtClean="0">
                <a:solidFill>
                  <a:srgbClr val="000000"/>
                </a:solidFill>
                <a:latin typeface="メイリオ" panose="020B0604030504040204" pitchFamily="50" charset="-128"/>
                <a:ea typeface="メイリオ" panose="020B0604030504040204" pitchFamily="50" charset="-128"/>
              </a:rPr>
              <a:t>入場者</a:t>
            </a:r>
            <a:r>
              <a:rPr lang="ja-JP" altLang="en-US" sz="1600" dirty="0">
                <a:solidFill>
                  <a:srgbClr val="000000"/>
                </a:solidFill>
                <a:latin typeface="メイリオ" panose="020B0604030504040204" pitchFamily="50" charset="-128"/>
                <a:ea typeface="メイリオ" panose="020B0604030504040204" pitchFamily="50" charset="-128"/>
              </a:rPr>
              <a:t>想定規模：</a:t>
            </a:r>
            <a:r>
              <a:rPr lang="ja-JP" altLang="en-US" sz="1600" dirty="0" smtClean="0">
                <a:solidFill>
                  <a:srgbClr val="000000"/>
                </a:solidFill>
                <a:latin typeface="メイリオ" panose="020B0604030504040204" pitchFamily="50" charset="-128"/>
                <a:ea typeface="メイリオ" panose="020B0604030504040204" pitchFamily="50" charset="-128"/>
              </a:rPr>
              <a:t>約</a:t>
            </a:r>
            <a:r>
              <a:rPr lang="en-US" altLang="ja-JP" sz="1600" dirty="0" smtClean="0">
                <a:solidFill>
                  <a:srgbClr val="000000"/>
                </a:solidFill>
                <a:latin typeface="メイリオ" panose="020B0604030504040204" pitchFamily="50" charset="-128"/>
                <a:ea typeface="メイリオ" panose="020B0604030504040204" pitchFamily="50" charset="-128"/>
              </a:rPr>
              <a:t>2,800</a:t>
            </a:r>
            <a:r>
              <a:rPr lang="ja-JP" altLang="en-US" sz="1600" dirty="0">
                <a:solidFill>
                  <a:srgbClr val="000000"/>
                </a:solidFill>
                <a:latin typeface="メイリオ" panose="020B0604030504040204" pitchFamily="50" charset="-128"/>
                <a:ea typeface="メイリオ" panose="020B0604030504040204" pitchFamily="50" charset="-128"/>
              </a:rPr>
              <a:t>万人</a:t>
            </a:r>
            <a:endParaRPr lang="ja-JP" altLang="en-US" sz="1600" dirty="0"/>
          </a:p>
        </p:txBody>
      </p:sp>
      <p:grpSp>
        <p:nvGrpSpPr>
          <p:cNvPr id="74" name="グループ化 73"/>
          <p:cNvGrpSpPr/>
          <p:nvPr/>
        </p:nvGrpSpPr>
        <p:grpSpPr bwMode="gray">
          <a:xfrm>
            <a:off x="138952" y="1144470"/>
            <a:ext cx="4944037" cy="3888916"/>
            <a:chOff x="233081" y="843973"/>
            <a:chExt cx="5326063" cy="4189413"/>
          </a:xfrm>
        </p:grpSpPr>
        <p:sp>
          <p:nvSpPr>
            <p:cNvPr id="14" name="AutoShape 3"/>
            <p:cNvSpPr>
              <a:spLocks noChangeAspect="1" noChangeArrowheads="1" noTextEdit="1"/>
            </p:cNvSpPr>
            <p:nvPr/>
          </p:nvSpPr>
          <p:spPr bwMode="gray">
            <a:xfrm>
              <a:off x="233081" y="843973"/>
              <a:ext cx="5326063"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5"/>
            <p:cNvSpPr>
              <a:spLocks/>
            </p:cNvSpPr>
            <p:nvPr/>
          </p:nvSpPr>
          <p:spPr bwMode="gray">
            <a:xfrm>
              <a:off x="790294" y="3417311"/>
              <a:ext cx="1808163" cy="1050925"/>
            </a:xfrm>
            <a:custGeom>
              <a:avLst/>
              <a:gdLst>
                <a:gd name="T0" fmla="*/ 1139 w 1139"/>
                <a:gd name="T1" fmla="*/ 372 h 662"/>
                <a:gd name="T2" fmla="*/ 87 w 1139"/>
                <a:gd name="T3" fmla="*/ 0 h 662"/>
                <a:gd name="T4" fmla="*/ 0 w 1139"/>
                <a:gd name="T5" fmla="*/ 121 h 662"/>
                <a:gd name="T6" fmla="*/ 285 w 1139"/>
                <a:gd name="T7" fmla="*/ 598 h 662"/>
                <a:gd name="T8" fmla="*/ 890 w 1139"/>
                <a:gd name="T9" fmla="*/ 662 h 662"/>
                <a:gd name="T10" fmla="*/ 1139 w 1139"/>
                <a:gd name="T11" fmla="*/ 372 h 662"/>
              </a:gdLst>
              <a:ahLst/>
              <a:cxnLst>
                <a:cxn ang="0">
                  <a:pos x="T0" y="T1"/>
                </a:cxn>
                <a:cxn ang="0">
                  <a:pos x="T2" y="T3"/>
                </a:cxn>
                <a:cxn ang="0">
                  <a:pos x="T4" y="T5"/>
                </a:cxn>
                <a:cxn ang="0">
                  <a:pos x="T6" y="T7"/>
                </a:cxn>
                <a:cxn ang="0">
                  <a:pos x="T8" y="T9"/>
                </a:cxn>
                <a:cxn ang="0">
                  <a:pos x="T10" y="T11"/>
                </a:cxn>
              </a:cxnLst>
              <a:rect l="0" t="0" r="r" b="b"/>
              <a:pathLst>
                <a:path w="1139" h="662">
                  <a:moveTo>
                    <a:pt x="1139" y="372"/>
                  </a:moveTo>
                  <a:lnTo>
                    <a:pt x="87" y="0"/>
                  </a:lnTo>
                  <a:lnTo>
                    <a:pt x="0" y="121"/>
                  </a:lnTo>
                  <a:lnTo>
                    <a:pt x="285" y="598"/>
                  </a:lnTo>
                  <a:lnTo>
                    <a:pt x="890" y="662"/>
                  </a:lnTo>
                  <a:lnTo>
                    <a:pt x="1139" y="372"/>
                  </a:lnTo>
                  <a:close/>
                </a:path>
              </a:pathLst>
            </a:custGeom>
            <a:solidFill>
              <a:srgbClr val="C1E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6"/>
            <p:cNvSpPr>
              <a:spLocks/>
            </p:cNvSpPr>
            <p:nvPr/>
          </p:nvSpPr>
          <p:spPr bwMode="gray">
            <a:xfrm>
              <a:off x="790294" y="3417311"/>
              <a:ext cx="1808163" cy="1050925"/>
            </a:xfrm>
            <a:custGeom>
              <a:avLst/>
              <a:gdLst>
                <a:gd name="T0" fmla="*/ 1139 w 1139"/>
                <a:gd name="T1" fmla="*/ 372 h 662"/>
                <a:gd name="T2" fmla="*/ 87 w 1139"/>
                <a:gd name="T3" fmla="*/ 0 h 662"/>
                <a:gd name="T4" fmla="*/ 0 w 1139"/>
                <a:gd name="T5" fmla="*/ 121 h 662"/>
                <a:gd name="T6" fmla="*/ 285 w 1139"/>
                <a:gd name="T7" fmla="*/ 598 h 662"/>
                <a:gd name="T8" fmla="*/ 890 w 1139"/>
                <a:gd name="T9" fmla="*/ 662 h 662"/>
                <a:gd name="T10" fmla="*/ 1139 w 1139"/>
                <a:gd name="T11" fmla="*/ 372 h 662"/>
              </a:gdLst>
              <a:ahLst/>
              <a:cxnLst>
                <a:cxn ang="0">
                  <a:pos x="T0" y="T1"/>
                </a:cxn>
                <a:cxn ang="0">
                  <a:pos x="T2" y="T3"/>
                </a:cxn>
                <a:cxn ang="0">
                  <a:pos x="T4" y="T5"/>
                </a:cxn>
                <a:cxn ang="0">
                  <a:pos x="T6" y="T7"/>
                </a:cxn>
                <a:cxn ang="0">
                  <a:pos x="T8" y="T9"/>
                </a:cxn>
                <a:cxn ang="0">
                  <a:pos x="T10" y="T11"/>
                </a:cxn>
              </a:cxnLst>
              <a:rect l="0" t="0" r="r" b="b"/>
              <a:pathLst>
                <a:path w="1139" h="662">
                  <a:moveTo>
                    <a:pt x="1139" y="372"/>
                  </a:moveTo>
                  <a:lnTo>
                    <a:pt x="87" y="0"/>
                  </a:lnTo>
                  <a:lnTo>
                    <a:pt x="0" y="121"/>
                  </a:lnTo>
                  <a:lnTo>
                    <a:pt x="285" y="598"/>
                  </a:lnTo>
                  <a:lnTo>
                    <a:pt x="890" y="662"/>
                  </a:lnTo>
                  <a:lnTo>
                    <a:pt x="1139" y="372"/>
                  </a:lnTo>
                  <a:close/>
                </a:path>
              </a:pathLst>
            </a:custGeom>
            <a:noFill/>
            <a:ln w="7938" cap="flat">
              <a:solidFill>
                <a:srgbClr val="0D0D0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7"/>
            <p:cNvSpPr>
              <a:spLocks/>
            </p:cNvSpPr>
            <p:nvPr/>
          </p:nvSpPr>
          <p:spPr bwMode="gray">
            <a:xfrm>
              <a:off x="1586461" y="1355842"/>
              <a:ext cx="2755900" cy="1511300"/>
            </a:xfrm>
            <a:custGeom>
              <a:avLst/>
              <a:gdLst>
                <a:gd name="T0" fmla="*/ 0 w 1736"/>
                <a:gd name="T1" fmla="*/ 715 h 952"/>
                <a:gd name="T2" fmla="*/ 802 w 1736"/>
                <a:gd name="T3" fmla="*/ 952 h 952"/>
                <a:gd name="T4" fmla="*/ 1217 w 1736"/>
                <a:gd name="T5" fmla="*/ 473 h 952"/>
                <a:gd name="T6" fmla="*/ 1478 w 1736"/>
                <a:gd name="T7" fmla="*/ 673 h 952"/>
                <a:gd name="T8" fmla="*/ 1736 w 1736"/>
                <a:gd name="T9" fmla="*/ 365 h 952"/>
                <a:gd name="T10" fmla="*/ 1448 w 1736"/>
                <a:gd name="T11" fmla="*/ 237 h 952"/>
                <a:gd name="T12" fmla="*/ 1493 w 1736"/>
                <a:gd name="T13" fmla="*/ 186 h 952"/>
                <a:gd name="T14" fmla="*/ 511 w 1736"/>
                <a:gd name="T15" fmla="*/ 0 h 952"/>
                <a:gd name="T16" fmla="*/ 0 w 1736"/>
                <a:gd name="T17" fmla="*/ 715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6" h="952">
                  <a:moveTo>
                    <a:pt x="0" y="715"/>
                  </a:moveTo>
                  <a:lnTo>
                    <a:pt x="802" y="952"/>
                  </a:lnTo>
                  <a:lnTo>
                    <a:pt x="1217" y="473"/>
                  </a:lnTo>
                  <a:lnTo>
                    <a:pt x="1478" y="673"/>
                  </a:lnTo>
                  <a:lnTo>
                    <a:pt x="1736" y="365"/>
                  </a:lnTo>
                  <a:lnTo>
                    <a:pt x="1448" y="237"/>
                  </a:lnTo>
                  <a:lnTo>
                    <a:pt x="1493" y="186"/>
                  </a:lnTo>
                  <a:lnTo>
                    <a:pt x="511" y="0"/>
                  </a:lnTo>
                  <a:lnTo>
                    <a:pt x="0" y="715"/>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8"/>
            <p:cNvSpPr>
              <a:spLocks/>
            </p:cNvSpPr>
            <p:nvPr/>
          </p:nvSpPr>
          <p:spPr bwMode="gray">
            <a:xfrm>
              <a:off x="1596744" y="1350386"/>
              <a:ext cx="2755900" cy="1511300"/>
            </a:xfrm>
            <a:custGeom>
              <a:avLst/>
              <a:gdLst>
                <a:gd name="T0" fmla="*/ 0 w 1736"/>
                <a:gd name="T1" fmla="*/ 715 h 952"/>
                <a:gd name="T2" fmla="*/ 802 w 1736"/>
                <a:gd name="T3" fmla="*/ 952 h 952"/>
                <a:gd name="T4" fmla="*/ 1217 w 1736"/>
                <a:gd name="T5" fmla="*/ 473 h 952"/>
                <a:gd name="T6" fmla="*/ 1478 w 1736"/>
                <a:gd name="T7" fmla="*/ 673 h 952"/>
                <a:gd name="T8" fmla="*/ 1736 w 1736"/>
                <a:gd name="T9" fmla="*/ 365 h 952"/>
                <a:gd name="T10" fmla="*/ 1448 w 1736"/>
                <a:gd name="T11" fmla="*/ 237 h 952"/>
                <a:gd name="T12" fmla="*/ 1493 w 1736"/>
                <a:gd name="T13" fmla="*/ 186 h 952"/>
                <a:gd name="T14" fmla="*/ 511 w 1736"/>
                <a:gd name="T15" fmla="*/ 0 h 952"/>
                <a:gd name="T16" fmla="*/ 0 w 1736"/>
                <a:gd name="T17" fmla="*/ 715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6" h="952">
                  <a:moveTo>
                    <a:pt x="0" y="715"/>
                  </a:moveTo>
                  <a:lnTo>
                    <a:pt x="802" y="952"/>
                  </a:lnTo>
                  <a:lnTo>
                    <a:pt x="1217" y="473"/>
                  </a:lnTo>
                  <a:lnTo>
                    <a:pt x="1478" y="673"/>
                  </a:lnTo>
                  <a:lnTo>
                    <a:pt x="1736" y="365"/>
                  </a:lnTo>
                  <a:lnTo>
                    <a:pt x="1448" y="237"/>
                  </a:lnTo>
                  <a:lnTo>
                    <a:pt x="1493" y="186"/>
                  </a:lnTo>
                  <a:lnTo>
                    <a:pt x="511" y="0"/>
                  </a:lnTo>
                  <a:lnTo>
                    <a:pt x="0" y="715"/>
                  </a:ln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9"/>
            <p:cNvSpPr>
              <a:spLocks/>
            </p:cNvSpPr>
            <p:nvPr/>
          </p:nvSpPr>
          <p:spPr bwMode="gray">
            <a:xfrm>
              <a:off x="241019" y="1137661"/>
              <a:ext cx="5310188" cy="3565525"/>
            </a:xfrm>
            <a:custGeom>
              <a:avLst/>
              <a:gdLst>
                <a:gd name="T0" fmla="*/ 2834 w 3345"/>
                <a:gd name="T1" fmla="*/ 410 h 2246"/>
                <a:gd name="T2" fmla="*/ 683 w 3345"/>
                <a:gd name="T3" fmla="*/ 0 h 2246"/>
                <a:gd name="T4" fmla="*/ 0 w 3345"/>
                <a:gd name="T5" fmla="*/ 979 h 2246"/>
                <a:gd name="T6" fmla="*/ 632 w 3345"/>
                <a:gd name="T7" fmla="*/ 2036 h 2246"/>
                <a:gd name="T8" fmla="*/ 2014 w 3345"/>
                <a:gd name="T9" fmla="*/ 2177 h 2246"/>
                <a:gd name="T10" fmla="*/ 2085 w 3345"/>
                <a:gd name="T11" fmla="*/ 2246 h 2246"/>
                <a:gd name="T12" fmla="*/ 3345 w 3345"/>
                <a:gd name="T13" fmla="*/ 804 h 2246"/>
                <a:gd name="T14" fmla="*/ 2834 w 3345"/>
                <a:gd name="T15" fmla="*/ 410 h 22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5" h="2246">
                  <a:moveTo>
                    <a:pt x="2834" y="410"/>
                  </a:moveTo>
                  <a:lnTo>
                    <a:pt x="683" y="0"/>
                  </a:lnTo>
                  <a:lnTo>
                    <a:pt x="0" y="979"/>
                  </a:lnTo>
                  <a:lnTo>
                    <a:pt x="632" y="2036"/>
                  </a:lnTo>
                  <a:lnTo>
                    <a:pt x="2014" y="2177"/>
                  </a:lnTo>
                  <a:lnTo>
                    <a:pt x="2085" y="2246"/>
                  </a:lnTo>
                  <a:lnTo>
                    <a:pt x="3345" y="804"/>
                  </a:lnTo>
                  <a:lnTo>
                    <a:pt x="2834" y="410"/>
                  </a:lnTo>
                  <a:close/>
                </a:path>
              </a:pathLst>
            </a:custGeom>
            <a:noFill/>
            <a:ln w="12700" cap="flat">
              <a:solidFill>
                <a:srgbClr val="0D0D0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0"/>
            <p:cNvSpPr>
              <a:spLocks/>
            </p:cNvSpPr>
            <p:nvPr/>
          </p:nvSpPr>
          <p:spPr bwMode="gray">
            <a:xfrm>
              <a:off x="1322106" y="975736"/>
              <a:ext cx="1114425" cy="219075"/>
            </a:xfrm>
            <a:custGeom>
              <a:avLst/>
              <a:gdLst>
                <a:gd name="T0" fmla="*/ 0 w 702"/>
                <a:gd name="T1" fmla="*/ 107 h 138"/>
                <a:gd name="T2" fmla="*/ 18 w 702"/>
                <a:gd name="T3" fmla="*/ 0 h 138"/>
                <a:gd name="T4" fmla="*/ 702 w 702"/>
                <a:gd name="T5" fmla="*/ 138 h 138"/>
              </a:gdLst>
              <a:ahLst/>
              <a:cxnLst>
                <a:cxn ang="0">
                  <a:pos x="T0" y="T1"/>
                </a:cxn>
                <a:cxn ang="0">
                  <a:pos x="T2" y="T3"/>
                </a:cxn>
                <a:cxn ang="0">
                  <a:pos x="T4" y="T5"/>
                </a:cxn>
              </a:cxnLst>
              <a:rect l="0" t="0" r="r" b="b"/>
              <a:pathLst>
                <a:path w="702" h="138">
                  <a:moveTo>
                    <a:pt x="0" y="107"/>
                  </a:moveTo>
                  <a:lnTo>
                    <a:pt x="18" y="0"/>
                  </a:lnTo>
                  <a:lnTo>
                    <a:pt x="702" y="138"/>
                  </a:lnTo>
                </a:path>
              </a:pathLst>
            </a:custGeom>
            <a:noFill/>
            <a:ln w="12700"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Line 11"/>
            <p:cNvSpPr>
              <a:spLocks noChangeShapeType="1"/>
            </p:cNvSpPr>
            <p:nvPr/>
          </p:nvSpPr>
          <p:spPr bwMode="gray">
            <a:xfrm>
              <a:off x="3550956" y="4703186"/>
              <a:ext cx="0" cy="84138"/>
            </a:xfrm>
            <a:prstGeom prst="line">
              <a:avLst/>
            </a:prstGeom>
            <a:noFill/>
            <a:ln w="12700" cap="flat">
              <a:solidFill>
                <a:srgbClr val="59595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2"/>
            <p:cNvSpPr>
              <a:spLocks/>
            </p:cNvSpPr>
            <p:nvPr/>
          </p:nvSpPr>
          <p:spPr bwMode="gray">
            <a:xfrm>
              <a:off x="3400144" y="3510973"/>
              <a:ext cx="844550" cy="747713"/>
            </a:xfrm>
            <a:custGeom>
              <a:avLst/>
              <a:gdLst>
                <a:gd name="T0" fmla="*/ 336 w 532"/>
                <a:gd name="T1" fmla="*/ 471 h 471"/>
                <a:gd name="T2" fmla="*/ 0 w 532"/>
                <a:gd name="T3" fmla="*/ 200 h 471"/>
                <a:gd name="T4" fmla="*/ 180 w 532"/>
                <a:gd name="T5" fmla="*/ 0 h 471"/>
                <a:gd name="T6" fmla="*/ 338 w 532"/>
                <a:gd name="T7" fmla="*/ 128 h 471"/>
                <a:gd name="T8" fmla="*/ 358 w 532"/>
                <a:gd name="T9" fmla="*/ 100 h 471"/>
                <a:gd name="T10" fmla="*/ 532 w 532"/>
                <a:gd name="T11" fmla="*/ 246 h 471"/>
              </a:gdLst>
              <a:ahLst/>
              <a:cxnLst>
                <a:cxn ang="0">
                  <a:pos x="T0" y="T1"/>
                </a:cxn>
                <a:cxn ang="0">
                  <a:pos x="T2" y="T3"/>
                </a:cxn>
                <a:cxn ang="0">
                  <a:pos x="T4" y="T5"/>
                </a:cxn>
                <a:cxn ang="0">
                  <a:pos x="T6" y="T7"/>
                </a:cxn>
                <a:cxn ang="0">
                  <a:pos x="T8" y="T9"/>
                </a:cxn>
                <a:cxn ang="0">
                  <a:pos x="T10" y="T11"/>
                </a:cxn>
              </a:cxnLst>
              <a:rect l="0" t="0" r="r" b="b"/>
              <a:pathLst>
                <a:path w="532" h="471">
                  <a:moveTo>
                    <a:pt x="336" y="471"/>
                  </a:moveTo>
                  <a:lnTo>
                    <a:pt x="0" y="200"/>
                  </a:lnTo>
                  <a:lnTo>
                    <a:pt x="180" y="0"/>
                  </a:lnTo>
                  <a:lnTo>
                    <a:pt x="338" y="128"/>
                  </a:lnTo>
                  <a:lnTo>
                    <a:pt x="358" y="100"/>
                  </a:lnTo>
                  <a:lnTo>
                    <a:pt x="532" y="246"/>
                  </a:lnTo>
                </a:path>
              </a:pathLst>
            </a:custGeom>
            <a:noFill/>
            <a:ln w="12700"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Line 13"/>
            <p:cNvSpPr>
              <a:spLocks noChangeShapeType="1"/>
            </p:cNvSpPr>
            <p:nvPr/>
          </p:nvSpPr>
          <p:spPr bwMode="gray">
            <a:xfrm flipV="1">
              <a:off x="783944" y="1348798"/>
              <a:ext cx="1622425" cy="2271713"/>
            </a:xfrm>
            <a:prstGeom prst="line">
              <a:avLst/>
            </a:prstGeom>
            <a:noFill/>
            <a:ln w="12700" cap="flat">
              <a:solidFill>
                <a:srgbClr val="0D0D0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Line 14"/>
            <p:cNvSpPr>
              <a:spLocks noChangeShapeType="1"/>
            </p:cNvSpPr>
            <p:nvPr/>
          </p:nvSpPr>
          <p:spPr bwMode="gray">
            <a:xfrm>
              <a:off x="3557306" y="3334761"/>
              <a:ext cx="404813" cy="330200"/>
            </a:xfrm>
            <a:prstGeom prst="line">
              <a:avLst/>
            </a:prstGeom>
            <a:noFill/>
            <a:ln w="3175" cap="flat">
              <a:solidFill>
                <a:srgbClr val="59595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Line 15"/>
            <p:cNvSpPr>
              <a:spLocks noChangeShapeType="1"/>
            </p:cNvSpPr>
            <p:nvPr/>
          </p:nvSpPr>
          <p:spPr bwMode="gray">
            <a:xfrm>
              <a:off x="4035144" y="2783898"/>
              <a:ext cx="688975" cy="565150"/>
            </a:xfrm>
            <a:prstGeom prst="line">
              <a:avLst/>
            </a:prstGeom>
            <a:noFill/>
            <a:ln w="3175" cap="flat">
              <a:solidFill>
                <a:srgbClr val="59595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Line 16"/>
            <p:cNvSpPr>
              <a:spLocks noChangeShapeType="1"/>
            </p:cNvSpPr>
            <p:nvPr/>
          </p:nvSpPr>
          <p:spPr bwMode="gray">
            <a:xfrm>
              <a:off x="4435194" y="2328286"/>
              <a:ext cx="693738" cy="558800"/>
            </a:xfrm>
            <a:prstGeom prst="line">
              <a:avLst/>
            </a:prstGeom>
            <a:noFill/>
            <a:ln w="3175" cap="flat">
              <a:solidFill>
                <a:srgbClr val="59595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7"/>
            <p:cNvSpPr>
              <a:spLocks/>
            </p:cNvSpPr>
            <p:nvPr/>
          </p:nvSpPr>
          <p:spPr bwMode="gray">
            <a:xfrm>
              <a:off x="3342994" y="3550661"/>
              <a:ext cx="163513" cy="157163"/>
            </a:xfrm>
            <a:custGeom>
              <a:avLst/>
              <a:gdLst>
                <a:gd name="T0" fmla="*/ 17 w 103"/>
                <a:gd name="T1" fmla="*/ 0 h 99"/>
                <a:gd name="T2" fmla="*/ 0 w 103"/>
                <a:gd name="T3" fmla="*/ 18 h 99"/>
                <a:gd name="T4" fmla="*/ 101 w 103"/>
                <a:gd name="T5" fmla="*/ 99 h 99"/>
                <a:gd name="T6" fmla="*/ 103 w 103"/>
                <a:gd name="T7" fmla="*/ 99 h 99"/>
              </a:gdLst>
              <a:ahLst/>
              <a:cxnLst>
                <a:cxn ang="0">
                  <a:pos x="T0" y="T1"/>
                </a:cxn>
                <a:cxn ang="0">
                  <a:pos x="T2" y="T3"/>
                </a:cxn>
                <a:cxn ang="0">
                  <a:pos x="T4" y="T5"/>
                </a:cxn>
                <a:cxn ang="0">
                  <a:pos x="T6" y="T7"/>
                </a:cxn>
              </a:cxnLst>
              <a:rect l="0" t="0" r="r" b="b"/>
              <a:pathLst>
                <a:path w="103" h="99">
                  <a:moveTo>
                    <a:pt x="17" y="0"/>
                  </a:moveTo>
                  <a:lnTo>
                    <a:pt x="0" y="18"/>
                  </a:lnTo>
                  <a:lnTo>
                    <a:pt x="101" y="99"/>
                  </a:lnTo>
                  <a:lnTo>
                    <a:pt x="103" y="99"/>
                  </a:lnTo>
                </a:path>
              </a:pathLst>
            </a:custGeom>
            <a:noFill/>
            <a:ln w="3175"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18"/>
            <p:cNvSpPr>
              <a:spLocks noChangeShapeType="1"/>
            </p:cNvSpPr>
            <p:nvPr/>
          </p:nvSpPr>
          <p:spPr bwMode="gray">
            <a:xfrm flipV="1">
              <a:off x="3830356" y="3588761"/>
              <a:ext cx="33338" cy="38100"/>
            </a:xfrm>
            <a:prstGeom prst="line">
              <a:avLst/>
            </a:prstGeom>
            <a:noFill/>
            <a:ln w="3175" cap="flat">
              <a:solidFill>
                <a:srgbClr val="59595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9"/>
            <p:cNvSpPr>
              <a:spLocks/>
            </p:cNvSpPr>
            <p:nvPr/>
          </p:nvSpPr>
          <p:spPr bwMode="gray">
            <a:xfrm>
              <a:off x="3560481" y="2518786"/>
              <a:ext cx="525463" cy="561975"/>
            </a:xfrm>
            <a:custGeom>
              <a:avLst/>
              <a:gdLst>
                <a:gd name="T0" fmla="*/ 0 w 2284"/>
                <a:gd name="T1" fmla="*/ 1913 h 2448"/>
                <a:gd name="T2" fmla="*/ 0 w 2284"/>
                <a:gd name="T3" fmla="*/ 2037 h 2448"/>
                <a:gd name="T4" fmla="*/ 471 w 2284"/>
                <a:gd name="T5" fmla="*/ 2448 h 2448"/>
                <a:gd name="T6" fmla="*/ 646 w 2284"/>
                <a:gd name="T7" fmla="*/ 2448 h 2448"/>
                <a:gd name="T8" fmla="*/ 2284 w 2284"/>
                <a:gd name="T9" fmla="*/ 519 h 2448"/>
                <a:gd name="T10" fmla="*/ 2284 w 2284"/>
                <a:gd name="T11" fmla="*/ 373 h 2448"/>
                <a:gd name="T12" fmla="*/ 1814 w 2284"/>
                <a:gd name="T13" fmla="*/ 0 h 2448"/>
                <a:gd name="T14" fmla="*/ 1674 w 2284"/>
                <a:gd name="T15" fmla="*/ 0 h 2448"/>
                <a:gd name="T16" fmla="*/ 0 w 2284"/>
                <a:gd name="T17" fmla="*/ 1913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4" h="2448">
                  <a:moveTo>
                    <a:pt x="0" y="1913"/>
                  </a:moveTo>
                  <a:cubicBezTo>
                    <a:pt x="0" y="1955"/>
                    <a:pt x="0" y="1996"/>
                    <a:pt x="0" y="2037"/>
                  </a:cubicBezTo>
                  <a:lnTo>
                    <a:pt x="471" y="2448"/>
                  </a:lnTo>
                  <a:lnTo>
                    <a:pt x="646" y="2448"/>
                  </a:lnTo>
                  <a:lnTo>
                    <a:pt x="2284" y="519"/>
                  </a:lnTo>
                  <a:lnTo>
                    <a:pt x="2284" y="373"/>
                  </a:lnTo>
                  <a:lnTo>
                    <a:pt x="1814" y="0"/>
                  </a:lnTo>
                  <a:lnTo>
                    <a:pt x="1674" y="0"/>
                  </a:lnTo>
                  <a:lnTo>
                    <a:pt x="0" y="1913"/>
                  </a:lnTo>
                  <a:close/>
                </a:path>
              </a:pathLst>
            </a:custGeom>
            <a:noFill/>
            <a:ln w="4763"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20"/>
            <p:cNvSpPr>
              <a:spLocks/>
            </p:cNvSpPr>
            <p:nvPr/>
          </p:nvSpPr>
          <p:spPr bwMode="gray">
            <a:xfrm>
              <a:off x="3192181" y="3033136"/>
              <a:ext cx="444500" cy="468313"/>
            </a:xfrm>
            <a:custGeom>
              <a:avLst/>
              <a:gdLst>
                <a:gd name="T0" fmla="*/ 189 w 280"/>
                <a:gd name="T1" fmla="*/ 0 h 295"/>
                <a:gd name="T2" fmla="*/ 0 w 280"/>
                <a:gd name="T3" fmla="*/ 220 h 295"/>
                <a:gd name="T4" fmla="*/ 0 w 280"/>
                <a:gd name="T5" fmla="*/ 246 h 295"/>
                <a:gd name="T6" fmla="*/ 60 w 280"/>
                <a:gd name="T7" fmla="*/ 295 h 295"/>
                <a:gd name="T8" fmla="*/ 88 w 280"/>
                <a:gd name="T9" fmla="*/ 295 h 295"/>
                <a:gd name="T10" fmla="*/ 280 w 280"/>
                <a:gd name="T11" fmla="*/ 75 h 295"/>
                <a:gd name="T12" fmla="*/ 280 w 280"/>
                <a:gd name="T13" fmla="*/ 61 h 295"/>
                <a:gd name="T14" fmla="*/ 214 w 280"/>
                <a:gd name="T15" fmla="*/ 4 h 295"/>
                <a:gd name="T16" fmla="*/ 189 w 280"/>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295">
                  <a:moveTo>
                    <a:pt x="189" y="0"/>
                  </a:moveTo>
                  <a:lnTo>
                    <a:pt x="0" y="220"/>
                  </a:lnTo>
                  <a:lnTo>
                    <a:pt x="0" y="246"/>
                  </a:lnTo>
                  <a:lnTo>
                    <a:pt x="60" y="295"/>
                  </a:lnTo>
                  <a:lnTo>
                    <a:pt x="88" y="295"/>
                  </a:lnTo>
                  <a:lnTo>
                    <a:pt x="280" y="75"/>
                  </a:lnTo>
                  <a:lnTo>
                    <a:pt x="280" y="61"/>
                  </a:lnTo>
                  <a:lnTo>
                    <a:pt x="214" y="4"/>
                  </a:lnTo>
                  <a:lnTo>
                    <a:pt x="189" y="0"/>
                  </a:lnTo>
                  <a:close/>
                </a:path>
              </a:pathLst>
            </a:custGeom>
            <a:noFill/>
            <a:ln w="4763"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21"/>
            <p:cNvSpPr>
              <a:spLocks/>
            </p:cNvSpPr>
            <p:nvPr/>
          </p:nvSpPr>
          <p:spPr bwMode="gray">
            <a:xfrm>
              <a:off x="4009744" y="1844098"/>
              <a:ext cx="657225" cy="715963"/>
            </a:xfrm>
            <a:custGeom>
              <a:avLst/>
              <a:gdLst>
                <a:gd name="T0" fmla="*/ 0 w 414"/>
                <a:gd name="T1" fmla="*/ 373 h 451"/>
                <a:gd name="T2" fmla="*/ 2 w 414"/>
                <a:gd name="T3" fmla="*/ 399 h 451"/>
                <a:gd name="T4" fmla="*/ 66 w 414"/>
                <a:gd name="T5" fmla="*/ 450 h 451"/>
                <a:gd name="T6" fmla="*/ 90 w 414"/>
                <a:gd name="T7" fmla="*/ 451 h 451"/>
                <a:gd name="T8" fmla="*/ 383 w 414"/>
                <a:gd name="T9" fmla="*/ 116 h 451"/>
                <a:gd name="T10" fmla="*/ 409 w 414"/>
                <a:gd name="T11" fmla="*/ 74 h 451"/>
                <a:gd name="T12" fmla="*/ 414 w 414"/>
                <a:gd name="T13" fmla="*/ 36 h 451"/>
                <a:gd name="T14" fmla="*/ 402 w 414"/>
                <a:gd name="T15" fmla="*/ 13 h 451"/>
                <a:gd name="T16" fmla="*/ 380 w 414"/>
                <a:gd name="T17" fmla="*/ 0 h 451"/>
                <a:gd name="T18" fmla="*/ 355 w 414"/>
                <a:gd name="T19" fmla="*/ 0 h 451"/>
                <a:gd name="T20" fmla="*/ 331 w 414"/>
                <a:gd name="T21" fmla="*/ 9 h 451"/>
                <a:gd name="T22" fmla="*/ 298 w 414"/>
                <a:gd name="T23" fmla="*/ 51 h 451"/>
                <a:gd name="T24" fmla="*/ 249 w 414"/>
                <a:gd name="T25" fmla="*/ 116 h 451"/>
                <a:gd name="T26" fmla="*/ 202 w 414"/>
                <a:gd name="T27" fmla="*/ 163 h 451"/>
                <a:gd name="T28" fmla="*/ 162 w 414"/>
                <a:gd name="T29" fmla="*/ 197 h 451"/>
                <a:gd name="T30" fmla="*/ 0 w 414"/>
                <a:gd name="T31" fmla="*/ 3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4" h="451">
                  <a:moveTo>
                    <a:pt x="0" y="373"/>
                  </a:moveTo>
                  <a:lnTo>
                    <a:pt x="2" y="399"/>
                  </a:lnTo>
                  <a:lnTo>
                    <a:pt x="66" y="450"/>
                  </a:lnTo>
                  <a:lnTo>
                    <a:pt x="90" y="451"/>
                  </a:lnTo>
                  <a:lnTo>
                    <a:pt x="383" y="116"/>
                  </a:lnTo>
                  <a:lnTo>
                    <a:pt x="409" y="74"/>
                  </a:lnTo>
                  <a:lnTo>
                    <a:pt x="414" y="36"/>
                  </a:lnTo>
                  <a:lnTo>
                    <a:pt x="402" y="13"/>
                  </a:lnTo>
                  <a:lnTo>
                    <a:pt x="380" y="0"/>
                  </a:lnTo>
                  <a:lnTo>
                    <a:pt x="355" y="0"/>
                  </a:lnTo>
                  <a:lnTo>
                    <a:pt x="331" y="9"/>
                  </a:lnTo>
                  <a:lnTo>
                    <a:pt x="298" y="51"/>
                  </a:lnTo>
                  <a:lnTo>
                    <a:pt x="249" y="116"/>
                  </a:lnTo>
                  <a:lnTo>
                    <a:pt x="202" y="163"/>
                  </a:lnTo>
                  <a:lnTo>
                    <a:pt x="162" y="197"/>
                  </a:lnTo>
                  <a:lnTo>
                    <a:pt x="0" y="373"/>
                  </a:lnTo>
                  <a:close/>
                </a:path>
              </a:pathLst>
            </a:custGeom>
            <a:noFill/>
            <a:ln w="4763"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2"/>
            <p:cNvSpPr>
              <a:spLocks/>
            </p:cNvSpPr>
            <p:nvPr/>
          </p:nvSpPr>
          <p:spPr bwMode="gray">
            <a:xfrm>
              <a:off x="2900081" y="1775836"/>
              <a:ext cx="1820863" cy="2444750"/>
            </a:xfrm>
            <a:custGeom>
              <a:avLst/>
              <a:gdLst>
                <a:gd name="T0" fmla="*/ 6692 w 7920"/>
                <a:gd name="T1" fmla="*/ 227 h 10628"/>
                <a:gd name="T2" fmla="*/ 6077 w 7920"/>
                <a:gd name="T3" fmla="*/ 961 h 10628"/>
                <a:gd name="T4" fmla="*/ 2043 w 7920"/>
                <a:gd name="T5" fmla="*/ 5734 h 10628"/>
                <a:gd name="T6" fmla="*/ 333 w 7920"/>
                <a:gd name="T7" fmla="*/ 7676 h 10628"/>
                <a:gd name="T8" fmla="*/ 100 w 7920"/>
                <a:gd name="T9" fmla="*/ 7967 h 10628"/>
                <a:gd name="T10" fmla="*/ 0 w 7920"/>
                <a:gd name="T11" fmla="*/ 8212 h 10628"/>
                <a:gd name="T12" fmla="*/ 34 w 7920"/>
                <a:gd name="T13" fmla="*/ 8502 h 10628"/>
                <a:gd name="T14" fmla="*/ 164 w 7920"/>
                <a:gd name="T15" fmla="*/ 8676 h 10628"/>
                <a:gd name="T16" fmla="*/ 515 w 7920"/>
                <a:gd name="T17" fmla="*/ 8976 h 10628"/>
                <a:gd name="T18" fmla="*/ 2142 w 7920"/>
                <a:gd name="T19" fmla="*/ 10414 h 10628"/>
                <a:gd name="T20" fmla="*/ 2391 w 7920"/>
                <a:gd name="T21" fmla="*/ 10583 h 10628"/>
                <a:gd name="T22" fmla="*/ 2624 w 7920"/>
                <a:gd name="T23" fmla="*/ 10628 h 10628"/>
                <a:gd name="T24" fmla="*/ 2773 w 7920"/>
                <a:gd name="T25" fmla="*/ 10567 h 10628"/>
                <a:gd name="T26" fmla="*/ 2856 w 7920"/>
                <a:gd name="T27" fmla="*/ 10445 h 10628"/>
                <a:gd name="T28" fmla="*/ 2873 w 7920"/>
                <a:gd name="T29" fmla="*/ 10292 h 10628"/>
                <a:gd name="T30" fmla="*/ 2723 w 7920"/>
                <a:gd name="T31" fmla="*/ 10062 h 10628"/>
                <a:gd name="T32" fmla="*/ 930 w 7920"/>
                <a:gd name="T33" fmla="*/ 8747 h 10628"/>
                <a:gd name="T34" fmla="*/ 532 w 7920"/>
                <a:gd name="T35" fmla="*/ 8319 h 10628"/>
                <a:gd name="T36" fmla="*/ 482 w 7920"/>
                <a:gd name="T37" fmla="*/ 8135 h 10628"/>
                <a:gd name="T38" fmla="*/ 615 w 7920"/>
                <a:gd name="T39" fmla="*/ 7799 h 10628"/>
                <a:gd name="T40" fmla="*/ 963 w 7920"/>
                <a:gd name="T41" fmla="*/ 7355 h 10628"/>
                <a:gd name="T42" fmla="*/ 1146 w 7920"/>
                <a:gd name="T43" fmla="*/ 7340 h 10628"/>
                <a:gd name="T44" fmla="*/ 1704 w 7920"/>
                <a:gd name="T45" fmla="*/ 7770 h 10628"/>
                <a:gd name="T46" fmla="*/ 2024 w 7920"/>
                <a:gd name="T47" fmla="*/ 7714 h 10628"/>
                <a:gd name="T48" fmla="*/ 7572 w 7920"/>
                <a:gd name="T49" fmla="*/ 1282 h 10628"/>
                <a:gd name="T50" fmla="*/ 7788 w 7920"/>
                <a:gd name="T51" fmla="*/ 1038 h 10628"/>
                <a:gd name="T52" fmla="*/ 7878 w 7920"/>
                <a:gd name="T53" fmla="*/ 793 h 10628"/>
                <a:gd name="T54" fmla="*/ 7920 w 7920"/>
                <a:gd name="T55" fmla="*/ 604 h 10628"/>
                <a:gd name="T56" fmla="*/ 7806 w 7920"/>
                <a:gd name="T57" fmla="*/ 262 h 10628"/>
                <a:gd name="T58" fmla="*/ 7607 w 7920"/>
                <a:gd name="T59" fmla="*/ 81 h 10628"/>
                <a:gd name="T60" fmla="*/ 7327 w 7920"/>
                <a:gd name="T61" fmla="*/ 0 h 10628"/>
                <a:gd name="T62" fmla="*/ 7026 w 7920"/>
                <a:gd name="T63" fmla="*/ 70 h 10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20" h="10628">
                  <a:moveTo>
                    <a:pt x="6692" y="227"/>
                  </a:moveTo>
                  <a:lnTo>
                    <a:pt x="6077" y="961"/>
                  </a:lnTo>
                  <a:lnTo>
                    <a:pt x="2043" y="5734"/>
                  </a:lnTo>
                  <a:lnTo>
                    <a:pt x="333" y="7676"/>
                  </a:lnTo>
                  <a:lnTo>
                    <a:pt x="100" y="7967"/>
                  </a:lnTo>
                  <a:lnTo>
                    <a:pt x="0" y="8212"/>
                  </a:lnTo>
                  <a:lnTo>
                    <a:pt x="34" y="8502"/>
                  </a:lnTo>
                  <a:lnTo>
                    <a:pt x="164" y="8676"/>
                  </a:lnTo>
                  <a:lnTo>
                    <a:pt x="515" y="8976"/>
                  </a:lnTo>
                  <a:lnTo>
                    <a:pt x="2142" y="10414"/>
                  </a:lnTo>
                  <a:lnTo>
                    <a:pt x="2391" y="10583"/>
                  </a:lnTo>
                  <a:lnTo>
                    <a:pt x="2624" y="10628"/>
                  </a:lnTo>
                  <a:lnTo>
                    <a:pt x="2773" y="10567"/>
                  </a:lnTo>
                  <a:lnTo>
                    <a:pt x="2856" y="10445"/>
                  </a:lnTo>
                  <a:lnTo>
                    <a:pt x="2873" y="10292"/>
                  </a:lnTo>
                  <a:lnTo>
                    <a:pt x="2723" y="10062"/>
                  </a:lnTo>
                  <a:lnTo>
                    <a:pt x="930" y="8747"/>
                  </a:lnTo>
                  <a:cubicBezTo>
                    <a:pt x="797" y="8604"/>
                    <a:pt x="598" y="8507"/>
                    <a:pt x="532" y="8319"/>
                  </a:cubicBezTo>
                  <a:lnTo>
                    <a:pt x="482" y="8135"/>
                  </a:lnTo>
                  <a:cubicBezTo>
                    <a:pt x="526" y="8023"/>
                    <a:pt x="554" y="7865"/>
                    <a:pt x="615" y="7799"/>
                  </a:cubicBezTo>
                  <a:lnTo>
                    <a:pt x="963" y="7355"/>
                  </a:lnTo>
                  <a:lnTo>
                    <a:pt x="1146" y="7340"/>
                  </a:lnTo>
                  <a:cubicBezTo>
                    <a:pt x="1368" y="7498"/>
                    <a:pt x="1449" y="7688"/>
                    <a:pt x="1704" y="7770"/>
                  </a:cubicBezTo>
                  <a:cubicBezTo>
                    <a:pt x="1858" y="7799"/>
                    <a:pt x="1905" y="7740"/>
                    <a:pt x="2024" y="7714"/>
                  </a:cubicBezTo>
                  <a:lnTo>
                    <a:pt x="7572" y="1282"/>
                  </a:lnTo>
                  <a:lnTo>
                    <a:pt x="7788" y="1038"/>
                  </a:lnTo>
                  <a:cubicBezTo>
                    <a:pt x="7810" y="956"/>
                    <a:pt x="7856" y="865"/>
                    <a:pt x="7878" y="793"/>
                  </a:cubicBezTo>
                  <a:cubicBezTo>
                    <a:pt x="7900" y="721"/>
                    <a:pt x="7886" y="667"/>
                    <a:pt x="7920" y="604"/>
                  </a:cubicBezTo>
                  <a:lnTo>
                    <a:pt x="7806" y="262"/>
                  </a:lnTo>
                  <a:lnTo>
                    <a:pt x="7607" y="81"/>
                  </a:lnTo>
                  <a:lnTo>
                    <a:pt x="7327" y="0"/>
                  </a:lnTo>
                  <a:lnTo>
                    <a:pt x="7026" y="70"/>
                  </a:lnTo>
                </a:path>
              </a:pathLst>
            </a:custGeom>
            <a:noFill/>
            <a:ln w="3175"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3"/>
            <p:cNvSpPr>
              <a:spLocks/>
            </p:cNvSpPr>
            <p:nvPr/>
          </p:nvSpPr>
          <p:spPr bwMode="gray">
            <a:xfrm>
              <a:off x="2925481" y="3596698"/>
              <a:ext cx="615950" cy="600075"/>
            </a:xfrm>
            <a:custGeom>
              <a:avLst/>
              <a:gdLst>
                <a:gd name="T0" fmla="*/ 19 w 388"/>
                <a:gd name="T1" fmla="*/ 0 h 378"/>
                <a:gd name="T2" fmla="*/ 3 w 388"/>
                <a:gd name="T3" fmla="*/ 35 h 378"/>
                <a:gd name="T4" fmla="*/ 0 w 388"/>
                <a:gd name="T5" fmla="*/ 59 h 378"/>
                <a:gd name="T6" fmla="*/ 7 w 388"/>
                <a:gd name="T7" fmla="*/ 83 h 378"/>
                <a:gd name="T8" fmla="*/ 31 w 388"/>
                <a:gd name="T9" fmla="*/ 110 h 378"/>
                <a:gd name="T10" fmla="*/ 281 w 388"/>
                <a:gd name="T11" fmla="*/ 330 h 378"/>
                <a:gd name="T12" fmla="*/ 329 w 388"/>
                <a:gd name="T13" fmla="*/ 370 h 378"/>
                <a:gd name="T14" fmla="*/ 359 w 388"/>
                <a:gd name="T15" fmla="*/ 378 h 378"/>
                <a:gd name="T16" fmla="*/ 376 w 388"/>
                <a:gd name="T17" fmla="*/ 372 h 378"/>
                <a:gd name="T18" fmla="*/ 388 w 388"/>
                <a:gd name="T19" fmla="*/ 354 h 378"/>
                <a:gd name="T20" fmla="*/ 383 w 388"/>
                <a:gd name="T21" fmla="*/ 329 h 378"/>
                <a:gd name="T22" fmla="*/ 366 w 388"/>
                <a:gd name="T23" fmla="*/ 313 h 378"/>
                <a:gd name="T24" fmla="*/ 60 w 388"/>
                <a:gd name="T25" fmla="*/ 85 h 378"/>
                <a:gd name="T26" fmla="*/ 386 w 388"/>
                <a:gd name="T27" fmla="*/ 35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8" h="378">
                  <a:moveTo>
                    <a:pt x="19" y="0"/>
                  </a:moveTo>
                  <a:lnTo>
                    <a:pt x="3" y="35"/>
                  </a:lnTo>
                  <a:lnTo>
                    <a:pt x="0" y="59"/>
                  </a:lnTo>
                  <a:lnTo>
                    <a:pt x="7" y="83"/>
                  </a:lnTo>
                  <a:lnTo>
                    <a:pt x="31" y="110"/>
                  </a:lnTo>
                  <a:lnTo>
                    <a:pt x="281" y="330"/>
                  </a:lnTo>
                  <a:lnTo>
                    <a:pt x="329" y="370"/>
                  </a:lnTo>
                  <a:lnTo>
                    <a:pt x="359" y="378"/>
                  </a:lnTo>
                  <a:lnTo>
                    <a:pt x="376" y="372"/>
                  </a:lnTo>
                  <a:lnTo>
                    <a:pt x="388" y="354"/>
                  </a:lnTo>
                  <a:lnTo>
                    <a:pt x="383" y="329"/>
                  </a:lnTo>
                  <a:lnTo>
                    <a:pt x="366" y="313"/>
                  </a:lnTo>
                  <a:lnTo>
                    <a:pt x="60" y="85"/>
                  </a:lnTo>
                  <a:lnTo>
                    <a:pt x="386" y="350"/>
                  </a:lnTo>
                </a:path>
              </a:pathLst>
            </a:custGeom>
            <a:noFill/>
            <a:ln w="3175"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4"/>
            <p:cNvSpPr>
              <a:spLocks/>
            </p:cNvSpPr>
            <p:nvPr/>
          </p:nvSpPr>
          <p:spPr bwMode="gray">
            <a:xfrm>
              <a:off x="2936594" y="3668136"/>
              <a:ext cx="560388" cy="527050"/>
            </a:xfrm>
            <a:custGeom>
              <a:avLst/>
              <a:gdLst>
                <a:gd name="T0" fmla="*/ 0 w 353"/>
                <a:gd name="T1" fmla="*/ 0 h 332"/>
                <a:gd name="T2" fmla="*/ 3 w 353"/>
                <a:gd name="T3" fmla="*/ 27 h 332"/>
                <a:gd name="T4" fmla="*/ 31 w 353"/>
                <a:gd name="T5" fmla="*/ 55 h 332"/>
                <a:gd name="T6" fmla="*/ 353 w 353"/>
                <a:gd name="T7" fmla="*/ 332 h 332"/>
              </a:gdLst>
              <a:ahLst/>
              <a:cxnLst>
                <a:cxn ang="0">
                  <a:pos x="T0" y="T1"/>
                </a:cxn>
                <a:cxn ang="0">
                  <a:pos x="T2" y="T3"/>
                </a:cxn>
                <a:cxn ang="0">
                  <a:pos x="T4" y="T5"/>
                </a:cxn>
                <a:cxn ang="0">
                  <a:pos x="T6" y="T7"/>
                </a:cxn>
              </a:cxnLst>
              <a:rect l="0" t="0" r="r" b="b"/>
              <a:pathLst>
                <a:path w="353" h="332">
                  <a:moveTo>
                    <a:pt x="0" y="0"/>
                  </a:moveTo>
                  <a:lnTo>
                    <a:pt x="3" y="27"/>
                  </a:lnTo>
                  <a:lnTo>
                    <a:pt x="31" y="55"/>
                  </a:lnTo>
                  <a:lnTo>
                    <a:pt x="353" y="332"/>
                  </a:lnTo>
                </a:path>
              </a:pathLst>
            </a:custGeom>
            <a:noFill/>
            <a:ln w="3175"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25"/>
            <p:cNvSpPr>
              <a:spLocks noChangeShapeType="1"/>
            </p:cNvSpPr>
            <p:nvPr/>
          </p:nvSpPr>
          <p:spPr bwMode="gray">
            <a:xfrm>
              <a:off x="3522381" y="4212648"/>
              <a:ext cx="1000125" cy="819150"/>
            </a:xfrm>
            <a:prstGeom prst="line">
              <a:avLst/>
            </a:prstGeom>
            <a:noFill/>
            <a:ln w="3175" cap="flat">
              <a:solidFill>
                <a:srgbClr val="59595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26"/>
            <p:cNvSpPr>
              <a:spLocks noChangeShapeType="1"/>
            </p:cNvSpPr>
            <p:nvPr/>
          </p:nvSpPr>
          <p:spPr bwMode="gray">
            <a:xfrm>
              <a:off x="3558894" y="4166611"/>
              <a:ext cx="1044575" cy="849313"/>
            </a:xfrm>
            <a:prstGeom prst="line">
              <a:avLst/>
            </a:prstGeom>
            <a:noFill/>
            <a:ln w="3175" cap="flat">
              <a:solidFill>
                <a:srgbClr val="59595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7"/>
            <p:cNvSpPr>
              <a:spLocks/>
            </p:cNvSpPr>
            <p:nvPr/>
          </p:nvSpPr>
          <p:spPr bwMode="gray">
            <a:xfrm>
              <a:off x="4282794" y="866198"/>
              <a:ext cx="769938" cy="1174750"/>
            </a:xfrm>
            <a:custGeom>
              <a:avLst/>
              <a:gdLst>
                <a:gd name="T0" fmla="*/ 0 w 485"/>
                <a:gd name="T1" fmla="*/ 740 h 740"/>
                <a:gd name="T2" fmla="*/ 67 w 485"/>
                <a:gd name="T3" fmla="*/ 657 h 740"/>
                <a:gd name="T4" fmla="*/ 485 w 485"/>
                <a:gd name="T5" fmla="*/ 0 h 740"/>
              </a:gdLst>
              <a:ahLst/>
              <a:cxnLst>
                <a:cxn ang="0">
                  <a:pos x="T0" y="T1"/>
                </a:cxn>
                <a:cxn ang="0">
                  <a:pos x="T2" y="T3"/>
                </a:cxn>
                <a:cxn ang="0">
                  <a:pos x="T4" y="T5"/>
                </a:cxn>
              </a:cxnLst>
              <a:rect l="0" t="0" r="r" b="b"/>
              <a:pathLst>
                <a:path w="485" h="740">
                  <a:moveTo>
                    <a:pt x="0" y="740"/>
                  </a:moveTo>
                  <a:lnTo>
                    <a:pt x="67" y="657"/>
                  </a:lnTo>
                  <a:lnTo>
                    <a:pt x="485" y="0"/>
                  </a:lnTo>
                </a:path>
              </a:pathLst>
            </a:custGeom>
            <a:noFill/>
            <a:ln w="3175"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8"/>
            <p:cNvSpPr>
              <a:spLocks/>
            </p:cNvSpPr>
            <p:nvPr/>
          </p:nvSpPr>
          <p:spPr bwMode="gray">
            <a:xfrm>
              <a:off x="4322481" y="845561"/>
              <a:ext cx="801688" cy="1217613"/>
            </a:xfrm>
            <a:custGeom>
              <a:avLst/>
              <a:gdLst>
                <a:gd name="T0" fmla="*/ 505 w 505"/>
                <a:gd name="T1" fmla="*/ 0 h 767"/>
                <a:gd name="T2" fmla="*/ 108 w 505"/>
                <a:gd name="T3" fmla="*/ 619 h 767"/>
                <a:gd name="T4" fmla="*/ 65 w 505"/>
                <a:gd name="T5" fmla="*/ 686 h 767"/>
                <a:gd name="T6" fmla="*/ 0 w 505"/>
                <a:gd name="T7" fmla="*/ 767 h 767"/>
                <a:gd name="T8" fmla="*/ 80 w 505"/>
                <a:gd name="T9" fmla="*/ 670 h 767"/>
                <a:gd name="T10" fmla="*/ 113 w 505"/>
                <a:gd name="T11" fmla="*/ 633 h 767"/>
                <a:gd name="T12" fmla="*/ 135 w 505"/>
                <a:gd name="T13" fmla="*/ 611 h 767"/>
                <a:gd name="T14" fmla="*/ 144 w 505"/>
                <a:gd name="T15" fmla="*/ 611 h 767"/>
                <a:gd name="T16" fmla="*/ 132 w 505"/>
                <a:gd name="T17" fmla="*/ 611 h 767"/>
                <a:gd name="T18" fmla="*/ 113 w 505"/>
                <a:gd name="T19" fmla="*/ 611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5" h="767">
                  <a:moveTo>
                    <a:pt x="505" y="0"/>
                  </a:moveTo>
                  <a:lnTo>
                    <a:pt x="108" y="619"/>
                  </a:lnTo>
                  <a:lnTo>
                    <a:pt x="65" y="686"/>
                  </a:lnTo>
                  <a:lnTo>
                    <a:pt x="0" y="767"/>
                  </a:lnTo>
                  <a:lnTo>
                    <a:pt x="80" y="670"/>
                  </a:lnTo>
                  <a:lnTo>
                    <a:pt x="113" y="633"/>
                  </a:lnTo>
                  <a:lnTo>
                    <a:pt x="135" y="611"/>
                  </a:lnTo>
                  <a:lnTo>
                    <a:pt x="144" y="611"/>
                  </a:lnTo>
                  <a:lnTo>
                    <a:pt x="132" y="611"/>
                  </a:lnTo>
                  <a:lnTo>
                    <a:pt x="113" y="611"/>
                  </a:lnTo>
                </a:path>
              </a:pathLst>
            </a:custGeom>
            <a:noFill/>
            <a:ln w="3175"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9"/>
            <p:cNvSpPr>
              <a:spLocks/>
            </p:cNvSpPr>
            <p:nvPr/>
          </p:nvSpPr>
          <p:spPr bwMode="gray">
            <a:xfrm>
              <a:off x="3527144" y="4258686"/>
              <a:ext cx="84138" cy="82550"/>
            </a:xfrm>
            <a:custGeom>
              <a:avLst/>
              <a:gdLst>
                <a:gd name="T0" fmla="*/ 21 w 53"/>
                <a:gd name="T1" fmla="*/ 0 h 52"/>
                <a:gd name="T2" fmla="*/ 0 w 53"/>
                <a:gd name="T3" fmla="*/ 25 h 52"/>
                <a:gd name="T4" fmla="*/ 31 w 53"/>
                <a:gd name="T5" fmla="*/ 52 h 52"/>
                <a:gd name="T6" fmla="*/ 53 w 53"/>
                <a:gd name="T7" fmla="*/ 28 h 52"/>
                <a:gd name="T8" fmla="*/ 21 w 53"/>
                <a:gd name="T9" fmla="*/ 0 h 52"/>
              </a:gdLst>
              <a:ahLst/>
              <a:cxnLst>
                <a:cxn ang="0">
                  <a:pos x="T0" y="T1"/>
                </a:cxn>
                <a:cxn ang="0">
                  <a:pos x="T2" y="T3"/>
                </a:cxn>
                <a:cxn ang="0">
                  <a:pos x="T4" y="T5"/>
                </a:cxn>
                <a:cxn ang="0">
                  <a:pos x="T6" y="T7"/>
                </a:cxn>
                <a:cxn ang="0">
                  <a:pos x="T8" y="T9"/>
                </a:cxn>
              </a:cxnLst>
              <a:rect l="0" t="0" r="r" b="b"/>
              <a:pathLst>
                <a:path w="53" h="52">
                  <a:moveTo>
                    <a:pt x="21" y="0"/>
                  </a:moveTo>
                  <a:lnTo>
                    <a:pt x="0" y="25"/>
                  </a:lnTo>
                  <a:lnTo>
                    <a:pt x="31" y="52"/>
                  </a:lnTo>
                  <a:lnTo>
                    <a:pt x="53" y="28"/>
                  </a:lnTo>
                  <a:lnTo>
                    <a:pt x="21" y="0"/>
                  </a:lnTo>
                  <a:close/>
                </a:path>
              </a:pathLst>
            </a:custGeom>
            <a:noFill/>
            <a:ln w="4763"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30"/>
            <p:cNvSpPr>
              <a:spLocks/>
            </p:cNvSpPr>
            <p:nvPr/>
          </p:nvSpPr>
          <p:spPr bwMode="gray">
            <a:xfrm>
              <a:off x="941106" y="2488623"/>
              <a:ext cx="2520950" cy="1504950"/>
            </a:xfrm>
            <a:custGeom>
              <a:avLst/>
              <a:gdLst>
                <a:gd name="T0" fmla="*/ 1333 w 1588"/>
                <a:gd name="T1" fmla="*/ 113 h 948"/>
                <a:gd name="T2" fmla="*/ 1225 w 1588"/>
                <a:gd name="T3" fmla="*/ 241 h 948"/>
                <a:gd name="T4" fmla="*/ 411 w 1588"/>
                <a:gd name="T5" fmla="*/ 0 h 948"/>
                <a:gd name="T6" fmla="*/ 0 w 1588"/>
                <a:gd name="T7" fmla="*/ 572 h 948"/>
                <a:gd name="T8" fmla="*/ 1054 w 1588"/>
                <a:gd name="T9" fmla="*/ 948 h 948"/>
                <a:gd name="T10" fmla="*/ 1588 w 1588"/>
                <a:gd name="T11" fmla="*/ 314 h 948"/>
                <a:gd name="T12" fmla="*/ 1333 w 1588"/>
                <a:gd name="T13" fmla="*/ 113 h 948"/>
              </a:gdLst>
              <a:ahLst/>
              <a:cxnLst>
                <a:cxn ang="0">
                  <a:pos x="T0" y="T1"/>
                </a:cxn>
                <a:cxn ang="0">
                  <a:pos x="T2" y="T3"/>
                </a:cxn>
                <a:cxn ang="0">
                  <a:pos x="T4" y="T5"/>
                </a:cxn>
                <a:cxn ang="0">
                  <a:pos x="T6" y="T7"/>
                </a:cxn>
                <a:cxn ang="0">
                  <a:pos x="T8" y="T9"/>
                </a:cxn>
                <a:cxn ang="0">
                  <a:pos x="T10" y="T11"/>
                </a:cxn>
                <a:cxn ang="0">
                  <a:pos x="T12" y="T13"/>
                </a:cxn>
              </a:cxnLst>
              <a:rect l="0" t="0" r="r" b="b"/>
              <a:pathLst>
                <a:path w="1588" h="948">
                  <a:moveTo>
                    <a:pt x="1333" y="113"/>
                  </a:moveTo>
                  <a:lnTo>
                    <a:pt x="1225" y="241"/>
                  </a:lnTo>
                  <a:lnTo>
                    <a:pt x="411" y="0"/>
                  </a:lnTo>
                  <a:lnTo>
                    <a:pt x="0" y="572"/>
                  </a:lnTo>
                  <a:lnTo>
                    <a:pt x="1054" y="948"/>
                  </a:lnTo>
                  <a:lnTo>
                    <a:pt x="1588" y="314"/>
                  </a:lnTo>
                  <a:lnTo>
                    <a:pt x="1333" y="113"/>
                  </a:lnTo>
                  <a:close/>
                </a:path>
              </a:pathLst>
            </a:custGeom>
            <a:solidFill>
              <a:srgbClr val="FF96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31"/>
            <p:cNvSpPr>
              <a:spLocks/>
            </p:cNvSpPr>
            <p:nvPr/>
          </p:nvSpPr>
          <p:spPr bwMode="gray">
            <a:xfrm>
              <a:off x="941106" y="2488623"/>
              <a:ext cx="2520950" cy="1504950"/>
            </a:xfrm>
            <a:custGeom>
              <a:avLst/>
              <a:gdLst>
                <a:gd name="T0" fmla="*/ 1333 w 1588"/>
                <a:gd name="T1" fmla="*/ 113 h 948"/>
                <a:gd name="T2" fmla="*/ 1225 w 1588"/>
                <a:gd name="T3" fmla="*/ 241 h 948"/>
                <a:gd name="T4" fmla="*/ 411 w 1588"/>
                <a:gd name="T5" fmla="*/ 0 h 948"/>
                <a:gd name="T6" fmla="*/ 0 w 1588"/>
                <a:gd name="T7" fmla="*/ 572 h 948"/>
                <a:gd name="T8" fmla="*/ 1054 w 1588"/>
                <a:gd name="T9" fmla="*/ 948 h 948"/>
                <a:gd name="T10" fmla="*/ 1588 w 1588"/>
                <a:gd name="T11" fmla="*/ 314 h 948"/>
                <a:gd name="T12" fmla="*/ 1333 w 1588"/>
                <a:gd name="T13" fmla="*/ 113 h 948"/>
              </a:gdLst>
              <a:ahLst/>
              <a:cxnLst>
                <a:cxn ang="0">
                  <a:pos x="T0" y="T1"/>
                </a:cxn>
                <a:cxn ang="0">
                  <a:pos x="T2" y="T3"/>
                </a:cxn>
                <a:cxn ang="0">
                  <a:pos x="T4" y="T5"/>
                </a:cxn>
                <a:cxn ang="0">
                  <a:pos x="T6" y="T7"/>
                </a:cxn>
                <a:cxn ang="0">
                  <a:pos x="T8" y="T9"/>
                </a:cxn>
                <a:cxn ang="0">
                  <a:pos x="T10" y="T11"/>
                </a:cxn>
                <a:cxn ang="0">
                  <a:pos x="T12" y="T13"/>
                </a:cxn>
              </a:cxnLst>
              <a:rect l="0" t="0" r="r" b="b"/>
              <a:pathLst>
                <a:path w="1588" h="948">
                  <a:moveTo>
                    <a:pt x="1333" y="113"/>
                  </a:moveTo>
                  <a:lnTo>
                    <a:pt x="1225" y="241"/>
                  </a:lnTo>
                  <a:lnTo>
                    <a:pt x="411" y="0"/>
                  </a:lnTo>
                  <a:lnTo>
                    <a:pt x="0" y="572"/>
                  </a:lnTo>
                  <a:lnTo>
                    <a:pt x="1054" y="948"/>
                  </a:lnTo>
                  <a:lnTo>
                    <a:pt x="1588" y="314"/>
                  </a:lnTo>
                  <a:lnTo>
                    <a:pt x="1333" y="113"/>
                  </a:lnTo>
                  <a:close/>
                </a:path>
              </a:pathLst>
            </a:custGeom>
            <a:noFill/>
            <a:ln w="38100" cap="flat">
              <a:solidFill>
                <a:srgbClr val="FF3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2"/>
            <p:cNvSpPr>
              <a:spLocks/>
            </p:cNvSpPr>
            <p:nvPr/>
          </p:nvSpPr>
          <p:spPr bwMode="gray">
            <a:xfrm>
              <a:off x="2712756" y="1358323"/>
              <a:ext cx="1838325" cy="3652838"/>
            </a:xfrm>
            <a:custGeom>
              <a:avLst/>
              <a:gdLst>
                <a:gd name="T0" fmla="*/ 946 w 1158"/>
                <a:gd name="T1" fmla="*/ 0 h 2301"/>
                <a:gd name="T2" fmla="*/ 125 w 1158"/>
                <a:gd name="T3" fmla="*/ 957 h 2301"/>
                <a:gd name="T4" fmla="*/ 4 w 1158"/>
                <a:gd name="T5" fmla="*/ 1243 h 2301"/>
                <a:gd name="T6" fmla="*/ 129 w 1158"/>
                <a:gd name="T7" fmla="*/ 1466 h 2301"/>
                <a:gd name="T8" fmla="*/ 1158 w 1158"/>
                <a:gd name="T9" fmla="*/ 2301 h 2301"/>
              </a:gdLst>
              <a:ahLst/>
              <a:cxnLst>
                <a:cxn ang="0">
                  <a:pos x="T0" y="T1"/>
                </a:cxn>
                <a:cxn ang="0">
                  <a:pos x="T2" y="T3"/>
                </a:cxn>
                <a:cxn ang="0">
                  <a:pos x="T4" y="T5"/>
                </a:cxn>
                <a:cxn ang="0">
                  <a:pos x="T6" y="T7"/>
                </a:cxn>
                <a:cxn ang="0">
                  <a:pos x="T8" y="T9"/>
                </a:cxn>
              </a:cxnLst>
              <a:rect l="0" t="0" r="r" b="b"/>
              <a:pathLst>
                <a:path w="1158" h="2301">
                  <a:moveTo>
                    <a:pt x="946" y="0"/>
                  </a:moveTo>
                  <a:cubicBezTo>
                    <a:pt x="909" y="47"/>
                    <a:pt x="162" y="910"/>
                    <a:pt x="125" y="957"/>
                  </a:cubicBezTo>
                  <a:cubicBezTo>
                    <a:pt x="14" y="1083"/>
                    <a:pt x="0" y="1132"/>
                    <a:pt x="4" y="1243"/>
                  </a:cubicBezTo>
                  <a:cubicBezTo>
                    <a:pt x="32" y="1361"/>
                    <a:pt x="80" y="1420"/>
                    <a:pt x="129" y="1466"/>
                  </a:cubicBezTo>
                  <a:cubicBezTo>
                    <a:pt x="550" y="1793"/>
                    <a:pt x="736" y="1973"/>
                    <a:pt x="1158" y="2301"/>
                  </a:cubicBezTo>
                </a:path>
              </a:pathLst>
            </a:custGeom>
            <a:noFill/>
            <a:ln w="19050" cap="flat">
              <a:solidFill>
                <a:srgbClr val="1F4E7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3"/>
            <p:cNvSpPr>
              <a:spLocks/>
            </p:cNvSpPr>
            <p:nvPr/>
          </p:nvSpPr>
          <p:spPr bwMode="gray">
            <a:xfrm>
              <a:off x="2882619" y="2634673"/>
              <a:ext cx="247650" cy="273050"/>
            </a:xfrm>
            <a:custGeom>
              <a:avLst/>
              <a:gdLst>
                <a:gd name="T0" fmla="*/ 156 w 156"/>
                <a:gd name="T1" fmla="*/ 27 h 172"/>
                <a:gd name="T2" fmla="*/ 31 w 156"/>
                <a:gd name="T3" fmla="*/ 172 h 172"/>
                <a:gd name="T4" fmla="*/ 0 w 156"/>
                <a:gd name="T5" fmla="*/ 145 h 172"/>
                <a:gd name="T6" fmla="*/ 125 w 156"/>
                <a:gd name="T7" fmla="*/ 0 h 172"/>
                <a:gd name="T8" fmla="*/ 156 w 156"/>
                <a:gd name="T9" fmla="*/ 27 h 172"/>
              </a:gdLst>
              <a:ahLst/>
              <a:cxnLst>
                <a:cxn ang="0">
                  <a:pos x="T0" y="T1"/>
                </a:cxn>
                <a:cxn ang="0">
                  <a:pos x="T2" y="T3"/>
                </a:cxn>
                <a:cxn ang="0">
                  <a:pos x="T4" y="T5"/>
                </a:cxn>
                <a:cxn ang="0">
                  <a:pos x="T6" y="T7"/>
                </a:cxn>
                <a:cxn ang="0">
                  <a:pos x="T8" y="T9"/>
                </a:cxn>
              </a:cxnLst>
              <a:rect l="0" t="0" r="r" b="b"/>
              <a:pathLst>
                <a:path w="156" h="172">
                  <a:moveTo>
                    <a:pt x="156" y="27"/>
                  </a:moveTo>
                  <a:lnTo>
                    <a:pt x="31" y="172"/>
                  </a:lnTo>
                  <a:lnTo>
                    <a:pt x="0" y="145"/>
                  </a:lnTo>
                  <a:lnTo>
                    <a:pt x="125" y="0"/>
                  </a:lnTo>
                  <a:lnTo>
                    <a:pt x="156"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4"/>
            <p:cNvSpPr>
              <a:spLocks/>
            </p:cNvSpPr>
            <p:nvPr/>
          </p:nvSpPr>
          <p:spPr bwMode="gray">
            <a:xfrm>
              <a:off x="2882619" y="2634673"/>
              <a:ext cx="247650" cy="273050"/>
            </a:xfrm>
            <a:custGeom>
              <a:avLst/>
              <a:gdLst>
                <a:gd name="T0" fmla="*/ 156 w 156"/>
                <a:gd name="T1" fmla="*/ 27 h 172"/>
                <a:gd name="T2" fmla="*/ 31 w 156"/>
                <a:gd name="T3" fmla="*/ 172 h 172"/>
                <a:gd name="T4" fmla="*/ 0 w 156"/>
                <a:gd name="T5" fmla="*/ 145 h 172"/>
                <a:gd name="T6" fmla="*/ 125 w 156"/>
                <a:gd name="T7" fmla="*/ 0 h 172"/>
                <a:gd name="T8" fmla="*/ 156 w 156"/>
                <a:gd name="T9" fmla="*/ 27 h 172"/>
              </a:gdLst>
              <a:ahLst/>
              <a:cxnLst>
                <a:cxn ang="0">
                  <a:pos x="T0" y="T1"/>
                </a:cxn>
                <a:cxn ang="0">
                  <a:pos x="T2" y="T3"/>
                </a:cxn>
                <a:cxn ang="0">
                  <a:pos x="T4" y="T5"/>
                </a:cxn>
                <a:cxn ang="0">
                  <a:pos x="T6" y="T7"/>
                </a:cxn>
                <a:cxn ang="0">
                  <a:pos x="T8" y="T9"/>
                </a:cxn>
              </a:cxnLst>
              <a:rect l="0" t="0" r="r" b="b"/>
              <a:pathLst>
                <a:path w="156" h="172">
                  <a:moveTo>
                    <a:pt x="156" y="27"/>
                  </a:moveTo>
                  <a:lnTo>
                    <a:pt x="31" y="172"/>
                  </a:lnTo>
                  <a:lnTo>
                    <a:pt x="0" y="145"/>
                  </a:lnTo>
                  <a:lnTo>
                    <a:pt x="125" y="0"/>
                  </a:lnTo>
                  <a:lnTo>
                    <a:pt x="156" y="27"/>
                  </a:ln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5" name="正方形/長方形 74"/>
          <p:cNvSpPr/>
          <p:nvPr/>
        </p:nvSpPr>
        <p:spPr bwMode="gray">
          <a:xfrm>
            <a:off x="1303836" y="3098566"/>
            <a:ext cx="801823" cy="369332"/>
          </a:xfrm>
          <a:prstGeom prst="rect">
            <a:avLst/>
          </a:prstGeom>
        </p:spPr>
        <p:txBody>
          <a:bodyPr wrap="none">
            <a:spAutoFit/>
          </a:bodyPr>
          <a:lstStyle/>
          <a:p>
            <a:r>
              <a:rPr lang="ja-JP" altLang="en-US" b="1" dirty="0">
                <a:solidFill>
                  <a:srgbClr val="000000"/>
                </a:solidFill>
                <a:latin typeface="メイリオ" panose="020B0604030504040204" pitchFamily="50" charset="-128"/>
                <a:ea typeface="メイリオ" panose="020B0604030504040204" pitchFamily="50" charset="-128"/>
              </a:rPr>
              <a:t>第</a:t>
            </a:r>
            <a:r>
              <a:rPr lang="en-US" altLang="ja-JP" b="1" dirty="0">
                <a:solidFill>
                  <a:srgbClr val="000000"/>
                </a:solidFill>
                <a:latin typeface="メイリオ" panose="020B0604030504040204" pitchFamily="50" charset="-128"/>
                <a:ea typeface="メイリオ" panose="020B0604030504040204" pitchFamily="50" charset="-128"/>
              </a:rPr>
              <a:t>2</a:t>
            </a:r>
            <a:r>
              <a:rPr lang="ja-JP" altLang="en-US" b="1" dirty="0">
                <a:solidFill>
                  <a:srgbClr val="000000"/>
                </a:solidFill>
                <a:latin typeface="メイリオ" panose="020B0604030504040204" pitchFamily="50" charset="-128"/>
                <a:ea typeface="メイリオ" panose="020B0604030504040204" pitchFamily="50" charset="-128"/>
              </a:rPr>
              <a:t>期</a:t>
            </a:r>
            <a:endParaRPr lang="ja-JP" altLang="en-US" dirty="0"/>
          </a:p>
        </p:txBody>
      </p:sp>
      <p:sp>
        <p:nvSpPr>
          <p:cNvPr id="76" name="正方形/長方形 75"/>
          <p:cNvSpPr/>
          <p:nvPr/>
        </p:nvSpPr>
        <p:spPr bwMode="gray">
          <a:xfrm>
            <a:off x="1979807" y="2140184"/>
            <a:ext cx="877163" cy="369332"/>
          </a:xfrm>
          <a:prstGeom prst="rect">
            <a:avLst/>
          </a:prstGeom>
        </p:spPr>
        <p:txBody>
          <a:bodyPr wrap="none">
            <a:spAutoFit/>
          </a:bodyPr>
          <a:lstStyle/>
          <a:p>
            <a:r>
              <a:rPr lang="ja-JP" altLang="en-US" b="1" dirty="0">
                <a:solidFill>
                  <a:srgbClr val="000000"/>
                </a:solidFill>
                <a:latin typeface="メイリオ" panose="020B0604030504040204" pitchFamily="50" charset="-128"/>
                <a:ea typeface="メイリオ" panose="020B0604030504040204" pitchFamily="50" charset="-128"/>
              </a:rPr>
              <a:t>第１期</a:t>
            </a:r>
            <a:endParaRPr lang="ja-JP" altLang="en-US" dirty="0"/>
          </a:p>
        </p:txBody>
      </p:sp>
      <p:sp>
        <p:nvSpPr>
          <p:cNvPr id="77" name="正方形/長方形 76"/>
          <p:cNvSpPr/>
          <p:nvPr/>
        </p:nvSpPr>
        <p:spPr bwMode="gray">
          <a:xfrm>
            <a:off x="1017889" y="3850940"/>
            <a:ext cx="801823" cy="369332"/>
          </a:xfrm>
          <a:prstGeom prst="rect">
            <a:avLst/>
          </a:prstGeom>
        </p:spPr>
        <p:txBody>
          <a:bodyPr wrap="none">
            <a:spAutoFit/>
          </a:bodyPr>
          <a:lstStyle/>
          <a:p>
            <a:r>
              <a:rPr lang="ja-JP" altLang="en-US" b="1" dirty="0">
                <a:solidFill>
                  <a:srgbClr val="000000"/>
                </a:solidFill>
                <a:latin typeface="メイリオ" panose="020B0604030504040204" pitchFamily="50" charset="-128"/>
                <a:ea typeface="メイリオ" panose="020B0604030504040204" pitchFamily="50" charset="-128"/>
              </a:rPr>
              <a:t>第</a:t>
            </a:r>
            <a:r>
              <a:rPr lang="en-US" altLang="ja-JP" b="1" dirty="0">
                <a:solidFill>
                  <a:srgbClr val="000000"/>
                </a:solidFill>
                <a:latin typeface="メイリオ" panose="020B0604030504040204" pitchFamily="50" charset="-128"/>
                <a:ea typeface="メイリオ" panose="020B0604030504040204" pitchFamily="50" charset="-128"/>
              </a:rPr>
              <a:t>3</a:t>
            </a:r>
            <a:r>
              <a:rPr lang="ja-JP" altLang="en-US" b="1" dirty="0">
                <a:solidFill>
                  <a:srgbClr val="000000"/>
                </a:solidFill>
                <a:latin typeface="メイリオ" panose="020B0604030504040204" pitchFamily="50" charset="-128"/>
                <a:ea typeface="メイリオ" panose="020B0604030504040204" pitchFamily="50" charset="-128"/>
              </a:rPr>
              <a:t>期</a:t>
            </a:r>
            <a:endParaRPr lang="ja-JP" altLang="en-US" dirty="0"/>
          </a:p>
        </p:txBody>
      </p:sp>
      <p:cxnSp>
        <p:nvCxnSpPr>
          <p:cNvPr id="79" name="直線矢印コネクタ 78"/>
          <p:cNvCxnSpPr/>
          <p:nvPr/>
        </p:nvCxnSpPr>
        <p:spPr bwMode="gray">
          <a:xfrm flipH="1" flipV="1">
            <a:off x="1865782" y="4303937"/>
            <a:ext cx="669113" cy="1285389"/>
          </a:xfrm>
          <a:prstGeom prst="straightConnector1">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stCxn id="6" idx="1"/>
          </p:cNvCxnSpPr>
          <p:nvPr/>
        </p:nvCxnSpPr>
        <p:spPr bwMode="gray">
          <a:xfrm flipH="1">
            <a:off x="2182411" y="3411813"/>
            <a:ext cx="2622684" cy="178551"/>
          </a:xfrm>
          <a:prstGeom prst="straightConnector1">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a:stCxn id="9" idx="1"/>
          </p:cNvCxnSpPr>
          <p:nvPr/>
        </p:nvCxnSpPr>
        <p:spPr bwMode="gray">
          <a:xfrm flipH="1">
            <a:off x="2885803" y="1450304"/>
            <a:ext cx="1919292" cy="875322"/>
          </a:xfrm>
          <a:prstGeom prst="straightConnector1">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87" name="フリーフォーム 86"/>
          <p:cNvSpPr/>
          <p:nvPr/>
        </p:nvSpPr>
        <p:spPr bwMode="gray">
          <a:xfrm rot="847616">
            <a:off x="319206" y="1703284"/>
            <a:ext cx="3101096" cy="2862610"/>
          </a:xfrm>
          <a:custGeom>
            <a:avLst/>
            <a:gdLst>
              <a:gd name="connsiteX0" fmla="*/ 3492137 w 4432663"/>
              <a:gd name="connsiteY0" fmla="*/ 1393371 h 4223657"/>
              <a:gd name="connsiteX1" fmla="*/ 4084320 w 4432663"/>
              <a:gd name="connsiteY1" fmla="*/ 1680754 h 4223657"/>
              <a:gd name="connsiteX2" fmla="*/ 3439886 w 4432663"/>
              <a:gd name="connsiteY2" fmla="*/ 2865120 h 4223657"/>
              <a:gd name="connsiteX3" fmla="*/ 4432663 w 4432663"/>
              <a:gd name="connsiteY3" fmla="*/ 3431177 h 4223657"/>
              <a:gd name="connsiteX4" fmla="*/ 4145280 w 4432663"/>
              <a:gd name="connsiteY4" fmla="*/ 3979817 h 4223657"/>
              <a:gd name="connsiteX5" fmla="*/ 1541417 w 4432663"/>
              <a:gd name="connsiteY5" fmla="*/ 4223657 h 4223657"/>
              <a:gd name="connsiteX6" fmla="*/ 818606 w 4432663"/>
              <a:gd name="connsiteY6" fmla="*/ 3317965 h 4223657"/>
              <a:gd name="connsiteX7" fmla="*/ 1219200 w 4432663"/>
              <a:gd name="connsiteY7" fmla="*/ 2194560 h 4223657"/>
              <a:gd name="connsiteX8" fmla="*/ 801189 w 4432663"/>
              <a:gd name="connsiteY8" fmla="*/ 2342605 h 4223657"/>
              <a:gd name="connsiteX9" fmla="*/ 0 w 4432663"/>
              <a:gd name="connsiteY9" fmla="*/ 1628502 h 4223657"/>
              <a:gd name="connsiteX10" fmla="*/ 348343 w 4432663"/>
              <a:gd name="connsiteY10" fmla="*/ 748937 h 4223657"/>
              <a:gd name="connsiteX11" fmla="*/ 705394 w 4432663"/>
              <a:gd name="connsiteY11" fmla="*/ 940525 h 4223657"/>
              <a:gd name="connsiteX12" fmla="*/ 984069 w 4432663"/>
              <a:gd name="connsiteY12" fmla="*/ 130628 h 4223657"/>
              <a:gd name="connsiteX13" fmla="*/ 1950720 w 4432663"/>
              <a:gd name="connsiteY13" fmla="*/ 0 h 4223657"/>
              <a:gd name="connsiteX14" fmla="*/ 1820091 w 4432663"/>
              <a:gd name="connsiteY14" fmla="*/ 339634 h 4223657"/>
              <a:gd name="connsiteX15" fmla="*/ 1933303 w 4432663"/>
              <a:gd name="connsiteY15" fmla="*/ 391885 h 4223657"/>
              <a:gd name="connsiteX16" fmla="*/ 1463040 w 4432663"/>
              <a:gd name="connsiteY16" fmla="*/ 1654628 h 4223657"/>
              <a:gd name="connsiteX17" fmla="*/ 3291840 w 4432663"/>
              <a:gd name="connsiteY17" fmla="*/ 1759131 h 4223657"/>
              <a:gd name="connsiteX18" fmla="*/ 3492137 w 4432663"/>
              <a:gd name="connsiteY18" fmla="*/ 1393371 h 4223657"/>
              <a:gd name="connsiteX0" fmla="*/ 3492137 w 4432663"/>
              <a:gd name="connsiteY0" fmla="*/ 1393371 h 4223657"/>
              <a:gd name="connsiteX1" fmla="*/ 4084320 w 4432663"/>
              <a:gd name="connsiteY1" fmla="*/ 1680754 h 4223657"/>
              <a:gd name="connsiteX2" fmla="*/ 3593714 w 4432663"/>
              <a:gd name="connsiteY2" fmla="*/ 2826403 h 4223657"/>
              <a:gd name="connsiteX3" fmla="*/ 4432663 w 4432663"/>
              <a:gd name="connsiteY3" fmla="*/ 3431177 h 4223657"/>
              <a:gd name="connsiteX4" fmla="*/ 4145280 w 4432663"/>
              <a:gd name="connsiteY4" fmla="*/ 3979817 h 4223657"/>
              <a:gd name="connsiteX5" fmla="*/ 1541417 w 4432663"/>
              <a:gd name="connsiteY5" fmla="*/ 4223657 h 4223657"/>
              <a:gd name="connsiteX6" fmla="*/ 818606 w 4432663"/>
              <a:gd name="connsiteY6" fmla="*/ 3317965 h 4223657"/>
              <a:gd name="connsiteX7" fmla="*/ 1219200 w 4432663"/>
              <a:gd name="connsiteY7" fmla="*/ 2194560 h 4223657"/>
              <a:gd name="connsiteX8" fmla="*/ 801189 w 4432663"/>
              <a:gd name="connsiteY8" fmla="*/ 2342605 h 4223657"/>
              <a:gd name="connsiteX9" fmla="*/ 0 w 4432663"/>
              <a:gd name="connsiteY9" fmla="*/ 1628502 h 4223657"/>
              <a:gd name="connsiteX10" fmla="*/ 348343 w 4432663"/>
              <a:gd name="connsiteY10" fmla="*/ 748937 h 4223657"/>
              <a:gd name="connsiteX11" fmla="*/ 705394 w 4432663"/>
              <a:gd name="connsiteY11" fmla="*/ 940525 h 4223657"/>
              <a:gd name="connsiteX12" fmla="*/ 984069 w 4432663"/>
              <a:gd name="connsiteY12" fmla="*/ 130628 h 4223657"/>
              <a:gd name="connsiteX13" fmla="*/ 1950720 w 4432663"/>
              <a:gd name="connsiteY13" fmla="*/ 0 h 4223657"/>
              <a:gd name="connsiteX14" fmla="*/ 1820091 w 4432663"/>
              <a:gd name="connsiteY14" fmla="*/ 339634 h 4223657"/>
              <a:gd name="connsiteX15" fmla="*/ 1933303 w 4432663"/>
              <a:gd name="connsiteY15" fmla="*/ 391885 h 4223657"/>
              <a:gd name="connsiteX16" fmla="*/ 1463040 w 4432663"/>
              <a:gd name="connsiteY16" fmla="*/ 1654628 h 4223657"/>
              <a:gd name="connsiteX17" fmla="*/ 3291840 w 4432663"/>
              <a:gd name="connsiteY17" fmla="*/ 1759131 h 4223657"/>
              <a:gd name="connsiteX18" fmla="*/ 3492137 w 4432663"/>
              <a:gd name="connsiteY18" fmla="*/ 1393371 h 4223657"/>
              <a:gd name="connsiteX0" fmla="*/ 3492137 w 4432663"/>
              <a:gd name="connsiteY0" fmla="*/ 1393371 h 4223657"/>
              <a:gd name="connsiteX1" fmla="*/ 4144863 w 4432663"/>
              <a:gd name="connsiteY1" fmla="*/ 1735619 h 4223657"/>
              <a:gd name="connsiteX2" fmla="*/ 3593714 w 4432663"/>
              <a:gd name="connsiteY2" fmla="*/ 2826403 h 4223657"/>
              <a:gd name="connsiteX3" fmla="*/ 4432663 w 4432663"/>
              <a:gd name="connsiteY3" fmla="*/ 3431177 h 4223657"/>
              <a:gd name="connsiteX4" fmla="*/ 4145280 w 4432663"/>
              <a:gd name="connsiteY4" fmla="*/ 3979817 h 4223657"/>
              <a:gd name="connsiteX5" fmla="*/ 1541417 w 4432663"/>
              <a:gd name="connsiteY5" fmla="*/ 4223657 h 4223657"/>
              <a:gd name="connsiteX6" fmla="*/ 818606 w 4432663"/>
              <a:gd name="connsiteY6" fmla="*/ 3317965 h 4223657"/>
              <a:gd name="connsiteX7" fmla="*/ 1219200 w 4432663"/>
              <a:gd name="connsiteY7" fmla="*/ 2194560 h 4223657"/>
              <a:gd name="connsiteX8" fmla="*/ 801189 w 4432663"/>
              <a:gd name="connsiteY8" fmla="*/ 2342605 h 4223657"/>
              <a:gd name="connsiteX9" fmla="*/ 0 w 4432663"/>
              <a:gd name="connsiteY9" fmla="*/ 1628502 h 4223657"/>
              <a:gd name="connsiteX10" fmla="*/ 348343 w 4432663"/>
              <a:gd name="connsiteY10" fmla="*/ 748937 h 4223657"/>
              <a:gd name="connsiteX11" fmla="*/ 705394 w 4432663"/>
              <a:gd name="connsiteY11" fmla="*/ 940525 h 4223657"/>
              <a:gd name="connsiteX12" fmla="*/ 984069 w 4432663"/>
              <a:gd name="connsiteY12" fmla="*/ 130628 h 4223657"/>
              <a:gd name="connsiteX13" fmla="*/ 1950720 w 4432663"/>
              <a:gd name="connsiteY13" fmla="*/ 0 h 4223657"/>
              <a:gd name="connsiteX14" fmla="*/ 1820091 w 4432663"/>
              <a:gd name="connsiteY14" fmla="*/ 339634 h 4223657"/>
              <a:gd name="connsiteX15" fmla="*/ 1933303 w 4432663"/>
              <a:gd name="connsiteY15" fmla="*/ 391885 h 4223657"/>
              <a:gd name="connsiteX16" fmla="*/ 1463040 w 4432663"/>
              <a:gd name="connsiteY16" fmla="*/ 1654628 h 4223657"/>
              <a:gd name="connsiteX17" fmla="*/ 3291840 w 4432663"/>
              <a:gd name="connsiteY17" fmla="*/ 1759131 h 4223657"/>
              <a:gd name="connsiteX18" fmla="*/ 3492137 w 4432663"/>
              <a:gd name="connsiteY18" fmla="*/ 1393371 h 4223657"/>
              <a:gd name="connsiteX0" fmla="*/ 3492137 w 4611083"/>
              <a:gd name="connsiteY0" fmla="*/ 1393371 h 4223657"/>
              <a:gd name="connsiteX1" fmla="*/ 4144863 w 4611083"/>
              <a:gd name="connsiteY1" fmla="*/ 1735619 h 4223657"/>
              <a:gd name="connsiteX2" fmla="*/ 3593714 w 4611083"/>
              <a:gd name="connsiteY2" fmla="*/ 2826403 h 4223657"/>
              <a:gd name="connsiteX3" fmla="*/ 4611083 w 4611083"/>
              <a:gd name="connsiteY3" fmla="*/ 3304486 h 4223657"/>
              <a:gd name="connsiteX4" fmla="*/ 4145280 w 4611083"/>
              <a:gd name="connsiteY4" fmla="*/ 3979817 h 4223657"/>
              <a:gd name="connsiteX5" fmla="*/ 1541417 w 4611083"/>
              <a:gd name="connsiteY5" fmla="*/ 4223657 h 4223657"/>
              <a:gd name="connsiteX6" fmla="*/ 818606 w 4611083"/>
              <a:gd name="connsiteY6" fmla="*/ 3317965 h 4223657"/>
              <a:gd name="connsiteX7" fmla="*/ 1219200 w 4611083"/>
              <a:gd name="connsiteY7" fmla="*/ 2194560 h 4223657"/>
              <a:gd name="connsiteX8" fmla="*/ 801189 w 4611083"/>
              <a:gd name="connsiteY8" fmla="*/ 2342605 h 4223657"/>
              <a:gd name="connsiteX9" fmla="*/ 0 w 4611083"/>
              <a:gd name="connsiteY9" fmla="*/ 1628502 h 4223657"/>
              <a:gd name="connsiteX10" fmla="*/ 348343 w 4611083"/>
              <a:gd name="connsiteY10" fmla="*/ 748937 h 4223657"/>
              <a:gd name="connsiteX11" fmla="*/ 705394 w 4611083"/>
              <a:gd name="connsiteY11" fmla="*/ 940525 h 4223657"/>
              <a:gd name="connsiteX12" fmla="*/ 984069 w 4611083"/>
              <a:gd name="connsiteY12" fmla="*/ 130628 h 4223657"/>
              <a:gd name="connsiteX13" fmla="*/ 1950720 w 4611083"/>
              <a:gd name="connsiteY13" fmla="*/ 0 h 4223657"/>
              <a:gd name="connsiteX14" fmla="*/ 1820091 w 4611083"/>
              <a:gd name="connsiteY14" fmla="*/ 339634 h 4223657"/>
              <a:gd name="connsiteX15" fmla="*/ 1933303 w 4611083"/>
              <a:gd name="connsiteY15" fmla="*/ 391885 h 4223657"/>
              <a:gd name="connsiteX16" fmla="*/ 1463040 w 4611083"/>
              <a:gd name="connsiteY16" fmla="*/ 1654628 h 4223657"/>
              <a:gd name="connsiteX17" fmla="*/ 3291840 w 4611083"/>
              <a:gd name="connsiteY17" fmla="*/ 1759131 h 4223657"/>
              <a:gd name="connsiteX18" fmla="*/ 3492137 w 4611083"/>
              <a:gd name="connsiteY18" fmla="*/ 1393371 h 4223657"/>
              <a:gd name="connsiteX0" fmla="*/ 3492137 w 4611083"/>
              <a:gd name="connsiteY0" fmla="*/ 1393371 h 4223657"/>
              <a:gd name="connsiteX1" fmla="*/ 4144863 w 4611083"/>
              <a:gd name="connsiteY1" fmla="*/ 1735619 h 4223657"/>
              <a:gd name="connsiteX2" fmla="*/ 3593714 w 4611083"/>
              <a:gd name="connsiteY2" fmla="*/ 2826403 h 4223657"/>
              <a:gd name="connsiteX3" fmla="*/ 4611083 w 4611083"/>
              <a:gd name="connsiteY3" fmla="*/ 3304486 h 4223657"/>
              <a:gd name="connsiteX4" fmla="*/ 4260538 w 4611083"/>
              <a:gd name="connsiteY4" fmla="*/ 3880706 h 4223657"/>
              <a:gd name="connsiteX5" fmla="*/ 1541417 w 4611083"/>
              <a:gd name="connsiteY5" fmla="*/ 4223657 h 4223657"/>
              <a:gd name="connsiteX6" fmla="*/ 818606 w 4611083"/>
              <a:gd name="connsiteY6" fmla="*/ 3317965 h 4223657"/>
              <a:gd name="connsiteX7" fmla="*/ 1219200 w 4611083"/>
              <a:gd name="connsiteY7" fmla="*/ 2194560 h 4223657"/>
              <a:gd name="connsiteX8" fmla="*/ 801189 w 4611083"/>
              <a:gd name="connsiteY8" fmla="*/ 2342605 h 4223657"/>
              <a:gd name="connsiteX9" fmla="*/ 0 w 4611083"/>
              <a:gd name="connsiteY9" fmla="*/ 1628502 h 4223657"/>
              <a:gd name="connsiteX10" fmla="*/ 348343 w 4611083"/>
              <a:gd name="connsiteY10" fmla="*/ 748937 h 4223657"/>
              <a:gd name="connsiteX11" fmla="*/ 705394 w 4611083"/>
              <a:gd name="connsiteY11" fmla="*/ 940525 h 4223657"/>
              <a:gd name="connsiteX12" fmla="*/ 984069 w 4611083"/>
              <a:gd name="connsiteY12" fmla="*/ 130628 h 4223657"/>
              <a:gd name="connsiteX13" fmla="*/ 1950720 w 4611083"/>
              <a:gd name="connsiteY13" fmla="*/ 0 h 4223657"/>
              <a:gd name="connsiteX14" fmla="*/ 1820091 w 4611083"/>
              <a:gd name="connsiteY14" fmla="*/ 339634 h 4223657"/>
              <a:gd name="connsiteX15" fmla="*/ 1933303 w 4611083"/>
              <a:gd name="connsiteY15" fmla="*/ 391885 h 4223657"/>
              <a:gd name="connsiteX16" fmla="*/ 1463040 w 4611083"/>
              <a:gd name="connsiteY16" fmla="*/ 1654628 h 4223657"/>
              <a:gd name="connsiteX17" fmla="*/ 3291840 w 4611083"/>
              <a:gd name="connsiteY17" fmla="*/ 1759131 h 4223657"/>
              <a:gd name="connsiteX18" fmla="*/ 3492137 w 4611083"/>
              <a:gd name="connsiteY18" fmla="*/ 1393371 h 4223657"/>
              <a:gd name="connsiteX0" fmla="*/ 3492137 w 4611083"/>
              <a:gd name="connsiteY0" fmla="*/ 1393371 h 4256473"/>
              <a:gd name="connsiteX1" fmla="*/ 4144863 w 4611083"/>
              <a:gd name="connsiteY1" fmla="*/ 1735619 h 4256473"/>
              <a:gd name="connsiteX2" fmla="*/ 3593714 w 4611083"/>
              <a:gd name="connsiteY2" fmla="*/ 2826403 h 4256473"/>
              <a:gd name="connsiteX3" fmla="*/ 4611083 w 4611083"/>
              <a:gd name="connsiteY3" fmla="*/ 3304486 h 4256473"/>
              <a:gd name="connsiteX4" fmla="*/ 4260538 w 4611083"/>
              <a:gd name="connsiteY4" fmla="*/ 3880706 h 4256473"/>
              <a:gd name="connsiteX5" fmla="*/ 1643145 w 4611083"/>
              <a:gd name="connsiteY5" fmla="*/ 4256474 h 4256473"/>
              <a:gd name="connsiteX6" fmla="*/ 818606 w 4611083"/>
              <a:gd name="connsiteY6" fmla="*/ 3317965 h 4256473"/>
              <a:gd name="connsiteX7" fmla="*/ 1219200 w 4611083"/>
              <a:gd name="connsiteY7" fmla="*/ 2194560 h 4256473"/>
              <a:gd name="connsiteX8" fmla="*/ 801189 w 4611083"/>
              <a:gd name="connsiteY8" fmla="*/ 2342605 h 4256473"/>
              <a:gd name="connsiteX9" fmla="*/ 0 w 4611083"/>
              <a:gd name="connsiteY9" fmla="*/ 1628502 h 4256473"/>
              <a:gd name="connsiteX10" fmla="*/ 348343 w 4611083"/>
              <a:gd name="connsiteY10" fmla="*/ 748937 h 4256473"/>
              <a:gd name="connsiteX11" fmla="*/ 705394 w 4611083"/>
              <a:gd name="connsiteY11" fmla="*/ 940525 h 4256473"/>
              <a:gd name="connsiteX12" fmla="*/ 984069 w 4611083"/>
              <a:gd name="connsiteY12" fmla="*/ 130628 h 4256473"/>
              <a:gd name="connsiteX13" fmla="*/ 1950720 w 4611083"/>
              <a:gd name="connsiteY13" fmla="*/ 0 h 4256473"/>
              <a:gd name="connsiteX14" fmla="*/ 1820091 w 4611083"/>
              <a:gd name="connsiteY14" fmla="*/ 339634 h 4256473"/>
              <a:gd name="connsiteX15" fmla="*/ 1933303 w 4611083"/>
              <a:gd name="connsiteY15" fmla="*/ 391885 h 4256473"/>
              <a:gd name="connsiteX16" fmla="*/ 1463040 w 4611083"/>
              <a:gd name="connsiteY16" fmla="*/ 1654628 h 4256473"/>
              <a:gd name="connsiteX17" fmla="*/ 3291840 w 4611083"/>
              <a:gd name="connsiteY17" fmla="*/ 1759131 h 4256473"/>
              <a:gd name="connsiteX18" fmla="*/ 3492137 w 4611083"/>
              <a:gd name="connsiteY18" fmla="*/ 1393371 h 4256473"/>
              <a:gd name="connsiteX0" fmla="*/ 3492137 w 4611083"/>
              <a:gd name="connsiteY0" fmla="*/ 1393371 h 4256474"/>
              <a:gd name="connsiteX1" fmla="*/ 4144863 w 4611083"/>
              <a:gd name="connsiteY1" fmla="*/ 1735619 h 4256474"/>
              <a:gd name="connsiteX2" fmla="*/ 3593714 w 4611083"/>
              <a:gd name="connsiteY2" fmla="*/ 2826403 h 4256474"/>
              <a:gd name="connsiteX3" fmla="*/ 4611083 w 4611083"/>
              <a:gd name="connsiteY3" fmla="*/ 3304486 h 4256474"/>
              <a:gd name="connsiteX4" fmla="*/ 4260538 w 4611083"/>
              <a:gd name="connsiteY4" fmla="*/ 3880706 h 4256474"/>
              <a:gd name="connsiteX5" fmla="*/ 1643145 w 4611083"/>
              <a:gd name="connsiteY5" fmla="*/ 4256474 h 4256474"/>
              <a:gd name="connsiteX6" fmla="*/ 788483 w 4611083"/>
              <a:gd name="connsiteY6" fmla="*/ 3383966 h 4256474"/>
              <a:gd name="connsiteX7" fmla="*/ 1219200 w 4611083"/>
              <a:gd name="connsiteY7" fmla="*/ 2194560 h 4256474"/>
              <a:gd name="connsiteX8" fmla="*/ 801189 w 4611083"/>
              <a:gd name="connsiteY8" fmla="*/ 2342605 h 4256474"/>
              <a:gd name="connsiteX9" fmla="*/ 0 w 4611083"/>
              <a:gd name="connsiteY9" fmla="*/ 1628502 h 4256474"/>
              <a:gd name="connsiteX10" fmla="*/ 348343 w 4611083"/>
              <a:gd name="connsiteY10" fmla="*/ 748937 h 4256474"/>
              <a:gd name="connsiteX11" fmla="*/ 705394 w 4611083"/>
              <a:gd name="connsiteY11" fmla="*/ 940525 h 4256474"/>
              <a:gd name="connsiteX12" fmla="*/ 984069 w 4611083"/>
              <a:gd name="connsiteY12" fmla="*/ 130628 h 4256474"/>
              <a:gd name="connsiteX13" fmla="*/ 1950720 w 4611083"/>
              <a:gd name="connsiteY13" fmla="*/ 0 h 4256474"/>
              <a:gd name="connsiteX14" fmla="*/ 1820091 w 4611083"/>
              <a:gd name="connsiteY14" fmla="*/ 339634 h 4256474"/>
              <a:gd name="connsiteX15" fmla="*/ 1933303 w 4611083"/>
              <a:gd name="connsiteY15" fmla="*/ 391885 h 4256474"/>
              <a:gd name="connsiteX16" fmla="*/ 1463040 w 4611083"/>
              <a:gd name="connsiteY16" fmla="*/ 1654628 h 4256474"/>
              <a:gd name="connsiteX17" fmla="*/ 3291840 w 4611083"/>
              <a:gd name="connsiteY17" fmla="*/ 1759131 h 4256474"/>
              <a:gd name="connsiteX18" fmla="*/ 3492137 w 4611083"/>
              <a:gd name="connsiteY18" fmla="*/ 1393371 h 425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1083" h="4256474">
                <a:moveTo>
                  <a:pt x="3492137" y="1393371"/>
                </a:moveTo>
                <a:lnTo>
                  <a:pt x="4144863" y="1735619"/>
                </a:lnTo>
                <a:lnTo>
                  <a:pt x="3593714" y="2826403"/>
                </a:lnTo>
                <a:lnTo>
                  <a:pt x="4611083" y="3304486"/>
                </a:lnTo>
                <a:lnTo>
                  <a:pt x="4260538" y="3880706"/>
                </a:lnTo>
                <a:lnTo>
                  <a:pt x="1643145" y="4256474"/>
                </a:lnTo>
                <a:lnTo>
                  <a:pt x="788483" y="3383966"/>
                </a:lnTo>
                <a:lnTo>
                  <a:pt x="1219200" y="2194560"/>
                </a:lnTo>
                <a:lnTo>
                  <a:pt x="801189" y="2342605"/>
                </a:lnTo>
                <a:lnTo>
                  <a:pt x="0" y="1628502"/>
                </a:lnTo>
                <a:lnTo>
                  <a:pt x="348343" y="748937"/>
                </a:lnTo>
                <a:lnTo>
                  <a:pt x="705394" y="940525"/>
                </a:lnTo>
                <a:lnTo>
                  <a:pt x="984069" y="130628"/>
                </a:lnTo>
                <a:lnTo>
                  <a:pt x="1950720" y="0"/>
                </a:lnTo>
                <a:lnTo>
                  <a:pt x="1820091" y="339634"/>
                </a:lnTo>
                <a:lnTo>
                  <a:pt x="1933303" y="391885"/>
                </a:lnTo>
                <a:lnTo>
                  <a:pt x="1463040" y="1654628"/>
                </a:lnTo>
                <a:lnTo>
                  <a:pt x="3291840" y="1759131"/>
                </a:lnTo>
                <a:lnTo>
                  <a:pt x="3492137" y="1393371"/>
                </a:lnTo>
                <a:close/>
              </a:path>
            </a:pathLst>
          </a:custGeom>
          <a:noFill/>
          <a:ln w="730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cxnSp>
        <p:nvCxnSpPr>
          <p:cNvPr id="88" name="直線矢印コネクタ 87"/>
          <p:cNvCxnSpPr>
            <a:stCxn id="12" idx="1"/>
          </p:cNvCxnSpPr>
          <p:nvPr/>
        </p:nvCxnSpPr>
        <p:spPr bwMode="gray">
          <a:xfrm flipH="1" flipV="1">
            <a:off x="3078850" y="4390882"/>
            <a:ext cx="1725805" cy="668910"/>
          </a:xfrm>
          <a:prstGeom prst="straightConnector1">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bwMode="gray">
          <a:xfrm>
            <a:off x="4805095" y="2488483"/>
            <a:ext cx="4957471" cy="1846659"/>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altLang="ja-JP" b="1" dirty="0" smtClean="0">
                <a:solidFill>
                  <a:srgbClr val="000000"/>
                </a:solidFill>
                <a:latin typeface="メイリオ" panose="020B0604030504040204" pitchFamily="50" charset="-128"/>
                <a:ea typeface="メイリオ" panose="020B0604030504040204" pitchFamily="50" charset="-128"/>
              </a:rPr>
              <a:t>【</a:t>
            </a:r>
            <a:r>
              <a:rPr lang="ja-JP" altLang="en-US" b="1" dirty="0" smtClean="0">
                <a:solidFill>
                  <a:srgbClr val="000000"/>
                </a:solidFill>
                <a:latin typeface="メイリオ" panose="020B0604030504040204" pitchFamily="50" charset="-128"/>
                <a:ea typeface="メイリオ" panose="020B0604030504040204" pitchFamily="50" charset="-128"/>
              </a:rPr>
              <a:t>第</a:t>
            </a:r>
            <a:r>
              <a:rPr lang="en-US" altLang="ja-JP" b="1" dirty="0" smtClean="0">
                <a:solidFill>
                  <a:srgbClr val="000000"/>
                </a:solidFill>
                <a:latin typeface="メイリオ" panose="020B0604030504040204" pitchFamily="50" charset="-128"/>
                <a:ea typeface="メイリオ" panose="020B0604030504040204" pitchFamily="50" charset="-128"/>
              </a:rPr>
              <a:t>2</a:t>
            </a:r>
            <a:r>
              <a:rPr lang="ja-JP" altLang="en-US" b="1" dirty="0" smtClean="0">
                <a:solidFill>
                  <a:srgbClr val="000000"/>
                </a:solidFill>
                <a:latin typeface="メイリオ" panose="020B0604030504040204" pitchFamily="50" charset="-128"/>
                <a:ea typeface="メイリオ" panose="020B0604030504040204" pitchFamily="50" charset="-128"/>
              </a:rPr>
              <a:t>期</a:t>
            </a:r>
            <a:r>
              <a:rPr lang="en-US" altLang="ja-JP" b="1" dirty="0" smtClean="0">
                <a:solidFill>
                  <a:srgbClr val="000000"/>
                </a:solidFill>
                <a:latin typeface="メイリオ" panose="020B0604030504040204" pitchFamily="50" charset="-128"/>
                <a:ea typeface="メイリオ" panose="020B0604030504040204" pitchFamily="50" charset="-128"/>
              </a:rPr>
              <a:t>】</a:t>
            </a:r>
            <a:r>
              <a:rPr lang="ja-JP" altLang="en-US" sz="1600" dirty="0" smtClean="0">
                <a:solidFill>
                  <a:srgbClr val="000000"/>
                </a:solidFill>
                <a:latin typeface="メイリオ" panose="020B0604030504040204" pitchFamily="50" charset="-128"/>
                <a:ea typeface="メイリオ" panose="020B0604030504040204" pitchFamily="50" charset="-128"/>
              </a:rPr>
              <a:t>集客人口　約</a:t>
            </a:r>
            <a:r>
              <a:rPr lang="en-US" altLang="ja-JP" sz="1600" dirty="0" smtClean="0">
                <a:solidFill>
                  <a:srgbClr val="000000"/>
                </a:solidFill>
                <a:latin typeface="メイリオ" panose="020B0604030504040204" pitchFamily="50" charset="-128"/>
                <a:ea typeface="メイリオ" panose="020B0604030504040204" pitchFamily="50" charset="-128"/>
              </a:rPr>
              <a:t>2,700</a:t>
            </a:r>
            <a:r>
              <a:rPr lang="ja-JP" altLang="en-US" sz="1600" dirty="0">
                <a:solidFill>
                  <a:srgbClr val="000000"/>
                </a:solidFill>
                <a:latin typeface="メイリオ" panose="020B0604030504040204" pitchFamily="50" charset="-128"/>
                <a:ea typeface="メイリオ" panose="020B0604030504040204" pitchFamily="50" charset="-128"/>
              </a:rPr>
              <a:t>万人</a:t>
            </a:r>
            <a:r>
              <a:rPr lang="en-US" altLang="ja-JP" sz="1600" dirty="0">
                <a:solidFill>
                  <a:srgbClr val="000000"/>
                </a:solidFill>
                <a:latin typeface="メイリオ" panose="020B0604030504040204" pitchFamily="50" charset="-128"/>
                <a:ea typeface="メイリオ" panose="020B0604030504040204" pitchFamily="50" charset="-128"/>
              </a:rPr>
              <a:t>/</a:t>
            </a:r>
            <a:r>
              <a:rPr lang="ja-JP" altLang="en-US" sz="1600" dirty="0" smtClean="0">
                <a:solidFill>
                  <a:srgbClr val="000000"/>
                </a:solidFill>
                <a:latin typeface="メイリオ" panose="020B0604030504040204" pitchFamily="50" charset="-128"/>
                <a:ea typeface="メイリオ" panose="020B0604030504040204" pitchFamily="50" charset="-128"/>
              </a:rPr>
              <a:t>年（</a:t>
            </a:r>
            <a:r>
              <a:rPr lang="en-US" altLang="ja-JP" sz="1600" dirty="0" smtClean="0">
                <a:solidFill>
                  <a:srgbClr val="000000"/>
                </a:solidFill>
                <a:latin typeface="メイリオ" panose="020B0604030504040204" pitchFamily="50" charset="-128"/>
                <a:ea typeface="メイリオ" panose="020B0604030504040204" pitchFamily="50" charset="-128"/>
              </a:rPr>
              <a:t>1</a:t>
            </a:r>
            <a:r>
              <a:rPr lang="ja-JP" altLang="en-US" sz="1600" dirty="0" smtClean="0">
                <a:solidFill>
                  <a:srgbClr val="000000"/>
                </a:solidFill>
                <a:latin typeface="メイリオ" panose="020B0604030504040204" pitchFamily="50" charset="-128"/>
                <a:ea typeface="メイリオ" panose="020B0604030504040204" pitchFamily="50" charset="-128"/>
              </a:rPr>
              <a:t>期含む）</a:t>
            </a:r>
            <a:endParaRPr lang="en-US" altLang="ja-JP" sz="1600" dirty="0">
              <a:solidFill>
                <a:srgbClr val="000000"/>
              </a:solidFill>
              <a:latin typeface="メイリオ" panose="020B0604030504040204" pitchFamily="50" charset="-128"/>
              <a:ea typeface="メイリオ" panose="020B0604030504040204" pitchFamily="50" charset="-128"/>
            </a:endParaRPr>
          </a:p>
          <a:p>
            <a:r>
              <a:rPr lang="ja-JP" altLang="en-US" sz="1600" dirty="0" smtClean="0">
                <a:solidFill>
                  <a:srgbClr val="000000"/>
                </a:solidFill>
                <a:latin typeface="メイリオ" panose="020B0604030504040204" pitchFamily="50" charset="-128"/>
                <a:ea typeface="メイリオ" panose="020B0604030504040204" pitchFamily="50" charset="-128"/>
              </a:rPr>
              <a:t>万博</a:t>
            </a:r>
            <a:r>
              <a:rPr lang="ja-JP" altLang="en-US" sz="1600" dirty="0">
                <a:solidFill>
                  <a:srgbClr val="000000"/>
                </a:solidFill>
                <a:latin typeface="メイリオ" panose="020B0604030504040204" pitchFamily="50" charset="-128"/>
                <a:ea typeface="メイリオ" panose="020B0604030504040204" pitchFamily="50" charset="-128"/>
              </a:rPr>
              <a:t>開催後の用地において、第１期に導入されたエンターテイメント機能の拡充やレクリエーション機能の導入とこれらの施設による集客と大阪が強みを有する最先端技術の実証・実践の取り組みとの相乗効果を生み出す産業・ビジネス機能やその関連機能を導入する。</a:t>
            </a:r>
          </a:p>
        </p:txBody>
      </p:sp>
      <p:sp>
        <p:nvSpPr>
          <p:cNvPr id="48" name="正方形/長方形 47"/>
          <p:cNvSpPr/>
          <p:nvPr/>
        </p:nvSpPr>
        <p:spPr bwMode="gray">
          <a:xfrm>
            <a:off x="1831227" y="2435688"/>
            <a:ext cx="1202573" cy="307777"/>
          </a:xfrm>
          <a:prstGeom prst="rect">
            <a:avLst/>
          </a:prstGeom>
        </p:spPr>
        <p:txBody>
          <a:bodyPr wrap="none">
            <a:spAutoFit/>
          </a:bodyPr>
          <a:lstStyle/>
          <a:p>
            <a:r>
              <a:rPr lang="ja-JP" altLang="en-US" sz="1400" b="1" dirty="0" smtClean="0">
                <a:solidFill>
                  <a:srgbClr val="000000"/>
                </a:solidFill>
                <a:latin typeface="メイリオ" panose="020B0604030504040204" pitchFamily="50" charset="-128"/>
                <a:ea typeface="メイリオ" panose="020B0604030504040204" pitchFamily="50" charset="-128"/>
              </a:rPr>
              <a:t>（約</a:t>
            </a:r>
            <a:r>
              <a:rPr lang="en-US" altLang="ja-JP" sz="1400" b="1" dirty="0" smtClean="0">
                <a:solidFill>
                  <a:srgbClr val="000000"/>
                </a:solidFill>
                <a:latin typeface="メイリオ" panose="020B0604030504040204" pitchFamily="50" charset="-128"/>
                <a:ea typeface="メイリオ" panose="020B0604030504040204" pitchFamily="50" charset="-128"/>
              </a:rPr>
              <a:t>70ha</a:t>
            </a:r>
            <a:r>
              <a:rPr lang="ja-JP" altLang="en-US" sz="1400" b="1" dirty="0" smtClean="0">
                <a:solidFill>
                  <a:srgbClr val="000000"/>
                </a:solidFill>
                <a:latin typeface="メイリオ" panose="020B0604030504040204" pitchFamily="50" charset="-128"/>
                <a:ea typeface="メイリオ" panose="020B0604030504040204" pitchFamily="50" charset="-128"/>
              </a:rPr>
              <a:t>）</a:t>
            </a:r>
            <a:endParaRPr lang="ja-JP" altLang="en-US" sz="1400" dirty="0"/>
          </a:p>
        </p:txBody>
      </p:sp>
      <p:sp>
        <p:nvSpPr>
          <p:cNvPr id="49" name="正方形/長方形 48"/>
          <p:cNvSpPr/>
          <p:nvPr/>
        </p:nvSpPr>
        <p:spPr bwMode="gray">
          <a:xfrm>
            <a:off x="1113834" y="3379821"/>
            <a:ext cx="1202573" cy="307777"/>
          </a:xfrm>
          <a:prstGeom prst="rect">
            <a:avLst/>
          </a:prstGeom>
        </p:spPr>
        <p:txBody>
          <a:bodyPr wrap="none">
            <a:spAutoFit/>
          </a:bodyPr>
          <a:lstStyle/>
          <a:p>
            <a:r>
              <a:rPr lang="ja-JP" altLang="en-US" sz="1400" b="1" dirty="0" smtClean="0">
                <a:solidFill>
                  <a:srgbClr val="000000"/>
                </a:solidFill>
                <a:latin typeface="メイリオ" panose="020B0604030504040204" pitchFamily="50" charset="-128"/>
                <a:ea typeface="メイリオ" panose="020B0604030504040204" pitchFamily="50" charset="-128"/>
              </a:rPr>
              <a:t>（約</a:t>
            </a:r>
            <a:r>
              <a:rPr lang="en-US" altLang="ja-JP" sz="1400" b="1" dirty="0">
                <a:solidFill>
                  <a:srgbClr val="000000"/>
                </a:solidFill>
                <a:latin typeface="メイリオ" panose="020B0604030504040204" pitchFamily="50" charset="-128"/>
                <a:ea typeface="メイリオ" panose="020B0604030504040204" pitchFamily="50" charset="-128"/>
              </a:rPr>
              <a:t>6</a:t>
            </a:r>
            <a:r>
              <a:rPr lang="en-US" altLang="ja-JP" sz="1400" b="1" dirty="0" smtClean="0">
                <a:solidFill>
                  <a:srgbClr val="000000"/>
                </a:solidFill>
                <a:latin typeface="メイリオ" panose="020B0604030504040204" pitchFamily="50" charset="-128"/>
                <a:ea typeface="メイリオ" panose="020B0604030504040204" pitchFamily="50" charset="-128"/>
              </a:rPr>
              <a:t>0ha</a:t>
            </a:r>
            <a:r>
              <a:rPr lang="ja-JP" altLang="en-US" sz="1400" b="1" dirty="0" smtClean="0">
                <a:solidFill>
                  <a:srgbClr val="000000"/>
                </a:solidFill>
                <a:latin typeface="メイリオ" panose="020B0604030504040204" pitchFamily="50" charset="-128"/>
                <a:ea typeface="メイリオ" panose="020B0604030504040204" pitchFamily="50" charset="-128"/>
              </a:rPr>
              <a:t>）</a:t>
            </a:r>
            <a:endParaRPr lang="ja-JP" altLang="en-US" sz="1400" dirty="0"/>
          </a:p>
        </p:txBody>
      </p:sp>
      <p:sp>
        <p:nvSpPr>
          <p:cNvPr id="50" name="正方形/長方形 49"/>
          <p:cNvSpPr/>
          <p:nvPr/>
        </p:nvSpPr>
        <p:spPr bwMode="gray">
          <a:xfrm>
            <a:off x="812755" y="4071203"/>
            <a:ext cx="1202573" cy="307777"/>
          </a:xfrm>
          <a:prstGeom prst="rect">
            <a:avLst/>
          </a:prstGeom>
        </p:spPr>
        <p:txBody>
          <a:bodyPr wrap="none">
            <a:spAutoFit/>
          </a:bodyPr>
          <a:lstStyle/>
          <a:p>
            <a:r>
              <a:rPr lang="ja-JP" altLang="en-US" sz="1400" b="1" dirty="0" smtClean="0">
                <a:solidFill>
                  <a:srgbClr val="000000"/>
                </a:solidFill>
                <a:latin typeface="メイリオ" panose="020B0604030504040204" pitchFamily="50" charset="-128"/>
                <a:ea typeface="メイリオ" panose="020B0604030504040204" pitchFamily="50" charset="-128"/>
              </a:rPr>
              <a:t>（約</a:t>
            </a:r>
            <a:r>
              <a:rPr lang="en-US" altLang="ja-JP" sz="1400" b="1" dirty="0">
                <a:solidFill>
                  <a:srgbClr val="000000"/>
                </a:solidFill>
                <a:latin typeface="メイリオ" panose="020B0604030504040204" pitchFamily="50" charset="-128"/>
                <a:ea typeface="メイリオ" panose="020B0604030504040204" pitchFamily="50" charset="-128"/>
              </a:rPr>
              <a:t>4</a:t>
            </a:r>
            <a:r>
              <a:rPr lang="en-US" altLang="ja-JP" sz="1400" b="1" dirty="0" smtClean="0">
                <a:solidFill>
                  <a:srgbClr val="000000"/>
                </a:solidFill>
                <a:latin typeface="メイリオ" panose="020B0604030504040204" pitchFamily="50" charset="-128"/>
                <a:ea typeface="メイリオ" panose="020B0604030504040204" pitchFamily="50" charset="-128"/>
              </a:rPr>
              <a:t>0ha</a:t>
            </a:r>
            <a:r>
              <a:rPr lang="ja-JP" altLang="en-US" sz="1400" b="1" dirty="0" smtClean="0">
                <a:solidFill>
                  <a:srgbClr val="000000"/>
                </a:solidFill>
                <a:latin typeface="メイリオ" panose="020B0604030504040204" pitchFamily="50" charset="-128"/>
                <a:ea typeface="メイリオ" panose="020B0604030504040204" pitchFamily="50" charset="-128"/>
              </a:rPr>
              <a:t>）</a:t>
            </a:r>
            <a:endParaRPr lang="ja-JP" altLang="en-US" sz="1400" dirty="0"/>
          </a:p>
        </p:txBody>
      </p:sp>
      <p:sp>
        <p:nvSpPr>
          <p:cNvPr id="51" name="スライド番号プレースホルダー 1"/>
          <p:cNvSpPr>
            <a:spLocks noGrp="1"/>
          </p:cNvSpPr>
          <p:nvPr>
            <p:ph type="sldNum" sz="quarter" idx="12"/>
          </p:nvPr>
        </p:nvSpPr>
        <p:spPr bwMode="gray">
          <a:xfrm>
            <a:off x="7677150" y="6492875"/>
            <a:ext cx="2228850" cy="365125"/>
          </a:xfrm>
        </p:spPr>
        <p:txBody>
          <a:bodyPr/>
          <a:lstStyle/>
          <a:p>
            <a:r>
              <a:rPr kumimoji="1" lang="en-US" altLang="ja-JP" dirty="0" smtClean="0">
                <a:latin typeface="メイリオ" panose="020B0604030504040204" pitchFamily="50" charset="-128"/>
                <a:ea typeface="メイリオ" panose="020B0604030504040204" pitchFamily="50" charset="-128"/>
              </a:rPr>
              <a:t>9</a:t>
            </a:r>
            <a:endParaRPr kumimoji="1" lang="ja-JP" altLang="en-US" dirty="0">
              <a:latin typeface="メイリオ" panose="020B0604030504040204" pitchFamily="50" charset="-128"/>
              <a:ea typeface="メイリオ" panose="020B0604030504040204" pitchFamily="50" charset="-128"/>
            </a:endParaRPr>
          </a:p>
        </p:txBody>
      </p:sp>
      <p:sp>
        <p:nvSpPr>
          <p:cNvPr id="52" name="正方形/長方形 51"/>
          <p:cNvSpPr/>
          <p:nvPr/>
        </p:nvSpPr>
        <p:spPr bwMode="gray">
          <a:xfrm>
            <a:off x="8253046" y="103489"/>
            <a:ext cx="1447108" cy="294744"/>
          </a:xfrm>
          <a:prstGeom prst="rect">
            <a:avLst/>
          </a:prstGeom>
          <a:noFill/>
          <a:ln w="19050">
            <a:solidFill>
              <a:schemeClr val="dk1"/>
            </a:solidFill>
            <a:miter lim="800000"/>
            <a:headEnd/>
            <a:tailEnd/>
          </a:ln>
        </p:spPr>
        <p:txBody>
          <a:bodyPr vert="horz" wrap="none" lIns="36000" tIns="72000" rIns="36000" bIns="37145" rtlCol="0" anchor="ctr">
            <a:normAutofit fontScale="85000" lnSpcReduction="20000"/>
          </a:bodyPr>
          <a:lstStyle/>
          <a:p>
            <a:pPr algn="ctr" eaLnBrk="0" hangingPunct="0"/>
            <a:r>
              <a:rPr lang="ja-JP" altLang="en-US" b="1" kern="0" dirty="0" smtClean="0">
                <a:latin typeface="メイリオ" panose="020B0604030504040204" pitchFamily="50" charset="-128"/>
                <a:ea typeface="メイリオ" panose="020B0604030504040204" pitchFamily="50" charset="-128"/>
              </a:rPr>
              <a:t>夢洲地区</a:t>
            </a:r>
            <a:endParaRPr lang="ja-JP" altLang="en-US" b="1" kern="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996568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759</TotalTime>
  <Words>1131</Words>
  <PresentationFormat>A4 210 x 297 mm</PresentationFormat>
  <Paragraphs>233</Paragraphs>
  <Slides>11</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11</vt:i4>
      </vt:variant>
    </vt:vector>
  </HeadingPairs>
  <TitlesOfParts>
    <vt:vector size="22" baseType="lpstr">
      <vt:lpstr>Meiryo UI</vt:lpstr>
      <vt:lpstr>ＭＳ Ｐゴシック</vt:lpstr>
      <vt:lpstr>ＭＳ 明朝</vt:lpstr>
      <vt:lpstr>メイリオ</vt:lpstr>
      <vt:lpstr>小塚ゴシック Pro H</vt:lpstr>
      <vt:lpstr>Arial</vt:lpstr>
      <vt:lpstr>Calibri</vt:lpstr>
      <vt:lpstr>Calibri Light</vt:lpstr>
      <vt:lpstr>Century</vt:lpstr>
      <vt:lpstr>Times New Roman</vt:lpstr>
      <vt:lpstr>Office テーマ</vt:lpstr>
      <vt:lpstr>PowerPoint プレゼンテーション</vt:lpstr>
      <vt:lpstr>PowerPoint プレゼンテーション</vt:lpstr>
      <vt:lpstr>今後検討が見込まれる取組  イメージ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大阪府市</dc:creator>
  <cp:lastPrinted>2019-09-19T00:53:52Z</cp:lastPrinted>
  <dcterms:created xsi:type="dcterms:W3CDTF">2019-09-17T07:38:01Z</dcterms:created>
  <dcterms:modified xsi:type="dcterms:W3CDTF">2019-10-30T11:19:58Z</dcterms:modified>
</cp:coreProperties>
</file>