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0" r:id="rId2"/>
    <p:sldId id="256" r:id="rId3"/>
    <p:sldId id="298" r:id="rId4"/>
    <p:sldId id="257" r:id="rId5"/>
    <p:sldId id="276" r:id="rId6"/>
    <p:sldId id="308" r:id="rId7"/>
    <p:sldId id="309" r:id="rId8"/>
    <p:sldId id="310" r:id="rId9"/>
    <p:sldId id="306" r:id="rId10"/>
    <p:sldId id="305" r:id="rId11"/>
    <p:sldId id="297" r:id="rId12"/>
    <p:sldId id="290" r:id="rId13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甲野　純 (726117)" initials="甲野　純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BE0"/>
    <a:srgbClr val="FAE0CE"/>
    <a:srgbClr val="CC9900"/>
    <a:srgbClr val="CCFF99"/>
    <a:srgbClr val="92D05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5" autoAdjust="0"/>
    <p:restoredTop sz="94333" autoAdjust="0"/>
  </p:normalViewPr>
  <p:slideViewPr>
    <p:cSldViewPr snapToGrid="0">
      <p:cViewPr varScale="1">
        <p:scale>
          <a:sx n="69" d="100"/>
          <a:sy n="69" d="100"/>
        </p:scale>
        <p:origin x="161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nas01\FILE0012\&#20225;&#30011;&#37096;\01_&#20225;&#30011;&#25512;&#36914;&#25285;&#24403;\&#9834;&#12473;&#12540;&#12497;&#12540;&#12471;&#12486;&#12451;&#39080;\&#9733;&#9733;&#9733;&#22823;&#38442;&#12473;&#12510;&#12540;&#12488;&#12471;&#12486;&#12451;&#25126;&#30053;&#20250;&#35696;\&#32032;&#26448;\&#36817;&#38563;&#12475;&#12531;&#12479;&#1254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nas01\FILE0012\&#20225;&#30011;&#37096;\01_&#20225;&#30011;&#25512;&#36914;&#25285;&#24403;\&#9834;&#12473;&#12540;&#12497;&#12540;&#12471;&#12486;&#12451;&#39080;\&#9733;&#9733;&#9733;&#22823;&#38442;&#12473;&#12510;&#12540;&#12488;&#12471;&#12486;&#12451;&#25126;&#30053;&#20250;&#35696;\&#32032;&#26448;\&#36817;&#38563;&#12475;&#12531;&#12479;&#1254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nas01\FILE0012\&#20225;&#30011;&#37096;\01_&#20225;&#30011;&#25512;&#36914;&#25285;&#24403;\&#9834;&#12473;&#12540;&#12497;&#12540;&#12471;&#12486;&#12451;&#39080;\&#9733;&#9733;&#9733;&#22823;&#38442;&#12473;&#12510;&#12540;&#12488;&#12471;&#12486;&#12451;&#25126;&#30053;&#20250;&#35696;\&#32032;&#26448;\&#39365;&#21218;&#22287;&#20154;&#21475;&#65411;&#65438;&#65392;&#65408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22-4CC4-841B-F6EDB1386C1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22-4CC4-841B-F6EDB1386C14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F22-4CC4-841B-F6EDB1386C14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F22-4CC4-841B-F6EDB1386C14}"/>
              </c:ext>
            </c:extLst>
          </c:dPt>
          <c:dPt>
            <c:idx val="4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F22-4CC4-841B-F6EDB1386C14}"/>
              </c:ext>
            </c:extLst>
          </c:dPt>
          <c:cat>
            <c:strRef>
              <c:f>Sheet1!$C$22:$C$26</c:f>
              <c:strCache>
                <c:ptCount val="5"/>
                <c:pt idx="0">
                  <c:v>卸売・小売業</c:v>
                </c:pt>
                <c:pt idx="1">
                  <c:v>医療、福祉</c:v>
                </c:pt>
                <c:pt idx="2">
                  <c:v>飲食</c:v>
                </c:pt>
                <c:pt idx="3">
                  <c:v>サービス</c:v>
                </c:pt>
                <c:pt idx="4">
                  <c:v>非店舗</c:v>
                </c:pt>
              </c:strCache>
            </c:strRef>
          </c:cat>
          <c:val>
            <c:numRef>
              <c:f>Sheet1!$E$22:$E$26</c:f>
              <c:numCache>
                <c:formatCode>General</c:formatCode>
                <c:ptCount val="5"/>
                <c:pt idx="0">
                  <c:v>63</c:v>
                </c:pt>
                <c:pt idx="1">
                  <c:v>65</c:v>
                </c:pt>
                <c:pt idx="2">
                  <c:v>18</c:v>
                </c:pt>
                <c:pt idx="3">
                  <c:v>75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F22-4CC4-841B-F6EDB1386C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425407706797274"/>
          <c:w val="0.65790839320220762"/>
          <c:h val="0.8828608286862678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736-46B9-9C03-E18F336B89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736-46B9-9C03-E18F336B89DE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736-46B9-9C03-E18F336B89DE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736-46B9-9C03-E18F336B89D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736-46B9-9C03-E18F336B89DE}"/>
              </c:ext>
            </c:extLst>
          </c:dPt>
          <c:cat>
            <c:strRef>
              <c:f>Sheet1!$C$22:$C$26</c:f>
              <c:strCache>
                <c:ptCount val="5"/>
                <c:pt idx="0">
                  <c:v>卸売・小売業</c:v>
                </c:pt>
                <c:pt idx="1">
                  <c:v>医療、福祉</c:v>
                </c:pt>
                <c:pt idx="2">
                  <c:v>飲食</c:v>
                </c:pt>
                <c:pt idx="3">
                  <c:v>サービス</c:v>
                </c:pt>
                <c:pt idx="4">
                  <c:v>非店舗</c:v>
                </c:pt>
              </c:strCache>
            </c:strRef>
          </c:cat>
          <c:val>
            <c:numRef>
              <c:f>Sheet1!$D$22:$D$26</c:f>
              <c:numCache>
                <c:formatCode>General</c:formatCode>
                <c:ptCount val="5"/>
                <c:pt idx="0">
                  <c:v>146</c:v>
                </c:pt>
                <c:pt idx="1">
                  <c:v>0</c:v>
                </c:pt>
                <c:pt idx="2">
                  <c:v>23</c:v>
                </c:pt>
                <c:pt idx="3">
                  <c:v>52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736-46B9-9C03-E18F336B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089714351977121E-2"/>
          <c:y val="4.1715812890992431E-2"/>
          <c:w val="0.90182057129604576"/>
          <c:h val="0.64351941711333738"/>
        </c:manualLayout>
      </c:layout>
      <c:barChart>
        <c:barDir val="bar"/>
        <c:grouping val="percentStacked"/>
        <c:varyColors val="0"/>
        <c:ser>
          <c:idx val="0"/>
          <c:order val="0"/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まとめ!$J$13:$J$14</c:f>
              <c:strCache>
                <c:ptCount val="2"/>
                <c:pt idx="0">
                  <c:v>面積</c:v>
                </c:pt>
                <c:pt idx="1">
                  <c:v>人口</c:v>
                </c:pt>
              </c:strCache>
            </c:strRef>
          </c:cat>
          <c:val>
            <c:numRef>
              <c:f>まとめ!$W$13:$W$14</c:f>
              <c:numCache>
                <c:formatCode>#,##0_);[Red]\(#,##0\)</c:formatCode>
                <c:ptCount val="2"/>
                <c:pt idx="0">
                  <c:v>409.95992999999999</c:v>
                </c:pt>
                <c:pt idx="1">
                  <c:v>38417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1F-4CA5-9633-0BE7A34BF7A8}"/>
            </c:ext>
          </c:extLst>
        </c:ser>
        <c:ser>
          <c:idx val="1"/>
          <c:order val="1"/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まとめ!$J$13:$J$14</c:f>
              <c:strCache>
                <c:ptCount val="2"/>
                <c:pt idx="0">
                  <c:v>面積</c:v>
                </c:pt>
                <c:pt idx="1">
                  <c:v>人口</c:v>
                </c:pt>
              </c:strCache>
            </c:strRef>
          </c:cat>
          <c:val>
            <c:numRef>
              <c:f>まとめ!$X$13:$X$14</c:f>
              <c:numCache>
                <c:formatCode>#,##0_);[Red]\(#,##0\)</c:formatCode>
                <c:ptCount val="2"/>
                <c:pt idx="0">
                  <c:v>1101.04007</c:v>
                </c:pt>
                <c:pt idx="1">
                  <c:v>82661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1F-4CA5-9633-0BE7A34BF7A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432634248"/>
        <c:axId val="432634576"/>
      </c:barChart>
      <c:catAx>
        <c:axId val="432634248"/>
        <c:scaling>
          <c:orientation val="maxMin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2634576"/>
        <c:crosses val="autoZero"/>
        <c:auto val="1"/>
        <c:lblAlgn val="ctr"/>
        <c:lblOffset val="100"/>
        <c:noMultiLvlLbl val="0"/>
      </c:catAx>
      <c:valAx>
        <c:axId val="43263457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432634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9FECC-18C2-4054-BA5F-7F0F370ACCF0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0891C-F311-42C7-9465-EB57A2F60E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124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23F58-041A-47B1-A5CB-A4855B8232EC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1900"/>
            <a:ext cx="44402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4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33679-B6DF-4EA4-A67F-91FEA5B894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596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33679-B6DF-4EA4-A67F-91FEA5B8944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9548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33679-B6DF-4EA4-A67F-91FEA5B8944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4714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33679-B6DF-4EA4-A67F-91FEA5B8944E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467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33679-B6DF-4EA4-A67F-91FEA5B8944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1220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33679-B6DF-4EA4-A67F-91FEA5B8944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4387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33679-B6DF-4EA4-A67F-91FEA5B8944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1399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33679-B6DF-4EA4-A67F-91FEA5B8944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964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33679-B6DF-4EA4-A67F-91FEA5B8944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184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33679-B6DF-4EA4-A67F-91FEA5B8944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2333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33679-B6DF-4EA4-A67F-91FEA5B8944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5341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33679-B6DF-4EA4-A67F-91FEA5B8944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9942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33679-B6DF-4EA4-A67F-91FEA5B8944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185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D7DA-AC98-46B8-BDA5-05DB721F9072}" type="datetime1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57FC-1D1F-4320-A815-555745131A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0958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3261-8E35-44C3-BF23-19FDEC968AB4}" type="datetime1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57FC-1D1F-4320-A815-555745131A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488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71D5-7B9F-4EC8-B409-DD605054593B}" type="datetime1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57FC-1D1F-4320-A815-555745131A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822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6FF0-D5A7-458C-A57A-470CB017A374}" type="datetime1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57FC-1D1F-4320-A815-555745131A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3663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7DBC0-46A9-42FB-AC89-DE1ADEAF2256}" type="datetime1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57FC-1D1F-4320-A815-555745131A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84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3054-D04C-4DF1-9920-FCD8C9107030}" type="datetime1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57FC-1D1F-4320-A815-555745131A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104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876C-FC62-4188-A4D0-105EEEA3D4E7}" type="datetime1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57FC-1D1F-4320-A815-555745131A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5264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B0DE-B4D6-4549-B073-368963716526}" type="datetime1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57FC-1D1F-4320-A815-555745131A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3531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0550-A22F-4ED5-A8FB-9BF3E08C1650}" type="datetime1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57FC-1D1F-4320-A815-555745131A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0200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5140-E636-45E9-B0C5-57059D52C392}" type="datetime1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57FC-1D1F-4320-A815-555745131A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8844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E8DE-91A0-471C-9132-7A6329D1914B}" type="datetime1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57FC-1D1F-4320-A815-555745131A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816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D8A06-55D6-46B9-8976-9362A641FC72}" type="datetime1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057FC-1D1F-4320-A815-555745131A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835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5.png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68036" y="854826"/>
            <a:ext cx="6192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第３回大阪スマートシティ戦略会議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4346" y="2967746"/>
            <a:ext cx="7890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泉北ニュータウン地域の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再生</a:t>
            </a:r>
            <a:r>
              <a:rPr kumimoji="1"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とスマートシティ</a:t>
            </a:r>
            <a:endParaRPr kumimoji="1" lang="ja-JP" altLang="en-US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15218" y="5771227"/>
            <a:ext cx="4291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堺市長　　永藤　英機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62916" y="5371117"/>
            <a:ext cx="4291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令和元年</a:t>
            </a:r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31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64"/>
          <p:cNvSpPr txBox="1"/>
          <p:nvPr/>
        </p:nvSpPr>
        <p:spPr bwMode="gray">
          <a:xfrm>
            <a:off x="6606739" y="17585"/>
            <a:ext cx="2718969" cy="49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3496"/>
            <a:r>
              <a:rPr kumimoji="1" lang="en-US" altLang="ja-JP" sz="1292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2019.10.31</a:t>
            </a:r>
            <a:r>
              <a:rPr kumimoji="1" lang="ja-JP" altLang="en-US" sz="1292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en-US" altLang="ja-JP" sz="1292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843496"/>
            <a:r>
              <a:rPr kumimoji="1" lang="ja-JP" altLang="en-US" sz="1292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</a:t>
            </a:r>
            <a:r>
              <a:rPr kumimoji="1" lang="en-US" altLang="ja-JP" sz="1292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kumimoji="1" lang="ja-JP" altLang="en-US" sz="1292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</a:t>
            </a:r>
            <a:r>
              <a:rPr kumimoji="1" lang="ja-JP" altLang="en-US" sz="129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大阪スマートシティ戦略会議</a:t>
            </a:r>
          </a:p>
        </p:txBody>
      </p:sp>
      <p:sp>
        <p:nvSpPr>
          <p:cNvPr id="9" name="テキスト ボックス 63"/>
          <p:cNvSpPr txBox="1">
            <a:spLocks noChangeArrowheads="1"/>
          </p:cNvSpPr>
          <p:nvPr/>
        </p:nvSpPr>
        <p:spPr bwMode="gray">
          <a:xfrm>
            <a:off x="7938692" y="560762"/>
            <a:ext cx="1009135" cy="28814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資料</a:t>
            </a:r>
            <a:r>
              <a:rPr lang="en-US" altLang="ja-JP" sz="1400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5</a:t>
            </a:r>
            <a:endParaRPr lang="en-US" altLang="ja-JP" sz="1400" dirty="0" smtClean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051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角丸四角形 39"/>
          <p:cNvSpPr/>
          <p:nvPr/>
        </p:nvSpPr>
        <p:spPr>
          <a:xfrm>
            <a:off x="4925264" y="4853155"/>
            <a:ext cx="3969045" cy="1710172"/>
          </a:xfrm>
          <a:prstGeom prst="roundRect">
            <a:avLst>
              <a:gd name="adj" fmla="val 1744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115094" y="122643"/>
            <a:ext cx="8894353" cy="618236"/>
            <a:chOff x="115094" y="178063"/>
            <a:chExt cx="8894353" cy="618236"/>
          </a:xfrm>
        </p:grpSpPr>
        <p:sp>
          <p:nvSpPr>
            <p:cNvPr id="6" name="正方形/長方形 5"/>
            <p:cNvSpPr/>
            <p:nvPr/>
          </p:nvSpPr>
          <p:spPr>
            <a:xfrm>
              <a:off x="115094" y="273079"/>
              <a:ext cx="749429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ja-JP" altLang="en-US" sz="28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■ </a:t>
              </a:r>
              <a:r>
                <a:rPr lang="en-US" altLang="ja-JP" sz="28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ICT</a:t>
              </a:r>
              <a:r>
                <a:rPr lang="ja-JP" altLang="en-US" sz="28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を活用した</a:t>
              </a:r>
              <a:r>
                <a:rPr lang="en-US" altLang="ja-JP" sz="28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Mobility</a:t>
              </a:r>
              <a:r>
                <a:rPr lang="ja-JP" altLang="en-US" sz="28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の展開</a:t>
              </a:r>
              <a:endParaRPr lang="ja-JP" altLang="ja-JP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endParaRPr>
            </a:p>
          </p:txBody>
        </p:sp>
        <p:cxnSp>
          <p:nvCxnSpPr>
            <p:cNvPr id="7" name="直線コネクタ 6"/>
            <p:cNvCxnSpPr/>
            <p:nvPr/>
          </p:nvCxnSpPr>
          <p:spPr>
            <a:xfrm>
              <a:off x="187325" y="779402"/>
              <a:ext cx="8822122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9269" y="178063"/>
              <a:ext cx="1810178" cy="576000"/>
            </a:xfrm>
            <a:prstGeom prst="rect">
              <a:avLst/>
            </a:prstGeom>
          </p:spPr>
        </p:pic>
      </p:grpSp>
      <p:sp>
        <p:nvSpPr>
          <p:cNvPr id="9" name="正方形/長方形 8"/>
          <p:cNvSpPr/>
          <p:nvPr/>
        </p:nvSpPr>
        <p:spPr>
          <a:xfrm>
            <a:off x="315320" y="1030488"/>
            <a:ext cx="6771280" cy="374461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次世代モビリティ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の社会実験</a:t>
            </a: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】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/>
          <a:srcRect l="7293"/>
          <a:stretch/>
        </p:blipFill>
        <p:spPr>
          <a:xfrm>
            <a:off x="110362" y="2143592"/>
            <a:ext cx="4554835" cy="328549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5475" y="2661209"/>
            <a:ext cx="3950332" cy="1894441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0" y="1416130"/>
            <a:ext cx="4870155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　　　　　　槇塚台府営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住宅に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おける</a:t>
            </a: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ctr">
              <a:lnSpc>
                <a:spcPts val="2200"/>
              </a:lnSpc>
              <a:spcAft>
                <a:spcPts val="600"/>
              </a:spcAft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ラストワンマイル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移動支援に関する社会実験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5185475" y="1416129"/>
            <a:ext cx="3823972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spcAft>
                <a:spcPts val="600"/>
              </a:spcAft>
            </a:pPr>
            <a:r>
              <a:rPr lang="en-US" altLang="ja-JP" sz="2000" dirty="0" err="1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IoT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を活用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した</a:t>
            </a: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ctr">
              <a:lnSpc>
                <a:spcPts val="2200"/>
              </a:lnSpc>
              <a:spcAft>
                <a:spcPts val="600"/>
              </a:spcAft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自転車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貸出システムの社会実験</a:t>
            </a:r>
          </a:p>
        </p:txBody>
      </p:sp>
      <p:sp>
        <p:nvSpPr>
          <p:cNvPr id="18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171450" indent="-171450">
              <a:buFont typeface="Calibri" panose="020F0502020204030204" pitchFamily="34" charset="0"/>
              <a:buChar char="⌂"/>
            </a:pPr>
            <a:r>
              <a:rPr kumimoji="1" lang="en-US" altLang="ja-JP" sz="1400" dirty="0" smtClean="0">
                <a:solidFill>
                  <a:schemeClr val="bg2">
                    <a:lumMod val="25000"/>
                  </a:schemeClr>
                </a:solidFill>
              </a:rPr>
              <a:t>9</a:t>
            </a:r>
            <a:endParaRPr kumimoji="1" lang="ja-JP" alt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6743746" y="5221216"/>
            <a:ext cx="2186317" cy="1297000"/>
            <a:chOff x="5165026" y="5221216"/>
            <a:chExt cx="2186317" cy="1297000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6327723" y="5359776"/>
              <a:ext cx="844507" cy="736246"/>
              <a:chOff x="7070477" y="3062288"/>
              <a:chExt cx="844507" cy="736246"/>
            </a:xfrm>
          </p:grpSpPr>
          <p:sp>
            <p:nvSpPr>
              <p:cNvPr id="19" name="フリーフォーム 18"/>
              <p:cNvSpPr/>
              <p:nvPr/>
            </p:nvSpPr>
            <p:spPr>
              <a:xfrm rot="682233">
                <a:off x="7100888" y="3062288"/>
                <a:ext cx="114300" cy="666750"/>
              </a:xfrm>
              <a:custGeom>
                <a:avLst/>
                <a:gdLst>
                  <a:gd name="connsiteX0" fmla="*/ 0 w 114300"/>
                  <a:gd name="connsiteY0" fmla="*/ 0 h 666750"/>
                  <a:gd name="connsiteX1" fmla="*/ 114300 w 114300"/>
                  <a:gd name="connsiteY1" fmla="*/ 0 h 666750"/>
                  <a:gd name="connsiteX2" fmla="*/ 114300 w 114300"/>
                  <a:gd name="connsiteY2" fmla="*/ 666750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300" h="666750">
                    <a:moveTo>
                      <a:pt x="0" y="0"/>
                    </a:moveTo>
                    <a:lnTo>
                      <a:pt x="114300" y="0"/>
                    </a:lnTo>
                    <a:lnTo>
                      <a:pt x="114300" y="666750"/>
                    </a:ln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0" name="グループ化 19"/>
              <p:cNvGrpSpPr/>
              <p:nvPr/>
            </p:nvGrpSpPr>
            <p:grpSpPr>
              <a:xfrm>
                <a:off x="7165204" y="3569129"/>
                <a:ext cx="670519" cy="153474"/>
                <a:chOff x="6280328" y="3326840"/>
                <a:chExt cx="670519" cy="153474"/>
              </a:xfrm>
            </p:grpSpPr>
            <p:sp>
              <p:nvSpPr>
                <p:cNvPr id="23" name="フリーフォーム 22"/>
                <p:cNvSpPr/>
                <p:nvPr/>
              </p:nvSpPr>
              <p:spPr>
                <a:xfrm>
                  <a:off x="6415066" y="3480314"/>
                  <a:ext cx="535781" cy="0"/>
                </a:xfrm>
                <a:custGeom>
                  <a:avLst/>
                  <a:gdLst>
                    <a:gd name="connsiteX0" fmla="*/ 0 w 619125"/>
                    <a:gd name="connsiteY0" fmla="*/ 0 h 114300"/>
                    <a:gd name="connsiteX1" fmla="*/ 83344 w 619125"/>
                    <a:gd name="connsiteY1" fmla="*/ 114300 h 114300"/>
                    <a:gd name="connsiteX2" fmla="*/ 619125 w 619125"/>
                    <a:gd name="connsiteY2" fmla="*/ 114300 h 114300"/>
                    <a:gd name="connsiteX0" fmla="*/ 0 w 535781"/>
                    <a:gd name="connsiteY0" fmla="*/ 0 h 0"/>
                    <a:gd name="connsiteX1" fmla="*/ 535781 w 535781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35781">
                      <a:moveTo>
                        <a:pt x="0" y="0"/>
                      </a:moveTo>
                      <a:lnTo>
                        <a:pt x="535781" y="0"/>
                      </a:lnTo>
                    </a:path>
                  </a:pathLst>
                </a:custGeom>
                <a:noFill/>
                <a:ln w="571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円弧 23"/>
                <p:cNvSpPr/>
                <p:nvPr/>
              </p:nvSpPr>
              <p:spPr>
                <a:xfrm rot="10800000">
                  <a:off x="6341504" y="3326840"/>
                  <a:ext cx="153474" cy="153474"/>
                </a:xfrm>
                <a:prstGeom prst="arc">
                  <a:avLst>
                    <a:gd name="adj1" fmla="val 16200000"/>
                    <a:gd name="adj2" fmla="val 20068546"/>
                  </a:avLst>
                </a:prstGeom>
                <a:ln w="571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フリーフォーム 24"/>
                <p:cNvSpPr/>
                <p:nvPr/>
              </p:nvSpPr>
              <p:spPr>
                <a:xfrm rot="3600000">
                  <a:off x="6251609" y="3383095"/>
                  <a:ext cx="103157" cy="45719"/>
                </a:xfrm>
                <a:custGeom>
                  <a:avLst/>
                  <a:gdLst>
                    <a:gd name="connsiteX0" fmla="*/ 0 w 619125"/>
                    <a:gd name="connsiteY0" fmla="*/ 0 h 114300"/>
                    <a:gd name="connsiteX1" fmla="*/ 83344 w 619125"/>
                    <a:gd name="connsiteY1" fmla="*/ 114300 h 114300"/>
                    <a:gd name="connsiteX2" fmla="*/ 619125 w 619125"/>
                    <a:gd name="connsiteY2" fmla="*/ 114300 h 114300"/>
                    <a:gd name="connsiteX0" fmla="*/ 0 w 535781"/>
                    <a:gd name="connsiteY0" fmla="*/ 0 h 0"/>
                    <a:gd name="connsiteX1" fmla="*/ 535781 w 535781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35781">
                      <a:moveTo>
                        <a:pt x="0" y="0"/>
                      </a:moveTo>
                      <a:lnTo>
                        <a:pt x="535781" y="0"/>
                      </a:lnTo>
                    </a:path>
                  </a:pathLst>
                </a:custGeom>
                <a:noFill/>
                <a:ln w="571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1" name="楕円 20"/>
              <p:cNvSpPr/>
              <p:nvPr/>
            </p:nvSpPr>
            <p:spPr>
              <a:xfrm>
                <a:off x="7770984" y="3654534"/>
                <a:ext cx="144000" cy="1440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楕円 21"/>
              <p:cNvSpPr/>
              <p:nvPr/>
            </p:nvSpPr>
            <p:spPr>
              <a:xfrm>
                <a:off x="7070477" y="3654534"/>
                <a:ext cx="144000" cy="1440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6" name="テキスト ボックス 25"/>
            <p:cNvSpPr txBox="1"/>
            <p:nvPr/>
          </p:nvSpPr>
          <p:spPr>
            <a:xfrm>
              <a:off x="5165026" y="6179662"/>
              <a:ext cx="21863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電動パーソナルモビリティ</a:t>
              </a:r>
              <a:endPara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82381" y="5221216"/>
              <a:ext cx="580217" cy="918469"/>
            </a:xfrm>
            <a:prstGeom prst="rect">
              <a:avLst/>
            </a:prstGeom>
          </p:spPr>
        </p:pic>
      </p:grpSp>
      <p:sp>
        <p:nvSpPr>
          <p:cNvPr id="41" name="テキスト ボックス 40"/>
          <p:cNvSpPr txBox="1"/>
          <p:nvPr/>
        </p:nvSpPr>
        <p:spPr>
          <a:xfrm>
            <a:off x="6139310" y="4824937"/>
            <a:ext cx="1497158" cy="54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（将来）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-50802" y="1420521"/>
            <a:ext cx="1596583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spcAft>
                <a:spcPts val="600"/>
              </a:spcAft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（実証中）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942558" y="6014193"/>
            <a:ext cx="1804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自動運転</a:t>
            </a:r>
            <a:endParaRPr kumimoji="1"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電動大型モビリティ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1" name="図 5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485" y="5158594"/>
            <a:ext cx="4544246" cy="1656273"/>
          </a:xfrm>
          <a:prstGeom prst="rect">
            <a:avLst/>
          </a:prstGeom>
        </p:spPr>
      </p:pic>
      <p:grpSp>
        <p:nvGrpSpPr>
          <p:cNvPr id="29" name="グループ化 28"/>
          <p:cNvGrpSpPr/>
          <p:nvPr/>
        </p:nvGrpSpPr>
        <p:grpSpPr>
          <a:xfrm>
            <a:off x="5250242" y="5379988"/>
            <a:ext cx="1221630" cy="620563"/>
            <a:chOff x="4949030" y="2518617"/>
            <a:chExt cx="550863" cy="279827"/>
          </a:xfrm>
        </p:grpSpPr>
        <p:sp>
          <p:nvSpPr>
            <p:cNvPr id="30" name="台形 40"/>
            <p:cNvSpPr/>
            <p:nvPr/>
          </p:nvSpPr>
          <p:spPr>
            <a:xfrm>
              <a:off x="4949030" y="2518617"/>
              <a:ext cx="550863" cy="230821"/>
            </a:xfrm>
            <a:custGeom>
              <a:avLst/>
              <a:gdLst>
                <a:gd name="connsiteX0" fmla="*/ 0 w 387350"/>
                <a:gd name="connsiteY0" fmla="*/ 213214 h 213214"/>
                <a:gd name="connsiteX1" fmla="*/ 0 w 387350"/>
                <a:gd name="connsiteY1" fmla="*/ 0 h 213214"/>
                <a:gd name="connsiteX2" fmla="*/ 387350 w 387350"/>
                <a:gd name="connsiteY2" fmla="*/ 0 h 213214"/>
                <a:gd name="connsiteX3" fmla="*/ 387350 w 387350"/>
                <a:gd name="connsiteY3" fmla="*/ 213214 h 213214"/>
                <a:gd name="connsiteX4" fmla="*/ 0 w 387350"/>
                <a:gd name="connsiteY4" fmla="*/ 213214 h 213214"/>
                <a:gd name="connsiteX0" fmla="*/ 0 w 387350"/>
                <a:gd name="connsiteY0" fmla="*/ 213214 h 213214"/>
                <a:gd name="connsiteX1" fmla="*/ 0 w 387350"/>
                <a:gd name="connsiteY1" fmla="*/ 0 h 213214"/>
                <a:gd name="connsiteX2" fmla="*/ 336550 w 387350"/>
                <a:gd name="connsiteY2" fmla="*/ 0 h 213214"/>
                <a:gd name="connsiteX3" fmla="*/ 387350 w 387350"/>
                <a:gd name="connsiteY3" fmla="*/ 213214 h 213214"/>
                <a:gd name="connsiteX4" fmla="*/ 0 w 387350"/>
                <a:gd name="connsiteY4" fmla="*/ 213214 h 213214"/>
                <a:gd name="connsiteX0" fmla="*/ 0 w 387350"/>
                <a:gd name="connsiteY0" fmla="*/ 213214 h 213214"/>
                <a:gd name="connsiteX1" fmla="*/ 0 w 387350"/>
                <a:gd name="connsiteY1" fmla="*/ 0 h 213214"/>
                <a:gd name="connsiteX2" fmla="*/ 336550 w 387350"/>
                <a:gd name="connsiteY2" fmla="*/ 0 h 213214"/>
                <a:gd name="connsiteX3" fmla="*/ 352746 w 387350"/>
                <a:gd name="connsiteY3" fmla="*/ 75475 h 213214"/>
                <a:gd name="connsiteX4" fmla="*/ 387350 w 387350"/>
                <a:gd name="connsiteY4" fmla="*/ 213214 h 213214"/>
                <a:gd name="connsiteX5" fmla="*/ 0 w 387350"/>
                <a:gd name="connsiteY5" fmla="*/ 213214 h 213214"/>
                <a:gd name="connsiteX0" fmla="*/ 0 w 387350"/>
                <a:gd name="connsiteY0" fmla="*/ 213214 h 213214"/>
                <a:gd name="connsiteX1" fmla="*/ 0 w 387350"/>
                <a:gd name="connsiteY1" fmla="*/ 0 h 213214"/>
                <a:gd name="connsiteX2" fmla="*/ 336550 w 387350"/>
                <a:gd name="connsiteY2" fmla="*/ 0 h 213214"/>
                <a:gd name="connsiteX3" fmla="*/ 377862 w 387350"/>
                <a:gd name="connsiteY3" fmla="*/ 93072 h 213214"/>
                <a:gd name="connsiteX4" fmla="*/ 387350 w 387350"/>
                <a:gd name="connsiteY4" fmla="*/ 213214 h 213214"/>
                <a:gd name="connsiteX5" fmla="*/ 0 w 387350"/>
                <a:gd name="connsiteY5" fmla="*/ 213214 h 213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350" h="213214">
                  <a:moveTo>
                    <a:pt x="0" y="213214"/>
                  </a:moveTo>
                  <a:lnTo>
                    <a:pt x="0" y="0"/>
                  </a:lnTo>
                  <a:lnTo>
                    <a:pt x="336550" y="0"/>
                  </a:lnTo>
                  <a:lnTo>
                    <a:pt x="377862" y="93072"/>
                  </a:lnTo>
                  <a:lnTo>
                    <a:pt x="387350" y="213214"/>
                  </a:lnTo>
                  <a:lnTo>
                    <a:pt x="0" y="21321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1" name="グループ化 30"/>
            <p:cNvGrpSpPr/>
            <p:nvPr/>
          </p:nvGrpSpPr>
          <p:grpSpPr>
            <a:xfrm>
              <a:off x="4999592" y="2698749"/>
              <a:ext cx="434103" cy="99695"/>
              <a:chOff x="5005942" y="2711449"/>
              <a:chExt cx="434103" cy="99695"/>
            </a:xfrm>
          </p:grpSpPr>
          <p:sp>
            <p:nvSpPr>
              <p:cNvPr id="39" name="楕円 38"/>
              <p:cNvSpPr/>
              <p:nvPr/>
            </p:nvSpPr>
            <p:spPr>
              <a:xfrm>
                <a:off x="5005942" y="2711449"/>
                <a:ext cx="99695" cy="9969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楕円 42"/>
              <p:cNvSpPr/>
              <p:nvPr/>
            </p:nvSpPr>
            <p:spPr>
              <a:xfrm>
                <a:off x="5340350" y="2711449"/>
                <a:ext cx="99695" cy="9969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2" name="グループ化 31"/>
            <p:cNvGrpSpPr/>
            <p:nvPr/>
          </p:nvGrpSpPr>
          <p:grpSpPr>
            <a:xfrm>
              <a:off x="4994812" y="2579832"/>
              <a:ext cx="141664" cy="118923"/>
              <a:chOff x="5013880" y="2579827"/>
              <a:chExt cx="134779" cy="92339"/>
            </a:xfrm>
          </p:grpSpPr>
          <p:sp>
            <p:nvSpPr>
              <p:cNvPr id="37" name="正方形/長方形 36"/>
              <p:cNvSpPr/>
              <p:nvPr/>
            </p:nvSpPr>
            <p:spPr>
              <a:xfrm>
                <a:off x="5013880" y="2579827"/>
                <a:ext cx="45719" cy="6398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正方形/長方形 37"/>
              <p:cNvSpPr/>
              <p:nvPr/>
            </p:nvSpPr>
            <p:spPr>
              <a:xfrm>
                <a:off x="5105162" y="2579827"/>
                <a:ext cx="43497" cy="923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3" name="グループ化 32"/>
            <p:cNvGrpSpPr/>
            <p:nvPr/>
          </p:nvGrpSpPr>
          <p:grpSpPr>
            <a:xfrm>
              <a:off x="5182156" y="2579826"/>
              <a:ext cx="144000" cy="82411"/>
              <a:chOff x="5013880" y="2579827"/>
              <a:chExt cx="137001" cy="63989"/>
            </a:xfrm>
          </p:grpSpPr>
          <p:sp>
            <p:nvSpPr>
              <p:cNvPr id="35" name="正方形/長方形 34"/>
              <p:cNvSpPr/>
              <p:nvPr/>
            </p:nvSpPr>
            <p:spPr>
              <a:xfrm>
                <a:off x="5013880" y="2579827"/>
                <a:ext cx="45719" cy="6398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正方形/長方形 35"/>
              <p:cNvSpPr/>
              <p:nvPr/>
            </p:nvSpPr>
            <p:spPr>
              <a:xfrm>
                <a:off x="5105162" y="2579827"/>
                <a:ext cx="45719" cy="6398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4" name="台形 48"/>
            <p:cNvSpPr/>
            <p:nvPr/>
          </p:nvSpPr>
          <p:spPr>
            <a:xfrm>
              <a:off x="5370512" y="2574364"/>
              <a:ext cx="67945" cy="107596"/>
            </a:xfrm>
            <a:custGeom>
              <a:avLst/>
              <a:gdLst>
                <a:gd name="connsiteX0" fmla="*/ 0 w 100013"/>
                <a:gd name="connsiteY0" fmla="*/ 138905 h 138905"/>
                <a:gd name="connsiteX1" fmla="*/ 0 w 100013"/>
                <a:gd name="connsiteY1" fmla="*/ 0 h 138905"/>
                <a:gd name="connsiteX2" fmla="*/ 100013 w 100013"/>
                <a:gd name="connsiteY2" fmla="*/ 0 h 138905"/>
                <a:gd name="connsiteX3" fmla="*/ 100013 w 100013"/>
                <a:gd name="connsiteY3" fmla="*/ 138905 h 138905"/>
                <a:gd name="connsiteX4" fmla="*/ 0 w 100013"/>
                <a:gd name="connsiteY4" fmla="*/ 138905 h 138905"/>
                <a:gd name="connsiteX0" fmla="*/ 0 w 100013"/>
                <a:gd name="connsiteY0" fmla="*/ 138905 h 138905"/>
                <a:gd name="connsiteX1" fmla="*/ 0 w 100013"/>
                <a:gd name="connsiteY1" fmla="*/ 0 h 138905"/>
                <a:gd name="connsiteX2" fmla="*/ 73819 w 100013"/>
                <a:gd name="connsiteY2" fmla="*/ 0 h 138905"/>
                <a:gd name="connsiteX3" fmla="*/ 100013 w 100013"/>
                <a:gd name="connsiteY3" fmla="*/ 138905 h 138905"/>
                <a:gd name="connsiteX4" fmla="*/ 0 w 100013"/>
                <a:gd name="connsiteY4" fmla="*/ 138905 h 138905"/>
                <a:gd name="connsiteX0" fmla="*/ 0 w 100013"/>
                <a:gd name="connsiteY0" fmla="*/ 138905 h 138905"/>
                <a:gd name="connsiteX1" fmla="*/ 0 w 100013"/>
                <a:gd name="connsiteY1" fmla="*/ 0 h 138905"/>
                <a:gd name="connsiteX2" fmla="*/ 63304 w 100013"/>
                <a:gd name="connsiteY2" fmla="*/ 0 h 138905"/>
                <a:gd name="connsiteX3" fmla="*/ 100013 w 100013"/>
                <a:gd name="connsiteY3" fmla="*/ 138905 h 138905"/>
                <a:gd name="connsiteX4" fmla="*/ 0 w 100013"/>
                <a:gd name="connsiteY4" fmla="*/ 138905 h 138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13" h="138905">
                  <a:moveTo>
                    <a:pt x="0" y="138905"/>
                  </a:moveTo>
                  <a:lnTo>
                    <a:pt x="0" y="0"/>
                  </a:lnTo>
                  <a:lnTo>
                    <a:pt x="63304" y="0"/>
                  </a:lnTo>
                  <a:lnTo>
                    <a:pt x="100013" y="138905"/>
                  </a:lnTo>
                  <a:lnTo>
                    <a:pt x="0" y="13890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872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97639" y="122643"/>
            <a:ext cx="8960163" cy="649185"/>
            <a:chOff x="97639" y="178063"/>
            <a:chExt cx="8960163" cy="649185"/>
          </a:xfrm>
        </p:grpSpPr>
        <p:sp>
          <p:nvSpPr>
            <p:cNvPr id="6" name="正方形/長方形 5"/>
            <p:cNvSpPr/>
            <p:nvPr/>
          </p:nvSpPr>
          <p:spPr>
            <a:xfrm>
              <a:off x="97639" y="304028"/>
              <a:ext cx="843206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ja-JP" altLang="en-US" sz="28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■ ニュータウンにおける</a:t>
              </a:r>
              <a:r>
                <a:rPr lang="en-US" altLang="ja-JP" sz="2800" b="1" dirty="0" err="1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MaaS</a:t>
              </a:r>
              <a:endParaRPr lang="ja-JP" altLang="ja-JP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endParaRPr>
            </a:p>
          </p:txBody>
        </p:sp>
        <p:cxnSp>
          <p:nvCxnSpPr>
            <p:cNvPr id="7" name="直線コネクタ 6"/>
            <p:cNvCxnSpPr/>
            <p:nvPr/>
          </p:nvCxnSpPr>
          <p:spPr>
            <a:xfrm>
              <a:off x="187325" y="779402"/>
              <a:ext cx="8870477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7624" y="178063"/>
              <a:ext cx="1810178" cy="576000"/>
            </a:xfrm>
            <a:prstGeom prst="rect">
              <a:avLst/>
            </a:prstGeom>
          </p:spPr>
        </p:pic>
      </p:grpSp>
      <p:sp>
        <p:nvSpPr>
          <p:cNvPr id="9" name="ホームベース 8"/>
          <p:cNvSpPr/>
          <p:nvPr/>
        </p:nvSpPr>
        <p:spPr>
          <a:xfrm>
            <a:off x="421462" y="2534398"/>
            <a:ext cx="8636340" cy="360000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0629" y="2529732"/>
            <a:ext cx="243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②情報のシームレス化</a:t>
            </a:r>
            <a:endParaRPr kumimoji="1"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871466" y="2922964"/>
            <a:ext cx="7885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○</a:t>
            </a:r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Mobility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（シェアサイクルや小型モビリティ、バス等）に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関する情報（時刻、料金等）の統合</a:t>
            </a:r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○目的及び目的地に関する情報を付加</a:t>
            </a:r>
            <a:endParaRPr kumimoji="1"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171450" indent="-171450">
              <a:buFont typeface="Calibri" panose="020F0502020204030204" pitchFamily="34" charset="0"/>
              <a:buChar char="⌂"/>
            </a:pPr>
            <a:r>
              <a:rPr kumimoji="1" lang="en-US" altLang="ja-JP" sz="1400" dirty="0" smtClean="0">
                <a:solidFill>
                  <a:schemeClr val="bg2">
                    <a:lumMod val="25000"/>
                  </a:schemeClr>
                </a:solidFill>
              </a:rPr>
              <a:t>10</a:t>
            </a:r>
            <a:endParaRPr kumimoji="1" lang="ja-JP" alt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315320" y="1012126"/>
            <a:ext cx="4114800" cy="374461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今後の取組</a:t>
            </a: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】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0" name="ホームベース 149"/>
          <p:cNvSpPr/>
          <p:nvPr/>
        </p:nvSpPr>
        <p:spPr>
          <a:xfrm>
            <a:off x="420914" y="4859775"/>
            <a:ext cx="8611488" cy="360000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455890" y="4855109"/>
            <a:ext cx="7016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</a:t>
            </a:r>
            <a:r>
              <a:rPr kumimoji="1" lang="en-US" altLang="ja-JP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Mobility</a:t>
            </a:r>
            <a:r>
              <a:rPr kumimoji="1"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と商業施設等の連携</a:t>
            </a:r>
            <a:endParaRPr kumimoji="1"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871467" y="5285301"/>
            <a:ext cx="7502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</a:t>
            </a:r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Mobility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と商業施設等を繋ぐモデルの構築（キャッシュレス決済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ポイント付与　等）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70" name="グループ化 169"/>
          <p:cNvGrpSpPr/>
          <p:nvPr/>
        </p:nvGrpSpPr>
        <p:grpSpPr>
          <a:xfrm>
            <a:off x="2487837" y="3663786"/>
            <a:ext cx="4701257" cy="781535"/>
            <a:chOff x="1854499" y="2621070"/>
            <a:chExt cx="6470248" cy="987359"/>
          </a:xfrm>
        </p:grpSpPr>
        <p:sp>
          <p:nvSpPr>
            <p:cNvPr id="171" name="角丸四角形 170"/>
            <p:cNvSpPr/>
            <p:nvPr/>
          </p:nvSpPr>
          <p:spPr>
            <a:xfrm>
              <a:off x="3135264" y="2621070"/>
              <a:ext cx="5189483" cy="987359"/>
            </a:xfrm>
            <a:prstGeom prst="roundRect">
              <a:avLst>
                <a:gd name="adj" fmla="val 29433"/>
              </a:avLst>
            </a:prstGeom>
            <a:solidFill>
              <a:schemeClr val="bg1"/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72" name="グループ化 171"/>
            <p:cNvGrpSpPr/>
            <p:nvPr/>
          </p:nvGrpSpPr>
          <p:grpSpPr>
            <a:xfrm>
              <a:off x="1854499" y="2621070"/>
              <a:ext cx="656195" cy="987359"/>
              <a:chOff x="1638300" y="1571625"/>
              <a:chExt cx="1019175" cy="1533525"/>
            </a:xfrm>
          </p:grpSpPr>
          <p:sp>
            <p:nvSpPr>
              <p:cNvPr id="178" name="角丸四角形 177"/>
              <p:cNvSpPr/>
              <p:nvPr/>
            </p:nvSpPr>
            <p:spPr>
              <a:xfrm>
                <a:off x="1638300" y="1571625"/>
                <a:ext cx="1019175" cy="1533525"/>
              </a:xfrm>
              <a:prstGeom prst="roundRect">
                <a:avLst>
                  <a:gd name="adj" fmla="val 14985"/>
                </a:avLst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9" name="角丸四角形 178"/>
              <p:cNvSpPr/>
              <p:nvPr/>
            </p:nvSpPr>
            <p:spPr>
              <a:xfrm>
                <a:off x="1967887" y="1645920"/>
                <a:ext cx="360000" cy="72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0" name="正方形/長方形 179"/>
              <p:cNvSpPr/>
              <p:nvPr/>
            </p:nvSpPr>
            <p:spPr>
              <a:xfrm>
                <a:off x="1751647" y="1822694"/>
                <a:ext cx="792480" cy="100432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" name="楕円 180"/>
              <p:cNvSpPr/>
              <p:nvPr/>
            </p:nvSpPr>
            <p:spPr>
              <a:xfrm>
                <a:off x="2059500" y="2877136"/>
                <a:ext cx="176774" cy="17677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173" name="図 1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30918" y="2773104"/>
              <a:ext cx="4798175" cy="641220"/>
            </a:xfrm>
            <a:prstGeom prst="rect">
              <a:avLst/>
            </a:prstGeom>
          </p:spPr>
        </p:pic>
        <p:grpSp>
          <p:nvGrpSpPr>
            <p:cNvPr id="174" name="グループ化 173"/>
            <p:cNvGrpSpPr/>
            <p:nvPr/>
          </p:nvGrpSpPr>
          <p:grpSpPr>
            <a:xfrm>
              <a:off x="2336475" y="2988624"/>
              <a:ext cx="861853" cy="252249"/>
              <a:chOff x="2338548" y="3564455"/>
              <a:chExt cx="861853" cy="252249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175" name="楕円 174"/>
              <p:cNvSpPr/>
              <p:nvPr/>
            </p:nvSpPr>
            <p:spPr>
              <a:xfrm>
                <a:off x="2948152" y="3564455"/>
                <a:ext cx="252249" cy="2522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6" name="楕円 175"/>
              <p:cNvSpPr/>
              <p:nvPr/>
            </p:nvSpPr>
            <p:spPr>
              <a:xfrm>
                <a:off x="2611820" y="360057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7" name="楕円 176"/>
              <p:cNvSpPr/>
              <p:nvPr/>
            </p:nvSpPr>
            <p:spPr>
              <a:xfrm>
                <a:off x="2338548" y="3636579"/>
                <a:ext cx="108000" cy="108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2" name="グループ化 1"/>
          <p:cNvGrpSpPr/>
          <p:nvPr/>
        </p:nvGrpSpPr>
        <p:grpSpPr>
          <a:xfrm>
            <a:off x="2409267" y="5736989"/>
            <a:ext cx="5133822" cy="899089"/>
            <a:chOff x="2409267" y="4440398"/>
            <a:chExt cx="5133822" cy="899089"/>
          </a:xfrm>
        </p:grpSpPr>
        <p:sp>
          <p:nvSpPr>
            <p:cNvPr id="217" name="左右矢印 216"/>
            <p:cNvSpPr/>
            <p:nvPr/>
          </p:nvSpPr>
          <p:spPr>
            <a:xfrm>
              <a:off x="4600859" y="4831286"/>
              <a:ext cx="1618134" cy="310141"/>
            </a:xfrm>
            <a:prstGeom prst="left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角丸四角形 209"/>
            <p:cNvSpPr/>
            <p:nvPr/>
          </p:nvSpPr>
          <p:spPr>
            <a:xfrm>
              <a:off x="2409267" y="4637716"/>
              <a:ext cx="2115136" cy="701771"/>
            </a:xfrm>
            <a:prstGeom prst="roundRect">
              <a:avLst>
                <a:gd name="adj" fmla="val 25425"/>
              </a:avLst>
            </a:prstGeom>
            <a:solidFill>
              <a:schemeClr val="bg1"/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82" name="グループ化 181"/>
            <p:cNvGrpSpPr/>
            <p:nvPr/>
          </p:nvGrpSpPr>
          <p:grpSpPr>
            <a:xfrm>
              <a:off x="6506445" y="4740303"/>
              <a:ext cx="664019" cy="539658"/>
              <a:chOff x="4859000" y="3046190"/>
              <a:chExt cx="419516" cy="340947"/>
            </a:xfrm>
          </p:grpSpPr>
          <p:sp>
            <p:nvSpPr>
              <p:cNvPr id="183" name="平行四辺形 182"/>
              <p:cNvSpPr/>
              <p:nvPr/>
            </p:nvSpPr>
            <p:spPr>
              <a:xfrm rot="5400000">
                <a:off x="4843588" y="3114549"/>
                <a:ext cx="288000" cy="257175"/>
              </a:xfrm>
              <a:prstGeom prst="parallelogram">
                <a:avLst>
                  <a:gd name="adj" fmla="val 37037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4" name="平行四辺形 183"/>
              <p:cNvSpPr/>
              <p:nvPr/>
            </p:nvSpPr>
            <p:spPr>
              <a:xfrm rot="20331421">
                <a:off x="5077518" y="3175881"/>
                <a:ext cx="200998" cy="180000"/>
              </a:xfrm>
              <a:prstGeom prst="parallelogram">
                <a:avLst>
                  <a:gd name="adj" fmla="val 37037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5" name="フリーフォーム 184"/>
              <p:cNvSpPr/>
              <p:nvPr/>
            </p:nvSpPr>
            <p:spPr>
              <a:xfrm rot="10800000">
                <a:off x="4861999" y="3046190"/>
                <a:ext cx="378000" cy="97632"/>
              </a:xfrm>
              <a:custGeom>
                <a:avLst/>
                <a:gdLst>
                  <a:gd name="connsiteX0" fmla="*/ 0 w 371475"/>
                  <a:gd name="connsiteY0" fmla="*/ 0 h 97632"/>
                  <a:gd name="connsiteX1" fmla="*/ 254794 w 371475"/>
                  <a:gd name="connsiteY1" fmla="*/ 97632 h 97632"/>
                  <a:gd name="connsiteX2" fmla="*/ 371475 w 371475"/>
                  <a:gd name="connsiteY2" fmla="*/ 50007 h 9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1475" h="97632">
                    <a:moveTo>
                      <a:pt x="0" y="0"/>
                    </a:moveTo>
                    <a:lnTo>
                      <a:pt x="254794" y="97632"/>
                    </a:lnTo>
                    <a:lnTo>
                      <a:pt x="371475" y="50007"/>
                    </a:lnTo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86" name="グループ化 185"/>
              <p:cNvGrpSpPr/>
              <p:nvPr/>
            </p:nvGrpSpPr>
            <p:grpSpPr>
              <a:xfrm>
                <a:off x="4884801" y="3139633"/>
                <a:ext cx="190941" cy="104748"/>
                <a:chOff x="4896706" y="3146776"/>
                <a:chExt cx="190941" cy="104748"/>
              </a:xfrm>
            </p:grpSpPr>
            <p:sp>
              <p:nvSpPr>
                <p:cNvPr id="191" name="平行四辺形 190"/>
                <p:cNvSpPr/>
                <p:nvPr/>
              </p:nvSpPr>
              <p:spPr>
                <a:xfrm rot="5400000">
                  <a:off x="4893903" y="3149579"/>
                  <a:ext cx="52374" cy="46768"/>
                </a:xfrm>
                <a:prstGeom prst="parallelogram">
                  <a:avLst>
                    <a:gd name="adj" fmla="val 37037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2" name="平行四辺形 191"/>
                <p:cNvSpPr/>
                <p:nvPr/>
              </p:nvSpPr>
              <p:spPr>
                <a:xfrm rot="5400000">
                  <a:off x="4965854" y="3175766"/>
                  <a:ext cx="52374" cy="46768"/>
                </a:xfrm>
                <a:prstGeom prst="parallelogram">
                  <a:avLst>
                    <a:gd name="adj" fmla="val 37037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3" name="平行四辺形 192"/>
                <p:cNvSpPr/>
                <p:nvPr/>
              </p:nvSpPr>
              <p:spPr>
                <a:xfrm rot="5400000">
                  <a:off x="5038076" y="3201953"/>
                  <a:ext cx="52374" cy="46768"/>
                </a:xfrm>
                <a:prstGeom prst="parallelogram">
                  <a:avLst>
                    <a:gd name="adj" fmla="val 37037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87" name="グループ化 186"/>
              <p:cNvGrpSpPr/>
              <p:nvPr/>
            </p:nvGrpSpPr>
            <p:grpSpPr>
              <a:xfrm>
                <a:off x="4884797" y="3230122"/>
                <a:ext cx="190941" cy="104748"/>
                <a:chOff x="4896706" y="3146776"/>
                <a:chExt cx="190941" cy="104748"/>
              </a:xfrm>
            </p:grpSpPr>
            <p:sp>
              <p:nvSpPr>
                <p:cNvPr id="188" name="平行四辺形 187"/>
                <p:cNvSpPr/>
                <p:nvPr/>
              </p:nvSpPr>
              <p:spPr>
                <a:xfrm rot="5400000">
                  <a:off x="4893903" y="3149579"/>
                  <a:ext cx="52374" cy="46768"/>
                </a:xfrm>
                <a:prstGeom prst="parallelogram">
                  <a:avLst>
                    <a:gd name="adj" fmla="val 37037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9" name="平行四辺形 188"/>
                <p:cNvSpPr/>
                <p:nvPr/>
              </p:nvSpPr>
              <p:spPr>
                <a:xfrm rot="5400000">
                  <a:off x="4965854" y="3175766"/>
                  <a:ext cx="52374" cy="46768"/>
                </a:xfrm>
                <a:prstGeom prst="parallelogram">
                  <a:avLst>
                    <a:gd name="adj" fmla="val 37037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0" name="平行四辺形 189"/>
                <p:cNvSpPr/>
                <p:nvPr/>
              </p:nvSpPr>
              <p:spPr>
                <a:xfrm rot="5400000">
                  <a:off x="5038076" y="3201953"/>
                  <a:ext cx="52374" cy="46768"/>
                </a:xfrm>
                <a:prstGeom prst="parallelogram">
                  <a:avLst>
                    <a:gd name="adj" fmla="val 37037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194" name="グループ化 193"/>
            <p:cNvGrpSpPr/>
            <p:nvPr/>
          </p:nvGrpSpPr>
          <p:grpSpPr>
            <a:xfrm>
              <a:off x="2555440" y="4874508"/>
              <a:ext cx="541822" cy="304945"/>
              <a:chOff x="5844675" y="2674055"/>
              <a:chExt cx="430926" cy="242531"/>
            </a:xfrm>
          </p:grpSpPr>
          <p:sp>
            <p:nvSpPr>
              <p:cNvPr id="195" name="楕円 194"/>
              <p:cNvSpPr/>
              <p:nvPr/>
            </p:nvSpPr>
            <p:spPr>
              <a:xfrm>
                <a:off x="5844675" y="2772586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6" name="楕円 195"/>
              <p:cNvSpPr/>
              <p:nvPr/>
            </p:nvSpPr>
            <p:spPr>
              <a:xfrm>
                <a:off x="6131601" y="2772586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7" name="平行四辺形 196"/>
              <p:cNvSpPr/>
              <p:nvPr/>
            </p:nvSpPr>
            <p:spPr>
              <a:xfrm>
                <a:off x="5924156" y="2761173"/>
                <a:ext cx="216477" cy="83660"/>
              </a:xfrm>
              <a:prstGeom prst="parallelogram">
                <a:avLst>
                  <a:gd name="adj" fmla="val 116090"/>
                </a:avLst>
              </a:prstGeom>
              <a:solidFill>
                <a:schemeClr val="bg1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98" name="直線コネクタ 197"/>
              <p:cNvCxnSpPr/>
              <p:nvPr/>
            </p:nvCxnSpPr>
            <p:spPr>
              <a:xfrm flipH="1" flipV="1">
                <a:off x="6111547" y="2674055"/>
                <a:ext cx="88457" cy="174236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直線コネクタ 198"/>
              <p:cNvCxnSpPr/>
              <p:nvPr/>
            </p:nvCxnSpPr>
            <p:spPr>
              <a:xfrm>
                <a:off x="6088545" y="2676436"/>
                <a:ext cx="59232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直線コネクタ 199"/>
              <p:cNvCxnSpPr/>
              <p:nvPr/>
            </p:nvCxnSpPr>
            <p:spPr>
              <a:xfrm flipH="1" flipV="1">
                <a:off x="5999099" y="2740036"/>
                <a:ext cx="53077" cy="10455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台形 79"/>
              <p:cNvSpPr/>
              <p:nvPr/>
            </p:nvSpPr>
            <p:spPr>
              <a:xfrm rot="5400000">
                <a:off x="5984699" y="2695729"/>
                <a:ext cx="28800" cy="72000"/>
              </a:xfrm>
              <a:custGeom>
                <a:avLst/>
                <a:gdLst>
                  <a:gd name="connsiteX0" fmla="*/ 0 w 270026"/>
                  <a:gd name="connsiteY0" fmla="*/ 157882 h 157882"/>
                  <a:gd name="connsiteX1" fmla="*/ 0 w 270026"/>
                  <a:gd name="connsiteY1" fmla="*/ 0 h 157882"/>
                  <a:gd name="connsiteX2" fmla="*/ 270026 w 270026"/>
                  <a:gd name="connsiteY2" fmla="*/ 0 h 157882"/>
                  <a:gd name="connsiteX3" fmla="*/ 270026 w 270026"/>
                  <a:gd name="connsiteY3" fmla="*/ 157882 h 157882"/>
                  <a:gd name="connsiteX4" fmla="*/ 0 w 270026"/>
                  <a:gd name="connsiteY4" fmla="*/ 157882 h 157882"/>
                  <a:gd name="connsiteX0" fmla="*/ 0 w 270026"/>
                  <a:gd name="connsiteY0" fmla="*/ 160263 h 160263"/>
                  <a:gd name="connsiteX1" fmla="*/ 0 w 270026"/>
                  <a:gd name="connsiteY1" fmla="*/ 2381 h 160263"/>
                  <a:gd name="connsiteX2" fmla="*/ 231926 w 270026"/>
                  <a:gd name="connsiteY2" fmla="*/ 0 h 160263"/>
                  <a:gd name="connsiteX3" fmla="*/ 270026 w 270026"/>
                  <a:gd name="connsiteY3" fmla="*/ 160263 h 160263"/>
                  <a:gd name="connsiteX4" fmla="*/ 0 w 270026"/>
                  <a:gd name="connsiteY4" fmla="*/ 160263 h 16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026" h="160263">
                    <a:moveTo>
                      <a:pt x="0" y="160263"/>
                    </a:moveTo>
                    <a:lnTo>
                      <a:pt x="0" y="2381"/>
                    </a:lnTo>
                    <a:lnTo>
                      <a:pt x="231926" y="0"/>
                    </a:lnTo>
                    <a:lnTo>
                      <a:pt x="270026" y="160263"/>
                    </a:lnTo>
                    <a:lnTo>
                      <a:pt x="0" y="16026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02" name="グループ化 201"/>
            <p:cNvGrpSpPr/>
            <p:nvPr/>
          </p:nvGrpSpPr>
          <p:grpSpPr>
            <a:xfrm>
              <a:off x="3287545" y="4883112"/>
              <a:ext cx="390725" cy="308091"/>
              <a:chOff x="5889932" y="1457192"/>
              <a:chExt cx="280978" cy="221554"/>
            </a:xfrm>
          </p:grpSpPr>
          <p:grpSp>
            <p:nvGrpSpPr>
              <p:cNvPr id="203" name="グループ化 202"/>
              <p:cNvGrpSpPr/>
              <p:nvPr/>
            </p:nvGrpSpPr>
            <p:grpSpPr>
              <a:xfrm>
                <a:off x="5901743" y="1609927"/>
                <a:ext cx="249555" cy="68819"/>
                <a:chOff x="5901743" y="1598022"/>
                <a:chExt cx="249555" cy="68819"/>
              </a:xfrm>
            </p:grpSpPr>
            <p:sp>
              <p:nvSpPr>
                <p:cNvPr id="207" name="楕円 206"/>
                <p:cNvSpPr/>
                <p:nvPr/>
              </p:nvSpPr>
              <p:spPr>
                <a:xfrm>
                  <a:off x="5901743" y="1598022"/>
                  <a:ext cx="68819" cy="68819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8" name="楕円 207"/>
                <p:cNvSpPr/>
                <p:nvPr/>
              </p:nvSpPr>
              <p:spPr>
                <a:xfrm>
                  <a:off x="6082479" y="1598022"/>
                  <a:ext cx="68819" cy="68819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04" name="フリーフォーム 203"/>
              <p:cNvSpPr/>
              <p:nvPr/>
            </p:nvSpPr>
            <p:spPr>
              <a:xfrm rot="5400000">
                <a:off x="5937977" y="1409147"/>
                <a:ext cx="184888" cy="280978"/>
              </a:xfrm>
              <a:custGeom>
                <a:avLst/>
                <a:gdLst>
                  <a:gd name="connsiteX0" fmla="*/ 0 w 181715"/>
                  <a:gd name="connsiteY0" fmla="*/ 265766 h 265766"/>
                  <a:gd name="connsiteX1" fmla="*/ 0 w 181715"/>
                  <a:gd name="connsiteY1" fmla="*/ 84052 h 265766"/>
                  <a:gd name="connsiteX2" fmla="*/ 84234 w 181715"/>
                  <a:gd name="connsiteY2" fmla="*/ 84052 h 265766"/>
                  <a:gd name="connsiteX3" fmla="*/ 84234 w 181715"/>
                  <a:gd name="connsiteY3" fmla="*/ 0 h 265766"/>
                  <a:gd name="connsiteX4" fmla="*/ 181715 w 181715"/>
                  <a:gd name="connsiteY4" fmla="*/ 0 h 265766"/>
                  <a:gd name="connsiteX5" fmla="*/ 181715 w 181715"/>
                  <a:gd name="connsiteY5" fmla="*/ 84052 h 265766"/>
                  <a:gd name="connsiteX6" fmla="*/ 181715 w 181715"/>
                  <a:gd name="connsiteY6" fmla="*/ 84052 h 265766"/>
                  <a:gd name="connsiteX7" fmla="*/ 181714 w 181715"/>
                  <a:gd name="connsiteY7" fmla="*/ 265766 h 265766"/>
                  <a:gd name="connsiteX0" fmla="*/ 0 w 181715"/>
                  <a:gd name="connsiteY0" fmla="*/ 265766 h 265766"/>
                  <a:gd name="connsiteX1" fmla="*/ 0 w 181715"/>
                  <a:gd name="connsiteY1" fmla="*/ 84052 h 265766"/>
                  <a:gd name="connsiteX2" fmla="*/ 69949 w 181715"/>
                  <a:gd name="connsiteY2" fmla="*/ 69764 h 265766"/>
                  <a:gd name="connsiteX3" fmla="*/ 84234 w 181715"/>
                  <a:gd name="connsiteY3" fmla="*/ 0 h 265766"/>
                  <a:gd name="connsiteX4" fmla="*/ 181715 w 181715"/>
                  <a:gd name="connsiteY4" fmla="*/ 0 h 265766"/>
                  <a:gd name="connsiteX5" fmla="*/ 181715 w 181715"/>
                  <a:gd name="connsiteY5" fmla="*/ 84052 h 265766"/>
                  <a:gd name="connsiteX6" fmla="*/ 181715 w 181715"/>
                  <a:gd name="connsiteY6" fmla="*/ 84052 h 265766"/>
                  <a:gd name="connsiteX7" fmla="*/ 181714 w 181715"/>
                  <a:gd name="connsiteY7" fmla="*/ 265766 h 265766"/>
                  <a:gd name="connsiteX8" fmla="*/ 0 w 181715"/>
                  <a:gd name="connsiteY8" fmla="*/ 265766 h 265766"/>
                  <a:gd name="connsiteX0" fmla="*/ 3173 w 184888"/>
                  <a:gd name="connsiteY0" fmla="*/ 265766 h 265766"/>
                  <a:gd name="connsiteX1" fmla="*/ 0 w 184888"/>
                  <a:gd name="connsiteY1" fmla="*/ 96064 h 265766"/>
                  <a:gd name="connsiteX2" fmla="*/ 73122 w 184888"/>
                  <a:gd name="connsiteY2" fmla="*/ 69764 h 265766"/>
                  <a:gd name="connsiteX3" fmla="*/ 87407 w 184888"/>
                  <a:gd name="connsiteY3" fmla="*/ 0 h 265766"/>
                  <a:gd name="connsiteX4" fmla="*/ 184888 w 184888"/>
                  <a:gd name="connsiteY4" fmla="*/ 0 h 265766"/>
                  <a:gd name="connsiteX5" fmla="*/ 184888 w 184888"/>
                  <a:gd name="connsiteY5" fmla="*/ 84052 h 265766"/>
                  <a:gd name="connsiteX6" fmla="*/ 184888 w 184888"/>
                  <a:gd name="connsiteY6" fmla="*/ 84052 h 265766"/>
                  <a:gd name="connsiteX7" fmla="*/ 184887 w 184888"/>
                  <a:gd name="connsiteY7" fmla="*/ 265766 h 265766"/>
                  <a:gd name="connsiteX8" fmla="*/ 3173 w 184888"/>
                  <a:gd name="connsiteY8" fmla="*/ 265766 h 265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888" h="265766">
                    <a:moveTo>
                      <a:pt x="3173" y="265766"/>
                    </a:moveTo>
                    <a:cubicBezTo>
                      <a:pt x="2115" y="209199"/>
                      <a:pt x="1058" y="152631"/>
                      <a:pt x="0" y="96064"/>
                    </a:cubicBezTo>
                    <a:lnTo>
                      <a:pt x="73122" y="69764"/>
                    </a:lnTo>
                    <a:lnTo>
                      <a:pt x="87407" y="0"/>
                    </a:lnTo>
                    <a:lnTo>
                      <a:pt x="184888" y="0"/>
                    </a:lnTo>
                    <a:lnTo>
                      <a:pt x="184888" y="84052"/>
                    </a:lnTo>
                    <a:lnTo>
                      <a:pt x="184888" y="84052"/>
                    </a:lnTo>
                    <a:cubicBezTo>
                      <a:pt x="184888" y="144623"/>
                      <a:pt x="184887" y="205195"/>
                      <a:pt x="184887" y="265766"/>
                    </a:cubicBezTo>
                    <a:lnTo>
                      <a:pt x="3173" y="26576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5" name="正方形/長方形 204"/>
              <p:cNvSpPr/>
              <p:nvPr/>
            </p:nvSpPr>
            <p:spPr>
              <a:xfrm>
                <a:off x="5923562" y="1489229"/>
                <a:ext cx="45719" cy="502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" name="台形 48"/>
              <p:cNvSpPr/>
              <p:nvPr/>
            </p:nvSpPr>
            <p:spPr>
              <a:xfrm>
                <a:off x="6005520" y="1485276"/>
                <a:ext cx="67945" cy="68108"/>
              </a:xfrm>
              <a:custGeom>
                <a:avLst/>
                <a:gdLst>
                  <a:gd name="connsiteX0" fmla="*/ 0 w 100013"/>
                  <a:gd name="connsiteY0" fmla="*/ 138905 h 138905"/>
                  <a:gd name="connsiteX1" fmla="*/ 0 w 100013"/>
                  <a:gd name="connsiteY1" fmla="*/ 0 h 138905"/>
                  <a:gd name="connsiteX2" fmla="*/ 100013 w 100013"/>
                  <a:gd name="connsiteY2" fmla="*/ 0 h 138905"/>
                  <a:gd name="connsiteX3" fmla="*/ 100013 w 100013"/>
                  <a:gd name="connsiteY3" fmla="*/ 138905 h 138905"/>
                  <a:gd name="connsiteX4" fmla="*/ 0 w 100013"/>
                  <a:gd name="connsiteY4" fmla="*/ 138905 h 138905"/>
                  <a:gd name="connsiteX0" fmla="*/ 0 w 100013"/>
                  <a:gd name="connsiteY0" fmla="*/ 138905 h 138905"/>
                  <a:gd name="connsiteX1" fmla="*/ 0 w 100013"/>
                  <a:gd name="connsiteY1" fmla="*/ 0 h 138905"/>
                  <a:gd name="connsiteX2" fmla="*/ 73819 w 100013"/>
                  <a:gd name="connsiteY2" fmla="*/ 0 h 138905"/>
                  <a:gd name="connsiteX3" fmla="*/ 100013 w 100013"/>
                  <a:gd name="connsiteY3" fmla="*/ 138905 h 138905"/>
                  <a:gd name="connsiteX4" fmla="*/ 0 w 100013"/>
                  <a:gd name="connsiteY4" fmla="*/ 138905 h 138905"/>
                  <a:gd name="connsiteX0" fmla="*/ 0 w 100013"/>
                  <a:gd name="connsiteY0" fmla="*/ 138905 h 138905"/>
                  <a:gd name="connsiteX1" fmla="*/ 0 w 100013"/>
                  <a:gd name="connsiteY1" fmla="*/ 0 h 138905"/>
                  <a:gd name="connsiteX2" fmla="*/ 63304 w 100013"/>
                  <a:gd name="connsiteY2" fmla="*/ 0 h 138905"/>
                  <a:gd name="connsiteX3" fmla="*/ 100013 w 100013"/>
                  <a:gd name="connsiteY3" fmla="*/ 138905 h 138905"/>
                  <a:gd name="connsiteX4" fmla="*/ 0 w 100013"/>
                  <a:gd name="connsiteY4" fmla="*/ 138905 h 138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13" h="138905">
                    <a:moveTo>
                      <a:pt x="0" y="138905"/>
                    </a:moveTo>
                    <a:lnTo>
                      <a:pt x="0" y="0"/>
                    </a:lnTo>
                    <a:lnTo>
                      <a:pt x="63304" y="0"/>
                    </a:lnTo>
                    <a:lnTo>
                      <a:pt x="100013" y="138905"/>
                    </a:lnTo>
                    <a:lnTo>
                      <a:pt x="0" y="1389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11" name="グループ化 210"/>
            <p:cNvGrpSpPr/>
            <p:nvPr/>
          </p:nvGrpSpPr>
          <p:grpSpPr>
            <a:xfrm>
              <a:off x="5208153" y="4611530"/>
              <a:ext cx="472399" cy="710806"/>
              <a:chOff x="1638300" y="1571625"/>
              <a:chExt cx="1019175" cy="1533525"/>
            </a:xfrm>
          </p:grpSpPr>
          <p:sp>
            <p:nvSpPr>
              <p:cNvPr id="212" name="角丸四角形 211"/>
              <p:cNvSpPr/>
              <p:nvPr/>
            </p:nvSpPr>
            <p:spPr>
              <a:xfrm>
                <a:off x="1638300" y="1571625"/>
                <a:ext cx="1019175" cy="1533525"/>
              </a:xfrm>
              <a:prstGeom prst="roundRect">
                <a:avLst>
                  <a:gd name="adj" fmla="val 14985"/>
                </a:avLst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3" name="角丸四角形 212"/>
              <p:cNvSpPr/>
              <p:nvPr/>
            </p:nvSpPr>
            <p:spPr>
              <a:xfrm>
                <a:off x="1967887" y="1645920"/>
                <a:ext cx="360000" cy="72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4" name="正方形/長方形 213"/>
              <p:cNvSpPr/>
              <p:nvPr/>
            </p:nvSpPr>
            <p:spPr>
              <a:xfrm>
                <a:off x="1751647" y="1822694"/>
                <a:ext cx="792480" cy="100432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5" name="楕円 214"/>
              <p:cNvSpPr/>
              <p:nvPr/>
            </p:nvSpPr>
            <p:spPr>
              <a:xfrm>
                <a:off x="2059500" y="2877136"/>
                <a:ext cx="176774" cy="17677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16" name="テキスト ボックス 215"/>
            <p:cNvSpPr txBox="1"/>
            <p:nvPr/>
          </p:nvSpPr>
          <p:spPr>
            <a:xfrm>
              <a:off x="6077601" y="4440398"/>
              <a:ext cx="14654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NT</a:t>
              </a:r>
              <a:r>
                <a:rPr kumimoji="1"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内の商業施設等</a:t>
              </a:r>
              <a:endPara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75" name="グループ化 74"/>
            <p:cNvGrpSpPr/>
            <p:nvPr/>
          </p:nvGrpSpPr>
          <p:grpSpPr>
            <a:xfrm>
              <a:off x="3828913" y="4892713"/>
              <a:ext cx="550863" cy="279827"/>
              <a:chOff x="4949030" y="2518617"/>
              <a:chExt cx="550863" cy="279827"/>
            </a:xfrm>
          </p:grpSpPr>
          <p:sp>
            <p:nvSpPr>
              <p:cNvPr id="76" name="台形 40"/>
              <p:cNvSpPr/>
              <p:nvPr/>
            </p:nvSpPr>
            <p:spPr>
              <a:xfrm>
                <a:off x="4949030" y="2518617"/>
                <a:ext cx="550863" cy="230821"/>
              </a:xfrm>
              <a:custGeom>
                <a:avLst/>
                <a:gdLst>
                  <a:gd name="connsiteX0" fmla="*/ 0 w 387350"/>
                  <a:gd name="connsiteY0" fmla="*/ 213214 h 213214"/>
                  <a:gd name="connsiteX1" fmla="*/ 0 w 387350"/>
                  <a:gd name="connsiteY1" fmla="*/ 0 h 213214"/>
                  <a:gd name="connsiteX2" fmla="*/ 387350 w 387350"/>
                  <a:gd name="connsiteY2" fmla="*/ 0 h 213214"/>
                  <a:gd name="connsiteX3" fmla="*/ 387350 w 387350"/>
                  <a:gd name="connsiteY3" fmla="*/ 213214 h 213214"/>
                  <a:gd name="connsiteX4" fmla="*/ 0 w 387350"/>
                  <a:gd name="connsiteY4" fmla="*/ 213214 h 213214"/>
                  <a:gd name="connsiteX0" fmla="*/ 0 w 387350"/>
                  <a:gd name="connsiteY0" fmla="*/ 213214 h 213214"/>
                  <a:gd name="connsiteX1" fmla="*/ 0 w 387350"/>
                  <a:gd name="connsiteY1" fmla="*/ 0 h 213214"/>
                  <a:gd name="connsiteX2" fmla="*/ 336550 w 387350"/>
                  <a:gd name="connsiteY2" fmla="*/ 0 h 213214"/>
                  <a:gd name="connsiteX3" fmla="*/ 387350 w 387350"/>
                  <a:gd name="connsiteY3" fmla="*/ 213214 h 213214"/>
                  <a:gd name="connsiteX4" fmla="*/ 0 w 387350"/>
                  <a:gd name="connsiteY4" fmla="*/ 213214 h 213214"/>
                  <a:gd name="connsiteX0" fmla="*/ 0 w 387350"/>
                  <a:gd name="connsiteY0" fmla="*/ 213214 h 213214"/>
                  <a:gd name="connsiteX1" fmla="*/ 0 w 387350"/>
                  <a:gd name="connsiteY1" fmla="*/ 0 h 213214"/>
                  <a:gd name="connsiteX2" fmla="*/ 336550 w 387350"/>
                  <a:gd name="connsiteY2" fmla="*/ 0 h 213214"/>
                  <a:gd name="connsiteX3" fmla="*/ 352746 w 387350"/>
                  <a:gd name="connsiteY3" fmla="*/ 75475 h 213214"/>
                  <a:gd name="connsiteX4" fmla="*/ 387350 w 387350"/>
                  <a:gd name="connsiteY4" fmla="*/ 213214 h 213214"/>
                  <a:gd name="connsiteX5" fmla="*/ 0 w 387350"/>
                  <a:gd name="connsiteY5" fmla="*/ 213214 h 213214"/>
                  <a:gd name="connsiteX0" fmla="*/ 0 w 387350"/>
                  <a:gd name="connsiteY0" fmla="*/ 213214 h 213214"/>
                  <a:gd name="connsiteX1" fmla="*/ 0 w 387350"/>
                  <a:gd name="connsiteY1" fmla="*/ 0 h 213214"/>
                  <a:gd name="connsiteX2" fmla="*/ 336550 w 387350"/>
                  <a:gd name="connsiteY2" fmla="*/ 0 h 213214"/>
                  <a:gd name="connsiteX3" fmla="*/ 377862 w 387350"/>
                  <a:gd name="connsiteY3" fmla="*/ 93072 h 213214"/>
                  <a:gd name="connsiteX4" fmla="*/ 387350 w 387350"/>
                  <a:gd name="connsiteY4" fmla="*/ 213214 h 213214"/>
                  <a:gd name="connsiteX5" fmla="*/ 0 w 387350"/>
                  <a:gd name="connsiteY5" fmla="*/ 213214 h 21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350" h="213214">
                    <a:moveTo>
                      <a:pt x="0" y="213214"/>
                    </a:moveTo>
                    <a:lnTo>
                      <a:pt x="0" y="0"/>
                    </a:lnTo>
                    <a:lnTo>
                      <a:pt x="336550" y="0"/>
                    </a:lnTo>
                    <a:lnTo>
                      <a:pt x="377862" y="93072"/>
                    </a:lnTo>
                    <a:lnTo>
                      <a:pt x="387350" y="213214"/>
                    </a:lnTo>
                    <a:lnTo>
                      <a:pt x="0" y="21321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77" name="グループ化 76"/>
              <p:cNvGrpSpPr/>
              <p:nvPr/>
            </p:nvGrpSpPr>
            <p:grpSpPr>
              <a:xfrm>
                <a:off x="4999592" y="2698749"/>
                <a:ext cx="434103" cy="99695"/>
                <a:chOff x="5005942" y="2711449"/>
                <a:chExt cx="434103" cy="99695"/>
              </a:xfrm>
            </p:grpSpPr>
            <p:sp>
              <p:nvSpPr>
                <p:cNvPr id="87" name="楕円 86"/>
                <p:cNvSpPr/>
                <p:nvPr/>
              </p:nvSpPr>
              <p:spPr>
                <a:xfrm>
                  <a:off x="5005942" y="2711449"/>
                  <a:ext cx="99695" cy="9969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8" name="楕円 87"/>
                <p:cNvSpPr/>
                <p:nvPr/>
              </p:nvSpPr>
              <p:spPr>
                <a:xfrm>
                  <a:off x="5340350" y="2711449"/>
                  <a:ext cx="99695" cy="9969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78" name="グループ化 77"/>
              <p:cNvGrpSpPr/>
              <p:nvPr/>
            </p:nvGrpSpPr>
            <p:grpSpPr>
              <a:xfrm>
                <a:off x="4994812" y="2579832"/>
                <a:ext cx="141664" cy="118923"/>
                <a:chOff x="5013880" y="2579827"/>
                <a:chExt cx="134779" cy="92339"/>
              </a:xfrm>
            </p:grpSpPr>
            <p:sp>
              <p:nvSpPr>
                <p:cNvPr id="84" name="正方形/長方形 83"/>
                <p:cNvSpPr/>
                <p:nvPr/>
              </p:nvSpPr>
              <p:spPr>
                <a:xfrm>
                  <a:off x="5013880" y="2579827"/>
                  <a:ext cx="45719" cy="639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" name="正方形/長方形 84"/>
                <p:cNvSpPr/>
                <p:nvPr/>
              </p:nvSpPr>
              <p:spPr>
                <a:xfrm>
                  <a:off x="5105162" y="2579827"/>
                  <a:ext cx="43497" cy="923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80" name="グループ化 79"/>
              <p:cNvGrpSpPr/>
              <p:nvPr/>
            </p:nvGrpSpPr>
            <p:grpSpPr>
              <a:xfrm>
                <a:off x="5182156" y="2579826"/>
                <a:ext cx="144000" cy="82411"/>
                <a:chOff x="5013880" y="2579827"/>
                <a:chExt cx="137001" cy="63989"/>
              </a:xfrm>
            </p:grpSpPr>
            <p:sp>
              <p:nvSpPr>
                <p:cNvPr id="82" name="正方形/長方形 81"/>
                <p:cNvSpPr/>
                <p:nvPr/>
              </p:nvSpPr>
              <p:spPr>
                <a:xfrm>
                  <a:off x="5013880" y="2579827"/>
                  <a:ext cx="45719" cy="639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" name="正方形/長方形 82"/>
                <p:cNvSpPr/>
                <p:nvPr/>
              </p:nvSpPr>
              <p:spPr>
                <a:xfrm>
                  <a:off x="5105162" y="2579827"/>
                  <a:ext cx="45719" cy="639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81" name="台形 48"/>
              <p:cNvSpPr/>
              <p:nvPr/>
            </p:nvSpPr>
            <p:spPr>
              <a:xfrm>
                <a:off x="5370512" y="2574364"/>
                <a:ext cx="67945" cy="107596"/>
              </a:xfrm>
              <a:custGeom>
                <a:avLst/>
                <a:gdLst>
                  <a:gd name="connsiteX0" fmla="*/ 0 w 100013"/>
                  <a:gd name="connsiteY0" fmla="*/ 138905 h 138905"/>
                  <a:gd name="connsiteX1" fmla="*/ 0 w 100013"/>
                  <a:gd name="connsiteY1" fmla="*/ 0 h 138905"/>
                  <a:gd name="connsiteX2" fmla="*/ 100013 w 100013"/>
                  <a:gd name="connsiteY2" fmla="*/ 0 h 138905"/>
                  <a:gd name="connsiteX3" fmla="*/ 100013 w 100013"/>
                  <a:gd name="connsiteY3" fmla="*/ 138905 h 138905"/>
                  <a:gd name="connsiteX4" fmla="*/ 0 w 100013"/>
                  <a:gd name="connsiteY4" fmla="*/ 138905 h 138905"/>
                  <a:gd name="connsiteX0" fmla="*/ 0 w 100013"/>
                  <a:gd name="connsiteY0" fmla="*/ 138905 h 138905"/>
                  <a:gd name="connsiteX1" fmla="*/ 0 w 100013"/>
                  <a:gd name="connsiteY1" fmla="*/ 0 h 138905"/>
                  <a:gd name="connsiteX2" fmla="*/ 73819 w 100013"/>
                  <a:gd name="connsiteY2" fmla="*/ 0 h 138905"/>
                  <a:gd name="connsiteX3" fmla="*/ 100013 w 100013"/>
                  <a:gd name="connsiteY3" fmla="*/ 138905 h 138905"/>
                  <a:gd name="connsiteX4" fmla="*/ 0 w 100013"/>
                  <a:gd name="connsiteY4" fmla="*/ 138905 h 138905"/>
                  <a:gd name="connsiteX0" fmla="*/ 0 w 100013"/>
                  <a:gd name="connsiteY0" fmla="*/ 138905 h 138905"/>
                  <a:gd name="connsiteX1" fmla="*/ 0 w 100013"/>
                  <a:gd name="connsiteY1" fmla="*/ 0 h 138905"/>
                  <a:gd name="connsiteX2" fmla="*/ 63304 w 100013"/>
                  <a:gd name="connsiteY2" fmla="*/ 0 h 138905"/>
                  <a:gd name="connsiteX3" fmla="*/ 100013 w 100013"/>
                  <a:gd name="connsiteY3" fmla="*/ 138905 h 138905"/>
                  <a:gd name="connsiteX4" fmla="*/ 0 w 100013"/>
                  <a:gd name="connsiteY4" fmla="*/ 138905 h 138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13" h="138905">
                    <a:moveTo>
                      <a:pt x="0" y="138905"/>
                    </a:moveTo>
                    <a:lnTo>
                      <a:pt x="0" y="0"/>
                    </a:lnTo>
                    <a:lnTo>
                      <a:pt x="63304" y="0"/>
                    </a:lnTo>
                    <a:lnTo>
                      <a:pt x="100013" y="138905"/>
                    </a:lnTo>
                    <a:lnTo>
                      <a:pt x="0" y="1389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89" name="ホームベース 88"/>
          <p:cNvSpPr/>
          <p:nvPr/>
        </p:nvSpPr>
        <p:spPr>
          <a:xfrm>
            <a:off x="422294" y="1418980"/>
            <a:ext cx="8636340" cy="360000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441461" y="1414313"/>
            <a:ext cx="7101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①民間事業者等とのネットワークの構築</a:t>
            </a:r>
            <a:endParaRPr kumimoji="1"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871466" y="1832534"/>
            <a:ext cx="8186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○交通事業者や</a:t>
            </a:r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IT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関連企業、市民、行政等が連携し、実現可能な</a:t>
            </a:r>
            <a:r>
              <a:rPr kumimoji="1" lang="en-US" altLang="ja-JP" sz="16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MaaS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の方策について協議</a:t>
            </a:r>
            <a:endParaRPr kumimoji="1"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73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六角形 25"/>
          <p:cNvSpPr/>
          <p:nvPr/>
        </p:nvSpPr>
        <p:spPr>
          <a:xfrm>
            <a:off x="1683627" y="2105494"/>
            <a:ext cx="5870792" cy="4135649"/>
          </a:xfrm>
          <a:prstGeom prst="hexagon">
            <a:avLst/>
          </a:prstGeom>
          <a:gradFill>
            <a:gsLst>
              <a:gs pos="100000">
                <a:schemeClr val="bg1"/>
              </a:gs>
              <a:gs pos="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97639" y="122643"/>
            <a:ext cx="8960163" cy="649185"/>
            <a:chOff x="97639" y="178063"/>
            <a:chExt cx="8960163" cy="649185"/>
          </a:xfrm>
        </p:grpSpPr>
        <p:sp>
          <p:nvSpPr>
            <p:cNvPr id="6" name="正方形/長方形 5"/>
            <p:cNvSpPr/>
            <p:nvPr/>
          </p:nvSpPr>
          <p:spPr>
            <a:xfrm>
              <a:off x="97639" y="304028"/>
              <a:ext cx="843206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ja-JP" altLang="en-US" sz="28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■ </a:t>
              </a:r>
              <a:r>
                <a:rPr lang="ja-JP" altLang="en-US" sz="28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ニュータウン</a:t>
              </a:r>
              <a:r>
                <a:rPr lang="en-US" altLang="ja-JP" sz="28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×ICT</a:t>
              </a:r>
              <a:r>
                <a:rPr lang="ja-JP" altLang="en-US" sz="28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の未来</a:t>
              </a:r>
              <a:endParaRPr lang="ja-JP" altLang="ja-JP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endParaRPr>
            </a:p>
          </p:txBody>
        </p:sp>
        <p:cxnSp>
          <p:nvCxnSpPr>
            <p:cNvPr id="7" name="直線コネクタ 6"/>
            <p:cNvCxnSpPr/>
            <p:nvPr/>
          </p:nvCxnSpPr>
          <p:spPr>
            <a:xfrm>
              <a:off x="187325" y="779402"/>
              <a:ext cx="8870477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7624" y="178063"/>
              <a:ext cx="1810178" cy="576000"/>
            </a:xfrm>
            <a:prstGeom prst="rect">
              <a:avLst/>
            </a:prstGeom>
          </p:spPr>
        </p:pic>
      </p:grpSp>
      <p:sp>
        <p:nvSpPr>
          <p:cNvPr id="21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171450" indent="-171450">
              <a:buFont typeface="Calibri" panose="020F0502020204030204" pitchFamily="34" charset="0"/>
              <a:buChar char="⌂"/>
            </a:pPr>
            <a:r>
              <a:rPr kumimoji="1" lang="en-US" altLang="ja-JP" sz="1400" dirty="0" smtClean="0">
                <a:solidFill>
                  <a:schemeClr val="bg2">
                    <a:lumMod val="25000"/>
                  </a:schemeClr>
                </a:solidFill>
              </a:rPr>
              <a:t>11</a:t>
            </a:r>
            <a:endParaRPr kumimoji="1" lang="ja-JP" alt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0" y="941789"/>
            <a:ext cx="9144000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  <a:spcAft>
                <a:spcPts val="600"/>
              </a:spcAft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ニュータウン</a:t>
            </a: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×ICT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による次世代の都市モデル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-27851" y="3495882"/>
            <a:ext cx="2945037" cy="1281694"/>
            <a:chOff x="-12630" y="3536481"/>
            <a:chExt cx="3652091" cy="152448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4" name="角丸四角形 33"/>
            <p:cNvSpPr/>
            <p:nvPr/>
          </p:nvSpPr>
          <p:spPr>
            <a:xfrm>
              <a:off x="105654" y="3536481"/>
              <a:ext cx="3433196" cy="1498685"/>
            </a:xfrm>
            <a:prstGeom prst="roundRect">
              <a:avLst>
                <a:gd name="adj" fmla="val 186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335371" y="3614145"/>
              <a:ext cx="283518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Mobility</a:t>
              </a:r>
              <a:endPara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-12630" y="4072555"/>
              <a:ext cx="3652091" cy="988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u="sng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自動運転による移動支援</a:t>
              </a:r>
              <a:r>
                <a:rPr kumimoji="1" lang="en-US" altLang="ja-JP" sz="1200" u="sng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(</a:t>
              </a:r>
              <a:r>
                <a:rPr kumimoji="1" lang="en-US" altLang="ja-JP" sz="1200" u="sng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R1</a:t>
              </a:r>
              <a:r>
                <a:rPr kumimoji="1" lang="ja-JP" altLang="en-US" sz="1200" u="sng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年度</a:t>
              </a:r>
              <a:r>
                <a:rPr kumimoji="1" lang="en-US" altLang="ja-JP" sz="1200" u="sng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  <a:endParaRPr kumimoji="1" lang="en-US" altLang="ja-JP" sz="1600" u="sng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シェアサイクル</a:t>
              </a:r>
              <a:endPara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オンデマンド、</a:t>
              </a:r>
              <a:r>
                <a:rPr kumimoji="1" lang="en-US" altLang="ja-JP" sz="1600" dirty="0" err="1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MaaS</a:t>
              </a:r>
              <a:endPara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6292481" y="3575694"/>
            <a:ext cx="2700000" cy="1274456"/>
            <a:chOff x="5868449" y="3533744"/>
            <a:chExt cx="3053443" cy="151588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3" name="角丸四角形 32"/>
            <p:cNvSpPr/>
            <p:nvPr/>
          </p:nvSpPr>
          <p:spPr>
            <a:xfrm>
              <a:off x="5868449" y="3533744"/>
              <a:ext cx="3053443" cy="1498686"/>
            </a:xfrm>
            <a:prstGeom prst="roundRect">
              <a:avLst>
                <a:gd name="adj" fmla="val 186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5972411" y="3611410"/>
              <a:ext cx="283518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防犯・防災</a:t>
              </a:r>
              <a:endPara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968551" y="4061209"/>
              <a:ext cx="2842902" cy="9884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u="sng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無線通信やセンサー等による</a:t>
              </a:r>
              <a:endParaRPr kumimoji="1" lang="en-US" altLang="ja-JP" sz="1600" u="sng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1600" u="sng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高齢者の見守り</a:t>
              </a:r>
              <a:r>
                <a:rPr kumimoji="1" lang="ja-JP" altLang="en-US" sz="1200" u="sng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kumimoji="1" lang="en-US" altLang="ja-JP" sz="1200" u="sng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H30</a:t>
              </a:r>
              <a:r>
                <a:rPr kumimoji="1" lang="ja-JP" altLang="en-US" sz="1200" u="sng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年度）</a:t>
              </a:r>
              <a:endParaRPr kumimoji="1" lang="en-US" altLang="ja-JP" sz="1600" u="sng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危険</a:t>
              </a:r>
              <a:r>
                <a:rPr kumimoji="1"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箇</a:t>
              </a:r>
              <a:r>
                <a:rPr kumimoji="1"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所への対処</a:t>
              </a:r>
              <a:endPara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5623571" y="1617418"/>
            <a:ext cx="2700000" cy="1309279"/>
            <a:chOff x="4987968" y="1726175"/>
            <a:chExt cx="3053443" cy="157720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" name="角丸四角形 1"/>
            <p:cNvSpPr/>
            <p:nvPr/>
          </p:nvSpPr>
          <p:spPr>
            <a:xfrm>
              <a:off x="4987968" y="1726175"/>
              <a:ext cx="3053443" cy="1517845"/>
            </a:xfrm>
            <a:prstGeom prst="roundRect">
              <a:avLst>
                <a:gd name="adj" fmla="val 186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5217680" y="1854778"/>
              <a:ext cx="2585545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子ども・教育</a:t>
              </a:r>
              <a:endPara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5046294" y="2302332"/>
              <a:ext cx="2926293" cy="100105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学校等の様子をスマホに配信</a:t>
              </a:r>
              <a:endPara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en-US" altLang="ja-JP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VR</a:t>
              </a:r>
              <a:r>
                <a:rPr kumimoji="1"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を活用した体験学習</a:t>
              </a:r>
              <a:endPara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オンライン</a:t>
              </a:r>
              <a:r>
                <a:rPr kumimoji="1"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学習</a:t>
              </a:r>
              <a:endPara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1007842" y="1617418"/>
            <a:ext cx="2700000" cy="1260000"/>
            <a:chOff x="1163360" y="1692310"/>
            <a:chExt cx="3053443" cy="151784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5" name="角丸四角形 34"/>
            <p:cNvSpPr/>
            <p:nvPr/>
          </p:nvSpPr>
          <p:spPr>
            <a:xfrm>
              <a:off x="1163360" y="1692310"/>
              <a:ext cx="3053443" cy="1517845"/>
            </a:xfrm>
            <a:prstGeom prst="roundRect">
              <a:avLst>
                <a:gd name="adj" fmla="val 186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652282" y="1706350"/>
              <a:ext cx="2006573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健康医療</a:t>
              </a:r>
              <a:endPara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1249598" y="2168015"/>
              <a:ext cx="2880971" cy="100105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u="sng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外出機会創出</a:t>
              </a:r>
              <a:r>
                <a:rPr kumimoji="1" lang="en-US" altLang="ja-JP" sz="1200" u="sng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(</a:t>
              </a:r>
              <a:r>
                <a:rPr kumimoji="1" lang="en-US" altLang="ja-JP" sz="1200" u="sng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R1</a:t>
              </a:r>
              <a:r>
                <a:rPr kumimoji="1" lang="ja-JP" altLang="en-US" sz="1200" u="sng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年度</a:t>
              </a:r>
              <a:r>
                <a:rPr kumimoji="1" lang="en-US" altLang="ja-JP" sz="1200" u="sng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  <a:endParaRPr kumimoji="1" lang="en-US" altLang="ja-JP" sz="1600" u="sng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1600" u="sng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運動習慣の見える化</a:t>
              </a:r>
              <a:r>
                <a:rPr kumimoji="1" lang="en-US" altLang="ja-JP" sz="1200" u="sng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(R1</a:t>
              </a:r>
              <a:r>
                <a:rPr kumimoji="1" lang="ja-JP" altLang="en-US" sz="1200" u="sng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年度</a:t>
              </a:r>
              <a:r>
                <a:rPr kumimoji="1" lang="en-US" altLang="ja-JP" sz="1200" u="sng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  <a:endParaRPr kumimoji="1" lang="en-US" altLang="ja-JP" sz="1600" u="sng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健康分析・遠隔健康相談</a:t>
              </a:r>
              <a:endPara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946116" y="5451723"/>
            <a:ext cx="2700000" cy="1260000"/>
            <a:chOff x="3030988" y="5367516"/>
            <a:chExt cx="3243808" cy="132855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6" name="角丸四角形 35"/>
            <p:cNvSpPr/>
            <p:nvPr/>
          </p:nvSpPr>
          <p:spPr>
            <a:xfrm>
              <a:off x="3030988" y="5367516"/>
              <a:ext cx="3243808" cy="1328559"/>
            </a:xfrm>
            <a:prstGeom prst="roundRect">
              <a:avLst>
                <a:gd name="adj" fmla="val 186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206206" y="5473786"/>
              <a:ext cx="283518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生活インフラ</a:t>
              </a:r>
              <a:endPara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180136" y="5954033"/>
              <a:ext cx="2887329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スマートメーターによる省力化</a:t>
              </a:r>
              <a:endPara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インフラ監視・維持管理の効率化</a:t>
              </a:r>
              <a:endPara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5575202" y="5451723"/>
            <a:ext cx="2784737" cy="1273104"/>
            <a:chOff x="2991624" y="5367516"/>
            <a:chExt cx="3345612" cy="134237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0" name="角丸四角形 39"/>
            <p:cNvSpPr/>
            <p:nvPr/>
          </p:nvSpPr>
          <p:spPr>
            <a:xfrm>
              <a:off x="3030988" y="5367516"/>
              <a:ext cx="3243808" cy="1328559"/>
            </a:xfrm>
            <a:prstGeom prst="roundRect">
              <a:avLst>
                <a:gd name="adj" fmla="val 186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3235299" y="5417082"/>
              <a:ext cx="283518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にぎわい</a:t>
              </a:r>
              <a:endPara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2991624" y="5833679"/>
              <a:ext cx="3345612" cy="87621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e-sports</a:t>
              </a:r>
              <a:r>
                <a:rPr kumimoji="1"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を活用した活性化</a:t>
              </a:r>
              <a:endPara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アプリ等を活用したまちの案内</a:t>
              </a:r>
              <a:endPara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ビッグデータを活用した施策展開</a:t>
              </a:r>
              <a:endPara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3589603" y="3478607"/>
            <a:ext cx="2188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ICT</a:t>
            </a:r>
            <a:endParaRPr kumimoji="1" lang="ja-JP" altLang="en-US" sz="8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004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4" y="1058915"/>
            <a:ext cx="4850050" cy="5587546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4872294" y="1479843"/>
            <a:ext cx="4187932" cy="3326631"/>
            <a:chOff x="698470" y="4096098"/>
            <a:chExt cx="4140200" cy="3288716"/>
          </a:xfrm>
        </p:grpSpPr>
        <p:pic>
          <p:nvPicPr>
            <p:cNvPr id="20" name="Picture 4" descr="F:\NT地域再生室\32魅力発信事業（ｺﾐｭﾆﾃｨﾃﾞｻﾞｲﾝ）\写真類\西さんパノラマ\2014-08-17 11.49.42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471" y="4096098"/>
              <a:ext cx="4140199" cy="1804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4445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3" name="Picture 3" descr="G:\01NT地域再生\04写真・図等\一時保管\CIMG9143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470" y="5882966"/>
              <a:ext cx="2088101" cy="1489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1" descr="0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437"/>
            <a:stretch>
              <a:fillRect/>
            </a:stretch>
          </p:blipFill>
          <p:spPr bwMode="auto">
            <a:xfrm>
              <a:off x="2750569" y="5870927"/>
              <a:ext cx="2088101" cy="151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グループ化 21"/>
          <p:cNvGrpSpPr/>
          <p:nvPr/>
        </p:nvGrpSpPr>
        <p:grpSpPr>
          <a:xfrm>
            <a:off x="115094" y="122643"/>
            <a:ext cx="8894353" cy="618236"/>
            <a:chOff x="115094" y="178063"/>
            <a:chExt cx="8894353" cy="618236"/>
          </a:xfrm>
        </p:grpSpPr>
        <p:sp>
          <p:nvSpPr>
            <p:cNvPr id="4" name="正方形/長方形 3"/>
            <p:cNvSpPr/>
            <p:nvPr/>
          </p:nvSpPr>
          <p:spPr>
            <a:xfrm>
              <a:off x="115094" y="273079"/>
              <a:ext cx="749429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ja-JP" altLang="en-US" sz="28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■ 泉北ニュータウンについて</a:t>
              </a:r>
              <a:endParaRPr lang="ja-JP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endParaRPr>
            </a:p>
          </p:txBody>
        </p:sp>
        <p:cxnSp>
          <p:nvCxnSpPr>
            <p:cNvPr id="5" name="直線コネクタ 4"/>
            <p:cNvCxnSpPr/>
            <p:nvPr/>
          </p:nvCxnSpPr>
          <p:spPr>
            <a:xfrm>
              <a:off x="187325" y="779402"/>
              <a:ext cx="8822122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9269" y="178063"/>
              <a:ext cx="1810178" cy="576000"/>
            </a:xfrm>
            <a:prstGeom prst="rect">
              <a:avLst/>
            </a:prstGeom>
          </p:spPr>
        </p:pic>
      </p:grpSp>
      <p:sp>
        <p:nvSpPr>
          <p:cNvPr id="28" name="AutoShape 11"/>
          <p:cNvSpPr>
            <a:spLocks noChangeArrowheads="1"/>
          </p:cNvSpPr>
          <p:nvPr/>
        </p:nvSpPr>
        <p:spPr bwMode="auto">
          <a:xfrm>
            <a:off x="94719" y="2183952"/>
            <a:ext cx="4171217" cy="40980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wrap="square" anchor="t" anchorCtr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l"/>
              <a:tabLst>
                <a:tab pos="6100763" algn="l"/>
                <a:tab pos="7353300" algn="r"/>
              </a:tabLst>
              <a:defRPr/>
            </a:pP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94720" y="1596167"/>
            <a:ext cx="3069830" cy="46289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wrap="square" anchor="t" anchorCtr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l"/>
              <a:tabLst>
                <a:tab pos="6100763" algn="l"/>
                <a:tab pos="7353300" algn="r"/>
              </a:tabLst>
              <a:defRPr/>
            </a:pP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2063314" y="3386232"/>
            <a:ext cx="1853041" cy="874460"/>
            <a:chOff x="5756349" y="3047821"/>
            <a:chExt cx="1853041" cy="874460"/>
          </a:xfrm>
        </p:grpSpPr>
        <p:sp>
          <p:nvSpPr>
            <p:cNvPr id="15" name="角丸四角形 14"/>
            <p:cNvSpPr/>
            <p:nvPr/>
          </p:nvSpPr>
          <p:spPr>
            <a:xfrm>
              <a:off x="5756349" y="3047821"/>
              <a:ext cx="1853041" cy="406400"/>
            </a:xfrm>
            <a:prstGeom prst="roundRect">
              <a:avLst>
                <a:gd name="adj" fmla="val 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泉北ニュータウン</a:t>
              </a:r>
              <a:endPara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直角三角形 15"/>
            <p:cNvSpPr/>
            <p:nvPr/>
          </p:nvSpPr>
          <p:spPr>
            <a:xfrm flipV="1">
              <a:off x="6542591" y="3427323"/>
              <a:ext cx="143758" cy="494958"/>
            </a:xfrm>
            <a:prstGeom prst="rt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171450" indent="-171450">
              <a:buFont typeface="Calibri" panose="020F0502020204030204" pitchFamily="34" charset="0"/>
              <a:buChar char="⌂"/>
            </a:pPr>
            <a:r>
              <a:rPr kumimoji="1" lang="en-US" altLang="ja-JP" sz="1400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endParaRPr kumimoji="1" lang="ja-JP" alt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5222745" y="5204166"/>
            <a:ext cx="4773291" cy="156296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wrap="square" anchor="t" anchorCtr="0">
            <a:noAutofit/>
          </a:bodyPr>
          <a:lstStyle/>
          <a:p>
            <a:pPr>
              <a:tabLst>
                <a:tab pos="6100763" algn="l"/>
                <a:tab pos="7353300" algn="r"/>
              </a:tabLst>
              <a:defRPr/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面積　　約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1,511ha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（堺市域のみ）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6100763" algn="l"/>
                <a:tab pos="7353300" algn="r"/>
              </a:tabLst>
              <a:defRPr/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人口　　約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万人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6100763" algn="l"/>
                <a:tab pos="7353300" algn="r"/>
              </a:tabLst>
              <a:defRPr/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世帯　　約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千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世帯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6100763" algn="l"/>
                <a:tab pos="7353300" algn="r"/>
              </a:tabLst>
              <a:defRPr/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（令和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元年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月）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6100763" algn="l"/>
                <a:tab pos="7353300" algn="r"/>
              </a:tabLst>
              <a:defRPr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  <a:tabLst>
                <a:tab pos="6100763" algn="l"/>
                <a:tab pos="7353300" algn="r"/>
              </a:tabLst>
              <a:defRPr/>
            </a:pP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49556" y="529968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南区</a:t>
            </a:r>
          </a:p>
        </p:txBody>
      </p:sp>
    </p:spTree>
    <p:extLst>
      <p:ext uri="{BB962C8B-B14F-4D97-AF65-F5344CB8AC3E}">
        <p14:creationId xmlns:p14="http://schemas.microsoft.com/office/powerpoint/2010/main" val="17054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795017" y="992928"/>
            <a:ext cx="3585358" cy="3586597"/>
            <a:chOff x="115094" y="1741396"/>
            <a:chExt cx="3116837" cy="3157371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 rotWithShape="1">
            <a:blip r:embed="rId3"/>
            <a:srcRect l="29994" t="50487" r="21038" b="5434"/>
            <a:stretch/>
          </p:blipFill>
          <p:spPr>
            <a:xfrm>
              <a:off x="187325" y="1741396"/>
              <a:ext cx="3044606" cy="3157371"/>
            </a:xfrm>
            <a:prstGeom prst="rect">
              <a:avLst/>
            </a:prstGeom>
          </p:spPr>
        </p:pic>
        <p:sp>
          <p:nvSpPr>
            <p:cNvPr id="13" name="フリーフォーム 12"/>
            <p:cNvSpPr/>
            <p:nvPr/>
          </p:nvSpPr>
          <p:spPr>
            <a:xfrm>
              <a:off x="742951" y="2295525"/>
              <a:ext cx="1809749" cy="1190626"/>
            </a:xfrm>
            <a:custGeom>
              <a:avLst/>
              <a:gdLst>
                <a:gd name="connsiteX0" fmla="*/ 1844040 w 1844040"/>
                <a:gd name="connsiteY0" fmla="*/ 0 h 1463040"/>
                <a:gd name="connsiteX1" fmla="*/ 0 w 1844040"/>
                <a:gd name="connsiteY1" fmla="*/ 1463040 h 146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4040" h="1463040">
                  <a:moveTo>
                    <a:pt x="1844040" y="0"/>
                  </a:moveTo>
                  <a:lnTo>
                    <a:pt x="0" y="1463040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115094" y="3376880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光明池</a:t>
              </a: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1250393" y="3069544"/>
              <a:ext cx="8803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栂・美木多</a:t>
              </a:r>
              <a:endPara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2135762" y="2469469"/>
              <a:ext cx="5982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泉ヶ丘</a:t>
              </a:r>
            </a:p>
          </p:txBody>
        </p:sp>
      </p:grpSp>
      <p:sp>
        <p:nvSpPr>
          <p:cNvPr id="12" name="正方形/長方形 11"/>
          <p:cNvSpPr/>
          <p:nvPr/>
        </p:nvSpPr>
        <p:spPr>
          <a:xfrm>
            <a:off x="795017" y="3788357"/>
            <a:ext cx="4650828" cy="1835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/>
          <a:srcRect l="3387" r="3557"/>
          <a:stretch/>
        </p:blipFill>
        <p:spPr>
          <a:xfrm>
            <a:off x="635194" y="3830534"/>
            <a:ext cx="4956969" cy="284009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5" name="グループ化 4"/>
          <p:cNvGrpSpPr/>
          <p:nvPr/>
        </p:nvGrpSpPr>
        <p:grpSpPr>
          <a:xfrm>
            <a:off x="115094" y="122643"/>
            <a:ext cx="8894353" cy="618236"/>
            <a:chOff x="115094" y="178063"/>
            <a:chExt cx="8894353" cy="618236"/>
          </a:xfrm>
        </p:grpSpPr>
        <p:sp>
          <p:nvSpPr>
            <p:cNvPr id="6" name="正方形/長方形 5"/>
            <p:cNvSpPr/>
            <p:nvPr/>
          </p:nvSpPr>
          <p:spPr>
            <a:xfrm>
              <a:off x="115094" y="273079"/>
              <a:ext cx="749429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ja-JP" altLang="en-US" sz="28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■ 課題①　起伏ある地形</a:t>
              </a:r>
              <a:endParaRPr lang="ja-JP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endParaRPr>
            </a:p>
          </p:txBody>
        </p:sp>
        <p:cxnSp>
          <p:nvCxnSpPr>
            <p:cNvPr id="7" name="直線コネクタ 6"/>
            <p:cNvCxnSpPr/>
            <p:nvPr/>
          </p:nvCxnSpPr>
          <p:spPr>
            <a:xfrm>
              <a:off x="187325" y="779402"/>
              <a:ext cx="8822122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9269" y="178063"/>
              <a:ext cx="1810178" cy="576000"/>
            </a:xfrm>
            <a:prstGeom prst="rect">
              <a:avLst/>
            </a:prstGeom>
          </p:spPr>
        </p:pic>
      </p:grpSp>
      <p:sp>
        <p:nvSpPr>
          <p:cNvPr id="9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171450" indent="-171450">
              <a:buFont typeface="Calibri" panose="020F0502020204030204" pitchFamily="34" charset="0"/>
              <a:buChar char="⌂"/>
            </a:pPr>
            <a:r>
              <a:rPr kumimoji="1" lang="en-US" altLang="ja-JP" sz="1400" dirty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kumimoji="1" lang="ja-JP" alt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6005841" y="1403366"/>
            <a:ext cx="2946753" cy="4570959"/>
            <a:chOff x="6005841" y="1403366"/>
            <a:chExt cx="2946753" cy="4570959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6005841" y="3443672"/>
              <a:ext cx="2946753" cy="2530653"/>
              <a:chOff x="5751986" y="3936882"/>
              <a:chExt cx="2946753" cy="2530653"/>
            </a:xfrm>
          </p:grpSpPr>
          <p:sp>
            <p:nvSpPr>
              <p:cNvPr id="22" name="テキスト ボックス 21"/>
              <p:cNvSpPr txBox="1"/>
              <p:nvPr/>
            </p:nvSpPr>
            <p:spPr>
              <a:xfrm>
                <a:off x="5798725" y="3936882"/>
                <a:ext cx="2900014" cy="25137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t" anchorCtr="0">
                <a:noAutofit/>
              </a:bodyPr>
              <a:lstStyle/>
              <a:p>
                <a:pPr algn="ctr"/>
                <a:endParaRPr kumimoji="1" lang="en-US" altLang="ja-JP" sz="1600" dirty="0" smtClean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0" name="テキスト ボックス 19"/>
              <p:cNvSpPr txBox="1"/>
              <p:nvPr/>
            </p:nvSpPr>
            <p:spPr>
              <a:xfrm>
                <a:off x="5751986" y="3971186"/>
                <a:ext cx="2946752" cy="24963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1"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【</a:t>
                </a:r>
                <a:r>
                  <a:rPr kumimoji="1" lang="ja-JP" altLang="en-US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対策</a:t>
                </a:r>
                <a:r>
                  <a:rPr kumimoji="1" lang="en-US" altLang="ja-JP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】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</a:t>
                </a:r>
                <a:r>
                  <a:rPr kumimoji="1" lang="ja-JP" altLang="en-US" sz="16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・</a:t>
                </a:r>
                <a:r>
                  <a:rPr kumimoji="1" lang="ja-JP" altLang="en-US" sz="1600" b="1" dirty="0" smtClean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移動</a:t>
                </a:r>
                <a:r>
                  <a:rPr kumimoji="1" lang="ja-JP" altLang="en-US" sz="16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手段の</a:t>
                </a:r>
                <a:r>
                  <a:rPr kumimoji="1" lang="ja-JP" altLang="en-US" sz="1600" b="1" dirty="0" smtClean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確保</a:t>
                </a:r>
                <a:endParaRPr kumimoji="1" lang="en-US" altLang="ja-JP" sz="1600" b="1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 </a:t>
                </a:r>
                <a:r>
                  <a:rPr kumimoji="1" lang="ja-JP" altLang="en-US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 自宅から鉄道駅、バス</a:t>
                </a:r>
                <a:r>
                  <a:rPr kumimoji="1" lang="ja-JP" altLang="en-US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停</a:t>
                </a:r>
                <a:r>
                  <a:rPr kumimoji="1" lang="ja-JP" altLang="en-US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、</a:t>
                </a:r>
                <a:endParaRPr kumimoji="1" lang="en-US" altLang="ja-JP" sz="1600" dirty="0" smtClean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 </a:t>
                </a:r>
                <a:r>
                  <a:rPr kumimoji="1" lang="en-US" altLang="ja-JP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   </a:t>
                </a:r>
                <a:r>
                  <a:rPr kumimoji="1" lang="ja-JP" altLang="en-US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店舗、クリニックなど</a:t>
                </a:r>
                <a:endParaRPr kumimoji="1" lang="en-US" altLang="ja-JP" sz="16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ct val="150000"/>
                  </a:lnSpc>
                </a:pPr>
                <a:endParaRPr kumimoji="1" lang="en-US" altLang="ja-JP" sz="1600" dirty="0" smtClean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18" name="下矢印 17"/>
            <p:cNvSpPr/>
            <p:nvPr/>
          </p:nvSpPr>
          <p:spPr>
            <a:xfrm>
              <a:off x="6062234" y="1403366"/>
              <a:ext cx="2890359" cy="2014966"/>
            </a:xfrm>
            <a:prstGeom prst="downArrow">
              <a:avLst>
                <a:gd name="adj1" fmla="val 68190"/>
                <a:gd name="adj2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kumimoji="1" lang="en-US" altLang="ja-JP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6581498" y="1508982"/>
              <a:ext cx="19019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kumimoji="1" lang="en-US" altLang="ja-JP" sz="1600" dirty="0" smtClean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600" dirty="0" smtClean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課題</a:t>
              </a:r>
              <a:r>
                <a:rPr kumimoji="1" lang="en-US" altLang="ja-JP" sz="1600" dirty="0" smtClean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pPr lvl="0">
                <a:lnSpc>
                  <a:spcPct val="150000"/>
                </a:lnSpc>
              </a:pPr>
              <a:r>
                <a:rPr kumimoji="1" lang="ja-JP" altLang="en-US" sz="16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sz="1600" dirty="0" smtClean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・</a:t>
              </a:r>
              <a:r>
                <a:rPr kumimoji="1" lang="ja-JP" altLang="en-US" sz="16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起伏が</a:t>
              </a:r>
              <a:r>
                <a:rPr kumimoji="1" lang="ja-JP" altLang="en-US" sz="1600" dirty="0" smtClean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激しい</a:t>
              </a:r>
              <a:endParaRPr kumimoji="1"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246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/>
          <p:cNvGrpSpPr/>
          <p:nvPr/>
        </p:nvGrpSpPr>
        <p:grpSpPr>
          <a:xfrm>
            <a:off x="5994400" y="1277672"/>
            <a:ext cx="3015047" cy="4857484"/>
            <a:chOff x="5994400" y="1277672"/>
            <a:chExt cx="3015047" cy="4857484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5994400" y="3455058"/>
              <a:ext cx="3015047" cy="2680098"/>
              <a:chOff x="5994400" y="3378858"/>
              <a:chExt cx="3015047" cy="2680098"/>
            </a:xfrm>
          </p:grpSpPr>
          <p:sp>
            <p:nvSpPr>
              <p:cNvPr id="2" name="テキスト ボックス 1"/>
              <p:cNvSpPr txBox="1"/>
              <p:nvPr/>
            </p:nvSpPr>
            <p:spPr>
              <a:xfrm>
                <a:off x="6052579" y="3378858"/>
                <a:ext cx="2900014" cy="26387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t" anchorCtr="0">
                <a:noAutofit/>
              </a:bodyPr>
              <a:lstStyle/>
              <a:p>
                <a:pPr algn="ctr"/>
                <a:endParaRPr kumimoji="1" lang="en-US" altLang="ja-JP" sz="1600" dirty="0" smtClean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56" name="テキスト ボックス 55"/>
              <p:cNvSpPr txBox="1"/>
              <p:nvPr/>
            </p:nvSpPr>
            <p:spPr>
              <a:xfrm>
                <a:off x="5994400" y="3378858"/>
                <a:ext cx="3015047" cy="26800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1"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【</a:t>
                </a:r>
                <a:r>
                  <a:rPr kumimoji="1" lang="ja-JP" altLang="en-US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対策</a:t>
                </a:r>
                <a:r>
                  <a:rPr kumimoji="1" lang="en-US" altLang="ja-JP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】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1600" dirty="0" smtClean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</a:t>
                </a:r>
                <a:r>
                  <a:rPr kumimoji="1" lang="ja-JP" altLang="en-US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・若年層・子育ての流入促進</a:t>
                </a:r>
                <a:endParaRPr kumimoji="1" lang="en-US" altLang="ja-JP" sz="1600" dirty="0" smtClean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</a:t>
                </a:r>
                <a:r>
                  <a:rPr kumimoji="1" lang="ja-JP" altLang="en-US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・高齢者の支援の担い手確保</a:t>
                </a:r>
                <a:endParaRPr kumimoji="1" lang="en-US" altLang="ja-JP" sz="1600" dirty="0" smtClean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</a:t>
                </a:r>
                <a:r>
                  <a:rPr kumimoji="1" lang="ja-JP" altLang="en-US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・人が集う場の創出</a:t>
                </a:r>
                <a:endParaRPr kumimoji="1" lang="en-US" altLang="ja-JP" sz="16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1600" dirty="0" smtClean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</a:t>
                </a:r>
                <a:r>
                  <a:rPr kumimoji="1" lang="ja-JP" altLang="en-US" sz="1600" b="1" dirty="0" smtClean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・移動</a:t>
                </a:r>
                <a:r>
                  <a:rPr kumimoji="1" lang="ja-JP" altLang="en-US" sz="16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手段の</a:t>
                </a:r>
                <a:r>
                  <a:rPr kumimoji="1" lang="ja-JP" altLang="en-US" sz="1600" b="1" dirty="0" smtClean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確保</a:t>
                </a:r>
                <a:endParaRPr kumimoji="1" lang="en-US" altLang="ja-JP" sz="1600" b="1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9" name="下矢印 8"/>
            <p:cNvSpPr/>
            <p:nvPr/>
          </p:nvSpPr>
          <p:spPr>
            <a:xfrm>
              <a:off x="6022289" y="1335266"/>
              <a:ext cx="2890359" cy="2073747"/>
            </a:xfrm>
            <a:prstGeom prst="downArrow">
              <a:avLst>
                <a:gd name="adj1" fmla="val 68190"/>
                <a:gd name="adj2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kumimoji="1" lang="en-US" altLang="ja-JP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6438250" y="1277672"/>
              <a:ext cx="215381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kumimoji="1" lang="en-US" altLang="ja-JP" sz="1600" dirty="0" smtClean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6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課題</a:t>
              </a:r>
              <a:r>
                <a:rPr kumimoji="1" lang="en-US" altLang="ja-JP" sz="1600" dirty="0" smtClean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pPr lvl="0">
                <a:lnSpc>
                  <a:spcPct val="150000"/>
                </a:lnSpc>
              </a:pPr>
              <a:r>
                <a:rPr kumimoji="1" lang="ja-JP" altLang="en-US" sz="16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sz="1600" dirty="0" smtClean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・</a:t>
              </a:r>
              <a:r>
                <a:rPr kumimoji="1" lang="ja-JP" altLang="en-US" sz="16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若い世代</a:t>
              </a:r>
              <a:r>
                <a:rPr kumimoji="1" lang="ja-JP" altLang="en-US" sz="1600" dirty="0" smtClean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の流出</a:t>
              </a:r>
              <a:endParaRPr kumimoji="1" lang="en-US" altLang="ja-JP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16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・コミュニティの希薄化</a:t>
              </a:r>
              <a:endParaRPr kumimoji="1"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1600" dirty="0" smtClean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・</a:t>
              </a:r>
              <a:r>
                <a:rPr kumimoji="1" lang="ja-JP" altLang="en-US" sz="16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健康の維持</a:t>
              </a:r>
              <a:r>
                <a:rPr kumimoji="1" lang="ja-JP" altLang="en-US" sz="1600" dirty="0" smtClean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増進</a:t>
              </a:r>
              <a:endParaRPr kumimoji="1" lang="en-US" altLang="ja-JP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410507" y="1259642"/>
            <a:ext cx="5085210" cy="5239147"/>
            <a:chOff x="1286132" y="2405722"/>
            <a:chExt cx="6516000" cy="4197514"/>
          </a:xfrm>
        </p:grpSpPr>
        <p:sp>
          <p:nvSpPr>
            <p:cNvPr id="13" name="正方形/長方形 12"/>
            <p:cNvSpPr/>
            <p:nvPr/>
          </p:nvSpPr>
          <p:spPr>
            <a:xfrm>
              <a:off x="6966818" y="4273522"/>
              <a:ext cx="720000" cy="17897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263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5576787" y="3648830"/>
              <a:ext cx="720000" cy="2412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263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1407252" y="2747208"/>
              <a:ext cx="720000" cy="33077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263"/>
            </a:p>
          </p:txBody>
        </p:sp>
        <p:sp>
          <p:nvSpPr>
            <p:cNvPr id="21" name="フリーフォーム 20"/>
            <p:cNvSpPr/>
            <p:nvPr/>
          </p:nvSpPr>
          <p:spPr>
            <a:xfrm>
              <a:off x="1286132" y="6062827"/>
              <a:ext cx="6516000" cy="0"/>
            </a:xfrm>
            <a:custGeom>
              <a:avLst/>
              <a:gdLst>
                <a:gd name="connsiteX0" fmla="*/ 0 w 6719454"/>
                <a:gd name="connsiteY0" fmla="*/ 0 h 3962400"/>
                <a:gd name="connsiteX1" fmla="*/ 0 w 6719454"/>
                <a:gd name="connsiteY1" fmla="*/ 3962400 h 3962400"/>
                <a:gd name="connsiteX2" fmla="*/ 6719454 w 6719454"/>
                <a:gd name="connsiteY2" fmla="*/ 3962400 h 3962400"/>
                <a:gd name="connsiteX0" fmla="*/ 0 w 6719454"/>
                <a:gd name="connsiteY0" fmla="*/ 0 h 0"/>
                <a:gd name="connsiteX1" fmla="*/ 6719454 w 671945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19454">
                  <a:moveTo>
                    <a:pt x="0" y="0"/>
                  </a:moveTo>
                  <a:lnTo>
                    <a:pt x="6719454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263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305192" y="6077006"/>
              <a:ext cx="932647" cy="526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1992</a:t>
              </a:r>
            </a:p>
            <a:p>
              <a:pPr algn="ctr"/>
              <a:r>
                <a:rPr kumimoji="1" lang="ja-JP" altLang="en-US" sz="1543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（ピーク）</a:t>
              </a:r>
              <a:endParaRPr kumimoji="1" lang="ja-JP" altLang="en-US" sz="1543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286132" y="2876964"/>
              <a:ext cx="881207" cy="19683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kumimoji="1" lang="en-US" altLang="ja-JP" sz="14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16.5</a:t>
              </a:r>
              <a:r>
                <a:rPr kumimoji="1" lang="ja-JP" altLang="en-US" sz="14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万人</a:t>
              </a:r>
              <a:endPara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6945169" y="6077006"/>
              <a:ext cx="823044" cy="506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2030</a:t>
              </a:r>
            </a:p>
            <a:p>
              <a:pPr algn="ctr"/>
              <a:r>
                <a:rPr kumimoji="1"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（推計）</a:t>
              </a:r>
              <a:endPara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5601620" y="6077006"/>
              <a:ext cx="635989" cy="309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2019</a:t>
              </a:r>
              <a:endPara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1424071" y="2405722"/>
              <a:ext cx="947550" cy="259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人口</a:t>
              </a:r>
              <a:endPara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72" name="グループ化 71"/>
          <p:cNvGrpSpPr/>
          <p:nvPr/>
        </p:nvGrpSpPr>
        <p:grpSpPr>
          <a:xfrm>
            <a:off x="282626" y="1777351"/>
            <a:ext cx="5575396" cy="3593482"/>
            <a:chOff x="345079" y="1996315"/>
            <a:chExt cx="7144104" cy="3494266"/>
          </a:xfrm>
        </p:grpSpPr>
        <p:grpSp>
          <p:nvGrpSpPr>
            <p:cNvPr id="73" name="グループ化 72"/>
            <p:cNvGrpSpPr/>
            <p:nvPr/>
          </p:nvGrpSpPr>
          <p:grpSpPr>
            <a:xfrm>
              <a:off x="987776" y="2800265"/>
              <a:ext cx="4201524" cy="2362543"/>
              <a:chOff x="2186099" y="4565650"/>
              <a:chExt cx="4201524" cy="1046395"/>
            </a:xfrm>
          </p:grpSpPr>
          <p:sp>
            <p:nvSpPr>
              <p:cNvPr id="121" name="フリーフォーム 120"/>
              <p:cNvSpPr/>
              <p:nvPr/>
            </p:nvSpPr>
            <p:spPr>
              <a:xfrm>
                <a:off x="2186099" y="4565650"/>
                <a:ext cx="4170599" cy="1046395"/>
              </a:xfrm>
              <a:custGeom>
                <a:avLst/>
                <a:gdLst>
                  <a:gd name="connsiteX0" fmla="*/ 0 w 7033260"/>
                  <a:gd name="connsiteY0" fmla="*/ 2171700 h 2171700"/>
                  <a:gd name="connsiteX1" fmla="*/ 335280 w 7033260"/>
                  <a:gd name="connsiteY1" fmla="*/ 2125980 h 2171700"/>
                  <a:gd name="connsiteX2" fmla="*/ 647700 w 7033260"/>
                  <a:gd name="connsiteY2" fmla="*/ 2057400 h 2171700"/>
                  <a:gd name="connsiteX3" fmla="*/ 967740 w 7033260"/>
                  <a:gd name="connsiteY3" fmla="*/ 1988820 h 2171700"/>
                  <a:gd name="connsiteX4" fmla="*/ 1295400 w 7033260"/>
                  <a:gd name="connsiteY4" fmla="*/ 1897380 h 2171700"/>
                  <a:gd name="connsiteX5" fmla="*/ 1615440 w 7033260"/>
                  <a:gd name="connsiteY5" fmla="*/ 1805940 h 2171700"/>
                  <a:gd name="connsiteX6" fmla="*/ 1935480 w 7033260"/>
                  <a:gd name="connsiteY6" fmla="*/ 1714500 h 2171700"/>
                  <a:gd name="connsiteX7" fmla="*/ 2263140 w 7033260"/>
                  <a:gd name="connsiteY7" fmla="*/ 1577340 h 2171700"/>
                  <a:gd name="connsiteX8" fmla="*/ 2583180 w 7033260"/>
                  <a:gd name="connsiteY8" fmla="*/ 1478280 h 2171700"/>
                  <a:gd name="connsiteX9" fmla="*/ 2910840 w 7033260"/>
                  <a:gd name="connsiteY9" fmla="*/ 1371600 h 2171700"/>
                  <a:gd name="connsiteX10" fmla="*/ 3223260 w 7033260"/>
                  <a:gd name="connsiteY10" fmla="*/ 1219200 h 2171700"/>
                  <a:gd name="connsiteX11" fmla="*/ 3566160 w 7033260"/>
                  <a:gd name="connsiteY11" fmla="*/ 1104900 h 2171700"/>
                  <a:gd name="connsiteX12" fmla="*/ 3886200 w 7033260"/>
                  <a:gd name="connsiteY12" fmla="*/ 982980 h 2171700"/>
                  <a:gd name="connsiteX13" fmla="*/ 4206240 w 7033260"/>
                  <a:gd name="connsiteY13" fmla="*/ 845820 h 2171700"/>
                  <a:gd name="connsiteX14" fmla="*/ 4526280 w 7033260"/>
                  <a:gd name="connsiteY14" fmla="*/ 640080 h 2171700"/>
                  <a:gd name="connsiteX15" fmla="*/ 4838700 w 7033260"/>
                  <a:gd name="connsiteY15" fmla="*/ 480060 h 2171700"/>
                  <a:gd name="connsiteX16" fmla="*/ 5166360 w 7033260"/>
                  <a:gd name="connsiteY16" fmla="*/ 297180 h 2171700"/>
                  <a:gd name="connsiteX17" fmla="*/ 5501640 w 7033260"/>
                  <a:gd name="connsiteY17" fmla="*/ 129540 h 2171700"/>
                  <a:gd name="connsiteX18" fmla="*/ 5821680 w 7033260"/>
                  <a:gd name="connsiteY18" fmla="*/ 0 h 2171700"/>
                  <a:gd name="connsiteX19" fmla="*/ 6202680 w 7033260"/>
                  <a:gd name="connsiteY19" fmla="*/ 457200 h 2171700"/>
                  <a:gd name="connsiteX20" fmla="*/ 6233160 w 7033260"/>
                  <a:gd name="connsiteY20" fmla="*/ 800100 h 2171700"/>
                  <a:gd name="connsiteX21" fmla="*/ 6446520 w 7033260"/>
                  <a:gd name="connsiteY21" fmla="*/ 1104900 h 2171700"/>
                  <a:gd name="connsiteX22" fmla="*/ 6736080 w 7033260"/>
                  <a:gd name="connsiteY22" fmla="*/ 876300 h 2171700"/>
                  <a:gd name="connsiteX23" fmla="*/ 6941820 w 7033260"/>
                  <a:gd name="connsiteY23" fmla="*/ 1104900 h 2171700"/>
                  <a:gd name="connsiteX24" fmla="*/ 7033260 w 7033260"/>
                  <a:gd name="connsiteY24" fmla="*/ 1562100 h 2171700"/>
                  <a:gd name="connsiteX25" fmla="*/ 6591300 w 7033260"/>
                  <a:gd name="connsiteY25" fmla="*/ 1912620 h 2171700"/>
                  <a:gd name="connsiteX0" fmla="*/ 0 w 8445500"/>
                  <a:gd name="connsiteY0" fmla="*/ 3561080 h 3561080"/>
                  <a:gd name="connsiteX1" fmla="*/ 335280 w 8445500"/>
                  <a:gd name="connsiteY1" fmla="*/ 3515360 h 3561080"/>
                  <a:gd name="connsiteX2" fmla="*/ 647700 w 8445500"/>
                  <a:gd name="connsiteY2" fmla="*/ 3446780 h 3561080"/>
                  <a:gd name="connsiteX3" fmla="*/ 967740 w 8445500"/>
                  <a:gd name="connsiteY3" fmla="*/ 3378200 h 3561080"/>
                  <a:gd name="connsiteX4" fmla="*/ 1295400 w 8445500"/>
                  <a:gd name="connsiteY4" fmla="*/ 3286760 h 3561080"/>
                  <a:gd name="connsiteX5" fmla="*/ 1615440 w 8445500"/>
                  <a:gd name="connsiteY5" fmla="*/ 3195320 h 3561080"/>
                  <a:gd name="connsiteX6" fmla="*/ 1935480 w 8445500"/>
                  <a:gd name="connsiteY6" fmla="*/ 3103880 h 3561080"/>
                  <a:gd name="connsiteX7" fmla="*/ 2263140 w 8445500"/>
                  <a:gd name="connsiteY7" fmla="*/ 2966720 h 3561080"/>
                  <a:gd name="connsiteX8" fmla="*/ 2583180 w 8445500"/>
                  <a:gd name="connsiteY8" fmla="*/ 2867660 h 3561080"/>
                  <a:gd name="connsiteX9" fmla="*/ 2910840 w 8445500"/>
                  <a:gd name="connsiteY9" fmla="*/ 2760980 h 3561080"/>
                  <a:gd name="connsiteX10" fmla="*/ 3223260 w 8445500"/>
                  <a:gd name="connsiteY10" fmla="*/ 2608580 h 3561080"/>
                  <a:gd name="connsiteX11" fmla="*/ 3566160 w 8445500"/>
                  <a:gd name="connsiteY11" fmla="*/ 2494280 h 3561080"/>
                  <a:gd name="connsiteX12" fmla="*/ 3886200 w 8445500"/>
                  <a:gd name="connsiteY12" fmla="*/ 2372360 h 3561080"/>
                  <a:gd name="connsiteX13" fmla="*/ 4206240 w 8445500"/>
                  <a:gd name="connsiteY13" fmla="*/ 2235200 h 3561080"/>
                  <a:gd name="connsiteX14" fmla="*/ 4526280 w 8445500"/>
                  <a:gd name="connsiteY14" fmla="*/ 2029460 h 3561080"/>
                  <a:gd name="connsiteX15" fmla="*/ 4838700 w 8445500"/>
                  <a:gd name="connsiteY15" fmla="*/ 1869440 h 3561080"/>
                  <a:gd name="connsiteX16" fmla="*/ 5166360 w 8445500"/>
                  <a:gd name="connsiteY16" fmla="*/ 1686560 h 3561080"/>
                  <a:gd name="connsiteX17" fmla="*/ 5501640 w 8445500"/>
                  <a:gd name="connsiteY17" fmla="*/ 1518920 h 3561080"/>
                  <a:gd name="connsiteX18" fmla="*/ 5821680 w 8445500"/>
                  <a:gd name="connsiteY18" fmla="*/ 1389380 h 3561080"/>
                  <a:gd name="connsiteX19" fmla="*/ 6202680 w 8445500"/>
                  <a:gd name="connsiteY19" fmla="*/ 1846580 h 3561080"/>
                  <a:gd name="connsiteX20" fmla="*/ 6233160 w 8445500"/>
                  <a:gd name="connsiteY20" fmla="*/ 2189480 h 3561080"/>
                  <a:gd name="connsiteX21" fmla="*/ 6446520 w 8445500"/>
                  <a:gd name="connsiteY21" fmla="*/ 2494280 h 3561080"/>
                  <a:gd name="connsiteX22" fmla="*/ 6736080 w 8445500"/>
                  <a:gd name="connsiteY22" fmla="*/ 2265680 h 3561080"/>
                  <a:gd name="connsiteX23" fmla="*/ 6941820 w 8445500"/>
                  <a:gd name="connsiteY23" fmla="*/ 2494280 h 3561080"/>
                  <a:gd name="connsiteX24" fmla="*/ 7033260 w 8445500"/>
                  <a:gd name="connsiteY24" fmla="*/ 2951480 h 3561080"/>
                  <a:gd name="connsiteX25" fmla="*/ 8445500 w 8445500"/>
                  <a:gd name="connsiteY25" fmla="*/ 0 h 3561080"/>
                  <a:gd name="connsiteX0" fmla="*/ 0 w 8445500"/>
                  <a:gd name="connsiteY0" fmla="*/ 3561080 h 3561080"/>
                  <a:gd name="connsiteX1" fmla="*/ 335280 w 8445500"/>
                  <a:gd name="connsiteY1" fmla="*/ 3515360 h 3561080"/>
                  <a:gd name="connsiteX2" fmla="*/ 647700 w 8445500"/>
                  <a:gd name="connsiteY2" fmla="*/ 3446780 h 3561080"/>
                  <a:gd name="connsiteX3" fmla="*/ 967740 w 8445500"/>
                  <a:gd name="connsiteY3" fmla="*/ 3378200 h 3561080"/>
                  <a:gd name="connsiteX4" fmla="*/ 1295400 w 8445500"/>
                  <a:gd name="connsiteY4" fmla="*/ 3286760 h 3561080"/>
                  <a:gd name="connsiteX5" fmla="*/ 1615440 w 8445500"/>
                  <a:gd name="connsiteY5" fmla="*/ 3195320 h 3561080"/>
                  <a:gd name="connsiteX6" fmla="*/ 1935480 w 8445500"/>
                  <a:gd name="connsiteY6" fmla="*/ 3103880 h 3561080"/>
                  <a:gd name="connsiteX7" fmla="*/ 2263140 w 8445500"/>
                  <a:gd name="connsiteY7" fmla="*/ 2966720 h 3561080"/>
                  <a:gd name="connsiteX8" fmla="*/ 2583180 w 8445500"/>
                  <a:gd name="connsiteY8" fmla="*/ 2867660 h 3561080"/>
                  <a:gd name="connsiteX9" fmla="*/ 2910840 w 8445500"/>
                  <a:gd name="connsiteY9" fmla="*/ 2760980 h 3561080"/>
                  <a:gd name="connsiteX10" fmla="*/ 3223260 w 8445500"/>
                  <a:gd name="connsiteY10" fmla="*/ 2608580 h 3561080"/>
                  <a:gd name="connsiteX11" fmla="*/ 3566160 w 8445500"/>
                  <a:gd name="connsiteY11" fmla="*/ 2494280 h 3561080"/>
                  <a:gd name="connsiteX12" fmla="*/ 3886200 w 8445500"/>
                  <a:gd name="connsiteY12" fmla="*/ 2372360 h 3561080"/>
                  <a:gd name="connsiteX13" fmla="*/ 4206240 w 8445500"/>
                  <a:gd name="connsiteY13" fmla="*/ 2235200 h 3561080"/>
                  <a:gd name="connsiteX14" fmla="*/ 4526280 w 8445500"/>
                  <a:gd name="connsiteY14" fmla="*/ 2029460 h 3561080"/>
                  <a:gd name="connsiteX15" fmla="*/ 4838700 w 8445500"/>
                  <a:gd name="connsiteY15" fmla="*/ 1869440 h 3561080"/>
                  <a:gd name="connsiteX16" fmla="*/ 5166360 w 8445500"/>
                  <a:gd name="connsiteY16" fmla="*/ 1686560 h 3561080"/>
                  <a:gd name="connsiteX17" fmla="*/ 5501640 w 8445500"/>
                  <a:gd name="connsiteY17" fmla="*/ 1518920 h 3561080"/>
                  <a:gd name="connsiteX18" fmla="*/ 5821680 w 8445500"/>
                  <a:gd name="connsiteY18" fmla="*/ 1389380 h 3561080"/>
                  <a:gd name="connsiteX19" fmla="*/ 6202680 w 8445500"/>
                  <a:gd name="connsiteY19" fmla="*/ 1846580 h 3561080"/>
                  <a:gd name="connsiteX20" fmla="*/ 6233160 w 8445500"/>
                  <a:gd name="connsiteY20" fmla="*/ 2189480 h 3561080"/>
                  <a:gd name="connsiteX21" fmla="*/ 6446520 w 8445500"/>
                  <a:gd name="connsiteY21" fmla="*/ 2494280 h 3561080"/>
                  <a:gd name="connsiteX22" fmla="*/ 6736080 w 8445500"/>
                  <a:gd name="connsiteY22" fmla="*/ 2265680 h 3561080"/>
                  <a:gd name="connsiteX23" fmla="*/ 6941820 w 8445500"/>
                  <a:gd name="connsiteY23" fmla="*/ 2494280 h 3561080"/>
                  <a:gd name="connsiteX24" fmla="*/ 8092440 w 8445500"/>
                  <a:gd name="connsiteY24" fmla="*/ 154940 h 3561080"/>
                  <a:gd name="connsiteX25" fmla="*/ 8445500 w 8445500"/>
                  <a:gd name="connsiteY25" fmla="*/ 0 h 3561080"/>
                  <a:gd name="connsiteX0" fmla="*/ 0 w 8437880"/>
                  <a:gd name="connsiteY0" fmla="*/ 3530600 h 3530600"/>
                  <a:gd name="connsiteX1" fmla="*/ 335280 w 8437880"/>
                  <a:gd name="connsiteY1" fmla="*/ 3484880 h 3530600"/>
                  <a:gd name="connsiteX2" fmla="*/ 647700 w 8437880"/>
                  <a:gd name="connsiteY2" fmla="*/ 3416300 h 3530600"/>
                  <a:gd name="connsiteX3" fmla="*/ 967740 w 8437880"/>
                  <a:gd name="connsiteY3" fmla="*/ 3347720 h 3530600"/>
                  <a:gd name="connsiteX4" fmla="*/ 1295400 w 8437880"/>
                  <a:gd name="connsiteY4" fmla="*/ 3256280 h 3530600"/>
                  <a:gd name="connsiteX5" fmla="*/ 1615440 w 8437880"/>
                  <a:gd name="connsiteY5" fmla="*/ 3164840 h 3530600"/>
                  <a:gd name="connsiteX6" fmla="*/ 1935480 w 8437880"/>
                  <a:gd name="connsiteY6" fmla="*/ 3073400 h 3530600"/>
                  <a:gd name="connsiteX7" fmla="*/ 2263140 w 8437880"/>
                  <a:gd name="connsiteY7" fmla="*/ 2936240 h 3530600"/>
                  <a:gd name="connsiteX8" fmla="*/ 2583180 w 8437880"/>
                  <a:gd name="connsiteY8" fmla="*/ 2837180 h 3530600"/>
                  <a:gd name="connsiteX9" fmla="*/ 2910840 w 8437880"/>
                  <a:gd name="connsiteY9" fmla="*/ 2730500 h 3530600"/>
                  <a:gd name="connsiteX10" fmla="*/ 3223260 w 8437880"/>
                  <a:gd name="connsiteY10" fmla="*/ 2578100 h 3530600"/>
                  <a:gd name="connsiteX11" fmla="*/ 3566160 w 8437880"/>
                  <a:gd name="connsiteY11" fmla="*/ 2463800 h 3530600"/>
                  <a:gd name="connsiteX12" fmla="*/ 3886200 w 8437880"/>
                  <a:gd name="connsiteY12" fmla="*/ 2341880 h 3530600"/>
                  <a:gd name="connsiteX13" fmla="*/ 4206240 w 8437880"/>
                  <a:gd name="connsiteY13" fmla="*/ 2204720 h 3530600"/>
                  <a:gd name="connsiteX14" fmla="*/ 4526280 w 8437880"/>
                  <a:gd name="connsiteY14" fmla="*/ 1998980 h 3530600"/>
                  <a:gd name="connsiteX15" fmla="*/ 4838700 w 8437880"/>
                  <a:gd name="connsiteY15" fmla="*/ 1838960 h 3530600"/>
                  <a:gd name="connsiteX16" fmla="*/ 5166360 w 8437880"/>
                  <a:gd name="connsiteY16" fmla="*/ 1656080 h 3530600"/>
                  <a:gd name="connsiteX17" fmla="*/ 5501640 w 8437880"/>
                  <a:gd name="connsiteY17" fmla="*/ 1488440 h 3530600"/>
                  <a:gd name="connsiteX18" fmla="*/ 5821680 w 8437880"/>
                  <a:gd name="connsiteY18" fmla="*/ 1358900 h 3530600"/>
                  <a:gd name="connsiteX19" fmla="*/ 6202680 w 8437880"/>
                  <a:gd name="connsiteY19" fmla="*/ 1816100 h 3530600"/>
                  <a:gd name="connsiteX20" fmla="*/ 6233160 w 8437880"/>
                  <a:gd name="connsiteY20" fmla="*/ 2159000 h 3530600"/>
                  <a:gd name="connsiteX21" fmla="*/ 6446520 w 8437880"/>
                  <a:gd name="connsiteY21" fmla="*/ 2463800 h 3530600"/>
                  <a:gd name="connsiteX22" fmla="*/ 6736080 w 8437880"/>
                  <a:gd name="connsiteY22" fmla="*/ 2235200 h 3530600"/>
                  <a:gd name="connsiteX23" fmla="*/ 6941820 w 8437880"/>
                  <a:gd name="connsiteY23" fmla="*/ 2463800 h 3530600"/>
                  <a:gd name="connsiteX24" fmla="*/ 8092440 w 8437880"/>
                  <a:gd name="connsiteY24" fmla="*/ 124460 h 3530600"/>
                  <a:gd name="connsiteX25" fmla="*/ 8437880 w 8437880"/>
                  <a:gd name="connsiteY25" fmla="*/ 0 h 3530600"/>
                  <a:gd name="connsiteX0" fmla="*/ 0 w 8437880"/>
                  <a:gd name="connsiteY0" fmla="*/ 3530600 h 3530600"/>
                  <a:gd name="connsiteX1" fmla="*/ 335280 w 8437880"/>
                  <a:gd name="connsiteY1" fmla="*/ 3484880 h 3530600"/>
                  <a:gd name="connsiteX2" fmla="*/ 647700 w 8437880"/>
                  <a:gd name="connsiteY2" fmla="*/ 3416300 h 3530600"/>
                  <a:gd name="connsiteX3" fmla="*/ 967740 w 8437880"/>
                  <a:gd name="connsiteY3" fmla="*/ 3347720 h 3530600"/>
                  <a:gd name="connsiteX4" fmla="*/ 1295400 w 8437880"/>
                  <a:gd name="connsiteY4" fmla="*/ 3256280 h 3530600"/>
                  <a:gd name="connsiteX5" fmla="*/ 1615440 w 8437880"/>
                  <a:gd name="connsiteY5" fmla="*/ 3164840 h 3530600"/>
                  <a:gd name="connsiteX6" fmla="*/ 1935480 w 8437880"/>
                  <a:gd name="connsiteY6" fmla="*/ 3073400 h 3530600"/>
                  <a:gd name="connsiteX7" fmla="*/ 2263140 w 8437880"/>
                  <a:gd name="connsiteY7" fmla="*/ 2936240 h 3530600"/>
                  <a:gd name="connsiteX8" fmla="*/ 2583180 w 8437880"/>
                  <a:gd name="connsiteY8" fmla="*/ 2837180 h 3530600"/>
                  <a:gd name="connsiteX9" fmla="*/ 2910840 w 8437880"/>
                  <a:gd name="connsiteY9" fmla="*/ 2730500 h 3530600"/>
                  <a:gd name="connsiteX10" fmla="*/ 3223260 w 8437880"/>
                  <a:gd name="connsiteY10" fmla="*/ 2578100 h 3530600"/>
                  <a:gd name="connsiteX11" fmla="*/ 3566160 w 8437880"/>
                  <a:gd name="connsiteY11" fmla="*/ 2463800 h 3530600"/>
                  <a:gd name="connsiteX12" fmla="*/ 3886200 w 8437880"/>
                  <a:gd name="connsiteY12" fmla="*/ 2341880 h 3530600"/>
                  <a:gd name="connsiteX13" fmla="*/ 4206240 w 8437880"/>
                  <a:gd name="connsiteY13" fmla="*/ 2204720 h 3530600"/>
                  <a:gd name="connsiteX14" fmla="*/ 4526280 w 8437880"/>
                  <a:gd name="connsiteY14" fmla="*/ 1998980 h 3530600"/>
                  <a:gd name="connsiteX15" fmla="*/ 4838700 w 8437880"/>
                  <a:gd name="connsiteY15" fmla="*/ 1838960 h 3530600"/>
                  <a:gd name="connsiteX16" fmla="*/ 5166360 w 8437880"/>
                  <a:gd name="connsiteY16" fmla="*/ 1656080 h 3530600"/>
                  <a:gd name="connsiteX17" fmla="*/ 5501640 w 8437880"/>
                  <a:gd name="connsiteY17" fmla="*/ 1488440 h 3530600"/>
                  <a:gd name="connsiteX18" fmla="*/ 5821680 w 8437880"/>
                  <a:gd name="connsiteY18" fmla="*/ 1358900 h 3530600"/>
                  <a:gd name="connsiteX19" fmla="*/ 6202680 w 8437880"/>
                  <a:gd name="connsiteY19" fmla="*/ 1816100 h 3530600"/>
                  <a:gd name="connsiteX20" fmla="*/ 6233160 w 8437880"/>
                  <a:gd name="connsiteY20" fmla="*/ 2159000 h 3530600"/>
                  <a:gd name="connsiteX21" fmla="*/ 6446520 w 8437880"/>
                  <a:gd name="connsiteY21" fmla="*/ 2463800 h 3530600"/>
                  <a:gd name="connsiteX22" fmla="*/ 6736080 w 8437880"/>
                  <a:gd name="connsiteY22" fmla="*/ 2235200 h 3530600"/>
                  <a:gd name="connsiteX23" fmla="*/ 7764780 w 8437880"/>
                  <a:gd name="connsiteY23" fmla="*/ 231140 h 3530600"/>
                  <a:gd name="connsiteX24" fmla="*/ 8092440 w 8437880"/>
                  <a:gd name="connsiteY24" fmla="*/ 124460 h 3530600"/>
                  <a:gd name="connsiteX25" fmla="*/ 8437880 w 8437880"/>
                  <a:gd name="connsiteY25" fmla="*/ 0 h 3530600"/>
                  <a:gd name="connsiteX0" fmla="*/ 0 w 8437880"/>
                  <a:gd name="connsiteY0" fmla="*/ 3530600 h 3530600"/>
                  <a:gd name="connsiteX1" fmla="*/ 335280 w 8437880"/>
                  <a:gd name="connsiteY1" fmla="*/ 3484880 h 3530600"/>
                  <a:gd name="connsiteX2" fmla="*/ 647700 w 8437880"/>
                  <a:gd name="connsiteY2" fmla="*/ 3416300 h 3530600"/>
                  <a:gd name="connsiteX3" fmla="*/ 967740 w 8437880"/>
                  <a:gd name="connsiteY3" fmla="*/ 3347720 h 3530600"/>
                  <a:gd name="connsiteX4" fmla="*/ 1295400 w 8437880"/>
                  <a:gd name="connsiteY4" fmla="*/ 3256280 h 3530600"/>
                  <a:gd name="connsiteX5" fmla="*/ 1615440 w 8437880"/>
                  <a:gd name="connsiteY5" fmla="*/ 3164840 h 3530600"/>
                  <a:gd name="connsiteX6" fmla="*/ 1935480 w 8437880"/>
                  <a:gd name="connsiteY6" fmla="*/ 3073400 h 3530600"/>
                  <a:gd name="connsiteX7" fmla="*/ 2263140 w 8437880"/>
                  <a:gd name="connsiteY7" fmla="*/ 2936240 h 3530600"/>
                  <a:gd name="connsiteX8" fmla="*/ 2583180 w 8437880"/>
                  <a:gd name="connsiteY8" fmla="*/ 2837180 h 3530600"/>
                  <a:gd name="connsiteX9" fmla="*/ 2910840 w 8437880"/>
                  <a:gd name="connsiteY9" fmla="*/ 2730500 h 3530600"/>
                  <a:gd name="connsiteX10" fmla="*/ 3223260 w 8437880"/>
                  <a:gd name="connsiteY10" fmla="*/ 2578100 h 3530600"/>
                  <a:gd name="connsiteX11" fmla="*/ 3566160 w 8437880"/>
                  <a:gd name="connsiteY11" fmla="*/ 2463800 h 3530600"/>
                  <a:gd name="connsiteX12" fmla="*/ 3886200 w 8437880"/>
                  <a:gd name="connsiteY12" fmla="*/ 2341880 h 3530600"/>
                  <a:gd name="connsiteX13" fmla="*/ 4206240 w 8437880"/>
                  <a:gd name="connsiteY13" fmla="*/ 2204720 h 3530600"/>
                  <a:gd name="connsiteX14" fmla="*/ 4526280 w 8437880"/>
                  <a:gd name="connsiteY14" fmla="*/ 1998980 h 3530600"/>
                  <a:gd name="connsiteX15" fmla="*/ 4838700 w 8437880"/>
                  <a:gd name="connsiteY15" fmla="*/ 1838960 h 3530600"/>
                  <a:gd name="connsiteX16" fmla="*/ 5166360 w 8437880"/>
                  <a:gd name="connsiteY16" fmla="*/ 1656080 h 3530600"/>
                  <a:gd name="connsiteX17" fmla="*/ 5501640 w 8437880"/>
                  <a:gd name="connsiteY17" fmla="*/ 1488440 h 3530600"/>
                  <a:gd name="connsiteX18" fmla="*/ 5821680 w 8437880"/>
                  <a:gd name="connsiteY18" fmla="*/ 1358900 h 3530600"/>
                  <a:gd name="connsiteX19" fmla="*/ 6202680 w 8437880"/>
                  <a:gd name="connsiteY19" fmla="*/ 1816100 h 3530600"/>
                  <a:gd name="connsiteX20" fmla="*/ 6233160 w 8437880"/>
                  <a:gd name="connsiteY20" fmla="*/ 2159000 h 3530600"/>
                  <a:gd name="connsiteX21" fmla="*/ 6446520 w 8437880"/>
                  <a:gd name="connsiteY21" fmla="*/ 2463800 h 3530600"/>
                  <a:gd name="connsiteX22" fmla="*/ 7444740 w 8437880"/>
                  <a:gd name="connsiteY22" fmla="*/ 353060 h 3530600"/>
                  <a:gd name="connsiteX23" fmla="*/ 7764780 w 8437880"/>
                  <a:gd name="connsiteY23" fmla="*/ 231140 h 3530600"/>
                  <a:gd name="connsiteX24" fmla="*/ 8092440 w 8437880"/>
                  <a:gd name="connsiteY24" fmla="*/ 124460 h 3530600"/>
                  <a:gd name="connsiteX25" fmla="*/ 8437880 w 8437880"/>
                  <a:gd name="connsiteY25" fmla="*/ 0 h 3530600"/>
                  <a:gd name="connsiteX0" fmla="*/ 0 w 8437880"/>
                  <a:gd name="connsiteY0" fmla="*/ 3530600 h 3530600"/>
                  <a:gd name="connsiteX1" fmla="*/ 335280 w 8437880"/>
                  <a:gd name="connsiteY1" fmla="*/ 3484880 h 3530600"/>
                  <a:gd name="connsiteX2" fmla="*/ 647700 w 8437880"/>
                  <a:gd name="connsiteY2" fmla="*/ 3416300 h 3530600"/>
                  <a:gd name="connsiteX3" fmla="*/ 967740 w 8437880"/>
                  <a:gd name="connsiteY3" fmla="*/ 3347720 h 3530600"/>
                  <a:gd name="connsiteX4" fmla="*/ 1295400 w 8437880"/>
                  <a:gd name="connsiteY4" fmla="*/ 3256280 h 3530600"/>
                  <a:gd name="connsiteX5" fmla="*/ 1615440 w 8437880"/>
                  <a:gd name="connsiteY5" fmla="*/ 3164840 h 3530600"/>
                  <a:gd name="connsiteX6" fmla="*/ 1935480 w 8437880"/>
                  <a:gd name="connsiteY6" fmla="*/ 3073400 h 3530600"/>
                  <a:gd name="connsiteX7" fmla="*/ 2263140 w 8437880"/>
                  <a:gd name="connsiteY7" fmla="*/ 2936240 h 3530600"/>
                  <a:gd name="connsiteX8" fmla="*/ 2583180 w 8437880"/>
                  <a:gd name="connsiteY8" fmla="*/ 2837180 h 3530600"/>
                  <a:gd name="connsiteX9" fmla="*/ 2910840 w 8437880"/>
                  <a:gd name="connsiteY9" fmla="*/ 2730500 h 3530600"/>
                  <a:gd name="connsiteX10" fmla="*/ 3223260 w 8437880"/>
                  <a:gd name="connsiteY10" fmla="*/ 2578100 h 3530600"/>
                  <a:gd name="connsiteX11" fmla="*/ 3566160 w 8437880"/>
                  <a:gd name="connsiteY11" fmla="*/ 2463800 h 3530600"/>
                  <a:gd name="connsiteX12" fmla="*/ 3886200 w 8437880"/>
                  <a:gd name="connsiteY12" fmla="*/ 2341880 h 3530600"/>
                  <a:gd name="connsiteX13" fmla="*/ 4206240 w 8437880"/>
                  <a:gd name="connsiteY13" fmla="*/ 2204720 h 3530600"/>
                  <a:gd name="connsiteX14" fmla="*/ 4526280 w 8437880"/>
                  <a:gd name="connsiteY14" fmla="*/ 1998980 h 3530600"/>
                  <a:gd name="connsiteX15" fmla="*/ 4838700 w 8437880"/>
                  <a:gd name="connsiteY15" fmla="*/ 1838960 h 3530600"/>
                  <a:gd name="connsiteX16" fmla="*/ 5166360 w 8437880"/>
                  <a:gd name="connsiteY16" fmla="*/ 1656080 h 3530600"/>
                  <a:gd name="connsiteX17" fmla="*/ 5501640 w 8437880"/>
                  <a:gd name="connsiteY17" fmla="*/ 1488440 h 3530600"/>
                  <a:gd name="connsiteX18" fmla="*/ 5821680 w 8437880"/>
                  <a:gd name="connsiteY18" fmla="*/ 1358900 h 3530600"/>
                  <a:gd name="connsiteX19" fmla="*/ 6202680 w 8437880"/>
                  <a:gd name="connsiteY19" fmla="*/ 1816100 h 3530600"/>
                  <a:gd name="connsiteX20" fmla="*/ 6233160 w 8437880"/>
                  <a:gd name="connsiteY20" fmla="*/ 2159000 h 3530600"/>
                  <a:gd name="connsiteX21" fmla="*/ 7124700 w 8437880"/>
                  <a:gd name="connsiteY21" fmla="*/ 528320 h 3530600"/>
                  <a:gd name="connsiteX22" fmla="*/ 7444740 w 8437880"/>
                  <a:gd name="connsiteY22" fmla="*/ 353060 h 3530600"/>
                  <a:gd name="connsiteX23" fmla="*/ 7764780 w 8437880"/>
                  <a:gd name="connsiteY23" fmla="*/ 231140 h 3530600"/>
                  <a:gd name="connsiteX24" fmla="*/ 8092440 w 8437880"/>
                  <a:gd name="connsiteY24" fmla="*/ 124460 h 3530600"/>
                  <a:gd name="connsiteX25" fmla="*/ 8437880 w 8437880"/>
                  <a:gd name="connsiteY25" fmla="*/ 0 h 3530600"/>
                  <a:gd name="connsiteX0" fmla="*/ 0 w 8437880"/>
                  <a:gd name="connsiteY0" fmla="*/ 3530600 h 3530600"/>
                  <a:gd name="connsiteX1" fmla="*/ 335280 w 8437880"/>
                  <a:gd name="connsiteY1" fmla="*/ 3484880 h 3530600"/>
                  <a:gd name="connsiteX2" fmla="*/ 647700 w 8437880"/>
                  <a:gd name="connsiteY2" fmla="*/ 3416300 h 3530600"/>
                  <a:gd name="connsiteX3" fmla="*/ 967740 w 8437880"/>
                  <a:gd name="connsiteY3" fmla="*/ 3347720 h 3530600"/>
                  <a:gd name="connsiteX4" fmla="*/ 1295400 w 8437880"/>
                  <a:gd name="connsiteY4" fmla="*/ 3256280 h 3530600"/>
                  <a:gd name="connsiteX5" fmla="*/ 1615440 w 8437880"/>
                  <a:gd name="connsiteY5" fmla="*/ 3164840 h 3530600"/>
                  <a:gd name="connsiteX6" fmla="*/ 1935480 w 8437880"/>
                  <a:gd name="connsiteY6" fmla="*/ 3073400 h 3530600"/>
                  <a:gd name="connsiteX7" fmla="*/ 2263140 w 8437880"/>
                  <a:gd name="connsiteY7" fmla="*/ 2936240 h 3530600"/>
                  <a:gd name="connsiteX8" fmla="*/ 2583180 w 8437880"/>
                  <a:gd name="connsiteY8" fmla="*/ 2837180 h 3530600"/>
                  <a:gd name="connsiteX9" fmla="*/ 2910840 w 8437880"/>
                  <a:gd name="connsiteY9" fmla="*/ 2730500 h 3530600"/>
                  <a:gd name="connsiteX10" fmla="*/ 3223260 w 8437880"/>
                  <a:gd name="connsiteY10" fmla="*/ 2578100 h 3530600"/>
                  <a:gd name="connsiteX11" fmla="*/ 3566160 w 8437880"/>
                  <a:gd name="connsiteY11" fmla="*/ 2463800 h 3530600"/>
                  <a:gd name="connsiteX12" fmla="*/ 3886200 w 8437880"/>
                  <a:gd name="connsiteY12" fmla="*/ 2341880 h 3530600"/>
                  <a:gd name="connsiteX13" fmla="*/ 4206240 w 8437880"/>
                  <a:gd name="connsiteY13" fmla="*/ 2204720 h 3530600"/>
                  <a:gd name="connsiteX14" fmla="*/ 4526280 w 8437880"/>
                  <a:gd name="connsiteY14" fmla="*/ 1998980 h 3530600"/>
                  <a:gd name="connsiteX15" fmla="*/ 4838700 w 8437880"/>
                  <a:gd name="connsiteY15" fmla="*/ 1838960 h 3530600"/>
                  <a:gd name="connsiteX16" fmla="*/ 5166360 w 8437880"/>
                  <a:gd name="connsiteY16" fmla="*/ 1656080 h 3530600"/>
                  <a:gd name="connsiteX17" fmla="*/ 5501640 w 8437880"/>
                  <a:gd name="connsiteY17" fmla="*/ 1488440 h 3530600"/>
                  <a:gd name="connsiteX18" fmla="*/ 5821680 w 8437880"/>
                  <a:gd name="connsiteY18" fmla="*/ 1358900 h 3530600"/>
                  <a:gd name="connsiteX19" fmla="*/ 6202680 w 8437880"/>
                  <a:gd name="connsiteY19" fmla="*/ 1816100 h 3530600"/>
                  <a:gd name="connsiteX20" fmla="*/ 6812280 w 8437880"/>
                  <a:gd name="connsiteY20" fmla="*/ 741680 h 3530600"/>
                  <a:gd name="connsiteX21" fmla="*/ 7124700 w 8437880"/>
                  <a:gd name="connsiteY21" fmla="*/ 528320 h 3530600"/>
                  <a:gd name="connsiteX22" fmla="*/ 7444740 w 8437880"/>
                  <a:gd name="connsiteY22" fmla="*/ 353060 h 3530600"/>
                  <a:gd name="connsiteX23" fmla="*/ 7764780 w 8437880"/>
                  <a:gd name="connsiteY23" fmla="*/ 231140 h 3530600"/>
                  <a:gd name="connsiteX24" fmla="*/ 8092440 w 8437880"/>
                  <a:gd name="connsiteY24" fmla="*/ 124460 h 3530600"/>
                  <a:gd name="connsiteX25" fmla="*/ 8437880 w 8437880"/>
                  <a:gd name="connsiteY25" fmla="*/ 0 h 3530600"/>
                  <a:gd name="connsiteX0" fmla="*/ 0 w 8437880"/>
                  <a:gd name="connsiteY0" fmla="*/ 3530600 h 3530600"/>
                  <a:gd name="connsiteX1" fmla="*/ 335280 w 8437880"/>
                  <a:gd name="connsiteY1" fmla="*/ 3484880 h 3530600"/>
                  <a:gd name="connsiteX2" fmla="*/ 647700 w 8437880"/>
                  <a:gd name="connsiteY2" fmla="*/ 3416300 h 3530600"/>
                  <a:gd name="connsiteX3" fmla="*/ 967740 w 8437880"/>
                  <a:gd name="connsiteY3" fmla="*/ 3347720 h 3530600"/>
                  <a:gd name="connsiteX4" fmla="*/ 1295400 w 8437880"/>
                  <a:gd name="connsiteY4" fmla="*/ 3256280 h 3530600"/>
                  <a:gd name="connsiteX5" fmla="*/ 1615440 w 8437880"/>
                  <a:gd name="connsiteY5" fmla="*/ 3164840 h 3530600"/>
                  <a:gd name="connsiteX6" fmla="*/ 1935480 w 8437880"/>
                  <a:gd name="connsiteY6" fmla="*/ 3073400 h 3530600"/>
                  <a:gd name="connsiteX7" fmla="*/ 2263140 w 8437880"/>
                  <a:gd name="connsiteY7" fmla="*/ 2936240 h 3530600"/>
                  <a:gd name="connsiteX8" fmla="*/ 2583180 w 8437880"/>
                  <a:gd name="connsiteY8" fmla="*/ 2837180 h 3530600"/>
                  <a:gd name="connsiteX9" fmla="*/ 2910840 w 8437880"/>
                  <a:gd name="connsiteY9" fmla="*/ 2730500 h 3530600"/>
                  <a:gd name="connsiteX10" fmla="*/ 3223260 w 8437880"/>
                  <a:gd name="connsiteY10" fmla="*/ 2578100 h 3530600"/>
                  <a:gd name="connsiteX11" fmla="*/ 3566160 w 8437880"/>
                  <a:gd name="connsiteY11" fmla="*/ 2463800 h 3530600"/>
                  <a:gd name="connsiteX12" fmla="*/ 3886200 w 8437880"/>
                  <a:gd name="connsiteY12" fmla="*/ 2341880 h 3530600"/>
                  <a:gd name="connsiteX13" fmla="*/ 4206240 w 8437880"/>
                  <a:gd name="connsiteY13" fmla="*/ 2204720 h 3530600"/>
                  <a:gd name="connsiteX14" fmla="*/ 4526280 w 8437880"/>
                  <a:gd name="connsiteY14" fmla="*/ 1998980 h 3530600"/>
                  <a:gd name="connsiteX15" fmla="*/ 4838700 w 8437880"/>
                  <a:gd name="connsiteY15" fmla="*/ 1838960 h 3530600"/>
                  <a:gd name="connsiteX16" fmla="*/ 5166360 w 8437880"/>
                  <a:gd name="connsiteY16" fmla="*/ 1656080 h 3530600"/>
                  <a:gd name="connsiteX17" fmla="*/ 5501640 w 8437880"/>
                  <a:gd name="connsiteY17" fmla="*/ 1488440 h 3530600"/>
                  <a:gd name="connsiteX18" fmla="*/ 5821680 w 8437880"/>
                  <a:gd name="connsiteY18" fmla="*/ 1358900 h 3530600"/>
                  <a:gd name="connsiteX19" fmla="*/ 6141720 w 8437880"/>
                  <a:gd name="connsiteY19" fmla="*/ 1244600 h 3530600"/>
                  <a:gd name="connsiteX20" fmla="*/ 6812280 w 8437880"/>
                  <a:gd name="connsiteY20" fmla="*/ 741680 h 3530600"/>
                  <a:gd name="connsiteX21" fmla="*/ 7124700 w 8437880"/>
                  <a:gd name="connsiteY21" fmla="*/ 528320 h 3530600"/>
                  <a:gd name="connsiteX22" fmla="*/ 7444740 w 8437880"/>
                  <a:gd name="connsiteY22" fmla="*/ 353060 h 3530600"/>
                  <a:gd name="connsiteX23" fmla="*/ 7764780 w 8437880"/>
                  <a:gd name="connsiteY23" fmla="*/ 231140 h 3530600"/>
                  <a:gd name="connsiteX24" fmla="*/ 8092440 w 8437880"/>
                  <a:gd name="connsiteY24" fmla="*/ 124460 h 3530600"/>
                  <a:gd name="connsiteX25" fmla="*/ 8437880 w 8437880"/>
                  <a:gd name="connsiteY25" fmla="*/ 0 h 3530600"/>
                  <a:gd name="connsiteX0" fmla="*/ 0 w 8437880"/>
                  <a:gd name="connsiteY0" fmla="*/ 3530600 h 3530600"/>
                  <a:gd name="connsiteX1" fmla="*/ 335280 w 8437880"/>
                  <a:gd name="connsiteY1" fmla="*/ 3484880 h 3530600"/>
                  <a:gd name="connsiteX2" fmla="*/ 647700 w 8437880"/>
                  <a:gd name="connsiteY2" fmla="*/ 3416300 h 3530600"/>
                  <a:gd name="connsiteX3" fmla="*/ 967740 w 8437880"/>
                  <a:gd name="connsiteY3" fmla="*/ 3347720 h 3530600"/>
                  <a:gd name="connsiteX4" fmla="*/ 1295400 w 8437880"/>
                  <a:gd name="connsiteY4" fmla="*/ 3256280 h 3530600"/>
                  <a:gd name="connsiteX5" fmla="*/ 1615440 w 8437880"/>
                  <a:gd name="connsiteY5" fmla="*/ 3164840 h 3530600"/>
                  <a:gd name="connsiteX6" fmla="*/ 1935480 w 8437880"/>
                  <a:gd name="connsiteY6" fmla="*/ 3073400 h 3530600"/>
                  <a:gd name="connsiteX7" fmla="*/ 2263140 w 8437880"/>
                  <a:gd name="connsiteY7" fmla="*/ 2936240 h 3530600"/>
                  <a:gd name="connsiteX8" fmla="*/ 2583180 w 8437880"/>
                  <a:gd name="connsiteY8" fmla="*/ 2837180 h 3530600"/>
                  <a:gd name="connsiteX9" fmla="*/ 2910840 w 8437880"/>
                  <a:gd name="connsiteY9" fmla="*/ 2730500 h 3530600"/>
                  <a:gd name="connsiteX10" fmla="*/ 3223260 w 8437880"/>
                  <a:gd name="connsiteY10" fmla="*/ 2578100 h 3530600"/>
                  <a:gd name="connsiteX11" fmla="*/ 3566160 w 8437880"/>
                  <a:gd name="connsiteY11" fmla="*/ 2463800 h 3530600"/>
                  <a:gd name="connsiteX12" fmla="*/ 3886200 w 8437880"/>
                  <a:gd name="connsiteY12" fmla="*/ 2341880 h 3530600"/>
                  <a:gd name="connsiteX13" fmla="*/ 4206240 w 8437880"/>
                  <a:gd name="connsiteY13" fmla="*/ 2204720 h 3530600"/>
                  <a:gd name="connsiteX14" fmla="*/ 4526280 w 8437880"/>
                  <a:gd name="connsiteY14" fmla="*/ 1998980 h 3530600"/>
                  <a:gd name="connsiteX15" fmla="*/ 4838700 w 8437880"/>
                  <a:gd name="connsiteY15" fmla="*/ 1838960 h 3530600"/>
                  <a:gd name="connsiteX16" fmla="*/ 5166360 w 8437880"/>
                  <a:gd name="connsiteY16" fmla="*/ 1656080 h 3530600"/>
                  <a:gd name="connsiteX17" fmla="*/ 5501640 w 8437880"/>
                  <a:gd name="connsiteY17" fmla="*/ 1488440 h 3530600"/>
                  <a:gd name="connsiteX18" fmla="*/ 5821680 w 8437880"/>
                  <a:gd name="connsiteY18" fmla="*/ 1358900 h 3530600"/>
                  <a:gd name="connsiteX19" fmla="*/ 6141720 w 8437880"/>
                  <a:gd name="connsiteY19" fmla="*/ 1244600 h 3530600"/>
                  <a:gd name="connsiteX20" fmla="*/ 6492240 w 8437880"/>
                  <a:gd name="connsiteY20" fmla="*/ 977900 h 3530600"/>
                  <a:gd name="connsiteX21" fmla="*/ 6812280 w 8437880"/>
                  <a:gd name="connsiteY21" fmla="*/ 741680 h 3530600"/>
                  <a:gd name="connsiteX22" fmla="*/ 7124700 w 8437880"/>
                  <a:gd name="connsiteY22" fmla="*/ 528320 h 3530600"/>
                  <a:gd name="connsiteX23" fmla="*/ 7444740 w 8437880"/>
                  <a:gd name="connsiteY23" fmla="*/ 353060 h 3530600"/>
                  <a:gd name="connsiteX24" fmla="*/ 7764780 w 8437880"/>
                  <a:gd name="connsiteY24" fmla="*/ 231140 h 3530600"/>
                  <a:gd name="connsiteX25" fmla="*/ 8092440 w 8437880"/>
                  <a:gd name="connsiteY25" fmla="*/ 124460 h 3530600"/>
                  <a:gd name="connsiteX26" fmla="*/ 8437880 w 8437880"/>
                  <a:gd name="connsiteY26" fmla="*/ 0 h 3530600"/>
                  <a:gd name="connsiteX0" fmla="*/ 0 w 8437880"/>
                  <a:gd name="connsiteY0" fmla="*/ 3530600 h 3530600"/>
                  <a:gd name="connsiteX1" fmla="*/ 335280 w 8437880"/>
                  <a:gd name="connsiteY1" fmla="*/ 3484880 h 3530600"/>
                  <a:gd name="connsiteX2" fmla="*/ 647700 w 8437880"/>
                  <a:gd name="connsiteY2" fmla="*/ 3416300 h 3530600"/>
                  <a:gd name="connsiteX3" fmla="*/ 967740 w 8437880"/>
                  <a:gd name="connsiteY3" fmla="*/ 3347720 h 3530600"/>
                  <a:gd name="connsiteX4" fmla="*/ 1295400 w 8437880"/>
                  <a:gd name="connsiteY4" fmla="*/ 3256280 h 3530600"/>
                  <a:gd name="connsiteX5" fmla="*/ 1615440 w 8437880"/>
                  <a:gd name="connsiteY5" fmla="*/ 3164840 h 3530600"/>
                  <a:gd name="connsiteX6" fmla="*/ 1935480 w 8437880"/>
                  <a:gd name="connsiteY6" fmla="*/ 3073400 h 3530600"/>
                  <a:gd name="connsiteX7" fmla="*/ 2263140 w 8437880"/>
                  <a:gd name="connsiteY7" fmla="*/ 2936240 h 3530600"/>
                  <a:gd name="connsiteX8" fmla="*/ 2583180 w 8437880"/>
                  <a:gd name="connsiteY8" fmla="*/ 2837180 h 3530600"/>
                  <a:gd name="connsiteX9" fmla="*/ 2910840 w 8437880"/>
                  <a:gd name="connsiteY9" fmla="*/ 2730500 h 3530600"/>
                  <a:gd name="connsiteX10" fmla="*/ 3223260 w 8437880"/>
                  <a:gd name="connsiteY10" fmla="*/ 2578100 h 3530600"/>
                  <a:gd name="connsiteX11" fmla="*/ 3566160 w 8437880"/>
                  <a:gd name="connsiteY11" fmla="*/ 2463800 h 3530600"/>
                  <a:gd name="connsiteX12" fmla="*/ 3886200 w 8437880"/>
                  <a:gd name="connsiteY12" fmla="*/ 2341880 h 3530600"/>
                  <a:gd name="connsiteX13" fmla="*/ 4206240 w 8437880"/>
                  <a:gd name="connsiteY13" fmla="*/ 2204720 h 3530600"/>
                  <a:gd name="connsiteX14" fmla="*/ 4526280 w 8437880"/>
                  <a:gd name="connsiteY14" fmla="*/ 1998980 h 3530600"/>
                  <a:gd name="connsiteX15" fmla="*/ 4838700 w 8437880"/>
                  <a:gd name="connsiteY15" fmla="*/ 1838960 h 3530600"/>
                  <a:gd name="connsiteX16" fmla="*/ 5166360 w 8437880"/>
                  <a:gd name="connsiteY16" fmla="*/ 1656080 h 3530600"/>
                  <a:gd name="connsiteX17" fmla="*/ 5501640 w 8437880"/>
                  <a:gd name="connsiteY17" fmla="*/ 1488440 h 3530600"/>
                  <a:gd name="connsiteX18" fmla="*/ 5821680 w 8437880"/>
                  <a:gd name="connsiteY18" fmla="*/ 1358900 h 3530600"/>
                  <a:gd name="connsiteX19" fmla="*/ 6141720 w 8437880"/>
                  <a:gd name="connsiteY19" fmla="*/ 1244600 h 3530600"/>
                  <a:gd name="connsiteX20" fmla="*/ 6469380 w 8437880"/>
                  <a:gd name="connsiteY20" fmla="*/ 977900 h 3530600"/>
                  <a:gd name="connsiteX21" fmla="*/ 6812280 w 8437880"/>
                  <a:gd name="connsiteY21" fmla="*/ 741680 h 3530600"/>
                  <a:gd name="connsiteX22" fmla="*/ 7124700 w 8437880"/>
                  <a:gd name="connsiteY22" fmla="*/ 528320 h 3530600"/>
                  <a:gd name="connsiteX23" fmla="*/ 7444740 w 8437880"/>
                  <a:gd name="connsiteY23" fmla="*/ 353060 h 3530600"/>
                  <a:gd name="connsiteX24" fmla="*/ 7764780 w 8437880"/>
                  <a:gd name="connsiteY24" fmla="*/ 231140 h 3530600"/>
                  <a:gd name="connsiteX25" fmla="*/ 8092440 w 8437880"/>
                  <a:gd name="connsiteY25" fmla="*/ 124460 h 3530600"/>
                  <a:gd name="connsiteX26" fmla="*/ 8437880 w 8437880"/>
                  <a:gd name="connsiteY26" fmla="*/ 0 h 353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8437880" h="3530600">
                    <a:moveTo>
                      <a:pt x="0" y="3530600"/>
                    </a:moveTo>
                    <a:lnTo>
                      <a:pt x="335280" y="3484880"/>
                    </a:lnTo>
                    <a:lnTo>
                      <a:pt x="647700" y="3416300"/>
                    </a:lnTo>
                    <a:lnTo>
                      <a:pt x="967740" y="3347720"/>
                    </a:lnTo>
                    <a:lnTo>
                      <a:pt x="1295400" y="3256280"/>
                    </a:lnTo>
                    <a:lnTo>
                      <a:pt x="1615440" y="3164840"/>
                    </a:lnTo>
                    <a:lnTo>
                      <a:pt x="1935480" y="3073400"/>
                    </a:lnTo>
                    <a:lnTo>
                      <a:pt x="2263140" y="2936240"/>
                    </a:lnTo>
                    <a:lnTo>
                      <a:pt x="2583180" y="2837180"/>
                    </a:lnTo>
                    <a:lnTo>
                      <a:pt x="2910840" y="2730500"/>
                    </a:lnTo>
                    <a:lnTo>
                      <a:pt x="3223260" y="2578100"/>
                    </a:lnTo>
                    <a:lnTo>
                      <a:pt x="3566160" y="2463800"/>
                    </a:lnTo>
                    <a:lnTo>
                      <a:pt x="3886200" y="2341880"/>
                    </a:lnTo>
                    <a:lnTo>
                      <a:pt x="4206240" y="2204720"/>
                    </a:lnTo>
                    <a:lnTo>
                      <a:pt x="4526280" y="1998980"/>
                    </a:lnTo>
                    <a:lnTo>
                      <a:pt x="4838700" y="1838960"/>
                    </a:lnTo>
                    <a:lnTo>
                      <a:pt x="5166360" y="1656080"/>
                    </a:lnTo>
                    <a:lnTo>
                      <a:pt x="5501640" y="1488440"/>
                    </a:lnTo>
                    <a:lnTo>
                      <a:pt x="5821680" y="1358900"/>
                    </a:lnTo>
                    <a:lnTo>
                      <a:pt x="6141720" y="1244600"/>
                    </a:lnTo>
                    <a:lnTo>
                      <a:pt x="6469380" y="977900"/>
                    </a:lnTo>
                    <a:lnTo>
                      <a:pt x="6812280" y="741680"/>
                    </a:lnTo>
                    <a:lnTo>
                      <a:pt x="7124700" y="528320"/>
                    </a:lnTo>
                    <a:lnTo>
                      <a:pt x="7444740" y="353060"/>
                    </a:lnTo>
                    <a:lnTo>
                      <a:pt x="7764780" y="231140"/>
                    </a:lnTo>
                    <a:lnTo>
                      <a:pt x="8092440" y="124460"/>
                    </a:lnTo>
                    <a:lnTo>
                      <a:pt x="843788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フリーフォーム 121"/>
              <p:cNvSpPr/>
              <p:nvPr/>
            </p:nvSpPr>
            <p:spPr>
              <a:xfrm>
                <a:off x="2186852" y="4826080"/>
                <a:ext cx="4200771" cy="687096"/>
              </a:xfrm>
              <a:custGeom>
                <a:avLst/>
                <a:gdLst>
                  <a:gd name="connsiteX0" fmla="*/ 0 w 6606540"/>
                  <a:gd name="connsiteY0" fmla="*/ 2308860 h 2308860"/>
                  <a:gd name="connsiteX1" fmla="*/ 350520 w 6606540"/>
                  <a:gd name="connsiteY1" fmla="*/ 2255520 h 2308860"/>
                  <a:gd name="connsiteX2" fmla="*/ 685800 w 6606540"/>
                  <a:gd name="connsiteY2" fmla="*/ 2148840 h 2308860"/>
                  <a:gd name="connsiteX3" fmla="*/ 1013460 w 6606540"/>
                  <a:gd name="connsiteY3" fmla="*/ 2065020 h 2308860"/>
                  <a:gd name="connsiteX4" fmla="*/ 1371600 w 6606540"/>
                  <a:gd name="connsiteY4" fmla="*/ 1973580 h 2308860"/>
                  <a:gd name="connsiteX5" fmla="*/ 1714500 w 6606540"/>
                  <a:gd name="connsiteY5" fmla="*/ 1874520 h 2308860"/>
                  <a:gd name="connsiteX6" fmla="*/ 2057400 w 6606540"/>
                  <a:gd name="connsiteY6" fmla="*/ 1737360 h 2308860"/>
                  <a:gd name="connsiteX7" fmla="*/ 2392680 w 6606540"/>
                  <a:gd name="connsiteY7" fmla="*/ 1630680 h 2308860"/>
                  <a:gd name="connsiteX8" fmla="*/ 2743200 w 6606540"/>
                  <a:gd name="connsiteY8" fmla="*/ 1516380 h 2308860"/>
                  <a:gd name="connsiteX9" fmla="*/ 3086100 w 6606540"/>
                  <a:gd name="connsiteY9" fmla="*/ 1379220 h 2308860"/>
                  <a:gd name="connsiteX10" fmla="*/ 3429000 w 6606540"/>
                  <a:gd name="connsiteY10" fmla="*/ 1272540 h 2308860"/>
                  <a:gd name="connsiteX11" fmla="*/ 3764280 w 6606540"/>
                  <a:gd name="connsiteY11" fmla="*/ 1112520 h 2308860"/>
                  <a:gd name="connsiteX12" fmla="*/ 4099560 w 6606540"/>
                  <a:gd name="connsiteY12" fmla="*/ 1021080 h 2308860"/>
                  <a:gd name="connsiteX13" fmla="*/ 4434840 w 6606540"/>
                  <a:gd name="connsiteY13" fmla="*/ 861060 h 2308860"/>
                  <a:gd name="connsiteX14" fmla="*/ 4792980 w 6606540"/>
                  <a:gd name="connsiteY14" fmla="*/ 762000 h 2308860"/>
                  <a:gd name="connsiteX15" fmla="*/ 5128260 w 6606540"/>
                  <a:gd name="connsiteY15" fmla="*/ 579120 h 2308860"/>
                  <a:gd name="connsiteX16" fmla="*/ 5478780 w 6606540"/>
                  <a:gd name="connsiteY16" fmla="*/ 678180 h 2308860"/>
                  <a:gd name="connsiteX17" fmla="*/ 5806440 w 6606540"/>
                  <a:gd name="connsiteY17" fmla="*/ 289560 h 2308860"/>
                  <a:gd name="connsiteX18" fmla="*/ 6149340 w 6606540"/>
                  <a:gd name="connsiteY18" fmla="*/ 152400 h 2308860"/>
                  <a:gd name="connsiteX19" fmla="*/ 6492240 w 6606540"/>
                  <a:gd name="connsiteY19" fmla="*/ 0 h 2308860"/>
                  <a:gd name="connsiteX20" fmla="*/ 6545580 w 6606540"/>
                  <a:gd name="connsiteY20" fmla="*/ 358140 h 2308860"/>
                  <a:gd name="connsiteX21" fmla="*/ 6454140 w 6606540"/>
                  <a:gd name="connsiteY21" fmla="*/ 807720 h 2308860"/>
                  <a:gd name="connsiteX22" fmla="*/ 6400800 w 6606540"/>
                  <a:gd name="connsiteY22" fmla="*/ 1188720 h 2308860"/>
                  <a:gd name="connsiteX23" fmla="*/ 6530340 w 6606540"/>
                  <a:gd name="connsiteY23" fmla="*/ 1508760 h 2308860"/>
                  <a:gd name="connsiteX24" fmla="*/ 6606540 w 6606540"/>
                  <a:gd name="connsiteY24" fmla="*/ 1805940 h 2308860"/>
                  <a:gd name="connsiteX0" fmla="*/ 0 w 8900160"/>
                  <a:gd name="connsiteY0" fmla="*/ 3192780 h 3192780"/>
                  <a:gd name="connsiteX1" fmla="*/ 350520 w 8900160"/>
                  <a:gd name="connsiteY1" fmla="*/ 3139440 h 3192780"/>
                  <a:gd name="connsiteX2" fmla="*/ 685800 w 8900160"/>
                  <a:gd name="connsiteY2" fmla="*/ 3032760 h 3192780"/>
                  <a:gd name="connsiteX3" fmla="*/ 1013460 w 8900160"/>
                  <a:gd name="connsiteY3" fmla="*/ 2948940 h 3192780"/>
                  <a:gd name="connsiteX4" fmla="*/ 1371600 w 8900160"/>
                  <a:gd name="connsiteY4" fmla="*/ 2857500 h 3192780"/>
                  <a:gd name="connsiteX5" fmla="*/ 1714500 w 8900160"/>
                  <a:gd name="connsiteY5" fmla="*/ 2758440 h 3192780"/>
                  <a:gd name="connsiteX6" fmla="*/ 2057400 w 8900160"/>
                  <a:gd name="connsiteY6" fmla="*/ 2621280 h 3192780"/>
                  <a:gd name="connsiteX7" fmla="*/ 2392680 w 8900160"/>
                  <a:gd name="connsiteY7" fmla="*/ 2514600 h 3192780"/>
                  <a:gd name="connsiteX8" fmla="*/ 2743200 w 8900160"/>
                  <a:gd name="connsiteY8" fmla="*/ 2400300 h 3192780"/>
                  <a:gd name="connsiteX9" fmla="*/ 3086100 w 8900160"/>
                  <a:gd name="connsiteY9" fmla="*/ 2263140 h 3192780"/>
                  <a:gd name="connsiteX10" fmla="*/ 3429000 w 8900160"/>
                  <a:gd name="connsiteY10" fmla="*/ 2156460 h 3192780"/>
                  <a:gd name="connsiteX11" fmla="*/ 3764280 w 8900160"/>
                  <a:gd name="connsiteY11" fmla="*/ 1996440 h 3192780"/>
                  <a:gd name="connsiteX12" fmla="*/ 4099560 w 8900160"/>
                  <a:gd name="connsiteY12" fmla="*/ 1905000 h 3192780"/>
                  <a:gd name="connsiteX13" fmla="*/ 4434840 w 8900160"/>
                  <a:gd name="connsiteY13" fmla="*/ 1744980 h 3192780"/>
                  <a:gd name="connsiteX14" fmla="*/ 4792980 w 8900160"/>
                  <a:gd name="connsiteY14" fmla="*/ 1645920 h 3192780"/>
                  <a:gd name="connsiteX15" fmla="*/ 5128260 w 8900160"/>
                  <a:gd name="connsiteY15" fmla="*/ 1463040 h 3192780"/>
                  <a:gd name="connsiteX16" fmla="*/ 5478780 w 8900160"/>
                  <a:gd name="connsiteY16" fmla="*/ 1562100 h 3192780"/>
                  <a:gd name="connsiteX17" fmla="*/ 5806440 w 8900160"/>
                  <a:gd name="connsiteY17" fmla="*/ 1173480 h 3192780"/>
                  <a:gd name="connsiteX18" fmla="*/ 6149340 w 8900160"/>
                  <a:gd name="connsiteY18" fmla="*/ 1036320 h 3192780"/>
                  <a:gd name="connsiteX19" fmla="*/ 6492240 w 8900160"/>
                  <a:gd name="connsiteY19" fmla="*/ 883920 h 3192780"/>
                  <a:gd name="connsiteX20" fmla="*/ 6545580 w 8900160"/>
                  <a:gd name="connsiteY20" fmla="*/ 1242060 h 3192780"/>
                  <a:gd name="connsiteX21" fmla="*/ 6454140 w 8900160"/>
                  <a:gd name="connsiteY21" fmla="*/ 1691640 h 3192780"/>
                  <a:gd name="connsiteX22" fmla="*/ 6400800 w 8900160"/>
                  <a:gd name="connsiteY22" fmla="*/ 2072640 h 3192780"/>
                  <a:gd name="connsiteX23" fmla="*/ 6530340 w 8900160"/>
                  <a:gd name="connsiteY23" fmla="*/ 2392680 h 3192780"/>
                  <a:gd name="connsiteX24" fmla="*/ 8900160 w 8900160"/>
                  <a:gd name="connsiteY24" fmla="*/ 0 h 3192780"/>
                  <a:gd name="connsiteX0" fmla="*/ 0 w 8900160"/>
                  <a:gd name="connsiteY0" fmla="*/ 3192780 h 3192780"/>
                  <a:gd name="connsiteX1" fmla="*/ 350520 w 8900160"/>
                  <a:gd name="connsiteY1" fmla="*/ 3139440 h 3192780"/>
                  <a:gd name="connsiteX2" fmla="*/ 685800 w 8900160"/>
                  <a:gd name="connsiteY2" fmla="*/ 3032760 h 3192780"/>
                  <a:gd name="connsiteX3" fmla="*/ 1013460 w 8900160"/>
                  <a:gd name="connsiteY3" fmla="*/ 2948940 h 3192780"/>
                  <a:gd name="connsiteX4" fmla="*/ 1371600 w 8900160"/>
                  <a:gd name="connsiteY4" fmla="*/ 2857500 h 3192780"/>
                  <a:gd name="connsiteX5" fmla="*/ 1714500 w 8900160"/>
                  <a:gd name="connsiteY5" fmla="*/ 2758440 h 3192780"/>
                  <a:gd name="connsiteX6" fmla="*/ 2057400 w 8900160"/>
                  <a:gd name="connsiteY6" fmla="*/ 2621280 h 3192780"/>
                  <a:gd name="connsiteX7" fmla="*/ 2392680 w 8900160"/>
                  <a:gd name="connsiteY7" fmla="*/ 2514600 h 3192780"/>
                  <a:gd name="connsiteX8" fmla="*/ 2743200 w 8900160"/>
                  <a:gd name="connsiteY8" fmla="*/ 2400300 h 3192780"/>
                  <a:gd name="connsiteX9" fmla="*/ 3086100 w 8900160"/>
                  <a:gd name="connsiteY9" fmla="*/ 2263140 h 3192780"/>
                  <a:gd name="connsiteX10" fmla="*/ 3429000 w 8900160"/>
                  <a:gd name="connsiteY10" fmla="*/ 2156460 h 3192780"/>
                  <a:gd name="connsiteX11" fmla="*/ 3764280 w 8900160"/>
                  <a:gd name="connsiteY11" fmla="*/ 1996440 h 3192780"/>
                  <a:gd name="connsiteX12" fmla="*/ 4099560 w 8900160"/>
                  <a:gd name="connsiteY12" fmla="*/ 1905000 h 3192780"/>
                  <a:gd name="connsiteX13" fmla="*/ 4434840 w 8900160"/>
                  <a:gd name="connsiteY13" fmla="*/ 1744980 h 3192780"/>
                  <a:gd name="connsiteX14" fmla="*/ 4792980 w 8900160"/>
                  <a:gd name="connsiteY14" fmla="*/ 1645920 h 3192780"/>
                  <a:gd name="connsiteX15" fmla="*/ 5128260 w 8900160"/>
                  <a:gd name="connsiteY15" fmla="*/ 1463040 h 3192780"/>
                  <a:gd name="connsiteX16" fmla="*/ 5478780 w 8900160"/>
                  <a:gd name="connsiteY16" fmla="*/ 1562100 h 3192780"/>
                  <a:gd name="connsiteX17" fmla="*/ 5806440 w 8900160"/>
                  <a:gd name="connsiteY17" fmla="*/ 1173480 h 3192780"/>
                  <a:gd name="connsiteX18" fmla="*/ 6149340 w 8900160"/>
                  <a:gd name="connsiteY18" fmla="*/ 1036320 h 3192780"/>
                  <a:gd name="connsiteX19" fmla="*/ 6492240 w 8900160"/>
                  <a:gd name="connsiteY19" fmla="*/ 883920 h 3192780"/>
                  <a:gd name="connsiteX20" fmla="*/ 6545580 w 8900160"/>
                  <a:gd name="connsiteY20" fmla="*/ 1242060 h 3192780"/>
                  <a:gd name="connsiteX21" fmla="*/ 6454140 w 8900160"/>
                  <a:gd name="connsiteY21" fmla="*/ 1691640 h 3192780"/>
                  <a:gd name="connsiteX22" fmla="*/ 6400800 w 8900160"/>
                  <a:gd name="connsiteY22" fmla="*/ 2072640 h 3192780"/>
                  <a:gd name="connsiteX23" fmla="*/ 6530340 w 8900160"/>
                  <a:gd name="connsiteY23" fmla="*/ 2392680 h 3192780"/>
                  <a:gd name="connsiteX24" fmla="*/ 8900160 w 8900160"/>
                  <a:gd name="connsiteY24" fmla="*/ 0 h 3192780"/>
                  <a:gd name="connsiteX0" fmla="*/ 0 w 8900160"/>
                  <a:gd name="connsiteY0" fmla="*/ 3192780 h 3192780"/>
                  <a:gd name="connsiteX1" fmla="*/ 350520 w 8900160"/>
                  <a:gd name="connsiteY1" fmla="*/ 3139440 h 3192780"/>
                  <a:gd name="connsiteX2" fmla="*/ 685800 w 8900160"/>
                  <a:gd name="connsiteY2" fmla="*/ 3032760 h 3192780"/>
                  <a:gd name="connsiteX3" fmla="*/ 1013460 w 8900160"/>
                  <a:gd name="connsiteY3" fmla="*/ 2948940 h 3192780"/>
                  <a:gd name="connsiteX4" fmla="*/ 1371600 w 8900160"/>
                  <a:gd name="connsiteY4" fmla="*/ 2857500 h 3192780"/>
                  <a:gd name="connsiteX5" fmla="*/ 1714500 w 8900160"/>
                  <a:gd name="connsiteY5" fmla="*/ 2758440 h 3192780"/>
                  <a:gd name="connsiteX6" fmla="*/ 2057400 w 8900160"/>
                  <a:gd name="connsiteY6" fmla="*/ 2621280 h 3192780"/>
                  <a:gd name="connsiteX7" fmla="*/ 2392680 w 8900160"/>
                  <a:gd name="connsiteY7" fmla="*/ 2514600 h 3192780"/>
                  <a:gd name="connsiteX8" fmla="*/ 2743200 w 8900160"/>
                  <a:gd name="connsiteY8" fmla="*/ 2400300 h 3192780"/>
                  <a:gd name="connsiteX9" fmla="*/ 3086100 w 8900160"/>
                  <a:gd name="connsiteY9" fmla="*/ 2263140 h 3192780"/>
                  <a:gd name="connsiteX10" fmla="*/ 3429000 w 8900160"/>
                  <a:gd name="connsiteY10" fmla="*/ 2156460 h 3192780"/>
                  <a:gd name="connsiteX11" fmla="*/ 3764280 w 8900160"/>
                  <a:gd name="connsiteY11" fmla="*/ 1996440 h 3192780"/>
                  <a:gd name="connsiteX12" fmla="*/ 4099560 w 8900160"/>
                  <a:gd name="connsiteY12" fmla="*/ 1905000 h 3192780"/>
                  <a:gd name="connsiteX13" fmla="*/ 4434840 w 8900160"/>
                  <a:gd name="connsiteY13" fmla="*/ 1744980 h 3192780"/>
                  <a:gd name="connsiteX14" fmla="*/ 4792980 w 8900160"/>
                  <a:gd name="connsiteY14" fmla="*/ 1645920 h 3192780"/>
                  <a:gd name="connsiteX15" fmla="*/ 5128260 w 8900160"/>
                  <a:gd name="connsiteY15" fmla="*/ 1463040 h 3192780"/>
                  <a:gd name="connsiteX16" fmla="*/ 5478780 w 8900160"/>
                  <a:gd name="connsiteY16" fmla="*/ 1562100 h 3192780"/>
                  <a:gd name="connsiteX17" fmla="*/ 5806440 w 8900160"/>
                  <a:gd name="connsiteY17" fmla="*/ 1173480 h 3192780"/>
                  <a:gd name="connsiteX18" fmla="*/ 6149340 w 8900160"/>
                  <a:gd name="connsiteY18" fmla="*/ 1036320 h 3192780"/>
                  <a:gd name="connsiteX19" fmla="*/ 6492240 w 8900160"/>
                  <a:gd name="connsiteY19" fmla="*/ 883920 h 3192780"/>
                  <a:gd name="connsiteX20" fmla="*/ 6545580 w 8900160"/>
                  <a:gd name="connsiteY20" fmla="*/ 1242060 h 3192780"/>
                  <a:gd name="connsiteX21" fmla="*/ 6454140 w 8900160"/>
                  <a:gd name="connsiteY21" fmla="*/ 1691640 h 3192780"/>
                  <a:gd name="connsiteX22" fmla="*/ 6400800 w 8900160"/>
                  <a:gd name="connsiteY22" fmla="*/ 2072640 h 3192780"/>
                  <a:gd name="connsiteX23" fmla="*/ 8534400 w 8900160"/>
                  <a:gd name="connsiteY23" fmla="*/ 68580 h 3192780"/>
                  <a:gd name="connsiteX24" fmla="*/ 8900160 w 8900160"/>
                  <a:gd name="connsiteY24" fmla="*/ 0 h 3192780"/>
                  <a:gd name="connsiteX0" fmla="*/ 0 w 8900160"/>
                  <a:gd name="connsiteY0" fmla="*/ 3192780 h 3192780"/>
                  <a:gd name="connsiteX1" fmla="*/ 350520 w 8900160"/>
                  <a:gd name="connsiteY1" fmla="*/ 3139440 h 3192780"/>
                  <a:gd name="connsiteX2" fmla="*/ 685800 w 8900160"/>
                  <a:gd name="connsiteY2" fmla="*/ 3032760 h 3192780"/>
                  <a:gd name="connsiteX3" fmla="*/ 1013460 w 8900160"/>
                  <a:gd name="connsiteY3" fmla="*/ 2948940 h 3192780"/>
                  <a:gd name="connsiteX4" fmla="*/ 1371600 w 8900160"/>
                  <a:gd name="connsiteY4" fmla="*/ 2857500 h 3192780"/>
                  <a:gd name="connsiteX5" fmla="*/ 1714500 w 8900160"/>
                  <a:gd name="connsiteY5" fmla="*/ 2758440 h 3192780"/>
                  <a:gd name="connsiteX6" fmla="*/ 2057400 w 8900160"/>
                  <a:gd name="connsiteY6" fmla="*/ 2621280 h 3192780"/>
                  <a:gd name="connsiteX7" fmla="*/ 2392680 w 8900160"/>
                  <a:gd name="connsiteY7" fmla="*/ 2514600 h 3192780"/>
                  <a:gd name="connsiteX8" fmla="*/ 2743200 w 8900160"/>
                  <a:gd name="connsiteY8" fmla="*/ 2400300 h 3192780"/>
                  <a:gd name="connsiteX9" fmla="*/ 3086100 w 8900160"/>
                  <a:gd name="connsiteY9" fmla="*/ 2263140 h 3192780"/>
                  <a:gd name="connsiteX10" fmla="*/ 3429000 w 8900160"/>
                  <a:gd name="connsiteY10" fmla="*/ 2156460 h 3192780"/>
                  <a:gd name="connsiteX11" fmla="*/ 3764280 w 8900160"/>
                  <a:gd name="connsiteY11" fmla="*/ 1996440 h 3192780"/>
                  <a:gd name="connsiteX12" fmla="*/ 4099560 w 8900160"/>
                  <a:gd name="connsiteY12" fmla="*/ 1905000 h 3192780"/>
                  <a:gd name="connsiteX13" fmla="*/ 4434840 w 8900160"/>
                  <a:gd name="connsiteY13" fmla="*/ 1744980 h 3192780"/>
                  <a:gd name="connsiteX14" fmla="*/ 4792980 w 8900160"/>
                  <a:gd name="connsiteY14" fmla="*/ 1645920 h 3192780"/>
                  <a:gd name="connsiteX15" fmla="*/ 5128260 w 8900160"/>
                  <a:gd name="connsiteY15" fmla="*/ 1463040 h 3192780"/>
                  <a:gd name="connsiteX16" fmla="*/ 5478780 w 8900160"/>
                  <a:gd name="connsiteY16" fmla="*/ 1562100 h 3192780"/>
                  <a:gd name="connsiteX17" fmla="*/ 5806440 w 8900160"/>
                  <a:gd name="connsiteY17" fmla="*/ 1173480 h 3192780"/>
                  <a:gd name="connsiteX18" fmla="*/ 6149340 w 8900160"/>
                  <a:gd name="connsiteY18" fmla="*/ 1036320 h 3192780"/>
                  <a:gd name="connsiteX19" fmla="*/ 6492240 w 8900160"/>
                  <a:gd name="connsiteY19" fmla="*/ 883920 h 3192780"/>
                  <a:gd name="connsiteX20" fmla="*/ 6545580 w 8900160"/>
                  <a:gd name="connsiteY20" fmla="*/ 1242060 h 3192780"/>
                  <a:gd name="connsiteX21" fmla="*/ 6454140 w 8900160"/>
                  <a:gd name="connsiteY21" fmla="*/ 1691640 h 3192780"/>
                  <a:gd name="connsiteX22" fmla="*/ 8191500 w 8900160"/>
                  <a:gd name="connsiteY22" fmla="*/ 167640 h 3192780"/>
                  <a:gd name="connsiteX23" fmla="*/ 8534400 w 8900160"/>
                  <a:gd name="connsiteY23" fmla="*/ 68580 h 3192780"/>
                  <a:gd name="connsiteX24" fmla="*/ 8900160 w 8900160"/>
                  <a:gd name="connsiteY24" fmla="*/ 0 h 3192780"/>
                  <a:gd name="connsiteX0" fmla="*/ 0 w 8900160"/>
                  <a:gd name="connsiteY0" fmla="*/ 3192780 h 3192780"/>
                  <a:gd name="connsiteX1" fmla="*/ 350520 w 8900160"/>
                  <a:gd name="connsiteY1" fmla="*/ 3139440 h 3192780"/>
                  <a:gd name="connsiteX2" fmla="*/ 685800 w 8900160"/>
                  <a:gd name="connsiteY2" fmla="*/ 3032760 h 3192780"/>
                  <a:gd name="connsiteX3" fmla="*/ 1013460 w 8900160"/>
                  <a:gd name="connsiteY3" fmla="*/ 2948940 h 3192780"/>
                  <a:gd name="connsiteX4" fmla="*/ 1371600 w 8900160"/>
                  <a:gd name="connsiteY4" fmla="*/ 2857500 h 3192780"/>
                  <a:gd name="connsiteX5" fmla="*/ 1714500 w 8900160"/>
                  <a:gd name="connsiteY5" fmla="*/ 2758440 h 3192780"/>
                  <a:gd name="connsiteX6" fmla="*/ 2057400 w 8900160"/>
                  <a:gd name="connsiteY6" fmla="*/ 2621280 h 3192780"/>
                  <a:gd name="connsiteX7" fmla="*/ 2392680 w 8900160"/>
                  <a:gd name="connsiteY7" fmla="*/ 2514600 h 3192780"/>
                  <a:gd name="connsiteX8" fmla="*/ 2743200 w 8900160"/>
                  <a:gd name="connsiteY8" fmla="*/ 2400300 h 3192780"/>
                  <a:gd name="connsiteX9" fmla="*/ 3086100 w 8900160"/>
                  <a:gd name="connsiteY9" fmla="*/ 2263140 h 3192780"/>
                  <a:gd name="connsiteX10" fmla="*/ 3429000 w 8900160"/>
                  <a:gd name="connsiteY10" fmla="*/ 2156460 h 3192780"/>
                  <a:gd name="connsiteX11" fmla="*/ 3764280 w 8900160"/>
                  <a:gd name="connsiteY11" fmla="*/ 1996440 h 3192780"/>
                  <a:gd name="connsiteX12" fmla="*/ 4099560 w 8900160"/>
                  <a:gd name="connsiteY12" fmla="*/ 1905000 h 3192780"/>
                  <a:gd name="connsiteX13" fmla="*/ 4434840 w 8900160"/>
                  <a:gd name="connsiteY13" fmla="*/ 1744980 h 3192780"/>
                  <a:gd name="connsiteX14" fmla="*/ 4792980 w 8900160"/>
                  <a:gd name="connsiteY14" fmla="*/ 1645920 h 3192780"/>
                  <a:gd name="connsiteX15" fmla="*/ 5128260 w 8900160"/>
                  <a:gd name="connsiteY15" fmla="*/ 1463040 h 3192780"/>
                  <a:gd name="connsiteX16" fmla="*/ 5478780 w 8900160"/>
                  <a:gd name="connsiteY16" fmla="*/ 1562100 h 3192780"/>
                  <a:gd name="connsiteX17" fmla="*/ 5806440 w 8900160"/>
                  <a:gd name="connsiteY17" fmla="*/ 1173480 h 3192780"/>
                  <a:gd name="connsiteX18" fmla="*/ 6149340 w 8900160"/>
                  <a:gd name="connsiteY18" fmla="*/ 1036320 h 3192780"/>
                  <a:gd name="connsiteX19" fmla="*/ 6492240 w 8900160"/>
                  <a:gd name="connsiteY19" fmla="*/ 883920 h 3192780"/>
                  <a:gd name="connsiteX20" fmla="*/ 6545580 w 8900160"/>
                  <a:gd name="connsiteY20" fmla="*/ 1242060 h 3192780"/>
                  <a:gd name="connsiteX21" fmla="*/ 7856220 w 8900160"/>
                  <a:gd name="connsiteY21" fmla="*/ 297180 h 3192780"/>
                  <a:gd name="connsiteX22" fmla="*/ 8191500 w 8900160"/>
                  <a:gd name="connsiteY22" fmla="*/ 167640 h 3192780"/>
                  <a:gd name="connsiteX23" fmla="*/ 8534400 w 8900160"/>
                  <a:gd name="connsiteY23" fmla="*/ 68580 h 3192780"/>
                  <a:gd name="connsiteX24" fmla="*/ 8900160 w 8900160"/>
                  <a:gd name="connsiteY24" fmla="*/ 0 h 3192780"/>
                  <a:gd name="connsiteX0" fmla="*/ 0 w 8900160"/>
                  <a:gd name="connsiteY0" fmla="*/ 3192780 h 3192780"/>
                  <a:gd name="connsiteX1" fmla="*/ 350520 w 8900160"/>
                  <a:gd name="connsiteY1" fmla="*/ 3139440 h 3192780"/>
                  <a:gd name="connsiteX2" fmla="*/ 685800 w 8900160"/>
                  <a:gd name="connsiteY2" fmla="*/ 3032760 h 3192780"/>
                  <a:gd name="connsiteX3" fmla="*/ 1013460 w 8900160"/>
                  <a:gd name="connsiteY3" fmla="*/ 2948940 h 3192780"/>
                  <a:gd name="connsiteX4" fmla="*/ 1371600 w 8900160"/>
                  <a:gd name="connsiteY4" fmla="*/ 2857500 h 3192780"/>
                  <a:gd name="connsiteX5" fmla="*/ 1714500 w 8900160"/>
                  <a:gd name="connsiteY5" fmla="*/ 2758440 h 3192780"/>
                  <a:gd name="connsiteX6" fmla="*/ 2057400 w 8900160"/>
                  <a:gd name="connsiteY6" fmla="*/ 2621280 h 3192780"/>
                  <a:gd name="connsiteX7" fmla="*/ 2392680 w 8900160"/>
                  <a:gd name="connsiteY7" fmla="*/ 2514600 h 3192780"/>
                  <a:gd name="connsiteX8" fmla="*/ 2743200 w 8900160"/>
                  <a:gd name="connsiteY8" fmla="*/ 2400300 h 3192780"/>
                  <a:gd name="connsiteX9" fmla="*/ 3086100 w 8900160"/>
                  <a:gd name="connsiteY9" fmla="*/ 2263140 h 3192780"/>
                  <a:gd name="connsiteX10" fmla="*/ 3429000 w 8900160"/>
                  <a:gd name="connsiteY10" fmla="*/ 2156460 h 3192780"/>
                  <a:gd name="connsiteX11" fmla="*/ 3764280 w 8900160"/>
                  <a:gd name="connsiteY11" fmla="*/ 1996440 h 3192780"/>
                  <a:gd name="connsiteX12" fmla="*/ 4099560 w 8900160"/>
                  <a:gd name="connsiteY12" fmla="*/ 1905000 h 3192780"/>
                  <a:gd name="connsiteX13" fmla="*/ 4434840 w 8900160"/>
                  <a:gd name="connsiteY13" fmla="*/ 1744980 h 3192780"/>
                  <a:gd name="connsiteX14" fmla="*/ 4792980 w 8900160"/>
                  <a:gd name="connsiteY14" fmla="*/ 1645920 h 3192780"/>
                  <a:gd name="connsiteX15" fmla="*/ 5128260 w 8900160"/>
                  <a:gd name="connsiteY15" fmla="*/ 1463040 h 3192780"/>
                  <a:gd name="connsiteX16" fmla="*/ 5478780 w 8900160"/>
                  <a:gd name="connsiteY16" fmla="*/ 1562100 h 3192780"/>
                  <a:gd name="connsiteX17" fmla="*/ 5806440 w 8900160"/>
                  <a:gd name="connsiteY17" fmla="*/ 1173480 h 3192780"/>
                  <a:gd name="connsiteX18" fmla="*/ 6149340 w 8900160"/>
                  <a:gd name="connsiteY18" fmla="*/ 1036320 h 3192780"/>
                  <a:gd name="connsiteX19" fmla="*/ 6492240 w 8900160"/>
                  <a:gd name="connsiteY19" fmla="*/ 883920 h 3192780"/>
                  <a:gd name="connsiteX20" fmla="*/ 6835140 w 8900160"/>
                  <a:gd name="connsiteY20" fmla="*/ 845820 h 3192780"/>
                  <a:gd name="connsiteX21" fmla="*/ 7856220 w 8900160"/>
                  <a:gd name="connsiteY21" fmla="*/ 297180 h 3192780"/>
                  <a:gd name="connsiteX22" fmla="*/ 8191500 w 8900160"/>
                  <a:gd name="connsiteY22" fmla="*/ 167640 h 3192780"/>
                  <a:gd name="connsiteX23" fmla="*/ 8534400 w 8900160"/>
                  <a:gd name="connsiteY23" fmla="*/ 68580 h 3192780"/>
                  <a:gd name="connsiteX24" fmla="*/ 8900160 w 8900160"/>
                  <a:gd name="connsiteY24" fmla="*/ 0 h 3192780"/>
                  <a:gd name="connsiteX0" fmla="*/ 0 w 8900160"/>
                  <a:gd name="connsiteY0" fmla="*/ 3192780 h 3192780"/>
                  <a:gd name="connsiteX1" fmla="*/ 350520 w 8900160"/>
                  <a:gd name="connsiteY1" fmla="*/ 3139440 h 3192780"/>
                  <a:gd name="connsiteX2" fmla="*/ 685800 w 8900160"/>
                  <a:gd name="connsiteY2" fmla="*/ 3032760 h 3192780"/>
                  <a:gd name="connsiteX3" fmla="*/ 1013460 w 8900160"/>
                  <a:gd name="connsiteY3" fmla="*/ 2948940 h 3192780"/>
                  <a:gd name="connsiteX4" fmla="*/ 1371600 w 8900160"/>
                  <a:gd name="connsiteY4" fmla="*/ 2857500 h 3192780"/>
                  <a:gd name="connsiteX5" fmla="*/ 1714500 w 8900160"/>
                  <a:gd name="connsiteY5" fmla="*/ 2758440 h 3192780"/>
                  <a:gd name="connsiteX6" fmla="*/ 2057400 w 8900160"/>
                  <a:gd name="connsiteY6" fmla="*/ 2621280 h 3192780"/>
                  <a:gd name="connsiteX7" fmla="*/ 2392680 w 8900160"/>
                  <a:gd name="connsiteY7" fmla="*/ 2514600 h 3192780"/>
                  <a:gd name="connsiteX8" fmla="*/ 2743200 w 8900160"/>
                  <a:gd name="connsiteY8" fmla="*/ 2400300 h 3192780"/>
                  <a:gd name="connsiteX9" fmla="*/ 3086100 w 8900160"/>
                  <a:gd name="connsiteY9" fmla="*/ 2263140 h 3192780"/>
                  <a:gd name="connsiteX10" fmla="*/ 3429000 w 8900160"/>
                  <a:gd name="connsiteY10" fmla="*/ 2156460 h 3192780"/>
                  <a:gd name="connsiteX11" fmla="*/ 3764280 w 8900160"/>
                  <a:gd name="connsiteY11" fmla="*/ 1996440 h 3192780"/>
                  <a:gd name="connsiteX12" fmla="*/ 4099560 w 8900160"/>
                  <a:gd name="connsiteY12" fmla="*/ 1905000 h 3192780"/>
                  <a:gd name="connsiteX13" fmla="*/ 4434840 w 8900160"/>
                  <a:gd name="connsiteY13" fmla="*/ 1744980 h 3192780"/>
                  <a:gd name="connsiteX14" fmla="*/ 4792980 w 8900160"/>
                  <a:gd name="connsiteY14" fmla="*/ 1645920 h 3192780"/>
                  <a:gd name="connsiteX15" fmla="*/ 5128260 w 8900160"/>
                  <a:gd name="connsiteY15" fmla="*/ 1463040 h 3192780"/>
                  <a:gd name="connsiteX16" fmla="*/ 5478780 w 8900160"/>
                  <a:gd name="connsiteY16" fmla="*/ 1562100 h 3192780"/>
                  <a:gd name="connsiteX17" fmla="*/ 5806440 w 8900160"/>
                  <a:gd name="connsiteY17" fmla="*/ 1173480 h 3192780"/>
                  <a:gd name="connsiteX18" fmla="*/ 6149340 w 8900160"/>
                  <a:gd name="connsiteY18" fmla="*/ 1036320 h 3192780"/>
                  <a:gd name="connsiteX19" fmla="*/ 6492240 w 8900160"/>
                  <a:gd name="connsiteY19" fmla="*/ 883920 h 3192780"/>
                  <a:gd name="connsiteX20" fmla="*/ 6835140 w 8900160"/>
                  <a:gd name="connsiteY20" fmla="*/ 845820 h 3192780"/>
                  <a:gd name="connsiteX21" fmla="*/ 7543800 w 8900160"/>
                  <a:gd name="connsiteY21" fmla="*/ 472440 h 3192780"/>
                  <a:gd name="connsiteX22" fmla="*/ 7856220 w 8900160"/>
                  <a:gd name="connsiteY22" fmla="*/ 297180 h 3192780"/>
                  <a:gd name="connsiteX23" fmla="*/ 8191500 w 8900160"/>
                  <a:gd name="connsiteY23" fmla="*/ 167640 h 3192780"/>
                  <a:gd name="connsiteX24" fmla="*/ 8534400 w 8900160"/>
                  <a:gd name="connsiteY24" fmla="*/ 68580 h 3192780"/>
                  <a:gd name="connsiteX25" fmla="*/ 8900160 w 8900160"/>
                  <a:gd name="connsiteY25" fmla="*/ 0 h 3192780"/>
                  <a:gd name="connsiteX0" fmla="*/ 0 w 8900160"/>
                  <a:gd name="connsiteY0" fmla="*/ 3192780 h 3192780"/>
                  <a:gd name="connsiteX1" fmla="*/ 350520 w 8900160"/>
                  <a:gd name="connsiteY1" fmla="*/ 3139440 h 3192780"/>
                  <a:gd name="connsiteX2" fmla="*/ 685800 w 8900160"/>
                  <a:gd name="connsiteY2" fmla="*/ 3032760 h 3192780"/>
                  <a:gd name="connsiteX3" fmla="*/ 1013460 w 8900160"/>
                  <a:gd name="connsiteY3" fmla="*/ 2948940 h 3192780"/>
                  <a:gd name="connsiteX4" fmla="*/ 1371600 w 8900160"/>
                  <a:gd name="connsiteY4" fmla="*/ 2857500 h 3192780"/>
                  <a:gd name="connsiteX5" fmla="*/ 1714500 w 8900160"/>
                  <a:gd name="connsiteY5" fmla="*/ 2758440 h 3192780"/>
                  <a:gd name="connsiteX6" fmla="*/ 2057400 w 8900160"/>
                  <a:gd name="connsiteY6" fmla="*/ 2621280 h 3192780"/>
                  <a:gd name="connsiteX7" fmla="*/ 2392680 w 8900160"/>
                  <a:gd name="connsiteY7" fmla="*/ 2514600 h 3192780"/>
                  <a:gd name="connsiteX8" fmla="*/ 2743200 w 8900160"/>
                  <a:gd name="connsiteY8" fmla="*/ 2400300 h 3192780"/>
                  <a:gd name="connsiteX9" fmla="*/ 3086100 w 8900160"/>
                  <a:gd name="connsiteY9" fmla="*/ 2263140 h 3192780"/>
                  <a:gd name="connsiteX10" fmla="*/ 3429000 w 8900160"/>
                  <a:gd name="connsiteY10" fmla="*/ 2156460 h 3192780"/>
                  <a:gd name="connsiteX11" fmla="*/ 3764280 w 8900160"/>
                  <a:gd name="connsiteY11" fmla="*/ 1996440 h 3192780"/>
                  <a:gd name="connsiteX12" fmla="*/ 4099560 w 8900160"/>
                  <a:gd name="connsiteY12" fmla="*/ 1905000 h 3192780"/>
                  <a:gd name="connsiteX13" fmla="*/ 4434840 w 8900160"/>
                  <a:gd name="connsiteY13" fmla="*/ 1744980 h 3192780"/>
                  <a:gd name="connsiteX14" fmla="*/ 4792980 w 8900160"/>
                  <a:gd name="connsiteY14" fmla="*/ 1645920 h 3192780"/>
                  <a:gd name="connsiteX15" fmla="*/ 5128260 w 8900160"/>
                  <a:gd name="connsiteY15" fmla="*/ 1463040 h 3192780"/>
                  <a:gd name="connsiteX16" fmla="*/ 5478780 w 8900160"/>
                  <a:gd name="connsiteY16" fmla="*/ 1562100 h 3192780"/>
                  <a:gd name="connsiteX17" fmla="*/ 5806440 w 8900160"/>
                  <a:gd name="connsiteY17" fmla="*/ 1173480 h 3192780"/>
                  <a:gd name="connsiteX18" fmla="*/ 6149340 w 8900160"/>
                  <a:gd name="connsiteY18" fmla="*/ 1036320 h 3192780"/>
                  <a:gd name="connsiteX19" fmla="*/ 6492240 w 8900160"/>
                  <a:gd name="connsiteY19" fmla="*/ 883920 h 3192780"/>
                  <a:gd name="connsiteX20" fmla="*/ 6835140 w 8900160"/>
                  <a:gd name="connsiteY20" fmla="*/ 845820 h 3192780"/>
                  <a:gd name="connsiteX21" fmla="*/ 7185660 w 8900160"/>
                  <a:gd name="connsiteY21" fmla="*/ 662940 h 3192780"/>
                  <a:gd name="connsiteX22" fmla="*/ 7543800 w 8900160"/>
                  <a:gd name="connsiteY22" fmla="*/ 472440 h 3192780"/>
                  <a:gd name="connsiteX23" fmla="*/ 7856220 w 8900160"/>
                  <a:gd name="connsiteY23" fmla="*/ 297180 h 3192780"/>
                  <a:gd name="connsiteX24" fmla="*/ 8191500 w 8900160"/>
                  <a:gd name="connsiteY24" fmla="*/ 167640 h 3192780"/>
                  <a:gd name="connsiteX25" fmla="*/ 8534400 w 8900160"/>
                  <a:gd name="connsiteY25" fmla="*/ 68580 h 3192780"/>
                  <a:gd name="connsiteX26" fmla="*/ 8900160 w 8900160"/>
                  <a:gd name="connsiteY26" fmla="*/ 0 h 3192780"/>
                  <a:gd name="connsiteX0" fmla="*/ 0 w 8900160"/>
                  <a:gd name="connsiteY0" fmla="*/ 3192780 h 3192780"/>
                  <a:gd name="connsiteX1" fmla="*/ 350520 w 8900160"/>
                  <a:gd name="connsiteY1" fmla="*/ 3139440 h 3192780"/>
                  <a:gd name="connsiteX2" fmla="*/ 685800 w 8900160"/>
                  <a:gd name="connsiteY2" fmla="*/ 3032760 h 3192780"/>
                  <a:gd name="connsiteX3" fmla="*/ 1013460 w 8900160"/>
                  <a:gd name="connsiteY3" fmla="*/ 2948940 h 3192780"/>
                  <a:gd name="connsiteX4" fmla="*/ 1371600 w 8900160"/>
                  <a:gd name="connsiteY4" fmla="*/ 2857500 h 3192780"/>
                  <a:gd name="connsiteX5" fmla="*/ 1714500 w 8900160"/>
                  <a:gd name="connsiteY5" fmla="*/ 2758440 h 3192780"/>
                  <a:gd name="connsiteX6" fmla="*/ 2057400 w 8900160"/>
                  <a:gd name="connsiteY6" fmla="*/ 2621280 h 3192780"/>
                  <a:gd name="connsiteX7" fmla="*/ 2392680 w 8900160"/>
                  <a:gd name="connsiteY7" fmla="*/ 2514600 h 3192780"/>
                  <a:gd name="connsiteX8" fmla="*/ 2743200 w 8900160"/>
                  <a:gd name="connsiteY8" fmla="*/ 2400300 h 3192780"/>
                  <a:gd name="connsiteX9" fmla="*/ 3086100 w 8900160"/>
                  <a:gd name="connsiteY9" fmla="*/ 2263140 h 3192780"/>
                  <a:gd name="connsiteX10" fmla="*/ 3429000 w 8900160"/>
                  <a:gd name="connsiteY10" fmla="*/ 2156460 h 3192780"/>
                  <a:gd name="connsiteX11" fmla="*/ 3764280 w 8900160"/>
                  <a:gd name="connsiteY11" fmla="*/ 1996440 h 3192780"/>
                  <a:gd name="connsiteX12" fmla="*/ 4099560 w 8900160"/>
                  <a:gd name="connsiteY12" fmla="*/ 1905000 h 3192780"/>
                  <a:gd name="connsiteX13" fmla="*/ 4434840 w 8900160"/>
                  <a:gd name="connsiteY13" fmla="*/ 1744980 h 3192780"/>
                  <a:gd name="connsiteX14" fmla="*/ 4792980 w 8900160"/>
                  <a:gd name="connsiteY14" fmla="*/ 1645920 h 3192780"/>
                  <a:gd name="connsiteX15" fmla="*/ 5128260 w 8900160"/>
                  <a:gd name="connsiteY15" fmla="*/ 1463040 h 3192780"/>
                  <a:gd name="connsiteX16" fmla="*/ 5478780 w 8900160"/>
                  <a:gd name="connsiteY16" fmla="*/ 1562100 h 3192780"/>
                  <a:gd name="connsiteX17" fmla="*/ 5806440 w 8900160"/>
                  <a:gd name="connsiteY17" fmla="*/ 1173480 h 3192780"/>
                  <a:gd name="connsiteX18" fmla="*/ 6149340 w 8900160"/>
                  <a:gd name="connsiteY18" fmla="*/ 1036320 h 3192780"/>
                  <a:gd name="connsiteX19" fmla="*/ 6492240 w 8900160"/>
                  <a:gd name="connsiteY19" fmla="*/ 883920 h 3192780"/>
                  <a:gd name="connsiteX20" fmla="*/ 6835140 w 8900160"/>
                  <a:gd name="connsiteY20" fmla="*/ 845820 h 3192780"/>
                  <a:gd name="connsiteX21" fmla="*/ 7185660 w 8900160"/>
                  <a:gd name="connsiteY21" fmla="*/ 662940 h 3192780"/>
                  <a:gd name="connsiteX22" fmla="*/ 7528560 w 8900160"/>
                  <a:gd name="connsiteY22" fmla="*/ 464820 h 3192780"/>
                  <a:gd name="connsiteX23" fmla="*/ 7856220 w 8900160"/>
                  <a:gd name="connsiteY23" fmla="*/ 297180 h 3192780"/>
                  <a:gd name="connsiteX24" fmla="*/ 8191500 w 8900160"/>
                  <a:gd name="connsiteY24" fmla="*/ 167640 h 3192780"/>
                  <a:gd name="connsiteX25" fmla="*/ 8534400 w 8900160"/>
                  <a:gd name="connsiteY25" fmla="*/ 68580 h 3192780"/>
                  <a:gd name="connsiteX26" fmla="*/ 8900160 w 8900160"/>
                  <a:gd name="connsiteY26" fmla="*/ 0 h 3192780"/>
                  <a:gd name="connsiteX0" fmla="*/ 0 w 8900160"/>
                  <a:gd name="connsiteY0" fmla="*/ 3192780 h 3192780"/>
                  <a:gd name="connsiteX1" fmla="*/ 350520 w 8900160"/>
                  <a:gd name="connsiteY1" fmla="*/ 3139440 h 3192780"/>
                  <a:gd name="connsiteX2" fmla="*/ 685800 w 8900160"/>
                  <a:gd name="connsiteY2" fmla="*/ 3032760 h 3192780"/>
                  <a:gd name="connsiteX3" fmla="*/ 1013460 w 8900160"/>
                  <a:gd name="connsiteY3" fmla="*/ 2948940 h 3192780"/>
                  <a:gd name="connsiteX4" fmla="*/ 1371600 w 8900160"/>
                  <a:gd name="connsiteY4" fmla="*/ 2857500 h 3192780"/>
                  <a:gd name="connsiteX5" fmla="*/ 1714500 w 8900160"/>
                  <a:gd name="connsiteY5" fmla="*/ 2758440 h 3192780"/>
                  <a:gd name="connsiteX6" fmla="*/ 2057400 w 8900160"/>
                  <a:gd name="connsiteY6" fmla="*/ 2621280 h 3192780"/>
                  <a:gd name="connsiteX7" fmla="*/ 2392680 w 8900160"/>
                  <a:gd name="connsiteY7" fmla="*/ 2514600 h 3192780"/>
                  <a:gd name="connsiteX8" fmla="*/ 2743200 w 8900160"/>
                  <a:gd name="connsiteY8" fmla="*/ 2400300 h 3192780"/>
                  <a:gd name="connsiteX9" fmla="*/ 3086100 w 8900160"/>
                  <a:gd name="connsiteY9" fmla="*/ 2263140 h 3192780"/>
                  <a:gd name="connsiteX10" fmla="*/ 3429000 w 8900160"/>
                  <a:gd name="connsiteY10" fmla="*/ 2156460 h 3192780"/>
                  <a:gd name="connsiteX11" fmla="*/ 3764280 w 8900160"/>
                  <a:gd name="connsiteY11" fmla="*/ 1996440 h 3192780"/>
                  <a:gd name="connsiteX12" fmla="*/ 4099560 w 8900160"/>
                  <a:gd name="connsiteY12" fmla="*/ 1905000 h 3192780"/>
                  <a:gd name="connsiteX13" fmla="*/ 4434840 w 8900160"/>
                  <a:gd name="connsiteY13" fmla="*/ 1744980 h 3192780"/>
                  <a:gd name="connsiteX14" fmla="*/ 4792980 w 8900160"/>
                  <a:gd name="connsiteY14" fmla="*/ 1645920 h 3192780"/>
                  <a:gd name="connsiteX15" fmla="*/ 5128260 w 8900160"/>
                  <a:gd name="connsiteY15" fmla="*/ 1463040 h 3192780"/>
                  <a:gd name="connsiteX16" fmla="*/ 5458600 w 8900160"/>
                  <a:gd name="connsiteY16" fmla="*/ 1313789 h 3192780"/>
                  <a:gd name="connsiteX17" fmla="*/ 5806440 w 8900160"/>
                  <a:gd name="connsiteY17" fmla="*/ 1173480 h 3192780"/>
                  <a:gd name="connsiteX18" fmla="*/ 6149340 w 8900160"/>
                  <a:gd name="connsiteY18" fmla="*/ 1036320 h 3192780"/>
                  <a:gd name="connsiteX19" fmla="*/ 6492240 w 8900160"/>
                  <a:gd name="connsiteY19" fmla="*/ 883920 h 3192780"/>
                  <a:gd name="connsiteX20" fmla="*/ 6835140 w 8900160"/>
                  <a:gd name="connsiteY20" fmla="*/ 845820 h 3192780"/>
                  <a:gd name="connsiteX21" fmla="*/ 7185660 w 8900160"/>
                  <a:gd name="connsiteY21" fmla="*/ 662940 h 3192780"/>
                  <a:gd name="connsiteX22" fmla="*/ 7528560 w 8900160"/>
                  <a:gd name="connsiteY22" fmla="*/ 464820 h 3192780"/>
                  <a:gd name="connsiteX23" fmla="*/ 7856220 w 8900160"/>
                  <a:gd name="connsiteY23" fmla="*/ 297180 h 3192780"/>
                  <a:gd name="connsiteX24" fmla="*/ 8191500 w 8900160"/>
                  <a:gd name="connsiteY24" fmla="*/ 167640 h 3192780"/>
                  <a:gd name="connsiteX25" fmla="*/ 8534400 w 8900160"/>
                  <a:gd name="connsiteY25" fmla="*/ 68580 h 3192780"/>
                  <a:gd name="connsiteX26" fmla="*/ 8900160 w 8900160"/>
                  <a:gd name="connsiteY26" fmla="*/ 0 h 3192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8900160" h="3192780">
                    <a:moveTo>
                      <a:pt x="0" y="3192780"/>
                    </a:moveTo>
                    <a:lnTo>
                      <a:pt x="350520" y="3139440"/>
                    </a:lnTo>
                    <a:lnTo>
                      <a:pt x="685800" y="3032760"/>
                    </a:lnTo>
                    <a:lnTo>
                      <a:pt x="1013460" y="2948940"/>
                    </a:lnTo>
                    <a:lnTo>
                      <a:pt x="1371600" y="2857500"/>
                    </a:lnTo>
                    <a:lnTo>
                      <a:pt x="1714500" y="2758440"/>
                    </a:lnTo>
                    <a:lnTo>
                      <a:pt x="2057400" y="2621280"/>
                    </a:lnTo>
                    <a:lnTo>
                      <a:pt x="2392680" y="2514600"/>
                    </a:lnTo>
                    <a:lnTo>
                      <a:pt x="2743200" y="2400300"/>
                    </a:lnTo>
                    <a:lnTo>
                      <a:pt x="3086100" y="2263140"/>
                    </a:lnTo>
                    <a:lnTo>
                      <a:pt x="3429000" y="2156460"/>
                    </a:lnTo>
                    <a:lnTo>
                      <a:pt x="3764280" y="1996440"/>
                    </a:lnTo>
                    <a:lnTo>
                      <a:pt x="4099560" y="1905000"/>
                    </a:lnTo>
                    <a:lnTo>
                      <a:pt x="4434840" y="1744980"/>
                    </a:lnTo>
                    <a:lnTo>
                      <a:pt x="4792980" y="1645920"/>
                    </a:lnTo>
                    <a:lnTo>
                      <a:pt x="5128260" y="1463040"/>
                    </a:lnTo>
                    <a:lnTo>
                      <a:pt x="5458600" y="1313789"/>
                    </a:lnTo>
                    <a:lnTo>
                      <a:pt x="5806440" y="1173480"/>
                    </a:lnTo>
                    <a:lnTo>
                      <a:pt x="6149340" y="1036320"/>
                    </a:lnTo>
                    <a:lnTo>
                      <a:pt x="6492240" y="883920"/>
                    </a:lnTo>
                    <a:lnTo>
                      <a:pt x="6835140" y="845820"/>
                    </a:lnTo>
                    <a:lnTo>
                      <a:pt x="7185660" y="662940"/>
                    </a:lnTo>
                    <a:lnTo>
                      <a:pt x="7528560" y="464820"/>
                    </a:lnTo>
                    <a:lnTo>
                      <a:pt x="7856220" y="297180"/>
                    </a:lnTo>
                    <a:lnTo>
                      <a:pt x="8191500" y="167640"/>
                    </a:lnTo>
                    <a:lnTo>
                      <a:pt x="8534400" y="68580"/>
                    </a:lnTo>
                    <a:lnTo>
                      <a:pt x="8900160" y="0"/>
                    </a:lnTo>
                  </a:path>
                </a:pathLst>
              </a:custGeom>
              <a:noFill/>
              <a:ln w="38100"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5" name="フリーフォーム 74"/>
            <p:cNvSpPr/>
            <p:nvPr/>
          </p:nvSpPr>
          <p:spPr>
            <a:xfrm>
              <a:off x="5165175" y="3263547"/>
              <a:ext cx="1479588" cy="121497"/>
            </a:xfrm>
            <a:custGeom>
              <a:avLst/>
              <a:gdLst>
                <a:gd name="connsiteX0" fmla="*/ 7683500 w 7683500"/>
                <a:gd name="connsiteY0" fmla="*/ 0 h 3797300"/>
                <a:gd name="connsiteX1" fmla="*/ 6324600 w 7683500"/>
                <a:gd name="connsiteY1" fmla="*/ 749300 h 3797300"/>
                <a:gd name="connsiteX2" fmla="*/ 4775200 w 7683500"/>
                <a:gd name="connsiteY2" fmla="*/ 1422400 h 3797300"/>
                <a:gd name="connsiteX3" fmla="*/ 3619500 w 7683500"/>
                <a:gd name="connsiteY3" fmla="*/ 2501900 h 3797300"/>
                <a:gd name="connsiteX4" fmla="*/ 1866900 w 7683500"/>
                <a:gd name="connsiteY4" fmla="*/ 3568700 h 3797300"/>
                <a:gd name="connsiteX5" fmla="*/ 558800 w 7683500"/>
                <a:gd name="connsiteY5" fmla="*/ 3771900 h 3797300"/>
                <a:gd name="connsiteX6" fmla="*/ 0 w 7683500"/>
                <a:gd name="connsiteY6" fmla="*/ 3797300 h 3797300"/>
                <a:gd name="connsiteX0" fmla="*/ 7683500 w 7683500"/>
                <a:gd name="connsiteY0" fmla="*/ 0 h 3797300"/>
                <a:gd name="connsiteX1" fmla="*/ 6324600 w 7683500"/>
                <a:gd name="connsiteY1" fmla="*/ 749300 h 3797300"/>
                <a:gd name="connsiteX2" fmla="*/ 4775200 w 7683500"/>
                <a:gd name="connsiteY2" fmla="*/ 1422400 h 3797300"/>
                <a:gd name="connsiteX3" fmla="*/ 3619500 w 7683500"/>
                <a:gd name="connsiteY3" fmla="*/ 2644775 h 3797300"/>
                <a:gd name="connsiteX4" fmla="*/ 1866900 w 7683500"/>
                <a:gd name="connsiteY4" fmla="*/ 3568700 h 3797300"/>
                <a:gd name="connsiteX5" fmla="*/ 558800 w 7683500"/>
                <a:gd name="connsiteY5" fmla="*/ 3771900 h 3797300"/>
                <a:gd name="connsiteX6" fmla="*/ 0 w 7683500"/>
                <a:gd name="connsiteY6" fmla="*/ 3797300 h 3797300"/>
                <a:gd name="connsiteX0" fmla="*/ 7683500 w 7683500"/>
                <a:gd name="connsiteY0" fmla="*/ 0 h 3797300"/>
                <a:gd name="connsiteX1" fmla="*/ 6324600 w 7683500"/>
                <a:gd name="connsiteY1" fmla="*/ 749300 h 3797300"/>
                <a:gd name="connsiteX2" fmla="*/ 4775200 w 7683500"/>
                <a:gd name="connsiteY2" fmla="*/ 1422400 h 3797300"/>
                <a:gd name="connsiteX3" fmla="*/ 3609975 w 7683500"/>
                <a:gd name="connsiteY3" fmla="*/ 2625725 h 3797300"/>
                <a:gd name="connsiteX4" fmla="*/ 1866900 w 7683500"/>
                <a:gd name="connsiteY4" fmla="*/ 3568700 h 3797300"/>
                <a:gd name="connsiteX5" fmla="*/ 558800 w 7683500"/>
                <a:gd name="connsiteY5" fmla="*/ 3771900 h 3797300"/>
                <a:gd name="connsiteX6" fmla="*/ 0 w 7683500"/>
                <a:gd name="connsiteY6" fmla="*/ 3797300 h 3797300"/>
                <a:gd name="connsiteX0" fmla="*/ 7683500 w 7683500"/>
                <a:gd name="connsiteY0" fmla="*/ 0 h 3797300"/>
                <a:gd name="connsiteX1" fmla="*/ 6324600 w 7683500"/>
                <a:gd name="connsiteY1" fmla="*/ 749300 h 3797300"/>
                <a:gd name="connsiteX2" fmla="*/ 4775200 w 7683500"/>
                <a:gd name="connsiteY2" fmla="*/ 1422400 h 3797300"/>
                <a:gd name="connsiteX3" fmla="*/ 3609975 w 7683500"/>
                <a:gd name="connsiteY3" fmla="*/ 2625725 h 3797300"/>
                <a:gd name="connsiteX4" fmla="*/ 1866900 w 7683500"/>
                <a:gd name="connsiteY4" fmla="*/ 3568700 h 3797300"/>
                <a:gd name="connsiteX5" fmla="*/ 0 w 7683500"/>
                <a:gd name="connsiteY5" fmla="*/ 3797300 h 3797300"/>
                <a:gd name="connsiteX0" fmla="*/ 5816600 w 5816600"/>
                <a:gd name="connsiteY0" fmla="*/ 0 h 3568700"/>
                <a:gd name="connsiteX1" fmla="*/ 4457700 w 5816600"/>
                <a:gd name="connsiteY1" fmla="*/ 749300 h 3568700"/>
                <a:gd name="connsiteX2" fmla="*/ 2908300 w 5816600"/>
                <a:gd name="connsiteY2" fmla="*/ 1422400 h 3568700"/>
                <a:gd name="connsiteX3" fmla="*/ 1743075 w 5816600"/>
                <a:gd name="connsiteY3" fmla="*/ 2625725 h 3568700"/>
                <a:gd name="connsiteX4" fmla="*/ 0 w 5816600"/>
                <a:gd name="connsiteY4" fmla="*/ 3568700 h 3568700"/>
                <a:gd name="connsiteX0" fmla="*/ 5816600 w 5816600"/>
                <a:gd name="connsiteY0" fmla="*/ 0 h 3568700"/>
                <a:gd name="connsiteX1" fmla="*/ 4657000 w 5816600"/>
                <a:gd name="connsiteY1" fmla="*/ 739775 h 3568700"/>
                <a:gd name="connsiteX2" fmla="*/ 2908300 w 5816600"/>
                <a:gd name="connsiteY2" fmla="*/ 1422400 h 3568700"/>
                <a:gd name="connsiteX3" fmla="*/ 1743075 w 5816600"/>
                <a:gd name="connsiteY3" fmla="*/ 2625725 h 3568700"/>
                <a:gd name="connsiteX4" fmla="*/ 0 w 5816600"/>
                <a:gd name="connsiteY4" fmla="*/ 3568700 h 3568700"/>
                <a:gd name="connsiteX0" fmla="*/ 5816600 w 5816600"/>
                <a:gd name="connsiteY0" fmla="*/ 0 h 3568700"/>
                <a:gd name="connsiteX1" fmla="*/ 4653014 w 5816600"/>
                <a:gd name="connsiteY1" fmla="*/ 735013 h 3568700"/>
                <a:gd name="connsiteX2" fmla="*/ 2908300 w 5816600"/>
                <a:gd name="connsiteY2" fmla="*/ 1422400 h 3568700"/>
                <a:gd name="connsiteX3" fmla="*/ 1743075 w 5816600"/>
                <a:gd name="connsiteY3" fmla="*/ 2625725 h 3568700"/>
                <a:gd name="connsiteX4" fmla="*/ 0 w 5816600"/>
                <a:gd name="connsiteY4" fmla="*/ 3568700 h 3568700"/>
                <a:gd name="connsiteX0" fmla="*/ 4653014 w 4653014"/>
                <a:gd name="connsiteY0" fmla="*/ 0 h 2833687"/>
                <a:gd name="connsiteX1" fmla="*/ 2908300 w 4653014"/>
                <a:gd name="connsiteY1" fmla="*/ 687387 h 2833687"/>
                <a:gd name="connsiteX2" fmla="*/ 1743075 w 4653014"/>
                <a:gd name="connsiteY2" fmla="*/ 1890712 h 2833687"/>
                <a:gd name="connsiteX3" fmla="*/ 0 w 4653014"/>
                <a:gd name="connsiteY3" fmla="*/ 2833687 h 2833687"/>
                <a:gd name="connsiteX0" fmla="*/ 2909939 w 2909939"/>
                <a:gd name="connsiteY0" fmla="*/ 0 h 1890712"/>
                <a:gd name="connsiteX1" fmla="*/ 1165225 w 2909939"/>
                <a:gd name="connsiteY1" fmla="*/ 687387 h 1890712"/>
                <a:gd name="connsiteX2" fmla="*/ 0 w 2909939"/>
                <a:gd name="connsiteY2" fmla="*/ 1890712 h 1890712"/>
                <a:gd name="connsiteX0" fmla="*/ 1744714 w 1744714"/>
                <a:gd name="connsiteY0" fmla="*/ 0 h 687387"/>
                <a:gd name="connsiteX1" fmla="*/ 0 w 1744714"/>
                <a:gd name="connsiteY1" fmla="*/ 687387 h 687387"/>
                <a:gd name="connsiteX0" fmla="*/ 1210590 w 1210590"/>
                <a:gd name="connsiteY0" fmla="*/ 0 h 468312"/>
                <a:gd name="connsiteX1" fmla="*/ 0 w 1210590"/>
                <a:gd name="connsiteY1" fmla="*/ 468312 h 46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0590" h="468312">
                  <a:moveTo>
                    <a:pt x="1210590" y="0"/>
                  </a:moveTo>
                  <a:lnTo>
                    <a:pt x="0" y="468312"/>
                  </a:lnTo>
                </a:path>
              </a:pathLst>
            </a:custGeom>
            <a:noFill/>
            <a:ln w="38100">
              <a:solidFill>
                <a:srgbClr val="0070C0"/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 75"/>
            <p:cNvSpPr/>
            <p:nvPr/>
          </p:nvSpPr>
          <p:spPr>
            <a:xfrm>
              <a:off x="5158375" y="2317775"/>
              <a:ext cx="1446421" cy="468312"/>
            </a:xfrm>
            <a:custGeom>
              <a:avLst/>
              <a:gdLst>
                <a:gd name="connsiteX0" fmla="*/ 7683500 w 7683500"/>
                <a:gd name="connsiteY0" fmla="*/ 0 h 3797300"/>
                <a:gd name="connsiteX1" fmla="*/ 6324600 w 7683500"/>
                <a:gd name="connsiteY1" fmla="*/ 749300 h 3797300"/>
                <a:gd name="connsiteX2" fmla="*/ 4775200 w 7683500"/>
                <a:gd name="connsiteY2" fmla="*/ 1422400 h 3797300"/>
                <a:gd name="connsiteX3" fmla="*/ 3619500 w 7683500"/>
                <a:gd name="connsiteY3" fmla="*/ 2501900 h 3797300"/>
                <a:gd name="connsiteX4" fmla="*/ 1866900 w 7683500"/>
                <a:gd name="connsiteY4" fmla="*/ 3568700 h 3797300"/>
                <a:gd name="connsiteX5" fmla="*/ 558800 w 7683500"/>
                <a:gd name="connsiteY5" fmla="*/ 3771900 h 3797300"/>
                <a:gd name="connsiteX6" fmla="*/ 0 w 7683500"/>
                <a:gd name="connsiteY6" fmla="*/ 3797300 h 3797300"/>
                <a:gd name="connsiteX0" fmla="*/ 7683500 w 7683500"/>
                <a:gd name="connsiteY0" fmla="*/ 0 h 3797300"/>
                <a:gd name="connsiteX1" fmla="*/ 6324600 w 7683500"/>
                <a:gd name="connsiteY1" fmla="*/ 749300 h 3797300"/>
                <a:gd name="connsiteX2" fmla="*/ 4775200 w 7683500"/>
                <a:gd name="connsiteY2" fmla="*/ 1422400 h 3797300"/>
                <a:gd name="connsiteX3" fmla="*/ 3619500 w 7683500"/>
                <a:gd name="connsiteY3" fmla="*/ 2644775 h 3797300"/>
                <a:gd name="connsiteX4" fmla="*/ 1866900 w 7683500"/>
                <a:gd name="connsiteY4" fmla="*/ 3568700 h 3797300"/>
                <a:gd name="connsiteX5" fmla="*/ 558800 w 7683500"/>
                <a:gd name="connsiteY5" fmla="*/ 3771900 h 3797300"/>
                <a:gd name="connsiteX6" fmla="*/ 0 w 7683500"/>
                <a:gd name="connsiteY6" fmla="*/ 3797300 h 3797300"/>
                <a:gd name="connsiteX0" fmla="*/ 7683500 w 7683500"/>
                <a:gd name="connsiteY0" fmla="*/ 0 h 3797300"/>
                <a:gd name="connsiteX1" fmla="*/ 6324600 w 7683500"/>
                <a:gd name="connsiteY1" fmla="*/ 749300 h 3797300"/>
                <a:gd name="connsiteX2" fmla="*/ 4775200 w 7683500"/>
                <a:gd name="connsiteY2" fmla="*/ 1422400 h 3797300"/>
                <a:gd name="connsiteX3" fmla="*/ 3609975 w 7683500"/>
                <a:gd name="connsiteY3" fmla="*/ 2625725 h 3797300"/>
                <a:gd name="connsiteX4" fmla="*/ 1866900 w 7683500"/>
                <a:gd name="connsiteY4" fmla="*/ 3568700 h 3797300"/>
                <a:gd name="connsiteX5" fmla="*/ 558800 w 7683500"/>
                <a:gd name="connsiteY5" fmla="*/ 3771900 h 3797300"/>
                <a:gd name="connsiteX6" fmla="*/ 0 w 7683500"/>
                <a:gd name="connsiteY6" fmla="*/ 3797300 h 3797300"/>
                <a:gd name="connsiteX0" fmla="*/ 7683500 w 7683500"/>
                <a:gd name="connsiteY0" fmla="*/ 0 h 3797300"/>
                <a:gd name="connsiteX1" fmla="*/ 6324600 w 7683500"/>
                <a:gd name="connsiteY1" fmla="*/ 749300 h 3797300"/>
                <a:gd name="connsiteX2" fmla="*/ 4775200 w 7683500"/>
                <a:gd name="connsiteY2" fmla="*/ 1422400 h 3797300"/>
                <a:gd name="connsiteX3" fmla="*/ 3609975 w 7683500"/>
                <a:gd name="connsiteY3" fmla="*/ 2625725 h 3797300"/>
                <a:gd name="connsiteX4" fmla="*/ 1866900 w 7683500"/>
                <a:gd name="connsiteY4" fmla="*/ 3568700 h 3797300"/>
                <a:gd name="connsiteX5" fmla="*/ 0 w 7683500"/>
                <a:gd name="connsiteY5" fmla="*/ 3797300 h 3797300"/>
                <a:gd name="connsiteX0" fmla="*/ 5816600 w 5816600"/>
                <a:gd name="connsiteY0" fmla="*/ 0 h 3568700"/>
                <a:gd name="connsiteX1" fmla="*/ 4457700 w 5816600"/>
                <a:gd name="connsiteY1" fmla="*/ 749300 h 3568700"/>
                <a:gd name="connsiteX2" fmla="*/ 2908300 w 5816600"/>
                <a:gd name="connsiteY2" fmla="*/ 1422400 h 3568700"/>
                <a:gd name="connsiteX3" fmla="*/ 1743075 w 5816600"/>
                <a:gd name="connsiteY3" fmla="*/ 2625725 h 3568700"/>
                <a:gd name="connsiteX4" fmla="*/ 0 w 5816600"/>
                <a:gd name="connsiteY4" fmla="*/ 3568700 h 3568700"/>
                <a:gd name="connsiteX0" fmla="*/ 5816600 w 5816600"/>
                <a:gd name="connsiteY0" fmla="*/ 0 h 3568700"/>
                <a:gd name="connsiteX1" fmla="*/ 4657000 w 5816600"/>
                <a:gd name="connsiteY1" fmla="*/ 739775 h 3568700"/>
                <a:gd name="connsiteX2" fmla="*/ 2908300 w 5816600"/>
                <a:gd name="connsiteY2" fmla="*/ 1422400 h 3568700"/>
                <a:gd name="connsiteX3" fmla="*/ 1743075 w 5816600"/>
                <a:gd name="connsiteY3" fmla="*/ 2625725 h 3568700"/>
                <a:gd name="connsiteX4" fmla="*/ 0 w 5816600"/>
                <a:gd name="connsiteY4" fmla="*/ 3568700 h 3568700"/>
                <a:gd name="connsiteX0" fmla="*/ 5816600 w 5816600"/>
                <a:gd name="connsiteY0" fmla="*/ 0 h 3568700"/>
                <a:gd name="connsiteX1" fmla="*/ 4653014 w 5816600"/>
                <a:gd name="connsiteY1" fmla="*/ 735013 h 3568700"/>
                <a:gd name="connsiteX2" fmla="*/ 2908300 w 5816600"/>
                <a:gd name="connsiteY2" fmla="*/ 1422400 h 3568700"/>
                <a:gd name="connsiteX3" fmla="*/ 1743075 w 5816600"/>
                <a:gd name="connsiteY3" fmla="*/ 2625725 h 3568700"/>
                <a:gd name="connsiteX4" fmla="*/ 0 w 5816600"/>
                <a:gd name="connsiteY4" fmla="*/ 3568700 h 3568700"/>
                <a:gd name="connsiteX0" fmla="*/ 4653014 w 4653014"/>
                <a:gd name="connsiteY0" fmla="*/ 0 h 2833687"/>
                <a:gd name="connsiteX1" fmla="*/ 2908300 w 4653014"/>
                <a:gd name="connsiteY1" fmla="*/ 687387 h 2833687"/>
                <a:gd name="connsiteX2" fmla="*/ 1743075 w 4653014"/>
                <a:gd name="connsiteY2" fmla="*/ 1890712 h 2833687"/>
                <a:gd name="connsiteX3" fmla="*/ 0 w 4653014"/>
                <a:gd name="connsiteY3" fmla="*/ 2833687 h 2833687"/>
                <a:gd name="connsiteX0" fmla="*/ 2909939 w 2909939"/>
                <a:gd name="connsiteY0" fmla="*/ 0 h 1890712"/>
                <a:gd name="connsiteX1" fmla="*/ 1165225 w 2909939"/>
                <a:gd name="connsiteY1" fmla="*/ 687387 h 1890712"/>
                <a:gd name="connsiteX2" fmla="*/ 0 w 2909939"/>
                <a:gd name="connsiteY2" fmla="*/ 1890712 h 1890712"/>
                <a:gd name="connsiteX0" fmla="*/ 1744714 w 1744714"/>
                <a:gd name="connsiteY0" fmla="*/ 0 h 687387"/>
                <a:gd name="connsiteX1" fmla="*/ 0 w 1744714"/>
                <a:gd name="connsiteY1" fmla="*/ 687387 h 687387"/>
                <a:gd name="connsiteX0" fmla="*/ 1210590 w 1210590"/>
                <a:gd name="connsiteY0" fmla="*/ 0 h 468312"/>
                <a:gd name="connsiteX1" fmla="*/ 0 w 1210590"/>
                <a:gd name="connsiteY1" fmla="*/ 468312 h 46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0590" h="468312">
                  <a:moveTo>
                    <a:pt x="1210590" y="0"/>
                  </a:moveTo>
                  <a:lnTo>
                    <a:pt x="0" y="468312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楕円 76"/>
            <p:cNvSpPr/>
            <p:nvPr/>
          </p:nvSpPr>
          <p:spPr>
            <a:xfrm>
              <a:off x="6536763" y="2268407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テキスト ボックス 119"/>
            <p:cNvSpPr txBox="1"/>
            <p:nvPr/>
          </p:nvSpPr>
          <p:spPr>
            <a:xfrm>
              <a:off x="6209771" y="1996315"/>
              <a:ext cx="1050291" cy="23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kumimoji="1" lang="en-US" altLang="ja-JP" sz="14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41%</a:t>
              </a:r>
              <a:endPara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6" name="テキスト ボックス 115"/>
            <p:cNvSpPr txBox="1"/>
            <p:nvPr/>
          </p:nvSpPr>
          <p:spPr>
            <a:xfrm>
              <a:off x="564260" y="5191302"/>
              <a:ext cx="988594" cy="299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kumimoji="1" lang="en-US" altLang="ja-JP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6</a:t>
              </a:r>
              <a:r>
                <a:rPr kumimoji="1" lang="en-US" altLang="ja-JP" sz="14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%</a:t>
              </a:r>
              <a:endPara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4" name="テキスト ボックス 113"/>
            <p:cNvSpPr txBox="1"/>
            <p:nvPr/>
          </p:nvSpPr>
          <p:spPr>
            <a:xfrm>
              <a:off x="4669093" y="2389299"/>
              <a:ext cx="1040877" cy="23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kumimoji="1" lang="en-US" altLang="ja-JP" sz="14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35%</a:t>
              </a:r>
              <a:endPara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0" name="楕円 89"/>
            <p:cNvSpPr/>
            <p:nvPr/>
          </p:nvSpPr>
          <p:spPr>
            <a:xfrm>
              <a:off x="5118288" y="2741013"/>
              <a:ext cx="107999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楕円 92"/>
            <p:cNvSpPr/>
            <p:nvPr/>
          </p:nvSpPr>
          <p:spPr>
            <a:xfrm>
              <a:off x="950557" y="5097078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テキスト ボックス 111"/>
            <p:cNvSpPr txBox="1"/>
            <p:nvPr/>
          </p:nvSpPr>
          <p:spPr>
            <a:xfrm>
              <a:off x="345079" y="4611281"/>
              <a:ext cx="1375749" cy="299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kumimoji="1" lang="en-US" altLang="ja-JP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9</a:t>
              </a:r>
              <a:r>
                <a:rPr kumimoji="1" lang="en-US" altLang="ja-JP" sz="14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%</a:t>
              </a:r>
              <a:endPara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5" name="正方形/長方形 94"/>
            <p:cNvSpPr/>
            <p:nvPr/>
          </p:nvSpPr>
          <p:spPr>
            <a:xfrm rot="2700000">
              <a:off x="988424" y="4906152"/>
              <a:ext cx="59449" cy="7284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正方形/長方形 95"/>
            <p:cNvSpPr/>
            <p:nvPr/>
          </p:nvSpPr>
          <p:spPr>
            <a:xfrm rot="2700000">
              <a:off x="5166537" y="3336277"/>
              <a:ext cx="84380" cy="10434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正方形/長方形 96"/>
            <p:cNvSpPr/>
            <p:nvPr/>
          </p:nvSpPr>
          <p:spPr>
            <a:xfrm rot="2700000">
              <a:off x="6627647" y="3194905"/>
              <a:ext cx="80064" cy="12272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テキスト ボックス 107"/>
            <p:cNvSpPr txBox="1"/>
            <p:nvPr/>
          </p:nvSpPr>
          <p:spPr>
            <a:xfrm>
              <a:off x="4464322" y="3053470"/>
              <a:ext cx="1526056" cy="23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kumimoji="1" lang="en-US" altLang="ja-JP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r>
                <a:rPr kumimoji="1" lang="en-US" altLang="ja-JP" sz="14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8%</a:t>
              </a:r>
              <a:endPara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6" name="テキスト ボックス 105"/>
            <p:cNvSpPr txBox="1"/>
            <p:nvPr/>
          </p:nvSpPr>
          <p:spPr>
            <a:xfrm>
              <a:off x="5884033" y="2922941"/>
              <a:ext cx="1605150" cy="23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kumimoji="1" lang="en-US" altLang="ja-JP" sz="14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r>
                <a:rPr kumimoji="1" lang="en-US" altLang="ja-JP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9</a:t>
              </a:r>
              <a:r>
                <a:rPr kumimoji="1" lang="en-US" altLang="ja-JP" sz="14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%</a:t>
              </a:r>
              <a:endPara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1" name="テキスト ボックス 100"/>
            <p:cNvSpPr txBox="1"/>
            <p:nvPr/>
          </p:nvSpPr>
          <p:spPr>
            <a:xfrm>
              <a:off x="3931441" y="2070555"/>
              <a:ext cx="1612184" cy="309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泉北</a:t>
              </a:r>
              <a:r>
                <a:rPr kumimoji="1" lang="en-US" altLang="ja-JP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NT </a:t>
              </a:r>
              <a:r>
                <a:rPr kumimoji="1"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高齢化率</a:t>
              </a:r>
              <a:endPara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>
              <a:off x="5610670" y="3373463"/>
              <a:ext cx="1354982" cy="309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全市 高齢化率</a:t>
              </a:r>
              <a:endPara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15094" y="122643"/>
            <a:ext cx="8894353" cy="618236"/>
            <a:chOff x="115094" y="178063"/>
            <a:chExt cx="8894353" cy="618236"/>
          </a:xfrm>
        </p:grpSpPr>
        <p:sp>
          <p:nvSpPr>
            <p:cNvPr id="4" name="正方形/長方形 3"/>
            <p:cNvSpPr/>
            <p:nvPr/>
          </p:nvSpPr>
          <p:spPr>
            <a:xfrm>
              <a:off x="115094" y="273079"/>
              <a:ext cx="749429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ja-JP" altLang="en-US" sz="28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■ 課題②　人口減少・高齢化</a:t>
              </a:r>
              <a:endParaRPr lang="ja-JP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endParaRPr>
            </a:p>
          </p:txBody>
        </p:sp>
        <p:cxnSp>
          <p:nvCxnSpPr>
            <p:cNvPr id="5" name="直線コネクタ 4"/>
            <p:cNvCxnSpPr/>
            <p:nvPr/>
          </p:nvCxnSpPr>
          <p:spPr>
            <a:xfrm>
              <a:off x="187325" y="779402"/>
              <a:ext cx="8822122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9269" y="178063"/>
              <a:ext cx="1810178" cy="576000"/>
            </a:xfrm>
            <a:prstGeom prst="rect">
              <a:avLst/>
            </a:prstGeom>
          </p:spPr>
        </p:pic>
      </p:grpSp>
      <p:sp>
        <p:nvSpPr>
          <p:cNvPr id="1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86600" y="6555939"/>
            <a:ext cx="2057400" cy="365125"/>
          </a:xfrm>
        </p:spPr>
        <p:txBody>
          <a:bodyPr/>
          <a:lstStyle/>
          <a:p>
            <a:pPr marL="171450" indent="-171450">
              <a:buFont typeface="Calibri" panose="020F0502020204030204" pitchFamily="34" charset="0"/>
              <a:buChar char="⌂"/>
            </a:pPr>
            <a:r>
              <a:rPr kumimoji="1" lang="en-US" altLang="ja-JP" sz="1400" dirty="0">
                <a:solidFill>
                  <a:schemeClr val="bg2">
                    <a:lumMod val="25000"/>
                  </a:schemeClr>
                </a:solidFill>
              </a:rPr>
              <a:t>3</a:t>
            </a:r>
            <a:endParaRPr kumimoji="1" lang="ja-JP" alt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4786148" y="4650662"/>
            <a:ext cx="91623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kumimoji="1"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9.1</a:t>
            </a:r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万人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3516853" y="4648024"/>
            <a:ext cx="108034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kumimoji="1"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12.1</a:t>
            </a:r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万人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539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テキスト ボックス 33"/>
          <p:cNvSpPr txBox="1"/>
          <p:nvPr/>
        </p:nvSpPr>
        <p:spPr>
          <a:xfrm>
            <a:off x="6045460" y="3453110"/>
            <a:ext cx="2900014" cy="2638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kumimoji="1"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970282" y="3380585"/>
            <a:ext cx="2993489" cy="28497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対策</a:t>
            </a:r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>
              <a:lnSpc>
                <a:spcPct val="150000"/>
              </a:lnSpc>
            </a:pP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・移動</a:t>
            </a:r>
            <a:r>
              <a:rPr kumimoji="1"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手段の確保</a:t>
            </a:r>
            <a:endParaRPr kumimoji="1" lang="en-US" altLang="ja-JP" sz="1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・近隣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センター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活性化や</a:t>
            </a:r>
            <a:endParaRPr kumimoji="1"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ニーズに応じた機能更新</a:t>
            </a:r>
            <a:endParaRPr kumimoji="1"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" name="下矢印 60"/>
          <p:cNvSpPr/>
          <p:nvPr/>
        </p:nvSpPr>
        <p:spPr>
          <a:xfrm>
            <a:off x="6073412" y="1407562"/>
            <a:ext cx="2890359" cy="2014966"/>
          </a:xfrm>
          <a:prstGeom prst="downArrow">
            <a:avLst>
              <a:gd name="adj1" fmla="val 68190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kumimoji="1" lang="en-US" altLang="ja-JP" sz="16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6567273" y="1500474"/>
            <a:ext cx="1977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kumimoji="1" lang="en-US" altLang="ja-JP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課題</a:t>
            </a:r>
            <a:r>
              <a:rPr kumimoji="1" lang="en-US" altLang="ja-JP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lvl="0">
              <a:lnSpc>
                <a:spcPct val="150000"/>
              </a:lnSpc>
            </a:pPr>
            <a:r>
              <a:rPr kumimoji="1"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・買い物困難</a:t>
            </a:r>
          </a:p>
          <a:p>
            <a:pPr lvl="0">
              <a:lnSpc>
                <a:spcPct val="150000"/>
              </a:lnSpc>
            </a:pPr>
            <a:r>
              <a:rPr kumimoji="1"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・働く場の</a:t>
            </a:r>
            <a:r>
              <a:rPr kumimoji="1"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減少</a:t>
            </a:r>
            <a:endParaRPr kumimoji="1" lang="en-US" altLang="ja-JP" sz="16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68" name="グラフ 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2773161"/>
              </p:ext>
            </p:extLst>
          </p:nvPr>
        </p:nvGraphicFramePr>
        <p:xfrm>
          <a:off x="2645374" y="3709994"/>
          <a:ext cx="3537641" cy="2612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7" name="グラフ 6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0872915"/>
              </p:ext>
            </p:extLst>
          </p:nvPr>
        </p:nvGraphicFramePr>
        <p:xfrm>
          <a:off x="364070" y="3425088"/>
          <a:ext cx="3492683" cy="2761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" name="グループ化 4"/>
          <p:cNvGrpSpPr/>
          <p:nvPr/>
        </p:nvGrpSpPr>
        <p:grpSpPr>
          <a:xfrm>
            <a:off x="115094" y="122643"/>
            <a:ext cx="8894353" cy="618236"/>
            <a:chOff x="115094" y="178063"/>
            <a:chExt cx="8894353" cy="618236"/>
          </a:xfrm>
        </p:grpSpPr>
        <p:sp>
          <p:nvSpPr>
            <p:cNvPr id="6" name="正方形/長方形 5"/>
            <p:cNvSpPr/>
            <p:nvPr/>
          </p:nvSpPr>
          <p:spPr>
            <a:xfrm>
              <a:off x="115094" y="273079"/>
              <a:ext cx="749429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ja-JP" altLang="en-US" sz="28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■ 課題③　近隣センターの商業機能の低下</a:t>
              </a:r>
              <a:endParaRPr lang="ja-JP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endParaRPr>
            </a:p>
          </p:txBody>
        </p:sp>
        <p:cxnSp>
          <p:nvCxnSpPr>
            <p:cNvPr id="7" name="直線コネクタ 6"/>
            <p:cNvCxnSpPr/>
            <p:nvPr/>
          </p:nvCxnSpPr>
          <p:spPr>
            <a:xfrm>
              <a:off x="187325" y="779402"/>
              <a:ext cx="8822122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9269" y="178063"/>
              <a:ext cx="1810178" cy="576000"/>
            </a:xfrm>
            <a:prstGeom prst="rect">
              <a:avLst/>
            </a:prstGeom>
          </p:spPr>
        </p:pic>
      </p:grpSp>
      <p:sp>
        <p:nvSpPr>
          <p:cNvPr id="13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86600" y="6540173"/>
            <a:ext cx="2057400" cy="365125"/>
          </a:xfrm>
        </p:spPr>
        <p:txBody>
          <a:bodyPr/>
          <a:lstStyle/>
          <a:p>
            <a:pPr marL="171450" indent="-171450">
              <a:buFont typeface="Calibri" panose="020F0502020204030204" pitchFamily="34" charset="0"/>
              <a:buChar char="⌂"/>
            </a:pPr>
            <a:r>
              <a:rPr kumimoji="1" lang="en-US" altLang="ja-JP" sz="1400" dirty="0">
                <a:solidFill>
                  <a:schemeClr val="bg2">
                    <a:lumMod val="25000"/>
                  </a:schemeClr>
                </a:solidFill>
              </a:rPr>
              <a:t>4</a:t>
            </a:r>
            <a:endParaRPr kumimoji="1" lang="ja-JP" alt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76664" y="909091"/>
            <a:ext cx="2628000" cy="2351676"/>
            <a:chOff x="1027134" y="4220427"/>
            <a:chExt cx="2841075" cy="2304162"/>
          </a:xfrm>
        </p:grpSpPr>
        <p:pic>
          <p:nvPicPr>
            <p:cNvPr id="37" name="図 36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7134" y="4532876"/>
              <a:ext cx="2841075" cy="1991713"/>
            </a:xfrm>
            <a:prstGeom prst="rect">
              <a:avLst/>
            </a:prstGeom>
          </p:spPr>
        </p:pic>
        <p:sp>
          <p:nvSpPr>
            <p:cNvPr id="38" name="テキスト ボックス 37"/>
            <p:cNvSpPr txBox="1"/>
            <p:nvPr/>
          </p:nvSpPr>
          <p:spPr>
            <a:xfrm>
              <a:off x="1030648" y="4220427"/>
              <a:ext cx="646332" cy="3693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当初</a:t>
              </a:r>
              <a:endPara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3059294" y="917728"/>
            <a:ext cx="2772000" cy="2323731"/>
            <a:chOff x="4832180" y="4270496"/>
            <a:chExt cx="3016539" cy="2282234"/>
          </a:xfrm>
        </p:grpSpPr>
        <p:pic>
          <p:nvPicPr>
            <p:cNvPr id="36" name="図 35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32180" y="4522159"/>
              <a:ext cx="3016539" cy="2030571"/>
            </a:xfrm>
            <a:prstGeom prst="rect">
              <a:avLst/>
            </a:prstGeom>
          </p:spPr>
        </p:pic>
        <p:sp>
          <p:nvSpPr>
            <p:cNvPr id="39" name="テキスト ボックス 38"/>
            <p:cNvSpPr txBox="1"/>
            <p:nvPr/>
          </p:nvSpPr>
          <p:spPr>
            <a:xfrm>
              <a:off x="4841967" y="4270496"/>
              <a:ext cx="646330" cy="3693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現在</a:t>
              </a:r>
              <a:endPara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41" name="角丸四角形 40"/>
          <p:cNvSpPr/>
          <p:nvPr/>
        </p:nvSpPr>
        <p:spPr>
          <a:xfrm>
            <a:off x="860340" y="904268"/>
            <a:ext cx="1099247" cy="34058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スーパー</a:t>
            </a:r>
            <a:endParaRPr kumimoji="1" lang="ja-JP" altLang="en-US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878877" y="3299135"/>
            <a:ext cx="40543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近隣センターにおける建て替わりの例</a:t>
            </a:r>
            <a:endParaRPr lang="ja-JP" sz="1600" dirty="0"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3770367" y="964709"/>
            <a:ext cx="1099247" cy="34058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住宅</a:t>
            </a:r>
            <a:endParaRPr kumimoji="1" lang="ja-JP" altLang="en-US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476711" y="6476943"/>
            <a:ext cx="48454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近隣センターにおける業種の変化</a:t>
            </a:r>
            <a:endParaRPr lang="ja-JP" sz="1600" dirty="0"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1500134" y="4929227"/>
            <a:ext cx="663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小売</a:t>
            </a:r>
            <a:endParaRPr lang="ja-JP" sz="1400" b="1" dirty="0"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1390776" y="5184269"/>
            <a:ext cx="11918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146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店舗</a:t>
            </a:r>
            <a:endParaRPr lang="ja-JP" sz="1400" b="1" dirty="0"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4577518" y="4315677"/>
            <a:ext cx="6470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小売</a:t>
            </a:r>
            <a:endParaRPr lang="ja-JP" sz="1400" b="1" dirty="0"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4499961" y="4538458"/>
            <a:ext cx="10094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63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店舗</a:t>
            </a:r>
            <a:endParaRPr lang="ja-JP" sz="1400" b="1" dirty="0"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321578" y="4951803"/>
            <a:ext cx="713254" cy="417103"/>
            <a:chOff x="94847" y="5721836"/>
            <a:chExt cx="713254" cy="417103"/>
          </a:xfrm>
        </p:grpSpPr>
        <p:sp>
          <p:nvSpPr>
            <p:cNvPr id="45" name="正方形/長方形 44"/>
            <p:cNvSpPr/>
            <p:nvPr/>
          </p:nvSpPr>
          <p:spPr>
            <a:xfrm>
              <a:off x="96352" y="5721836"/>
              <a:ext cx="55579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altLang="en-US" sz="11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飲食</a:t>
              </a:r>
              <a:endParaRPr 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endParaRP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94847" y="5877329"/>
              <a:ext cx="71325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ja-JP" sz="105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23</a:t>
              </a:r>
              <a:r>
                <a:rPr lang="ja-JP" altLang="en-US" sz="105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店舗</a:t>
              </a:r>
              <a:endParaRPr 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3397848" y="5586451"/>
            <a:ext cx="812158" cy="412201"/>
            <a:chOff x="3541648" y="6196087"/>
            <a:chExt cx="812158" cy="412201"/>
          </a:xfrm>
        </p:grpSpPr>
        <p:sp>
          <p:nvSpPr>
            <p:cNvPr id="49" name="正方形/長方形 48"/>
            <p:cNvSpPr/>
            <p:nvPr/>
          </p:nvSpPr>
          <p:spPr>
            <a:xfrm>
              <a:off x="3634226" y="6196087"/>
              <a:ext cx="55579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altLang="en-US" sz="11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飲食</a:t>
              </a:r>
              <a:endParaRPr 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endParaRPr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3541648" y="6346678"/>
              <a:ext cx="81215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ja-JP" sz="105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18</a:t>
              </a:r>
              <a:r>
                <a:rPr lang="ja-JP" altLang="en-US" sz="105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店舗</a:t>
              </a:r>
              <a:endParaRPr 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endParaRP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601172" y="4275924"/>
            <a:ext cx="812158" cy="410986"/>
            <a:chOff x="463046" y="5246589"/>
            <a:chExt cx="812158" cy="410986"/>
          </a:xfrm>
        </p:grpSpPr>
        <p:sp>
          <p:nvSpPr>
            <p:cNvPr id="51" name="正方形/長方形 50"/>
            <p:cNvSpPr/>
            <p:nvPr/>
          </p:nvSpPr>
          <p:spPr>
            <a:xfrm>
              <a:off x="480191" y="5246589"/>
              <a:ext cx="78057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altLang="en-US" sz="11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サービス</a:t>
              </a:r>
              <a:endParaRPr 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endParaRPr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463046" y="5395965"/>
              <a:ext cx="81215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ja-JP" sz="105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52</a:t>
              </a:r>
              <a:r>
                <a:rPr lang="ja-JP" altLang="en-US" sz="105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店舗</a:t>
              </a:r>
              <a:endParaRPr 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3270462" y="4667494"/>
            <a:ext cx="812158" cy="414796"/>
            <a:chOff x="3611026" y="5426049"/>
            <a:chExt cx="812158" cy="414796"/>
          </a:xfrm>
        </p:grpSpPr>
        <p:sp>
          <p:nvSpPr>
            <p:cNvPr id="53" name="正方形/長方形 52"/>
            <p:cNvSpPr/>
            <p:nvPr/>
          </p:nvSpPr>
          <p:spPr>
            <a:xfrm>
              <a:off x="3618646" y="5426049"/>
              <a:ext cx="78057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altLang="en-US" sz="11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サービス</a:t>
              </a:r>
              <a:endParaRPr 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endParaRP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3611026" y="5579235"/>
              <a:ext cx="81215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ja-JP" sz="105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75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店舗</a:t>
              </a:r>
              <a:endParaRPr 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endParaRPr>
            </a:p>
          </p:txBody>
        </p:sp>
      </p:grpSp>
      <p:sp>
        <p:nvSpPr>
          <p:cNvPr id="55" name="正方形/長方形 54"/>
          <p:cNvSpPr/>
          <p:nvPr/>
        </p:nvSpPr>
        <p:spPr>
          <a:xfrm>
            <a:off x="4286814" y="5368906"/>
            <a:ext cx="1014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医療、福祉</a:t>
            </a:r>
            <a:endParaRPr lang="ja-JP" sz="1100" dirty="0"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4416341" y="5564610"/>
            <a:ext cx="81215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65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店舗</a:t>
            </a:r>
            <a:endParaRPr lang="ja-JP" sz="1050" dirty="0"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3803927" y="3659149"/>
            <a:ext cx="913416" cy="433747"/>
            <a:chOff x="3700822" y="4735877"/>
            <a:chExt cx="913416" cy="433747"/>
          </a:xfrm>
        </p:grpSpPr>
        <p:sp>
          <p:nvSpPr>
            <p:cNvPr id="57" name="正方形/長方形 56"/>
            <p:cNvSpPr/>
            <p:nvPr/>
          </p:nvSpPr>
          <p:spPr>
            <a:xfrm>
              <a:off x="3700822" y="4735877"/>
              <a:ext cx="70941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altLang="en-US" sz="11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その他</a:t>
              </a:r>
              <a:endParaRPr 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endParaRP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3802080" y="4908014"/>
              <a:ext cx="81215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ja-JP" sz="11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8</a:t>
              </a:r>
              <a:endParaRPr 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endParaRPr>
            </a:p>
          </p:txBody>
        </p:sp>
      </p:grpSp>
      <p:sp>
        <p:nvSpPr>
          <p:cNvPr id="59" name="テキスト ボックス 58"/>
          <p:cNvSpPr txBox="1"/>
          <p:nvPr/>
        </p:nvSpPr>
        <p:spPr>
          <a:xfrm>
            <a:off x="1206040" y="6221901"/>
            <a:ext cx="60144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3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1986</a:t>
            </a:r>
            <a:endParaRPr kumimoji="1" lang="ja-JP" altLang="en-US" sz="1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164878" y="6211169"/>
            <a:ext cx="60144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3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2018</a:t>
            </a:r>
            <a:endParaRPr kumimoji="1" lang="ja-JP" altLang="en-US" sz="1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円弧 9"/>
          <p:cNvSpPr/>
          <p:nvPr/>
        </p:nvSpPr>
        <p:spPr>
          <a:xfrm>
            <a:off x="243223" y="3743567"/>
            <a:ext cx="2513823" cy="2443187"/>
          </a:xfrm>
          <a:prstGeom prst="arc">
            <a:avLst>
              <a:gd name="adj1" fmla="val 16097818"/>
              <a:gd name="adj2" fmla="val 8855597"/>
            </a:avLst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62" name="円弧 61"/>
          <p:cNvSpPr/>
          <p:nvPr/>
        </p:nvSpPr>
        <p:spPr>
          <a:xfrm>
            <a:off x="3127423" y="3749680"/>
            <a:ext cx="2554407" cy="2483013"/>
          </a:xfrm>
          <a:prstGeom prst="arc">
            <a:avLst>
              <a:gd name="adj1" fmla="val 16200000"/>
              <a:gd name="adj2" fmla="val 553414"/>
            </a:avLst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2215313" y="5870183"/>
            <a:ext cx="8121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1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66.1%</a:t>
            </a:r>
            <a:endParaRPr lang="ja-JP" sz="1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4798777" y="3602774"/>
            <a:ext cx="8121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1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27.5%</a:t>
            </a:r>
            <a:endParaRPr lang="ja-JP" sz="1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94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グループ化 46"/>
          <p:cNvGrpSpPr/>
          <p:nvPr/>
        </p:nvGrpSpPr>
        <p:grpSpPr>
          <a:xfrm>
            <a:off x="46107" y="3798339"/>
            <a:ext cx="4462766" cy="2959886"/>
            <a:chOff x="31595" y="852029"/>
            <a:chExt cx="4471385" cy="2916000"/>
          </a:xfrm>
        </p:grpSpPr>
        <p:sp>
          <p:nvSpPr>
            <p:cNvPr id="13" name="正方形/長方形 12"/>
            <p:cNvSpPr/>
            <p:nvPr/>
          </p:nvSpPr>
          <p:spPr>
            <a:xfrm>
              <a:off x="74980" y="852029"/>
              <a:ext cx="4428000" cy="29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100583" y="868169"/>
              <a:ext cx="4402397" cy="360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rtlCol="0" anchor="t" anchorCtr="0"/>
            <a:lstStyle/>
            <a:p>
              <a:pPr algn="ctr"/>
              <a:r>
                <a:rPr kumimoji="1" lang="ja-JP" alt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若年世代の</a:t>
              </a:r>
              <a:r>
                <a:rPr kumimoji="1" lang="ja-JP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定住促進</a:t>
              </a:r>
            </a:p>
          </p:txBody>
        </p:sp>
        <p:pic>
          <p:nvPicPr>
            <p:cNvPr id="20" name="Picture 2" descr="断面パース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6782" y="2948700"/>
              <a:ext cx="3949335" cy="695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テキスト ボックス 26"/>
            <p:cNvSpPr txBox="1">
              <a:spLocks noChangeArrowheads="1"/>
            </p:cNvSpPr>
            <p:nvPr/>
          </p:nvSpPr>
          <p:spPr bwMode="auto">
            <a:xfrm>
              <a:off x="31595" y="1342570"/>
              <a:ext cx="2691353" cy="365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7268" tIns="43635" rIns="87268" bIns="43635">
              <a:spAutoFit/>
            </a:bodyPr>
            <a:lstStyle/>
            <a:p>
              <a:r>
                <a:rPr lang="ja-JP" altLang="en-US" b="1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◆住まいアシスト補助制度</a:t>
              </a:r>
              <a:endParaRPr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4" name="テキスト ボックス 26"/>
            <p:cNvSpPr txBox="1">
              <a:spLocks noChangeArrowheads="1"/>
            </p:cNvSpPr>
            <p:nvPr/>
          </p:nvSpPr>
          <p:spPr bwMode="auto">
            <a:xfrm>
              <a:off x="31595" y="2044839"/>
              <a:ext cx="4098445" cy="365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7268" tIns="43635" rIns="87268" bIns="43635">
              <a:spAutoFit/>
            </a:bodyPr>
            <a:lstStyle/>
            <a:p>
              <a:r>
                <a:rPr lang="ja-JP" altLang="en-US" b="1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◆住戸リノベーション促進</a:t>
              </a:r>
              <a:endParaRPr lang="en-US" altLang="ja-JP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9" name="テキスト ボックス 26"/>
            <p:cNvSpPr txBox="1">
              <a:spLocks noChangeArrowheads="1"/>
            </p:cNvSpPr>
            <p:nvPr/>
          </p:nvSpPr>
          <p:spPr bwMode="auto">
            <a:xfrm>
              <a:off x="318994" y="1662187"/>
              <a:ext cx="2906155" cy="303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7268" tIns="43635" rIns="87268" bIns="43635">
              <a:spAutoFit/>
            </a:bodyPr>
            <a:lstStyle/>
            <a:p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子育て世代等が負担する家賃を補助</a:t>
              </a:r>
              <a:endPara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40" name="テキスト ボックス 26"/>
            <p:cNvSpPr txBox="1">
              <a:spLocks noChangeArrowheads="1"/>
            </p:cNvSpPr>
            <p:nvPr/>
          </p:nvSpPr>
          <p:spPr bwMode="auto">
            <a:xfrm>
              <a:off x="319104" y="2363714"/>
              <a:ext cx="4098445" cy="519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7268" tIns="43635" rIns="87268" bIns="43635">
              <a:spAutoFit/>
            </a:bodyPr>
            <a:lstStyle/>
            <a:p>
              <a:r>
                <a:rPr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戸</a:t>
              </a:r>
              <a:r>
                <a:rPr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(45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㎡</a:t>
              </a:r>
              <a:r>
                <a:rPr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)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を </a:t>
              </a:r>
              <a:r>
                <a:rPr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戸</a:t>
              </a:r>
              <a:r>
                <a:rPr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(90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㎡</a:t>
              </a:r>
              <a:r>
                <a:rPr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)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に改修</a:t>
              </a:r>
              <a:endPara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若年夫婦や子育て層に適した住宅へ</a:t>
              </a:r>
              <a:endPara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46" name="グループ化 45"/>
          <p:cNvGrpSpPr/>
          <p:nvPr/>
        </p:nvGrpSpPr>
        <p:grpSpPr>
          <a:xfrm>
            <a:off x="53130" y="916363"/>
            <a:ext cx="4455743" cy="2295933"/>
            <a:chOff x="53130" y="3893740"/>
            <a:chExt cx="4455743" cy="2295933"/>
          </a:xfrm>
        </p:grpSpPr>
        <p:sp>
          <p:nvSpPr>
            <p:cNvPr id="28" name="テキスト ボックス 27"/>
            <p:cNvSpPr txBox="1">
              <a:spLocks noChangeArrowheads="1"/>
            </p:cNvSpPr>
            <p:nvPr/>
          </p:nvSpPr>
          <p:spPr bwMode="auto">
            <a:xfrm>
              <a:off x="65771" y="5498071"/>
              <a:ext cx="4331905" cy="672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7268" tIns="43635" rIns="87268" bIns="43635">
              <a:spAutoFit/>
            </a:bodyPr>
            <a:lstStyle/>
            <a:p>
              <a:r>
                <a:rPr lang="ja-JP" altLang="en-US" b="1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◆</a:t>
              </a:r>
              <a:r>
                <a:rPr lang="ja-JP" altLang="en-US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買い物困難者を支援</a:t>
              </a:r>
              <a:endParaRPr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20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　　　</a:t>
              </a:r>
              <a:endPara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7" name="テキスト ボックス 26"/>
            <p:cNvSpPr txBox="1">
              <a:spLocks noChangeArrowheads="1"/>
            </p:cNvSpPr>
            <p:nvPr/>
          </p:nvSpPr>
          <p:spPr bwMode="auto">
            <a:xfrm>
              <a:off x="53130" y="4374447"/>
              <a:ext cx="3083193" cy="365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7268" tIns="43635" rIns="87268" bIns="43635">
              <a:spAutoFit/>
            </a:bodyPr>
            <a:lstStyle/>
            <a:p>
              <a:r>
                <a:rPr lang="ja-JP" altLang="en-US" b="1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◆高齢者のお出かけ応援</a:t>
              </a:r>
              <a:endParaRPr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87325" y="3893740"/>
              <a:ext cx="4321548" cy="360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kumimoji="1" lang="ja-JP" alt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高齢者の生活支援</a:t>
              </a:r>
              <a:endParaRPr kumimoji="1"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22" name="図 21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72837" y="4404161"/>
              <a:ext cx="1349700" cy="794747"/>
            </a:xfrm>
            <a:prstGeom prst="rect">
              <a:avLst/>
            </a:prstGeom>
          </p:spPr>
        </p:pic>
        <p:sp>
          <p:nvSpPr>
            <p:cNvPr id="41" name="テキスト ボックス 40"/>
            <p:cNvSpPr txBox="1">
              <a:spLocks noChangeArrowheads="1"/>
            </p:cNvSpPr>
            <p:nvPr/>
          </p:nvSpPr>
          <p:spPr bwMode="auto">
            <a:xfrm>
              <a:off x="299169" y="5793774"/>
              <a:ext cx="2631690" cy="395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7268" tIns="43635" rIns="87268" bIns="43635">
              <a:spAutoFit/>
            </a:bodyPr>
            <a:lstStyle/>
            <a:p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買い物</a:t>
              </a: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支援サービスの情報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提供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20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　　　</a:t>
              </a:r>
              <a:endPara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42" name="テキスト ボックス 41"/>
            <p:cNvSpPr txBox="1">
              <a:spLocks noChangeArrowheads="1"/>
            </p:cNvSpPr>
            <p:nvPr/>
          </p:nvSpPr>
          <p:spPr bwMode="auto">
            <a:xfrm>
              <a:off x="249980" y="4706779"/>
              <a:ext cx="2630002" cy="519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7268" tIns="43635" rIns="87268" bIns="43635">
              <a:spAutoFit/>
            </a:bodyPr>
            <a:lstStyle/>
            <a:p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市内</a:t>
              </a: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の路線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バス等を</a:t>
              </a:r>
              <a:endPara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乗車</a:t>
              </a:r>
              <a:r>
                <a:rPr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100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円</a:t>
              </a: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で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利用可能</a:t>
              </a:r>
              <a:endPara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5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171450" indent="-171450">
              <a:buFont typeface="Calibri" panose="020F0502020204030204" pitchFamily="34" charset="0"/>
              <a:buChar char="⌂"/>
            </a:pPr>
            <a:r>
              <a:rPr kumimoji="1" lang="en-US" altLang="ja-JP" sz="1400" dirty="0" smtClean="0">
                <a:solidFill>
                  <a:schemeClr val="bg2">
                    <a:lumMod val="25000"/>
                  </a:schemeClr>
                </a:solidFill>
              </a:rPr>
              <a:t>5</a:t>
            </a:r>
            <a:endParaRPr kumimoji="1" lang="ja-JP" alt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15094" y="122643"/>
            <a:ext cx="8894353" cy="618236"/>
            <a:chOff x="115094" y="178063"/>
            <a:chExt cx="8894353" cy="618236"/>
          </a:xfrm>
        </p:grpSpPr>
        <p:sp>
          <p:nvSpPr>
            <p:cNvPr id="7" name="正方形/長方形 6"/>
            <p:cNvSpPr/>
            <p:nvPr/>
          </p:nvSpPr>
          <p:spPr>
            <a:xfrm>
              <a:off x="115094" y="273079"/>
              <a:ext cx="749429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ja-JP" altLang="en-US" sz="28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■ 再生に向けたこれまでの取組</a:t>
              </a:r>
              <a:endParaRPr lang="ja-JP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endParaRPr>
            </a:p>
          </p:txBody>
        </p:sp>
        <p:cxnSp>
          <p:nvCxnSpPr>
            <p:cNvPr id="8" name="直線コネクタ 7"/>
            <p:cNvCxnSpPr/>
            <p:nvPr/>
          </p:nvCxnSpPr>
          <p:spPr>
            <a:xfrm>
              <a:off x="187325" y="779402"/>
              <a:ext cx="8822122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9269" y="178063"/>
              <a:ext cx="1810178" cy="576000"/>
            </a:xfrm>
            <a:prstGeom prst="rect">
              <a:avLst/>
            </a:prstGeom>
          </p:spPr>
        </p:pic>
      </p:grpSp>
      <p:grpSp>
        <p:nvGrpSpPr>
          <p:cNvPr id="49" name="グループ化 48"/>
          <p:cNvGrpSpPr/>
          <p:nvPr/>
        </p:nvGrpSpPr>
        <p:grpSpPr>
          <a:xfrm>
            <a:off x="4599213" y="3812003"/>
            <a:ext cx="4412557" cy="2686625"/>
            <a:chOff x="4605854" y="3787940"/>
            <a:chExt cx="4412557" cy="2686625"/>
          </a:xfrm>
        </p:grpSpPr>
        <p:sp>
          <p:nvSpPr>
            <p:cNvPr id="16" name="正方形/長方形 15"/>
            <p:cNvSpPr/>
            <p:nvPr/>
          </p:nvSpPr>
          <p:spPr>
            <a:xfrm>
              <a:off x="4605854" y="3787940"/>
              <a:ext cx="4403594" cy="360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ja-JP" alt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市民による魅力発信</a:t>
              </a:r>
              <a:endParaRPr kumimoji="1"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8052" y="5356796"/>
              <a:ext cx="1490359" cy="1117769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19" name="Picture 3" descr="C:\Users\731128\Desktop\14906832_534060860122607_5728185997272748655_n[1]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7743" y="5409820"/>
              <a:ext cx="1568176" cy="1045450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テキスト ボックス 26"/>
            <p:cNvSpPr txBox="1">
              <a:spLocks noChangeArrowheads="1"/>
            </p:cNvSpPr>
            <p:nvPr/>
          </p:nvSpPr>
          <p:spPr bwMode="auto">
            <a:xfrm>
              <a:off x="4782398" y="4345344"/>
              <a:ext cx="4227049" cy="365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7268" tIns="43635" rIns="87268" bIns="43635">
              <a:spAutoFit/>
            </a:bodyPr>
            <a:lstStyle/>
            <a:p>
              <a:r>
                <a:rPr lang="ja-JP" altLang="en-US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◆</a:t>
              </a:r>
              <a:r>
                <a:rPr lang="ja-JP" altLang="en-US" b="1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泉北</a:t>
              </a:r>
              <a:r>
                <a:rPr lang="ja-JP" altLang="en-US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の地域資源</a:t>
              </a:r>
              <a:r>
                <a:rPr lang="en-US" altLang="ja-JP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+</a:t>
              </a:r>
              <a:r>
                <a:rPr lang="ja-JP" altLang="en-US" b="1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市民</a:t>
              </a:r>
              <a:r>
                <a:rPr lang="ja-JP" altLang="en-US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の</a:t>
              </a:r>
              <a:r>
                <a:rPr lang="ja-JP" altLang="en-US" b="1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発想</a:t>
              </a:r>
              <a:r>
                <a:rPr lang="ja-JP" altLang="en-US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</a:t>
              </a:r>
              <a:endPara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01393" y="5376093"/>
              <a:ext cx="1438901" cy="1079177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37" name="テキスト ボックス 26"/>
            <p:cNvSpPr txBox="1">
              <a:spLocks noChangeArrowheads="1"/>
            </p:cNvSpPr>
            <p:nvPr/>
          </p:nvSpPr>
          <p:spPr bwMode="auto">
            <a:xfrm>
              <a:off x="5070437" y="4707766"/>
              <a:ext cx="3171498" cy="519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7268" tIns="43635" rIns="87268" bIns="43635">
              <a:spAutoFit/>
            </a:bodyPr>
            <a:lstStyle/>
            <a:p>
              <a:r>
                <a:rPr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『</a:t>
              </a: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泉北をつむぐ まちとわたしプロジェクト</a:t>
              </a:r>
              <a:r>
                <a:rPr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』</a:t>
              </a:r>
            </a:p>
            <a:p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など地域の新たな魅力を創出</a:t>
              </a:r>
              <a:endPara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4594526" y="868883"/>
            <a:ext cx="4431860" cy="2827904"/>
            <a:chOff x="4598386" y="868883"/>
            <a:chExt cx="4428000" cy="2916000"/>
          </a:xfrm>
        </p:grpSpPr>
        <p:sp>
          <p:nvSpPr>
            <p:cNvPr id="51" name="正方形/長方形 50"/>
            <p:cNvSpPr/>
            <p:nvPr/>
          </p:nvSpPr>
          <p:spPr>
            <a:xfrm>
              <a:off x="4598386" y="868883"/>
              <a:ext cx="4428000" cy="29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4598387" y="917718"/>
              <a:ext cx="4404842" cy="360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ja-JP" alt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近隣センターの再生</a:t>
              </a:r>
              <a:endParaRPr kumimoji="1"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53" name="Picture 2" descr="F:\NT地域再生室\42 出前講座\写真類\槇塚台レストラン.pn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2762" y="1697248"/>
              <a:ext cx="1214100" cy="1786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テキスト ボックス 26"/>
            <p:cNvSpPr txBox="1">
              <a:spLocks noChangeArrowheads="1"/>
            </p:cNvSpPr>
            <p:nvPr/>
          </p:nvSpPr>
          <p:spPr bwMode="auto">
            <a:xfrm>
              <a:off x="4601336" y="1416946"/>
              <a:ext cx="2837225" cy="365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7268" tIns="43635" rIns="87268" bIns="43635">
              <a:spAutoFit/>
            </a:bodyPr>
            <a:lstStyle/>
            <a:p>
              <a:r>
                <a:rPr lang="ja-JP" altLang="en-US" b="1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◆</a:t>
              </a:r>
              <a:r>
                <a:rPr lang="en-US" altLang="ja-JP" b="1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NPO</a:t>
              </a:r>
              <a:r>
                <a:rPr lang="ja-JP" altLang="en-US" b="1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による空き店舗活用</a:t>
              </a:r>
              <a:endParaRPr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56" name="テキスト ボックス 26"/>
            <p:cNvSpPr txBox="1">
              <a:spLocks noChangeArrowheads="1"/>
            </p:cNvSpPr>
            <p:nvPr/>
          </p:nvSpPr>
          <p:spPr bwMode="auto">
            <a:xfrm>
              <a:off x="4840449" y="1711307"/>
              <a:ext cx="2838829" cy="519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7268" tIns="43635" rIns="87268" bIns="43635">
              <a:spAutoFit/>
            </a:bodyPr>
            <a:lstStyle/>
            <a:p>
              <a:r>
                <a:rPr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NPO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による空き店舗を活用した、</a:t>
              </a:r>
              <a:endPara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レストランやマーケット、コミュニティ機能</a:t>
              </a:r>
              <a:endPara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57" name="図 56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80587" y="2334631"/>
              <a:ext cx="1593793" cy="1195345"/>
            </a:xfrm>
            <a:prstGeom prst="rect">
              <a:avLst/>
            </a:prstGeom>
          </p:spPr>
        </p:pic>
        <p:pic>
          <p:nvPicPr>
            <p:cNvPr id="58" name="Picture 350" descr="すまいる_img001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9545" y="2684882"/>
              <a:ext cx="1164171" cy="85170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図 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072" y="2373155"/>
            <a:ext cx="934119" cy="130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3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>
          <a:xfrm>
            <a:off x="4507204" y="856274"/>
            <a:ext cx="4382796" cy="45240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115094" y="122643"/>
            <a:ext cx="8894353" cy="618236"/>
            <a:chOff x="115094" y="178063"/>
            <a:chExt cx="8894353" cy="618236"/>
          </a:xfrm>
        </p:grpSpPr>
        <p:sp>
          <p:nvSpPr>
            <p:cNvPr id="6" name="正方形/長方形 5"/>
            <p:cNvSpPr/>
            <p:nvPr/>
          </p:nvSpPr>
          <p:spPr>
            <a:xfrm>
              <a:off x="115094" y="273079"/>
              <a:ext cx="749429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ja-JP" altLang="en-US" sz="28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■再生に向けた</a:t>
              </a:r>
              <a:r>
                <a:rPr lang="ja-JP" altLang="en-US" sz="28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これか</a:t>
              </a:r>
              <a:r>
                <a:rPr lang="ja-JP" altLang="en-US" sz="28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ら</a:t>
              </a:r>
              <a:r>
                <a:rPr lang="ja-JP" altLang="en-US" sz="28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の</a:t>
              </a:r>
              <a:r>
                <a:rPr lang="ja-JP" altLang="en-US" sz="28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取組</a:t>
              </a:r>
              <a:endParaRPr lang="ja-JP" altLang="ja-JP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endParaRPr>
            </a:p>
          </p:txBody>
        </p:sp>
        <p:cxnSp>
          <p:nvCxnSpPr>
            <p:cNvPr id="7" name="直線コネクタ 6"/>
            <p:cNvCxnSpPr/>
            <p:nvPr/>
          </p:nvCxnSpPr>
          <p:spPr>
            <a:xfrm>
              <a:off x="187325" y="779402"/>
              <a:ext cx="8822122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9269" y="178063"/>
              <a:ext cx="1810178" cy="576000"/>
            </a:xfrm>
            <a:prstGeom prst="rect">
              <a:avLst/>
            </a:prstGeom>
          </p:spPr>
        </p:pic>
      </p:grpSp>
      <p:sp>
        <p:nvSpPr>
          <p:cNvPr id="11" name="正方形/長方形 10"/>
          <p:cNvSpPr/>
          <p:nvPr/>
        </p:nvSpPr>
        <p:spPr>
          <a:xfrm>
            <a:off x="4507203" y="890963"/>
            <a:ext cx="4382796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kumimoji="1" lang="ja-JP" altLang="en-US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魅力的な子育て環境の整備</a:t>
            </a:r>
            <a:endParaRPr kumimoji="1" lang="ja-JP" altLang="en-US" sz="2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26"/>
          <p:cNvSpPr txBox="1">
            <a:spLocks noChangeArrowheads="1"/>
          </p:cNvSpPr>
          <p:nvPr/>
        </p:nvSpPr>
        <p:spPr bwMode="auto">
          <a:xfrm>
            <a:off x="4507203" y="1313118"/>
            <a:ext cx="4547144" cy="39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268" tIns="43635" rIns="87268" bIns="43635">
            <a:spAutoFit/>
          </a:bodyPr>
          <a:lstStyle/>
          <a:p>
            <a:r>
              <a:rPr lang="ja-JP" altLang="en-US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◆ビッグバンと泉ヶ丘公園の一体的活用</a:t>
            </a:r>
            <a:endParaRPr lang="en-US" altLang="ja-JP" sz="20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5832" y="2564913"/>
            <a:ext cx="3019813" cy="2738939"/>
          </a:xfrm>
          <a:prstGeom prst="rect">
            <a:avLst/>
          </a:prstGeom>
        </p:spPr>
      </p:pic>
      <p:sp>
        <p:nvSpPr>
          <p:cNvPr id="15" name="楕円 14"/>
          <p:cNvSpPr/>
          <p:nvPr/>
        </p:nvSpPr>
        <p:spPr>
          <a:xfrm rot="19620645">
            <a:off x="5412091" y="3752629"/>
            <a:ext cx="1617475" cy="12928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26"/>
          <p:cNvSpPr txBox="1">
            <a:spLocks noChangeArrowheads="1"/>
          </p:cNvSpPr>
          <p:nvPr/>
        </p:nvSpPr>
        <p:spPr bwMode="auto">
          <a:xfrm>
            <a:off x="4915214" y="1646867"/>
            <a:ext cx="3598342" cy="51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268" tIns="43635" rIns="87268" bIns="43635">
            <a:spAutoFit/>
          </a:bodyPr>
          <a:lstStyle/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子ども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が一日中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愉しめる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遊びの拠点・ 親も楽しく子育てができる拠点へ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スライド番号プレースホルダー 1"/>
          <p:cNvSpPr txBox="1">
            <a:spLocks/>
          </p:cNvSpPr>
          <p:nvPr/>
        </p:nvSpPr>
        <p:spPr>
          <a:xfrm>
            <a:off x="7071511" y="648860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Calibri" panose="020F0502020204030204" pitchFamily="34" charset="0"/>
              <a:buChar char="⌂"/>
            </a:pPr>
            <a:r>
              <a:rPr kumimoji="1" lang="en-US" altLang="ja-JP" sz="1400" dirty="0">
                <a:solidFill>
                  <a:schemeClr val="bg2">
                    <a:lumMod val="25000"/>
                  </a:schemeClr>
                </a:solidFill>
              </a:rPr>
              <a:t>6</a:t>
            </a:r>
            <a:endParaRPr kumimoji="1" lang="ja-JP" alt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15094" y="879749"/>
            <a:ext cx="4205531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kumimoji="1" lang="ja-JP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医療環境の充実</a:t>
            </a:r>
            <a:endParaRPr kumimoji="1" lang="ja-JP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テキスト ボックス 26"/>
          <p:cNvSpPr txBox="1">
            <a:spLocks noChangeArrowheads="1"/>
          </p:cNvSpPr>
          <p:nvPr/>
        </p:nvSpPr>
        <p:spPr bwMode="auto">
          <a:xfrm>
            <a:off x="137326" y="1256645"/>
            <a:ext cx="4205530" cy="7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268" tIns="43635" rIns="87268" bIns="43635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◆近畿大学医学部及び病院の</a:t>
            </a:r>
            <a:r>
              <a:rPr lang="ja-JP" altLang="en-US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開設</a:t>
            </a:r>
            <a:endParaRPr lang="en-US" altLang="ja-JP" sz="20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/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2023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予定）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500" y="2227029"/>
            <a:ext cx="1995216" cy="151200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230" y="2430348"/>
            <a:ext cx="3241331" cy="2707146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704039" y="5104373"/>
            <a:ext cx="2861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/>
              <a:t>市民に開かれたキャンパス</a:t>
            </a:r>
            <a:endParaRPr kumimoji="1" lang="ja-JP" altLang="en-US" sz="1400" dirty="0"/>
          </a:p>
        </p:txBody>
      </p:sp>
      <p:sp>
        <p:nvSpPr>
          <p:cNvPr id="24" name="テキスト ボックス 26"/>
          <p:cNvSpPr txBox="1">
            <a:spLocks noChangeArrowheads="1"/>
          </p:cNvSpPr>
          <p:nvPr/>
        </p:nvSpPr>
        <p:spPr bwMode="auto">
          <a:xfrm>
            <a:off x="267576" y="1809617"/>
            <a:ext cx="3937954" cy="51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268" tIns="43635" rIns="87268" bIns="43635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近畿大学医学部等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とも連携して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健康長寿のまちづくりを推進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ホームベース 1"/>
          <p:cNvSpPr/>
          <p:nvPr/>
        </p:nvSpPr>
        <p:spPr>
          <a:xfrm>
            <a:off x="115095" y="5435342"/>
            <a:ext cx="6314734" cy="1359640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>
            <a:spLocks noChangeArrowheads="1"/>
          </p:cNvSpPr>
          <p:nvPr/>
        </p:nvSpPr>
        <p:spPr bwMode="auto">
          <a:xfrm>
            <a:off x="2644449" y="5896939"/>
            <a:ext cx="3364465" cy="82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268" tIns="43635" rIns="87268" bIns="43635">
            <a:spAutoFit/>
          </a:bodyPr>
          <a:lstStyle/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大阪府、ＵＲ、鉄道や健康関連等の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民間事業者などと強固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連携し、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まちのリノベーション、新産業を創出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山形 2"/>
          <p:cNvSpPr/>
          <p:nvPr/>
        </p:nvSpPr>
        <p:spPr>
          <a:xfrm>
            <a:off x="5849257" y="5421793"/>
            <a:ext cx="3040742" cy="1350159"/>
          </a:xfrm>
          <a:prstGeom prst="chevron">
            <a:avLst>
              <a:gd name="adj" fmla="val 4895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67576" y="5608904"/>
            <a:ext cx="1946630" cy="10715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kumimoji="1" lang="ja-JP" altLang="en-US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泉北ニュータウンのまちを変革</a:t>
            </a:r>
            <a:endParaRPr kumimoji="1" lang="ja-JP" altLang="en-US" sz="2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テキスト ボックス 26"/>
          <p:cNvSpPr txBox="1">
            <a:spLocks noChangeArrowheads="1"/>
          </p:cNvSpPr>
          <p:nvPr/>
        </p:nvSpPr>
        <p:spPr bwMode="auto">
          <a:xfrm>
            <a:off x="2421496" y="5545076"/>
            <a:ext cx="3616444" cy="39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268" tIns="43635" rIns="87268" bIns="43635">
            <a:spAutoFit/>
          </a:bodyPr>
          <a:lstStyle/>
          <a:p>
            <a:r>
              <a:rPr lang="ja-JP" altLang="en-US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◆多様な主体との強固な連携</a:t>
            </a:r>
            <a:endParaRPr lang="en-US" altLang="ja-JP" sz="20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額縁 18"/>
          <p:cNvSpPr/>
          <p:nvPr/>
        </p:nvSpPr>
        <p:spPr>
          <a:xfrm>
            <a:off x="6597153" y="5701505"/>
            <a:ext cx="1800407" cy="769258"/>
          </a:xfrm>
          <a:prstGeom prst="bevel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ICT</a:t>
            </a:r>
            <a:r>
              <a:rPr kumimoji="1" lang="ja-JP" altLang="en-US" sz="17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活用により</a:t>
            </a:r>
            <a:endParaRPr kumimoji="1" lang="en-US" altLang="ja-JP" sz="17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7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強力に</a:t>
            </a:r>
            <a:r>
              <a:rPr kumimoji="1" lang="ja-JP" altLang="en-US" sz="17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推進</a:t>
            </a:r>
            <a:endParaRPr kumimoji="1" lang="ja-JP" altLang="en-US" sz="1700" dirty="0"/>
          </a:p>
        </p:txBody>
      </p:sp>
    </p:spTree>
    <p:extLst>
      <p:ext uri="{BB962C8B-B14F-4D97-AF65-F5344CB8AC3E}">
        <p14:creationId xmlns:p14="http://schemas.microsoft.com/office/powerpoint/2010/main" val="260640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1"/>
          <p:cNvSpPr txBox="1">
            <a:spLocks/>
          </p:cNvSpPr>
          <p:nvPr/>
        </p:nvSpPr>
        <p:spPr>
          <a:xfrm>
            <a:off x="7019991" y="654384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Calibri" panose="020F0502020204030204" pitchFamily="34" charset="0"/>
              <a:buChar char="⌂"/>
            </a:pPr>
            <a:r>
              <a:rPr kumimoji="1" lang="en-US" altLang="ja-JP" sz="1400" dirty="0">
                <a:solidFill>
                  <a:schemeClr val="bg2">
                    <a:lumMod val="25000"/>
                  </a:schemeClr>
                </a:solidFill>
              </a:rPr>
              <a:t>7</a:t>
            </a:r>
            <a:endParaRPr kumimoji="1" lang="ja-JP" alt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115094" y="122643"/>
            <a:ext cx="8894353" cy="618236"/>
            <a:chOff x="115094" y="178063"/>
            <a:chExt cx="8894353" cy="618236"/>
          </a:xfrm>
        </p:grpSpPr>
        <p:sp>
          <p:nvSpPr>
            <p:cNvPr id="11" name="正方形/長方形 10"/>
            <p:cNvSpPr/>
            <p:nvPr/>
          </p:nvSpPr>
          <p:spPr>
            <a:xfrm>
              <a:off x="115094" y="273079"/>
              <a:ext cx="749429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ja-JP" altLang="en-US" sz="28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■ 泉北ＮＴでのラストワンマイル問題</a:t>
              </a:r>
              <a:endParaRPr lang="ja-JP" altLang="ja-JP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endParaRPr>
            </a:p>
          </p:txBody>
        </p:sp>
        <p:cxnSp>
          <p:nvCxnSpPr>
            <p:cNvPr id="12" name="直線コネクタ 11"/>
            <p:cNvCxnSpPr/>
            <p:nvPr/>
          </p:nvCxnSpPr>
          <p:spPr>
            <a:xfrm>
              <a:off x="187325" y="779402"/>
              <a:ext cx="8822122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9269" y="178063"/>
              <a:ext cx="1810178" cy="576000"/>
            </a:xfrm>
            <a:prstGeom prst="rect">
              <a:avLst/>
            </a:prstGeom>
          </p:spPr>
        </p:pic>
      </p:grpSp>
      <p:grpSp>
        <p:nvGrpSpPr>
          <p:cNvPr id="33" name="グループ化 32"/>
          <p:cNvGrpSpPr/>
          <p:nvPr/>
        </p:nvGrpSpPr>
        <p:grpSpPr>
          <a:xfrm>
            <a:off x="4092517" y="780069"/>
            <a:ext cx="5511859" cy="3503268"/>
            <a:chOff x="4479276" y="1895433"/>
            <a:chExt cx="4697625" cy="4140991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4479276" y="1895433"/>
              <a:ext cx="4151029" cy="4140991"/>
              <a:chOff x="4464761" y="2069604"/>
              <a:chExt cx="4151029" cy="4140991"/>
            </a:xfrm>
          </p:grpSpPr>
          <p:graphicFrame>
            <p:nvGraphicFramePr>
              <p:cNvPr id="14" name="グラフ 1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76193818"/>
                  </p:ext>
                </p:extLst>
              </p:nvPr>
            </p:nvGraphicFramePr>
            <p:xfrm>
              <a:off x="5221643" y="2252133"/>
              <a:ext cx="3394147" cy="395846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5" name="正方形/長方形 14"/>
              <p:cNvSpPr/>
              <p:nvPr/>
            </p:nvSpPr>
            <p:spPr>
              <a:xfrm>
                <a:off x="4475126" y="2945326"/>
                <a:ext cx="100216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ja-JP" altLang="en-US" sz="16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Times New Roman" panose="02020603050405020304" pitchFamily="18" charset="0"/>
                  </a:rPr>
                  <a:t>面積</a:t>
                </a:r>
                <a:endParaRPr lang="ja-JP" sz="1600" b="1" dirty="0">
                  <a:latin typeface="Meiryo UI" panose="020B0604030504040204" pitchFamily="50" charset="-128"/>
                  <a:ea typeface="Meiryo UI" panose="020B0604030504040204" pitchFamily="50" charset="-128"/>
                  <a:cs typeface="ＭＳ Ｐゴシック" panose="020B0600070205080204" pitchFamily="50" charset="-128"/>
                </a:endParaRPr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4464761" y="4093313"/>
                <a:ext cx="100216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ja-JP" altLang="en-US" sz="16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Times New Roman" panose="02020603050405020304" pitchFamily="18" charset="0"/>
                  </a:rPr>
                  <a:t>人口</a:t>
                </a:r>
                <a:endParaRPr lang="ja-JP" sz="1600" b="1" dirty="0">
                  <a:latin typeface="Meiryo UI" panose="020B0604030504040204" pitchFamily="50" charset="-128"/>
                  <a:ea typeface="Meiryo UI" panose="020B0604030504040204" pitchFamily="50" charset="-128"/>
                  <a:cs typeface="ＭＳ Ｐゴシック" panose="020B0600070205080204" pitchFamily="50" charset="-128"/>
                </a:endParaRPr>
              </a:p>
            </p:txBody>
          </p:sp>
          <p:cxnSp>
            <p:nvCxnSpPr>
              <p:cNvPr id="18" name="直線コネクタ 17"/>
              <p:cNvCxnSpPr/>
              <p:nvPr/>
            </p:nvCxnSpPr>
            <p:spPr>
              <a:xfrm>
                <a:off x="5379755" y="2652835"/>
                <a:ext cx="1" cy="21161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正方形/長方形 18"/>
              <p:cNvSpPr/>
              <p:nvPr/>
            </p:nvSpPr>
            <p:spPr>
              <a:xfrm>
                <a:off x="5316356" y="2920530"/>
                <a:ext cx="100216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altLang="ja-JP" sz="14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Times New Roman" panose="02020603050405020304" pitchFamily="18" charset="0"/>
                  </a:rPr>
                  <a:t>27%</a:t>
                </a:r>
                <a:endParaRPr lang="ja-JP" sz="1400" dirty="0">
                  <a:latin typeface="Meiryo UI" panose="020B0604030504040204" pitchFamily="50" charset="-128"/>
                  <a:ea typeface="Meiryo UI" panose="020B0604030504040204" pitchFamily="50" charset="-128"/>
                  <a:cs typeface="ＭＳ Ｐゴシック" panose="020B0600070205080204" pitchFamily="50" charset="-128"/>
                </a:endParaRPr>
              </a:p>
            </p:txBody>
          </p:sp>
          <p:sp>
            <p:nvSpPr>
              <p:cNvPr id="20" name="正方形/長方形 19"/>
              <p:cNvSpPr/>
              <p:nvPr/>
            </p:nvSpPr>
            <p:spPr>
              <a:xfrm>
                <a:off x="5361343" y="4189477"/>
                <a:ext cx="100216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altLang="ja-JP" sz="14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Times New Roman" panose="02020603050405020304" pitchFamily="18" charset="0"/>
                  </a:rPr>
                  <a:t>32%</a:t>
                </a:r>
                <a:endParaRPr lang="ja-JP" sz="1400" dirty="0">
                  <a:latin typeface="Meiryo UI" panose="020B0604030504040204" pitchFamily="50" charset="-128"/>
                  <a:ea typeface="Meiryo UI" panose="020B0604030504040204" pitchFamily="50" charset="-128"/>
                  <a:cs typeface="ＭＳ Ｐゴシック" panose="020B0600070205080204" pitchFamily="50" charset="-128"/>
                </a:endParaRPr>
              </a:p>
            </p:txBody>
          </p:sp>
          <p:sp>
            <p:nvSpPr>
              <p:cNvPr id="22" name="正方形/長方形 21"/>
              <p:cNvSpPr/>
              <p:nvPr/>
            </p:nvSpPr>
            <p:spPr>
              <a:xfrm>
                <a:off x="6879923" y="2823623"/>
                <a:ext cx="100216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altLang="ja-JP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Times New Roman" panose="02020603050405020304" pitchFamily="18" charset="0"/>
                  </a:rPr>
                  <a:t>73%</a:t>
                </a:r>
                <a:endParaRPr lang="ja-JP" b="1" dirty="0">
                  <a:latin typeface="Meiryo UI" panose="020B0604030504040204" pitchFamily="50" charset="-128"/>
                  <a:ea typeface="Meiryo UI" panose="020B0604030504040204" pitchFamily="50" charset="-128"/>
                  <a:cs typeface="ＭＳ Ｐゴシック" panose="020B0600070205080204" pitchFamily="50" charset="-128"/>
                </a:endParaRPr>
              </a:p>
            </p:txBody>
          </p:sp>
          <p:sp>
            <p:nvSpPr>
              <p:cNvPr id="23" name="正方形/長方形 22"/>
              <p:cNvSpPr/>
              <p:nvPr/>
            </p:nvSpPr>
            <p:spPr>
              <a:xfrm>
                <a:off x="6574674" y="4116286"/>
                <a:ext cx="16891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altLang="ja-JP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Times New Roman" panose="02020603050405020304" pitchFamily="18" charset="0"/>
                  </a:rPr>
                  <a:t>68%</a:t>
                </a:r>
              </a:p>
            </p:txBody>
          </p:sp>
          <p:sp>
            <p:nvSpPr>
              <p:cNvPr id="28" name="正方形/長方形 27"/>
              <p:cNvSpPr/>
              <p:nvPr/>
            </p:nvSpPr>
            <p:spPr>
              <a:xfrm>
                <a:off x="4975287" y="2088979"/>
                <a:ext cx="1628417" cy="6184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ja-JP" altLang="en-US" sz="14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Times New Roman" panose="02020603050405020304" pitchFamily="18" charset="0"/>
                  </a:rPr>
                  <a:t>駅から</a:t>
                </a:r>
                <a:endParaRPr lang="en-US" altLang="ja-JP" sz="14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US" altLang="ja-JP" sz="14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Times New Roman" panose="02020603050405020304" pitchFamily="18" charset="0"/>
                  </a:rPr>
                  <a:t>800m</a:t>
                </a:r>
                <a:r>
                  <a:rPr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Times New Roman" panose="02020603050405020304" pitchFamily="18" charset="0"/>
                  </a:rPr>
                  <a:t>圏</a:t>
                </a:r>
                <a:r>
                  <a:rPr lang="ja-JP" altLang="en-US" sz="14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Times New Roman" panose="02020603050405020304" pitchFamily="18" charset="0"/>
                  </a:rPr>
                  <a:t>内</a:t>
                </a:r>
                <a:endParaRPr lang="ja-JP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ＭＳ Ｐゴシック" panose="020B0600070205080204" pitchFamily="50" charset="-128"/>
                </a:endParaRPr>
              </a:p>
            </p:txBody>
          </p:sp>
          <p:sp>
            <p:nvSpPr>
              <p:cNvPr id="29" name="正方形/長方形 28"/>
              <p:cNvSpPr/>
              <p:nvPr/>
            </p:nvSpPr>
            <p:spPr>
              <a:xfrm>
                <a:off x="6301302" y="2069604"/>
                <a:ext cx="2238487" cy="6184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ja-JP" altLang="en-US" sz="14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Times New Roman" panose="02020603050405020304" pitchFamily="18" charset="0"/>
                  </a:rPr>
                  <a:t>駅から</a:t>
                </a:r>
                <a:endParaRPr lang="en-US" altLang="ja-JP" sz="14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US" altLang="ja-JP" sz="14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Times New Roman" panose="02020603050405020304" pitchFamily="18" charset="0"/>
                  </a:rPr>
                  <a:t>800m</a:t>
                </a:r>
                <a:r>
                  <a:rPr lang="ja-JP" altLang="en-US" sz="14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Times New Roman" panose="02020603050405020304" pitchFamily="18" charset="0"/>
                  </a:rPr>
                  <a:t>圏外</a:t>
                </a:r>
                <a:endParaRPr lang="ja-JP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ＭＳ Ｐゴシック" panose="020B0600070205080204" pitchFamily="50" charset="-128"/>
                </a:endParaRPr>
              </a:p>
            </p:txBody>
          </p:sp>
        </p:grpSp>
        <p:sp>
          <p:nvSpPr>
            <p:cNvPr id="31" name="正方形/長方形 30"/>
            <p:cNvSpPr/>
            <p:nvPr/>
          </p:nvSpPr>
          <p:spPr>
            <a:xfrm>
              <a:off x="5819328" y="4455520"/>
              <a:ext cx="3357573" cy="3638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約</a:t>
              </a:r>
              <a:r>
                <a:rPr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8.3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万人</a:t>
              </a:r>
              <a:r>
                <a:rPr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(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高齢者約</a:t>
              </a:r>
              <a:r>
                <a:rPr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3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万人</a:t>
              </a:r>
              <a:r>
                <a:rPr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132" name="グループ化 131"/>
          <p:cNvGrpSpPr/>
          <p:nvPr/>
        </p:nvGrpSpPr>
        <p:grpSpPr>
          <a:xfrm>
            <a:off x="413492" y="3265739"/>
            <a:ext cx="4622800" cy="3563182"/>
            <a:chOff x="4521200" y="1799870"/>
            <a:chExt cx="4622800" cy="3563182"/>
          </a:xfrm>
        </p:grpSpPr>
        <p:sp>
          <p:nvSpPr>
            <p:cNvPr id="133" name="フリーフォーム 132"/>
            <p:cNvSpPr/>
            <p:nvPr/>
          </p:nvSpPr>
          <p:spPr>
            <a:xfrm>
              <a:off x="4521200" y="1799870"/>
              <a:ext cx="4508500" cy="3563182"/>
            </a:xfrm>
            <a:custGeom>
              <a:avLst/>
              <a:gdLst>
                <a:gd name="connsiteX0" fmla="*/ 12700 w 4508500"/>
                <a:gd name="connsiteY0" fmla="*/ 0 h 3563182"/>
                <a:gd name="connsiteX1" fmla="*/ 279400 w 4508500"/>
                <a:gd name="connsiteY1" fmla="*/ 0 h 3563182"/>
                <a:gd name="connsiteX2" fmla="*/ 279400 w 4508500"/>
                <a:gd name="connsiteY2" fmla="*/ 3318230 h 3563182"/>
                <a:gd name="connsiteX3" fmla="*/ 4508500 w 4508500"/>
                <a:gd name="connsiteY3" fmla="*/ 3318230 h 3563182"/>
                <a:gd name="connsiteX4" fmla="*/ 4508500 w 4508500"/>
                <a:gd name="connsiteY4" fmla="*/ 3563182 h 3563182"/>
                <a:gd name="connsiteX5" fmla="*/ 279400 w 4508500"/>
                <a:gd name="connsiteY5" fmla="*/ 3563182 h 3563182"/>
                <a:gd name="connsiteX6" fmla="*/ 12700 w 4508500"/>
                <a:gd name="connsiteY6" fmla="*/ 3563182 h 3563182"/>
                <a:gd name="connsiteX7" fmla="*/ 0 w 4508500"/>
                <a:gd name="connsiteY7" fmla="*/ 3563182 h 3563182"/>
                <a:gd name="connsiteX8" fmla="*/ 0 w 4508500"/>
                <a:gd name="connsiteY8" fmla="*/ 3318230 h 3563182"/>
                <a:gd name="connsiteX9" fmla="*/ 12700 w 4508500"/>
                <a:gd name="connsiteY9" fmla="*/ 3318230 h 3563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08500" h="3563182">
                  <a:moveTo>
                    <a:pt x="12700" y="0"/>
                  </a:moveTo>
                  <a:lnTo>
                    <a:pt x="279400" y="0"/>
                  </a:lnTo>
                  <a:lnTo>
                    <a:pt x="279400" y="3318230"/>
                  </a:lnTo>
                  <a:lnTo>
                    <a:pt x="4508500" y="3318230"/>
                  </a:lnTo>
                  <a:lnTo>
                    <a:pt x="4508500" y="3563182"/>
                  </a:lnTo>
                  <a:lnTo>
                    <a:pt x="279400" y="3563182"/>
                  </a:lnTo>
                  <a:lnTo>
                    <a:pt x="12700" y="3563182"/>
                  </a:lnTo>
                  <a:lnTo>
                    <a:pt x="0" y="3563182"/>
                  </a:lnTo>
                  <a:lnTo>
                    <a:pt x="0" y="3318230"/>
                  </a:lnTo>
                  <a:lnTo>
                    <a:pt x="12700" y="33182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正方形/長方形 133"/>
            <p:cNvSpPr/>
            <p:nvPr/>
          </p:nvSpPr>
          <p:spPr>
            <a:xfrm>
              <a:off x="8904568" y="4800600"/>
              <a:ext cx="239432" cy="393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7" name="グループ化 176"/>
          <p:cNvGrpSpPr/>
          <p:nvPr/>
        </p:nvGrpSpPr>
        <p:grpSpPr>
          <a:xfrm>
            <a:off x="4835959" y="3409615"/>
            <a:ext cx="4309921" cy="3218531"/>
            <a:chOff x="4521200" y="1799870"/>
            <a:chExt cx="4508500" cy="3563182"/>
          </a:xfrm>
        </p:grpSpPr>
        <p:sp>
          <p:nvSpPr>
            <p:cNvPr id="178" name="フリーフォーム 177"/>
            <p:cNvSpPr/>
            <p:nvPr/>
          </p:nvSpPr>
          <p:spPr>
            <a:xfrm>
              <a:off x="4521200" y="1799870"/>
              <a:ext cx="4508500" cy="3563182"/>
            </a:xfrm>
            <a:custGeom>
              <a:avLst/>
              <a:gdLst>
                <a:gd name="connsiteX0" fmla="*/ 12700 w 4508500"/>
                <a:gd name="connsiteY0" fmla="*/ 0 h 3563182"/>
                <a:gd name="connsiteX1" fmla="*/ 279400 w 4508500"/>
                <a:gd name="connsiteY1" fmla="*/ 0 h 3563182"/>
                <a:gd name="connsiteX2" fmla="*/ 279400 w 4508500"/>
                <a:gd name="connsiteY2" fmla="*/ 3318230 h 3563182"/>
                <a:gd name="connsiteX3" fmla="*/ 4508500 w 4508500"/>
                <a:gd name="connsiteY3" fmla="*/ 3318230 h 3563182"/>
                <a:gd name="connsiteX4" fmla="*/ 4508500 w 4508500"/>
                <a:gd name="connsiteY4" fmla="*/ 3563182 h 3563182"/>
                <a:gd name="connsiteX5" fmla="*/ 279400 w 4508500"/>
                <a:gd name="connsiteY5" fmla="*/ 3563182 h 3563182"/>
                <a:gd name="connsiteX6" fmla="*/ 12700 w 4508500"/>
                <a:gd name="connsiteY6" fmla="*/ 3563182 h 3563182"/>
                <a:gd name="connsiteX7" fmla="*/ 0 w 4508500"/>
                <a:gd name="connsiteY7" fmla="*/ 3563182 h 3563182"/>
                <a:gd name="connsiteX8" fmla="*/ 0 w 4508500"/>
                <a:gd name="connsiteY8" fmla="*/ 3318230 h 3563182"/>
                <a:gd name="connsiteX9" fmla="*/ 12700 w 4508500"/>
                <a:gd name="connsiteY9" fmla="*/ 3318230 h 3563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08500" h="3563182">
                  <a:moveTo>
                    <a:pt x="12700" y="0"/>
                  </a:moveTo>
                  <a:lnTo>
                    <a:pt x="279400" y="0"/>
                  </a:lnTo>
                  <a:lnTo>
                    <a:pt x="279400" y="3318230"/>
                  </a:lnTo>
                  <a:lnTo>
                    <a:pt x="4508500" y="3318230"/>
                  </a:lnTo>
                  <a:lnTo>
                    <a:pt x="4508500" y="3563182"/>
                  </a:lnTo>
                  <a:lnTo>
                    <a:pt x="279400" y="3563182"/>
                  </a:lnTo>
                  <a:lnTo>
                    <a:pt x="12700" y="3563182"/>
                  </a:lnTo>
                  <a:lnTo>
                    <a:pt x="0" y="3563182"/>
                  </a:lnTo>
                  <a:lnTo>
                    <a:pt x="0" y="3318230"/>
                  </a:lnTo>
                  <a:lnTo>
                    <a:pt x="12700" y="33182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正方形/長方形 178"/>
            <p:cNvSpPr/>
            <p:nvPr/>
          </p:nvSpPr>
          <p:spPr>
            <a:xfrm>
              <a:off x="8851429" y="4763108"/>
              <a:ext cx="150635" cy="393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05" name="図 204"/>
          <p:cNvPicPr>
            <a:picLocks noChangeAspect="1"/>
          </p:cNvPicPr>
          <p:nvPr/>
        </p:nvPicPr>
        <p:blipFill rotWithShape="1">
          <a:blip r:embed="rId5"/>
          <a:srcRect l="27341" t="46340" r="19275"/>
          <a:stretch/>
        </p:blipFill>
        <p:spPr>
          <a:xfrm>
            <a:off x="0" y="1042713"/>
            <a:ext cx="4627962" cy="5364000"/>
          </a:xfrm>
          <a:prstGeom prst="rect">
            <a:avLst/>
          </a:prstGeom>
        </p:spPr>
      </p:pic>
      <p:sp>
        <p:nvSpPr>
          <p:cNvPr id="206" name="フリーフォーム 205"/>
          <p:cNvSpPr/>
          <p:nvPr/>
        </p:nvSpPr>
        <p:spPr>
          <a:xfrm>
            <a:off x="2329833" y="2178408"/>
            <a:ext cx="792048" cy="792035"/>
          </a:xfrm>
          <a:custGeom>
            <a:avLst/>
            <a:gdLst>
              <a:gd name="connsiteX0" fmla="*/ 60075 w 792048"/>
              <a:gd name="connsiteY0" fmla="*/ 186374 h 792035"/>
              <a:gd name="connsiteX1" fmla="*/ 57087 w 792048"/>
              <a:gd name="connsiteY1" fmla="*/ 192231 h 792035"/>
              <a:gd name="connsiteX2" fmla="*/ 54024 w 792048"/>
              <a:gd name="connsiteY2" fmla="*/ 190530 h 792035"/>
              <a:gd name="connsiteX3" fmla="*/ 63782 w 792048"/>
              <a:gd name="connsiteY3" fmla="*/ 183827 h 792035"/>
              <a:gd name="connsiteX4" fmla="*/ 60075 w 792048"/>
              <a:gd name="connsiteY4" fmla="*/ 186374 h 792035"/>
              <a:gd name="connsiteX5" fmla="*/ 60132 w 792048"/>
              <a:gd name="connsiteY5" fmla="*/ 186261 h 792035"/>
              <a:gd name="connsiteX6" fmla="*/ 327868 w 792048"/>
              <a:gd name="connsiteY6" fmla="*/ 2411 h 792035"/>
              <a:gd name="connsiteX7" fmla="*/ 326758 w 792048"/>
              <a:gd name="connsiteY7" fmla="*/ 8437 h 792035"/>
              <a:gd name="connsiteX8" fmla="*/ 63782 w 792048"/>
              <a:gd name="connsiteY8" fmla="*/ 183827 h 792035"/>
              <a:gd name="connsiteX9" fmla="*/ 400052 w 792048"/>
              <a:gd name="connsiteY9" fmla="*/ 18 h 792035"/>
              <a:gd name="connsiteX10" fmla="*/ 764341 w 792048"/>
              <a:gd name="connsiteY10" fmla="*/ 250608 h 792035"/>
              <a:gd name="connsiteX11" fmla="*/ 615733 w 792048"/>
              <a:gd name="connsiteY11" fmla="*/ 725480 h 792035"/>
              <a:gd name="connsiteX12" fmla="*/ 120215 w 792048"/>
              <a:gd name="connsiteY12" fmla="*/ 680202 h 792035"/>
              <a:gd name="connsiteX13" fmla="*/ 28848 w 792048"/>
              <a:gd name="connsiteY13" fmla="*/ 247589 h 792035"/>
              <a:gd name="connsiteX14" fmla="*/ 57087 w 792048"/>
              <a:gd name="connsiteY14" fmla="*/ 192231 h 792035"/>
              <a:gd name="connsiteX15" fmla="*/ 75456 w 792048"/>
              <a:gd name="connsiteY15" fmla="*/ 202436 h 792035"/>
              <a:gd name="connsiteX16" fmla="*/ 161974 w 792048"/>
              <a:gd name="connsiteY16" fmla="*/ 207992 h 792035"/>
              <a:gd name="connsiteX17" fmla="*/ 189756 w 792048"/>
              <a:gd name="connsiteY17" fmla="*/ 171480 h 792035"/>
              <a:gd name="connsiteX18" fmla="*/ 280243 w 792048"/>
              <a:gd name="connsiteY18" fmla="*/ 166717 h 792035"/>
              <a:gd name="connsiteX19" fmla="*/ 313581 w 792048"/>
              <a:gd name="connsiteY19" fmla="*/ 121474 h 792035"/>
              <a:gd name="connsiteX20" fmla="*/ 311199 w 792048"/>
              <a:gd name="connsiteY20" fmla="*/ 92899 h 792035"/>
              <a:gd name="connsiteX21" fmla="*/ 326758 w 792048"/>
              <a:gd name="connsiteY21" fmla="*/ 8437 h 792035"/>
              <a:gd name="connsiteX22" fmla="*/ 331411 w 792048"/>
              <a:gd name="connsiteY22" fmla="*/ 5334 h 792035"/>
              <a:gd name="connsiteX23" fmla="*/ 400052 w 792048"/>
              <a:gd name="connsiteY23" fmla="*/ 18 h 792035"/>
              <a:gd name="connsiteX0" fmla="*/ 60075 w 792048"/>
              <a:gd name="connsiteY0" fmla="*/ 186374 h 792035"/>
              <a:gd name="connsiteX1" fmla="*/ 57087 w 792048"/>
              <a:gd name="connsiteY1" fmla="*/ 192231 h 792035"/>
              <a:gd name="connsiteX2" fmla="*/ 54024 w 792048"/>
              <a:gd name="connsiteY2" fmla="*/ 190530 h 792035"/>
              <a:gd name="connsiteX3" fmla="*/ 60075 w 792048"/>
              <a:gd name="connsiteY3" fmla="*/ 186374 h 792035"/>
              <a:gd name="connsiteX4" fmla="*/ 63782 w 792048"/>
              <a:gd name="connsiteY4" fmla="*/ 183827 h 792035"/>
              <a:gd name="connsiteX5" fmla="*/ 60075 w 792048"/>
              <a:gd name="connsiteY5" fmla="*/ 186374 h 792035"/>
              <a:gd name="connsiteX6" fmla="*/ 60132 w 792048"/>
              <a:gd name="connsiteY6" fmla="*/ 186261 h 792035"/>
              <a:gd name="connsiteX7" fmla="*/ 63782 w 792048"/>
              <a:gd name="connsiteY7" fmla="*/ 183827 h 792035"/>
              <a:gd name="connsiteX8" fmla="*/ 327868 w 792048"/>
              <a:gd name="connsiteY8" fmla="*/ 2411 h 792035"/>
              <a:gd name="connsiteX9" fmla="*/ 326758 w 792048"/>
              <a:gd name="connsiteY9" fmla="*/ 8437 h 792035"/>
              <a:gd name="connsiteX10" fmla="*/ 142363 w 792048"/>
              <a:gd name="connsiteY10" fmla="*/ 114770 h 792035"/>
              <a:gd name="connsiteX11" fmla="*/ 327868 w 792048"/>
              <a:gd name="connsiteY11" fmla="*/ 2411 h 792035"/>
              <a:gd name="connsiteX12" fmla="*/ 400052 w 792048"/>
              <a:gd name="connsiteY12" fmla="*/ 18 h 792035"/>
              <a:gd name="connsiteX13" fmla="*/ 764341 w 792048"/>
              <a:gd name="connsiteY13" fmla="*/ 250608 h 792035"/>
              <a:gd name="connsiteX14" fmla="*/ 615733 w 792048"/>
              <a:gd name="connsiteY14" fmla="*/ 725480 h 792035"/>
              <a:gd name="connsiteX15" fmla="*/ 120215 w 792048"/>
              <a:gd name="connsiteY15" fmla="*/ 680202 h 792035"/>
              <a:gd name="connsiteX16" fmla="*/ 28848 w 792048"/>
              <a:gd name="connsiteY16" fmla="*/ 247589 h 792035"/>
              <a:gd name="connsiteX17" fmla="*/ 57087 w 792048"/>
              <a:gd name="connsiteY17" fmla="*/ 192231 h 792035"/>
              <a:gd name="connsiteX18" fmla="*/ 75456 w 792048"/>
              <a:gd name="connsiteY18" fmla="*/ 202436 h 792035"/>
              <a:gd name="connsiteX19" fmla="*/ 161974 w 792048"/>
              <a:gd name="connsiteY19" fmla="*/ 207992 h 792035"/>
              <a:gd name="connsiteX20" fmla="*/ 189756 w 792048"/>
              <a:gd name="connsiteY20" fmla="*/ 171480 h 792035"/>
              <a:gd name="connsiteX21" fmla="*/ 280243 w 792048"/>
              <a:gd name="connsiteY21" fmla="*/ 166717 h 792035"/>
              <a:gd name="connsiteX22" fmla="*/ 313581 w 792048"/>
              <a:gd name="connsiteY22" fmla="*/ 121474 h 792035"/>
              <a:gd name="connsiteX23" fmla="*/ 311199 w 792048"/>
              <a:gd name="connsiteY23" fmla="*/ 92899 h 792035"/>
              <a:gd name="connsiteX24" fmla="*/ 326758 w 792048"/>
              <a:gd name="connsiteY24" fmla="*/ 8437 h 792035"/>
              <a:gd name="connsiteX25" fmla="*/ 331411 w 792048"/>
              <a:gd name="connsiteY25" fmla="*/ 5334 h 792035"/>
              <a:gd name="connsiteX26" fmla="*/ 400052 w 792048"/>
              <a:gd name="connsiteY26" fmla="*/ 18 h 792035"/>
              <a:gd name="connsiteX0" fmla="*/ 60075 w 792048"/>
              <a:gd name="connsiteY0" fmla="*/ 186374 h 792035"/>
              <a:gd name="connsiteX1" fmla="*/ 57087 w 792048"/>
              <a:gd name="connsiteY1" fmla="*/ 192231 h 792035"/>
              <a:gd name="connsiteX2" fmla="*/ 54024 w 792048"/>
              <a:gd name="connsiteY2" fmla="*/ 190530 h 792035"/>
              <a:gd name="connsiteX3" fmla="*/ 60075 w 792048"/>
              <a:gd name="connsiteY3" fmla="*/ 186374 h 792035"/>
              <a:gd name="connsiteX4" fmla="*/ 63782 w 792048"/>
              <a:gd name="connsiteY4" fmla="*/ 183827 h 792035"/>
              <a:gd name="connsiteX5" fmla="*/ 60075 w 792048"/>
              <a:gd name="connsiteY5" fmla="*/ 186374 h 792035"/>
              <a:gd name="connsiteX6" fmla="*/ 60132 w 792048"/>
              <a:gd name="connsiteY6" fmla="*/ 186261 h 792035"/>
              <a:gd name="connsiteX7" fmla="*/ 63782 w 792048"/>
              <a:gd name="connsiteY7" fmla="*/ 183827 h 792035"/>
              <a:gd name="connsiteX8" fmla="*/ 327868 w 792048"/>
              <a:gd name="connsiteY8" fmla="*/ 2411 h 792035"/>
              <a:gd name="connsiteX9" fmla="*/ 326758 w 792048"/>
              <a:gd name="connsiteY9" fmla="*/ 8437 h 792035"/>
              <a:gd name="connsiteX10" fmla="*/ 142363 w 792048"/>
              <a:gd name="connsiteY10" fmla="*/ 114770 h 792035"/>
              <a:gd name="connsiteX11" fmla="*/ 327868 w 792048"/>
              <a:gd name="connsiteY11" fmla="*/ 2411 h 792035"/>
              <a:gd name="connsiteX12" fmla="*/ 400052 w 792048"/>
              <a:gd name="connsiteY12" fmla="*/ 18 h 792035"/>
              <a:gd name="connsiteX13" fmla="*/ 764341 w 792048"/>
              <a:gd name="connsiteY13" fmla="*/ 250608 h 792035"/>
              <a:gd name="connsiteX14" fmla="*/ 615733 w 792048"/>
              <a:gd name="connsiteY14" fmla="*/ 725480 h 792035"/>
              <a:gd name="connsiteX15" fmla="*/ 120215 w 792048"/>
              <a:gd name="connsiteY15" fmla="*/ 680202 h 792035"/>
              <a:gd name="connsiteX16" fmla="*/ 28848 w 792048"/>
              <a:gd name="connsiteY16" fmla="*/ 247589 h 792035"/>
              <a:gd name="connsiteX17" fmla="*/ 57087 w 792048"/>
              <a:gd name="connsiteY17" fmla="*/ 192231 h 792035"/>
              <a:gd name="connsiteX18" fmla="*/ 75456 w 792048"/>
              <a:gd name="connsiteY18" fmla="*/ 202436 h 792035"/>
              <a:gd name="connsiteX19" fmla="*/ 161974 w 792048"/>
              <a:gd name="connsiteY19" fmla="*/ 207992 h 792035"/>
              <a:gd name="connsiteX20" fmla="*/ 189756 w 792048"/>
              <a:gd name="connsiteY20" fmla="*/ 171480 h 792035"/>
              <a:gd name="connsiteX21" fmla="*/ 280243 w 792048"/>
              <a:gd name="connsiteY21" fmla="*/ 166717 h 792035"/>
              <a:gd name="connsiteX22" fmla="*/ 313581 w 792048"/>
              <a:gd name="connsiteY22" fmla="*/ 121474 h 792035"/>
              <a:gd name="connsiteX23" fmla="*/ 311199 w 792048"/>
              <a:gd name="connsiteY23" fmla="*/ 92899 h 792035"/>
              <a:gd name="connsiteX24" fmla="*/ 326758 w 792048"/>
              <a:gd name="connsiteY24" fmla="*/ 8437 h 792035"/>
              <a:gd name="connsiteX25" fmla="*/ 331411 w 792048"/>
              <a:gd name="connsiteY25" fmla="*/ 5334 h 792035"/>
              <a:gd name="connsiteX26" fmla="*/ 400052 w 792048"/>
              <a:gd name="connsiteY26" fmla="*/ 18 h 792035"/>
              <a:gd name="connsiteX0" fmla="*/ 60075 w 792048"/>
              <a:gd name="connsiteY0" fmla="*/ 186374 h 792035"/>
              <a:gd name="connsiteX1" fmla="*/ 57087 w 792048"/>
              <a:gd name="connsiteY1" fmla="*/ 192231 h 792035"/>
              <a:gd name="connsiteX2" fmla="*/ 54024 w 792048"/>
              <a:gd name="connsiteY2" fmla="*/ 190530 h 792035"/>
              <a:gd name="connsiteX3" fmla="*/ 60075 w 792048"/>
              <a:gd name="connsiteY3" fmla="*/ 186374 h 792035"/>
              <a:gd name="connsiteX4" fmla="*/ 63782 w 792048"/>
              <a:gd name="connsiteY4" fmla="*/ 183827 h 792035"/>
              <a:gd name="connsiteX5" fmla="*/ 60075 w 792048"/>
              <a:gd name="connsiteY5" fmla="*/ 186374 h 792035"/>
              <a:gd name="connsiteX6" fmla="*/ 60132 w 792048"/>
              <a:gd name="connsiteY6" fmla="*/ 186261 h 792035"/>
              <a:gd name="connsiteX7" fmla="*/ 63782 w 792048"/>
              <a:gd name="connsiteY7" fmla="*/ 183827 h 792035"/>
              <a:gd name="connsiteX8" fmla="*/ 327868 w 792048"/>
              <a:gd name="connsiteY8" fmla="*/ 2411 h 792035"/>
              <a:gd name="connsiteX9" fmla="*/ 326758 w 792048"/>
              <a:gd name="connsiteY9" fmla="*/ 8437 h 792035"/>
              <a:gd name="connsiteX10" fmla="*/ 327868 w 792048"/>
              <a:gd name="connsiteY10" fmla="*/ 2411 h 792035"/>
              <a:gd name="connsiteX11" fmla="*/ 400052 w 792048"/>
              <a:gd name="connsiteY11" fmla="*/ 18 h 792035"/>
              <a:gd name="connsiteX12" fmla="*/ 764341 w 792048"/>
              <a:gd name="connsiteY12" fmla="*/ 250608 h 792035"/>
              <a:gd name="connsiteX13" fmla="*/ 615733 w 792048"/>
              <a:gd name="connsiteY13" fmla="*/ 725480 h 792035"/>
              <a:gd name="connsiteX14" fmla="*/ 120215 w 792048"/>
              <a:gd name="connsiteY14" fmla="*/ 680202 h 792035"/>
              <a:gd name="connsiteX15" fmla="*/ 28848 w 792048"/>
              <a:gd name="connsiteY15" fmla="*/ 247589 h 792035"/>
              <a:gd name="connsiteX16" fmla="*/ 57087 w 792048"/>
              <a:gd name="connsiteY16" fmla="*/ 192231 h 792035"/>
              <a:gd name="connsiteX17" fmla="*/ 75456 w 792048"/>
              <a:gd name="connsiteY17" fmla="*/ 202436 h 792035"/>
              <a:gd name="connsiteX18" fmla="*/ 161974 w 792048"/>
              <a:gd name="connsiteY18" fmla="*/ 207992 h 792035"/>
              <a:gd name="connsiteX19" fmla="*/ 189756 w 792048"/>
              <a:gd name="connsiteY19" fmla="*/ 171480 h 792035"/>
              <a:gd name="connsiteX20" fmla="*/ 280243 w 792048"/>
              <a:gd name="connsiteY20" fmla="*/ 166717 h 792035"/>
              <a:gd name="connsiteX21" fmla="*/ 313581 w 792048"/>
              <a:gd name="connsiteY21" fmla="*/ 121474 h 792035"/>
              <a:gd name="connsiteX22" fmla="*/ 311199 w 792048"/>
              <a:gd name="connsiteY22" fmla="*/ 92899 h 792035"/>
              <a:gd name="connsiteX23" fmla="*/ 326758 w 792048"/>
              <a:gd name="connsiteY23" fmla="*/ 8437 h 792035"/>
              <a:gd name="connsiteX24" fmla="*/ 331411 w 792048"/>
              <a:gd name="connsiteY24" fmla="*/ 5334 h 792035"/>
              <a:gd name="connsiteX25" fmla="*/ 400052 w 792048"/>
              <a:gd name="connsiteY25" fmla="*/ 18 h 792035"/>
              <a:gd name="connsiteX0" fmla="*/ 60075 w 792048"/>
              <a:gd name="connsiteY0" fmla="*/ 186374 h 792035"/>
              <a:gd name="connsiteX1" fmla="*/ 57087 w 792048"/>
              <a:gd name="connsiteY1" fmla="*/ 192231 h 792035"/>
              <a:gd name="connsiteX2" fmla="*/ 54024 w 792048"/>
              <a:gd name="connsiteY2" fmla="*/ 190530 h 792035"/>
              <a:gd name="connsiteX3" fmla="*/ 60075 w 792048"/>
              <a:gd name="connsiteY3" fmla="*/ 186374 h 792035"/>
              <a:gd name="connsiteX4" fmla="*/ 63782 w 792048"/>
              <a:gd name="connsiteY4" fmla="*/ 183827 h 792035"/>
              <a:gd name="connsiteX5" fmla="*/ 60075 w 792048"/>
              <a:gd name="connsiteY5" fmla="*/ 186374 h 792035"/>
              <a:gd name="connsiteX6" fmla="*/ 60132 w 792048"/>
              <a:gd name="connsiteY6" fmla="*/ 186261 h 792035"/>
              <a:gd name="connsiteX7" fmla="*/ 63782 w 792048"/>
              <a:gd name="connsiteY7" fmla="*/ 183827 h 792035"/>
              <a:gd name="connsiteX8" fmla="*/ 327868 w 792048"/>
              <a:gd name="connsiteY8" fmla="*/ 2411 h 792035"/>
              <a:gd name="connsiteX9" fmla="*/ 326758 w 792048"/>
              <a:gd name="connsiteY9" fmla="*/ 8437 h 792035"/>
              <a:gd name="connsiteX10" fmla="*/ 327868 w 792048"/>
              <a:gd name="connsiteY10" fmla="*/ 2411 h 792035"/>
              <a:gd name="connsiteX11" fmla="*/ 400052 w 792048"/>
              <a:gd name="connsiteY11" fmla="*/ 18 h 792035"/>
              <a:gd name="connsiteX12" fmla="*/ 764341 w 792048"/>
              <a:gd name="connsiteY12" fmla="*/ 250608 h 792035"/>
              <a:gd name="connsiteX13" fmla="*/ 615733 w 792048"/>
              <a:gd name="connsiteY13" fmla="*/ 725480 h 792035"/>
              <a:gd name="connsiteX14" fmla="*/ 120215 w 792048"/>
              <a:gd name="connsiteY14" fmla="*/ 680202 h 792035"/>
              <a:gd name="connsiteX15" fmla="*/ 28848 w 792048"/>
              <a:gd name="connsiteY15" fmla="*/ 247589 h 792035"/>
              <a:gd name="connsiteX16" fmla="*/ 57087 w 792048"/>
              <a:gd name="connsiteY16" fmla="*/ 192231 h 792035"/>
              <a:gd name="connsiteX17" fmla="*/ 75456 w 792048"/>
              <a:gd name="connsiteY17" fmla="*/ 202436 h 792035"/>
              <a:gd name="connsiteX18" fmla="*/ 161974 w 792048"/>
              <a:gd name="connsiteY18" fmla="*/ 207992 h 792035"/>
              <a:gd name="connsiteX19" fmla="*/ 189756 w 792048"/>
              <a:gd name="connsiteY19" fmla="*/ 171480 h 792035"/>
              <a:gd name="connsiteX20" fmla="*/ 280243 w 792048"/>
              <a:gd name="connsiteY20" fmla="*/ 166717 h 792035"/>
              <a:gd name="connsiteX21" fmla="*/ 307231 w 792048"/>
              <a:gd name="connsiteY21" fmla="*/ 121474 h 792035"/>
              <a:gd name="connsiteX22" fmla="*/ 311199 w 792048"/>
              <a:gd name="connsiteY22" fmla="*/ 92899 h 792035"/>
              <a:gd name="connsiteX23" fmla="*/ 326758 w 792048"/>
              <a:gd name="connsiteY23" fmla="*/ 8437 h 792035"/>
              <a:gd name="connsiteX24" fmla="*/ 331411 w 792048"/>
              <a:gd name="connsiteY24" fmla="*/ 5334 h 792035"/>
              <a:gd name="connsiteX25" fmla="*/ 400052 w 792048"/>
              <a:gd name="connsiteY25" fmla="*/ 18 h 792035"/>
              <a:gd name="connsiteX0" fmla="*/ 60075 w 792048"/>
              <a:gd name="connsiteY0" fmla="*/ 186374 h 792035"/>
              <a:gd name="connsiteX1" fmla="*/ 57087 w 792048"/>
              <a:gd name="connsiteY1" fmla="*/ 192231 h 792035"/>
              <a:gd name="connsiteX2" fmla="*/ 54024 w 792048"/>
              <a:gd name="connsiteY2" fmla="*/ 190530 h 792035"/>
              <a:gd name="connsiteX3" fmla="*/ 60075 w 792048"/>
              <a:gd name="connsiteY3" fmla="*/ 186374 h 792035"/>
              <a:gd name="connsiteX4" fmla="*/ 63782 w 792048"/>
              <a:gd name="connsiteY4" fmla="*/ 183827 h 792035"/>
              <a:gd name="connsiteX5" fmla="*/ 60075 w 792048"/>
              <a:gd name="connsiteY5" fmla="*/ 186374 h 792035"/>
              <a:gd name="connsiteX6" fmla="*/ 60132 w 792048"/>
              <a:gd name="connsiteY6" fmla="*/ 186261 h 792035"/>
              <a:gd name="connsiteX7" fmla="*/ 63782 w 792048"/>
              <a:gd name="connsiteY7" fmla="*/ 183827 h 792035"/>
              <a:gd name="connsiteX8" fmla="*/ 327868 w 792048"/>
              <a:gd name="connsiteY8" fmla="*/ 2411 h 792035"/>
              <a:gd name="connsiteX9" fmla="*/ 326758 w 792048"/>
              <a:gd name="connsiteY9" fmla="*/ 8437 h 792035"/>
              <a:gd name="connsiteX10" fmla="*/ 327868 w 792048"/>
              <a:gd name="connsiteY10" fmla="*/ 2411 h 792035"/>
              <a:gd name="connsiteX11" fmla="*/ 400052 w 792048"/>
              <a:gd name="connsiteY11" fmla="*/ 18 h 792035"/>
              <a:gd name="connsiteX12" fmla="*/ 764341 w 792048"/>
              <a:gd name="connsiteY12" fmla="*/ 250608 h 792035"/>
              <a:gd name="connsiteX13" fmla="*/ 615733 w 792048"/>
              <a:gd name="connsiteY13" fmla="*/ 725480 h 792035"/>
              <a:gd name="connsiteX14" fmla="*/ 120215 w 792048"/>
              <a:gd name="connsiteY14" fmla="*/ 680202 h 792035"/>
              <a:gd name="connsiteX15" fmla="*/ 28848 w 792048"/>
              <a:gd name="connsiteY15" fmla="*/ 247589 h 792035"/>
              <a:gd name="connsiteX16" fmla="*/ 57087 w 792048"/>
              <a:gd name="connsiteY16" fmla="*/ 192231 h 792035"/>
              <a:gd name="connsiteX17" fmla="*/ 75456 w 792048"/>
              <a:gd name="connsiteY17" fmla="*/ 202436 h 792035"/>
              <a:gd name="connsiteX18" fmla="*/ 161974 w 792048"/>
              <a:gd name="connsiteY18" fmla="*/ 207992 h 792035"/>
              <a:gd name="connsiteX19" fmla="*/ 189756 w 792048"/>
              <a:gd name="connsiteY19" fmla="*/ 171480 h 792035"/>
              <a:gd name="connsiteX20" fmla="*/ 277068 w 792048"/>
              <a:gd name="connsiteY20" fmla="*/ 166717 h 792035"/>
              <a:gd name="connsiteX21" fmla="*/ 307231 w 792048"/>
              <a:gd name="connsiteY21" fmla="*/ 121474 h 792035"/>
              <a:gd name="connsiteX22" fmla="*/ 311199 w 792048"/>
              <a:gd name="connsiteY22" fmla="*/ 92899 h 792035"/>
              <a:gd name="connsiteX23" fmla="*/ 326758 w 792048"/>
              <a:gd name="connsiteY23" fmla="*/ 8437 h 792035"/>
              <a:gd name="connsiteX24" fmla="*/ 331411 w 792048"/>
              <a:gd name="connsiteY24" fmla="*/ 5334 h 792035"/>
              <a:gd name="connsiteX25" fmla="*/ 400052 w 792048"/>
              <a:gd name="connsiteY25" fmla="*/ 18 h 79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92048" h="792035">
                <a:moveTo>
                  <a:pt x="60075" y="186374"/>
                </a:moveTo>
                <a:lnTo>
                  <a:pt x="57087" y="192231"/>
                </a:lnTo>
                <a:lnTo>
                  <a:pt x="54024" y="190530"/>
                </a:lnTo>
                <a:lnTo>
                  <a:pt x="60075" y="186374"/>
                </a:lnTo>
                <a:close/>
                <a:moveTo>
                  <a:pt x="63782" y="183827"/>
                </a:moveTo>
                <a:lnTo>
                  <a:pt x="60075" y="186374"/>
                </a:lnTo>
                <a:cubicBezTo>
                  <a:pt x="60094" y="186336"/>
                  <a:pt x="60113" y="186299"/>
                  <a:pt x="60132" y="186261"/>
                </a:cubicBezTo>
                <a:lnTo>
                  <a:pt x="63782" y="183827"/>
                </a:lnTo>
                <a:close/>
                <a:moveTo>
                  <a:pt x="327868" y="2411"/>
                </a:moveTo>
                <a:lnTo>
                  <a:pt x="326758" y="8437"/>
                </a:lnTo>
                <a:lnTo>
                  <a:pt x="327868" y="2411"/>
                </a:lnTo>
                <a:close/>
                <a:moveTo>
                  <a:pt x="400052" y="18"/>
                </a:moveTo>
                <a:cubicBezTo>
                  <a:pt x="558821" y="1559"/>
                  <a:pt x="704392" y="98766"/>
                  <a:pt x="764341" y="250608"/>
                </a:cubicBezTo>
                <a:cubicBezTo>
                  <a:pt x="832854" y="424142"/>
                  <a:pt x="770948" y="621960"/>
                  <a:pt x="615733" y="725480"/>
                </a:cubicBezTo>
                <a:cubicBezTo>
                  <a:pt x="460517" y="829000"/>
                  <a:pt x="254099" y="810138"/>
                  <a:pt x="120215" y="680202"/>
                </a:cubicBezTo>
                <a:cubicBezTo>
                  <a:pt x="3067" y="566508"/>
                  <a:pt x="-30739" y="394760"/>
                  <a:pt x="28848" y="247589"/>
                </a:cubicBezTo>
                <a:lnTo>
                  <a:pt x="57087" y="192231"/>
                </a:lnTo>
                <a:lnTo>
                  <a:pt x="75456" y="202436"/>
                </a:lnTo>
                <a:lnTo>
                  <a:pt x="161974" y="207992"/>
                </a:lnTo>
                <a:lnTo>
                  <a:pt x="189756" y="171480"/>
                </a:lnTo>
                <a:lnTo>
                  <a:pt x="277068" y="166717"/>
                </a:lnTo>
                <a:lnTo>
                  <a:pt x="307231" y="121474"/>
                </a:lnTo>
                <a:lnTo>
                  <a:pt x="311199" y="92899"/>
                </a:lnTo>
                <a:lnTo>
                  <a:pt x="326758" y="8437"/>
                </a:lnTo>
                <a:lnTo>
                  <a:pt x="331411" y="5334"/>
                </a:lnTo>
                <a:cubicBezTo>
                  <a:pt x="354420" y="1530"/>
                  <a:pt x="377371" y="-203"/>
                  <a:pt x="400052" y="1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7" name="テキスト ボックス 206"/>
          <p:cNvSpPr txBox="1"/>
          <p:nvPr/>
        </p:nvSpPr>
        <p:spPr>
          <a:xfrm>
            <a:off x="2491243" y="2583557"/>
            <a:ext cx="900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泉ヶ丘</a:t>
            </a:r>
          </a:p>
        </p:txBody>
      </p:sp>
      <p:grpSp>
        <p:nvGrpSpPr>
          <p:cNvPr id="208" name="グループ化 207"/>
          <p:cNvGrpSpPr/>
          <p:nvPr/>
        </p:nvGrpSpPr>
        <p:grpSpPr>
          <a:xfrm>
            <a:off x="2332124" y="2179763"/>
            <a:ext cx="792000" cy="792000"/>
            <a:chOff x="2446425" y="2282573"/>
            <a:chExt cx="792000" cy="792000"/>
          </a:xfrm>
          <a:noFill/>
        </p:grpSpPr>
        <p:sp>
          <p:nvSpPr>
            <p:cNvPr id="209" name="フリーフォーム 208"/>
            <p:cNvSpPr/>
            <p:nvPr/>
          </p:nvSpPr>
          <p:spPr>
            <a:xfrm>
              <a:off x="2500440" y="2284954"/>
              <a:ext cx="276226" cy="205581"/>
            </a:xfrm>
            <a:custGeom>
              <a:avLst/>
              <a:gdLst>
                <a:gd name="connsiteX0" fmla="*/ 273844 w 273844"/>
                <a:gd name="connsiteY0" fmla="*/ 0 h 202406"/>
                <a:gd name="connsiteX1" fmla="*/ 257175 w 273844"/>
                <a:gd name="connsiteY1" fmla="*/ 90488 h 202406"/>
                <a:gd name="connsiteX2" fmla="*/ 259557 w 273844"/>
                <a:gd name="connsiteY2" fmla="*/ 119063 h 202406"/>
                <a:gd name="connsiteX3" fmla="*/ 226219 w 273844"/>
                <a:gd name="connsiteY3" fmla="*/ 164306 h 202406"/>
                <a:gd name="connsiteX4" fmla="*/ 135732 w 273844"/>
                <a:gd name="connsiteY4" fmla="*/ 169069 h 202406"/>
                <a:gd name="connsiteX5" fmla="*/ 114300 w 273844"/>
                <a:gd name="connsiteY5" fmla="*/ 202406 h 202406"/>
                <a:gd name="connsiteX6" fmla="*/ 21432 w 273844"/>
                <a:gd name="connsiteY6" fmla="*/ 200025 h 202406"/>
                <a:gd name="connsiteX7" fmla="*/ 0 w 273844"/>
                <a:gd name="connsiteY7" fmla="*/ 188119 h 202406"/>
                <a:gd name="connsiteX0" fmla="*/ 273844 w 273844"/>
                <a:gd name="connsiteY0" fmla="*/ 0 h 205581"/>
                <a:gd name="connsiteX1" fmla="*/ 257175 w 273844"/>
                <a:gd name="connsiteY1" fmla="*/ 90488 h 205581"/>
                <a:gd name="connsiteX2" fmla="*/ 259557 w 273844"/>
                <a:gd name="connsiteY2" fmla="*/ 119063 h 205581"/>
                <a:gd name="connsiteX3" fmla="*/ 226219 w 273844"/>
                <a:gd name="connsiteY3" fmla="*/ 164306 h 205581"/>
                <a:gd name="connsiteX4" fmla="*/ 135732 w 273844"/>
                <a:gd name="connsiteY4" fmla="*/ 169069 h 205581"/>
                <a:gd name="connsiteX5" fmla="*/ 107950 w 273844"/>
                <a:gd name="connsiteY5" fmla="*/ 205581 h 205581"/>
                <a:gd name="connsiteX6" fmla="*/ 21432 w 273844"/>
                <a:gd name="connsiteY6" fmla="*/ 200025 h 205581"/>
                <a:gd name="connsiteX7" fmla="*/ 0 w 273844"/>
                <a:gd name="connsiteY7" fmla="*/ 188119 h 205581"/>
                <a:gd name="connsiteX0" fmla="*/ 276226 w 276226"/>
                <a:gd name="connsiteY0" fmla="*/ 0 h 205581"/>
                <a:gd name="connsiteX1" fmla="*/ 257175 w 276226"/>
                <a:gd name="connsiteY1" fmla="*/ 90488 h 205581"/>
                <a:gd name="connsiteX2" fmla="*/ 259557 w 276226"/>
                <a:gd name="connsiteY2" fmla="*/ 119063 h 205581"/>
                <a:gd name="connsiteX3" fmla="*/ 226219 w 276226"/>
                <a:gd name="connsiteY3" fmla="*/ 164306 h 205581"/>
                <a:gd name="connsiteX4" fmla="*/ 135732 w 276226"/>
                <a:gd name="connsiteY4" fmla="*/ 169069 h 205581"/>
                <a:gd name="connsiteX5" fmla="*/ 107950 w 276226"/>
                <a:gd name="connsiteY5" fmla="*/ 205581 h 205581"/>
                <a:gd name="connsiteX6" fmla="*/ 21432 w 276226"/>
                <a:gd name="connsiteY6" fmla="*/ 200025 h 205581"/>
                <a:gd name="connsiteX7" fmla="*/ 0 w 276226"/>
                <a:gd name="connsiteY7" fmla="*/ 188119 h 205581"/>
                <a:gd name="connsiteX0" fmla="*/ 276226 w 276226"/>
                <a:gd name="connsiteY0" fmla="*/ 0 h 205581"/>
                <a:gd name="connsiteX1" fmla="*/ 259556 w 276226"/>
                <a:gd name="connsiteY1" fmla="*/ 90488 h 205581"/>
                <a:gd name="connsiteX2" fmla="*/ 259557 w 276226"/>
                <a:gd name="connsiteY2" fmla="*/ 119063 h 205581"/>
                <a:gd name="connsiteX3" fmla="*/ 226219 w 276226"/>
                <a:gd name="connsiteY3" fmla="*/ 164306 h 205581"/>
                <a:gd name="connsiteX4" fmla="*/ 135732 w 276226"/>
                <a:gd name="connsiteY4" fmla="*/ 169069 h 205581"/>
                <a:gd name="connsiteX5" fmla="*/ 107950 w 276226"/>
                <a:gd name="connsiteY5" fmla="*/ 205581 h 205581"/>
                <a:gd name="connsiteX6" fmla="*/ 21432 w 276226"/>
                <a:gd name="connsiteY6" fmla="*/ 200025 h 205581"/>
                <a:gd name="connsiteX7" fmla="*/ 0 w 276226"/>
                <a:gd name="connsiteY7" fmla="*/ 188119 h 205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226" h="205581">
                  <a:moveTo>
                    <a:pt x="276226" y="0"/>
                  </a:moveTo>
                  <a:lnTo>
                    <a:pt x="259556" y="90488"/>
                  </a:lnTo>
                  <a:cubicBezTo>
                    <a:pt x="259556" y="100013"/>
                    <a:pt x="259557" y="109538"/>
                    <a:pt x="259557" y="119063"/>
                  </a:cubicBezTo>
                  <a:lnTo>
                    <a:pt x="226219" y="164306"/>
                  </a:lnTo>
                  <a:lnTo>
                    <a:pt x="135732" y="169069"/>
                  </a:lnTo>
                  <a:lnTo>
                    <a:pt x="107950" y="205581"/>
                  </a:lnTo>
                  <a:lnTo>
                    <a:pt x="21432" y="200025"/>
                  </a:lnTo>
                  <a:lnTo>
                    <a:pt x="0" y="188119"/>
                  </a:lnTo>
                </a:path>
              </a:pathLst>
            </a:custGeom>
            <a:grpFill/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円弧 209"/>
            <p:cNvSpPr/>
            <p:nvPr/>
          </p:nvSpPr>
          <p:spPr>
            <a:xfrm>
              <a:off x="2446425" y="2282573"/>
              <a:ext cx="792000" cy="792000"/>
            </a:xfrm>
            <a:prstGeom prst="arc">
              <a:avLst>
                <a:gd name="adj1" fmla="val 15636694"/>
                <a:gd name="adj2" fmla="val 12719188"/>
              </a:avLst>
            </a:prstGeom>
            <a:grpFill/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1" name="グループ化 210"/>
          <p:cNvGrpSpPr/>
          <p:nvPr/>
        </p:nvGrpSpPr>
        <p:grpSpPr>
          <a:xfrm>
            <a:off x="1332074" y="2851439"/>
            <a:ext cx="795210" cy="795153"/>
            <a:chOff x="1446375" y="2959100"/>
            <a:chExt cx="795210" cy="795153"/>
          </a:xfrm>
          <a:noFill/>
        </p:grpSpPr>
        <p:sp>
          <p:nvSpPr>
            <p:cNvPr id="212" name="フリーフォーム 211"/>
            <p:cNvSpPr/>
            <p:nvPr/>
          </p:nvSpPr>
          <p:spPr>
            <a:xfrm>
              <a:off x="1940719" y="2971800"/>
              <a:ext cx="161925" cy="142875"/>
            </a:xfrm>
            <a:custGeom>
              <a:avLst/>
              <a:gdLst>
                <a:gd name="connsiteX0" fmla="*/ 0 w 159544"/>
                <a:gd name="connsiteY0" fmla="*/ 0 h 142875"/>
                <a:gd name="connsiteX1" fmla="*/ 64294 w 159544"/>
                <a:gd name="connsiteY1" fmla="*/ 142875 h 142875"/>
                <a:gd name="connsiteX2" fmla="*/ 159544 w 159544"/>
                <a:gd name="connsiteY2" fmla="*/ 85725 h 142875"/>
                <a:gd name="connsiteX0" fmla="*/ 0 w 161925"/>
                <a:gd name="connsiteY0" fmla="*/ 0 h 142875"/>
                <a:gd name="connsiteX1" fmla="*/ 64294 w 161925"/>
                <a:gd name="connsiteY1" fmla="*/ 142875 h 142875"/>
                <a:gd name="connsiteX2" fmla="*/ 161925 w 161925"/>
                <a:gd name="connsiteY2" fmla="*/ 9286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142875">
                  <a:moveTo>
                    <a:pt x="0" y="0"/>
                  </a:moveTo>
                  <a:lnTo>
                    <a:pt x="64294" y="142875"/>
                  </a:lnTo>
                  <a:lnTo>
                    <a:pt x="161925" y="92869"/>
                  </a:lnTo>
                </a:path>
              </a:pathLst>
            </a:custGeom>
            <a:grpFill/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 212"/>
            <p:cNvSpPr/>
            <p:nvPr/>
          </p:nvSpPr>
          <p:spPr>
            <a:xfrm>
              <a:off x="2107406" y="3162300"/>
              <a:ext cx="130969" cy="259556"/>
            </a:xfrm>
            <a:custGeom>
              <a:avLst/>
              <a:gdLst>
                <a:gd name="connsiteX0" fmla="*/ 80963 w 130969"/>
                <a:gd name="connsiteY0" fmla="*/ 0 h 259556"/>
                <a:gd name="connsiteX1" fmla="*/ 0 w 130969"/>
                <a:gd name="connsiteY1" fmla="*/ 40481 h 259556"/>
                <a:gd name="connsiteX2" fmla="*/ 0 w 130969"/>
                <a:gd name="connsiteY2" fmla="*/ 107156 h 259556"/>
                <a:gd name="connsiteX3" fmla="*/ 54769 w 130969"/>
                <a:gd name="connsiteY3" fmla="*/ 195263 h 259556"/>
                <a:gd name="connsiteX4" fmla="*/ 111919 w 130969"/>
                <a:gd name="connsiteY4" fmla="*/ 259556 h 259556"/>
                <a:gd name="connsiteX5" fmla="*/ 130969 w 130969"/>
                <a:gd name="connsiteY5" fmla="*/ 254794 h 25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969" h="259556">
                  <a:moveTo>
                    <a:pt x="80963" y="0"/>
                  </a:moveTo>
                  <a:lnTo>
                    <a:pt x="0" y="40481"/>
                  </a:lnTo>
                  <a:lnTo>
                    <a:pt x="0" y="107156"/>
                  </a:lnTo>
                  <a:lnTo>
                    <a:pt x="54769" y="195263"/>
                  </a:lnTo>
                  <a:lnTo>
                    <a:pt x="111919" y="259556"/>
                  </a:lnTo>
                  <a:lnTo>
                    <a:pt x="130969" y="254794"/>
                  </a:lnTo>
                </a:path>
              </a:pathLst>
            </a:custGeom>
            <a:grpFill/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 213"/>
            <p:cNvSpPr/>
            <p:nvPr/>
          </p:nvSpPr>
          <p:spPr>
            <a:xfrm>
              <a:off x="1521619" y="3126581"/>
              <a:ext cx="319087" cy="621507"/>
            </a:xfrm>
            <a:custGeom>
              <a:avLst/>
              <a:gdLst>
                <a:gd name="connsiteX0" fmla="*/ 311944 w 335756"/>
                <a:gd name="connsiteY0" fmla="*/ 621507 h 621507"/>
                <a:gd name="connsiteX1" fmla="*/ 335756 w 335756"/>
                <a:gd name="connsiteY1" fmla="*/ 531019 h 621507"/>
                <a:gd name="connsiteX2" fmla="*/ 269081 w 335756"/>
                <a:gd name="connsiteY2" fmla="*/ 531019 h 621507"/>
                <a:gd name="connsiteX3" fmla="*/ 176212 w 335756"/>
                <a:gd name="connsiteY3" fmla="*/ 216694 h 621507"/>
                <a:gd name="connsiteX4" fmla="*/ 97631 w 335756"/>
                <a:gd name="connsiteY4" fmla="*/ 73819 h 621507"/>
                <a:gd name="connsiteX5" fmla="*/ 64294 w 335756"/>
                <a:gd name="connsiteY5" fmla="*/ 102394 h 621507"/>
                <a:gd name="connsiteX6" fmla="*/ 0 w 335756"/>
                <a:gd name="connsiteY6" fmla="*/ 0 h 621507"/>
                <a:gd name="connsiteX0" fmla="*/ 311944 w 321468"/>
                <a:gd name="connsiteY0" fmla="*/ 621507 h 621507"/>
                <a:gd name="connsiteX1" fmla="*/ 321468 w 321468"/>
                <a:gd name="connsiteY1" fmla="*/ 557213 h 621507"/>
                <a:gd name="connsiteX2" fmla="*/ 269081 w 321468"/>
                <a:gd name="connsiteY2" fmla="*/ 531019 h 621507"/>
                <a:gd name="connsiteX3" fmla="*/ 176212 w 321468"/>
                <a:gd name="connsiteY3" fmla="*/ 216694 h 621507"/>
                <a:gd name="connsiteX4" fmla="*/ 97631 w 321468"/>
                <a:gd name="connsiteY4" fmla="*/ 73819 h 621507"/>
                <a:gd name="connsiteX5" fmla="*/ 64294 w 321468"/>
                <a:gd name="connsiteY5" fmla="*/ 102394 h 621507"/>
                <a:gd name="connsiteX6" fmla="*/ 0 w 321468"/>
                <a:gd name="connsiteY6" fmla="*/ 0 h 621507"/>
                <a:gd name="connsiteX0" fmla="*/ 311944 w 326231"/>
                <a:gd name="connsiteY0" fmla="*/ 621507 h 621507"/>
                <a:gd name="connsiteX1" fmla="*/ 326231 w 326231"/>
                <a:gd name="connsiteY1" fmla="*/ 559594 h 621507"/>
                <a:gd name="connsiteX2" fmla="*/ 269081 w 326231"/>
                <a:gd name="connsiteY2" fmla="*/ 531019 h 621507"/>
                <a:gd name="connsiteX3" fmla="*/ 176212 w 326231"/>
                <a:gd name="connsiteY3" fmla="*/ 216694 h 621507"/>
                <a:gd name="connsiteX4" fmla="*/ 97631 w 326231"/>
                <a:gd name="connsiteY4" fmla="*/ 73819 h 621507"/>
                <a:gd name="connsiteX5" fmla="*/ 64294 w 326231"/>
                <a:gd name="connsiteY5" fmla="*/ 102394 h 621507"/>
                <a:gd name="connsiteX6" fmla="*/ 0 w 326231"/>
                <a:gd name="connsiteY6" fmla="*/ 0 h 621507"/>
                <a:gd name="connsiteX0" fmla="*/ 311944 w 319087"/>
                <a:gd name="connsiteY0" fmla="*/ 621507 h 621507"/>
                <a:gd name="connsiteX1" fmla="*/ 319087 w 319087"/>
                <a:gd name="connsiteY1" fmla="*/ 564357 h 621507"/>
                <a:gd name="connsiteX2" fmla="*/ 269081 w 319087"/>
                <a:gd name="connsiteY2" fmla="*/ 531019 h 621507"/>
                <a:gd name="connsiteX3" fmla="*/ 176212 w 319087"/>
                <a:gd name="connsiteY3" fmla="*/ 216694 h 621507"/>
                <a:gd name="connsiteX4" fmla="*/ 97631 w 319087"/>
                <a:gd name="connsiteY4" fmla="*/ 73819 h 621507"/>
                <a:gd name="connsiteX5" fmla="*/ 64294 w 319087"/>
                <a:gd name="connsiteY5" fmla="*/ 102394 h 621507"/>
                <a:gd name="connsiteX6" fmla="*/ 0 w 319087"/>
                <a:gd name="connsiteY6" fmla="*/ 0 h 62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087" h="621507">
                  <a:moveTo>
                    <a:pt x="311944" y="621507"/>
                  </a:moveTo>
                  <a:lnTo>
                    <a:pt x="319087" y="564357"/>
                  </a:lnTo>
                  <a:lnTo>
                    <a:pt x="269081" y="531019"/>
                  </a:lnTo>
                  <a:lnTo>
                    <a:pt x="176212" y="216694"/>
                  </a:lnTo>
                  <a:lnTo>
                    <a:pt x="97631" y="73819"/>
                  </a:lnTo>
                  <a:lnTo>
                    <a:pt x="64294" y="102394"/>
                  </a:lnTo>
                  <a:lnTo>
                    <a:pt x="0" y="0"/>
                  </a:lnTo>
                </a:path>
              </a:pathLst>
            </a:custGeom>
            <a:grpFill/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楕円 214"/>
            <p:cNvSpPr/>
            <p:nvPr/>
          </p:nvSpPr>
          <p:spPr>
            <a:xfrm>
              <a:off x="1832125" y="3338875"/>
              <a:ext cx="36000" cy="36000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円弧 215"/>
            <p:cNvSpPr/>
            <p:nvPr/>
          </p:nvSpPr>
          <p:spPr>
            <a:xfrm>
              <a:off x="1446375" y="2960196"/>
              <a:ext cx="792000" cy="792000"/>
            </a:xfrm>
            <a:prstGeom prst="arc">
              <a:avLst>
                <a:gd name="adj1" fmla="val 437391"/>
                <a:gd name="adj2" fmla="val 5422218"/>
              </a:avLst>
            </a:prstGeom>
            <a:grpFill/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円弧 216"/>
            <p:cNvSpPr/>
            <p:nvPr/>
          </p:nvSpPr>
          <p:spPr>
            <a:xfrm>
              <a:off x="1449277" y="2959100"/>
              <a:ext cx="792000" cy="792000"/>
            </a:xfrm>
            <a:prstGeom prst="arc">
              <a:avLst>
                <a:gd name="adj1" fmla="val 18702282"/>
                <a:gd name="adj2" fmla="val 19879713"/>
              </a:avLst>
            </a:prstGeom>
            <a:grpFill/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円弧 217"/>
            <p:cNvSpPr/>
            <p:nvPr/>
          </p:nvSpPr>
          <p:spPr>
            <a:xfrm>
              <a:off x="1449585" y="2962253"/>
              <a:ext cx="792000" cy="792000"/>
            </a:xfrm>
            <a:prstGeom prst="arc">
              <a:avLst>
                <a:gd name="adj1" fmla="val 12958537"/>
                <a:gd name="adj2" fmla="val 17045523"/>
              </a:avLst>
            </a:prstGeom>
            <a:grpFill/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19" name="直線矢印コネクタ 218"/>
          <p:cNvCxnSpPr/>
          <p:nvPr/>
        </p:nvCxnSpPr>
        <p:spPr>
          <a:xfrm flipV="1">
            <a:off x="2746124" y="2499963"/>
            <a:ext cx="378000" cy="68709"/>
          </a:xfrm>
          <a:prstGeom prst="straightConnector1">
            <a:avLst/>
          </a:prstGeom>
          <a:ln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テキスト ボックス 219"/>
          <p:cNvSpPr txBox="1"/>
          <p:nvPr/>
        </p:nvSpPr>
        <p:spPr>
          <a:xfrm rot="20960860">
            <a:off x="2563226" y="2317266"/>
            <a:ext cx="71670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800m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21" name="直線矢印コネクタ 220"/>
          <p:cNvCxnSpPr/>
          <p:nvPr/>
        </p:nvCxnSpPr>
        <p:spPr>
          <a:xfrm>
            <a:off x="3581825" y="3259468"/>
            <a:ext cx="287485" cy="228584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線矢印コネクタ 222"/>
          <p:cNvCxnSpPr/>
          <p:nvPr/>
        </p:nvCxnSpPr>
        <p:spPr>
          <a:xfrm>
            <a:off x="2256705" y="4479500"/>
            <a:ext cx="175078" cy="482576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テキスト ボックス 223"/>
          <p:cNvSpPr txBox="1"/>
          <p:nvPr/>
        </p:nvSpPr>
        <p:spPr>
          <a:xfrm>
            <a:off x="2358988" y="4987476"/>
            <a:ext cx="58230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4km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25" name="直線矢印コネクタ 224"/>
          <p:cNvCxnSpPr/>
          <p:nvPr/>
        </p:nvCxnSpPr>
        <p:spPr>
          <a:xfrm>
            <a:off x="1486414" y="4411953"/>
            <a:ext cx="158143" cy="232192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テキスト ボックス 225"/>
          <p:cNvSpPr txBox="1"/>
          <p:nvPr/>
        </p:nvSpPr>
        <p:spPr>
          <a:xfrm>
            <a:off x="1179817" y="4687812"/>
            <a:ext cx="58230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km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27" name="直線矢印コネクタ 226"/>
          <p:cNvCxnSpPr/>
          <p:nvPr/>
        </p:nvCxnSpPr>
        <p:spPr>
          <a:xfrm flipH="1" flipV="1">
            <a:off x="1926455" y="1803935"/>
            <a:ext cx="197619" cy="19536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テキスト ボックス 227"/>
          <p:cNvSpPr txBox="1"/>
          <p:nvPr/>
        </p:nvSpPr>
        <p:spPr>
          <a:xfrm>
            <a:off x="1742525" y="1584869"/>
            <a:ext cx="78940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2km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29" name="直線矢印コネクタ 228"/>
          <p:cNvCxnSpPr/>
          <p:nvPr/>
        </p:nvCxnSpPr>
        <p:spPr>
          <a:xfrm flipH="1" flipV="1">
            <a:off x="1289459" y="2531703"/>
            <a:ext cx="127196" cy="201017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テキスト ボックス 229"/>
          <p:cNvSpPr txBox="1"/>
          <p:nvPr/>
        </p:nvSpPr>
        <p:spPr>
          <a:xfrm>
            <a:off x="864228" y="2270397"/>
            <a:ext cx="8249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2km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31" name="直線矢印コネクタ 230"/>
          <p:cNvCxnSpPr/>
          <p:nvPr/>
        </p:nvCxnSpPr>
        <p:spPr>
          <a:xfrm flipH="1" flipV="1">
            <a:off x="837439" y="2721011"/>
            <a:ext cx="55894" cy="297909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テキスト ボックス 231"/>
          <p:cNvSpPr txBox="1"/>
          <p:nvPr/>
        </p:nvSpPr>
        <p:spPr>
          <a:xfrm>
            <a:off x="326217" y="2487240"/>
            <a:ext cx="94818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2km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3" name="フリーフォーム 232"/>
          <p:cNvSpPr/>
          <p:nvPr/>
        </p:nvSpPr>
        <p:spPr>
          <a:xfrm>
            <a:off x="1423193" y="2862552"/>
            <a:ext cx="695325" cy="778668"/>
          </a:xfrm>
          <a:custGeom>
            <a:avLst/>
            <a:gdLst>
              <a:gd name="connsiteX0" fmla="*/ 0 w 688181"/>
              <a:gd name="connsiteY0" fmla="*/ 154781 h 778668"/>
              <a:gd name="connsiteX1" fmla="*/ 54768 w 688181"/>
              <a:gd name="connsiteY1" fmla="*/ 92868 h 778668"/>
              <a:gd name="connsiteX2" fmla="*/ 140493 w 688181"/>
              <a:gd name="connsiteY2" fmla="*/ 33337 h 778668"/>
              <a:gd name="connsiteX3" fmla="*/ 250031 w 688181"/>
              <a:gd name="connsiteY3" fmla="*/ 2381 h 778668"/>
              <a:gd name="connsiteX4" fmla="*/ 350043 w 688181"/>
              <a:gd name="connsiteY4" fmla="*/ 0 h 778668"/>
              <a:gd name="connsiteX5" fmla="*/ 404812 w 688181"/>
              <a:gd name="connsiteY5" fmla="*/ 21431 h 778668"/>
              <a:gd name="connsiteX6" fmla="*/ 461962 w 688181"/>
              <a:gd name="connsiteY6" fmla="*/ 159543 h 778668"/>
              <a:gd name="connsiteX7" fmla="*/ 561975 w 688181"/>
              <a:gd name="connsiteY7" fmla="*/ 100012 h 778668"/>
              <a:gd name="connsiteX8" fmla="*/ 616743 w 688181"/>
              <a:gd name="connsiteY8" fmla="*/ 142875 h 778668"/>
              <a:gd name="connsiteX9" fmla="*/ 640556 w 688181"/>
              <a:gd name="connsiteY9" fmla="*/ 190500 h 778668"/>
              <a:gd name="connsiteX10" fmla="*/ 566737 w 688181"/>
              <a:gd name="connsiteY10" fmla="*/ 230981 h 778668"/>
              <a:gd name="connsiteX11" fmla="*/ 569118 w 688181"/>
              <a:gd name="connsiteY11" fmla="*/ 300037 h 778668"/>
              <a:gd name="connsiteX12" fmla="*/ 619125 w 688181"/>
              <a:gd name="connsiteY12" fmla="*/ 392906 h 778668"/>
              <a:gd name="connsiteX13" fmla="*/ 688181 w 688181"/>
              <a:gd name="connsiteY13" fmla="*/ 459581 h 778668"/>
              <a:gd name="connsiteX14" fmla="*/ 659606 w 688181"/>
              <a:gd name="connsiteY14" fmla="*/ 552450 h 778668"/>
              <a:gd name="connsiteX15" fmla="*/ 609600 w 688181"/>
              <a:gd name="connsiteY15" fmla="*/ 638175 h 778668"/>
              <a:gd name="connsiteX16" fmla="*/ 545306 w 688181"/>
              <a:gd name="connsiteY16" fmla="*/ 695325 h 778668"/>
              <a:gd name="connsiteX17" fmla="*/ 459581 w 688181"/>
              <a:gd name="connsiteY17" fmla="*/ 747712 h 778668"/>
              <a:gd name="connsiteX18" fmla="*/ 371475 w 688181"/>
              <a:gd name="connsiteY18" fmla="*/ 773906 h 778668"/>
              <a:gd name="connsiteX19" fmla="*/ 302418 w 688181"/>
              <a:gd name="connsiteY19" fmla="*/ 778668 h 778668"/>
              <a:gd name="connsiteX20" fmla="*/ 311943 w 688181"/>
              <a:gd name="connsiteY20" fmla="*/ 731043 h 778668"/>
              <a:gd name="connsiteX21" fmla="*/ 257175 w 688181"/>
              <a:gd name="connsiteY21" fmla="*/ 683418 h 778668"/>
              <a:gd name="connsiteX22" fmla="*/ 164306 w 688181"/>
              <a:gd name="connsiteY22" fmla="*/ 369093 h 778668"/>
              <a:gd name="connsiteX23" fmla="*/ 85725 w 688181"/>
              <a:gd name="connsiteY23" fmla="*/ 226218 h 778668"/>
              <a:gd name="connsiteX24" fmla="*/ 54768 w 688181"/>
              <a:gd name="connsiteY24" fmla="*/ 242887 h 778668"/>
              <a:gd name="connsiteX25" fmla="*/ 0 w 688181"/>
              <a:gd name="connsiteY25" fmla="*/ 154781 h 778668"/>
              <a:gd name="connsiteX0" fmla="*/ 0 w 695325"/>
              <a:gd name="connsiteY0" fmla="*/ 157162 h 778668"/>
              <a:gd name="connsiteX1" fmla="*/ 61912 w 695325"/>
              <a:gd name="connsiteY1" fmla="*/ 92868 h 778668"/>
              <a:gd name="connsiteX2" fmla="*/ 147637 w 695325"/>
              <a:gd name="connsiteY2" fmla="*/ 33337 h 778668"/>
              <a:gd name="connsiteX3" fmla="*/ 257175 w 695325"/>
              <a:gd name="connsiteY3" fmla="*/ 2381 h 778668"/>
              <a:gd name="connsiteX4" fmla="*/ 357187 w 695325"/>
              <a:gd name="connsiteY4" fmla="*/ 0 h 778668"/>
              <a:gd name="connsiteX5" fmla="*/ 411956 w 695325"/>
              <a:gd name="connsiteY5" fmla="*/ 21431 h 778668"/>
              <a:gd name="connsiteX6" fmla="*/ 469106 w 695325"/>
              <a:gd name="connsiteY6" fmla="*/ 159543 h 778668"/>
              <a:gd name="connsiteX7" fmla="*/ 569119 w 695325"/>
              <a:gd name="connsiteY7" fmla="*/ 100012 h 778668"/>
              <a:gd name="connsiteX8" fmla="*/ 623887 w 695325"/>
              <a:gd name="connsiteY8" fmla="*/ 142875 h 778668"/>
              <a:gd name="connsiteX9" fmla="*/ 647700 w 695325"/>
              <a:gd name="connsiteY9" fmla="*/ 190500 h 778668"/>
              <a:gd name="connsiteX10" fmla="*/ 573881 w 695325"/>
              <a:gd name="connsiteY10" fmla="*/ 230981 h 778668"/>
              <a:gd name="connsiteX11" fmla="*/ 576262 w 695325"/>
              <a:gd name="connsiteY11" fmla="*/ 300037 h 778668"/>
              <a:gd name="connsiteX12" fmla="*/ 626269 w 695325"/>
              <a:gd name="connsiteY12" fmla="*/ 392906 h 778668"/>
              <a:gd name="connsiteX13" fmla="*/ 695325 w 695325"/>
              <a:gd name="connsiteY13" fmla="*/ 459581 h 778668"/>
              <a:gd name="connsiteX14" fmla="*/ 666750 w 695325"/>
              <a:gd name="connsiteY14" fmla="*/ 552450 h 778668"/>
              <a:gd name="connsiteX15" fmla="*/ 616744 w 695325"/>
              <a:gd name="connsiteY15" fmla="*/ 638175 h 778668"/>
              <a:gd name="connsiteX16" fmla="*/ 552450 w 695325"/>
              <a:gd name="connsiteY16" fmla="*/ 695325 h 778668"/>
              <a:gd name="connsiteX17" fmla="*/ 466725 w 695325"/>
              <a:gd name="connsiteY17" fmla="*/ 747712 h 778668"/>
              <a:gd name="connsiteX18" fmla="*/ 378619 w 695325"/>
              <a:gd name="connsiteY18" fmla="*/ 773906 h 778668"/>
              <a:gd name="connsiteX19" fmla="*/ 309562 w 695325"/>
              <a:gd name="connsiteY19" fmla="*/ 778668 h 778668"/>
              <a:gd name="connsiteX20" fmla="*/ 319087 w 695325"/>
              <a:gd name="connsiteY20" fmla="*/ 731043 h 778668"/>
              <a:gd name="connsiteX21" fmla="*/ 264319 w 695325"/>
              <a:gd name="connsiteY21" fmla="*/ 683418 h 778668"/>
              <a:gd name="connsiteX22" fmla="*/ 171450 w 695325"/>
              <a:gd name="connsiteY22" fmla="*/ 369093 h 778668"/>
              <a:gd name="connsiteX23" fmla="*/ 92869 w 695325"/>
              <a:gd name="connsiteY23" fmla="*/ 226218 h 778668"/>
              <a:gd name="connsiteX24" fmla="*/ 61912 w 695325"/>
              <a:gd name="connsiteY24" fmla="*/ 242887 h 778668"/>
              <a:gd name="connsiteX25" fmla="*/ 0 w 695325"/>
              <a:gd name="connsiteY25" fmla="*/ 157162 h 778668"/>
              <a:gd name="connsiteX0" fmla="*/ 0 w 695325"/>
              <a:gd name="connsiteY0" fmla="*/ 157162 h 778668"/>
              <a:gd name="connsiteX1" fmla="*/ 61912 w 695325"/>
              <a:gd name="connsiteY1" fmla="*/ 92868 h 778668"/>
              <a:gd name="connsiteX2" fmla="*/ 147637 w 695325"/>
              <a:gd name="connsiteY2" fmla="*/ 33337 h 778668"/>
              <a:gd name="connsiteX3" fmla="*/ 257175 w 695325"/>
              <a:gd name="connsiteY3" fmla="*/ 2381 h 778668"/>
              <a:gd name="connsiteX4" fmla="*/ 357187 w 695325"/>
              <a:gd name="connsiteY4" fmla="*/ 0 h 778668"/>
              <a:gd name="connsiteX5" fmla="*/ 411956 w 695325"/>
              <a:gd name="connsiteY5" fmla="*/ 21431 h 778668"/>
              <a:gd name="connsiteX6" fmla="*/ 469106 w 695325"/>
              <a:gd name="connsiteY6" fmla="*/ 159543 h 778668"/>
              <a:gd name="connsiteX7" fmla="*/ 569119 w 695325"/>
              <a:gd name="connsiteY7" fmla="*/ 100012 h 778668"/>
              <a:gd name="connsiteX8" fmla="*/ 623887 w 695325"/>
              <a:gd name="connsiteY8" fmla="*/ 142875 h 778668"/>
              <a:gd name="connsiteX9" fmla="*/ 647700 w 695325"/>
              <a:gd name="connsiteY9" fmla="*/ 190500 h 778668"/>
              <a:gd name="connsiteX10" fmla="*/ 573881 w 695325"/>
              <a:gd name="connsiteY10" fmla="*/ 230981 h 778668"/>
              <a:gd name="connsiteX11" fmla="*/ 576262 w 695325"/>
              <a:gd name="connsiteY11" fmla="*/ 300037 h 778668"/>
              <a:gd name="connsiteX12" fmla="*/ 626269 w 695325"/>
              <a:gd name="connsiteY12" fmla="*/ 392906 h 778668"/>
              <a:gd name="connsiteX13" fmla="*/ 695325 w 695325"/>
              <a:gd name="connsiteY13" fmla="*/ 459581 h 778668"/>
              <a:gd name="connsiteX14" fmla="*/ 666750 w 695325"/>
              <a:gd name="connsiteY14" fmla="*/ 552450 h 778668"/>
              <a:gd name="connsiteX15" fmla="*/ 616744 w 695325"/>
              <a:gd name="connsiteY15" fmla="*/ 638175 h 778668"/>
              <a:gd name="connsiteX16" fmla="*/ 552450 w 695325"/>
              <a:gd name="connsiteY16" fmla="*/ 695325 h 778668"/>
              <a:gd name="connsiteX17" fmla="*/ 466725 w 695325"/>
              <a:gd name="connsiteY17" fmla="*/ 747712 h 778668"/>
              <a:gd name="connsiteX18" fmla="*/ 378619 w 695325"/>
              <a:gd name="connsiteY18" fmla="*/ 773906 h 778668"/>
              <a:gd name="connsiteX19" fmla="*/ 309562 w 695325"/>
              <a:gd name="connsiteY19" fmla="*/ 778668 h 778668"/>
              <a:gd name="connsiteX20" fmla="*/ 319087 w 695325"/>
              <a:gd name="connsiteY20" fmla="*/ 731043 h 778668"/>
              <a:gd name="connsiteX21" fmla="*/ 264319 w 695325"/>
              <a:gd name="connsiteY21" fmla="*/ 683418 h 778668"/>
              <a:gd name="connsiteX22" fmla="*/ 171450 w 695325"/>
              <a:gd name="connsiteY22" fmla="*/ 369093 h 778668"/>
              <a:gd name="connsiteX23" fmla="*/ 92869 w 695325"/>
              <a:gd name="connsiteY23" fmla="*/ 226218 h 778668"/>
              <a:gd name="connsiteX24" fmla="*/ 50005 w 695325"/>
              <a:gd name="connsiteY24" fmla="*/ 245268 h 778668"/>
              <a:gd name="connsiteX25" fmla="*/ 0 w 695325"/>
              <a:gd name="connsiteY25" fmla="*/ 157162 h 77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95325" h="778668">
                <a:moveTo>
                  <a:pt x="0" y="157162"/>
                </a:moveTo>
                <a:lnTo>
                  <a:pt x="61912" y="92868"/>
                </a:lnTo>
                <a:lnTo>
                  <a:pt x="147637" y="33337"/>
                </a:lnTo>
                <a:lnTo>
                  <a:pt x="257175" y="2381"/>
                </a:lnTo>
                <a:lnTo>
                  <a:pt x="357187" y="0"/>
                </a:lnTo>
                <a:lnTo>
                  <a:pt x="411956" y="21431"/>
                </a:lnTo>
                <a:lnTo>
                  <a:pt x="469106" y="159543"/>
                </a:lnTo>
                <a:lnTo>
                  <a:pt x="569119" y="100012"/>
                </a:lnTo>
                <a:lnTo>
                  <a:pt x="623887" y="142875"/>
                </a:lnTo>
                <a:lnTo>
                  <a:pt x="647700" y="190500"/>
                </a:lnTo>
                <a:lnTo>
                  <a:pt x="573881" y="230981"/>
                </a:lnTo>
                <a:cubicBezTo>
                  <a:pt x="574675" y="254000"/>
                  <a:pt x="575468" y="277018"/>
                  <a:pt x="576262" y="300037"/>
                </a:cubicBezTo>
                <a:lnTo>
                  <a:pt x="626269" y="392906"/>
                </a:lnTo>
                <a:lnTo>
                  <a:pt x="695325" y="459581"/>
                </a:lnTo>
                <a:lnTo>
                  <a:pt x="666750" y="552450"/>
                </a:lnTo>
                <a:lnTo>
                  <a:pt x="616744" y="638175"/>
                </a:lnTo>
                <a:lnTo>
                  <a:pt x="552450" y="695325"/>
                </a:lnTo>
                <a:lnTo>
                  <a:pt x="466725" y="747712"/>
                </a:lnTo>
                <a:lnTo>
                  <a:pt x="378619" y="773906"/>
                </a:lnTo>
                <a:lnTo>
                  <a:pt x="309562" y="778668"/>
                </a:lnTo>
                <a:lnTo>
                  <a:pt x="319087" y="731043"/>
                </a:lnTo>
                <a:lnTo>
                  <a:pt x="264319" y="683418"/>
                </a:lnTo>
                <a:lnTo>
                  <a:pt x="171450" y="369093"/>
                </a:lnTo>
                <a:lnTo>
                  <a:pt x="92869" y="226218"/>
                </a:lnTo>
                <a:lnTo>
                  <a:pt x="50005" y="245268"/>
                </a:lnTo>
                <a:lnTo>
                  <a:pt x="0" y="1571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テキスト ボックス 233"/>
          <p:cNvSpPr txBox="1"/>
          <p:nvPr/>
        </p:nvSpPr>
        <p:spPr>
          <a:xfrm>
            <a:off x="1267008" y="3137455"/>
            <a:ext cx="1014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栂・美木多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35" name="グループ化 234"/>
          <p:cNvGrpSpPr/>
          <p:nvPr/>
        </p:nvGrpSpPr>
        <p:grpSpPr>
          <a:xfrm>
            <a:off x="637877" y="3424715"/>
            <a:ext cx="792000" cy="792000"/>
            <a:chOff x="761703" y="3522851"/>
            <a:chExt cx="792000" cy="792000"/>
          </a:xfrm>
          <a:solidFill>
            <a:schemeClr val="bg1">
              <a:lumMod val="95000"/>
            </a:schemeClr>
          </a:solidFill>
        </p:grpSpPr>
        <p:grpSp>
          <p:nvGrpSpPr>
            <p:cNvPr id="236" name="グループ化 235"/>
            <p:cNvGrpSpPr/>
            <p:nvPr/>
          </p:nvGrpSpPr>
          <p:grpSpPr>
            <a:xfrm>
              <a:off x="761703" y="3522851"/>
              <a:ext cx="792000" cy="792000"/>
              <a:chOff x="761703" y="3522851"/>
              <a:chExt cx="792000" cy="792000"/>
            </a:xfrm>
            <a:grpFill/>
          </p:grpSpPr>
          <p:sp>
            <p:nvSpPr>
              <p:cNvPr id="238" name="フリーフォーム 237"/>
              <p:cNvSpPr/>
              <p:nvPr/>
            </p:nvSpPr>
            <p:spPr>
              <a:xfrm>
                <a:off x="912416" y="3595713"/>
                <a:ext cx="359569" cy="719138"/>
              </a:xfrm>
              <a:custGeom>
                <a:avLst/>
                <a:gdLst>
                  <a:gd name="connsiteX0" fmla="*/ 0 w 359569"/>
                  <a:gd name="connsiteY0" fmla="*/ 2382 h 719138"/>
                  <a:gd name="connsiteX1" fmla="*/ 97632 w 359569"/>
                  <a:gd name="connsiteY1" fmla="*/ 0 h 719138"/>
                  <a:gd name="connsiteX2" fmla="*/ 140494 w 359569"/>
                  <a:gd name="connsiteY2" fmla="*/ 54769 h 719138"/>
                  <a:gd name="connsiteX3" fmla="*/ 38100 w 359569"/>
                  <a:gd name="connsiteY3" fmla="*/ 52388 h 719138"/>
                  <a:gd name="connsiteX4" fmla="*/ 23813 w 359569"/>
                  <a:gd name="connsiteY4" fmla="*/ 202407 h 719138"/>
                  <a:gd name="connsiteX5" fmla="*/ 100013 w 359569"/>
                  <a:gd name="connsiteY5" fmla="*/ 321469 h 719138"/>
                  <a:gd name="connsiteX6" fmla="*/ 128588 w 359569"/>
                  <a:gd name="connsiteY6" fmla="*/ 390525 h 719138"/>
                  <a:gd name="connsiteX7" fmla="*/ 161925 w 359569"/>
                  <a:gd name="connsiteY7" fmla="*/ 414338 h 719138"/>
                  <a:gd name="connsiteX8" fmla="*/ 185738 w 359569"/>
                  <a:gd name="connsiteY8" fmla="*/ 466725 h 719138"/>
                  <a:gd name="connsiteX9" fmla="*/ 247650 w 359569"/>
                  <a:gd name="connsiteY9" fmla="*/ 435769 h 719138"/>
                  <a:gd name="connsiteX10" fmla="*/ 359569 w 359569"/>
                  <a:gd name="connsiteY10" fmla="*/ 569119 h 719138"/>
                  <a:gd name="connsiteX11" fmla="*/ 321469 w 359569"/>
                  <a:gd name="connsiteY11" fmla="*/ 621507 h 719138"/>
                  <a:gd name="connsiteX12" fmla="*/ 245269 w 359569"/>
                  <a:gd name="connsiteY12" fmla="*/ 626269 h 719138"/>
                  <a:gd name="connsiteX13" fmla="*/ 235744 w 359569"/>
                  <a:gd name="connsiteY13" fmla="*/ 647700 h 719138"/>
                  <a:gd name="connsiteX14" fmla="*/ 261938 w 359569"/>
                  <a:gd name="connsiteY14" fmla="*/ 719138 h 719138"/>
                  <a:gd name="connsiteX0" fmla="*/ 0 w 359569"/>
                  <a:gd name="connsiteY0" fmla="*/ 2382 h 719138"/>
                  <a:gd name="connsiteX1" fmla="*/ 97632 w 359569"/>
                  <a:gd name="connsiteY1" fmla="*/ 0 h 719138"/>
                  <a:gd name="connsiteX2" fmla="*/ 140494 w 359569"/>
                  <a:gd name="connsiteY2" fmla="*/ 54769 h 719138"/>
                  <a:gd name="connsiteX3" fmla="*/ 73422 w 359569"/>
                  <a:gd name="connsiteY3" fmla="*/ 45218 h 719138"/>
                  <a:gd name="connsiteX4" fmla="*/ 38100 w 359569"/>
                  <a:gd name="connsiteY4" fmla="*/ 52388 h 719138"/>
                  <a:gd name="connsiteX5" fmla="*/ 23813 w 359569"/>
                  <a:gd name="connsiteY5" fmla="*/ 202407 h 719138"/>
                  <a:gd name="connsiteX6" fmla="*/ 100013 w 359569"/>
                  <a:gd name="connsiteY6" fmla="*/ 321469 h 719138"/>
                  <a:gd name="connsiteX7" fmla="*/ 128588 w 359569"/>
                  <a:gd name="connsiteY7" fmla="*/ 390525 h 719138"/>
                  <a:gd name="connsiteX8" fmla="*/ 161925 w 359569"/>
                  <a:gd name="connsiteY8" fmla="*/ 414338 h 719138"/>
                  <a:gd name="connsiteX9" fmla="*/ 185738 w 359569"/>
                  <a:gd name="connsiteY9" fmla="*/ 466725 h 719138"/>
                  <a:gd name="connsiteX10" fmla="*/ 247650 w 359569"/>
                  <a:gd name="connsiteY10" fmla="*/ 435769 h 719138"/>
                  <a:gd name="connsiteX11" fmla="*/ 359569 w 359569"/>
                  <a:gd name="connsiteY11" fmla="*/ 569119 h 719138"/>
                  <a:gd name="connsiteX12" fmla="*/ 321469 w 359569"/>
                  <a:gd name="connsiteY12" fmla="*/ 621507 h 719138"/>
                  <a:gd name="connsiteX13" fmla="*/ 245269 w 359569"/>
                  <a:gd name="connsiteY13" fmla="*/ 626269 h 719138"/>
                  <a:gd name="connsiteX14" fmla="*/ 235744 w 359569"/>
                  <a:gd name="connsiteY14" fmla="*/ 647700 h 719138"/>
                  <a:gd name="connsiteX15" fmla="*/ 261938 w 359569"/>
                  <a:gd name="connsiteY15" fmla="*/ 719138 h 719138"/>
                  <a:gd name="connsiteX0" fmla="*/ 0 w 359569"/>
                  <a:gd name="connsiteY0" fmla="*/ 2382 h 719138"/>
                  <a:gd name="connsiteX1" fmla="*/ 97632 w 359569"/>
                  <a:gd name="connsiteY1" fmla="*/ 0 h 719138"/>
                  <a:gd name="connsiteX2" fmla="*/ 73422 w 359569"/>
                  <a:gd name="connsiteY2" fmla="*/ 45218 h 719138"/>
                  <a:gd name="connsiteX3" fmla="*/ 38100 w 359569"/>
                  <a:gd name="connsiteY3" fmla="*/ 52388 h 719138"/>
                  <a:gd name="connsiteX4" fmla="*/ 23813 w 359569"/>
                  <a:gd name="connsiteY4" fmla="*/ 202407 h 719138"/>
                  <a:gd name="connsiteX5" fmla="*/ 100013 w 359569"/>
                  <a:gd name="connsiteY5" fmla="*/ 321469 h 719138"/>
                  <a:gd name="connsiteX6" fmla="*/ 128588 w 359569"/>
                  <a:gd name="connsiteY6" fmla="*/ 390525 h 719138"/>
                  <a:gd name="connsiteX7" fmla="*/ 161925 w 359569"/>
                  <a:gd name="connsiteY7" fmla="*/ 414338 h 719138"/>
                  <a:gd name="connsiteX8" fmla="*/ 185738 w 359569"/>
                  <a:gd name="connsiteY8" fmla="*/ 466725 h 719138"/>
                  <a:gd name="connsiteX9" fmla="*/ 247650 w 359569"/>
                  <a:gd name="connsiteY9" fmla="*/ 435769 h 719138"/>
                  <a:gd name="connsiteX10" fmla="*/ 359569 w 359569"/>
                  <a:gd name="connsiteY10" fmla="*/ 569119 h 719138"/>
                  <a:gd name="connsiteX11" fmla="*/ 321469 w 359569"/>
                  <a:gd name="connsiteY11" fmla="*/ 621507 h 719138"/>
                  <a:gd name="connsiteX12" fmla="*/ 245269 w 359569"/>
                  <a:gd name="connsiteY12" fmla="*/ 626269 h 719138"/>
                  <a:gd name="connsiteX13" fmla="*/ 235744 w 359569"/>
                  <a:gd name="connsiteY13" fmla="*/ 647700 h 719138"/>
                  <a:gd name="connsiteX14" fmla="*/ 261938 w 359569"/>
                  <a:gd name="connsiteY14" fmla="*/ 719138 h 719138"/>
                  <a:gd name="connsiteX0" fmla="*/ 0 w 359569"/>
                  <a:gd name="connsiteY0" fmla="*/ 2382 h 719138"/>
                  <a:gd name="connsiteX1" fmla="*/ 69057 w 359569"/>
                  <a:gd name="connsiteY1" fmla="*/ 0 h 719138"/>
                  <a:gd name="connsiteX2" fmla="*/ 73422 w 359569"/>
                  <a:gd name="connsiteY2" fmla="*/ 45218 h 719138"/>
                  <a:gd name="connsiteX3" fmla="*/ 38100 w 359569"/>
                  <a:gd name="connsiteY3" fmla="*/ 52388 h 719138"/>
                  <a:gd name="connsiteX4" fmla="*/ 23813 w 359569"/>
                  <a:gd name="connsiteY4" fmla="*/ 202407 h 719138"/>
                  <a:gd name="connsiteX5" fmla="*/ 100013 w 359569"/>
                  <a:gd name="connsiteY5" fmla="*/ 321469 h 719138"/>
                  <a:gd name="connsiteX6" fmla="*/ 128588 w 359569"/>
                  <a:gd name="connsiteY6" fmla="*/ 390525 h 719138"/>
                  <a:gd name="connsiteX7" fmla="*/ 161925 w 359569"/>
                  <a:gd name="connsiteY7" fmla="*/ 414338 h 719138"/>
                  <a:gd name="connsiteX8" fmla="*/ 185738 w 359569"/>
                  <a:gd name="connsiteY8" fmla="*/ 466725 h 719138"/>
                  <a:gd name="connsiteX9" fmla="*/ 247650 w 359569"/>
                  <a:gd name="connsiteY9" fmla="*/ 435769 h 719138"/>
                  <a:gd name="connsiteX10" fmla="*/ 359569 w 359569"/>
                  <a:gd name="connsiteY10" fmla="*/ 569119 h 719138"/>
                  <a:gd name="connsiteX11" fmla="*/ 321469 w 359569"/>
                  <a:gd name="connsiteY11" fmla="*/ 621507 h 719138"/>
                  <a:gd name="connsiteX12" fmla="*/ 245269 w 359569"/>
                  <a:gd name="connsiteY12" fmla="*/ 626269 h 719138"/>
                  <a:gd name="connsiteX13" fmla="*/ 235744 w 359569"/>
                  <a:gd name="connsiteY13" fmla="*/ 647700 h 719138"/>
                  <a:gd name="connsiteX14" fmla="*/ 261938 w 359569"/>
                  <a:gd name="connsiteY14" fmla="*/ 719138 h 719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9569" h="719138">
                    <a:moveTo>
                      <a:pt x="0" y="2382"/>
                    </a:moveTo>
                    <a:lnTo>
                      <a:pt x="69057" y="0"/>
                    </a:lnTo>
                    <a:lnTo>
                      <a:pt x="73422" y="45218"/>
                    </a:lnTo>
                    <a:lnTo>
                      <a:pt x="38100" y="52388"/>
                    </a:lnTo>
                    <a:lnTo>
                      <a:pt x="23813" y="202407"/>
                    </a:lnTo>
                    <a:lnTo>
                      <a:pt x="100013" y="321469"/>
                    </a:lnTo>
                    <a:lnTo>
                      <a:pt x="128588" y="390525"/>
                    </a:lnTo>
                    <a:lnTo>
                      <a:pt x="161925" y="414338"/>
                    </a:lnTo>
                    <a:lnTo>
                      <a:pt x="185738" y="466725"/>
                    </a:lnTo>
                    <a:lnTo>
                      <a:pt x="247650" y="435769"/>
                    </a:lnTo>
                    <a:lnTo>
                      <a:pt x="359569" y="569119"/>
                    </a:lnTo>
                    <a:lnTo>
                      <a:pt x="321469" y="621507"/>
                    </a:lnTo>
                    <a:lnTo>
                      <a:pt x="245269" y="626269"/>
                    </a:lnTo>
                    <a:lnTo>
                      <a:pt x="235744" y="647700"/>
                    </a:lnTo>
                    <a:lnTo>
                      <a:pt x="261938" y="719138"/>
                    </a:lnTo>
                  </a:path>
                </a:pathLst>
              </a:cu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9" name="円弧 238"/>
              <p:cNvSpPr/>
              <p:nvPr/>
            </p:nvSpPr>
            <p:spPr>
              <a:xfrm>
                <a:off x="761703" y="3522851"/>
                <a:ext cx="792000" cy="792000"/>
              </a:xfrm>
              <a:prstGeom prst="arc">
                <a:avLst>
                  <a:gd name="adj1" fmla="val 13926280"/>
                  <a:gd name="adj2" fmla="val 5378792"/>
                </a:avLst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37" name="フリーフォーム 236"/>
            <p:cNvSpPr/>
            <p:nvPr/>
          </p:nvSpPr>
          <p:spPr>
            <a:xfrm>
              <a:off x="942975" y="3524250"/>
              <a:ext cx="607219" cy="778669"/>
            </a:xfrm>
            <a:custGeom>
              <a:avLst/>
              <a:gdLst>
                <a:gd name="connsiteX0" fmla="*/ 0 w 607219"/>
                <a:gd name="connsiteY0" fmla="*/ 66675 h 778669"/>
                <a:gd name="connsiteX1" fmla="*/ 88106 w 607219"/>
                <a:gd name="connsiteY1" fmla="*/ 26194 h 778669"/>
                <a:gd name="connsiteX2" fmla="*/ 188119 w 607219"/>
                <a:gd name="connsiteY2" fmla="*/ 0 h 778669"/>
                <a:gd name="connsiteX3" fmla="*/ 261938 w 607219"/>
                <a:gd name="connsiteY3" fmla="*/ 4763 h 778669"/>
                <a:gd name="connsiteX4" fmla="*/ 285750 w 607219"/>
                <a:gd name="connsiteY4" fmla="*/ 4763 h 778669"/>
                <a:gd name="connsiteX5" fmla="*/ 376238 w 607219"/>
                <a:gd name="connsiteY5" fmla="*/ 38100 h 778669"/>
                <a:gd name="connsiteX6" fmla="*/ 450056 w 607219"/>
                <a:gd name="connsiteY6" fmla="*/ 88106 h 778669"/>
                <a:gd name="connsiteX7" fmla="*/ 521494 w 607219"/>
                <a:gd name="connsiteY7" fmla="*/ 147638 h 778669"/>
                <a:gd name="connsiteX8" fmla="*/ 561975 w 607219"/>
                <a:gd name="connsiteY8" fmla="*/ 223838 h 778669"/>
                <a:gd name="connsiteX9" fmla="*/ 592931 w 607219"/>
                <a:gd name="connsiteY9" fmla="*/ 314325 h 778669"/>
                <a:gd name="connsiteX10" fmla="*/ 607219 w 607219"/>
                <a:gd name="connsiteY10" fmla="*/ 409575 h 778669"/>
                <a:gd name="connsiteX11" fmla="*/ 590550 w 607219"/>
                <a:gd name="connsiteY11" fmla="*/ 495300 h 778669"/>
                <a:gd name="connsiteX12" fmla="*/ 545306 w 607219"/>
                <a:gd name="connsiteY12" fmla="*/ 595313 h 778669"/>
                <a:gd name="connsiteX13" fmla="*/ 500063 w 607219"/>
                <a:gd name="connsiteY13" fmla="*/ 659606 h 778669"/>
                <a:gd name="connsiteX14" fmla="*/ 445294 w 607219"/>
                <a:gd name="connsiteY14" fmla="*/ 702469 h 778669"/>
                <a:gd name="connsiteX15" fmla="*/ 385763 w 607219"/>
                <a:gd name="connsiteY15" fmla="*/ 745331 h 778669"/>
                <a:gd name="connsiteX16" fmla="*/ 300038 w 607219"/>
                <a:gd name="connsiteY16" fmla="*/ 776288 h 778669"/>
                <a:gd name="connsiteX17" fmla="*/ 235744 w 607219"/>
                <a:gd name="connsiteY17" fmla="*/ 778669 h 778669"/>
                <a:gd name="connsiteX18" fmla="*/ 211931 w 607219"/>
                <a:gd name="connsiteY18" fmla="*/ 711994 h 778669"/>
                <a:gd name="connsiteX19" fmla="*/ 285750 w 607219"/>
                <a:gd name="connsiteY19" fmla="*/ 702469 h 778669"/>
                <a:gd name="connsiteX20" fmla="*/ 340519 w 607219"/>
                <a:gd name="connsiteY20" fmla="*/ 642938 h 778669"/>
                <a:gd name="connsiteX21" fmla="*/ 221456 w 607219"/>
                <a:gd name="connsiteY21" fmla="*/ 504825 h 778669"/>
                <a:gd name="connsiteX22" fmla="*/ 157163 w 607219"/>
                <a:gd name="connsiteY22" fmla="*/ 523875 h 778669"/>
                <a:gd name="connsiteX23" fmla="*/ 133350 w 607219"/>
                <a:gd name="connsiteY23" fmla="*/ 485775 h 778669"/>
                <a:gd name="connsiteX24" fmla="*/ 102394 w 607219"/>
                <a:gd name="connsiteY24" fmla="*/ 459581 h 778669"/>
                <a:gd name="connsiteX25" fmla="*/ 50006 w 607219"/>
                <a:gd name="connsiteY25" fmla="*/ 350044 h 778669"/>
                <a:gd name="connsiteX26" fmla="*/ 4763 w 607219"/>
                <a:gd name="connsiteY26" fmla="*/ 264319 h 778669"/>
                <a:gd name="connsiteX27" fmla="*/ 14288 w 607219"/>
                <a:gd name="connsiteY27" fmla="*/ 126206 h 778669"/>
                <a:gd name="connsiteX28" fmla="*/ 52388 w 607219"/>
                <a:gd name="connsiteY28" fmla="*/ 116681 h 778669"/>
                <a:gd name="connsiteX29" fmla="*/ 0 w 607219"/>
                <a:gd name="connsiteY29" fmla="*/ 66675 h 778669"/>
                <a:gd name="connsiteX0" fmla="*/ 0 w 607219"/>
                <a:gd name="connsiteY0" fmla="*/ 66675 h 778669"/>
                <a:gd name="connsiteX1" fmla="*/ 88106 w 607219"/>
                <a:gd name="connsiteY1" fmla="*/ 26194 h 778669"/>
                <a:gd name="connsiteX2" fmla="*/ 188119 w 607219"/>
                <a:gd name="connsiteY2" fmla="*/ 0 h 778669"/>
                <a:gd name="connsiteX3" fmla="*/ 261938 w 607219"/>
                <a:gd name="connsiteY3" fmla="*/ 4763 h 778669"/>
                <a:gd name="connsiteX4" fmla="*/ 285750 w 607219"/>
                <a:gd name="connsiteY4" fmla="*/ 4763 h 778669"/>
                <a:gd name="connsiteX5" fmla="*/ 376238 w 607219"/>
                <a:gd name="connsiteY5" fmla="*/ 38100 h 778669"/>
                <a:gd name="connsiteX6" fmla="*/ 450056 w 607219"/>
                <a:gd name="connsiteY6" fmla="*/ 88106 h 778669"/>
                <a:gd name="connsiteX7" fmla="*/ 521494 w 607219"/>
                <a:gd name="connsiteY7" fmla="*/ 147638 h 778669"/>
                <a:gd name="connsiteX8" fmla="*/ 561975 w 607219"/>
                <a:gd name="connsiteY8" fmla="*/ 223838 h 778669"/>
                <a:gd name="connsiteX9" fmla="*/ 592931 w 607219"/>
                <a:gd name="connsiteY9" fmla="*/ 314325 h 778669"/>
                <a:gd name="connsiteX10" fmla="*/ 607219 w 607219"/>
                <a:gd name="connsiteY10" fmla="*/ 409575 h 778669"/>
                <a:gd name="connsiteX11" fmla="*/ 590550 w 607219"/>
                <a:gd name="connsiteY11" fmla="*/ 495300 h 778669"/>
                <a:gd name="connsiteX12" fmla="*/ 545306 w 607219"/>
                <a:gd name="connsiteY12" fmla="*/ 595313 h 778669"/>
                <a:gd name="connsiteX13" fmla="*/ 500063 w 607219"/>
                <a:gd name="connsiteY13" fmla="*/ 659606 h 778669"/>
                <a:gd name="connsiteX14" fmla="*/ 445294 w 607219"/>
                <a:gd name="connsiteY14" fmla="*/ 702469 h 778669"/>
                <a:gd name="connsiteX15" fmla="*/ 385763 w 607219"/>
                <a:gd name="connsiteY15" fmla="*/ 745331 h 778669"/>
                <a:gd name="connsiteX16" fmla="*/ 300038 w 607219"/>
                <a:gd name="connsiteY16" fmla="*/ 776288 h 778669"/>
                <a:gd name="connsiteX17" fmla="*/ 235744 w 607219"/>
                <a:gd name="connsiteY17" fmla="*/ 778669 h 778669"/>
                <a:gd name="connsiteX18" fmla="*/ 211931 w 607219"/>
                <a:gd name="connsiteY18" fmla="*/ 711994 h 778669"/>
                <a:gd name="connsiteX19" fmla="*/ 285750 w 607219"/>
                <a:gd name="connsiteY19" fmla="*/ 702469 h 778669"/>
                <a:gd name="connsiteX20" fmla="*/ 340519 w 607219"/>
                <a:gd name="connsiteY20" fmla="*/ 642938 h 778669"/>
                <a:gd name="connsiteX21" fmla="*/ 221456 w 607219"/>
                <a:gd name="connsiteY21" fmla="*/ 504825 h 778669"/>
                <a:gd name="connsiteX22" fmla="*/ 157163 w 607219"/>
                <a:gd name="connsiteY22" fmla="*/ 523875 h 778669"/>
                <a:gd name="connsiteX23" fmla="*/ 133350 w 607219"/>
                <a:gd name="connsiteY23" fmla="*/ 485775 h 778669"/>
                <a:gd name="connsiteX24" fmla="*/ 102394 w 607219"/>
                <a:gd name="connsiteY24" fmla="*/ 459581 h 778669"/>
                <a:gd name="connsiteX25" fmla="*/ 50006 w 607219"/>
                <a:gd name="connsiteY25" fmla="*/ 350044 h 778669"/>
                <a:gd name="connsiteX26" fmla="*/ 4763 w 607219"/>
                <a:gd name="connsiteY26" fmla="*/ 264319 h 778669"/>
                <a:gd name="connsiteX27" fmla="*/ 14288 w 607219"/>
                <a:gd name="connsiteY27" fmla="*/ 126206 h 778669"/>
                <a:gd name="connsiteX28" fmla="*/ 52388 w 607219"/>
                <a:gd name="connsiteY28" fmla="*/ 116681 h 778669"/>
                <a:gd name="connsiteX29" fmla="*/ 26194 w 607219"/>
                <a:gd name="connsiteY29" fmla="*/ 90488 h 778669"/>
                <a:gd name="connsiteX30" fmla="*/ 0 w 607219"/>
                <a:gd name="connsiteY30" fmla="*/ 66675 h 778669"/>
                <a:gd name="connsiteX0" fmla="*/ 0 w 607219"/>
                <a:gd name="connsiteY0" fmla="*/ 66675 h 778669"/>
                <a:gd name="connsiteX1" fmla="*/ 88106 w 607219"/>
                <a:gd name="connsiteY1" fmla="*/ 26194 h 778669"/>
                <a:gd name="connsiteX2" fmla="*/ 188119 w 607219"/>
                <a:gd name="connsiteY2" fmla="*/ 0 h 778669"/>
                <a:gd name="connsiteX3" fmla="*/ 261938 w 607219"/>
                <a:gd name="connsiteY3" fmla="*/ 4763 h 778669"/>
                <a:gd name="connsiteX4" fmla="*/ 285750 w 607219"/>
                <a:gd name="connsiteY4" fmla="*/ 4763 h 778669"/>
                <a:gd name="connsiteX5" fmla="*/ 376238 w 607219"/>
                <a:gd name="connsiteY5" fmla="*/ 38100 h 778669"/>
                <a:gd name="connsiteX6" fmla="*/ 450056 w 607219"/>
                <a:gd name="connsiteY6" fmla="*/ 88106 h 778669"/>
                <a:gd name="connsiteX7" fmla="*/ 521494 w 607219"/>
                <a:gd name="connsiteY7" fmla="*/ 147638 h 778669"/>
                <a:gd name="connsiteX8" fmla="*/ 561975 w 607219"/>
                <a:gd name="connsiteY8" fmla="*/ 223838 h 778669"/>
                <a:gd name="connsiteX9" fmla="*/ 592931 w 607219"/>
                <a:gd name="connsiteY9" fmla="*/ 314325 h 778669"/>
                <a:gd name="connsiteX10" fmla="*/ 607219 w 607219"/>
                <a:gd name="connsiteY10" fmla="*/ 409575 h 778669"/>
                <a:gd name="connsiteX11" fmla="*/ 590550 w 607219"/>
                <a:gd name="connsiteY11" fmla="*/ 495300 h 778669"/>
                <a:gd name="connsiteX12" fmla="*/ 545306 w 607219"/>
                <a:gd name="connsiteY12" fmla="*/ 595313 h 778669"/>
                <a:gd name="connsiteX13" fmla="*/ 500063 w 607219"/>
                <a:gd name="connsiteY13" fmla="*/ 659606 h 778669"/>
                <a:gd name="connsiteX14" fmla="*/ 445294 w 607219"/>
                <a:gd name="connsiteY14" fmla="*/ 702469 h 778669"/>
                <a:gd name="connsiteX15" fmla="*/ 385763 w 607219"/>
                <a:gd name="connsiteY15" fmla="*/ 745331 h 778669"/>
                <a:gd name="connsiteX16" fmla="*/ 300038 w 607219"/>
                <a:gd name="connsiteY16" fmla="*/ 776288 h 778669"/>
                <a:gd name="connsiteX17" fmla="*/ 235744 w 607219"/>
                <a:gd name="connsiteY17" fmla="*/ 778669 h 778669"/>
                <a:gd name="connsiteX18" fmla="*/ 211931 w 607219"/>
                <a:gd name="connsiteY18" fmla="*/ 711994 h 778669"/>
                <a:gd name="connsiteX19" fmla="*/ 285750 w 607219"/>
                <a:gd name="connsiteY19" fmla="*/ 702469 h 778669"/>
                <a:gd name="connsiteX20" fmla="*/ 340519 w 607219"/>
                <a:gd name="connsiteY20" fmla="*/ 642938 h 778669"/>
                <a:gd name="connsiteX21" fmla="*/ 221456 w 607219"/>
                <a:gd name="connsiteY21" fmla="*/ 504825 h 778669"/>
                <a:gd name="connsiteX22" fmla="*/ 157163 w 607219"/>
                <a:gd name="connsiteY22" fmla="*/ 523875 h 778669"/>
                <a:gd name="connsiteX23" fmla="*/ 133350 w 607219"/>
                <a:gd name="connsiteY23" fmla="*/ 485775 h 778669"/>
                <a:gd name="connsiteX24" fmla="*/ 102394 w 607219"/>
                <a:gd name="connsiteY24" fmla="*/ 459581 h 778669"/>
                <a:gd name="connsiteX25" fmla="*/ 50006 w 607219"/>
                <a:gd name="connsiteY25" fmla="*/ 350044 h 778669"/>
                <a:gd name="connsiteX26" fmla="*/ 4763 w 607219"/>
                <a:gd name="connsiteY26" fmla="*/ 264319 h 778669"/>
                <a:gd name="connsiteX27" fmla="*/ 14288 w 607219"/>
                <a:gd name="connsiteY27" fmla="*/ 126206 h 778669"/>
                <a:gd name="connsiteX28" fmla="*/ 52388 w 607219"/>
                <a:gd name="connsiteY28" fmla="*/ 116681 h 778669"/>
                <a:gd name="connsiteX29" fmla="*/ 42863 w 607219"/>
                <a:gd name="connsiteY29" fmla="*/ 78582 h 778669"/>
                <a:gd name="connsiteX30" fmla="*/ 0 w 607219"/>
                <a:gd name="connsiteY30" fmla="*/ 66675 h 778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07219" h="778669">
                  <a:moveTo>
                    <a:pt x="0" y="66675"/>
                  </a:moveTo>
                  <a:lnTo>
                    <a:pt x="88106" y="26194"/>
                  </a:lnTo>
                  <a:lnTo>
                    <a:pt x="188119" y="0"/>
                  </a:lnTo>
                  <a:lnTo>
                    <a:pt x="261938" y="4763"/>
                  </a:lnTo>
                  <a:lnTo>
                    <a:pt x="285750" y="4763"/>
                  </a:lnTo>
                  <a:lnTo>
                    <a:pt x="376238" y="38100"/>
                  </a:lnTo>
                  <a:lnTo>
                    <a:pt x="450056" y="88106"/>
                  </a:lnTo>
                  <a:lnTo>
                    <a:pt x="521494" y="147638"/>
                  </a:lnTo>
                  <a:lnTo>
                    <a:pt x="561975" y="223838"/>
                  </a:lnTo>
                  <a:lnTo>
                    <a:pt x="592931" y="314325"/>
                  </a:lnTo>
                  <a:lnTo>
                    <a:pt x="607219" y="409575"/>
                  </a:lnTo>
                  <a:lnTo>
                    <a:pt x="590550" y="495300"/>
                  </a:lnTo>
                  <a:lnTo>
                    <a:pt x="545306" y="595313"/>
                  </a:lnTo>
                  <a:lnTo>
                    <a:pt x="500063" y="659606"/>
                  </a:lnTo>
                  <a:lnTo>
                    <a:pt x="445294" y="702469"/>
                  </a:lnTo>
                  <a:lnTo>
                    <a:pt x="385763" y="745331"/>
                  </a:lnTo>
                  <a:lnTo>
                    <a:pt x="300038" y="776288"/>
                  </a:lnTo>
                  <a:lnTo>
                    <a:pt x="235744" y="778669"/>
                  </a:lnTo>
                  <a:lnTo>
                    <a:pt x="211931" y="711994"/>
                  </a:lnTo>
                  <a:lnTo>
                    <a:pt x="285750" y="702469"/>
                  </a:lnTo>
                  <a:lnTo>
                    <a:pt x="340519" y="642938"/>
                  </a:lnTo>
                  <a:lnTo>
                    <a:pt x="221456" y="504825"/>
                  </a:lnTo>
                  <a:lnTo>
                    <a:pt x="157163" y="523875"/>
                  </a:lnTo>
                  <a:lnTo>
                    <a:pt x="133350" y="485775"/>
                  </a:lnTo>
                  <a:lnTo>
                    <a:pt x="102394" y="459581"/>
                  </a:lnTo>
                  <a:lnTo>
                    <a:pt x="50006" y="350044"/>
                  </a:lnTo>
                  <a:lnTo>
                    <a:pt x="4763" y="264319"/>
                  </a:lnTo>
                  <a:lnTo>
                    <a:pt x="14288" y="126206"/>
                  </a:lnTo>
                  <a:lnTo>
                    <a:pt x="52388" y="116681"/>
                  </a:lnTo>
                  <a:lnTo>
                    <a:pt x="42863" y="78582"/>
                  </a:lnTo>
                  <a:lnTo>
                    <a:pt x="0" y="66675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40" name="テキスト ボックス 239"/>
          <p:cNvSpPr txBox="1"/>
          <p:nvPr/>
        </p:nvSpPr>
        <p:spPr>
          <a:xfrm>
            <a:off x="680883" y="3708773"/>
            <a:ext cx="876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光明池</a:t>
            </a:r>
          </a:p>
        </p:txBody>
      </p:sp>
      <p:sp>
        <p:nvSpPr>
          <p:cNvPr id="241" name="テキスト ボックス 240"/>
          <p:cNvSpPr txBox="1"/>
          <p:nvPr/>
        </p:nvSpPr>
        <p:spPr>
          <a:xfrm>
            <a:off x="3421401" y="3587652"/>
            <a:ext cx="82688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3km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42" name="図 24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4" r="2880" b="63162"/>
          <a:stretch/>
        </p:blipFill>
        <p:spPr>
          <a:xfrm>
            <a:off x="4475424" y="3481664"/>
            <a:ext cx="4704928" cy="2220441"/>
          </a:xfrm>
          <a:prstGeom prst="rect">
            <a:avLst/>
          </a:prstGeom>
        </p:spPr>
      </p:pic>
      <p:pic>
        <p:nvPicPr>
          <p:cNvPr id="243" name="図 24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62" r="2880" b="7503"/>
          <a:stretch/>
        </p:blipFill>
        <p:spPr>
          <a:xfrm>
            <a:off x="4475424" y="6004891"/>
            <a:ext cx="4704927" cy="287601"/>
          </a:xfrm>
          <a:prstGeom prst="rect">
            <a:avLst/>
          </a:prstGeom>
        </p:spPr>
      </p:pic>
      <p:grpSp>
        <p:nvGrpSpPr>
          <p:cNvPr id="244" name="グループ化 243"/>
          <p:cNvGrpSpPr/>
          <p:nvPr/>
        </p:nvGrpSpPr>
        <p:grpSpPr>
          <a:xfrm rot="5400000">
            <a:off x="6614554" y="3753002"/>
            <a:ext cx="450714" cy="4186749"/>
            <a:chOff x="2390989" y="1811385"/>
            <a:chExt cx="480015" cy="4187339"/>
          </a:xfrm>
        </p:grpSpPr>
        <p:sp>
          <p:nvSpPr>
            <p:cNvPr id="245" name="フリーフォーム 244"/>
            <p:cNvSpPr/>
            <p:nvPr/>
          </p:nvSpPr>
          <p:spPr>
            <a:xfrm>
              <a:off x="2553919" y="1811385"/>
              <a:ext cx="168210" cy="4158805"/>
            </a:xfrm>
            <a:custGeom>
              <a:avLst/>
              <a:gdLst>
                <a:gd name="connsiteX0" fmla="*/ 114417 w 219223"/>
                <a:gd name="connsiteY0" fmla="*/ 0 h 1323975"/>
                <a:gd name="connsiteX1" fmla="*/ 117 w 219223"/>
                <a:gd name="connsiteY1" fmla="*/ 342900 h 1323975"/>
                <a:gd name="connsiteX2" fmla="*/ 95367 w 219223"/>
                <a:gd name="connsiteY2" fmla="*/ 676275 h 1323975"/>
                <a:gd name="connsiteX3" fmla="*/ 219192 w 219223"/>
                <a:gd name="connsiteY3" fmla="*/ 1009650 h 1323975"/>
                <a:gd name="connsiteX4" fmla="*/ 104892 w 219223"/>
                <a:gd name="connsiteY4" fmla="*/ 1323975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223" h="1323975">
                  <a:moveTo>
                    <a:pt x="114417" y="0"/>
                  </a:moveTo>
                  <a:cubicBezTo>
                    <a:pt x="58854" y="115094"/>
                    <a:pt x="3292" y="230188"/>
                    <a:pt x="117" y="342900"/>
                  </a:cubicBezTo>
                  <a:cubicBezTo>
                    <a:pt x="-3058" y="455612"/>
                    <a:pt x="58855" y="565150"/>
                    <a:pt x="95367" y="676275"/>
                  </a:cubicBezTo>
                  <a:cubicBezTo>
                    <a:pt x="131879" y="787400"/>
                    <a:pt x="217605" y="901700"/>
                    <a:pt x="219192" y="1009650"/>
                  </a:cubicBezTo>
                  <a:cubicBezTo>
                    <a:pt x="220780" y="1117600"/>
                    <a:pt x="162836" y="1220787"/>
                    <a:pt x="104892" y="1323975"/>
                  </a:cubicBezTo>
                </a:path>
              </a:pathLst>
            </a:custGeom>
            <a:noFill/>
            <a:ln w="381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263"/>
            </a:p>
          </p:txBody>
        </p:sp>
        <p:sp>
          <p:nvSpPr>
            <p:cNvPr id="246" name="フリーフォーム 245"/>
            <p:cNvSpPr/>
            <p:nvPr/>
          </p:nvSpPr>
          <p:spPr>
            <a:xfrm>
              <a:off x="2702794" y="1839919"/>
              <a:ext cx="168210" cy="4158805"/>
            </a:xfrm>
            <a:custGeom>
              <a:avLst/>
              <a:gdLst>
                <a:gd name="connsiteX0" fmla="*/ 114417 w 219223"/>
                <a:gd name="connsiteY0" fmla="*/ 0 h 1323975"/>
                <a:gd name="connsiteX1" fmla="*/ 117 w 219223"/>
                <a:gd name="connsiteY1" fmla="*/ 342900 h 1323975"/>
                <a:gd name="connsiteX2" fmla="*/ 95367 w 219223"/>
                <a:gd name="connsiteY2" fmla="*/ 676275 h 1323975"/>
                <a:gd name="connsiteX3" fmla="*/ 219192 w 219223"/>
                <a:gd name="connsiteY3" fmla="*/ 1009650 h 1323975"/>
                <a:gd name="connsiteX4" fmla="*/ 104892 w 219223"/>
                <a:gd name="connsiteY4" fmla="*/ 1323975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223" h="1323975">
                  <a:moveTo>
                    <a:pt x="114417" y="0"/>
                  </a:moveTo>
                  <a:cubicBezTo>
                    <a:pt x="58854" y="115094"/>
                    <a:pt x="3292" y="230188"/>
                    <a:pt x="117" y="342900"/>
                  </a:cubicBezTo>
                  <a:cubicBezTo>
                    <a:pt x="-3058" y="455612"/>
                    <a:pt x="58855" y="565150"/>
                    <a:pt x="95367" y="676275"/>
                  </a:cubicBezTo>
                  <a:cubicBezTo>
                    <a:pt x="131879" y="787400"/>
                    <a:pt x="217605" y="901700"/>
                    <a:pt x="219192" y="1009650"/>
                  </a:cubicBezTo>
                  <a:cubicBezTo>
                    <a:pt x="220780" y="1117600"/>
                    <a:pt x="162836" y="1220787"/>
                    <a:pt x="104892" y="1323975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263"/>
            </a:p>
          </p:txBody>
        </p:sp>
        <p:sp>
          <p:nvSpPr>
            <p:cNvPr id="247" name="フリーフォーム 246"/>
            <p:cNvSpPr/>
            <p:nvPr/>
          </p:nvSpPr>
          <p:spPr>
            <a:xfrm>
              <a:off x="2390989" y="1839919"/>
              <a:ext cx="168210" cy="4158805"/>
            </a:xfrm>
            <a:custGeom>
              <a:avLst/>
              <a:gdLst>
                <a:gd name="connsiteX0" fmla="*/ 114417 w 219223"/>
                <a:gd name="connsiteY0" fmla="*/ 0 h 1323975"/>
                <a:gd name="connsiteX1" fmla="*/ 117 w 219223"/>
                <a:gd name="connsiteY1" fmla="*/ 342900 h 1323975"/>
                <a:gd name="connsiteX2" fmla="*/ 95367 w 219223"/>
                <a:gd name="connsiteY2" fmla="*/ 676275 h 1323975"/>
                <a:gd name="connsiteX3" fmla="*/ 219192 w 219223"/>
                <a:gd name="connsiteY3" fmla="*/ 1009650 h 1323975"/>
                <a:gd name="connsiteX4" fmla="*/ 104892 w 219223"/>
                <a:gd name="connsiteY4" fmla="*/ 1323975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223" h="1323975">
                  <a:moveTo>
                    <a:pt x="114417" y="0"/>
                  </a:moveTo>
                  <a:cubicBezTo>
                    <a:pt x="58854" y="115094"/>
                    <a:pt x="3292" y="230188"/>
                    <a:pt x="117" y="342900"/>
                  </a:cubicBezTo>
                  <a:cubicBezTo>
                    <a:pt x="-3058" y="455612"/>
                    <a:pt x="58855" y="565150"/>
                    <a:pt x="95367" y="676275"/>
                  </a:cubicBezTo>
                  <a:cubicBezTo>
                    <a:pt x="131879" y="787400"/>
                    <a:pt x="217605" y="901700"/>
                    <a:pt x="219192" y="1009650"/>
                  </a:cubicBezTo>
                  <a:cubicBezTo>
                    <a:pt x="220780" y="1117600"/>
                    <a:pt x="162836" y="1220787"/>
                    <a:pt x="104892" y="1323975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263"/>
            </a:p>
          </p:txBody>
        </p:sp>
      </p:grpSp>
      <p:grpSp>
        <p:nvGrpSpPr>
          <p:cNvPr id="248" name="グループ化 247"/>
          <p:cNvGrpSpPr/>
          <p:nvPr/>
        </p:nvGrpSpPr>
        <p:grpSpPr>
          <a:xfrm>
            <a:off x="4591644" y="3394088"/>
            <a:ext cx="4495864" cy="3186776"/>
            <a:chOff x="4457032" y="1799870"/>
            <a:chExt cx="4581896" cy="3563182"/>
          </a:xfrm>
        </p:grpSpPr>
        <p:sp>
          <p:nvSpPr>
            <p:cNvPr id="249" name="フリーフォーム 248"/>
            <p:cNvSpPr/>
            <p:nvPr/>
          </p:nvSpPr>
          <p:spPr>
            <a:xfrm>
              <a:off x="4457032" y="1799870"/>
              <a:ext cx="4508500" cy="3563182"/>
            </a:xfrm>
            <a:custGeom>
              <a:avLst/>
              <a:gdLst>
                <a:gd name="connsiteX0" fmla="*/ 12700 w 4508500"/>
                <a:gd name="connsiteY0" fmla="*/ 0 h 3563182"/>
                <a:gd name="connsiteX1" fmla="*/ 279400 w 4508500"/>
                <a:gd name="connsiteY1" fmla="*/ 0 h 3563182"/>
                <a:gd name="connsiteX2" fmla="*/ 279400 w 4508500"/>
                <a:gd name="connsiteY2" fmla="*/ 3318230 h 3563182"/>
                <a:gd name="connsiteX3" fmla="*/ 4508500 w 4508500"/>
                <a:gd name="connsiteY3" fmla="*/ 3318230 h 3563182"/>
                <a:gd name="connsiteX4" fmla="*/ 4508500 w 4508500"/>
                <a:gd name="connsiteY4" fmla="*/ 3563182 h 3563182"/>
                <a:gd name="connsiteX5" fmla="*/ 279400 w 4508500"/>
                <a:gd name="connsiteY5" fmla="*/ 3563182 h 3563182"/>
                <a:gd name="connsiteX6" fmla="*/ 12700 w 4508500"/>
                <a:gd name="connsiteY6" fmla="*/ 3563182 h 3563182"/>
                <a:gd name="connsiteX7" fmla="*/ 0 w 4508500"/>
                <a:gd name="connsiteY7" fmla="*/ 3563182 h 3563182"/>
                <a:gd name="connsiteX8" fmla="*/ 0 w 4508500"/>
                <a:gd name="connsiteY8" fmla="*/ 3318230 h 3563182"/>
                <a:gd name="connsiteX9" fmla="*/ 12700 w 4508500"/>
                <a:gd name="connsiteY9" fmla="*/ 3318230 h 3563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08500" h="3563182">
                  <a:moveTo>
                    <a:pt x="12700" y="0"/>
                  </a:moveTo>
                  <a:lnTo>
                    <a:pt x="279400" y="0"/>
                  </a:lnTo>
                  <a:lnTo>
                    <a:pt x="279400" y="3318230"/>
                  </a:lnTo>
                  <a:lnTo>
                    <a:pt x="4508500" y="3318230"/>
                  </a:lnTo>
                  <a:lnTo>
                    <a:pt x="4508500" y="3563182"/>
                  </a:lnTo>
                  <a:lnTo>
                    <a:pt x="279400" y="3563182"/>
                  </a:lnTo>
                  <a:lnTo>
                    <a:pt x="12700" y="3563182"/>
                  </a:lnTo>
                  <a:lnTo>
                    <a:pt x="0" y="3563182"/>
                  </a:lnTo>
                  <a:lnTo>
                    <a:pt x="0" y="3318230"/>
                  </a:lnTo>
                  <a:lnTo>
                    <a:pt x="12700" y="33182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正方形/長方形 249"/>
            <p:cNvSpPr/>
            <p:nvPr/>
          </p:nvSpPr>
          <p:spPr>
            <a:xfrm>
              <a:off x="8892172" y="4687002"/>
              <a:ext cx="146756" cy="3936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1" name="テキスト ボックス 250"/>
          <p:cNvSpPr txBox="1"/>
          <p:nvPr/>
        </p:nvSpPr>
        <p:spPr>
          <a:xfrm>
            <a:off x="8472010" y="6300655"/>
            <a:ext cx="939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250m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2" name="テキスト ボックス 251"/>
          <p:cNvSpPr txBox="1"/>
          <p:nvPr/>
        </p:nvSpPr>
        <p:spPr>
          <a:xfrm>
            <a:off x="4244507" y="3478828"/>
            <a:ext cx="656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110m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3" name="テキスト ボックス 252"/>
          <p:cNvSpPr txBox="1"/>
          <p:nvPr/>
        </p:nvSpPr>
        <p:spPr>
          <a:xfrm>
            <a:off x="4350885" y="4754559"/>
            <a:ext cx="550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90m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4" name="テキスト ボックス 253"/>
          <p:cNvSpPr txBox="1"/>
          <p:nvPr/>
        </p:nvSpPr>
        <p:spPr>
          <a:xfrm>
            <a:off x="4746537" y="6329079"/>
            <a:ext cx="281447" cy="30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0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5" name="テキスト ボックス 254"/>
          <p:cNvSpPr txBox="1"/>
          <p:nvPr/>
        </p:nvSpPr>
        <p:spPr>
          <a:xfrm>
            <a:off x="4620070" y="6175970"/>
            <a:ext cx="281447" cy="30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0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56" name="直線コネクタ 255"/>
          <p:cNvCxnSpPr/>
          <p:nvPr/>
        </p:nvCxnSpPr>
        <p:spPr>
          <a:xfrm>
            <a:off x="5197971" y="5153991"/>
            <a:ext cx="31007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テキスト ボックス 256"/>
          <p:cNvSpPr txBox="1"/>
          <p:nvPr/>
        </p:nvSpPr>
        <p:spPr>
          <a:xfrm>
            <a:off x="4869258" y="4423141"/>
            <a:ext cx="1030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20m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58" name="直線コネクタ 257"/>
          <p:cNvCxnSpPr/>
          <p:nvPr/>
        </p:nvCxnSpPr>
        <p:spPr>
          <a:xfrm>
            <a:off x="5147140" y="4039626"/>
            <a:ext cx="0" cy="1110655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9" name="グループ化 258"/>
          <p:cNvGrpSpPr/>
          <p:nvPr/>
        </p:nvGrpSpPr>
        <p:grpSpPr>
          <a:xfrm>
            <a:off x="4886114" y="3639173"/>
            <a:ext cx="187651" cy="344008"/>
            <a:chOff x="6660062" y="2227629"/>
            <a:chExt cx="248871" cy="434608"/>
          </a:xfrm>
        </p:grpSpPr>
        <p:sp>
          <p:nvSpPr>
            <p:cNvPr id="260" name="楕円 259"/>
            <p:cNvSpPr/>
            <p:nvPr/>
          </p:nvSpPr>
          <p:spPr>
            <a:xfrm>
              <a:off x="6691630" y="2227629"/>
              <a:ext cx="185737" cy="185737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61" name="直線コネクタ 260"/>
            <p:cNvCxnSpPr>
              <a:stCxn id="260" idx="4"/>
            </p:cNvCxnSpPr>
            <p:nvPr/>
          </p:nvCxnSpPr>
          <p:spPr>
            <a:xfrm flipH="1">
              <a:off x="6784498" y="2413366"/>
              <a:ext cx="1" cy="248871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線コネクタ 261"/>
            <p:cNvCxnSpPr/>
            <p:nvPr/>
          </p:nvCxnSpPr>
          <p:spPr>
            <a:xfrm rot="16200000" flipH="1">
              <a:off x="6784497" y="2527087"/>
              <a:ext cx="1" cy="248871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3" name="テキスト ボックス 262"/>
          <p:cNvSpPr txBox="1"/>
          <p:nvPr/>
        </p:nvSpPr>
        <p:spPr>
          <a:xfrm>
            <a:off x="5144898" y="3515012"/>
            <a:ext cx="8320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バス停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4" name="テキスト ボックス 263"/>
          <p:cNvSpPr txBox="1"/>
          <p:nvPr/>
        </p:nvSpPr>
        <p:spPr>
          <a:xfrm>
            <a:off x="7889498" y="4343541"/>
            <a:ext cx="9462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府営住宅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65" name="グループ化 264"/>
          <p:cNvGrpSpPr/>
          <p:nvPr/>
        </p:nvGrpSpPr>
        <p:grpSpPr>
          <a:xfrm>
            <a:off x="8114923" y="4707786"/>
            <a:ext cx="397713" cy="339314"/>
            <a:chOff x="4859000" y="3046190"/>
            <a:chExt cx="419516" cy="340947"/>
          </a:xfrm>
        </p:grpSpPr>
        <p:sp>
          <p:nvSpPr>
            <p:cNvPr id="266" name="平行四辺形 265"/>
            <p:cNvSpPr/>
            <p:nvPr/>
          </p:nvSpPr>
          <p:spPr>
            <a:xfrm rot="5400000">
              <a:off x="4843588" y="3114549"/>
              <a:ext cx="288000" cy="257175"/>
            </a:xfrm>
            <a:prstGeom prst="parallelogram">
              <a:avLst>
                <a:gd name="adj" fmla="val 37037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平行四辺形 266"/>
            <p:cNvSpPr/>
            <p:nvPr/>
          </p:nvSpPr>
          <p:spPr>
            <a:xfrm rot="20331421">
              <a:off x="5077518" y="3175881"/>
              <a:ext cx="200998" cy="180000"/>
            </a:xfrm>
            <a:prstGeom prst="parallelogram">
              <a:avLst>
                <a:gd name="adj" fmla="val 37037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フリーフォーム 267"/>
            <p:cNvSpPr/>
            <p:nvPr/>
          </p:nvSpPr>
          <p:spPr>
            <a:xfrm rot="10800000">
              <a:off x="4861999" y="3046190"/>
              <a:ext cx="378000" cy="97632"/>
            </a:xfrm>
            <a:custGeom>
              <a:avLst/>
              <a:gdLst>
                <a:gd name="connsiteX0" fmla="*/ 0 w 371475"/>
                <a:gd name="connsiteY0" fmla="*/ 0 h 97632"/>
                <a:gd name="connsiteX1" fmla="*/ 254794 w 371475"/>
                <a:gd name="connsiteY1" fmla="*/ 97632 h 97632"/>
                <a:gd name="connsiteX2" fmla="*/ 371475 w 371475"/>
                <a:gd name="connsiteY2" fmla="*/ 50007 h 9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97632">
                  <a:moveTo>
                    <a:pt x="0" y="0"/>
                  </a:moveTo>
                  <a:lnTo>
                    <a:pt x="254794" y="97632"/>
                  </a:lnTo>
                  <a:lnTo>
                    <a:pt x="371475" y="50007"/>
                  </a:ln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69" name="グループ化 268"/>
            <p:cNvGrpSpPr/>
            <p:nvPr/>
          </p:nvGrpSpPr>
          <p:grpSpPr>
            <a:xfrm>
              <a:off x="4884801" y="3139633"/>
              <a:ext cx="190941" cy="104748"/>
              <a:chOff x="4896706" y="3146776"/>
              <a:chExt cx="190941" cy="104748"/>
            </a:xfrm>
          </p:grpSpPr>
          <p:sp>
            <p:nvSpPr>
              <p:cNvPr id="274" name="平行四辺形 273"/>
              <p:cNvSpPr/>
              <p:nvPr/>
            </p:nvSpPr>
            <p:spPr>
              <a:xfrm rot="5400000">
                <a:off x="4893903" y="3149579"/>
                <a:ext cx="52374" cy="46768"/>
              </a:xfrm>
              <a:prstGeom prst="parallelogram">
                <a:avLst>
                  <a:gd name="adj" fmla="val 37037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5" name="平行四辺形 274"/>
              <p:cNvSpPr/>
              <p:nvPr/>
            </p:nvSpPr>
            <p:spPr>
              <a:xfrm rot="5400000">
                <a:off x="4965854" y="3175766"/>
                <a:ext cx="52374" cy="46768"/>
              </a:xfrm>
              <a:prstGeom prst="parallelogram">
                <a:avLst>
                  <a:gd name="adj" fmla="val 37037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6" name="平行四辺形 275"/>
              <p:cNvSpPr/>
              <p:nvPr/>
            </p:nvSpPr>
            <p:spPr>
              <a:xfrm rot="5400000">
                <a:off x="5038076" y="3201953"/>
                <a:ext cx="52374" cy="46768"/>
              </a:xfrm>
              <a:prstGeom prst="parallelogram">
                <a:avLst>
                  <a:gd name="adj" fmla="val 37037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70" name="グループ化 269"/>
            <p:cNvGrpSpPr/>
            <p:nvPr/>
          </p:nvGrpSpPr>
          <p:grpSpPr>
            <a:xfrm>
              <a:off x="4884797" y="3230122"/>
              <a:ext cx="190941" cy="104748"/>
              <a:chOff x="4896706" y="3146776"/>
              <a:chExt cx="190941" cy="104748"/>
            </a:xfrm>
          </p:grpSpPr>
          <p:sp>
            <p:nvSpPr>
              <p:cNvPr id="271" name="平行四辺形 270"/>
              <p:cNvSpPr/>
              <p:nvPr/>
            </p:nvSpPr>
            <p:spPr>
              <a:xfrm rot="5400000">
                <a:off x="4893903" y="3149579"/>
                <a:ext cx="52374" cy="46768"/>
              </a:xfrm>
              <a:prstGeom prst="parallelogram">
                <a:avLst>
                  <a:gd name="adj" fmla="val 37037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2" name="平行四辺形 271"/>
              <p:cNvSpPr/>
              <p:nvPr/>
            </p:nvSpPr>
            <p:spPr>
              <a:xfrm rot="5400000">
                <a:off x="4965854" y="3175766"/>
                <a:ext cx="52374" cy="46768"/>
              </a:xfrm>
              <a:prstGeom prst="parallelogram">
                <a:avLst>
                  <a:gd name="adj" fmla="val 37037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3" name="平行四辺形 272"/>
              <p:cNvSpPr/>
              <p:nvPr/>
            </p:nvSpPr>
            <p:spPr>
              <a:xfrm rot="5400000">
                <a:off x="5038076" y="3201953"/>
                <a:ext cx="52374" cy="46768"/>
              </a:xfrm>
              <a:prstGeom prst="parallelogram">
                <a:avLst>
                  <a:gd name="adj" fmla="val 37037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01" name="テキスト ボックス 100"/>
          <p:cNvSpPr txBox="1"/>
          <p:nvPr/>
        </p:nvSpPr>
        <p:spPr>
          <a:xfrm>
            <a:off x="4999523" y="6504876"/>
            <a:ext cx="362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槇塚台の府営住宅からバス停付近の起伏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85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正方形/長方形 99"/>
          <p:cNvSpPr/>
          <p:nvPr/>
        </p:nvSpPr>
        <p:spPr>
          <a:xfrm>
            <a:off x="1906351" y="4928650"/>
            <a:ext cx="4315251" cy="1340743"/>
          </a:xfrm>
          <a:prstGeom prst="rect">
            <a:avLst/>
          </a:prstGeom>
          <a:solidFill>
            <a:srgbClr val="FCE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906352" y="3745604"/>
            <a:ext cx="2702044" cy="1035490"/>
          </a:xfrm>
          <a:prstGeom prst="rect">
            <a:avLst/>
          </a:prstGeom>
          <a:solidFill>
            <a:srgbClr val="FCE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115094" y="122643"/>
            <a:ext cx="8894353" cy="618236"/>
            <a:chOff x="115094" y="178063"/>
            <a:chExt cx="8894353" cy="618236"/>
          </a:xfrm>
        </p:grpSpPr>
        <p:sp>
          <p:nvSpPr>
            <p:cNvPr id="6" name="正方形/長方形 5"/>
            <p:cNvSpPr/>
            <p:nvPr/>
          </p:nvSpPr>
          <p:spPr>
            <a:xfrm>
              <a:off x="115094" y="273079"/>
              <a:ext cx="749429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ja-JP" altLang="en-US" sz="28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■ ラストワンマイル</a:t>
              </a:r>
              <a:r>
                <a:rPr lang="ja-JP" altLang="en-US" sz="28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で</a:t>
              </a:r>
              <a:r>
                <a:rPr lang="ja-JP" altLang="en-US" sz="28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の</a:t>
              </a:r>
              <a:r>
                <a:rPr lang="en-US" altLang="ja-JP" sz="28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ICT</a:t>
              </a:r>
              <a:r>
                <a:rPr lang="ja-JP" altLang="en-US" sz="28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活用</a:t>
              </a:r>
              <a:endParaRPr lang="ja-JP" altLang="ja-JP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endParaRPr>
            </a:p>
          </p:txBody>
        </p:sp>
        <p:cxnSp>
          <p:nvCxnSpPr>
            <p:cNvPr id="7" name="直線コネクタ 6"/>
            <p:cNvCxnSpPr/>
            <p:nvPr/>
          </p:nvCxnSpPr>
          <p:spPr>
            <a:xfrm>
              <a:off x="187325" y="779402"/>
              <a:ext cx="8822122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9269" y="178063"/>
              <a:ext cx="1810178" cy="576000"/>
            </a:xfrm>
            <a:prstGeom prst="rect">
              <a:avLst/>
            </a:prstGeom>
          </p:spPr>
        </p:pic>
      </p:grpSp>
      <p:grpSp>
        <p:nvGrpSpPr>
          <p:cNvPr id="103" name="グループ化 102"/>
          <p:cNvGrpSpPr/>
          <p:nvPr/>
        </p:nvGrpSpPr>
        <p:grpSpPr>
          <a:xfrm>
            <a:off x="2943192" y="4128611"/>
            <a:ext cx="615016" cy="484946"/>
            <a:chOff x="5889932" y="1457192"/>
            <a:chExt cx="280978" cy="221554"/>
          </a:xfrm>
        </p:grpSpPr>
        <p:grpSp>
          <p:nvGrpSpPr>
            <p:cNvPr id="104" name="グループ化 103"/>
            <p:cNvGrpSpPr/>
            <p:nvPr/>
          </p:nvGrpSpPr>
          <p:grpSpPr>
            <a:xfrm>
              <a:off x="5901743" y="1609927"/>
              <a:ext cx="249555" cy="68819"/>
              <a:chOff x="5901743" y="1598022"/>
              <a:chExt cx="249555" cy="68819"/>
            </a:xfrm>
          </p:grpSpPr>
          <p:sp>
            <p:nvSpPr>
              <p:cNvPr id="108" name="楕円 107"/>
              <p:cNvSpPr/>
              <p:nvPr/>
            </p:nvSpPr>
            <p:spPr>
              <a:xfrm>
                <a:off x="5901743" y="1598022"/>
                <a:ext cx="68819" cy="6881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楕円 108"/>
              <p:cNvSpPr/>
              <p:nvPr/>
            </p:nvSpPr>
            <p:spPr>
              <a:xfrm>
                <a:off x="6082479" y="1598022"/>
                <a:ext cx="68819" cy="6881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05" name="フリーフォーム 104"/>
            <p:cNvSpPr/>
            <p:nvPr/>
          </p:nvSpPr>
          <p:spPr>
            <a:xfrm rot="5400000">
              <a:off x="5937977" y="1409147"/>
              <a:ext cx="184888" cy="280978"/>
            </a:xfrm>
            <a:custGeom>
              <a:avLst/>
              <a:gdLst>
                <a:gd name="connsiteX0" fmla="*/ 0 w 181715"/>
                <a:gd name="connsiteY0" fmla="*/ 265766 h 265766"/>
                <a:gd name="connsiteX1" fmla="*/ 0 w 181715"/>
                <a:gd name="connsiteY1" fmla="*/ 84052 h 265766"/>
                <a:gd name="connsiteX2" fmla="*/ 84234 w 181715"/>
                <a:gd name="connsiteY2" fmla="*/ 84052 h 265766"/>
                <a:gd name="connsiteX3" fmla="*/ 84234 w 181715"/>
                <a:gd name="connsiteY3" fmla="*/ 0 h 265766"/>
                <a:gd name="connsiteX4" fmla="*/ 181715 w 181715"/>
                <a:gd name="connsiteY4" fmla="*/ 0 h 265766"/>
                <a:gd name="connsiteX5" fmla="*/ 181715 w 181715"/>
                <a:gd name="connsiteY5" fmla="*/ 84052 h 265766"/>
                <a:gd name="connsiteX6" fmla="*/ 181715 w 181715"/>
                <a:gd name="connsiteY6" fmla="*/ 84052 h 265766"/>
                <a:gd name="connsiteX7" fmla="*/ 181714 w 181715"/>
                <a:gd name="connsiteY7" fmla="*/ 265766 h 265766"/>
                <a:gd name="connsiteX0" fmla="*/ 0 w 181715"/>
                <a:gd name="connsiteY0" fmla="*/ 265766 h 265766"/>
                <a:gd name="connsiteX1" fmla="*/ 0 w 181715"/>
                <a:gd name="connsiteY1" fmla="*/ 84052 h 265766"/>
                <a:gd name="connsiteX2" fmla="*/ 69949 w 181715"/>
                <a:gd name="connsiteY2" fmla="*/ 69764 h 265766"/>
                <a:gd name="connsiteX3" fmla="*/ 84234 w 181715"/>
                <a:gd name="connsiteY3" fmla="*/ 0 h 265766"/>
                <a:gd name="connsiteX4" fmla="*/ 181715 w 181715"/>
                <a:gd name="connsiteY4" fmla="*/ 0 h 265766"/>
                <a:gd name="connsiteX5" fmla="*/ 181715 w 181715"/>
                <a:gd name="connsiteY5" fmla="*/ 84052 h 265766"/>
                <a:gd name="connsiteX6" fmla="*/ 181715 w 181715"/>
                <a:gd name="connsiteY6" fmla="*/ 84052 h 265766"/>
                <a:gd name="connsiteX7" fmla="*/ 181714 w 181715"/>
                <a:gd name="connsiteY7" fmla="*/ 265766 h 265766"/>
                <a:gd name="connsiteX8" fmla="*/ 0 w 181715"/>
                <a:gd name="connsiteY8" fmla="*/ 265766 h 265766"/>
                <a:gd name="connsiteX0" fmla="*/ 3173 w 184888"/>
                <a:gd name="connsiteY0" fmla="*/ 265766 h 265766"/>
                <a:gd name="connsiteX1" fmla="*/ 0 w 184888"/>
                <a:gd name="connsiteY1" fmla="*/ 96064 h 265766"/>
                <a:gd name="connsiteX2" fmla="*/ 73122 w 184888"/>
                <a:gd name="connsiteY2" fmla="*/ 69764 h 265766"/>
                <a:gd name="connsiteX3" fmla="*/ 87407 w 184888"/>
                <a:gd name="connsiteY3" fmla="*/ 0 h 265766"/>
                <a:gd name="connsiteX4" fmla="*/ 184888 w 184888"/>
                <a:gd name="connsiteY4" fmla="*/ 0 h 265766"/>
                <a:gd name="connsiteX5" fmla="*/ 184888 w 184888"/>
                <a:gd name="connsiteY5" fmla="*/ 84052 h 265766"/>
                <a:gd name="connsiteX6" fmla="*/ 184888 w 184888"/>
                <a:gd name="connsiteY6" fmla="*/ 84052 h 265766"/>
                <a:gd name="connsiteX7" fmla="*/ 184887 w 184888"/>
                <a:gd name="connsiteY7" fmla="*/ 265766 h 265766"/>
                <a:gd name="connsiteX8" fmla="*/ 3173 w 184888"/>
                <a:gd name="connsiteY8" fmla="*/ 265766 h 265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888" h="265766">
                  <a:moveTo>
                    <a:pt x="3173" y="265766"/>
                  </a:moveTo>
                  <a:cubicBezTo>
                    <a:pt x="2115" y="209199"/>
                    <a:pt x="1058" y="152631"/>
                    <a:pt x="0" y="96064"/>
                  </a:cubicBezTo>
                  <a:lnTo>
                    <a:pt x="73122" y="69764"/>
                  </a:lnTo>
                  <a:lnTo>
                    <a:pt x="87407" y="0"/>
                  </a:lnTo>
                  <a:lnTo>
                    <a:pt x="184888" y="0"/>
                  </a:lnTo>
                  <a:lnTo>
                    <a:pt x="184888" y="84052"/>
                  </a:lnTo>
                  <a:lnTo>
                    <a:pt x="184888" y="84052"/>
                  </a:lnTo>
                  <a:cubicBezTo>
                    <a:pt x="184888" y="144623"/>
                    <a:pt x="184887" y="205195"/>
                    <a:pt x="184887" y="265766"/>
                  </a:cubicBezTo>
                  <a:lnTo>
                    <a:pt x="3173" y="26576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正方形/長方形 105"/>
            <p:cNvSpPr/>
            <p:nvPr/>
          </p:nvSpPr>
          <p:spPr>
            <a:xfrm>
              <a:off x="5923562" y="1489229"/>
              <a:ext cx="45719" cy="50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台形 48"/>
            <p:cNvSpPr/>
            <p:nvPr/>
          </p:nvSpPr>
          <p:spPr>
            <a:xfrm>
              <a:off x="6005520" y="1485276"/>
              <a:ext cx="67945" cy="68108"/>
            </a:xfrm>
            <a:custGeom>
              <a:avLst/>
              <a:gdLst>
                <a:gd name="connsiteX0" fmla="*/ 0 w 100013"/>
                <a:gd name="connsiteY0" fmla="*/ 138905 h 138905"/>
                <a:gd name="connsiteX1" fmla="*/ 0 w 100013"/>
                <a:gd name="connsiteY1" fmla="*/ 0 h 138905"/>
                <a:gd name="connsiteX2" fmla="*/ 100013 w 100013"/>
                <a:gd name="connsiteY2" fmla="*/ 0 h 138905"/>
                <a:gd name="connsiteX3" fmla="*/ 100013 w 100013"/>
                <a:gd name="connsiteY3" fmla="*/ 138905 h 138905"/>
                <a:gd name="connsiteX4" fmla="*/ 0 w 100013"/>
                <a:gd name="connsiteY4" fmla="*/ 138905 h 138905"/>
                <a:gd name="connsiteX0" fmla="*/ 0 w 100013"/>
                <a:gd name="connsiteY0" fmla="*/ 138905 h 138905"/>
                <a:gd name="connsiteX1" fmla="*/ 0 w 100013"/>
                <a:gd name="connsiteY1" fmla="*/ 0 h 138905"/>
                <a:gd name="connsiteX2" fmla="*/ 73819 w 100013"/>
                <a:gd name="connsiteY2" fmla="*/ 0 h 138905"/>
                <a:gd name="connsiteX3" fmla="*/ 100013 w 100013"/>
                <a:gd name="connsiteY3" fmla="*/ 138905 h 138905"/>
                <a:gd name="connsiteX4" fmla="*/ 0 w 100013"/>
                <a:gd name="connsiteY4" fmla="*/ 138905 h 138905"/>
                <a:gd name="connsiteX0" fmla="*/ 0 w 100013"/>
                <a:gd name="connsiteY0" fmla="*/ 138905 h 138905"/>
                <a:gd name="connsiteX1" fmla="*/ 0 w 100013"/>
                <a:gd name="connsiteY1" fmla="*/ 0 h 138905"/>
                <a:gd name="connsiteX2" fmla="*/ 63304 w 100013"/>
                <a:gd name="connsiteY2" fmla="*/ 0 h 138905"/>
                <a:gd name="connsiteX3" fmla="*/ 100013 w 100013"/>
                <a:gd name="connsiteY3" fmla="*/ 138905 h 138905"/>
                <a:gd name="connsiteX4" fmla="*/ 0 w 100013"/>
                <a:gd name="connsiteY4" fmla="*/ 138905 h 138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13" h="138905">
                  <a:moveTo>
                    <a:pt x="0" y="138905"/>
                  </a:moveTo>
                  <a:lnTo>
                    <a:pt x="0" y="0"/>
                  </a:lnTo>
                  <a:lnTo>
                    <a:pt x="63304" y="0"/>
                  </a:lnTo>
                  <a:lnTo>
                    <a:pt x="100013" y="138905"/>
                  </a:lnTo>
                  <a:lnTo>
                    <a:pt x="0" y="13890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0" name="テキスト ボックス 109"/>
          <p:cNvSpPr txBox="1"/>
          <p:nvPr/>
        </p:nvSpPr>
        <p:spPr>
          <a:xfrm>
            <a:off x="2537203" y="3745603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小型モビリティ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11" name="グループ化 110"/>
          <p:cNvGrpSpPr/>
          <p:nvPr/>
        </p:nvGrpSpPr>
        <p:grpSpPr>
          <a:xfrm>
            <a:off x="1133114" y="1569320"/>
            <a:ext cx="468000" cy="468000"/>
            <a:chOff x="2721938" y="3665496"/>
            <a:chExt cx="599357" cy="468000"/>
          </a:xfrm>
          <a:solidFill>
            <a:schemeClr val="bg2">
              <a:lumMod val="50000"/>
            </a:schemeClr>
          </a:solidFill>
        </p:grpSpPr>
        <p:sp>
          <p:nvSpPr>
            <p:cNvPr id="112" name="二等辺三角形 111"/>
            <p:cNvSpPr/>
            <p:nvPr/>
          </p:nvSpPr>
          <p:spPr>
            <a:xfrm rot="5400000">
              <a:off x="2577938" y="3809496"/>
              <a:ext cx="468000" cy="18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二等辺三角形 112"/>
            <p:cNvSpPr/>
            <p:nvPr/>
          </p:nvSpPr>
          <p:spPr>
            <a:xfrm rot="5400000">
              <a:off x="2792228" y="3809496"/>
              <a:ext cx="468000" cy="18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二等辺三角形 113"/>
            <p:cNvSpPr/>
            <p:nvPr/>
          </p:nvSpPr>
          <p:spPr>
            <a:xfrm rot="5400000">
              <a:off x="2997295" y="3809496"/>
              <a:ext cx="468000" cy="18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9" name="テキスト ボックス 118"/>
          <p:cNvSpPr txBox="1"/>
          <p:nvPr/>
        </p:nvSpPr>
        <p:spPr>
          <a:xfrm>
            <a:off x="5316576" y="161860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バス停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7263702" y="144427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鉄道駅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1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171450" indent="-171450">
              <a:buFont typeface="Calibri" panose="020F0502020204030204" pitchFamily="34" charset="0"/>
              <a:buChar char="⌂"/>
            </a:pPr>
            <a:r>
              <a:rPr kumimoji="1" lang="en-US" altLang="ja-JP" sz="1400" dirty="0">
                <a:solidFill>
                  <a:schemeClr val="bg2">
                    <a:lumMod val="25000"/>
                  </a:schemeClr>
                </a:solidFill>
              </a:rPr>
              <a:t>8</a:t>
            </a:r>
            <a:endParaRPr kumimoji="1" lang="ja-JP" alt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3442004" y="174657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徒歩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9" name="テキスト ボックス 138"/>
          <p:cNvSpPr txBox="1"/>
          <p:nvPr/>
        </p:nvSpPr>
        <p:spPr>
          <a:xfrm>
            <a:off x="320564" y="161329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家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53" name="グループ化 152"/>
          <p:cNvGrpSpPr/>
          <p:nvPr/>
        </p:nvGrpSpPr>
        <p:grpSpPr>
          <a:xfrm>
            <a:off x="6347186" y="1538119"/>
            <a:ext cx="468000" cy="468000"/>
            <a:chOff x="2721938" y="3665496"/>
            <a:chExt cx="599357" cy="468000"/>
          </a:xfrm>
          <a:solidFill>
            <a:schemeClr val="bg2">
              <a:lumMod val="50000"/>
            </a:schemeClr>
          </a:solidFill>
        </p:grpSpPr>
        <p:sp>
          <p:nvSpPr>
            <p:cNvPr id="154" name="二等辺三角形 153"/>
            <p:cNvSpPr/>
            <p:nvPr/>
          </p:nvSpPr>
          <p:spPr>
            <a:xfrm rot="5400000">
              <a:off x="2577938" y="3809496"/>
              <a:ext cx="468000" cy="18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二等辺三角形 154"/>
            <p:cNvSpPr/>
            <p:nvPr/>
          </p:nvSpPr>
          <p:spPr>
            <a:xfrm rot="5400000">
              <a:off x="2792228" y="3809496"/>
              <a:ext cx="468000" cy="18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二等辺三角形 155"/>
            <p:cNvSpPr/>
            <p:nvPr/>
          </p:nvSpPr>
          <p:spPr>
            <a:xfrm rot="5400000">
              <a:off x="2997295" y="3809496"/>
              <a:ext cx="468000" cy="18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7" name="テキスト ボックス 156"/>
          <p:cNvSpPr txBox="1"/>
          <p:nvPr/>
        </p:nvSpPr>
        <p:spPr>
          <a:xfrm>
            <a:off x="6843618" y="1867968"/>
            <a:ext cx="1867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近隣センター　など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2480826" y="1380738"/>
            <a:ext cx="1061931" cy="725707"/>
            <a:chOff x="2518717" y="1553734"/>
            <a:chExt cx="1061931" cy="725707"/>
          </a:xfrm>
        </p:grpSpPr>
        <p:grpSp>
          <p:nvGrpSpPr>
            <p:cNvPr id="122" name="グループ化 121"/>
            <p:cNvGrpSpPr/>
            <p:nvPr/>
          </p:nvGrpSpPr>
          <p:grpSpPr>
            <a:xfrm rot="19238265">
              <a:off x="2601705" y="1553734"/>
              <a:ext cx="337037" cy="555953"/>
              <a:chOff x="5813819" y="815976"/>
              <a:chExt cx="214279" cy="353460"/>
            </a:xfrm>
          </p:grpSpPr>
          <p:sp>
            <p:nvSpPr>
              <p:cNvPr id="123" name="楕円 122"/>
              <p:cNvSpPr/>
              <p:nvPr/>
            </p:nvSpPr>
            <p:spPr>
              <a:xfrm>
                <a:off x="5923562" y="815976"/>
                <a:ext cx="86994" cy="86994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" name="角丸四角形 123"/>
              <p:cNvSpPr/>
              <p:nvPr/>
            </p:nvSpPr>
            <p:spPr>
              <a:xfrm rot="5729941">
                <a:off x="5856956" y="989424"/>
                <a:ext cx="190829" cy="36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" name="角丸四角形 124"/>
              <p:cNvSpPr/>
              <p:nvPr/>
            </p:nvSpPr>
            <p:spPr>
              <a:xfrm rot="1800000">
                <a:off x="5956098" y="966049"/>
                <a:ext cx="72000" cy="36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" name="角丸四角形 125"/>
              <p:cNvSpPr/>
              <p:nvPr/>
            </p:nvSpPr>
            <p:spPr>
              <a:xfrm rot="20274671">
                <a:off x="5862347" y="948908"/>
                <a:ext cx="108000" cy="36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" name="角丸四角形 126"/>
              <p:cNvSpPr/>
              <p:nvPr/>
            </p:nvSpPr>
            <p:spPr>
              <a:xfrm rot="5400000">
                <a:off x="5847102" y="988003"/>
                <a:ext cx="72000" cy="36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" name="角丸四角形 127"/>
              <p:cNvSpPr/>
              <p:nvPr/>
            </p:nvSpPr>
            <p:spPr>
              <a:xfrm rot="1800000">
                <a:off x="5937153" y="1082243"/>
                <a:ext cx="72000" cy="36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" name="角丸四角形 128"/>
              <p:cNvSpPr/>
              <p:nvPr/>
            </p:nvSpPr>
            <p:spPr>
              <a:xfrm rot="5400000">
                <a:off x="5956949" y="1115436"/>
                <a:ext cx="72000" cy="36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" name="角丸四角形 129"/>
              <p:cNvSpPr/>
              <p:nvPr/>
            </p:nvSpPr>
            <p:spPr>
              <a:xfrm rot="20274671">
                <a:off x="5840495" y="1092769"/>
                <a:ext cx="108000" cy="36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" name="角丸四角形 130"/>
              <p:cNvSpPr/>
              <p:nvPr/>
            </p:nvSpPr>
            <p:spPr>
              <a:xfrm rot="1800000">
                <a:off x="5813819" y="1091129"/>
                <a:ext cx="72000" cy="45719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" name="フリーフォーム 1"/>
            <p:cNvSpPr/>
            <p:nvPr/>
          </p:nvSpPr>
          <p:spPr>
            <a:xfrm>
              <a:off x="2518717" y="1591429"/>
              <a:ext cx="1061931" cy="688012"/>
            </a:xfrm>
            <a:custGeom>
              <a:avLst/>
              <a:gdLst>
                <a:gd name="connsiteX0" fmla="*/ 0 w 1352550"/>
                <a:gd name="connsiteY0" fmla="*/ 876300 h 876300"/>
                <a:gd name="connsiteX1" fmla="*/ 447675 w 1352550"/>
                <a:gd name="connsiteY1" fmla="*/ 742950 h 876300"/>
                <a:gd name="connsiteX2" fmla="*/ 933450 w 1352550"/>
                <a:gd name="connsiteY2" fmla="*/ 133350 h 876300"/>
                <a:gd name="connsiteX3" fmla="*/ 1352550 w 1352550"/>
                <a:gd name="connsiteY3" fmla="*/ 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2550" h="876300">
                  <a:moveTo>
                    <a:pt x="0" y="876300"/>
                  </a:moveTo>
                  <a:cubicBezTo>
                    <a:pt x="146050" y="871537"/>
                    <a:pt x="292100" y="866775"/>
                    <a:pt x="447675" y="742950"/>
                  </a:cubicBezTo>
                  <a:cubicBezTo>
                    <a:pt x="603250" y="619125"/>
                    <a:pt x="782638" y="257175"/>
                    <a:pt x="933450" y="133350"/>
                  </a:cubicBezTo>
                  <a:cubicBezTo>
                    <a:pt x="1084263" y="9525"/>
                    <a:pt x="1218406" y="4762"/>
                    <a:pt x="1352550" y="0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5" name="グループ化 114"/>
          <p:cNvGrpSpPr/>
          <p:nvPr/>
        </p:nvGrpSpPr>
        <p:grpSpPr>
          <a:xfrm>
            <a:off x="4741491" y="1563416"/>
            <a:ext cx="468000" cy="468000"/>
            <a:chOff x="2721938" y="3665496"/>
            <a:chExt cx="599357" cy="468000"/>
          </a:xfrm>
          <a:solidFill>
            <a:schemeClr val="bg2">
              <a:lumMod val="50000"/>
            </a:schemeClr>
          </a:solidFill>
        </p:grpSpPr>
        <p:sp>
          <p:nvSpPr>
            <p:cNvPr id="116" name="二等辺三角形 115"/>
            <p:cNvSpPr/>
            <p:nvPr/>
          </p:nvSpPr>
          <p:spPr>
            <a:xfrm rot="5400000">
              <a:off x="2577938" y="3809496"/>
              <a:ext cx="468000" cy="18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二等辺三角形 116"/>
            <p:cNvSpPr/>
            <p:nvPr/>
          </p:nvSpPr>
          <p:spPr>
            <a:xfrm rot="5400000">
              <a:off x="2792228" y="3809496"/>
              <a:ext cx="468000" cy="18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二等辺三角形 117"/>
            <p:cNvSpPr/>
            <p:nvPr/>
          </p:nvSpPr>
          <p:spPr>
            <a:xfrm rot="5400000">
              <a:off x="2997295" y="3809496"/>
              <a:ext cx="468000" cy="18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5" name="テキスト ボックス 134"/>
          <p:cNvSpPr txBox="1"/>
          <p:nvPr/>
        </p:nvSpPr>
        <p:spPr>
          <a:xfrm>
            <a:off x="93324" y="803130"/>
            <a:ext cx="8880849" cy="54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（現状）急な坂道を登ってバス停まで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43" name="グループ化 142"/>
          <p:cNvGrpSpPr/>
          <p:nvPr/>
        </p:nvGrpSpPr>
        <p:grpSpPr>
          <a:xfrm>
            <a:off x="1270592" y="4785689"/>
            <a:ext cx="468000" cy="468000"/>
            <a:chOff x="2721938" y="3665496"/>
            <a:chExt cx="599357" cy="468000"/>
          </a:xfrm>
          <a:solidFill>
            <a:schemeClr val="bg2">
              <a:lumMod val="50000"/>
            </a:schemeClr>
          </a:solidFill>
        </p:grpSpPr>
        <p:sp>
          <p:nvSpPr>
            <p:cNvPr id="144" name="二等辺三角形 143"/>
            <p:cNvSpPr/>
            <p:nvPr/>
          </p:nvSpPr>
          <p:spPr>
            <a:xfrm rot="5400000">
              <a:off x="2577938" y="3809496"/>
              <a:ext cx="468000" cy="18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二等辺三角形 144"/>
            <p:cNvSpPr/>
            <p:nvPr/>
          </p:nvSpPr>
          <p:spPr>
            <a:xfrm rot="5400000">
              <a:off x="2792228" y="3809496"/>
              <a:ext cx="468000" cy="18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二等辺三角形 145"/>
            <p:cNvSpPr/>
            <p:nvPr/>
          </p:nvSpPr>
          <p:spPr>
            <a:xfrm rot="5400000">
              <a:off x="2997295" y="3809496"/>
              <a:ext cx="468000" cy="18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7" name="テキスト ボックス 146"/>
          <p:cNvSpPr txBox="1"/>
          <p:nvPr/>
        </p:nvSpPr>
        <p:spPr>
          <a:xfrm>
            <a:off x="5316576" y="4093591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バス停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7360981" y="530760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鉄道駅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5" name="テキスト ボックス 164"/>
          <p:cNvSpPr txBox="1"/>
          <p:nvPr/>
        </p:nvSpPr>
        <p:spPr>
          <a:xfrm>
            <a:off x="458042" y="482966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家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66" name="グループ化 165"/>
          <p:cNvGrpSpPr/>
          <p:nvPr/>
        </p:nvGrpSpPr>
        <p:grpSpPr>
          <a:xfrm>
            <a:off x="6306987" y="5401444"/>
            <a:ext cx="468000" cy="468000"/>
            <a:chOff x="2721938" y="3665496"/>
            <a:chExt cx="599357" cy="468000"/>
          </a:xfrm>
          <a:solidFill>
            <a:schemeClr val="bg2">
              <a:lumMod val="50000"/>
            </a:schemeClr>
          </a:solidFill>
        </p:grpSpPr>
        <p:sp>
          <p:nvSpPr>
            <p:cNvPr id="167" name="二等辺三角形 166"/>
            <p:cNvSpPr/>
            <p:nvPr/>
          </p:nvSpPr>
          <p:spPr>
            <a:xfrm rot="5400000">
              <a:off x="2577938" y="3809496"/>
              <a:ext cx="468000" cy="18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二等辺三角形 167"/>
            <p:cNvSpPr/>
            <p:nvPr/>
          </p:nvSpPr>
          <p:spPr>
            <a:xfrm rot="5400000">
              <a:off x="2792228" y="3809496"/>
              <a:ext cx="468000" cy="18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二等辺三角形 168"/>
            <p:cNvSpPr/>
            <p:nvPr/>
          </p:nvSpPr>
          <p:spPr>
            <a:xfrm rot="5400000">
              <a:off x="2997295" y="3809496"/>
              <a:ext cx="468000" cy="18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0" name="テキスト ボックス 169"/>
          <p:cNvSpPr txBox="1"/>
          <p:nvPr/>
        </p:nvSpPr>
        <p:spPr>
          <a:xfrm>
            <a:off x="6940897" y="5731293"/>
            <a:ext cx="1867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近隣センター　など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72" name="グループ化 171"/>
          <p:cNvGrpSpPr/>
          <p:nvPr/>
        </p:nvGrpSpPr>
        <p:grpSpPr>
          <a:xfrm>
            <a:off x="4741491" y="4018194"/>
            <a:ext cx="468000" cy="468000"/>
            <a:chOff x="2721938" y="3665496"/>
            <a:chExt cx="599357" cy="468000"/>
          </a:xfrm>
          <a:solidFill>
            <a:schemeClr val="bg2">
              <a:lumMod val="50000"/>
            </a:schemeClr>
          </a:solidFill>
        </p:grpSpPr>
        <p:sp>
          <p:nvSpPr>
            <p:cNvPr id="173" name="二等辺三角形 172"/>
            <p:cNvSpPr/>
            <p:nvPr/>
          </p:nvSpPr>
          <p:spPr>
            <a:xfrm rot="5400000">
              <a:off x="2577938" y="3809496"/>
              <a:ext cx="468000" cy="18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二等辺三角形 173"/>
            <p:cNvSpPr/>
            <p:nvPr/>
          </p:nvSpPr>
          <p:spPr>
            <a:xfrm rot="5400000">
              <a:off x="2792228" y="3809496"/>
              <a:ext cx="468000" cy="18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二等辺三角形 174"/>
            <p:cNvSpPr/>
            <p:nvPr/>
          </p:nvSpPr>
          <p:spPr>
            <a:xfrm rot="5400000">
              <a:off x="2997295" y="3809496"/>
              <a:ext cx="468000" cy="18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6" name="テキスト ボックス 175"/>
          <p:cNvSpPr txBox="1"/>
          <p:nvPr/>
        </p:nvSpPr>
        <p:spPr>
          <a:xfrm>
            <a:off x="50729" y="3266226"/>
            <a:ext cx="8880849" cy="54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（今後）ラストワンマイルを次世代モビリティ等で支援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77" name="グループ化 176"/>
          <p:cNvGrpSpPr/>
          <p:nvPr/>
        </p:nvGrpSpPr>
        <p:grpSpPr>
          <a:xfrm>
            <a:off x="3412987" y="5645855"/>
            <a:ext cx="873279" cy="491493"/>
            <a:chOff x="5844675" y="2674055"/>
            <a:chExt cx="430926" cy="242531"/>
          </a:xfrm>
        </p:grpSpPr>
        <p:sp>
          <p:nvSpPr>
            <p:cNvPr id="178" name="楕円 177"/>
            <p:cNvSpPr/>
            <p:nvPr/>
          </p:nvSpPr>
          <p:spPr>
            <a:xfrm>
              <a:off x="5844675" y="2772586"/>
              <a:ext cx="144000" cy="144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楕円 178"/>
            <p:cNvSpPr/>
            <p:nvPr/>
          </p:nvSpPr>
          <p:spPr>
            <a:xfrm>
              <a:off x="6131601" y="2772586"/>
              <a:ext cx="144000" cy="144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平行四辺形 179"/>
            <p:cNvSpPr/>
            <p:nvPr/>
          </p:nvSpPr>
          <p:spPr>
            <a:xfrm>
              <a:off x="5924156" y="2761173"/>
              <a:ext cx="216477" cy="83660"/>
            </a:xfrm>
            <a:prstGeom prst="parallelogram">
              <a:avLst>
                <a:gd name="adj" fmla="val 116090"/>
              </a:avLst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81" name="直線コネクタ 180"/>
            <p:cNvCxnSpPr/>
            <p:nvPr/>
          </p:nvCxnSpPr>
          <p:spPr>
            <a:xfrm flipH="1" flipV="1">
              <a:off x="6111547" y="2674055"/>
              <a:ext cx="88457" cy="174236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線コネクタ 181"/>
            <p:cNvCxnSpPr/>
            <p:nvPr/>
          </p:nvCxnSpPr>
          <p:spPr>
            <a:xfrm>
              <a:off x="6088545" y="2676436"/>
              <a:ext cx="59232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線コネクタ 182"/>
            <p:cNvCxnSpPr/>
            <p:nvPr/>
          </p:nvCxnSpPr>
          <p:spPr>
            <a:xfrm flipH="1" flipV="1">
              <a:off x="5999099" y="2740036"/>
              <a:ext cx="53077" cy="10455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台形 79"/>
            <p:cNvSpPr/>
            <p:nvPr/>
          </p:nvSpPr>
          <p:spPr>
            <a:xfrm rot="5400000">
              <a:off x="5984699" y="2695729"/>
              <a:ext cx="28800" cy="72000"/>
            </a:xfrm>
            <a:custGeom>
              <a:avLst/>
              <a:gdLst>
                <a:gd name="connsiteX0" fmla="*/ 0 w 270026"/>
                <a:gd name="connsiteY0" fmla="*/ 157882 h 157882"/>
                <a:gd name="connsiteX1" fmla="*/ 0 w 270026"/>
                <a:gd name="connsiteY1" fmla="*/ 0 h 157882"/>
                <a:gd name="connsiteX2" fmla="*/ 270026 w 270026"/>
                <a:gd name="connsiteY2" fmla="*/ 0 h 157882"/>
                <a:gd name="connsiteX3" fmla="*/ 270026 w 270026"/>
                <a:gd name="connsiteY3" fmla="*/ 157882 h 157882"/>
                <a:gd name="connsiteX4" fmla="*/ 0 w 270026"/>
                <a:gd name="connsiteY4" fmla="*/ 157882 h 157882"/>
                <a:gd name="connsiteX0" fmla="*/ 0 w 270026"/>
                <a:gd name="connsiteY0" fmla="*/ 160263 h 160263"/>
                <a:gd name="connsiteX1" fmla="*/ 0 w 270026"/>
                <a:gd name="connsiteY1" fmla="*/ 2381 h 160263"/>
                <a:gd name="connsiteX2" fmla="*/ 231926 w 270026"/>
                <a:gd name="connsiteY2" fmla="*/ 0 h 160263"/>
                <a:gd name="connsiteX3" fmla="*/ 270026 w 270026"/>
                <a:gd name="connsiteY3" fmla="*/ 160263 h 160263"/>
                <a:gd name="connsiteX4" fmla="*/ 0 w 270026"/>
                <a:gd name="connsiteY4" fmla="*/ 160263 h 16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026" h="160263">
                  <a:moveTo>
                    <a:pt x="0" y="160263"/>
                  </a:moveTo>
                  <a:lnTo>
                    <a:pt x="0" y="2381"/>
                  </a:lnTo>
                  <a:lnTo>
                    <a:pt x="231926" y="0"/>
                  </a:lnTo>
                  <a:lnTo>
                    <a:pt x="270026" y="160263"/>
                  </a:lnTo>
                  <a:lnTo>
                    <a:pt x="0" y="16026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5" name="テキスト ボックス 184"/>
          <p:cNvSpPr txBox="1"/>
          <p:nvPr/>
        </p:nvSpPr>
        <p:spPr>
          <a:xfrm>
            <a:off x="3194619" y="5276523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シェアサイクル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6" name="テキスト ボックス 185"/>
          <p:cNvSpPr txBox="1"/>
          <p:nvPr/>
        </p:nvSpPr>
        <p:spPr>
          <a:xfrm>
            <a:off x="1536503" y="2491022"/>
            <a:ext cx="4877198" cy="432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ラストワンマイルに対する支援が必要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左中かっこ 3"/>
          <p:cNvSpPr/>
          <p:nvPr/>
        </p:nvSpPr>
        <p:spPr>
          <a:xfrm rot="16200000">
            <a:off x="3838878" y="299708"/>
            <a:ext cx="252000" cy="401545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1" name="グループ化 150"/>
          <p:cNvGrpSpPr/>
          <p:nvPr/>
        </p:nvGrpSpPr>
        <p:grpSpPr>
          <a:xfrm>
            <a:off x="5001174" y="5598496"/>
            <a:ext cx="644669" cy="583388"/>
            <a:chOff x="4938712" y="1930400"/>
            <a:chExt cx="417513" cy="377825"/>
          </a:xfrm>
        </p:grpSpPr>
        <p:grpSp>
          <p:nvGrpSpPr>
            <p:cNvPr id="152" name="グループ化 151"/>
            <p:cNvGrpSpPr/>
            <p:nvPr/>
          </p:nvGrpSpPr>
          <p:grpSpPr>
            <a:xfrm>
              <a:off x="4982823" y="2227629"/>
              <a:ext cx="329290" cy="80596"/>
              <a:chOff x="5007430" y="2237154"/>
              <a:chExt cx="329290" cy="108000"/>
            </a:xfrm>
          </p:grpSpPr>
          <p:sp>
            <p:nvSpPr>
              <p:cNvPr id="163" name="正方形/長方形 162"/>
              <p:cNvSpPr/>
              <p:nvPr/>
            </p:nvSpPr>
            <p:spPr>
              <a:xfrm>
                <a:off x="5007430" y="2237154"/>
                <a:ext cx="57150" cy="108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" name="正方形/長方形 163"/>
              <p:cNvSpPr/>
              <p:nvPr/>
            </p:nvSpPr>
            <p:spPr>
              <a:xfrm>
                <a:off x="5279570" y="2237154"/>
                <a:ext cx="57150" cy="108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58" name="正方形/長方形 157"/>
            <p:cNvSpPr/>
            <p:nvPr/>
          </p:nvSpPr>
          <p:spPr>
            <a:xfrm>
              <a:off x="4938712" y="2080114"/>
              <a:ext cx="417513" cy="1411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台形 158"/>
            <p:cNvSpPr/>
            <p:nvPr/>
          </p:nvSpPr>
          <p:spPr>
            <a:xfrm>
              <a:off x="4985468" y="1930400"/>
              <a:ext cx="324000" cy="162414"/>
            </a:xfrm>
            <a:prstGeom prst="trapezoid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台形 159"/>
            <p:cNvSpPr/>
            <p:nvPr/>
          </p:nvSpPr>
          <p:spPr>
            <a:xfrm>
              <a:off x="5036740" y="1972098"/>
              <a:ext cx="221457" cy="111011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楕円 160"/>
            <p:cNvSpPr/>
            <p:nvPr/>
          </p:nvSpPr>
          <p:spPr>
            <a:xfrm>
              <a:off x="4985940" y="2150259"/>
              <a:ext cx="50800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楕円 161"/>
            <p:cNvSpPr/>
            <p:nvPr/>
          </p:nvSpPr>
          <p:spPr>
            <a:xfrm>
              <a:off x="5252640" y="2150259"/>
              <a:ext cx="50800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1" name="グループ化 170"/>
          <p:cNvGrpSpPr/>
          <p:nvPr/>
        </p:nvGrpSpPr>
        <p:grpSpPr>
          <a:xfrm>
            <a:off x="2272856" y="5530898"/>
            <a:ext cx="617317" cy="633887"/>
            <a:chOff x="4930933" y="1393145"/>
            <a:chExt cx="417513" cy="428720"/>
          </a:xfrm>
        </p:grpSpPr>
        <p:grpSp>
          <p:nvGrpSpPr>
            <p:cNvPr id="187" name="グループ化 186"/>
            <p:cNvGrpSpPr/>
            <p:nvPr/>
          </p:nvGrpSpPr>
          <p:grpSpPr>
            <a:xfrm>
              <a:off x="4930933" y="1444040"/>
              <a:ext cx="417513" cy="377825"/>
              <a:chOff x="4938712" y="1930400"/>
              <a:chExt cx="417513" cy="377825"/>
            </a:xfrm>
          </p:grpSpPr>
          <p:grpSp>
            <p:nvGrpSpPr>
              <p:cNvPr id="189" name="グループ化 188"/>
              <p:cNvGrpSpPr/>
              <p:nvPr/>
            </p:nvGrpSpPr>
            <p:grpSpPr>
              <a:xfrm>
                <a:off x="4978923" y="2227629"/>
                <a:ext cx="333873" cy="80596"/>
                <a:chOff x="5003530" y="2237154"/>
                <a:chExt cx="333873" cy="108000"/>
              </a:xfrm>
            </p:grpSpPr>
            <p:sp>
              <p:nvSpPr>
                <p:cNvPr id="195" name="正方形/長方形 194"/>
                <p:cNvSpPr/>
                <p:nvPr/>
              </p:nvSpPr>
              <p:spPr>
                <a:xfrm>
                  <a:off x="5003530" y="2237154"/>
                  <a:ext cx="57150" cy="10800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6" name="正方形/長方形 195"/>
                <p:cNvSpPr/>
                <p:nvPr/>
              </p:nvSpPr>
              <p:spPr>
                <a:xfrm>
                  <a:off x="5280253" y="2237154"/>
                  <a:ext cx="57150" cy="10800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90" name="正方形/長方形 189"/>
              <p:cNvSpPr/>
              <p:nvPr/>
            </p:nvSpPr>
            <p:spPr>
              <a:xfrm>
                <a:off x="4938712" y="2080114"/>
                <a:ext cx="417513" cy="14116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1" name="台形 190"/>
              <p:cNvSpPr/>
              <p:nvPr/>
            </p:nvSpPr>
            <p:spPr>
              <a:xfrm>
                <a:off x="4985468" y="1930400"/>
                <a:ext cx="324000" cy="162414"/>
              </a:xfrm>
              <a:prstGeom prst="trapezoid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2" name="台形 191"/>
              <p:cNvSpPr/>
              <p:nvPr/>
            </p:nvSpPr>
            <p:spPr>
              <a:xfrm>
                <a:off x="5036740" y="1972098"/>
                <a:ext cx="221457" cy="111011"/>
              </a:xfrm>
              <a:prstGeom prst="trapezoi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3" name="楕円 192"/>
              <p:cNvSpPr/>
              <p:nvPr/>
            </p:nvSpPr>
            <p:spPr>
              <a:xfrm>
                <a:off x="4985940" y="2150259"/>
                <a:ext cx="50800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4" name="楕円 193"/>
              <p:cNvSpPr/>
              <p:nvPr/>
            </p:nvSpPr>
            <p:spPr>
              <a:xfrm>
                <a:off x="5252640" y="2150259"/>
                <a:ext cx="50800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88" name="正方形/長方形 187"/>
            <p:cNvSpPr/>
            <p:nvPr/>
          </p:nvSpPr>
          <p:spPr>
            <a:xfrm>
              <a:off x="5113616" y="1393145"/>
              <a:ext cx="45719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7" name="テキスト ボックス 196"/>
          <p:cNvSpPr txBox="1"/>
          <p:nvPr/>
        </p:nvSpPr>
        <p:spPr>
          <a:xfrm>
            <a:off x="1981624" y="4957639"/>
            <a:ext cx="1231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オンデマンド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タクシー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8" name="テキスト ボックス 197"/>
          <p:cNvSpPr txBox="1"/>
          <p:nvPr/>
        </p:nvSpPr>
        <p:spPr>
          <a:xfrm>
            <a:off x="4635170" y="5259942"/>
            <a:ext cx="1701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カーシェア・マイカー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2438228" y="6312227"/>
            <a:ext cx="3135419" cy="432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en-US" altLang="ja-JP" sz="16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MaaS</a:t>
            </a:r>
            <a:r>
              <a:rPr kumimoji="1" lang="ja-JP" altLang="en-US" sz="16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への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第一歩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7388903" y="390263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鉄道駅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01" name="グループ化 100"/>
          <p:cNvGrpSpPr/>
          <p:nvPr/>
        </p:nvGrpSpPr>
        <p:grpSpPr>
          <a:xfrm>
            <a:off x="6334909" y="3996475"/>
            <a:ext cx="468000" cy="468000"/>
            <a:chOff x="2721938" y="3665496"/>
            <a:chExt cx="599357" cy="468000"/>
          </a:xfrm>
          <a:solidFill>
            <a:schemeClr val="bg2">
              <a:lumMod val="50000"/>
            </a:schemeClr>
          </a:solidFill>
        </p:grpSpPr>
        <p:sp>
          <p:nvSpPr>
            <p:cNvPr id="102" name="二等辺三角形 101"/>
            <p:cNvSpPr/>
            <p:nvPr/>
          </p:nvSpPr>
          <p:spPr>
            <a:xfrm rot="5400000">
              <a:off x="2577938" y="3809496"/>
              <a:ext cx="468000" cy="18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二等辺三角形 132"/>
            <p:cNvSpPr/>
            <p:nvPr/>
          </p:nvSpPr>
          <p:spPr>
            <a:xfrm rot="5400000">
              <a:off x="2792228" y="3809496"/>
              <a:ext cx="468000" cy="18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二等辺三角形 133"/>
            <p:cNvSpPr/>
            <p:nvPr/>
          </p:nvSpPr>
          <p:spPr>
            <a:xfrm rot="5400000">
              <a:off x="2997295" y="3809496"/>
              <a:ext cx="468000" cy="180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6" name="テキスト ボックス 135"/>
          <p:cNvSpPr txBox="1"/>
          <p:nvPr/>
        </p:nvSpPr>
        <p:spPr>
          <a:xfrm>
            <a:off x="6968819" y="4326324"/>
            <a:ext cx="1867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近隣センター　など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498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5036</TotalTime>
  <Words>861</Words>
  <Application>Microsoft Office PowerPoint</Application>
  <PresentationFormat>画面に合わせる (4:3)</PresentationFormat>
  <Paragraphs>247</Paragraphs>
  <Slides>12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2" baseType="lpstr">
      <vt:lpstr>Meiryo UI</vt:lpstr>
      <vt:lpstr>ＭＳ Ｐゴシック</vt:lpstr>
      <vt:lpstr>游ゴシック</vt:lpstr>
      <vt:lpstr>游ゴシック Light</vt:lpstr>
      <vt:lpstr>Arial</vt:lpstr>
      <vt:lpstr>Calibri</vt:lpstr>
      <vt:lpstr>Calibri Light</vt:lpstr>
      <vt:lpstr>Times New Roman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堺市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堺市</dc:creator>
  <cp:lastModifiedBy>橋本　浩典</cp:lastModifiedBy>
  <cp:revision>431</cp:revision>
  <cp:lastPrinted>2019-10-29T09:36:21Z</cp:lastPrinted>
  <dcterms:created xsi:type="dcterms:W3CDTF">2019-10-08T07:15:42Z</dcterms:created>
  <dcterms:modified xsi:type="dcterms:W3CDTF">2019-10-30T10:12:41Z</dcterms:modified>
</cp:coreProperties>
</file>