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p:sldMasterIdLst>
    <p:sldMasterId id="2147484214" r:id="rId1"/>
    <p:sldMasterId id="2147484244" r:id="rId2"/>
  </p:sldMasterIdLst>
  <p:notesMasterIdLst>
    <p:notesMasterId r:id="rId7"/>
  </p:notesMasterIdLst>
  <p:handoutMasterIdLst>
    <p:handoutMasterId r:id="rId8"/>
  </p:handoutMasterIdLst>
  <p:sldIdLst>
    <p:sldId id="1094" r:id="rId3"/>
    <p:sldId id="1095" r:id="rId4"/>
    <p:sldId id="1096" r:id="rId5"/>
    <p:sldId id="1097" r:id="rId6"/>
  </p:sldIdLst>
  <p:sldSz cx="9906000" cy="6858000" type="A4"/>
  <p:notesSz cx="9939338" cy="6807200"/>
  <p:defaultTextStyle>
    <a:defPPr>
      <a:defRPr lang="ja-JP"/>
    </a:defPPr>
    <a:lvl1pPr marL="0" algn="l" defTabSz="913765" rtl="0" eaLnBrk="1" latinLnBrk="0" hangingPunct="1">
      <a:defRPr kumimoji="1" sz="1800" kern="1200">
        <a:solidFill>
          <a:schemeClr val="tx1"/>
        </a:solidFill>
        <a:latin typeface="+mn-lt"/>
        <a:ea typeface="+mn-ea"/>
        <a:cs typeface="+mn-cs"/>
      </a:defRPr>
    </a:lvl1pPr>
    <a:lvl2pPr marL="457200" algn="l" defTabSz="913765" rtl="0" eaLnBrk="1" latinLnBrk="0" hangingPunct="1">
      <a:defRPr kumimoji="1" sz="1800" kern="1200">
        <a:solidFill>
          <a:schemeClr val="tx1"/>
        </a:solidFill>
        <a:latin typeface="+mn-lt"/>
        <a:ea typeface="+mn-ea"/>
        <a:cs typeface="+mn-cs"/>
      </a:defRPr>
    </a:lvl2pPr>
    <a:lvl3pPr marL="914400" algn="l" defTabSz="913765" rtl="0" eaLnBrk="1" latinLnBrk="0" hangingPunct="1">
      <a:defRPr kumimoji="1" sz="1800" kern="1200">
        <a:solidFill>
          <a:schemeClr val="tx1"/>
        </a:solidFill>
        <a:latin typeface="+mn-lt"/>
        <a:ea typeface="+mn-ea"/>
        <a:cs typeface="+mn-cs"/>
      </a:defRPr>
    </a:lvl3pPr>
    <a:lvl4pPr marL="1371600" algn="l" defTabSz="913765" rtl="0" eaLnBrk="1" latinLnBrk="0" hangingPunct="1">
      <a:defRPr kumimoji="1" sz="1800" kern="1200">
        <a:solidFill>
          <a:schemeClr val="tx1"/>
        </a:solidFill>
        <a:latin typeface="+mn-lt"/>
        <a:ea typeface="+mn-ea"/>
        <a:cs typeface="+mn-cs"/>
      </a:defRPr>
    </a:lvl4pPr>
    <a:lvl5pPr marL="1828165" algn="l" defTabSz="913765" rtl="0" eaLnBrk="1" latinLnBrk="0" hangingPunct="1">
      <a:defRPr kumimoji="1" sz="1800" kern="1200">
        <a:solidFill>
          <a:schemeClr val="tx1"/>
        </a:solidFill>
        <a:latin typeface="+mn-lt"/>
        <a:ea typeface="+mn-ea"/>
        <a:cs typeface="+mn-cs"/>
      </a:defRPr>
    </a:lvl5pPr>
    <a:lvl6pPr marL="2285365" algn="l" defTabSz="913765" rtl="0" eaLnBrk="1" latinLnBrk="0" hangingPunct="1">
      <a:defRPr kumimoji="1" sz="1800" kern="1200">
        <a:solidFill>
          <a:schemeClr val="tx1"/>
        </a:solidFill>
        <a:latin typeface="+mn-lt"/>
        <a:ea typeface="+mn-ea"/>
        <a:cs typeface="+mn-cs"/>
      </a:defRPr>
    </a:lvl6pPr>
    <a:lvl7pPr marL="2742565" algn="l" defTabSz="913765" rtl="0" eaLnBrk="1" latinLnBrk="0" hangingPunct="1">
      <a:defRPr kumimoji="1" sz="1800" kern="1200">
        <a:solidFill>
          <a:schemeClr val="tx1"/>
        </a:solidFill>
        <a:latin typeface="+mn-lt"/>
        <a:ea typeface="+mn-ea"/>
        <a:cs typeface="+mn-cs"/>
      </a:defRPr>
    </a:lvl7pPr>
    <a:lvl8pPr marL="3199765" algn="l" defTabSz="913765" rtl="0" eaLnBrk="1" latinLnBrk="0" hangingPunct="1">
      <a:defRPr kumimoji="1" sz="1800" kern="1200">
        <a:solidFill>
          <a:schemeClr val="tx1"/>
        </a:solidFill>
        <a:latin typeface="+mn-lt"/>
        <a:ea typeface="+mn-ea"/>
        <a:cs typeface="+mn-cs"/>
      </a:defRPr>
    </a:lvl8pPr>
    <a:lvl9pPr marL="3656965" algn="l" defTabSz="913765"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47">
          <p15:clr>
            <a:srgbClr val="A4A3A4"/>
          </p15:clr>
        </p15:guide>
        <p15:guide id="2" pos="3119">
          <p15:clr>
            <a:srgbClr val="A4A3A4"/>
          </p15:clr>
        </p15:guide>
      </p15:sldGuideLst>
    </p:ext>
    <p:ext uri="{2D200454-40CA-4A62-9FC3-DE9A4176ACB9}">
      <p15:notesGuideLst xmlns:p15="http://schemas.microsoft.com/office/powerpoint/2012/main">
        <p15:guide id="1" orient="horz" pos="2032" userDrawn="1">
          <p15:clr>
            <a:srgbClr val="A4A3A4"/>
          </p15:clr>
        </p15:guide>
        <p15:guide id="2" pos="312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FFCCCC"/>
    <a:srgbClr val="FF6600"/>
    <a:srgbClr val="FF9966"/>
    <a:srgbClr val="FF3300"/>
    <a:srgbClr val="FF9999"/>
    <a:srgbClr val="0033CC"/>
    <a:srgbClr val="FFFFFF"/>
    <a:srgbClr val="CCFF99"/>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中度样式 4 - 强调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66" autoAdjust="0"/>
    <p:restoredTop sz="94434" autoAdjust="0"/>
  </p:normalViewPr>
  <p:slideViewPr>
    <p:cSldViewPr>
      <p:cViewPr varScale="1">
        <p:scale>
          <a:sx n="74" d="100"/>
          <a:sy n="74" d="100"/>
        </p:scale>
        <p:origin x="1146" y="72"/>
      </p:cViewPr>
      <p:guideLst>
        <p:guide orient="horz" pos="2047"/>
        <p:guide pos="311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530"/>
    </p:cViewPr>
  </p:sorterViewPr>
  <p:notesViewPr>
    <p:cSldViewPr>
      <p:cViewPr>
        <p:scale>
          <a:sx n="90" d="100"/>
          <a:sy n="90" d="100"/>
        </p:scale>
        <p:origin x="-2046" y="1080"/>
      </p:cViewPr>
      <p:guideLst>
        <p:guide orient="horz" pos="2032"/>
        <p:guide pos="312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1" y="0"/>
            <a:ext cx="4306737" cy="340306"/>
          </a:xfrm>
          <a:prstGeom prst="rect">
            <a:avLst/>
          </a:prstGeom>
        </p:spPr>
        <p:txBody>
          <a:bodyPr vert="horz" lIns="91387" tIns="45694" rIns="91387" bIns="45694"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30294" y="0"/>
            <a:ext cx="4306737" cy="340306"/>
          </a:xfrm>
          <a:prstGeom prst="rect">
            <a:avLst/>
          </a:prstGeom>
        </p:spPr>
        <p:txBody>
          <a:bodyPr vert="horz" lIns="91387" tIns="45694" rIns="91387" bIns="45694" rtlCol="0"/>
          <a:lstStyle>
            <a:lvl1pPr algn="r">
              <a:defRPr sz="1200"/>
            </a:lvl1pPr>
          </a:lstStyle>
          <a:p>
            <a:fld id="{5AA3F54B-2833-45B3-AE85-A5B2483667C7}" type="datetimeFigureOut">
              <a:rPr kumimoji="1" lang="ja-JP" altLang="en-US" smtClean="0"/>
              <a:t>2019/8/5</a:t>
            </a:fld>
            <a:endParaRPr kumimoji="1" lang="ja-JP" altLang="en-US"/>
          </a:p>
        </p:txBody>
      </p:sp>
      <p:sp>
        <p:nvSpPr>
          <p:cNvPr id="4" name="フッター プレースホルダー 3"/>
          <p:cNvSpPr>
            <a:spLocks noGrp="1"/>
          </p:cNvSpPr>
          <p:nvPr>
            <p:ph type="ftr" sz="quarter" idx="2"/>
          </p:nvPr>
        </p:nvSpPr>
        <p:spPr>
          <a:xfrm>
            <a:off x="11" y="6465809"/>
            <a:ext cx="4306737" cy="340305"/>
          </a:xfrm>
          <a:prstGeom prst="rect">
            <a:avLst/>
          </a:prstGeom>
        </p:spPr>
        <p:txBody>
          <a:bodyPr vert="horz" lIns="91387" tIns="45694" rIns="91387" bIns="4569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30294" y="6465809"/>
            <a:ext cx="4306737" cy="340305"/>
          </a:xfrm>
          <a:prstGeom prst="rect">
            <a:avLst/>
          </a:prstGeom>
        </p:spPr>
        <p:txBody>
          <a:bodyPr vert="horz" lIns="91387" tIns="45694" rIns="91387" bIns="45694" rtlCol="0" anchor="b"/>
          <a:lstStyle>
            <a:lvl1pPr algn="r">
              <a:defRPr sz="1200"/>
            </a:lvl1pPr>
          </a:lstStyle>
          <a:p>
            <a:fld id="{9FCC8515-EABC-45E8-A8D7-9A980EECFDF7}" type="slidenum">
              <a:rPr kumimoji="1" lang="ja-JP" altLang="en-US" smtClean="0"/>
              <a:t>‹#›</a:t>
            </a:fld>
            <a:endParaRPr kumimoji="1" lang="ja-JP" altLang="en-US"/>
          </a:p>
        </p:txBody>
      </p:sp>
    </p:spTree>
    <p:extLst>
      <p:ext uri="{BB962C8B-B14F-4D97-AF65-F5344CB8AC3E}">
        <p14:creationId xmlns:p14="http://schemas.microsoft.com/office/powerpoint/2010/main" val="9006813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5"/>
            <a:ext cx="4307047" cy="340360"/>
          </a:xfrm>
          <a:prstGeom prst="rect">
            <a:avLst/>
          </a:prstGeom>
        </p:spPr>
        <p:txBody>
          <a:bodyPr vert="horz" lIns="91387" tIns="45694" rIns="91387" bIns="45694" rtlCol="0"/>
          <a:lstStyle>
            <a:lvl1pPr algn="l">
              <a:defRPr sz="1200"/>
            </a:lvl1pPr>
          </a:lstStyle>
          <a:p>
            <a:endParaRPr kumimoji="1" lang="ja-JP" altLang="en-US"/>
          </a:p>
        </p:txBody>
      </p:sp>
      <p:sp>
        <p:nvSpPr>
          <p:cNvPr id="3" name="日付プレースホルダー 2"/>
          <p:cNvSpPr>
            <a:spLocks noGrp="1"/>
          </p:cNvSpPr>
          <p:nvPr>
            <p:ph type="dt" idx="1"/>
          </p:nvPr>
        </p:nvSpPr>
        <p:spPr>
          <a:xfrm>
            <a:off x="5630002" y="5"/>
            <a:ext cx="4307047" cy="340360"/>
          </a:xfrm>
          <a:prstGeom prst="rect">
            <a:avLst/>
          </a:prstGeom>
        </p:spPr>
        <p:txBody>
          <a:bodyPr vert="horz" lIns="91387" tIns="45694" rIns="91387" bIns="45694" rtlCol="0"/>
          <a:lstStyle>
            <a:lvl1pPr algn="r">
              <a:defRPr sz="1200"/>
            </a:lvl1pPr>
          </a:lstStyle>
          <a:p>
            <a:fld id="{8A024897-80D4-4620-B0CE-5C9E5E376D5A}" type="datetimeFigureOut">
              <a:rPr kumimoji="1" lang="ja-JP" altLang="en-US" smtClean="0"/>
              <a:t>2019/8/5</a:t>
            </a:fld>
            <a:endParaRPr kumimoji="1" lang="ja-JP" altLang="en-US"/>
          </a:p>
        </p:txBody>
      </p:sp>
      <p:sp>
        <p:nvSpPr>
          <p:cNvPr id="4" name="スライド イメージ プレースホルダー 3"/>
          <p:cNvSpPr>
            <a:spLocks noGrp="1" noRot="1" noChangeAspect="1"/>
          </p:cNvSpPr>
          <p:nvPr>
            <p:ph type="sldImg" idx="2"/>
          </p:nvPr>
        </p:nvSpPr>
        <p:spPr>
          <a:xfrm>
            <a:off x="3127375" y="511175"/>
            <a:ext cx="3684588" cy="2551113"/>
          </a:xfrm>
          <a:prstGeom prst="rect">
            <a:avLst/>
          </a:prstGeom>
          <a:noFill/>
          <a:ln w="12700">
            <a:solidFill>
              <a:prstClr val="black"/>
            </a:solidFill>
          </a:ln>
        </p:spPr>
        <p:txBody>
          <a:bodyPr vert="horz" lIns="91387" tIns="45694" rIns="91387" bIns="45694" rtlCol="0" anchor="ctr"/>
          <a:lstStyle/>
          <a:p>
            <a:endParaRPr lang="ja-JP" altLang="en-US"/>
          </a:p>
        </p:txBody>
      </p:sp>
      <p:sp>
        <p:nvSpPr>
          <p:cNvPr id="5" name="ノート プレースホルダー 4"/>
          <p:cNvSpPr>
            <a:spLocks noGrp="1"/>
          </p:cNvSpPr>
          <p:nvPr>
            <p:ph type="body" sz="quarter" idx="3"/>
          </p:nvPr>
        </p:nvSpPr>
        <p:spPr>
          <a:xfrm>
            <a:off x="993935" y="3233421"/>
            <a:ext cx="7951470" cy="3063240"/>
          </a:xfrm>
          <a:prstGeom prst="rect">
            <a:avLst/>
          </a:prstGeom>
        </p:spPr>
        <p:txBody>
          <a:bodyPr vert="horz" lIns="91387" tIns="45694" rIns="91387" bIns="4569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6465664"/>
            <a:ext cx="4307047" cy="340360"/>
          </a:xfrm>
          <a:prstGeom prst="rect">
            <a:avLst/>
          </a:prstGeom>
        </p:spPr>
        <p:txBody>
          <a:bodyPr vert="horz" lIns="91387" tIns="45694" rIns="91387" bIns="4569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30002" y="6465664"/>
            <a:ext cx="4307047" cy="340360"/>
          </a:xfrm>
          <a:prstGeom prst="rect">
            <a:avLst/>
          </a:prstGeom>
        </p:spPr>
        <p:txBody>
          <a:bodyPr vert="horz" lIns="91387" tIns="45694" rIns="91387" bIns="45694" rtlCol="0" anchor="b"/>
          <a:lstStyle>
            <a:lvl1pPr algn="r">
              <a:defRPr sz="1200"/>
            </a:lvl1pPr>
          </a:lstStyle>
          <a:p>
            <a:fld id="{A0C3B56F-56AB-411F-8724-511B22958D15}" type="slidenum">
              <a:rPr kumimoji="1" lang="ja-JP" altLang="en-US" smtClean="0"/>
              <a:t>‹#›</a:t>
            </a:fld>
            <a:endParaRPr kumimoji="1" lang="ja-JP" altLang="en-US"/>
          </a:p>
        </p:txBody>
      </p:sp>
    </p:spTree>
    <p:extLst>
      <p:ext uri="{BB962C8B-B14F-4D97-AF65-F5344CB8AC3E}">
        <p14:creationId xmlns:p14="http://schemas.microsoft.com/office/powerpoint/2010/main" val="62714613"/>
      </p:ext>
    </p:extLst>
  </p:cSld>
  <p:clrMap bg1="lt1" tx1="dk1" bg2="lt2" tx2="dk2" accent1="accent1" accent2="accent2" accent3="accent3" accent4="accent4" accent5="accent5" accent6="accent6" hlink="hlink" folHlink="folHlink"/>
  <p:hf hdr="0" ftr="0" dt="0"/>
  <p:notesStyle>
    <a:lvl1pPr marL="0" algn="l" defTabSz="913765" rtl="0" eaLnBrk="1" latinLnBrk="0" hangingPunct="1">
      <a:defRPr kumimoji="1" sz="1200" kern="1200">
        <a:solidFill>
          <a:schemeClr val="tx1"/>
        </a:solidFill>
        <a:latin typeface="+mn-lt"/>
        <a:ea typeface="+mn-ea"/>
        <a:cs typeface="+mn-cs"/>
      </a:defRPr>
    </a:lvl1pPr>
    <a:lvl2pPr marL="457200" algn="l" defTabSz="913765" rtl="0" eaLnBrk="1" latinLnBrk="0" hangingPunct="1">
      <a:defRPr kumimoji="1" sz="1200" kern="1200">
        <a:solidFill>
          <a:schemeClr val="tx1"/>
        </a:solidFill>
        <a:latin typeface="+mn-lt"/>
        <a:ea typeface="+mn-ea"/>
        <a:cs typeface="+mn-cs"/>
      </a:defRPr>
    </a:lvl2pPr>
    <a:lvl3pPr marL="914400" algn="l" defTabSz="913765" rtl="0" eaLnBrk="1" latinLnBrk="0" hangingPunct="1">
      <a:defRPr kumimoji="1" sz="1200" kern="1200">
        <a:solidFill>
          <a:schemeClr val="tx1"/>
        </a:solidFill>
        <a:latin typeface="+mn-lt"/>
        <a:ea typeface="+mn-ea"/>
        <a:cs typeface="+mn-cs"/>
      </a:defRPr>
    </a:lvl3pPr>
    <a:lvl4pPr marL="1371600" algn="l" defTabSz="913765" rtl="0" eaLnBrk="1" latinLnBrk="0" hangingPunct="1">
      <a:defRPr kumimoji="1" sz="1200" kern="1200">
        <a:solidFill>
          <a:schemeClr val="tx1"/>
        </a:solidFill>
        <a:latin typeface="+mn-lt"/>
        <a:ea typeface="+mn-ea"/>
        <a:cs typeface="+mn-cs"/>
      </a:defRPr>
    </a:lvl4pPr>
    <a:lvl5pPr marL="1828165" algn="l" defTabSz="913765" rtl="0" eaLnBrk="1" latinLnBrk="0" hangingPunct="1">
      <a:defRPr kumimoji="1" sz="1200" kern="1200">
        <a:solidFill>
          <a:schemeClr val="tx1"/>
        </a:solidFill>
        <a:latin typeface="+mn-lt"/>
        <a:ea typeface="+mn-ea"/>
        <a:cs typeface="+mn-cs"/>
      </a:defRPr>
    </a:lvl5pPr>
    <a:lvl6pPr marL="2285365" algn="l" defTabSz="913765" rtl="0" eaLnBrk="1" latinLnBrk="0" hangingPunct="1">
      <a:defRPr kumimoji="1" sz="1200" kern="1200">
        <a:solidFill>
          <a:schemeClr val="tx1"/>
        </a:solidFill>
        <a:latin typeface="+mn-lt"/>
        <a:ea typeface="+mn-ea"/>
        <a:cs typeface="+mn-cs"/>
      </a:defRPr>
    </a:lvl6pPr>
    <a:lvl7pPr marL="2742565" algn="l" defTabSz="913765" rtl="0" eaLnBrk="1" latinLnBrk="0" hangingPunct="1">
      <a:defRPr kumimoji="1" sz="1200" kern="1200">
        <a:solidFill>
          <a:schemeClr val="tx1"/>
        </a:solidFill>
        <a:latin typeface="+mn-lt"/>
        <a:ea typeface="+mn-ea"/>
        <a:cs typeface="+mn-cs"/>
      </a:defRPr>
    </a:lvl7pPr>
    <a:lvl8pPr marL="3199765" algn="l" defTabSz="913765" rtl="0" eaLnBrk="1" latinLnBrk="0" hangingPunct="1">
      <a:defRPr kumimoji="1" sz="1200" kern="1200">
        <a:solidFill>
          <a:schemeClr val="tx1"/>
        </a:solidFill>
        <a:latin typeface="+mn-lt"/>
        <a:ea typeface="+mn-ea"/>
        <a:cs typeface="+mn-cs"/>
      </a:defRPr>
    </a:lvl8pPr>
    <a:lvl9pPr marL="3656965" algn="l" defTabSz="913765"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9171" y="-8468"/>
            <a:ext cx="9935592"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224812" y="2404534"/>
            <a:ext cx="6312279" cy="1646302"/>
          </a:xfrm>
        </p:spPr>
        <p:txBody>
          <a:bodyPr anchor="b">
            <a:noAutofit/>
          </a:bodyPr>
          <a:lstStyle>
            <a:lvl1pPr algn="r">
              <a:defRPr sz="5400">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24812" y="4050835"/>
            <a:ext cx="631227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9C4A350-C850-4F14-A7E6-02675EFB710D}" type="datetime1">
              <a:rPr lang="ja-JP" altLang="en-US" smtClean="0">
                <a:solidFill>
                  <a:prstClr val="black">
                    <a:tint val="75000"/>
                  </a:prstClr>
                </a:solidFill>
              </a:rPr>
              <a:t>2019/8/5</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3511035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3403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60400" y="4470400"/>
            <a:ext cx="6876690"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2AAEF7F-927D-4C2E-8CBF-59DCC33CF152}" type="datetime1">
              <a:rPr lang="ja-JP" altLang="en-US" smtClean="0">
                <a:solidFill>
                  <a:prstClr val="black">
                    <a:tint val="75000"/>
                  </a:prstClr>
                </a:solidFill>
              </a:rPr>
              <a:t>2019/8/5</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162367735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839459" y="609600"/>
            <a:ext cx="6578197"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1192830" y="3632200"/>
            <a:ext cx="58714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60399" y="4470400"/>
            <a:ext cx="687669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2AAEF7F-927D-4C2E-8CBF-59DCC33CF152}" type="datetime1">
              <a:rPr lang="ja-JP" altLang="en-US" smtClean="0">
                <a:solidFill>
                  <a:prstClr val="black">
                    <a:tint val="75000"/>
                  </a:prstClr>
                </a:solidFill>
              </a:rPr>
              <a:t>2019/8/5</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
        <p:nvSpPr>
          <p:cNvPr id="24" name="TextBox 23"/>
          <p:cNvSpPr txBox="1"/>
          <p:nvPr/>
        </p:nvSpPr>
        <p:spPr>
          <a:xfrm>
            <a:off x="522937" y="790378"/>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310008" y="288655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10485488"/>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60399" y="1931988"/>
            <a:ext cx="6876691" cy="2595460"/>
          </a:xfrm>
        </p:spPr>
        <p:txBody>
          <a:bodyPr anchor="b">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2AAEF7F-927D-4C2E-8CBF-59DCC33CF152}" type="datetime1">
              <a:rPr lang="ja-JP" altLang="en-US" smtClean="0">
                <a:solidFill>
                  <a:prstClr val="black">
                    <a:tint val="75000"/>
                  </a:prstClr>
                </a:solidFill>
              </a:rPr>
              <a:t>2019/8/5</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1855445980"/>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839459" y="609600"/>
            <a:ext cx="6578197"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2AAEF7F-927D-4C2E-8CBF-59DCC33CF152}" type="datetime1">
              <a:rPr lang="ja-JP" altLang="en-US" smtClean="0">
                <a:solidFill>
                  <a:prstClr val="black">
                    <a:tint val="75000"/>
                  </a:prstClr>
                </a:solidFill>
              </a:rPr>
              <a:t>2019/8/5</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
        <p:nvSpPr>
          <p:cNvPr id="24" name="TextBox 23"/>
          <p:cNvSpPr txBox="1"/>
          <p:nvPr/>
        </p:nvSpPr>
        <p:spPr>
          <a:xfrm>
            <a:off x="522937" y="790378"/>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310008" y="288655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12120803"/>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67169" y="609600"/>
            <a:ext cx="6869920"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2AAEF7F-927D-4C2E-8CBF-59DCC33CF152}" type="datetime1">
              <a:rPr lang="ja-JP" altLang="en-US" smtClean="0">
                <a:solidFill>
                  <a:prstClr val="black">
                    <a:tint val="75000"/>
                  </a:prstClr>
                </a:solidFill>
              </a:rPr>
              <a:t>2019/8/5</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383027484"/>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2AAEF7F-927D-4C2E-8CBF-59DCC33CF152}" type="datetime1">
              <a:rPr lang="ja-JP" altLang="en-US" smtClean="0">
                <a:solidFill>
                  <a:prstClr val="black">
                    <a:tint val="75000"/>
                  </a:prstClr>
                </a:solidFill>
              </a:rPr>
              <a:t>2019/8/5</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18645222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5421" y="609601"/>
            <a:ext cx="1060380" cy="5251451"/>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60399" y="609601"/>
            <a:ext cx="5627945" cy="5251451"/>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2AAEF7F-927D-4C2E-8CBF-59DCC33CF152}" type="datetime1">
              <a:rPr lang="ja-JP" altLang="en-US" smtClean="0">
                <a:solidFill>
                  <a:prstClr val="black">
                    <a:tint val="75000"/>
                  </a:prstClr>
                </a:solidFill>
              </a:rPr>
              <a:t>2019/8/5</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141732293"/>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2 つのコンテンツ">
    <p:spTree>
      <p:nvGrpSpPr>
        <p:cNvPr id="1" name=""/>
        <p:cNvGrpSpPr/>
        <p:nvPr/>
      </p:nvGrpSpPr>
      <p:grpSpPr>
        <a:xfrm>
          <a:off x="0" y="0"/>
          <a:ext cx="0" cy="0"/>
          <a:chOff x="0" y="0"/>
          <a:chExt cx="0" cy="0"/>
        </a:xfrm>
      </p:grpSpPr>
      <p:sp>
        <p:nvSpPr>
          <p:cNvPr id="4" name="コンテンツ プレースホルダー 3"/>
          <p:cNvSpPr>
            <a:spLocks noGrp="1"/>
          </p:cNvSpPr>
          <p:nvPr>
            <p:ph sz="half" idx="2"/>
          </p:nvPr>
        </p:nvSpPr>
        <p:spPr>
          <a:xfrm>
            <a:off x="72681" y="1647825"/>
            <a:ext cx="4804120" cy="5143500"/>
          </a:xfrm>
          <a:ln>
            <a:solidFill>
              <a:schemeClr val="accent1">
                <a:lumMod val="75000"/>
              </a:schemeClr>
            </a:solidFill>
            <a:prstDash val="dash"/>
          </a:ln>
        </p:spPr>
        <p:txBody>
          <a:bodyPr>
            <a:normAutofit/>
          </a:bodyPr>
          <a:lstStyle>
            <a:lvl1pPr>
              <a:lnSpc>
                <a:spcPct val="100000"/>
              </a:lnSpc>
              <a:spcBef>
                <a:spcPts val="0"/>
              </a:spcBef>
              <a:spcAft>
                <a:spcPts val="300"/>
              </a:spcAft>
              <a:defRPr sz="1200">
                <a:latin typeface="Meiryo UI" panose="020B0604030504040204" pitchFamily="50" charset="-128"/>
                <a:ea typeface="Meiryo UI" panose="020B0604030504040204" pitchFamily="50" charset="-128"/>
              </a:defRPr>
            </a:lvl1pPr>
            <a:lvl2pPr>
              <a:lnSpc>
                <a:spcPct val="100000"/>
              </a:lnSpc>
              <a:spcBef>
                <a:spcPts val="0"/>
              </a:spcBef>
              <a:spcAft>
                <a:spcPts val="300"/>
              </a:spcAft>
              <a:defRPr sz="1200">
                <a:latin typeface="Meiryo UI" panose="020B0604030504040204" pitchFamily="50" charset="-128"/>
                <a:ea typeface="Meiryo UI" panose="020B0604030504040204" pitchFamily="50" charset="-128"/>
              </a:defRPr>
            </a:lvl2pPr>
            <a:lvl3pPr>
              <a:lnSpc>
                <a:spcPct val="100000"/>
              </a:lnSpc>
              <a:spcBef>
                <a:spcPts val="0"/>
              </a:spcBef>
              <a:spcAft>
                <a:spcPts val="300"/>
              </a:spcAft>
              <a:defRPr sz="1200">
                <a:latin typeface="Meiryo UI" panose="020B0604030504040204" pitchFamily="50" charset="-128"/>
                <a:ea typeface="Meiryo UI" panose="020B0604030504040204" pitchFamily="50" charset="-128"/>
              </a:defRPr>
            </a:lvl3pPr>
            <a:lvl4pPr>
              <a:lnSpc>
                <a:spcPct val="100000"/>
              </a:lnSpc>
              <a:spcBef>
                <a:spcPts val="0"/>
              </a:spcBef>
              <a:spcAft>
                <a:spcPts val="300"/>
              </a:spcAft>
              <a:defRPr sz="1200">
                <a:latin typeface="Meiryo UI" panose="020B0604030504040204" pitchFamily="50" charset="-128"/>
                <a:ea typeface="Meiryo UI" panose="020B0604030504040204" pitchFamily="50" charset="-128"/>
              </a:defRPr>
            </a:lvl4pPr>
            <a:lvl5pPr>
              <a:lnSpc>
                <a:spcPct val="100000"/>
              </a:lnSpc>
              <a:spcBef>
                <a:spcPts val="0"/>
              </a:spcBef>
              <a:spcAft>
                <a:spcPts val="300"/>
              </a:spcAft>
              <a:defRPr sz="1200">
                <a:latin typeface="Meiryo UI" panose="020B0604030504040204" pitchFamily="50" charset="-128"/>
                <a:ea typeface="Meiryo UI" panose="020B0604030504040204" pitchFamily="50" charset="-128"/>
              </a:defRPr>
            </a:lvl5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9" name="コンテンツ プレースホルダー 3"/>
          <p:cNvSpPr>
            <a:spLocks noGrp="1"/>
          </p:cNvSpPr>
          <p:nvPr>
            <p:ph sz="half" idx="13"/>
          </p:nvPr>
        </p:nvSpPr>
        <p:spPr>
          <a:xfrm>
            <a:off x="112437" y="838562"/>
            <a:ext cx="720000" cy="720000"/>
          </a:xfrm>
        </p:spPr>
        <p:txBody>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10" name="コンテンツ プレースホルダー 3"/>
          <p:cNvSpPr>
            <a:spLocks noGrp="1"/>
          </p:cNvSpPr>
          <p:nvPr>
            <p:ph sz="half" idx="14"/>
          </p:nvPr>
        </p:nvSpPr>
        <p:spPr>
          <a:xfrm>
            <a:off x="927445" y="838562"/>
            <a:ext cx="8865912" cy="720000"/>
          </a:xfrm>
        </p:spPr>
        <p:txBody>
          <a:bodyPr anchor="ctr">
            <a:noAutofit/>
          </a:bodyPr>
          <a:lstStyle>
            <a:lvl1pPr>
              <a:defRPr sz="1600" b="1">
                <a:solidFill>
                  <a:schemeClr val="tx1">
                    <a:lumMod val="85000"/>
                    <a:lumOff val="15000"/>
                  </a:schemeClr>
                </a:solidFill>
                <a:latin typeface="Meiryo UI" panose="020B0604030504040204" pitchFamily="50" charset="-128"/>
                <a:ea typeface="Meiryo UI" panose="020B0604030504040204" pitchFamily="50" charset="-128"/>
              </a:defRPr>
            </a:lvl1pPr>
            <a:lvl2pPr>
              <a:defRPr sz="1600" b="1">
                <a:solidFill>
                  <a:schemeClr val="tx1">
                    <a:lumMod val="85000"/>
                    <a:lumOff val="15000"/>
                  </a:schemeClr>
                </a:solidFill>
                <a:latin typeface="Meiryo UI" panose="020B0604030504040204" pitchFamily="50" charset="-128"/>
                <a:ea typeface="Meiryo UI" panose="020B0604030504040204" pitchFamily="50" charset="-128"/>
              </a:defRPr>
            </a:lvl2pPr>
            <a:lvl3pPr>
              <a:defRPr sz="1600" b="1">
                <a:solidFill>
                  <a:schemeClr val="tx1">
                    <a:lumMod val="85000"/>
                    <a:lumOff val="15000"/>
                  </a:schemeClr>
                </a:solidFill>
                <a:latin typeface="Meiryo UI" panose="020B0604030504040204" pitchFamily="50" charset="-128"/>
                <a:ea typeface="Meiryo UI" panose="020B0604030504040204" pitchFamily="50" charset="-128"/>
              </a:defRPr>
            </a:lvl3pPr>
            <a:lvl4pPr>
              <a:defRPr sz="1600" b="1">
                <a:solidFill>
                  <a:schemeClr val="tx1">
                    <a:lumMod val="85000"/>
                    <a:lumOff val="15000"/>
                  </a:schemeClr>
                </a:solidFill>
                <a:latin typeface="Meiryo UI" panose="020B0604030504040204" pitchFamily="50" charset="-128"/>
                <a:ea typeface="Meiryo UI" panose="020B0604030504040204" pitchFamily="50" charset="-128"/>
              </a:defRPr>
            </a:lvl4pPr>
            <a:lvl5pPr>
              <a:defRPr sz="1600" b="1">
                <a:solidFill>
                  <a:schemeClr val="tx1">
                    <a:lumMod val="85000"/>
                    <a:lumOff val="15000"/>
                  </a:schemeClr>
                </a:solidFill>
                <a:latin typeface="Meiryo UI" panose="020B0604030504040204" pitchFamily="50" charset="-128"/>
                <a:ea typeface="Meiryo UI" panose="020B0604030504040204" pitchFamily="50" charset="-128"/>
              </a:defRPr>
            </a:lvl5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11" name="コンテンツ プレースホルダー 3"/>
          <p:cNvSpPr>
            <a:spLocks noGrp="1"/>
          </p:cNvSpPr>
          <p:nvPr>
            <p:ph sz="half" idx="15"/>
          </p:nvPr>
        </p:nvSpPr>
        <p:spPr>
          <a:xfrm>
            <a:off x="5048872" y="1647825"/>
            <a:ext cx="4804120" cy="5143500"/>
          </a:xfrm>
          <a:ln>
            <a:solidFill>
              <a:schemeClr val="accent1">
                <a:lumMod val="75000"/>
              </a:schemeClr>
            </a:solidFill>
            <a:prstDash val="sysDash"/>
          </a:ln>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6" name="スライド番号プレースホルダー 5"/>
          <p:cNvSpPr>
            <a:spLocks noGrp="1"/>
          </p:cNvSpPr>
          <p:nvPr>
            <p:ph type="sldNum" sz="quarter" idx="12"/>
          </p:nvPr>
        </p:nvSpPr>
        <p:spPr>
          <a:xfrm>
            <a:off x="8734114" y="98977"/>
            <a:ext cx="1118878" cy="365125"/>
          </a:xfrm>
          <a:solidFill>
            <a:schemeClr val="bg1"/>
          </a:solidFill>
        </p:spPr>
        <p:style>
          <a:lnRef idx="2">
            <a:schemeClr val="accent1"/>
          </a:lnRef>
          <a:fillRef idx="1">
            <a:schemeClr val="lt1"/>
          </a:fillRef>
          <a:effectRef idx="0">
            <a:schemeClr val="accent1"/>
          </a:effectRef>
          <a:fontRef idx="none"/>
        </p:style>
        <p:txBody>
          <a:bodyPr/>
          <a:lstStyle>
            <a:lvl1pPr algn="ctr">
              <a:defRPr b="1">
                <a:solidFill>
                  <a:schemeClr val="tx1"/>
                </a:solidFill>
                <a:latin typeface="Meiryo UI" panose="020B0604030504040204" pitchFamily="50" charset="-128"/>
                <a:ea typeface="Meiryo UI" panose="020B0604030504040204" pitchFamily="50" charset="-128"/>
              </a:defRPr>
            </a:lvl1pPr>
          </a:lstStyle>
          <a:p>
            <a:fld id="{370982FC-8480-46E8-A234-72C222607BBB}" type="slidenum">
              <a:rPr lang="ja-JP" altLang="en-US" smtClean="0"/>
              <a:pPr/>
              <a:t>‹#›</a:t>
            </a:fld>
            <a:endParaRPr lang="ja-JP" altLang="en-US"/>
          </a:p>
        </p:txBody>
      </p:sp>
    </p:spTree>
    <p:extLst>
      <p:ext uri="{BB962C8B-B14F-4D97-AF65-F5344CB8AC3E}">
        <p14:creationId xmlns:p14="http://schemas.microsoft.com/office/powerpoint/2010/main" val="36805227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4875"/>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9C4A350-C850-4F14-A7E6-02675EFB710D}" type="datetime1">
              <a:rPr lang="ja-JP" altLang="en-US" smtClean="0">
                <a:solidFill>
                  <a:prstClr val="black">
                    <a:tint val="75000"/>
                  </a:prstClr>
                </a:solidFill>
              </a:rPr>
              <a:t>2019/8/5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21493126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3146B5D-AC21-421A-B8E6-B7C78BEC4669}" type="datetime1">
              <a:rPr lang="ja-JP" altLang="en-US" smtClean="0">
                <a:solidFill>
                  <a:prstClr val="black">
                    <a:tint val="75000"/>
                  </a:prstClr>
                </a:solidFill>
              </a:rPr>
              <a:t>2019/8/5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7188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3146B5D-AC21-421A-B8E6-B7C78BEC4669}" type="datetime1">
              <a:rPr lang="ja-JP" altLang="en-US" smtClean="0">
                <a:solidFill>
                  <a:prstClr val="black">
                    <a:tint val="75000"/>
                  </a:prstClr>
                </a:solidFill>
              </a:rPr>
              <a:t>2019/8/5</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24695375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4875"/>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AD5BB7E-BEB8-4AF6-B714-72676ED53D9C}" type="datetime1">
              <a:rPr lang="ja-JP" altLang="en-US" smtClean="0">
                <a:solidFill>
                  <a:prstClr val="black">
                    <a:tint val="75000"/>
                  </a:prstClr>
                </a:solidFill>
              </a:rPr>
              <a:t>2019/8/5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42368455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D05D5D2-FFFC-479D-8130-8A10C96356B0}" type="datetime1">
              <a:rPr lang="ja-JP" altLang="en-US" smtClean="0">
                <a:solidFill>
                  <a:prstClr val="black">
                    <a:tint val="75000"/>
                  </a:prstClr>
                </a:solidFill>
              </a:rPr>
              <a:t>2019/8/5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8691726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8C6417A-0290-4F4C-A619-13D5E60C9DB3}" type="datetime1">
              <a:rPr lang="ja-JP" altLang="en-US" smtClean="0">
                <a:solidFill>
                  <a:prstClr val="black">
                    <a:tint val="75000"/>
                  </a:prstClr>
                </a:solidFill>
              </a:rPr>
              <a:t>2019/8/5</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11356690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55210E1-7510-4139-A653-1480721F8E66}" type="datetime1">
              <a:rPr lang="ja-JP" altLang="en-US" smtClean="0">
                <a:solidFill>
                  <a:prstClr val="black">
                    <a:tint val="75000"/>
                  </a:prstClr>
                </a:solidFill>
              </a:rPr>
              <a:t>2019/8/5</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6217428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AEC3700-F350-497D-8C31-25F14E3E2EE6}" type="datetime1">
              <a:rPr lang="ja-JP" altLang="en-US" smtClean="0">
                <a:solidFill>
                  <a:prstClr val="black">
                    <a:tint val="75000"/>
                  </a:prstClr>
                </a:solidFill>
              </a:rPr>
              <a:t>2019/8/5</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13570855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2AAEF7F-927D-4C2E-8CBF-59DCC33CF152}" type="datetime1">
              <a:rPr lang="ja-JP" altLang="en-US" smtClean="0">
                <a:solidFill>
                  <a:prstClr val="black">
                    <a:tint val="75000"/>
                  </a:prstClr>
                </a:solidFill>
              </a:rPr>
              <a:t>2019/8/5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4162406782"/>
      </p:ext>
    </p:extLst>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2CA08AD-8667-479F-BB99-989F2A23BE1A}" type="datetime1">
              <a:rPr lang="ja-JP" altLang="en-US" smtClean="0">
                <a:solidFill>
                  <a:prstClr val="black">
                    <a:tint val="75000"/>
                  </a:prstClr>
                </a:solidFill>
              </a:rPr>
              <a:t>2019/8/5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33304809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2AAEF7F-927D-4C2E-8CBF-59DCC33CF152}" type="datetime1">
              <a:rPr lang="ja-JP" altLang="en-US" smtClean="0">
                <a:solidFill>
                  <a:prstClr val="black">
                    <a:tint val="75000"/>
                  </a:prstClr>
                </a:solidFill>
              </a:rPr>
              <a:t>2019/8/5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3675721198"/>
      </p:ext>
    </p:extLst>
  </p:cSld>
  <p:clrMapOvr>
    <a:masterClrMapping/>
  </p:clrMapOvr>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2AAEF7F-927D-4C2E-8CBF-59DCC33CF152}" type="datetime1">
              <a:rPr lang="ja-JP" altLang="en-US" smtClean="0">
                <a:solidFill>
                  <a:prstClr val="black">
                    <a:tint val="75000"/>
                  </a:prstClr>
                </a:solidFill>
              </a:rPr>
              <a:t>2019/8/5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1411749991"/>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60399" y="2700869"/>
            <a:ext cx="6876691" cy="1826581"/>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60399" y="4527448"/>
            <a:ext cx="6876691"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AD5BB7E-BEB8-4AF6-B714-72676ED53D9C}" type="datetime1">
              <a:rPr lang="ja-JP" altLang="en-US" smtClean="0">
                <a:solidFill>
                  <a:prstClr val="black">
                    <a:tint val="75000"/>
                  </a:prstClr>
                </a:solidFill>
              </a:rPr>
              <a:t>2019/8/5</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1270541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1320800"/>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60401" y="2160589"/>
            <a:ext cx="3345451"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191637" y="2160590"/>
            <a:ext cx="3345453"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D05D5D2-FFFC-479D-8130-8A10C96356B0}" type="datetime1">
              <a:rPr lang="ja-JP" altLang="en-US" smtClean="0">
                <a:solidFill>
                  <a:prstClr val="black">
                    <a:tint val="75000"/>
                  </a:prstClr>
                </a:solidFill>
              </a:rPr>
              <a:t>2019/8/5</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3776184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89" cy="1320800"/>
          </a:xfrm>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60399"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60399" y="2737247"/>
            <a:ext cx="3348228"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188860"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188860" y="2737247"/>
            <a:ext cx="3348228"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8C6417A-0290-4F4C-A619-13D5E60C9DB3}" type="datetime1">
              <a:rPr lang="ja-JP" altLang="en-US" smtClean="0">
                <a:solidFill>
                  <a:prstClr val="black">
                    <a:tint val="75000"/>
                  </a:prstClr>
                </a:solidFill>
              </a:rPr>
              <a:t>2019/8/5</a:t>
            </a:fld>
            <a:endParaRPr lang="ja-JP"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ja-JP"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511845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60399" y="609600"/>
            <a:ext cx="6876690" cy="132080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55210E1-7510-4139-A653-1480721F8E66}" type="datetime1">
              <a:rPr lang="ja-JP" altLang="en-US" smtClean="0">
                <a:solidFill>
                  <a:prstClr val="black">
                    <a:tint val="75000"/>
                  </a:prstClr>
                </a:solidFill>
              </a:rPr>
              <a:t>2019/8/5</a:t>
            </a:fld>
            <a:endParaRPr lang="ja-JP"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ja-JP"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1274635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EC3700-F350-497D-8C31-25F14E3E2EE6}" type="datetime1">
              <a:rPr lang="ja-JP" altLang="en-US" smtClean="0">
                <a:solidFill>
                  <a:prstClr val="black">
                    <a:tint val="75000"/>
                  </a:prstClr>
                </a:solidFill>
              </a:rPr>
              <a:t>2019/8/5</a:t>
            </a:fld>
            <a:endParaRPr lang="ja-JP"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ja-JP"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3795919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0399" y="1498604"/>
            <a:ext cx="3022697" cy="1278466"/>
          </a:xfrm>
        </p:spPr>
        <p:txBody>
          <a:bodyPr anchor="b">
            <a:normAutofit/>
          </a:bodyPr>
          <a:lstStyle>
            <a:lvl1pPr>
              <a:defRPr sz="20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68882" y="514926"/>
            <a:ext cx="3668207" cy="552643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60399" y="2777069"/>
            <a:ext cx="3022697"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2AAEF7F-927D-4C2E-8CBF-59DCC33CF152}" type="datetime1">
              <a:rPr lang="ja-JP" altLang="en-US" smtClean="0">
                <a:solidFill>
                  <a:prstClr val="black">
                    <a:tint val="75000"/>
                  </a:prstClr>
                </a:solidFill>
              </a:rPr>
              <a:t>2019/8/5</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2203461147"/>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0399" y="4800600"/>
            <a:ext cx="6876690"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60399" y="609600"/>
            <a:ext cx="6876690"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660399" y="5367338"/>
            <a:ext cx="687669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2CA08AD-8667-479F-BB99-989F2A23BE1A}" type="datetime1">
              <a:rPr lang="ja-JP" altLang="en-US" smtClean="0">
                <a:solidFill>
                  <a:prstClr val="black">
                    <a:tint val="75000"/>
                  </a:prstClr>
                </a:solidFill>
              </a:rPr>
              <a:t>2019/8/5</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1268827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9172" y="-8468"/>
            <a:ext cx="9935593"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60400" y="609600"/>
            <a:ext cx="6876689" cy="132080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60399" y="2160590"/>
            <a:ext cx="6876690" cy="38807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855696" y="6041364"/>
            <a:ext cx="741143"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2AAEF7F-927D-4C2E-8CBF-59DCC33CF152}" type="datetime1">
              <a:rPr lang="ja-JP" altLang="en-US" smtClean="0">
                <a:solidFill>
                  <a:prstClr val="black">
                    <a:tint val="75000"/>
                  </a:prstClr>
                </a:solidFill>
              </a:rPr>
              <a:t>2019/8/5</a:t>
            </a:fld>
            <a:endParaRPr lang="ja-JP" altLang="en-US">
              <a:solidFill>
                <a:prstClr val="black">
                  <a:tint val="75000"/>
                </a:prstClr>
              </a:solidFill>
            </a:endParaRPr>
          </a:p>
        </p:txBody>
      </p:sp>
      <p:sp>
        <p:nvSpPr>
          <p:cNvPr id="5" name="Footer Placeholder 4"/>
          <p:cNvSpPr>
            <a:spLocks noGrp="1"/>
          </p:cNvSpPr>
          <p:nvPr>
            <p:ph type="ftr" sz="quarter" idx="3"/>
          </p:nvPr>
        </p:nvSpPr>
        <p:spPr>
          <a:xfrm>
            <a:off x="660399" y="6041364"/>
            <a:ext cx="5008221"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ja-JP" altLang="en-US">
              <a:solidFill>
                <a:prstClr val="black">
                  <a:tint val="75000"/>
                </a:prstClr>
              </a:solidFill>
            </a:endParaRPr>
          </a:p>
        </p:txBody>
      </p:sp>
      <p:sp>
        <p:nvSpPr>
          <p:cNvPr id="6" name="Slide Number Placeholder 5"/>
          <p:cNvSpPr>
            <a:spLocks noGrp="1"/>
          </p:cNvSpPr>
          <p:nvPr>
            <p:ph type="sldNum" sz="quarter" idx="4"/>
          </p:nvPr>
        </p:nvSpPr>
        <p:spPr>
          <a:xfrm>
            <a:off x="6981732" y="6041364"/>
            <a:ext cx="555358" cy="365125"/>
          </a:xfrm>
          <a:prstGeom prst="rect">
            <a:avLst/>
          </a:prstGeom>
        </p:spPr>
        <p:txBody>
          <a:bodyPr vert="horz" lIns="91440" tIns="45720" rIns="91440" bIns="45720" rtlCol="0" anchor="ctr"/>
          <a:lstStyle>
            <a:lvl1pPr algn="r">
              <a:defRPr sz="900">
                <a:solidFill>
                  <a:schemeClr val="accent1"/>
                </a:solidFill>
              </a:defRPr>
            </a:lvl1p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2227107572"/>
      </p:ext>
    </p:extLst>
  </p:cSld>
  <p:clrMap bg1="lt1" tx1="dk1" bg2="lt2" tx2="dk2" accent1="accent1" accent2="accent2" accent3="accent3" accent4="accent4" accent5="accent5" accent6="accent6" hlink="hlink" folHlink="folHlink"/>
  <p:sldLayoutIdLst>
    <p:sldLayoutId id="2147484215" r:id="rId1"/>
    <p:sldLayoutId id="2147484216" r:id="rId2"/>
    <p:sldLayoutId id="2147484217" r:id="rId3"/>
    <p:sldLayoutId id="2147484218" r:id="rId4"/>
    <p:sldLayoutId id="2147484219" r:id="rId5"/>
    <p:sldLayoutId id="2147484220" r:id="rId6"/>
    <p:sldLayoutId id="2147484221" r:id="rId7"/>
    <p:sldLayoutId id="2147484222" r:id="rId8"/>
    <p:sldLayoutId id="2147484223" r:id="rId9"/>
    <p:sldLayoutId id="2147484224" r:id="rId10"/>
    <p:sldLayoutId id="2147484225" r:id="rId11"/>
    <p:sldLayoutId id="2147484226" r:id="rId12"/>
    <p:sldLayoutId id="2147484227" r:id="rId13"/>
    <p:sldLayoutId id="2147484228" r:id="rId14"/>
    <p:sldLayoutId id="2147484229" r:id="rId15"/>
    <p:sldLayoutId id="2147484230" r:id="rId16"/>
    <p:sldLayoutId id="2147484243" r:id="rId17"/>
  </p:sldLayoutIdLst>
  <p:hf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F2AAEF7F-927D-4C2E-8CBF-59DCC33CF152}" type="datetime1">
              <a:rPr lang="ja-JP" altLang="en-US" smtClean="0">
                <a:solidFill>
                  <a:prstClr val="black">
                    <a:tint val="75000"/>
                  </a:prstClr>
                </a:solidFill>
              </a:rPr>
              <a:t>2019/8/5</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D2D8002D-B5B0-4BAC-B1F6-782DDCCE6D9C}" type="slidenum">
              <a:rPr lang="ja-JP" altLang="en-US" smtClean="0">
                <a:solidFill>
                  <a:prstClr val="black">
                    <a:tint val="75000"/>
                  </a:prstClr>
                </a:solidFill>
              </a:rPr>
              <a:t>‹#›</a:t>
            </a:fld>
            <a:endParaRPr lang="ja-JP" altLang="en-US">
              <a:solidFill>
                <a:prstClr val="black">
                  <a:tint val="75000"/>
                </a:prstClr>
              </a:solidFill>
            </a:endParaRPr>
          </a:p>
        </p:txBody>
      </p:sp>
    </p:spTree>
    <p:extLst>
      <p:ext uri="{BB962C8B-B14F-4D97-AF65-F5344CB8AC3E}">
        <p14:creationId xmlns:p14="http://schemas.microsoft.com/office/powerpoint/2010/main" val="2975487893"/>
      </p:ext>
    </p:extLst>
  </p:cSld>
  <p:clrMap bg1="lt1" tx1="dk1" bg2="lt2" tx2="dk2" accent1="accent1" accent2="accent2" accent3="accent3" accent4="accent4" accent5="accent5" accent6="accent6" hlink="hlink" folHlink="folHlink"/>
  <p:sldLayoutIdLst>
    <p:sldLayoutId id="2147484245" r:id="rId1"/>
    <p:sldLayoutId id="2147484246" r:id="rId2"/>
    <p:sldLayoutId id="2147484247" r:id="rId3"/>
    <p:sldLayoutId id="2147484248" r:id="rId4"/>
    <p:sldLayoutId id="2147484249" r:id="rId5"/>
    <p:sldLayoutId id="2147484250" r:id="rId6"/>
    <p:sldLayoutId id="2147484251" r:id="rId7"/>
    <p:sldLayoutId id="2147484252" r:id="rId8"/>
    <p:sldLayoutId id="2147484253" r:id="rId9"/>
    <p:sldLayoutId id="2147484254" r:id="rId10"/>
    <p:sldLayoutId id="2147484255" r:id="rId11"/>
  </p:sldLayoutIdLst>
  <p:hf hdr="0" ft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816592" y="2284194"/>
            <a:ext cx="8436201" cy="1138773"/>
          </a:xfrm>
          <a:prstGeom prst="rect">
            <a:avLst/>
          </a:prstGeom>
          <a:noFill/>
        </p:spPr>
        <p:txBody>
          <a:bodyPr wrap="square" rtlCol="0">
            <a:spAutoFit/>
          </a:bodyPr>
          <a:lstStyle/>
          <a:p>
            <a:pPr algn="ctr"/>
            <a:r>
              <a:rPr kumimoji="1" lang="ja-JP" altLang="en-US" sz="3400" b="1" dirty="0" smtClean="0">
                <a:latin typeface="Meiryo UI" panose="020B0604030504040204" pitchFamily="50" charset="-128"/>
                <a:ea typeface="Meiryo UI" panose="020B0604030504040204" pitchFamily="50" charset="-128"/>
              </a:rPr>
              <a:t>第１回有識者</a:t>
            </a:r>
            <a:r>
              <a:rPr kumimoji="1" lang="en-US" altLang="ja-JP" sz="3400" b="1" dirty="0" smtClean="0">
                <a:latin typeface="Meiryo UI" panose="020B0604030504040204" pitchFamily="50" charset="-128"/>
                <a:ea typeface="Meiryo UI" panose="020B0604030504040204" pitchFamily="50" charset="-128"/>
              </a:rPr>
              <a:t>WG</a:t>
            </a:r>
            <a:r>
              <a:rPr kumimoji="1" lang="ja-JP" altLang="en-US" sz="3400" b="1" dirty="0" smtClean="0">
                <a:latin typeface="Meiryo UI" panose="020B0604030504040204" pitchFamily="50" charset="-128"/>
                <a:ea typeface="Meiryo UI" panose="020B0604030504040204" pitchFamily="50" charset="-128"/>
              </a:rPr>
              <a:t>の概要と論点整理</a:t>
            </a:r>
            <a:endParaRPr kumimoji="1" lang="en-US" altLang="ja-JP" sz="3400" b="1" dirty="0" smtClean="0">
              <a:latin typeface="Meiryo UI" panose="020B0604030504040204" pitchFamily="50" charset="-128"/>
              <a:ea typeface="Meiryo UI" panose="020B0604030504040204" pitchFamily="50" charset="-128"/>
            </a:endParaRPr>
          </a:p>
          <a:p>
            <a:pPr algn="ctr"/>
            <a:r>
              <a:rPr kumimoji="1" lang="ja-JP" altLang="en-US" sz="3400" b="1" dirty="0" smtClean="0">
                <a:latin typeface="Meiryo UI" panose="020B0604030504040204" pitchFamily="50" charset="-128"/>
                <a:ea typeface="Meiryo UI" panose="020B0604030504040204" pitchFamily="50" charset="-128"/>
              </a:rPr>
              <a:t>（第２回有識者</a:t>
            </a:r>
            <a:r>
              <a:rPr kumimoji="1" lang="en-US" altLang="ja-JP" sz="3400" b="1" dirty="0" smtClean="0">
                <a:latin typeface="Meiryo UI" panose="020B0604030504040204" pitchFamily="50" charset="-128"/>
                <a:ea typeface="Meiryo UI" panose="020B0604030504040204" pitchFamily="50" charset="-128"/>
              </a:rPr>
              <a:t>WG</a:t>
            </a:r>
            <a:r>
              <a:rPr kumimoji="1" lang="ja-JP" altLang="en-US" sz="3400" b="1" dirty="0" smtClean="0">
                <a:latin typeface="Meiryo UI" panose="020B0604030504040204" pitchFamily="50" charset="-128"/>
                <a:ea typeface="Meiryo UI" panose="020B0604030504040204" pitchFamily="50" charset="-128"/>
              </a:rPr>
              <a:t>資料）</a:t>
            </a:r>
            <a:endParaRPr kumimoji="1" lang="ja-JP" altLang="en-US" sz="3400" b="1" dirty="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1438896" y="4558258"/>
            <a:ext cx="6912768" cy="446254"/>
          </a:xfrm>
          <a:prstGeom prst="rect">
            <a:avLst/>
          </a:prstGeom>
          <a:noFill/>
        </p:spPr>
        <p:txBody>
          <a:bodyPr wrap="square" lIns="91419" tIns="45709" rIns="91419" bIns="45709" rtlCol="0">
            <a:spAutoFit/>
          </a:bodyPr>
          <a:lstStyle/>
          <a:p>
            <a:pPr lvl="0" algn="ctr" fontAlgn="base">
              <a:spcBef>
                <a:spcPct val="20000"/>
              </a:spcBef>
              <a:spcAft>
                <a:spcPct val="0"/>
              </a:spcAft>
            </a:pPr>
            <a:r>
              <a:rPr lang="ja-JP" altLang="en-US" sz="23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大阪府企画室</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8561176" y="188640"/>
            <a:ext cx="1280592" cy="461643"/>
          </a:xfrm>
          <a:prstGeom prst="rect">
            <a:avLst/>
          </a:prstGeom>
          <a:noFill/>
          <a:ln>
            <a:solidFill>
              <a:schemeClr val="bg1"/>
            </a:solidFill>
          </a:ln>
        </p:spPr>
        <p:txBody>
          <a:bodyPr wrap="square" lIns="91419" tIns="45709" rIns="91419" bIns="45709" rtlCol="0">
            <a:spAutoFit/>
          </a:bodyPr>
          <a:lstStyle/>
          <a:p>
            <a:pPr lvl="0" algn="ctr" fontAlgn="base">
              <a:spcBef>
                <a:spcPct val="20000"/>
              </a:spcBef>
              <a:spcAft>
                <a:spcPct val="0"/>
              </a:spcAft>
            </a:pPr>
            <a:r>
              <a:rPr lang="ja-JP" altLang="en-US" sz="2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資料</a:t>
            </a:r>
            <a:r>
              <a:rPr lang="en-US" altLang="ja-JP" sz="2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5</a:t>
            </a:r>
          </a:p>
        </p:txBody>
      </p:sp>
    </p:spTree>
    <p:extLst>
      <p:ext uri="{BB962C8B-B14F-4D97-AF65-F5344CB8AC3E}">
        <p14:creationId xmlns:p14="http://schemas.microsoft.com/office/powerpoint/2010/main" val="4004846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ctrTitle"/>
          </p:nvPr>
        </p:nvSpPr>
        <p:spPr>
          <a:xfrm>
            <a:off x="-1" y="0"/>
            <a:ext cx="9898743" cy="422319"/>
          </a:xfrm>
          <a:solidFill>
            <a:srgbClr val="002060"/>
          </a:solidFill>
        </p:spPr>
        <p:txBody>
          <a:bodyPr anchor="ctr">
            <a:noAutofit/>
          </a:bodyPr>
          <a:lstStyle/>
          <a:p>
            <a:r>
              <a:rPr lang="ja-JP" altLang="en-US" sz="2000" b="1" dirty="0" smtClean="0">
                <a:solidFill>
                  <a:schemeClr val="bg1"/>
                </a:solidFill>
                <a:latin typeface="Meiryo UI" panose="020B0604030504040204" pitchFamily="50" charset="-128"/>
                <a:ea typeface="Meiryo UI" panose="020B0604030504040204" pitchFamily="50" charset="-128"/>
              </a:rPr>
              <a:t>将来像に関する各委員</a:t>
            </a:r>
            <a:r>
              <a:rPr lang="ja-JP" altLang="en-US" sz="2000" b="1" dirty="0">
                <a:solidFill>
                  <a:schemeClr val="bg1"/>
                </a:solidFill>
                <a:latin typeface="Meiryo UI" panose="020B0604030504040204" pitchFamily="50" charset="-128"/>
                <a:ea typeface="Meiryo UI" panose="020B0604030504040204" pitchFamily="50" charset="-128"/>
              </a:rPr>
              <a:t>の主なご意見</a:t>
            </a:r>
            <a:r>
              <a:rPr lang="ja-JP" altLang="en-US" sz="2000" b="1" dirty="0" smtClean="0">
                <a:solidFill>
                  <a:schemeClr val="bg1"/>
                </a:solidFill>
                <a:latin typeface="Meiryo UI" panose="020B0604030504040204" pitchFamily="50" charset="-128"/>
                <a:ea typeface="Meiryo UI" panose="020B0604030504040204" pitchFamily="50" charset="-128"/>
              </a:rPr>
              <a:t>と論点</a:t>
            </a:r>
            <a:r>
              <a:rPr lang="ja-JP" altLang="en-US" sz="2000" b="1" dirty="0">
                <a:solidFill>
                  <a:schemeClr val="bg1"/>
                </a:solidFill>
                <a:latin typeface="Meiryo UI" panose="020B0604030504040204" pitchFamily="50" charset="-128"/>
                <a:ea typeface="Meiryo UI" panose="020B0604030504040204" pitchFamily="50" charset="-128"/>
              </a:rPr>
              <a:t>整理</a:t>
            </a:r>
            <a:r>
              <a:rPr lang="ja-JP" altLang="en-US" sz="2000" b="1" dirty="0" smtClean="0">
                <a:solidFill>
                  <a:schemeClr val="bg1"/>
                </a:solidFill>
                <a:latin typeface="Meiryo UI" panose="020B0604030504040204" pitchFamily="50" charset="-128"/>
                <a:ea typeface="Meiryo UI" panose="020B0604030504040204" pitchFamily="50" charset="-128"/>
              </a:rPr>
              <a:t>案（１</a:t>
            </a:r>
            <a:r>
              <a:rPr lang="en-US" altLang="ja-JP" sz="2000" b="1" dirty="0" smtClean="0">
                <a:solidFill>
                  <a:schemeClr val="bg1"/>
                </a:solidFill>
                <a:latin typeface="Meiryo UI" panose="020B0604030504040204" pitchFamily="50" charset="-128"/>
                <a:ea typeface="Meiryo UI" panose="020B0604030504040204" pitchFamily="50" charset="-128"/>
              </a:rPr>
              <a:t>/</a:t>
            </a:r>
            <a:r>
              <a:rPr lang="ja-JP" altLang="en-US" sz="2000" b="1" dirty="0" smtClean="0">
                <a:solidFill>
                  <a:schemeClr val="bg1"/>
                </a:solidFill>
                <a:latin typeface="Meiryo UI" panose="020B0604030504040204" pitchFamily="50" charset="-128"/>
                <a:ea typeface="Meiryo UI" panose="020B0604030504040204" pitchFamily="50" charset="-128"/>
              </a:rPr>
              <a:t>２）</a:t>
            </a:r>
            <a:endParaRPr lang="ja-JP" altLang="en-US" sz="2000" b="1" dirty="0">
              <a:solidFill>
                <a:schemeClr val="bg1"/>
              </a:solidFill>
              <a:latin typeface="Meiryo UI" panose="020B0604030504040204" pitchFamily="50" charset="-128"/>
              <a:ea typeface="Meiryo UI" panose="020B0604030504040204" pitchFamily="50" charset="-128"/>
            </a:endParaRPr>
          </a:p>
        </p:txBody>
      </p:sp>
      <p:sp>
        <p:nvSpPr>
          <p:cNvPr id="26" name="角丸四角形 54">
            <a:extLst>
              <a:ext uri="{FF2B5EF4-FFF2-40B4-BE49-F238E27FC236}">
                <a16:creationId xmlns:a16="http://schemas.microsoft.com/office/drawing/2014/main" id="{5872E154-ACAC-49A4-887A-0811E565629F}"/>
              </a:ext>
            </a:extLst>
          </p:cNvPr>
          <p:cNvSpPr/>
          <p:nvPr/>
        </p:nvSpPr>
        <p:spPr>
          <a:xfrm>
            <a:off x="1009009" y="652491"/>
            <a:ext cx="8020692" cy="2474255"/>
          </a:xfrm>
          <a:prstGeom prst="roundRect">
            <a:avLst>
              <a:gd name="adj" fmla="val 0"/>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3663" indent="-93663"/>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35" name="正方形/長方形 34">
            <a:extLst>
              <a:ext uri="{FF2B5EF4-FFF2-40B4-BE49-F238E27FC236}">
                <a16:creationId xmlns:a16="http://schemas.microsoft.com/office/drawing/2014/main" id="{E77F6889-2297-4250-B3AB-69374810E87B}"/>
              </a:ext>
            </a:extLst>
          </p:cNvPr>
          <p:cNvSpPr/>
          <p:nvPr/>
        </p:nvSpPr>
        <p:spPr>
          <a:xfrm>
            <a:off x="1102459" y="652492"/>
            <a:ext cx="7927241" cy="2439129"/>
          </a:xfrm>
          <a:prstGeom prst="rect">
            <a:avLst/>
          </a:prstGeom>
          <a:noFill/>
          <a:ln w="6350">
            <a:noFill/>
          </a:ln>
        </p:spPr>
        <p:style>
          <a:lnRef idx="2">
            <a:schemeClr val="accent2"/>
          </a:lnRef>
          <a:fillRef idx="1">
            <a:schemeClr val="lt1"/>
          </a:fillRef>
          <a:effectRef idx="0">
            <a:schemeClr val="accent2"/>
          </a:effectRef>
          <a:fontRef idx="minor">
            <a:schemeClr val="dk1"/>
          </a:fontRef>
        </p:style>
        <p:txBody>
          <a:bodyPr wrap="square" lIns="0">
            <a:spAutoFit/>
          </a:bodyPr>
          <a:lstStyle/>
          <a:p>
            <a:pPr marL="177800" indent="-88900">
              <a:spcAft>
                <a:spcPts val="300"/>
              </a:spcAft>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88900">
              <a:spcAft>
                <a:spcPts val="300"/>
              </a:spcAft>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2050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年を見据えると、技術が多くのことを解決する中で、</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人間が生きる方向性</a:t>
            </a:r>
            <a:r>
              <a:rPr lang="ja-JP" altLang="en-US" sz="1100" b="1" u="sng" dirty="0" smtClean="0">
                <a:latin typeface="Meiryo UI" panose="020B0604030504040204" pitchFamily="50" charset="-128"/>
                <a:ea typeface="Meiryo UI" panose="020B0604030504040204" pitchFamily="50" charset="-128"/>
                <a:cs typeface="Meiryo UI" panose="020B0604030504040204" pitchFamily="50" charset="-128"/>
              </a:rPr>
              <a:t>や幸せ</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になる指標</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から未来社会を解釈していくことが必要。</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7800" indent="-88900">
              <a:spcAft>
                <a:spcPts val="300"/>
              </a:spcAft>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正しい」ことはＡＩができるようになるので、人間が</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「楽しい」と思えることをいか</a:t>
            </a:r>
            <a:r>
              <a:rPr lang="ja-JP" altLang="en-US" sz="1100" b="1" u="sng" dirty="0" smtClean="0">
                <a:latin typeface="Meiryo UI" panose="020B0604030504040204" pitchFamily="50" charset="-128"/>
                <a:ea typeface="Meiryo UI" panose="020B0604030504040204" pitchFamily="50" charset="-128"/>
                <a:cs typeface="Meiryo UI" panose="020B0604030504040204" pitchFamily="50" charset="-128"/>
              </a:rPr>
              <a:t>に設計</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できるか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楽しい」の再定義が必要。</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7800" indent="-88900">
              <a:spcAft>
                <a:spcPts val="300"/>
              </a:spcAft>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・効率</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や</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物質的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豊かさから</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個人の幸福や生き方</a:t>
            </a:r>
            <a:r>
              <a:rPr lang="ja-JP" altLang="en-US" sz="1100" b="1" u="sng" dirty="0" smtClean="0">
                <a:latin typeface="Meiryo UI" panose="020B0604030504040204" pitchFamily="50" charset="-128"/>
                <a:ea typeface="Meiryo UI" panose="020B0604030504040204" pitchFamily="50" charset="-128"/>
                <a:cs typeface="Meiryo UI" panose="020B0604030504040204" pitchFamily="50" charset="-128"/>
              </a:rPr>
              <a:t>を価値観の中心に位置付け、「</a:t>
            </a:r>
            <a:r>
              <a:rPr lang="en-US" altLang="ja-JP" sz="1100" b="1" u="sng" dirty="0" smtClean="0">
                <a:latin typeface="Meiryo UI" panose="020B0604030504040204" pitchFamily="50" charset="-128"/>
                <a:ea typeface="Meiryo UI" panose="020B0604030504040204" pitchFamily="50" charset="-128"/>
                <a:cs typeface="Meiryo UI" panose="020B0604030504040204" pitchFamily="50" charset="-128"/>
              </a:rPr>
              <a:t>Well-being</a:t>
            </a:r>
            <a:r>
              <a:rPr lang="ja-JP" altLang="en-US" sz="1100" b="1" u="sng" dirty="0" smtClean="0">
                <a:latin typeface="Meiryo UI" panose="020B0604030504040204" pitchFamily="50" charset="-128"/>
                <a:ea typeface="Meiryo UI" panose="020B0604030504040204" pitchFamily="50" charset="-128"/>
                <a:cs typeface="Meiryo UI" panose="020B0604030504040204" pitchFamily="50" charset="-128"/>
              </a:rPr>
              <a:t>」を各々が追求する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社会がやってくる。</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88900">
              <a:spcAft>
                <a:spcPts val="300"/>
              </a:spcAft>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　</a:t>
            </a:r>
            <a:r>
              <a:rPr kumimoji="1" lang="ja-JP" altLang="en-US" sz="1100" b="1" u="sng" dirty="0" smtClean="0">
                <a:latin typeface="Meiryo UI" panose="020B0604030504040204" pitchFamily="50" charset="-128"/>
                <a:ea typeface="Meiryo UI" panose="020B0604030504040204" pitchFamily="50" charset="-128"/>
              </a:rPr>
              <a:t>〇</a:t>
            </a:r>
            <a:r>
              <a:rPr kumimoji="1" lang="en-US" altLang="ja-JP" sz="1100" b="1" u="sng" dirty="0" smtClean="0">
                <a:latin typeface="Meiryo UI" panose="020B0604030504040204" pitchFamily="50" charset="-128"/>
                <a:ea typeface="Meiryo UI" panose="020B0604030504040204" pitchFamily="50" charset="-128"/>
              </a:rPr>
              <a:t>2050</a:t>
            </a:r>
            <a:r>
              <a:rPr kumimoji="1" lang="ja-JP" altLang="en-US" sz="1100" b="1" u="sng" dirty="0">
                <a:latin typeface="Meiryo UI" panose="020B0604030504040204" pitchFamily="50" charset="-128"/>
                <a:ea typeface="Meiryo UI" panose="020B0604030504040204" pitchFamily="50" charset="-128"/>
              </a:rPr>
              <a:t>年の個人の幸福感、充足感</a:t>
            </a:r>
            <a:endParaRPr kumimoji="1" lang="en-US" altLang="ja-JP" sz="1100" b="1" u="sng"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➢科学技術の進展により、多くの課題が解決されることが予想</a:t>
            </a:r>
            <a:r>
              <a:rPr kumimoji="1" lang="ja-JP" altLang="en-US" sz="1100" dirty="0" smtClean="0">
                <a:latin typeface="Meiryo UI" panose="020B0604030504040204" pitchFamily="50" charset="-128"/>
                <a:ea typeface="Meiryo UI" panose="020B0604030504040204" pitchFamily="50" charset="-128"/>
              </a:rPr>
              <a:t>される</a:t>
            </a:r>
            <a:r>
              <a:rPr kumimoji="1" lang="ja-JP" altLang="en-US" sz="1100" dirty="0">
                <a:latin typeface="Meiryo UI" panose="020B0604030504040204" pitchFamily="50" charset="-128"/>
                <a:ea typeface="Meiryo UI" panose="020B0604030504040204" pitchFamily="50" charset="-128"/>
              </a:rPr>
              <a:t>中</a:t>
            </a:r>
            <a:r>
              <a:rPr kumimoji="1" lang="ja-JP" altLang="en-US" sz="1100" dirty="0" smtClean="0">
                <a:latin typeface="Meiryo UI" panose="020B0604030504040204" pitchFamily="50" charset="-128"/>
                <a:ea typeface="Meiryo UI" panose="020B0604030504040204" pitchFamily="50" charset="-128"/>
              </a:rPr>
              <a:t>、個人</a:t>
            </a:r>
            <a:r>
              <a:rPr kumimoji="1" lang="ja-JP" altLang="en-US" sz="1100" dirty="0">
                <a:latin typeface="Meiryo UI" panose="020B0604030504040204" pitchFamily="50" charset="-128"/>
                <a:ea typeface="Meiryo UI" panose="020B0604030504040204" pitchFamily="50" charset="-128"/>
              </a:rPr>
              <a:t>の幸福感、充足感をどのように考えるか。</a:t>
            </a:r>
            <a:endParaRPr kumimoji="1" lang="en-US" altLang="ja-JP" sz="1100" dirty="0">
              <a:latin typeface="Meiryo UI" panose="020B0604030504040204" pitchFamily="50" charset="-128"/>
              <a:ea typeface="Meiryo UI" panose="020B0604030504040204" pitchFamily="50" charset="-128"/>
            </a:endParaRPr>
          </a:p>
          <a:p>
            <a:pPr marL="177800" indent="-88900">
              <a:spcAft>
                <a:spcPts val="300"/>
              </a:spcAft>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Well-being</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」として捉えるか。</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88900">
              <a:spcAft>
                <a:spcPts val="300"/>
              </a:spcAft>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参考</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】WHO</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憲章で「健康」について、次のように定義</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88900">
              <a:spcAft>
                <a:spcPts val="300"/>
              </a:spcAft>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病気でないとか、弱っていないということではなく、肉体的にも、精神的にも、そして社会的にも、すべて</a:t>
            </a:r>
            <a:r>
              <a:rPr lang="ja-JP" altLang="en-US" sz="1000" dirty="0" smtClean="0">
                <a:latin typeface="Meiryo UI" panose="020B0604030504040204" pitchFamily="50" charset="-128"/>
                <a:ea typeface="Meiryo UI" panose="020B0604030504040204" pitchFamily="50" charset="-128"/>
              </a:rPr>
              <a:t>が満たされた状態（</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u="sng" dirty="0">
                <a:latin typeface="Meiryo UI" panose="020B0604030504040204" pitchFamily="50" charset="-128"/>
                <a:ea typeface="Meiryo UI" panose="020B0604030504040204" pitchFamily="50" charset="-128"/>
                <a:cs typeface="Meiryo UI" panose="020B0604030504040204" pitchFamily="50" charset="-128"/>
              </a:rPr>
              <a:t>Well-being</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）に</a:t>
            </a:r>
            <a:endParaRPr lang="en-US" altLang="ja-JP" sz="1000" dirty="0" smtClean="0">
              <a:latin typeface="Meiryo UI" panose="020B0604030504040204" pitchFamily="50" charset="-128"/>
              <a:ea typeface="Meiryo UI" panose="020B0604030504040204" pitchFamily="50" charset="-128"/>
            </a:endParaRPr>
          </a:p>
          <a:p>
            <a:pPr marL="177800" indent="-88900">
              <a:spcAft>
                <a:spcPts val="300"/>
              </a:spcAft>
            </a:pP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ある</a:t>
            </a:r>
            <a:r>
              <a:rPr lang="ja-JP" altLang="en-US" sz="1000" dirty="0">
                <a:latin typeface="Meiryo UI" panose="020B0604030504040204" pitchFamily="50" charset="-128"/>
                <a:ea typeface="Meiryo UI" panose="020B0604030504040204" pitchFamily="50" charset="-128"/>
              </a:rPr>
              <a:t>ことをいいます</a:t>
            </a:r>
            <a:r>
              <a:rPr lang="ja-JP" altLang="en-US" sz="1000" dirty="0" smtClean="0">
                <a:latin typeface="Meiryo UI" panose="020B0604030504040204" pitchFamily="50" charset="-128"/>
                <a:ea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endParaRPr>
          </a:p>
          <a:p>
            <a:pPr marL="177800" indent="-88900">
              <a:spcAft>
                <a:spcPts val="300"/>
              </a:spcAft>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Society5.0</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の達成等により、人々の生活はどのように変容しているか。</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正方形/長方形 40">
            <a:extLst>
              <a:ext uri="{FF2B5EF4-FFF2-40B4-BE49-F238E27FC236}">
                <a16:creationId xmlns:a16="http://schemas.microsoft.com/office/drawing/2014/main" id="{B312F4A5-1CB0-4DFD-BE83-BF598A589F49}"/>
              </a:ext>
            </a:extLst>
          </p:cNvPr>
          <p:cNvSpPr/>
          <p:nvPr/>
        </p:nvSpPr>
        <p:spPr>
          <a:xfrm>
            <a:off x="1064116" y="3617765"/>
            <a:ext cx="8353380" cy="3200876"/>
          </a:xfrm>
          <a:prstGeom prst="rect">
            <a:avLst/>
          </a:prstGeom>
          <a:noFill/>
          <a:ln w="6350">
            <a:noFill/>
          </a:ln>
        </p:spPr>
        <p:style>
          <a:lnRef idx="2">
            <a:schemeClr val="accent2"/>
          </a:lnRef>
          <a:fillRef idx="1">
            <a:schemeClr val="lt1"/>
          </a:fillRef>
          <a:effectRef idx="0">
            <a:schemeClr val="accent2"/>
          </a:effectRef>
          <a:fontRef idx="minor">
            <a:schemeClr val="dk1"/>
          </a:fontRef>
        </p:style>
        <p:txBody>
          <a:bodyPr wrap="square" lIns="0">
            <a:spAutoFit/>
          </a:bodyPr>
          <a:lstStyle/>
          <a:p>
            <a:pPr marL="177800" indent="-88900">
              <a:spcAft>
                <a:spcPts val="300"/>
              </a:spcAft>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オープンにインクルーシブ</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で皆が集まり、必ず輝ける都市となる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ことが必要。　　</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88900">
              <a:spcAft>
                <a:spcPts val="300"/>
              </a:spcAft>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u="sng" dirty="0" smtClean="0">
                <a:latin typeface="Meiryo UI" panose="020B0604030504040204" pitchFamily="50" charset="-128"/>
                <a:ea typeface="Meiryo UI" panose="020B0604030504040204" pitchFamily="50" charset="-128"/>
                <a:cs typeface="Meiryo UI" panose="020B0604030504040204" pitchFamily="50" charset="-128"/>
              </a:rPr>
              <a:t>東西南北</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で多様な都市像</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を持っており、イメージ発信戦略が必要</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b="1" u="sng" dirty="0" smtClean="0">
                <a:latin typeface="Meiryo UI" panose="020B0604030504040204" pitchFamily="50" charset="-128"/>
                <a:ea typeface="Meiryo UI" panose="020B0604030504040204" pitchFamily="50" charset="-128"/>
                <a:cs typeface="Meiryo UI" panose="020B0604030504040204" pitchFamily="50" charset="-128"/>
              </a:rPr>
              <a:t>東京とは異なる、自由奔放に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大阪のバイタリティを示すべき。</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88900">
              <a:spcAft>
                <a:spcPts val="300"/>
              </a:spcAft>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u="sng" dirty="0" smtClean="0">
                <a:latin typeface="Meiryo UI" panose="020B0604030504040204" pitchFamily="50" charset="-128"/>
                <a:ea typeface="Meiryo UI" panose="020B0604030504040204" pitchFamily="50" charset="-128"/>
                <a:cs typeface="Meiryo UI" panose="020B0604030504040204" pitchFamily="50" charset="-128"/>
              </a:rPr>
              <a:t>大阪</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・関西圏の最大のユニークネスは、歴史性や文化的特性</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にあり、それらを上手く展開していくことが必要。</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88900">
              <a:spcAft>
                <a:spcPts val="300"/>
              </a:spcAft>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2050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年は、「</a:t>
            </a:r>
            <a:r>
              <a:rPr lang="en-US" altLang="ja-JP" sz="1100" b="1" u="sng" dirty="0">
                <a:latin typeface="Meiryo UI" panose="020B0604030504040204" pitchFamily="50" charset="-128"/>
                <a:ea typeface="Meiryo UI" panose="020B0604030504040204" pitchFamily="50" charset="-128"/>
                <a:cs typeface="Meiryo UI" panose="020B0604030504040204" pitchFamily="50" charset="-128"/>
              </a:rPr>
              <a:t>『2100</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年の社会をつくる人材</a:t>
            </a:r>
            <a:r>
              <a:rPr lang="en-US" altLang="ja-JP" sz="1100" b="1" u="sng"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をつくる社会</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」であるべき</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西日本のハブ都市として、</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日本とアジアをつなぐ都市</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へ</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88900">
              <a:spcAft>
                <a:spcPts val="300"/>
              </a:spcAft>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2050</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年には時代遅れになっている概念もあり得る。</a:t>
            </a:r>
            <a:r>
              <a:rPr lang="ja-JP" altLang="en-US" sz="1100" b="1" u="sng" dirty="0" smtClean="0">
                <a:latin typeface="Meiryo UI" panose="020B0604030504040204" pitchFamily="50" charset="-128"/>
                <a:ea typeface="Meiryo UI" panose="020B0604030504040204" pitchFamily="50" charset="-128"/>
                <a:cs typeface="Meiryo UI" panose="020B0604030504040204" pitchFamily="50" charset="-128"/>
              </a:rPr>
              <a:t>新たな概念を立てることで、大阪初で先進的な部分を更に伸ばせるのでは</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ないか。</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88900">
              <a:spcAft>
                <a:spcPts val="300"/>
              </a:spcAft>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kumimoji="1" lang="ja-JP" altLang="en-US" sz="1100" b="1" u="sng" dirty="0" smtClean="0">
                <a:latin typeface="Meiryo UI" panose="020B0604030504040204" pitchFamily="50" charset="-128"/>
                <a:ea typeface="Meiryo UI" panose="020B0604030504040204" pitchFamily="50" charset="-128"/>
              </a:rPr>
              <a:t>〇</a:t>
            </a:r>
            <a:r>
              <a:rPr kumimoji="1" lang="ja-JP" altLang="en-US" sz="1100" b="1" u="sng" dirty="0">
                <a:latin typeface="Meiryo UI" panose="020B0604030504040204" pitchFamily="50" charset="-128"/>
                <a:ea typeface="Meiryo UI" panose="020B0604030504040204" pitchFamily="50" charset="-128"/>
              </a:rPr>
              <a:t>大阪の強み、独自性などを活かした大阪ならではの将来像</a:t>
            </a:r>
          </a:p>
          <a:p>
            <a:r>
              <a:rPr kumimoji="1" lang="ja-JP" altLang="en-US" sz="1100" dirty="0">
                <a:latin typeface="Meiryo UI" panose="020B0604030504040204" pitchFamily="50" charset="-128"/>
                <a:ea typeface="Meiryo UI" panose="020B0604030504040204" pitchFamily="50" charset="-128"/>
              </a:rPr>
              <a:t>　　➢</a:t>
            </a:r>
            <a:r>
              <a:rPr kumimoji="1" lang="ja-JP" altLang="en-US" sz="1100" dirty="0" smtClean="0">
                <a:latin typeface="Meiryo UI" panose="020B0604030504040204" pitchFamily="50" charset="-128"/>
                <a:ea typeface="Meiryo UI" panose="020B0604030504040204" pitchFamily="50" charset="-128"/>
              </a:rPr>
              <a:t>大阪ならではの将来像をどのように描くか。</a:t>
            </a:r>
            <a:endParaRPr kumimoji="1" lang="en-US" altLang="ja-JP" sz="1100" dirty="0" smtClean="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a:t>
            </a:r>
            <a:r>
              <a:rPr kumimoji="1" lang="ja-JP" altLang="en-US" sz="1100" dirty="0" smtClean="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大阪の良さをどのように伝え、人・モノ・投資を呼び込めるまちにしていくか。</a:t>
            </a:r>
            <a:endParaRPr kumimoji="1" lang="en-US" altLang="ja-JP" sz="1100" dirty="0" smtClean="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a:t>
            </a:r>
            <a:r>
              <a:rPr kumimoji="1" lang="ja-JP" altLang="en-US" sz="1100" dirty="0" smtClean="0">
                <a:latin typeface="Meiryo UI" panose="020B0604030504040204" pitchFamily="50" charset="-128"/>
                <a:ea typeface="Meiryo UI" panose="020B0604030504040204" pitchFamily="50" charset="-128"/>
              </a:rPr>
              <a:t>　　　・気質：人情、活気、チャレンジ精神、インクルーシブ、心のバリアフリーなど　　　</a:t>
            </a:r>
            <a:endParaRPr kumimoji="1" lang="en-US" altLang="ja-JP" sz="1100" dirty="0" smtClean="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　　　　・産業：ライフサイエンス、ものづくり、観光、スポーツなど</a:t>
            </a:r>
            <a:endParaRPr kumimoji="1" lang="en-US" altLang="ja-JP" sz="1100" dirty="0" smtClean="0">
              <a:latin typeface="Meiryo UI" panose="020B0604030504040204" pitchFamily="50" charset="-128"/>
              <a:ea typeface="Meiryo UI" panose="020B0604030504040204" pitchFamily="50" charset="-128"/>
            </a:endParaRPr>
          </a:p>
          <a:p>
            <a:r>
              <a:rPr kumimoji="1" lang="en-US" altLang="ja-JP" sz="1100" dirty="0">
                <a:latin typeface="Meiryo UI" panose="020B0604030504040204" pitchFamily="50" charset="-128"/>
                <a:ea typeface="Meiryo UI" panose="020B0604030504040204" pitchFamily="50" charset="-128"/>
              </a:rPr>
              <a:t> </a:t>
            </a:r>
            <a:r>
              <a:rPr kumimoji="1" lang="en-US" altLang="ja-JP" sz="1100" dirty="0" smtClean="0">
                <a:latin typeface="Meiryo UI" panose="020B0604030504040204" pitchFamily="50" charset="-128"/>
                <a:ea typeface="Meiryo UI" panose="020B0604030504040204" pitchFamily="50" charset="-128"/>
              </a:rPr>
              <a:t>    </a:t>
            </a:r>
            <a:r>
              <a:rPr kumimoji="1" lang="ja-JP" altLang="en-US" sz="1100" dirty="0" smtClean="0">
                <a:latin typeface="Meiryo UI" panose="020B0604030504040204" pitchFamily="50" charset="-128"/>
                <a:ea typeface="Meiryo UI" panose="020B0604030504040204" pitchFamily="50" charset="-128"/>
              </a:rPr>
              <a:t>　</a:t>
            </a:r>
            <a:r>
              <a:rPr kumimoji="1" lang="en-US" altLang="ja-JP" sz="1100" dirty="0" smtClean="0">
                <a:latin typeface="Meiryo UI" panose="020B0604030504040204" pitchFamily="50" charset="-128"/>
                <a:ea typeface="Meiryo UI" panose="020B0604030504040204" pitchFamily="50" charset="-128"/>
              </a:rPr>
              <a:t> </a:t>
            </a:r>
            <a:r>
              <a:rPr kumimoji="1" lang="ja-JP" altLang="en-US" sz="1100" dirty="0" smtClean="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魅力：食、歴史、文化など</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a:t>
            </a:r>
            <a:r>
              <a:rPr kumimoji="1" lang="ja-JP" altLang="en-US" sz="1100" dirty="0" smtClean="0">
                <a:latin typeface="Meiryo UI" panose="020B0604030504040204" pitchFamily="50" charset="-128"/>
                <a:ea typeface="Meiryo UI" panose="020B0604030504040204" pitchFamily="50" charset="-128"/>
              </a:rPr>
              <a:t>　　　・都市：西日本のハブ、アジアとの中継都市、</a:t>
            </a:r>
            <a:r>
              <a:rPr kumimoji="1" lang="en-US" altLang="ja-JP" sz="1100" dirty="0" smtClean="0">
                <a:latin typeface="Meiryo UI" panose="020B0604030504040204" pitchFamily="50" charset="-128"/>
                <a:ea typeface="Meiryo UI" panose="020B0604030504040204" pitchFamily="50" charset="-128"/>
              </a:rPr>
              <a:t>MICE</a:t>
            </a:r>
            <a:r>
              <a:rPr kumimoji="1" lang="ja-JP" altLang="en-US" sz="1100" dirty="0" smtClean="0">
                <a:latin typeface="Meiryo UI" panose="020B0604030504040204" pitchFamily="50" charset="-128"/>
                <a:ea typeface="Meiryo UI" panose="020B0604030504040204" pitchFamily="50" charset="-128"/>
              </a:rPr>
              <a:t>都市、各エリア（東西南北）の多様性</a:t>
            </a:r>
            <a:endParaRPr kumimoji="1" lang="en-US" altLang="ja-JP" sz="1100" dirty="0" smtClean="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a:t>
            </a:r>
            <a:r>
              <a:rPr kumimoji="1" lang="ja-JP" altLang="en-US" sz="1100" b="1" u="sng" dirty="0" smtClean="0">
                <a:latin typeface="Meiryo UI" panose="020B0604030504040204" pitchFamily="50" charset="-128"/>
                <a:ea typeface="Meiryo UI" panose="020B0604030504040204" pitchFamily="50" charset="-128"/>
              </a:rPr>
              <a:t>〇新たな概念の捉え方</a:t>
            </a:r>
            <a:endParaRPr kumimoji="1" lang="en-US" altLang="ja-JP" sz="1100" b="1" u="sng" dirty="0" smtClean="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　　➢ビジョンの中で、新たな概念（エピジェネティクス等）を用いて、将来像を示していくか。</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a:t>
            </a:r>
            <a:r>
              <a:rPr kumimoji="1" lang="ja-JP" altLang="en-US" sz="1100" dirty="0" smtClean="0">
                <a:latin typeface="Meiryo UI" panose="020B0604030504040204" pitchFamily="50" charset="-128"/>
                <a:ea typeface="Meiryo UI" panose="020B0604030504040204" pitchFamily="50" charset="-128"/>
              </a:rPr>
              <a:t>　・府民にわかりやすく伝えるという観点から、新たな概念をどのように考えるか。</a:t>
            </a:r>
            <a:endParaRPr kumimoji="1" lang="ja-JP" altLang="en-US" sz="1100" dirty="0">
              <a:latin typeface="Meiryo UI" panose="020B0604030504040204" pitchFamily="50" charset="-128"/>
              <a:ea typeface="Meiryo UI" panose="020B0604030504040204" pitchFamily="50" charset="-128"/>
            </a:endParaRPr>
          </a:p>
          <a:p>
            <a:endParaRPr kumimoji="1" lang="en-US" altLang="ja-JP" sz="1100" dirty="0">
              <a:latin typeface="Meiryo UI" panose="020B0604030504040204" pitchFamily="50" charset="-128"/>
              <a:ea typeface="Meiryo UI" panose="020B0604030504040204" pitchFamily="50" charset="-128"/>
            </a:endParaRPr>
          </a:p>
        </p:txBody>
      </p:sp>
      <p:grpSp>
        <p:nvGrpSpPr>
          <p:cNvPr id="6" name="グループ化 5"/>
          <p:cNvGrpSpPr/>
          <p:nvPr/>
        </p:nvGrpSpPr>
        <p:grpSpPr>
          <a:xfrm>
            <a:off x="225213" y="1650846"/>
            <a:ext cx="945610" cy="459043"/>
            <a:chOff x="95123" y="1637367"/>
            <a:chExt cx="739224" cy="391723"/>
          </a:xfrm>
        </p:grpSpPr>
        <p:sp>
          <p:nvSpPr>
            <p:cNvPr id="74" name="角丸四角形 73"/>
            <p:cNvSpPr/>
            <p:nvPr/>
          </p:nvSpPr>
          <p:spPr>
            <a:xfrm>
              <a:off x="95123" y="1637367"/>
              <a:ext cx="554143" cy="391723"/>
            </a:xfrm>
            <a:prstGeom prst="round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a:solidFill>
                  <a:schemeClr val="tx1"/>
                </a:solidFill>
                <a:latin typeface="Meiryo UI" panose="020B0604030504040204" pitchFamily="50" charset="-128"/>
                <a:ea typeface="Meiryo UI" panose="020B0604030504040204" pitchFamily="50" charset="-128"/>
              </a:endParaRPr>
            </a:p>
          </p:txBody>
        </p:sp>
        <p:sp>
          <p:nvSpPr>
            <p:cNvPr id="44" name="正方形/長方形 43">
              <a:extLst>
                <a:ext uri="{FF2B5EF4-FFF2-40B4-BE49-F238E27FC236}">
                  <a16:creationId xmlns:a16="http://schemas.microsoft.com/office/drawing/2014/main" id="{D50497FE-0D81-49C3-9A84-9B39536EDC45}"/>
                </a:ext>
              </a:extLst>
            </p:cNvPr>
            <p:cNvSpPr/>
            <p:nvPr/>
          </p:nvSpPr>
          <p:spPr>
            <a:xfrm>
              <a:off x="187498" y="1711548"/>
              <a:ext cx="646849" cy="276999"/>
            </a:xfrm>
            <a:prstGeom prst="rect">
              <a:avLst/>
            </a:prstGeom>
            <a:noFill/>
            <a:ln w="6350">
              <a:noFill/>
            </a:ln>
          </p:spPr>
          <p:style>
            <a:lnRef idx="2">
              <a:schemeClr val="accent2"/>
            </a:lnRef>
            <a:fillRef idx="1">
              <a:schemeClr val="lt1"/>
            </a:fillRef>
            <a:effectRef idx="0">
              <a:schemeClr val="accent2"/>
            </a:effectRef>
            <a:fontRef idx="minor">
              <a:schemeClr val="dk1"/>
            </a:fontRef>
          </p:style>
          <p:txBody>
            <a:bodyPr wrap="square" lIns="0">
              <a:spAutoFit/>
            </a:bodyPr>
            <a:lstStyle/>
            <a:p>
              <a:pPr marL="177800" indent="-88900">
                <a:spcAft>
                  <a:spcPts val="300"/>
                </a:spcAft>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個人</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 name="正方形/長方形 2"/>
          <p:cNvSpPr/>
          <p:nvPr/>
        </p:nvSpPr>
        <p:spPr>
          <a:xfrm>
            <a:off x="1086647" y="692229"/>
            <a:ext cx="989184" cy="17465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100" b="1" dirty="0" smtClean="0">
                <a:solidFill>
                  <a:schemeClr val="bg1"/>
                </a:solidFill>
                <a:latin typeface="Meiryo UI" panose="020B0604030504040204" pitchFamily="50" charset="-128"/>
                <a:ea typeface="Meiryo UI" panose="020B0604030504040204" pitchFamily="50" charset="-128"/>
              </a:rPr>
              <a:t>主なご意見</a:t>
            </a:r>
            <a:endParaRPr kumimoji="1" lang="ja-JP" altLang="en-US" sz="1100" b="1" dirty="0">
              <a:solidFill>
                <a:schemeClr val="bg1"/>
              </a:solidFill>
              <a:latin typeface="Meiryo UI" panose="020B0604030504040204" pitchFamily="50" charset="-128"/>
              <a:ea typeface="Meiryo UI" panose="020B0604030504040204" pitchFamily="50" charset="-128"/>
            </a:endParaRPr>
          </a:p>
        </p:txBody>
      </p:sp>
      <p:grpSp>
        <p:nvGrpSpPr>
          <p:cNvPr id="32" name="グループ化 31"/>
          <p:cNvGrpSpPr/>
          <p:nvPr/>
        </p:nvGrpSpPr>
        <p:grpSpPr>
          <a:xfrm>
            <a:off x="225213" y="4607178"/>
            <a:ext cx="945610" cy="459043"/>
            <a:chOff x="95123" y="1637367"/>
            <a:chExt cx="739224" cy="391723"/>
          </a:xfrm>
        </p:grpSpPr>
        <p:sp>
          <p:nvSpPr>
            <p:cNvPr id="33" name="角丸四角形 32"/>
            <p:cNvSpPr/>
            <p:nvPr/>
          </p:nvSpPr>
          <p:spPr>
            <a:xfrm>
              <a:off x="95123" y="1637367"/>
              <a:ext cx="554143" cy="391723"/>
            </a:xfrm>
            <a:prstGeom prst="round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a:solidFill>
                  <a:schemeClr val="tx1"/>
                </a:solidFill>
                <a:latin typeface="Meiryo UI" panose="020B0604030504040204" pitchFamily="50" charset="-128"/>
                <a:ea typeface="Meiryo UI" panose="020B0604030504040204" pitchFamily="50" charset="-128"/>
              </a:endParaRPr>
            </a:p>
          </p:txBody>
        </p:sp>
        <p:sp>
          <p:nvSpPr>
            <p:cNvPr id="34" name="正方形/長方形 33">
              <a:extLst>
                <a:ext uri="{FF2B5EF4-FFF2-40B4-BE49-F238E27FC236}">
                  <a16:creationId xmlns:a16="http://schemas.microsoft.com/office/drawing/2014/main" id="{D50497FE-0D81-49C3-9A84-9B39536EDC45}"/>
                </a:ext>
              </a:extLst>
            </p:cNvPr>
            <p:cNvSpPr/>
            <p:nvPr/>
          </p:nvSpPr>
          <p:spPr>
            <a:xfrm>
              <a:off x="187498" y="1711548"/>
              <a:ext cx="646849" cy="236376"/>
            </a:xfrm>
            <a:prstGeom prst="rect">
              <a:avLst/>
            </a:prstGeom>
            <a:noFill/>
            <a:ln w="6350">
              <a:noFill/>
            </a:ln>
          </p:spPr>
          <p:style>
            <a:lnRef idx="2">
              <a:schemeClr val="accent2"/>
            </a:lnRef>
            <a:fillRef idx="1">
              <a:schemeClr val="lt1"/>
            </a:fillRef>
            <a:effectRef idx="0">
              <a:schemeClr val="accent2"/>
            </a:effectRef>
            <a:fontRef idx="minor">
              <a:schemeClr val="dk1"/>
            </a:fontRef>
          </p:style>
          <p:txBody>
            <a:bodyPr wrap="square" lIns="0">
              <a:spAutoFit/>
            </a:bodyPr>
            <a:lstStyle/>
            <a:p>
              <a:pPr marL="177800" indent="-88900">
                <a:spcAft>
                  <a:spcPts val="300"/>
                </a:spcAft>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都市</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6" name="角丸四角形 54">
            <a:extLst>
              <a:ext uri="{FF2B5EF4-FFF2-40B4-BE49-F238E27FC236}">
                <a16:creationId xmlns:a16="http://schemas.microsoft.com/office/drawing/2014/main" id="{5872E154-ACAC-49A4-887A-0811E565629F}"/>
              </a:ext>
            </a:extLst>
          </p:cNvPr>
          <p:cNvSpPr/>
          <p:nvPr/>
        </p:nvSpPr>
        <p:spPr>
          <a:xfrm>
            <a:off x="1009008" y="3297106"/>
            <a:ext cx="8020692" cy="3348000"/>
          </a:xfrm>
          <a:prstGeom prst="roundRect">
            <a:avLst>
              <a:gd name="adj" fmla="val 0"/>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3663" indent="-93663"/>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37" name="正方形/長方形 36"/>
          <p:cNvSpPr/>
          <p:nvPr/>
        </p:nvSpPr>
        <p:spPr>
          <a:xfrm>
            <a:off x="1088211" y="1528405"/>
            <a:ext cx="989184" cy="17465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論点</a:t>
            </a:r>
          </a:p>
        </p:txBody>
      </p:sp>
      <p:sp>
        <p:nvSpPr>
          <p:cNvPr id="38" name="正方形/長方形 37"/>
          <p:cNvSpPr/>
          <p:nvPr/>
        </p:nvSpPr>
        <p:spPr>
          <a:xfrm>
            <a:off x="1086647" y="3400723"/>
            <a:ext cx="989184" cy="17465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100" b="1" dirty="0" smtClean="0">
                <a:solidFill>
                  <a:schemeClr val="bg1"/>
                </a:solidFill>
                <a:latin typeface="Meiryo UI" panose="020B0604030504040204" pitchFamily="50" charset="-128"/>
                <a:ea typeface="Meiryo UI" panose="020B0604030504040204" pitchFamily="50" charset="-128"/>
              </a:rPr>
              <a:t>主なご意見</a:t>
            </a:r>
            <a:endParaRPr kumimoji="1" lang="ja-JP" altLang="en-US" sz="1100" b="1" dirty="0">
              <a:solidFill>
                <a:schemeClr val="bg1"/>
              </a:solidFill>
              <a:latin typeface="Meiryo UI" panose="020B0604030504040204" pitchFamily="50" charset="-128"/>
              <a:ea typeface="Meiryo UI" panose="020B0604030504040204" pitchFamily="50" charset="-128"/>
            </a:endParaRPr>
          </a:p>
        </p:txBody>
      </p:sp>
      <p:sp>
        <p:nvSpPr>
          <p:cNvPr id="39" name="正方形/長方形 38"/>
          <p:cNvSpPr/>
          <p:nvPr/>
        </p:nvSpPr>
        <p:spPr>
          <a:xfrm>
            <a:off x="1086647" y="4684581"/>
            <a:ext cx="989184" cy="17465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論点</a:t>
            </a:r>
          </a:p>
        </p:txBody>
      </p:sp>
      <p:sp>
        <p:nvSpPr>
          <p:cNvPr id="17" name="スライド番号プレースホルダー 1"/>
          <p:cNvSpPr txBox="1">
            <a:spLocks/>
          </p:cNvSpPr>
          <p:nvPr/>
        </p:nvSpPr>
        <p:spPr>
          <a:xfrm>
            <a:off x="9362388" y="6503312"/>
            <a:ext cx="470414" cy="283588"/>
          </a:xfrm>
          <a:prstGeom prst="rect">
            <a:avLst/>
          </a:prstGeom>
          <a:solidFill>
            <a:srgbClr val="0070C0"/>
          </a:solidFill>
        </p:spPr>
        <p:txBody>
          <a:bodyPr vert="horz" lIns="91419" tIns="45709" rIns="91419" bIns="45709" rtlCol="0" anchor="ctr"/>
          <a:lstStyle>
            <a:defPPr>
              <a:defRPr lang="ja-JP"/>
            </a:defPPr>
            <a:lvl1pPr marL="0" algn="r" defTabSz="913765" rtl="0" eaLnBrk="1" latinLnBrk="0" hangingPunct="1">
              <a:defRPr kumimoji="1" sz="1200" kern="1200">
                <a:solidFill>
                  <a:schemeClr val="tx1">
                    <a:tint val="75000"/>
                  </a:schemeClr>
                </a:solidFill>
                <a:latin typeface="+mn-lt"/>
                <a:ea typeface="+mn-ea"/>
                <a:cs typeface="+mn-cs"/>
              </a:defRPr>
            </a:lvl1pPr>
            <a:lvl2pPr marL="457200" algn="l" defTabSz="913765" rtl="0" eaLnBrk="1" latinLnBrk="0" hangingPunct="1">
              <a:defRPr kumimoji="1" sz="1800" kern="1200">
                <a:solidFill>
                  <a:schemeClr val="tx1"/>
                </a:solidFill>
                <a:latin typeface="+mn-lt"/>
                <a:ea typeface="+mn-ea"/>
                <a:cs typeface="+mn-cs"/>
              </a:defRPr>
            </a:lvl2pPr>
            <a:lvl3pPr marL="914400" algn="l" defTabSz="913765" rtl="0" eaLnBrk="1" latinLnBrk="0" hangingPunct="1">
              <a:defRPr kumimoji="1" sz="1800" kern="1200">
                <a:solidFill>
                  <a:schemeClr val="tx1"/>
                </a:solidFill>
                <a:latin typeface="+mn-lt"/>
                <a:ea typeface="+mn-ea"/>
                <a:cs typeface="+mn-cs"/>
              </a:defRPr>
            </a:lvl3pPr>
            <a:lvl4pPr marL="1371600" algn="l" defTabSz="913765" rtl="0" eaLnBrk="1" latinLnBrk="0" hangingPunct="1">
              <a:defRPr kumimoji="1" sz="1800" kern="1200">
                <a:solidFill>
                  <a:schemeClr val="tx1"/>
                </a:solidFill>
                <a:latin typeface="+mn-lt"/>
                <a:ea typeface="+mn-ea"/>
                <a:cs typeface="+mn-cs"/>
              </a:defRPr>
            </a:lvl4pPr>
            <a:lvl5pPr marL="1828165" algn="l" defTabSz="913765" rtl="0" eaLnBrk="1" latinLnBrk="0" hangingPunct="1">
              <a:defRPr kumimoji="1" sz="1800" kern="1200">
                <a:solidFill>
                  <a:schemeClr val="tx1"/>
                </a:solidFill>
                <a:latin typeface="+mn-lt"/>
                <a:ea typeface="+mn-ea"/>
                <a:cs typeface="+mn-cs"/>
              </a:defRPr>
            </a:lvl5pPr>
            <a:lvl6pPr marL="2285365" algn="l" defTabSz="913765" rtl="0" eaLnBrk="1" latinLnBrk="0" hangingPunct="1">
              <a:defRPr kumimoji="1" sz="1800" kern="1200">
                <a:solidFill>
                  <a:schemeClr val="tx1"/>
                </a:solidFill>
                <a:latin typeface="+mn-lt"/>
                <a:ea typeface="+mn-ea"/>
                <a:cs typeface="+mn-cs"/>
              </a:defRPr>
            </a:lvl6pPr>
            <a:lvl7pPr marL="2742565" algn="l" defTabSz="913765" rtl="0" eaLnBrk="1" latinLnBrk="0" hangingPunct="1">
              <a:defRPr kumimoji="1" sz="1800" kern="1200">
                <a:solidFill>
                  <a:schemeClr val="tx1"/>
                </a:solidFill>
                <a:latin typeface="+mn-lt"/>
                <a:ea typeface="+mn-ea"/>
                <a:cs typeface="+mn-cs"/>
              </a:defRPr>
            </a:lvl7pPr>
            <a:lvl8pPr marL="3199765" algn="l" defTabSz="913765" rtl="0" eaLnBrk="1" latinLnBrk="0" hangingPunct="1">
              <a:defRPr kumimoji="1" sz="1800" kern="1200">
                <a:solidFill>
                  <a:schemeClr val="tx1"/>
                </a:solidFill>
                <a:latin typeface="+mn-lt"/>
                <a:ea typeface="+mn-ea"/>
                <a:cs typeface="+mn-cs"/>
              </a:defRPr>
            </a:lvl8pPr>
            <a:lvl9pPr marL="3656965" algn="l" defTabSz="913765" rtl="0" eaLnBrk="1" latinLnBrk="0" hangingPunct="1">
              <a:defRPr kumimoji="1" sz="1800" kern="1200">
                <a:solidFill>
                  <a:schemeClr val="tx1"/>
                </a:solidFill>
                <a:latin typeface="+mn-lt"/>
                <a:ea typeface="+mn-ea"/>
                <a:cs typeface="+mn-cs"/>
              </a:defRPr>
            </a:lvl9pPr>
          </a:lstStyle>
          <a:p>
            <a:pPr algn="ctr">
              <a:defRPr/>
            </a:pPr>
            <a:r>
              <a:rPr lang="ja-JP" altLang="en-US" sz="1800" b="1" dirty="0" smtClean="0">
                <a:solidFill>
                  <a:prstClr val="white"/>
                </a:solidFill>
                <a:latin typeface="ＭＳ ゴシック" panose="020B0609070205080204" pitchFamily="49" charset="-128"/>
                <a:ea typeface="ＭＳ ゴシック" panose="020B0609070205080204" pitchFamily="49" charset="-128"/>
              </a:rPr>
              <a:t>１</a:t>
            </a:r>
            <a:endParaRPr lang="ja-JP" altLang="en-US" sz="1800" b="1" dirty="0">
              <a:solidFill>
                <a:prstClr val="white"/>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3925363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ctrTitle"/>
          </p:nvPr>
        </p:nvSpPr>
        <p:spPr>
          <a:xfrm>
            <a:off x="-1" y="0"/>
            <a:ext cx="9898743" cy="422319"/>
          </a:xfrm>
          <a:solidFill>
            <a:srgbClr val="002060"/>
          </a:solidFill>
        </p:spPr>
        <p:txBody>
          <a:bodyPr anchor="ctr">
            <a:noAutofit/>
          </a:bodyPr>
          <a:lstStyle/>
          <a:p>
            <a:r>
              <a:rPr lang="ja-JP" altLang="en-US" sz="2000" b="1" dirty="0" smtClean="0">
                <a:solidFill>
                  <a:schemeClr val="bg1"/>
                </a:solidFill>
                <a:latin typeface="Meiryo UI" panose="020B0604030504040204" pitchFamily="50" charset="-128"/>
                <a:ea typeface="Meiryo UI" panose="020B0604030504040204" pitchFamily="50" charset="-128"/>
              </a:rPr>
              <a:t>将来像に関する各委員</a:t>
            </a:r>
            <a:r>
              <a:rPr lang="ja-JP" altLang="en-US" sz="2000" b="1" dirty="0">
                <a:solidFill>
                  <a:schemeClr val="bg1"/>
                </a:solidFill>
                <a:latin typeface="Meiryo UI" panose="020B0604030504040204" pitchFamily="50" charset="-128"/>
                <a:ea typeface="Meiryo UI" panose="020B0604030504040204" pitchFamily="50" charset="-128"/>
              </a:rPr>
              <a:t>の主なご意見</a:t>
            </a:r>
            <a:r>
              <a:rPr lang="ja-JP" altLang="en-US" sz="2000" b="1" dirty="0" smtClean="0">
                <a:solidFill>
                  <a:schemeClr val="bg1"/>
                </a:solidFill>
                <a:latin typeface="Meiryo UI" panose="020B0604030504040204" pitchFamily="50" charset="-128"/>
                <a:ea typeface="Meiryo UI" panose="020B0604030504040204" pitchFamily="50" charset="-128"/>
              </a:rPr>
              <a:t>と論点</a:t>
            </a:r>
            <a:r>
              <a:rPr lang="ja-JP" altLang="en-US" sz="2000" b="1" dirty="0">
                <a:solidFill>
                  <a:schemeClr val="bg1"/>
                </a:solidFill>
                <a:latin typeface="Meiryo UI" panose="020B0604030504040204" pitchFamily="50" charset="-128"/>
                <a:ea typeface="Meiryo UI" panose="020B0604030504040204" pitchFamily="50" charset="-128"/>
              </a:rPr>
              <a:t>整理</a:t>
            </a:r>
            <a:r>
              <a:rPr lang="ja-JP" altLang="en-US" sz="2000" b="1" dirty="0" smtClean="0">
                <a:solidFill>
                  <a:schemeClr val="bg1"/>
                </a:solidFill>
                <a:latin typeface="Meiryo UI" panose="020B0604030504040204" pitchFamily="50" charset="-128"/>
                <a:ea typeface="Meiryo UI" panose="020B0604030504040204" pitchFamily="50" charset="-128"/>
              </a:rPr>
              <a:t>案（２</a:t>
            </a:r>
            <a:r>
              <a:rPr lang="en-US" altLang="ja-JP" sz="2000" b="1" dirty="0" smtClean="0">
                <a:solidFill>
                  <a:schemeClr val="bg1"/>
                </a:solidFill>
                <a:latin typeface="Meiryo UI" panose="020B0604030504040204" pitchFamily="50" charset="-128"/>
                <a:ea typeface="Meiryo UI" panose="020B0604030504040204" pitchFamily="50" charset="-128"/>
              </a:rPr>
              <a:t>/</a:t>
            </a:r>
            <a:r>
              <a:rPr lang="ja-JP" altLang="en-US" sz="2000" b="1" dirty="0" smtClean="0">
                <a:solidFill>
                  <a:schemeClr val="bg1"/>
                </a:solidFill>
                <a:latin typeface="Meiryo UI" panose="020B0604030504040204" pitchFamily="50" charset="-128"/>
                <a:ea typeface="Meiryo UI" panose="020B0604030504040204" pitchFamily="50" charset="-128"/>
              </a:rPr>
              <a:t>２）</a:t>
            </a:r>
            <a:endParaRPr lang="ja-JP" altLang="en-US" sz="2000" b="1" dirty="0">
              <a:solidFill>
                <a:schemeClr val="bg1"/>
              </a:solidFill>
              <a:latin typeface="Meiryo UI" panose="020B0604030504040204" pitchFamily="50" charset="-128"/>
              <a:ea typeface="Meiryo UI" panose="020B0604030504040204" pitchFamily="50" charset="-128"/>
            </a:endParaRPr>
          </a:p>
        </p:txBody>
      </p:sp>
      <p:sp>
        <p:nvSpPr>
          <p:cNvPr id="26" name="角丸四角形 54">
            <a:extLst>
              <a:ext uri="{FF2B5EF4-FFF2-40B4-BE49-F238E27FC236}">
                <a16:creationId xmlns:a16="http://schemas.microsoft.com/office/drawing/2014/main" id="{5872E154-ACAC-49A4-887A-0811E565629F}"/>
              </a:ext>
            </a:extLst>
          </p:cNvPr>
          <p:cNvSpPr/>
          <p:nvPr/>
        </p:nvSpPr>
        <p:spPr>
          <a:xfrm>
            <a:off x="1028296" y="695489"/>
            <a:ext cx="7927200" cy="2260769"/>
          </a:xfrm>
          <a:prstGeom prst="roundRect">
            <a:avLst>
              <a:gd name="adj" fmla="val 0"/>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3663" indent="-93663"/>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35" name="正方形/長方形 34">
            <a:extLst>
              <a:ext uri="{FF2B5EF4-FFF2-40B4-BE49-F238E27FC236}">
                <a16:creationId xmlns:a16="http://schemas.microsoft.com/office/drawing/2014/main" id="{E77F6889-2297-4250-B3AB-69374810E87B}"/>
              </a:ext>
            </a:extLst>
          </p:cNvPr>
          <p:cNvSpPr/>
          <p:nvPr/>
        </p:nvSpPr>
        <p:spPr>
          <a:xfrm>
            <a:off x="1047583" y="734747"/>
            <a:ext cx="7988772" cy="2185214"/>
          </a:xfrm>
          <a:prstGeom prst="rect">
            <a:avLst/>
          </a:prstGeom>
          <a:noFill/>
          <a:ln w="6350">
            <a:noFill/>
          </a:ln>
        </p:spPr>
        <p:style>
          <a:lnRef idx="2">
            <a:schemeClr val="accent2"/>
          </a:lnRef>
          <a:fillRef idx="1">
            <a:schemeClr val="lt1"/>
          </a:fillRef>
          <a:effectRef idx="0">
            <a:schemeClr val="accent2"/>
          </a:effectRef>
          <a:fontRef idx="minor">
            <a:schemeClr val="dk1"/>
          </a:fontRef>
        </p:style>
        <p:txBody>
          <a:bodyPr wrap="square" lIns="0">
            <a:spAutoFit/>
          </a:bodyPr>
          <a:lstStyle/>
          <a:p>
            <a:pPr marL="177800" indent="-88900">
              <a:spcAft>
                <a:spcPts val="300"/>
              </a:spcAft>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88900">
              <a:spcAft>
                <a:spcPts val="300"/>
              </a:spcAft>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2050</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年の大阪を考えるに当たって、</a:t>
            </a:r>
            <a:r>
              <a:rPr lang="en-US" altLang="ja-JP" sz="1100" b="1" u="sng" dirty="0" smtClean="0">
                <a:latin typeface="Meiryo UI" panose="020B0604030504040204" pitchFamily="50" charset="-128"/>
                <a:ea typeface="Meiryo UI" panose="020B0604030504040204" pitchFamily="50" charset="-128"/>
                <a:cs typeface="Meiryo UI" panose="020B0604030504040204" pitchFamily="50" charset="-128"/>
              </a:rPr>
              <a:t>2050</a:t>
            </a:r>
            <a:r>
              <a:rPr lang="ja-JP" altLang="en-US" sz="1100" b="1" u="sng" dirty="0" smtClean="0">
                <a:latin typeface="Meiryo UI" panose="020B0604030504040204" pitchFamily="50" charset="-128"/>
                <a:ea typeface="Meiryo UI" panose="020B0604030504040204" pitchFamily="50" charset="-128"/>
                <a:cs typeface="Meiryo UI" panose="020B0604030504040204" pitchFamily="50" charset="-128"/>
              </a:rPr>
              <a:t>年の世界の状況</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をまず把握するべき。</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88900">
              <a:spcAft>
                <a:spcPts val="300"/>
              </a:spcAft>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少子高齢化等の対策を経験し、</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様々な課題解決システムを他地域、他国に先駆けて</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大阪がリードしていく</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88900">
              <a:spcAft>
                <a:spcPts val="300"/>
              </a:spcAft>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大阪・関西万博を契機に、</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ポスト</a:t>
            </a:r>
            <a:r>
              <a:rPr lang="en-US" altLang="ja-JP" sz="1100" b="1" u="sng" dirty="0">
                <a:latin typeface="Meiryo UI" panose="020B0604030504040204" pitchFamily="50" charset="-128"/>
                <a:ea typeface="Meiryo UI" panose="020B0604030504040204" pitchFamily="50" charset="-128"/>
                <a:cs typeface="Meiryo UI" panose="020B0604030504040204" pitchFamily="50" charset="-128"/>
              </a:rPr>
              <a:t>SDGs</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で大阪ができることを考え、発信・</a:t>
            </a:r>
            <a:r>
              <a:rPr lang="ja-JP" altLang="en-US" sz="1100" b="1" u="sng" dirty="0" smtClean="0">
                <a:latin typeface="Meiryo UI" panose="020B0604030504040204" pitchFamily="50" charset="-128"/>
                <a:ea typeface="Meiryo UI" panose="020B0604030504040204" pitchFamily="50" charset="-128"/>
                <a:cs typeface="Meiryo UI" panose="020B0604030504040204" pitchFamily="50" charset="-128"/>
              </a:rPr>
              <a:t>行動</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する</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ことが必要。</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7800" indent="-88900">
              <a:spcAft>
                <a:spcPts val="300"/>
              </a:spcAft>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b="1" u="sng" dirty="0">
                <a:latin typeface="Meiryo UI" panose="020B0604030504040204" pitchFamily="50" charset="-128"/>
                <a:ea typeface="Meiryo UI" panose="020B0604030504040204" pitchFamily="50" charset="-128"/>
                <a:cs typeface="Meiryo UI" panose="020B0604030504040204" pitchFamily="50" charset="-128"/>
              </a:rPr>
              <a:t>SDGs</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を地場産業</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に、夢洲を最高水準のスマートシティに。</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7800" indent="-88900">
              <a:spcAft>
                <a:spcPts val="300"/>
              </a:spcAft>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　　</a:t>
            </a:r>
            <a:r>
              <a:rPr kumimoji="1" lang="ja-JP" altLang="en-US" sz="1100" b="1" u="sng" dirty="0" smtClean="0">
                <a:latin typeface="Meiryo UI" panose="020B0604030504040204" pitchFamily="50" charset="-128"/>
                <a:ea typeface="Meiryo UI" panose="020B0604030504040204" pitchFamily="50" charset="-128"/>
              </a:rPr>
              <a:t>〇</a:t>
            </a:r>
            <a:r>
              <a:rPr kumimoji="1" lang="en-US" altLang="ja-JP" sz="1100" b="1" u="sng" dirty="0" smtClean="0">
                <a:latin typeface="Meiryo UI" panose="020B0604030504040204" pitchFamily="50" charset="-128"/>
                <a:ea typeface="Meiryo UI" panose="020B0604030504040204" pitchFamily="50" charset="-128"/>
              </a:rPr>
              <a:t>2050</a:t>
            </a:r>
            <a:r>
              <a:rPr kumimoji="1" lang="ja-JP" altLang="en-US" sz="1100" b="1" u="sng" dirty="0">
                <a:latin typeface="Meiryo UI" panose="020B0604030504040204" pitchFamily="50" charset="-128"/>
                <a:ea typeface="Meiryo UI" panose="020B0604030504040204" pitchFamily="50" charset="-128"/>
              </a:rPr>
              <a:t>年の世界の中で、大阪（日本）の位置づけ</a:t>
            </a:r>
          </a:p>
          <a:p>
            <a:r>
              <a:rPr kumimoji="1" lang="ja-JP" altLang="en-US" sz="1100" dirty="0">
                <a:latin typeface="Meiryo UI" panose="020B0604030504040204" pitchFamily="50" charset="-128"/>
                <a:ea typeface="Meiryo UI" panose="020B0604030504040204" pitchFamily="50" charset="-128"/>
              </a:rPr>
              <a:t>　　</a:t>
            </a:r>
            <a:r>
              <a:rPr kumimoji="1" lang="ja-JP" altLang="en-US" sz="1100" dirty="0" smtClean="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今後の世界情勢等を踏まえ、大阪の位置づけ・役割をどう考えるか。</a:t>
            </a:r>
          </a:p>
          <a:p>
            <a:r>
              <a:rPr kumimoji="1" lang="ja-JP" altLang="en-US" sz="1100" dirty="0">
                <a:latin typeface="Meiryo UI" panose="020B0604030504040204" pitchFamily="50" charset="-128"/>
                <a:ea typeface="Meiryo UI" panose="020B0604030504040204" pitchFamily="50" charset="-128"/>
              </a:rPr>
              <a:t>　　</a:t>
            </a:r>
            <a:r>
              <a:rPr kumimoji="1" lang="ja-JP" altLang="en-US" sz="1100" dirty="0" smtClean="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世界人口は、今後も増加。一方で、アジアを中心に高齢化が進展するとともに</a:t>
            </a:r>
            <a:r>
              <a:rPr kumimoji="1" lang="ja-JP" altLang="en-US" sz="1100" dirty="0" smtClean="0">
                <a:latin typeface="Meiryo UI" panose="020B0604030504040204" pitchFamily="50" charset="-128"/>
                <a:ea typeface="Meiryo UI" panose="020B0604030504040204" pitchFamily="50" charset="-128"/>
              </a:rPr>
              <a:t>、都市部</a:t>
            </a:r>
            <a:r>
              <a:rPr kumimoji="1" lang="ja-JP" altLang="en-US" sz="1100" dirty="0">
                <a:latin typeface="Meiryo UI" panose="020B0604030504040204" pitchFamily="50" charset="-128"/>
                <a:ea typeface="Meiryo UI" panose="020B0604030504040204" pitchFamily="50" charset="-128"/>
              </a:rPr>
              <a:t>への人口集中が予想</a:t>
            </a:r>
            <a:r>
              <a:rPr kumimoji="1" lang="ja-JP" altLang="en-US" sz="1100" dirty="0" smtClean="0">
                <a:latin typeface="Meiryo UI" panose="020B0604030504040204" pitchFamily="50" charset="-128"/>
                <a:ea typeface="Meiryo UI" panose="020B0604030504040204" pitchFamily="50" charset="-128"/>
              </a:rPr>
              <a:t>。</a:t>
            </a:r>
            <a:endParaRPr kumimoji="1" lang="en-US" altLang="ja-JP" sz="1100" dirty="0" smtClean="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a:t>
            </a:r>
            <a:r>
              <a:rPr kumimoji="1" lang="ja-JP" altLang="en-US" sz="1100" dirty="0" smtClean="0">
                <a:latin typeface="Meiryo UI" panose="020B0604030504040204" pitchFamily="50" charset="-128"/>
                <a:ea typeface="Meiryo UI" panose="020B0604030504040204" pitchFamily="50" charset="-128"/>
              </a:rPr>
              <a:t>　　　　・大阪は少子高齢化など、世界に先駆けて課題が顕在化していく。</a:t>
            </a:r>
            <a:endParaRPr kumimoji="1" lang="en-US" altLang="ja-JP" sz="1100" dirty="0" smtClean="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a:t>
            </a:r>
            <a:r>
              <a:rPr kumimoji="1" lang="ja-JP" altLang="en-US" sz="1100" dirty="0" smtClean="0">
                <a:latin typeface="Meiryo UI" panose="020B0604030504040204" pitchFamily="50" charset="-128"/>
                <a:ea typeface="Meiryo UI" panose="020B0604030504040204" pitchFamily="50" charset="-128"/>
              </a:rPr>
              <a:t>　　➢大阪・関西万博を経て、</a:t>
            </a:r>
            <a:r>
              <a:rPr kumimoji="1" lang="en-US" altLang="ja-JP" sz="1100" dirty="0" smtClean="0">
                <a:latin typeface="Meiryo UI" panose="020B0604030504040204" pitchFamily="50" charset="-128"/>
                <a:ea typeface="Meiryo UI" panose="020B0604030504040204" pitchFamily="50" charset="-128"/>
              </a:rPr>
              <a:t>SDGs</a:t>
            </a:r>
            <a:r>
              <a:rPr kumimoji="1" lang="ja-JP" altLang="en-US" sz="1100" dirty="0" smtClean="0">
                <a:latin typeface="Meiryo UI" panose="020B0604030504040204" pitchFamily="50" charset="-128"/>
                <a:ea typeface="Meiryo UI" panose="020B0604030504040204" pitchFamily="50" charset="-128"/>
              </a:rPr>
              <a:t>の先の未来を大阪がどのようにリードしていくか。</a:t>
            </a:r>
            <a:endParaRPr kumimoji="1" lang="ja-JP" altLang="en-US" sz="1100" dirty="0">
              <a:latin typeface="Meiryo UI" panose="020B0604030504040204" pitchFamily="50" charset="-128"/>
              <a:ea typeface="Meiryo UI" panose="020B0604030504040204" pitchFamily="50" charset="-128"/>
            </a:endParaRPr>
          </a:p>
        </p:txBody>
      </p:sp>
      <p:grpSp>
        <p:nvGrpSpPr>
          <p:cNvPr id="6" name="グループ化 5"/>
          <p:cNvGrpSpPr/>
          <p:nvPr/>
        </p:nvGrpSpPr>
        <p:grpSpPr>
          <a:xfrm>
            <a:off x="220562" y="1543490"/>
            <a:ext cx="945610" cy="459043"/>
            <a:chOff x="95123" y="1637367"/>
            <a:chExt cx="739224" cy="391723"/>
          </a:xfrm>
        </p:grpSpPr>
        <p:sp>
          <p:nvSpPr>
            <p:cNvPr id="74" name="角丸四角形 73"/>
            <p:cNvSpPr/>
            <p:nvPr/>
          </p:nvSpPr>
          <p:spPr>
            <a:xfrm>
              <a:off x="95123" y="1637367"/>
              <a:ext cx="554143" cy="391723"/>
            </a:xfrm>
            <a:prstGeom prst="round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600" b="1" dirty="0">
                <a:solidFill>
                  <a:schemeClr val="tx1"/>
                </a:solidFill>
                <a:latin typeface="Meiryo UI" panose="020B0604030504040204" pitchFamily="50" charset="-128"/>
                <a:ea typeface="Meiryo UI" panose="020B0604030504040204" pitchFamily="50" charset="-128"/>
              </a:endParaRPr>
            </a:p>
          </p:txBody>
        </p:sp>
        <p:sp>
          <p:nvSpPr>
            <p:cNvPr id="44" name="正方形/長方形 43">
              <a:extLst>
                <a:ext uri="{FF2B5EF4-FFF2-40B4-BE49-F238E27FC236}">
                  <a16:creationId xmlns:a16="http://schemas.microsoft.com/office/drawing/2014/main" id="{D50497FE-0D81-49C3-9A84-9B39536EDC45}"/>
                </a:ext>
              </a:extLst>
            </p:cNvPr>
            <p:cNvSpPr/>
            <p:nvPr/>
          </p:nvSpPr>
          <p:spPr>
            <a:xfrm>
              <a:off x="187498" y="1711548"/>
              <a:ext cx="646849" cy="236376"/>
            </a:xfrm>
            <a:prstGeom prst="rect">
              <a:avLst/>
            </a:prstGeom>
            <a:noFill/>
            <a:ln w="6350">
              <a:noFill/>
            </a:ln>
          </p:spPr>
          <p:style>
            <a:lnRef idx="2">
              <a:schemeClr val="accent2"/>
            </a:lnRef>
            <a:fillRef idx="1">
              <a:schemeClr val="lt1"/>
            </a:fillRef>
            <a:effectRef idx="0">
              <a:schemeClr val="accent2"/>
            </a:effectRef>
            <a:fontRef idx="minor">
              <a:schemeClr val="dk1"/>
            </a:fontRef>
          </p:style>
          <p:txBody>
            <a:bodyPr wrap="square" lIns="0">
              <a:spAutoFit/>
            </a:bodyPr>
            <a:lstStyle/>
            <a:p>
              <a:pPr marL="177800" indent="-88900">
                <a:spcAft>
                  <a:spcPts val="300"/>
                </a:spcAft>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世界</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 name="正方形/長方形 2"/>
          <p:cNvSpPr/>
          <p:nvPr/>
        </p:nvSpPr>
        <p:spPr>
          <a:xfrm>
            <a:off x="1096035" y="755447"/>
            <a:ext cx="989184" cy="17465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100" b="1" dirty="0" smtClean="0">
                <a:solidFill>
                  <a:schemeClr val="bg1"/>
                </a:solidFill>
                <a:latin typeface="Meiryo UI" panose="020B0604030504040204" pitchFamily="50" charset="-128"/>
                <a:ea typeface="Meiryo UI" panose="020B0604030504040204" pitchFamily="50" charset="-128"/>
              </a:rPr>
              <a:t>主なご意見</a:t>
            </a:r>
            <a:endParaRPr kumimoji="1" lang="ja-JP" altLang="en-US" sz="1100" b="1" dirty="0">
              <a:solidFill>
                <a:schemeClr val="bg1"/>
              </a:solidFill>
              <a:latin typeface="Meiryo UI" panose="020B0604030504040204" pitchFamily="50" charset="-128"/>
              <a:ea typeface="Meiryo UI" panose="020B0604030504040204" pitchFamily="50" charset="-128"/>
            </a:endParaRPr>
          </a:p>
        </p:txBody>
      </p:sp>
      <p:sp>
        <p:nvSpPr>
          <p:cNvPr id="37" name="正方形/長方形 36"/>
          <p:cNvSpPr/>
          <p:nvPr/>
        </p:nvSpPr>
        <p:spPr>
          <a:xfrm>
            <a:off x="1096035" y="1813695"/>
            <a:ext cx="989184" cy="17465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論点</a:t>
            </a:r>
          </a:p>
        </p:txBody>
      </p:sp>
      <p:sp>
        <p:nvSpPr>
          <p:cNvPr id="17" name="二等辺三角形 16"/>
          <p:cNvSpPr/>
          <p:nvPr/>
        </p:nvSpPr>
        <p:spPr>
          <a:xfrm flipV="1">
            <a:off x="3106572" y="3139698"/>
            <a:ext cx="3685593" cy="265198"/>
          </a:xfrm>
          <a:prstGeom prst="triangl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楕円 17">
            <a:extLst>
              <a:ext uri="{FF2B5EF4-FFF2-40B4-BE49-F238E27FC236}">
                <a16:creationId xmlns:a16="http://schemas.microsoft.com/office/drawing/2014/main" id="{4E021087-7E86-45D1-97A3-2141061332BC}"/>
              </a:ext>
            </a:extLst>
          </p:cNvPr>
          <p:cNvSpPr/>
          <p:nvPr/>
        </p:nvSpPr>
        <p:spPr>
          <a:xfrm>
            <a:off x="93305" y="4128061"/>
            <a:ext cx="1672225" cy="906319"/>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sz="1200" dirty="0" smtClean="0">
                <a:solidFill>
                  <a:sysClr val="windowText" lastClr="000000"/>
                </a:solidFill>
                <a:latin typeface="Meiryo UI" panose="020B0604030504040204" pitchFamily="50" charset="-128"/>
                <a:ea typeface="Meiryo UI" panose="020B0604030504040204" pitchFamily="50" charset="-128"/>
              </a:rPr>
              <a:t>各視点から導き出される将来像の要素（案）</a:t>
            </a:r>
            <a:endParaRPr kumimoji="1" lang="ja-JP" altLang="en-US" sz="1200" dirty="0">
              <a:solidFill>
                <a:sysClr val="windowText" lastClr="000000"/>
              </a:solidFill>
              <a:latin typeface="Meiryo UI" panose="020B0604030504040204" pitchFamily="50" charset="-128"/>
              <a:ea typeface="Meiryo UI" panose="020B0604030504040204" pitchFamily="50" charset="-128"/>
            </a:endParaRPr>
          </a:p>
        </p:txBody>
      </p:sp>
      <p:sp>
        <p:nvSpPr>
          <p:cNvPr id="19" name="角丸四角形 18"/>
          <p:cNvSpPr/>
          <p:nvPr/>
        </p:nvSpPr>
        <p:spPr>
          <a:xfrm>
            <a:off x="1880269" y="3551727"/>
            <a:ext cx="6606505" cy="1224000"/>
          </a:xfrm>
          <a:prstGeom prst="roundRect">
            <a:avLst>
              <a:gd name="adj" fmla="val 5036"/>
            </a:avLst>
          </a:prstGeom>
          <a:solidFill>
            <a:schemeClr val="accent1">
              <a:lumMod val="60000"/>
              <a:lumOff val="40000"/>
            </a:schemeClr>
          </a:solidFill>
          <a:ln w="38100" cmpd="db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defTabSz="913742">
              <a:spcBef>
                <a:spcPct val="0"/>
              </a:spcBef>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〇個人</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様々な価値観に基づいて、府民の誰</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もがその人らしく</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生きることができる大阪。</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3742">
              <a:spcBef>
                <a:spcPct val="0"/>
              </a:spcBef>
            </a:pP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3742">
              <a:spcBef>
                <a:spcPct val="0"/>
              </a:spcBef>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〇都市</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多様</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な人が集まり交流し</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、都市として有する</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個性や強みを発揮</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し続ける大阪。</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3742">
              <a:spcBef>
                <a:spcPct val="0"/>
              </a:spcBef>
            </a:pP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3742">
              <a:spcBef>
                <a:spcPct val="0"/>
              </a:spcBef>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〇世界</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課題</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解決先進都市として世界を</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リードし、国際社会に貢献する大阪。</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二等辺三角形 19"/>
          <p:cNvSpPr/>
          <p:nvPr/>
        </p:nvSpPr>
        <p:spPr>
          <a:xfrm flipV="1">
            <a:off x="2570297" y="5796708"/>
            <a:ext cx="4758145" cy="261085"/>
          </a:xfrm>
          <a:prstGeom prst="triangl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2098881" y="6186099"/>
            <a:ext cx="5786029" cy="432000"/>
          </a:xfrm>
          <a:prstGeom prst="rect">
            <a:avLst/>
          </a:prstGeom>
          <a:solidFill>
            <a:schemeClr val="tx2"/>
          </a:solidFill>
        </p:spPr>
        <p:txBody>
          <a:bodyPr vert="horz" wrap="square" rtlCol="0" anchor="ctr" anchorCtr="0">
            <a:spAutoFit/>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将来像（いのち輝く未来社会）</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grpSp>
        <p:nvGrpSpPr>
          <p:cNvPr id="22" name="グループ化 21"/>
          <p:cNvGrpSpPr/>
          <p:nvPr/>
        </p:nvGrpSpPr>
        <p:grpSpPr>
          <a:xfrm>
            <a:off x="1921766" y="4884843"/>
            <a:ext cx="6565008" cy="713493"/>
            <a:chOff x="-800574" y="4668013"/>
            <a:chExt cx="3840189" cy="929472"/>
          </a:xfrm>
        </p:grpSpPr>
        <p:sp>
          <p:nvSpPr>
            <p:cNvPr id="23" name="台形 22">
              <a:extLst>
                <a:ext uri="{FF2B5EF4-FFF2-40B4-BE49-F238E27FC236}">
                  <a16:creationId xmlns:a16="http://schemas.microsoft.com/office/drawing/2014/main" id="{B9BA8D0B-00E0-4D33-B6BA-254C7E0FD475}"/>
                </a:ext>
              </a:extLst>
            </p:cNvPr>
            <p:cNvSpPr/>
            <p:nvPr/>
          </p:nvSpPr>
          <p:spPr>
            <a:xfrm>
              <a:off x="-800574" y="4691362"/>
              <a:ext cx="3840189" cy="906123"/>
            </a:xfrm>
            <a:prstGeom prst="trapezoid">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a:extLst>
                <a:ext uri="{FF2B5EF4-FFF2-40B4-BE49-F238E27FC236}">
                  <a16:creationId xmlns:a16="http://schemas.microsoft.com/office/drawing/2014/main" id="{37E96E60-1390-4CE3-AC2F-7C1107B9FECD}"/>
                </a:ext>
              </a:extLst>
            </p:cNvPr>
            <p:cNvSpPr/>
            <p:nvPr/>
          </p:nvSpPr>
          <p:spPr>
            <a:xfrm>
              <a:off x="438656" y="4668013"/>
              <a:ext cx="2600959" cy="307776"/>
            </a:xfrm>
            <a:prstGeom prst="rect">
              <a:avLst/>
            </a:prstGeom>
            <a:noFill/>
            <a:ln w="6350">
              <a:noFill/>
            </a:ln>
          </p:spPr>
          <p:style>
            <a:lnRef idx="2">
              <a:schemeClr val="accent2"/>
            </a:lnRef>
            <a:fillRef idx="1">
              <a:schemeClr val="lt1"/>
            </a:fillRef>
            <a:effectRef idx="0">
              <a:schemeClr val="accent2"/>
            </a:effectRef>
            <a:fontRef idx="minor">
              <a:schemeClr val="dk1"/>
            </a:fontRef>
          </p:style>
          <p:txBody>
            <a:bodyPr wrap="square" lIns="0">
              <a:spAutoFit/>
            </a:bodyPr>
            <a:lstStyle/>
            <a:p>
              <a:pPr marL="177800" indent="-88900">
                <a:spcAft>
                  <a:spcPts val="300"/>
                </a:spcAft>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多様な主体による</a:t>
              </a:r>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「共創」</a:t>
              </a:r>
              <a:endParaRPr lang="en-US" altLang="ja-JP" sz="1400" b="1" u="sng"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 name="正方形/長方形 1"/>
          <p:cNvSpPr/>
          <p:nvPr/>
        </p:nvSpPr>
        <p:spPr>
          <a:xfrm>
            <a:off x="2570297" y="5136516"/>
            <a:ext cx="5659150" cy="469359"/>
          </a:xfrm>
          <a:prstGeom prst="rect">
            <a:avLst/>
          </a:prstGeom>
        </p:spPr>
        <p:txBody>
          <a:bodyPr wrap="square">
            <a:spAutoFit/>
          </a:bodyPr>
          <a:lstStyle/>
          <a:p>
            <a:pPr marL="177800" indent="-88900">
              <a:spcAft>
                <a:spcPts val="300"/>
              </a:spcAft>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人と機械</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、リアルとバーチャル、有機</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と</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無機等、異なった性質同士のものによる</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共創</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7800" indent="-88900">
              <a:spcAft>
                <a:spcPts val="300"/>
              </a:spcAft>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・国際的な共創を促進する社会基盤</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整備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・デザイン思考・イノベーションを生む共創環境</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スライド番号プレースホルダー 1"/>
          <p:cNvSpPr txBox="1">
            <a:spLocks/>
          </p:cNvSpPr>
          <p:nvPr/>
        </p:nvSpPr>
        <p:spPr>
          <a:xfrm>
            <a:off x="9345488" y="6529089"/>
            <a:ext cx="470414" cy="283588"/>
          </a:xfrm>
          <a:prstGeom prst="rect">
            <a:avLst/>
          </a:prstGeom>
          <a:solidFill>
            <a:srgbClr val="0070C0"/>
          </a:solidFill>
        </p:spPr>
        <p:txBody>
          <a:bodyPr vert="horz" lIns="91419" tIns="45709" rIns="91419" bIns="45709" rtlCol="0" anchor="ctr"/>
          <a:lstStyle>
            <a:defPPr>
              <a:defRPr lang="ja-JP"/>
            </a:defPPr>
            <a:lvl1pPr marL="0" algn="r" defTabSz="913765" rtl="0" eaLnBrk="1" latinLnBrk="0" hangingPunct="1">
              <a:defRPr kumimoji="1" sz="1200" kern="1200">
                <a:solidFill>
                  <a:schemeClr val="tx1">
                    <a:tint val="75000"/>
                  </a:schemeClr>
                </a:solidFill>
                <a:latin typeface="+mn-lt"/>
                <a:ea typeface="+mn-ea"/>
                <a:cs typeface="+mn-cs"/>
              </a:defRPr>
            </a:lvl1pPr>
            <a:lvl2pPr marL="457200" algn="l" defTabSz="913765" rtl="0" eaLnBrk="1" latinLnBrk="0" hangingPunct="1">
              <a:defRPr kumimoji="1" sz="1800" kern="1200">
                <a:solidFill>
                  <a:schemeClr val="tx1"/>
                </a:solidFill>
                <a:latin typeface="+mn-lt"/>
                <a:ea typeface="+mn-ea"/>
                <a:cs typeface="+mn-cs"/>
              </a:defRPr>
            </a:lvl2pPr>
            <a:lvl3pPr marL="914400" algn="l" defTabSz="913765" rtl="0" eaLnBrk="1" latinLnBrk="0" hangingPunct="1">
              <a:defRPr kumimoji="1" sz="1800" kern="1200">
                <a:solidFill>
                  <a:schemeClr val="tx1"/>
                </a:solidFill>
                <a:latin typeface="+mn-lt"/>
                <a:ea typeface="+mn-ea"/>
                <a:cs typeface="+mn-cs"/>
              </a:defRPr>
            </a:lvl3pPr>
            <a:lvl4pPr marL="1371600" algn="l" defTabSz="913765" rtl="0" eaLnBrk="1" latinLnBrk="0" hangingPunct="1">
              <a:defRPr kumimoji="1" sz="1800" kern="1200">
                <a:solidFill>
                  <a:schemeClr val="tx1"/>
                </a:solidFill>
                <a:latin typeface="+mn-lt"/>
                <a:ea typeface="+mn-ea"/>
                <a:cs typeface="+mn-cs"/>
              </a:defRPr>
            </a:lvl4pPr>
            <a:lvl5pPr marL="1828165" algn="l" defTabSz="913765" rtl="0" eaLnBrk="1" latinLnBrk="0" hangingPunct="1">
              <a:defRPr kumimoji="1" sz="1800" kern="1200">
                <a:solidFill>
                  <a:schemeClr val="tx1"/>
                </a:solidFill>
                <a:latin typeface="+mn-lt"/>
                <a:ea typeface="+mn-ea"/>
                <a:cs typeface="+mn-cs"/>
              </a:defRPr>
            </a:lvl5pPr>
            <a:lvl6pPr marL="2285365" algn="l" defTabSz="913765" rtl="0" eaLnBrk="1" latinLnBrk="0" hangingPunct="1">
              <a:defRPr kumimoji="1" sz="1800" kern="1200">
                <a:solidFill>
                  <a:schemeClr val="tx1"/>
                </a:solidFill>
                <a:latin typeface="+mn-lt"/>
                <a:ea typeface="+mn-ea"/>
                <a:cs typeface="+mn-cs"/>
              </a:defRPr>
            </a:lvl6pPr>
            <a:lvl7pPr marL="2742565" algn="l" defTabSz="913765" rtl="0" eaLnBrk="1" latinLnBrk="0" hangingPunct="1">
              <a:defRPr kumimoji="1" sz="1800" kern="1200">
                <a:solidFill>
                  <a:schemeClr val="tx1"/>
                </a:solidFill>
                <a:latin typeface="+mn-lt"/>
                <a:ea typeface="+mn-ea"/>
                <a:cs typeface="+mn-cs"/>
              </a:defRPr>
            </a:lvl7pPr>
            <a:lvl8pPr marL="3199765" algn="l" defTabSz="913765" rtl="0" eaLnBrk="1" latinLnBrk="0" hangingPunct="1">
              <a:defRPr kumimoji="1" sz="1800" kern="1200">
                <a:solidFill>
                  <a:schemeClr val="tx1"/>
                </a:solidFill>
                <a:latin typeface="+mn-lt"/>
                <a:ea typeface="+mn-ea"/>
                <a:cs typeface="+mn-cs"/>
              </a:defRPr>
            </a:lvl8pPr>
            <a:lvl9pPr marL="3656965" algn="l" defTabSz="913765" rtl="0" eaLnBrk="1" latinLnBrk="0" hangingPunct="1">
              <a:defRPr kumimoji="1" sz="1800" kern="1200">
                <a:solidFill>
                  <a:schemeClr val="tx1"/>
                </a:solidFill>
                <a:latin typeface="+mn-lt"/>
                <a:ea typeface="+mn-ea"/>
                <a:cs typeface="+mn-cs"/>
              </a:defRPr>
            </a:lvl9pPr>
          </a:lstStyle>
          <a:p>
            <a:pPr algn="ctr">
              <a:defRPr/>
            </a:pPr>
            <a:r>
              <a:rPr lang="en-US" altLang="ja-JP" sz="1800" b="1" dirty="0">
                <a:solidFill>
                  <a:prstClr val="white"/>
                </a:solidFill>
                <a:latin typeface="ＭＳ ゴシック" panose="020B0609070205080204" pitchFamily="49" charset="-128"/>
                <a:ea typeface="ＭＳ ゴシック" panose="020B0609070205080204" pitchFamily="49" charset="-128"/>
              </a:rPr>
              <a:t>2</a:t>
            </a:r>
            <a:endParaRPr lang="ja-JP" altLang="en-US" sz="1800" b="1" dirty="0">
              <a:solidFill>
                <a:prstClr val="white"/>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4202434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直線コネクタ 24"/>
          <p:cNvCxnSpPr/>
          <p:nvPr/>
        </p:nvCxnSpPr>
        <p:spPr>
          <a:xfrm>
            <a:off x="4916577" y="843016"/>
            <a:ext cx="0" cy="357736"/>
          </a:xfrm>
          <a:prstGeom prst="line">
            <a:avLst/>
          </a:prstGeom>
          <a:ln w="38100"/>
        </p:spPr>
        <p:style>
          <a:lnRef idx="1">
            <a:schemeClr val="dk1"/>
          </a:lnRef>
          <a:fillRef idx="0">
            <a:schemeClr val="dk1"/>
          </a:fillRef>
          <a:effectRef idx="0">
            <a:schemeClr val="dk1"/>
          </a:effectRef>
          <a:fontRef idx="minor">
            <a:schemeClr val="tx1"/>
          </a:fontRef>
        </p:style>
      </p:cxnSp>
      <p:sp>
        <p:nvSpPr>
          <p:cNvPr id="44" name="タイトル 1"/>
          <p:cNvSpPr>
            <a:spLocks noGrp="1"/>
          </p:cNvSpPr>
          <p:nvPr>
            <p:ph type="ctrTitle"/>
          </p:nvPr>
        </p:nvSpPr>
        <p:spPr>
          <a:xfrm>
            <a:off x="-48045" y="0"/>
            <a:ext cx="9946788" cy="523252"/>
          </a:xfrm>
          <a:solidFill>
            <a:srgbClr val="002060"/>
          </a:solidFill>
        </p:spPr>
        <p:txBody>
          <a:bodyPr anchor="ctr">
            <a:noAutofit/>
          </a:bodyPr>
          <a:lstStyle/>
          <a:p>
            <a:r>
              <a:rPr lang="ja-JP" altLang="en-US" sz="2000" b="1" dirty="0" smtClean="0">
                <a:solidFill>
                  <a:schemeClr val="bg1"/>
                </a:solidFill>
                <a:latin typeface="Meiryo UI" panose="020B0604030504040204" pitchFamily="50" charset="-128"/>
                <a:ea typeface="Meiryo UI" panose="020B0604030504040204" pitchFamily="50" charset="-128"/>
              </a:rPr>
              <a:t>将来像を支える３つの視点に関する各委員の主</a:t>
            </a:r>
            <a:r>
              <a:rPr lang="ja-JP" altLang="en-US" sz="2000" b="1" dirty="0">
                <a:solidFill>
                  <a:schemeClr val="bg1"/>
                </a:solidFill>
                <a:latin typeface="Meiryo UI" panose="020B0604030504040204" pitchFamily="50" charset="-128"/>
                <a:ea typeface="Meiryo UI" panose="020B0604030504040204" pitchFamily="50" charset="-128"/>
              </a:rPr>
              <a:t>な</a:t>
            </a:r>
            <a:r>
              <a:rPr lang="ja-JP" altLang="en-US" sz="2000" b="1" dirty="0" smtClean="0">
                <a:solidFill>
                  <a:schemeClr val="bg1"/>
                </a:solidFill>
                <a:latin typeface="Meiryo UI" panose="020B0604030504040204" pitchFamily="50" charset="-128"/>
                <a:ea typeface="Meiryo UI" panose="020B0604030504040204" pitchFamily="50" charset="-128"/>
              </a:rPr>
              <a:t>ご意見</a:t>
            </a:r>
            <a:endParaRPr lang="ja-JP" altLang="en-US" sz="2000" b="1" dirty="0">
              <a:solidFill>
                <a:schemeClr val="bg1"/>
              </a:solidFill>
              <a:latin typeface="Meiryo UI" panose="020B0604030504040204" pitchFamily="50" charset="-128"/>
              <a:ea typeface="Meiryo UI" panose="020B0604030504040204" pitchFamily="50" charset="-128"/>
            </a:endParaRPr>
          </a:p>
        </p:txBody>
      </p:sp>
      <p:sp>
        <p:nvSpPr>
          <p:cNvPr id="6" name="正方形/長方形 5"/>
          <p:cNvSpPr/>
          <p:nvPr/>
        </p:nvSpPr>
        <p:spPr>
          <a:xfrm>
            <a:off x="319942" y="6400800"/>
            <a:ext cx="9214372"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論点</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健康都市、持続可能都市、国際都市、それぞれ</a:t>
            </a:r>
            <a:r>
              <a:rPr lang="ja-JP" altLang="en-US" sz="16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について、</a:t>
            </a:r>
            <a:r>
              <a:rPr lang="en-US" altLang="ja-JP" sz="16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2050</a:t>
            </a:r>
            <a:r>
              <a:rPr lang="ja-JP" altLang="en-US" sz="16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年をどのように描くことができるか</a:t>
            </a:r>
            <a:r>
              <a:rPr lang="ja-JP" altLang="en-US" sz="16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3" name="グループ化 12"/>
          <p:cNvGrpSpPr/>
          <p:nvPr/>
        </p:nvGrpSpPr>
        <p:grpSpPr>
          <a:xfrm>
            <a:off x="139035" y="1191730"/>
            <a:ext cx="9572625" cy="5209070"/>
            <a:chOff x="157163" y="1283704"/>
            <a:chExt cx="9572625" cy="5209070"/>
          </a:xfrm>
        </p:grpSpPr>
        <p:grpSp>
          <p:nvGrpSpPr>
            <p:cNvPr id="3" name="グループ化 2"/>
            <p:cNvGrpSpPr/>
            <p:nvPr/>
          </p:nvGrpSpPr>
          <p:grpSpPr>
            <a:xfrm>
              <a:off x="330785" y="1732117"/>
              <a:ext cx="9221657" cy="1537724"/>
              <a:chOff x="330785" y="1578287"/>
              <a:chExt cx="9221657" cy="1537724"/>
            </a:xfrm>
          </p:grpSpPr>
          <p:sp>
            <p:nvSpPr>
              <p:cNvPr id="34" name="角丸四角形 33"/>
              <p:cNvSpPr/>
              <p:nvPr/>
            </p:nvSpPr>
            <p:spPr>
              <a:xfrm>
                <a:off x="330785" y="1867006"/>
                <a:ext cx="1171980" cy="666246"/>
              </a:xfrm>
              <a:prstGeom prst="roundRect">
                <a:avLst/>
              </a:prstGeom>
              <a:solidFill>
                <a:schemeClr val="accent5">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健康都市</a:t>
                </a:r>
                <a:endParaRPr kumimoji="1" lang="en-US" altLang="ja-JP" sz="1600" b="1" dirty="0">
                  <a:solidFill>
                    <a:schemeClr val="bg1"/>
                  </a:solidFill>
                  <a:latin typeface="Meiryo UI" panose="020B0604030504040204" pitchFamily="50" charset="-128"/>
                  <a:ea typeface="Meiryo UI" panose="020B0604030504040204" pitchFamily="50" charset="-128"/>
                </a:endParaRPr>
              </a:p>
            </p:txBody>
          </p:sp>
          <p:sp>
            <p:nvSpPr>
              <p:cNvPr id="51" name="角丸四角形 50"/>
              <p:cNvSpPr/>
              <p:nvPr/>
            </p:nvSpPr>
            <p:spPr>
              <a:xfrm>
                <a:off x="1620344" y="1578287"/>
                <a:ext cx="7932098" cy="1377114"/>
              </a:xfrm>
              <a:prstGeom prst="roundRect">
                <a:avLst>
                  <a:gd name="adj" fmla="val 0"/>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3663" indent="-93663"/>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59" name="正方形/長方形 58"/>
              <p:cNvSpPr/>
              <p:nvPr/>
            </p:nvSpPr>
            <p:spPr>
              <a:xfrm>
                <a:off x="1620344" y="1623295"/>
                <a:ext cx="7589197" cy="1492716"/>
              </a:xfrm>
              <a:prstGeom prst="rect">
                <a:avLst/>
              </a:prstGeom>
              <a:noFill/>
              <a:ln w="6350">
                <a:noFill/>
              </a:ln>
            </p:spPr>
            <p:style>
              <a:lnRef idx="2">
                <a:schemeClr val="accent2"/>
              </a:lnRef>
              <a:fillRef idx="1">
                <a:schemeClr val="lt1"/>
              </a:fillRef>
              <a:effectRef idx="0">
                <a:schemeClr val="accent2"/>
              </a:effectRef>
              <a:fontRef idx="minor">
                <a:schemeClr val="dk1"/>
              </a:fontRef>
            </p:style>
            <p:txBody>
              <a:bodyPr wrap="square" lIns="0">
                <a:spAutoFit/>
              </a:bodyPr>
              <a:lstStyle/>
              <a:p>
                <a:pPr marL="177800" indent="-88900">
                  <a:spcAft>
                    <a:spcPts val="300"/>
                  </a:spcAft>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u="sng" dirty="0" smtClean="0">
                    <a:latin typeface="Meiryo UI" panose="020B0604030504040204" pitchFamily="50" charset="-128"/>
                    <a:ea typeface="Meiryo UI" panose="020B0604030504040204" pitchFamily="50" charset="-128"/>
                    <a:cs typeface="Meiryo UI" panose="020B0604030504040204" pitchFamily="50" charset="-128"/>
                  </a:rPr>
                  <a:t>歩いて</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健康維持ということは</a:t>
                </a:r>
                <a:r>
                  <a:rPr lang="en-US" altLang="ja-JP" sz="1100" b="1" u="sng" dirty="0">
                    <a:latin typeface="Meiryo UI" panose="020B0604030504040204" pitchFamily="50" charset="-128"/>
                    <a:ea typeface="Meiryo UI" panose="020B0604030504040204" pitchFamily="50" charset="-128"/>
                    <a:cs typeface="Meiryo UI" panose="020B0604030504040204" pitchFamily="50" charset="-128"/>
                  </a:rPr>
                  <a:t>2050</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年でも変わらないテーマ。</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そのための都市空間のデザインやモニタリング技術などの実装が必要。</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7800" indent="-88900">
                  <a:spcAft>
                    <a:spcPts val="300"/>
                  </a:spcAft>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・人</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がいかに輝いて生きるかという意味の健康づくりを行い、</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幸福寿命が体験できるライフスタイル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を実現する。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7800" indent="-88900">
                  <a:spcAft>
                    <a:spcPts val="300"/>
                  </a:spcAft>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・道</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修町の歴史に見る創薬、市場開発のイノベーションから、</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最先端の医療技術と、互いの健康を気遣う日常の調和</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を考える。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7800" indent="-88900">
                  <a:spcAft>
                    <a:spcPts val="300"/>
                  </a:spcAft>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u="sng" dirty="0" smtClean="0">
                    <a:latin typeface="Meiryo UI" panose="020B0604030504040204" pitchFamily="50" charset="-128"/>
                    <a:ea typeface="Meiryo UI" panose="020B0604030504040204" pitchFamily="50" charset="-128"/>
                    <a:cs typeface="Meiryo UI" panose="020B0604030504040204" pitchFamily="50" charset="-128"/>
                  </a:rPr>
                  <a:t>生きがい</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や幸せ年齢を若返らせ</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、前向きに社会に取り組んでもらえる場を作るべき。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7800" indent="-88900">
                  <a:spcAft>
                    <a:spcPts val="300"/>
                  </a:spcAft>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AI</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によって自動化・個別化されたヘルスケアプランを提示され、</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健康づくりは市民が自分でできる時代</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。無機質におこなわれていく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7800" indent="-88900">
                  <a:spcAft>
                    <a:spcPts val="300"/>
                  </a:spcAft>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健康</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維持・促進を、</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若者の遊び心で、「楽しく」「納得できるもの」に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していくことができる。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7800" indent="-88900">
                  <a:spcAft>
                    <a:spcPts val="300"/>
                  </a:spcAft>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4" name="グループ化 3"/>
            <p:cNvGrpSpPr/>
            <p:nvPr/>
          </p:nvGrpSpPr>
          <p:grpSpPr>
            <a:xfrm>
              <a:off x="309099" y="3235851"/>
              <a:ext cx="9232500" cy="1599469"/>
              <a:chOff x="319942" y="3186001"/>
              <a:chExt cx="9232500" cy="1599469"/>
            </a:xfrm>
          </p:grpSpPr>
          <p:sp>
            <p:nvSpPr>
              <p:cNvPr id="42" name="角丸四角形 41"/>
              <p:cNvSpPr/>
              <p:nvPr/>
            </p:nvSpPr>
            <p:spPr>
              <a:xfrm>
                <a:off x="319942" y="3609552"/>
                <a:ext cx="1193665" cy="666246"/>
              </a:xfrm>
              <a:prstGeom prst="roundRect">
                <a:avLst/>
              </a:prstGeom>
              <a:solidFill>
                <a:schemeClr val="accent5">
                  <a:lumMod val="75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持続可能都市</a:t>
                </a:r>
                <a:endParaRPr kumimoji="1" lang="en-US" altLang="ja-JP" sz="1600" b="1" dirty="0">
                  <a:solidFill>
                    <a:schemeClr val="bg1"/>
                  </a:solidFill>
                  <a:latin typeface="Meiryo UI" panose="020B0604030504040204" pitchFamily="50" charset="-128"/>
                  <a:ea typeface="Meiryo UI" panose="020B0604030504040204" pitchFamily="50" charset="-128"/>
                </a:endParaRPr>
              </a:p>
            </p:txBody>
          </p:sp>
          <p:sp>
            <p:nvSpPr>
              <p:cNvPr id="55" name="角丸四角形 54"/>
              <p:cNvSpPr/>
              <p:nvPr/>
            </p:nvSpPr>
            <p:spPr>
              <a:xfrm>
                <a:off x="1620344" y="3186001"/>
                <a:ext cx="7932097" cy="1599469"/>
              </a:xfrm>
              <a:prstGeom prst="roundRect">
                <a:avLst>
                  <a:gd name="adj" fmla="val 0"/>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3663" indent="-93663"/>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60" name="正方形/長方形 59"/>
              <p:cNvSpPr/>
              <p:nvPr/>
            </p:nvSpPr>
            <p:spPr>
              <a:xfrm>
                <a:off x="1620344" y="3231682"/>
                <a:ext cx="7932098" cy="1508105"/>
              </a:xfrm>
              <a:prstGeom prst="rect">
                <a:avLst/>
              </a:prstGeom>
              <a:noFill/>
              <a:ln w="6350">
                <a:noFill/>
              </a:ln>
            </p:spPr>
            <p:style>
              <a:lnRef idx="2">
                <a:schemeClr val="accent2"/>
              </a:lnRef>
              <a:fillRef idx="1">
                <a:schemeClr val="lt1"/>
              </a:fillRef>
              <a:effectRef idx="0">
                <a:schemeClr val="accent2"/>
              </a:effectRef>
              <a:fontRef idx="minor">
                <a:schemeClr val="dk1"/>
              </a:fontRef>
            </p:style>
            <p:txBody>
              <a:bodyPr wrap="square" lIns="0">
                <a:spAutoFit/>
              </a:bodyPr>
              <a:lstStyle/>
              <a:p>
                <a:pPr marL="177800" indent="-88900">
                  <a:spcAft>
                    <a:spcPts val="300"/>
                  </a:spcAft>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err="1" smtClean="0">
                    <a:latin typeface="Meiryo UI" panose="020B0604030504040204" pitchFamily="50" charset="-128"/>
                    <a:ea typeface="Meiryo UI" panose="020B0604030504040204" pitchFamily="50" charset="-128"/>
                    <a:cs typeface="Meiryo UI" panose="020B0604030504040204" pitchFamily="50" charset="-128"/>
                  </a:rPr>
                  <a:t>障</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者対策を先進的に進めてきた大阪として、</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障がい者の生活拠点や旅行先として「大阪なら」となるように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すべき</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88900">
                  <a:spcAft>
                    <a:spcPts val="300"/>
                  </a:spcAft>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u="sng" dirty="0" smtClean="0">
                    <a:latin typeface="Meiryo UI" panose="020B0604030504040204" pitchFamily="50" charset="-128"/>
                    <a:ea typeface="Meiryo UI" panose="020B0604030504040204" pitchFamily="50" charset="-128"/>
                    <a:cs typeface="Meiryo UI" panose="020B0604030504040204" pitchFamily="50" charset="-128"/>
                  </a:rPr>
                  <a:t>テクノロジーの進化を活かした</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ユニバーサルデザインを実現していくことが必要。</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7800" indent="-88900">
                  <a:spcAft>
                    <a:spcPts val="300"/>
                  </a:spcAft>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u="sng" dirty="0" smtClean="0">
                    <a:latin typeface="Meiryo UI" panose="020B0604030504040204" pitchFamily="50" charset="-128"/>
                    <a:ea typeface="Meiryo UI" panose="020B0604030504040204" pitchFamily="50" charset="-128"/>
                    <a:cs typeface="Meiryo UI" panose="020B0604030504040204" pitchFamily="50" charset="-128"/>
                  </a:rPr>
                  <a:t>コンパクトシティ</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の実現と</a:t>
                </a:r>
                <a:r>
                  <a:rPr lang="ja-JP" altLang="en-US" sz="1100" b="1" u="sng" dirty="0" smtClean="0">
                    <a:latin typeface="Meiryo UI" panose="020B0604030504040204" pitchFamily="50" charset="-128"/>
                    <a:ea typeface="Meiryo UI" panose="020B0604030504040204" pitchFamily="50" charset="-128"/>
                    <a:cs typeface="Meiryo UI" panose="020B0604030504040204" pitchFamily="50" charset="-128"/>
                  </a:rPr>
                  <a:t>地域を支える産業の維持と更新</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、土地利用転換、空地を前提とした質の高い</a:t>
                </a:r>
                <a:r>
                  <a:rPr lang="ja-JP" altLang="en-US" sz="1100" b="1" u="sng" dirty="0" smtClean="0">
                    <a:latin typeface="Meiryo UI" panose="020B0604030504040204" pitchFamily="50" charset="-128"/>
                    <a:ea typeface="Meiryo UI" panose="020B0604030504040204" pitchFamily="50" charset="-128"/>
                    <a:cs typeface="Meiryo UI" panose="020B0604030504040204" pitchFamily="50" charset="-128"/>
                  </a:rPr>
                  <a:t>空間マネジメント</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88900">
                  <a:spcAft>
                    <a:spcPts val="300"/>
                  </a:spcAft>
                </a:pP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b="1" u="sng" dirty="0" smtClean="0">
                    <a:latin typeface="Meiryo UI" panose="020B0604030504040204" pitchFamily="50" charset="-128"/>
                    <a:ea typeface="Meiryo UI" panose="020B0604030504040204" pitchFamily="50" charset="-128"/>
                    <a:cs typeface="Meiryo UI" panose="020B0604030504040204" pitchFamily="50" charset="-128"/>
                  </a:rPr>
                  <a:t>安全</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・安心</a:t>
                </a:r>
                <a:r>
                  <a:rPr lang="ja-JP" altLang="en-US" sz="1100" b="1" u="sng" dirty="0" smtClean="0">
                    <a:latin typeface="Meiryo UI" panose="020B0604030504040204" pitchFamily="50" charset="-128"/>
                    <a:ea typeface="Meiryo UI" panose="020B0604030504040204" pitchFamily="50" charset="-128"/>
                    <a:cs typeface="Meiryo UI" panose="020B0604030504040204" pitchFamily="50" charset="-128"/>
                  </a:rPr>
                  <a:t>の確保</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、課題に対処できる</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魅力的で強いコミュニティづくり</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等が重要となる。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7800" indent="-88900">
                  <a:spcAft>
                    <a:spcPts val="300"/>
                  </a:spcAft>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u="sng" dirty="0" smtClean="0">
                    <a:latin typeface="Meiryo UI" panose="020B0604030504040204" pitchFamily="50" charset="-128"/>
                    <a:ea typeface="Meiryo UI" panose="020B0604030504040204" pitchFamily="50" charset="-128"/>
                    <a:cs typeface="Meiryo UI" panose="020B0604030504040204" pitchFamily="50" charset="-128"/>
                  </a:rPr>
                  <a:t>大阪</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は、「暮らしの匠」たちの、生きる知恵で形成されてきた都市。</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AI</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の教師ﾗｰﾆﾝｸﾞに、大阪人の知恵を学ばせ、未来につないでいく。</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7800" indent="-88900">
                  <a:spcAft>
                    <a:spcPts val="300"/>
                  </a:spcAft>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・夢</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洲を</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全自動モビリティやオンライン行政</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など未来都市のモデルとし、それをベースに大阪府内にも広めていくべき。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7800" indent="-88900">
                  <a:spcAft>
                    <a:spcPts val="300"/>
                  </a:spcAft>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u="sng" dirty="0" smtClean="0">
                    <a:latin typeface="Meiryo UI" panose="020B0604030504040204" pitchFamily="50" charset="-128"/>
                    <a:ea typeface="Meiryo UI" panose="020B0604030504040204" pitchFamily="50" charset="-128"/>
                    <a:cs typeface="Meiryo UI" panose="020B0604030504040204" pitchFamily="50" charset="-128"/>
                  </a:rPr>
                  <a:t>インフラ</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自体が未来の時代に適応しながら変化できることが重要。</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新たな都市デザインを大阪から提言、実践していく必要がある。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1" name="グループ化 10"/>
            <p:cNvGrpSpPr/>
            <p:nvPr/>
          </p:nvGrpSpPr>
          <p:grpSpPr>
            <a:xfrm>
              <a:off x="330785" y="4961938"/>
              <a:ext cx="9221657" cy="1366143"/>
              <a:chOff x="330785" y="5034657"/>
              <a:chExt cx="9221657" cy="1366143"/>
            </a:xfrm>
          </p:grpSpPr>
          <p:sp>
            <p:nvSpPr>
              <p:cNvPr id="50" name="角丸四角形 49"/>
              <p:cNvSpPr/>
              <p:nvPr/>
            </p:nvSpPr>
            <p:spPr>
              <a:xfrm>
                <a:off x="330785" y="5315398"/>
                <a:ext cx="1193665" cy="666246"/>
              </a:xfrm>
              <a:prstGeom prst="roundRect">
                <a:avLst/>
              </a:prstGeom>
              <a:solidFill>
                <a:schemeClr val="accent5">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国際都市</a:t>
                </a:r>
                <a:endParaRPr kumimoji="1" lang="en-US" altLang="ja-JP" sz="1600" b="1" dirty="0">
                  <a:solidFill>
                    <a:schemeClr val="bg1"/>
                  </a:solidFill>
                  <a:latin typeface="Meiryo UI" panose="020B0604030504040204" pitchFamily="50" charset="-128"/>
                  <a:ea typeface="Meiryo UI" panose="020B0604030504040204" pitchFamily="50" charset="-128"/>
                </a:endParaRPr>
              </a:p>
            </p:txBody>
          </p:sp>
          <p:sp>
            <p:nvSpPr>
              <p:cNvPr id="58" name="角丸四角形 57"/>
              <p:cNvSpPr/>
              <p:nvPr/>
            </p:nvSpPr>
            <p:spPr>
              <a:xfrm>
                <a:off x="1620344" y="5034657"/>
                <a:ext cx="7932097" cy="1366143"/>
              </a:xfrm>
              <a:prstGeom prst="roundRect">
                <a:avLst>
                  <a:gd name="adj" fmla="val 0"/>
                </a:avLst>
              </a:prstGeom>
              <a:no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3663" indent="-93663"/>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61" name="正方形/長方形 60"/>
              <p:cNvSpPr/>
              <p:nvPr/>
            </p:nvSpPr>
            <p:spPr>
              <a:xfrm>
                <a:off x="1620344" y="5054326"/>
                <a:ext cx="7932098" cy="1300356"/>
              </a:xfrm>
              <a:prstGeom prst="rect">
                <a:avLst/>
              </a:prstGeom>
              <a:noFill/>
              <a:ln w="6350">
                <a:noFill/>
              </a:ln>
            </p:spPr>
            <p:style>
              <a:lnRef idx="2">
                <a:schemeClr val="accent2"/>
              </a:lnRef>
              <a:fillRef idx="1">
                <a:schemeClr val="lt1"/>
              </a:fillRef>
              <a:effectRef idx="0">
                <a:schemeClr val="accent2"/>
              </a:effectRef>
              <a:fontRef idx="minor">
                <a:schemeClr val="dk1"/>
              </a:fontRef>
            </p:style>
            <p:txBody>
              <a:bodyPr wrap="square" lIns="0">
                <a:spAutoFit/>
              </a:bodyPr>
              <a:lstStyle/>
              <a:p>
                <a:pPr marL="177800" indent="-88900">
                  <a:spcAft>
                    <a:spcPts val="300"/>
                  </a:spcAft>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・万博</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２回、Ｇ</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を成功させた都市として、</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世界トップレベルのＭＩＣＥ都市</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をめざすべき。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7800" indent="-88900">
                  <a:spcAft>
                    <a:spcPts val="300"/>
                  </a:spcAft>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u="sng" dirty="0" smtClean="0">
                    <a:latin typeface="Meiryo UI" panose="020B0604030504040204" pitchFamily="50" charset="-128"/>
                    <a:ea typeface="Meiryo UI" panose="020B0604030504040204" pitchFamily="50" charset="-128"/>
                    <a:cs typeface="Meiryo UI" panose="020B0604030504040204" pitchFamily="50" charset="-128"/>
                  </a:rPr>
                  <a:t>多様</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な主体が共生できる都市</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を目指した土地・空間管理のあり方や、就労・教育・居住環境、観光など多面的な対処が必要。</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7800" indent="-88900">
                  <a:spcAft>
                    <a:spcPts val="300"/>
                  </a:spcAft>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・観光</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インバウンドからビジネスインバウンドへと国際的な関係人口が広がる。</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関係性の広がりがイノベーションや次世代の人材育成を推進。</a:t>
                </a:r>
                <a:endParaRPr lang="en-US" altLang="ja-JP" sz="1100" b="1" u="sng" dirty="0">
                  <a:latin typeface="Meiryo UI" panose="020B0604030504040204" pitchFamily="50" charset="-128"/>
                  <a:ea typeface="Meiryo UI" panose="020B0604030504040204" pitchFamily="50" charset="-128"/>
                  <a:cs typeface="Meiryo UI" panose="020B0604030504040204" pitchFamily="50" charset="-128"/>
                </a:endParaRPr>
              </a:p>
              <a:p>
                <a:pPr marL="177800" indent="-88900">
                  <a:spcAft>
                    <a:spcPts val="300"/>
                  </a:spcAft>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・夢洲に、</a:t>
                </a:r>
                <a:r>
                  <a:rPr lang="ja-JP" altLang="en-US" sz="1100" b="1" u="sng" dirty="0" smtClean="0">
                    <a:latin typeface="Meiryo UI" panose="020B0604030504040204" pitchFamily="50" charset="-128"/>
                    <a:ea typeface="Meiryo UI" panose="020B0604030504040204" pitchFamily="50" charset="-128"/>
                    <a:cs typeface="Meiryo UI" panose="020B0604030504040204" pitchFamily="50" charset="-128"/>
                  </a:rPr>
                  <a:t>国際的な健康医療ツーリズムの拠点</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を作るべき。</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88900">
                  <a:spcAft>
                    <a:spcPts val="300"/>
                  </a:spcAft>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・人的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資本への投資に力を入れ、府民を核に、</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グローバルなスマートシティ</a:t>
                </a:r>
                <a:r>
                  <a:rPr lang="en-US" altLang="ja-JP" sz="1100" b="1" u="sng"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新たなかたち</a:t>
                </a:r>
                <a:r>
                  <a:rPr lang="en-US" altLang="ja-JP" sz="1100" b="1" u="sng"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を作り上げていく。</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77800" indent="-88900">
                  <a:spcAft>
                    <a:spcPts val="300"/>
                  </a:spcAft>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u="sng" dirty="0" smtClean="0">
                    <a:latin typeface="Meiryo UI" panose="020B0604030504040204" pitchFamily="50" charset="-128"/>
                    <a:ea typeface="Meiryo UI" panose="020B0604030504040204" pitchFamily="50" charset="-128"/>
                    <a:cs typeface="Meiryo UI" panose="020B0604030504040204" pitchFamily="50" charset="-128"/>
                  </a:rPr>
                  <a:t>食とエンターテイメントの世界都市</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として先進的に取組みを進めるべき。</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2" name="正方形/長方形 11"/>
            <p:cNvSpPr/>
            <p:nvPr/>
          </p:nvSpPr>
          <p:spPr>
            <a:xfrm>
              <a:off x="157163" y="1469251"/>
              <a:ext cx="9572625" cy="5023523"/>
            </a:xfrm>
            <a:prstGeom prst="rect">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a:extLst>
                <a:ext uri="{FF2B5EF4-FFF2-40B4-BE49-F238E27FC236}">
                  <a16:creationId xmlns:a16="http://schemas.microsoft.com/office/drawing/2014/main" id="{D8C4C730-B8CF-426B-9DCE-D90A9AAB8442}"/>
                </a:ext>
              </a:extLst>
            </p:cNvPr>
            <p:cNvSpPr txBox="1"/>
            <p:nvPr/>
          </p:nvSpPr>
          <p:spPr>
            <a:xfrm>
              <a:off x="3024774" y="1283704"/>
              <a:ext cx="3837402" cy="338554"/>
            </a:xfrm>
            <a:prstGeom prst="rect">
              <a:avLst/>
            </a:prstGeom>
            <a:solidFill>
              <a:schemeClr val="tx2"/>
            </a:solidFill>
          </p:spPr>
          <p:txBody>
            <a:bodyPr wrap="square" rtlCol="0">
              <a:spAutoFit/>
            </a:bodyP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将来像を支える新しい大阪づくりの方向性</a:t>
              </a:r>
            </a:p>
          </p:txBody>
        </p:sp>
      </p:grpSp>
      <p:sp>
        <p:nvSpPr>
          <p:cNvPr id="18" name="テキスト ボックス 17"/>
          <p:cNvSpPr txBox="1"/>
          <p:nvPr/>
        </p:nvSpPr>
        <p:spPr>
          <a:xfrm>
            <a:off x="4191923" y="673739"/>
            <a:ext cx="1466850" cy="338554"/>
          </a:xfrm>
          <a:prstGeom prst="rect">
            <a:avLst/>
          </a:prstGeom>
          <a:solidFill>
            <a:schemeClr val="tx2"/>
          </a:solidFill>
        </p:spPr>
        <p:txBody>
          <a:bodyPr wrap="square" rtlCol="0">
            <a:spAutoFit/>
          </a:bodyP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将来像</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sp>
        <p:nvSpPr>
          <p:cNvPr id="21" name="スライド番号プレースホルダー 1"/>
          <p:cNvSpPr txBox="1">
            <a:spLocks/>
          </p:cNvSpPr>
          <p:nvPr/>
        </p:nvSpPr>
        <p:spPr>
          <a:xfrm>
            <a:off x="9377941" y="6536368"/>
            <a:ext cx="470414" cy="283588"/>
          </a:xfrm>
          <a:prstGeom prst="rect">
            <a:avLst/>
          </a:prstGeom>
          <a:solidFill>
            <a:srgbClr val="0070C0"/>
          </a:solidFill>
        </p:spPr>
        <p:txBody>
          <a:bodyPr vert="horz" lIns="91419" tIns="45709" rIns="91419" bIns="45709" rtlCol="0" anchor="ctr"/>
          <a:lstStyle>
            <a:defPPr>
              <a:defRPr lang="ja-JP"/>
            </a:defPPr>
            <a:lvl1pPr marL="0" algn="r" defTabSz="913765" rtl="0" eaLnBrk="1" latinLnBrk="0" hangingPunct="1">
              <a:defRPr kumimoji="1" sz="1200" kern="1200">
                <a:solidFill>
                  <a:schemeClr val="tx1">
                    <a:tint val="75000"/>
                  </a:schemeClr>
                </a:solidFill>
                <a:latin typeface="+mn-lt"/>
                <a:ea typeface="+mn-ea"/>
                <a:cs typeface="+mn-cs"/>
              </a:defRPr>
            </a:lvl1pPr>
            <a:lvl2pPr marL="457200" algn="l" defTabSz="913765" rtl="0" eaLnBrk="1" latinLnBrk="0" hangingPunct="1">
              <a:defRPr kumimoji="1" sz="1800" kern="1200">
                <a:solidFill>
                  <a:schemeClr val="tx1"/>
                </a:solidFill>
                <a:latin typeface="+mn-lt"/>
                <a:ea typeface="+mn-ea"/>
                <a:cs typeface="+mn-cs"/>
              </a:defRPr>
            </a:lvl2pPr>
            <a:lvl3pPr marL="914400" algn="l" defTabSz="913765" rtl="0" eaLnBrk="1" latinLnBrk="0" hangingPunct="1">
              <a:defRPr kumimoji="1" sz="1800" kern="1200">
                <a:solidFill>
                  <a:schemeClr val="tx1"/>
                </a:solidFill>
                <a:latin typeface="+mn-lt"/>
                <a:ea typeface="+mn-ea"/>
                <a:cs typeface="+mn-cs"/>
              </a:defRPr>
            </a:lvl3pPr>
            <a:lvl4pPr marL="1371600" algn="l" defTabSz="913765" rtl="0" eaLnBrk="1" latinLnBrk="0" hangingPunct="1">
              <a:defRPr kumimoji="1" sz="1800" kern="1200">
                <a:solidFill>
                  <a:schemeClr val="tx1"/>
                </a:solidFill>
                <a:latin typeface="+mn-lt"/>
                <a:ea typeface="+mn-ea"/>
                <a:cs typeface="+mn-cs"/>
              </a:defRPr>
            </a:lvl4pPr>
            <a:lvl5pPr marL="1828165" algn="l" defTabSz="913765" rtl="0" eaLnBrk="1" latinLnBrk="0" hangingPunct="1">
              <a:defRPr kumimoji="1" sz="1800" kern="1200">
                <a:solidFill>
                  <a:schemeClr val="tx1"/>
                </a:solidFill>
                <a:latin typeface="+mn-lt"/>
                <a:ea typeface="+mn-ea"/>
                <a:cs typeface="+mn-cs"/>
              </a:defRPr>
            </a:lvl5pPr>
            <a:lvl6pPr marL="2285365" algn="l" defTabSz="913765" rtl="0" eaLnBrk="1" latinLnBrk="0" hangingPunct="1">
              <a:defRPr kumimoji="1" sz="1800" kern="1200">
                <a:solidFill>
                  <a:schemeClr val="tx1"/>
                </a:solidFill>
                <a:latin typeface="+mn-lt"/>
                <a:ea typeface="+mn-ea"/>
                <a:cs typeface="+mn-cs"/>
              </a:defRPr>
            </a:lvl6pPr>
            <a:lvl7pPr marL="2742565" algn="l" defTabSz="913765" rtl="0" eaLnBrk="1" latinLnBrk="0" hangingPunct="1">
              <a:defRPr kumimoji="1" sz="1800" kern="1200">
                <a:solidFill>
                  <a:schemeClr val="tx1"/>
                </a:solidFill>
                <a:latin typeface="+mn-lt"/>
                <a:ea typeface="+mn-ea"/>
                <a:cs typeface="+mn-cs"/>
              </a:defRPr>
            </a:lvl7pPr>
            <a:lvl8pPr marL="3199765" algn="l" defTabSz="913765" rtl="0" eaLnBrk="1" latinLnBrk="0" hangingPunct="1">
              <a:defRPr kumimoji="1" sz="1800" kern="1200">
                <a:solidFill>
                  <a:schemeClr val="tx1"/>
                </a:solidFill>
                <a:latin typeface="+mn-lt"/>
                <a:ea typeface="+mn-ea"/>
                <a:cs typeface="+mn-cs"/>
              </a:defRPr>
            </a:lvl8pPr>
            <a:lvl9pPr marL="3656965" algn="l" defTabSz="913765" rtl="0" eaLnBrk="1" latinLnBrk="0" hangingPunct="1">
              <a:defRPr kumimoji="1" sz="1800" kern="1200">
                <a:solidFill>
                  <a:schemeClr val="tx1"/>
                </a:solidFill>
                <a:latin typeface="+mn-lt"/>
                <a:ea typeface="+mn-ea"/>
                <a:cs typeface="+mn-cs"/>
              </a:defRPr>
            </a:lvl9pPr>
          </a:lstStyle>
          <a:p>
            <a:pPr algn="ctr">
              <a:defRPr/>
            </a:pPr>
            <a:r>
              <a:rPr lang="en-US" altLang="ja-JP" sz="1800" b="1" dirty="0" smtClean="0">
                <a:solidFill>
                  <a:prstClr val="white"/>
                </a:solidFill>
                <a:latin typeface="ＭＳ ゴシック" panose="020B0609070205080204" pitchFamily="49" charset="-128"/>
                <a:ea typeface="ＭＳ ゴシック" panose="020B0609070205080204" pitchFamily="49" charset="-128"/>
              </a:rPr>
              <a:t>3</a:t>
            </a:r>
            <a:endParaRPr lang="ja-JP" altLang="en-US" sz="1800" b="1" dirty="0">
              <a:solidFill>
                <a:prstClr val="white"/>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680748251"/>
      </p:ext>
    </p:extLst>
  </p:cSld>
  <p:clrMapOvr>
    <a:masterClrMapping/>
  </p:clrMapOvr>
  <p:timing>
    <p:tnLst>
      <p:par>
        <p:cTn id="1" dur="indefinite" restart="never" nodeType="tmRoot"/>
      </p:par>
    </p:tnLst>
  </p:timing>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18386</TotalTime>
  <Words>886</Words>
  <Application>Microsoft Office PowerPoint</Application>
  <PresentationFormat>A4 210 x 297 mm</PresentationFormat>
  <Paragraphs>93</Paragraphs>
  <Slides>4</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2</vt:i4>
      </vt:variant>
      <vt:variant>
        <vt:lpstr>スライド タイトル</vt:lpstr>
      </vt:variant>
      <vt:variant>
        <vt:i4>4</vt:i4>
      </vt:variant>
    </vt:vector>
  </HeadingPairs>
  <TitlesOfParts>
    <vt:vector size="16" baseType="lpstr">
      <vt:lpstr>Meiryo UI</vt:lpstr>
      <vt:lpstr>ＭＳ Ｐゴシック</vt:lpstr>
      <vt:lpstr>ＭＳ ゴシック</vt:lpstr>
      <vt:lpstr>メイリオ</vt:lpstr>
      <vt:lpstr>游ゴシック</vt:lpstr>
      <vt:lpstr>游ゴシック Light</vt:lpstr>
      <vt:lpstr>Arial</vt:lpstr>
      <vt:lpstr>Calibri</vt:lpstr>
      <vt:lpstr>Trebuchet MS</vt:lpstr>
      <vt:lpstr>Wingdings 3</vt:lpstr>
      <vt:lpstr>ファセット</vt:lpstr>
      <vt:lpstr>Office テーマ</vt:lpstr>
      <vt:lpstr>PowerPoint プレゼンテーション</vt:lpstr>
      <vt:lpstr>将来像に関する各委員の主なご意見と論点整理案（１/２）</vt:lpstr>
      <vt:lpstr>将来像に関する各委員の主なご意見と論点整理案（２/２）</vt:lpstr>
      <vt:lpstr>将来像を支える３つの視点に関する各委員の主なご意見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大阪の将来像</dc:title>
  <dc:creator>森口　直人</dc:creator>
  <cp:lastModifiedBy>清水　浩章</cp:lastModifiedBy>
  <cp:revision>3294</cp:revision>
  <cp:lastPrinted>2019-07-16T11:05:55Z</cp:lastPrinted>
  <dcterms:created xsi:type="dcterms:W3CDTF">2015-07-03T07:38:00Z</dcterms:created>
  <dcterms:modified xsi:type="dcterms:W3CDTF">2019-08-05T09:59:10Z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1041-10.8.0.6184</vt:lpwstr>
  </property>
</Properties>
</file>