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notesSlides/notesSlide6.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notesSlides/notesSlide9.xml" ContentType="application/vnd.openxmlformats-officedocument.presentationml.notesSl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charts/chart14.xml" ContentType="application/vnd.openxmlformats-officedocument.drawingml.chart+xml"/>
  <Override PartName="/ppt/theme/themeOverride13.xml" ContentType="application/vnd.openxmlformats-officedocument.themeOverride+xml"/>
  <Override PartName="/ppt/charts/chart15.xml" ContentType="application/vnd.openxmlformats-officedocument.drawingml.chart+xml"/>
  <Override PartName="/ppt/theme/themeOverride14.xml" ContentType="application/vnd.openxmlformats-officedocument.themeOverride+xml"/>
  <Override PartName="/ppt/charts/chart16.xml" ContentType="application/vnd.openxmlformats-officedocument.drawingml.chart+xml"/>
  <Override PartName="/ppt/theme/themeOverride15.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7.xml" ContentType="application/vnd.openxmlformats-officedocument.drawingml.chart+xml"/>
  <Override PartName="/ppt/theme/themeOverride16.xml" ContentType="application/vnd.openxmlformats-officedocument.themeOverride+xml"/>
  <Override PartName="/ppt/charts/chart18.xml" ContentType="application/vnd.openxmlformats-officedocument.drawingml.chart+xml"/>
  <Override PartName="/ppt/theme/themeOverride17.xml" ContentType="application/vnd.openxmlformats-officedocument.themeOverride+xml"/>
  <Override PartName="/ppt/charts/chart19.xml" ContentType="application/vnd.openxmlformats-officedocument.drawingml.chart+xml"/>
  <Override PartName="/ppt/theme/themeOverride18.xml" ContentType="application/vnd.openxmlformats-officedocument.themeOverride+xml"/>
  <Override PartName="/ppt/charts/chart20.xml" ContentType="application/vnd.openxmlformats-officedocument.drawingml.chart+xml"/>
  <Override PartName="/ppt/notesSlides/notesSlide12.xml" ContentType="application/vnd.openxmlformats-officedocument.presentationml.notesSlide+xml"/>
  <Override PartName="/ppt/charts/chart2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9.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 id="2147483689" r:id="rId2"/>
    <p:sldMasterId id="2147483718" r:id="rId3"/>
  </p:sldMasterIdLst>
  <p:notesMasterIdLst>
    <p:notesMasterId r:id="rId49"/>
  </p:notesMasterIdLst>
  <p:sldIdLst>
    <p:sldId id="296" r:id="rId4"/>
    <p:sldId id="299" r:id="rId5"/>
    <p:sldId id="280" r:id="rId6"/>
    <p:sldId id="300" r:id="rId7"/>
    <p:sldId id="301" r:id="rId8"/>
    <p:sldId id="268" r:id="rId9"/>
    <p:sldId id="281" r:id="rId10"/>
    <p:sldId id="282" r:id="rId11"/>
    <p:sldId id="283" r:id="rId12"/>
    <p:sldId id="304" r:id="rId13"/>
    <p:sldId id="324" r:id="rId14"/>
    <p:sldId id="326" r:id="rId15"/>
    <p:sldId id="325" r:id="rId16"/>
    <p:sldId id="307" r:id="rId17"/>
    <p:sldId id="321" r:id="rId18"/>
    <p:sldId id="308" r:id="rId19"/>
    <p:sldId id="279" r:id="rId20"/>
    <p:sldId id="285" r:id="rId21"/>
    <p:sldId id="289" r:id="rId22"/>
    <p:sldId id="286" r:id="rId23"/>
    <p:sldId id="302" r:id="rId24"/>
    <p:sldId id="406" r:id="rId25"/>
    <p:sldId id="407" r:id="rId26"/>
    <p:sldId id="411" r:id="rId27"/>
    <p:sldId id="412" r:id="rId28"/>
    <p:sldId id="408" r:id="rId29"/>
    <p:sldId id="311" r:id="rId30"/>
    <p:sldId id="410" r:id="rId31"/>
    <p:sldId id="262" r:id="rId32"/>
    <p:sldId id="257" r:id="rId33"/>
    <p:sldId id="404" r:id="rId34"/>
    <p:sldId id="316" r:id="rId35"/>
    <p:sldId id="303" r:id="rId36"/>
    <p:sldId id="317" r:id="rId37"/>
    <p:sldId id="318" r:id="rId38"/>
    <p:sldId id="409" r:id="rId39"/>
    <p:sldId id="320" r:id="rId40"/>
    <p:sldId id="270" r:id="rId41"/>
    <p:sldId id="272" r:id="rId42"/>
    <p:sldId id="273" r:id="rId43"/>
    <p:sldId id="275" r:id="rId44"/>
    <p:sldId id="267" r:id="rId45"/>
    <p:sldId id="263" r:id="rId46"/>
    <p:sldId id="405" r:id="rId47"/>
    <p:sldId id="315" r:id="rId48"/>
  </p:sldIdLst>
  <p:sldSz cx="9144000" cy="6858000" type="screen4x3"/>
  <p:notesSz cx="6807200" cy="9939338"/>
  <p:defaultTextStyle>
    <a:defPPr>
      <a:defRPr lang="ja-JP"/>
    </a:defPPr>
    <a:lvl1pPr marL="0" algn="l" defTabSz="914239" rtl="0" eaLnBrk="1" latinLnBrk="0" hangingPunct="1">
      <a:defRPr kumimoji="1" sz="1800" kern="1200">
        <a:solidFill>
          <a:schemeClr val="tx1"/>
        </a:solidFill>
        <a:latin typeface="+mn-lt"/>
        <a:ea typeface="+mn-ea"/>
        <a:cs typeface="+mn-cs"/>
      </a:defRPr>
    </a:lvl1pPr>
    <a:lvl2pPr marL="457119" algn="l" defTabSz="914239" rtl="0" eaLnBrk="1" latinLnBrk="0" hangingPunct="1">
      <a:defRPr kumimoji="1" sz="1800" kern="1200">
        <a:solidFill>
          <a:schemeClr val="tx1"/>
        </a:solidFill>
        <a:latin typeface="+mn-lt"/>
        <a:ea typeface="+mn-ea"/>
        <a:cs typeface="+mn-cs"/>
      </a:defRPr>
    </a:lvl2pPr>
    <a:lvl3pPr marL="914239" algn="l" defTabSz="914239" rtl="0" eaLnBrk="1" latinLnBrk="0" hangingPunct="1">
      <a:defRPr kumimoji="1" sz="1800" kern="1200">
        <a:solidFill>
          <a:schemeClr val="tx1"/>
        </a:solidFill>
        <a:latin typeface="+mn-lt"/>
        <a:ea typeface="+mn-ea"/>
        <a:cs typeface="+mn-cs"/>
      </a:defRPr>
    </a:lvl3pPr>
    <a:lvl4pPr marL="1371358" algn="l" defTabSz="914239" rtl="0" eaLnBrk="1" latinLnBrk="0" hangingPunct="1">
      <a:defRPr kumimoji="1" sz="1800" kern="1200">
        <a:solidFill>
          <a:schemeClr val="tx1"/>
        </a:solidFill>
        <a:latin typeface="+mn-lt"/>
        <a:ea typeface="+mn-ea"/>
        <a:cs typeface="+mn-cs"/>
      </a:defRPr>
    </a:lvl4pPr>
    <a:lvl5pPr marL="1828477" algn="l" defTabSz="914239" rtl="0" eaLnBrk="1" latinLnBrk="0" hangingPunct="1">
      <a:defRPr kumimoji="1" sz="1800" kern="1200">
        <a:solidFill>
          <a:schemeClr val="tx1"/>
        </a:solidFill>
        <a:latin typeface="+mn-lt"/>
        <a:ea typeface="+mn-ea"/>
        <a:cs typeface="+mn-cs"/>
      </a:defRPr>
    </a:lvl5pPr>
    <a:lvl6pPr marL="2285596" algn="l" defTabSz="914239" rtl="0" eaLnBrk="1" latinLnBrk="0" hangingPunct="1">
      <a:defRPr kumimoji="1" sz="1800" kern="1200">
        <a:solidFill>
          <a:schemeClr val="tx1"/>
        </a:solidFill>
        <a:latin typeface="+mn-lt"/>
        <a:ea typeface="+mn-ea"/>
        <a:cs typeface="+mn-cs"/>
      </a:defRPr>
    </a:lvl6pPr>
    <a:lvl7pPr marL="2742716" algn="l" defTabSz="914239" rtl="0" eaLnBrk="1" latinLnBrk="0" hangingPunct="1">
      <a:defRPr kumimoji="1" sz="1800" kern="1200">
        <a:solidFill>
          <a:schemeClr val="tx1"/>
        </a:solidFill>
        <a:latin typeface="+mn-lt"/>
        <a:ea typeface="+mn-ea"/>
        <a:cs typeface="+mn-cs"/>
      </a:defRPr>
    </a:lvl7pPr>
    <a:lvl8pPr marL="3199835" algn="l" defTabSz="914239" rtl="0" eaLnBrk="1" latinLnBrk="0" hangingPunct="1">
      <a:defRPr kumimoji="1" sz="1800" kern="1200">
        <a:solidFill>
          <a:schemeClr val="tx1"/>
        </a:solidFill>
        <a:latin typeface="+mn-lt"/>
        <a:ea typeface="+mn-ea"/>
        <a:cs typeface="+mn-cs"/>
      </a:defRPr>
    </a:lvl8pPr>
    <a:lvl9pPr marL="3656954" algn="l" defTabSz="914239"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66FF"/>
    <a:srgbClr val="0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30112" autoAdjust="0"/>
  </p:normalViewPr>
  <p:slideViewPr>
    <p:cSldViewPr>
      <p:cViewPr varScale="1">
        <p:scale>
          <a:sx n="71" d="100"/>
          <a:sy n="71" d="100"/>
        </p:scale>
        <p:origin x="744" y="60"/>
      </p:cViewPr>
      <p:guideLst>
        <p:guide orient="horz" pos="2160"/>
        <p:guide pos="2880"/>
      </p:guideLst>
    </p:cSldViewPr>
  </p:slideViewPr>
  <p:notesTextViewPr>
    <p:cViewPr>
      <p:scale>
        <a:sx n="100" d="100"/>
        <a:sy n="100" d="100"/>
      </p:scale>
      <p:origin x="0" y="0"/>
    </p:cViewPr>
  </p:notesTextViewPr>
  <p:notesViewPr>
    <p:cSldViewPr showGuides="1">
      <p:cViewPr varScale="1">
        <p:scale>
          <a:sx n="48" d="100"/>
          <a:sy n="48" d="100"/>
        </p:scale>
        <p:origin x="2940" y="54"/>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G0000sv0ns101\d11529$\doc\02_&#20107;&#26989;&#25512;&#36914;\00_&#20849;&#36890;\&#22320;&#26041;&#21109;&#29983;\&#9733;&#20196;&#21644;3&#24180;&#31532;1&#22238;&#20250;&#35696;&#28310;&#20633;\&#12496;&#12483;&#12463;&#12487;&#12540;&#12479;&#25972;&#29702;&#20316;&#26989;&#29992;&#12501;&#12457;&#12523;&#12480;\&#9733;&#31532;2&#26399;&#22823;&#38442;&#24220;&#25126;&#30053;&#25913;&#35330;&#38306;&#20418;&#65288;KPI,&#26032;&#12375;&#12356;&#22320;&#26041;&#21109;&#29983;&#12398;&#21462;&#32068;&#12415;&#65289;\00&#12496;&#12483;&#12463;&#12487;&#12540;&#12479;&#38306;&#20418;&#65288;&#31532;1&#26399;&#12539;2&#26399;&#31574;&#23450;&#26178;&#20998;&#12418;&#21547;&#12417;&#20877;&#25972;&#29702;&#20013;&#65289;\00&#25351;&#27161;&#12496;&#12483;&#12463;&#12487;&#12540;&#12479;&#38598;\&#21442;&#32771;&#36039;&#26009;&#65297;&#21508;&#31278;&#34920;&#20803;&#12487;&#12540;&#12479;\&#9675;&#23601;&#26989;&#29575;%20&#20840;&#22269;&#12487;&#12540;&#12479;&#12364;&#24180;&#27425;&#12496;&#12540;&#12472;&#12519;&#12531;&#65288;&#20840;&#24180;&#40802;&#12467;&#12531;&#12503;&#12522;&#12540;&#12488;&#29256;&#65289;.xlsx" TargetMode="Externa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______7.xlsx"/><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______8.xlsx"/><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______9.xlsx"/><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______10.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______11.xlsx"/><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______12.xlsx"/><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______13.xlsx"/><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2" Type="http://schemas.openxmlformats.org/officeDocument/2006/relationships/oleObject" Target="file:///\\10.19.145.21\share\01_&#20107;&#26989;&#25512;&#36914;&#12464;&#12523;&#12540;&#12503;\51._&#22320;&#26041;&#21109;&#29983;\R2&#12304;&#22320;&#26041;&#21109;&#29983;&#12305;&#38306;&#20418;\04&#12414;&#12385;&#12539;&#12402;&#12392;&#12539;&#12375;&#12372;&#12392;&#21109;&#29983;&#25512;&#36914;&#23529;&#35696;&#20250;\03&#31532;1&#22238;&#23529;&#35696;&#20250;\99%20&#20316;&#26989;&#29992;\&#25351;&#27161;&#12496;&#12483;&#12463;&#12487;&#12540;&#12479;&#38598;\&#21442;&#32771;&#36039;&#26009;&#65297;&#21508;&#31278;&#34920;&#20803;&#12487;&#12540;&#12479;\&#28168;&#12415;&#12288;&#36039;&#26009;1-2&#65288;06&#38913;&#65289;&#23398;&#21147;&#12486;&#12473;&#12488;.xlsx" TargetMode="External"/><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2" Type="http://schemas.openxmlformats.org/officeDocument/2006/relationships/oleObject" Target="file:///\\10.19.145.21\share\01_&#20107;&#26989;&#25512;&#36914;&#12464;&#12523;&#12540;&#12503;\51._&#22320;&#26041;&#21109;&#29983;\R2&#12304;&#22320;&#26041;&#21109;&#29983;&#12305;&#38306;&#20418;\04&#12414;&#12385;&#12539;&#12402;&#12392;&#12539;&#12375;&#12372;&#12392;&#21109;&#29983;&#25512;&#36914;&#23529;&#35696;&#20250;\03&#31532;1&#22238;&#23529;&#35696;&#20250;\99%20&#20316;&#26989;&#29992;\&#25351;&#27161;&#12496;&#12483;&#12463;&#12487;&#12540;&#12479;&#38598;\&#21442;&#32771;&#36039;&#26009;&#65297;&#21508;&#31278;&#34920;&#20803;&#12487;&#12540;&#12479;\&#28168;&#12415;&#12288;&#36039;&#26009;1-2&#65288;06&#38913;&#65289;&#23398;&#21147;&#12486;&#12473;&#12488;.xlsx" TargetMode="External"/><Relationship Id="rId1" Type="http://schemas.openxmlformats.org/officeDocument/2006/relationships/themeOverride" Target="../theme/themeOverride17.xml"/></Relationships>
</file>

<file path=ppt/charts/_rels/chart19.xml.rels><?xml version="1.0" encoding="UTF-8" standalone="yes"?>
<Relationships xmlns="http://schemas.openxmlformats.org/package/2006/relationships"><Relationship Id="rId2" Type="http://schemas.openxmlformats.org/officeDocument/2006/relationships/oleObject" Target="file:///\\10.19.145.21\share\01_&#20107;&#26989;&#25512;&#36914;&#12464;&#12523;&#12540;&#12503;\51._&#22320;&#26041;&#21109;&#29983;\R2&#12304;&#22320;&#26041;&#21109;&#29983;&#12305;&#38306;&#20418;\04&#12414;&#12385;&#12539;&#12402;&#12392;&#12539;&#12375;&#12372;&#12392;&#21109;&#29983;&#25512;&#36914;&#23529;&#35696;&#20250;\03&#31532;1&#22238;&#23529;&#35696;&#20250;\99%20&#20316;&#26989;&#29992;\&#25351;&#27161;&#12496;&#12483;&#12463;&#12487;&#12540;&#12479;&#38598;\&#21442;&#32771;&#36039;&#26009;&#65297;&#21508;&#31278;&#34920;&#20803;&#12487;&#12540;&#12479;\&#28168;&#12415;&#12288;&#36039;&#26009;1-2&#65288;06&#38913;&#65289;&#23398;&#21147;&#12486;&#12473;&#12488;.xlsx" TargetMode="External"/><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_____.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1" Type="http://schemas.openxmlformats.org/officeDocument/2006/relationships/oleObject" Target="file:///\\10.19.145.21\share\01_&#20107;&#26989;&#25512;&#36914;&#12464;&#12523;&#12540;&#12503;\51._&#22320;&#26041;&#21109;&#29983;\R2&#12304;&#22320;&#26041;&#21109;&#29983;&#12305;&#38306;&#20418;\04&#12414;&#12385;&#12539;&#12402;&#12392;&#12539;&#12375;&#12372;&#12392;&#21109;&#29983;&#25512;&#36914;&#23529;&#35696;&#20250;\03&#31532;1&#22238;&#23529;&#35696;&#20250;\99%20&#20316;&#26989;&#29992;\&#25351;&#27161;&#12496;&#12483;&#12463;&#12487;&#12540;&#12479;&#38598;\&#21442;&#32771;&#36039;&#26009;&#65297;&#21508;&#31278;&#34920;&#20803;&#12487;&#12540;&#12479;\&#28168;&#12415;&#12288;&#36039;&#26009;1-2&#65288;06&#38913;&#65289;&#23398;&#21147;&#12486;&#12473;&#12488;.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___14.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_____1.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_____2.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______3.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______4.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______5.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______6.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oleObject" Target="file:///\\G0000sv0ns101\d11529$\doc\02_&#20107;&#26989;&#25512;&#36914;\00_&#20849;&#36890;\&#22320;&#26041;&#21109;&#29983;\&#9733;&#20196;&#21644;3&#24180;&#31532;1&#22238;&#20250;&#35696;&#28310;&#20633;\&#12496;&#12483;&#12463;&#12487;&#12540;&#12479;&#25972;&#29702;&#20316;&#26989;&#29992;&#12501;&#12457;&#12523;&#12480;\&#9733;&#31532;2&#26399;&#22823;&#38442;&#24220;&#25126;&#30053;&#25913;&#35330;&#38306;&#20418;&#65288;KPI,&#26032;&#12375;&#12356;&#22320;&#26041;&#21109;&#29983;&#12398;&#21462;&#32068;&#12415;&#65289;\00&#12496;&#12483;&#12463;&#12487;&#12540;&#12479;&#38306;&#20418;&#65288;&#31532;1&#26399;&#12539;2&#26399;&#31574;&#23450;&#26178;&#20998;&#12418;&#21547;&#12417;&#20877;&#25972;&#29702;&#20013;&#65289;\00&#25351;&#27161;&#12496;&#12483;&#12463;&#12487;&#12540;&#12479;&#38598;\&#21442;&#32771;&#36039;&#26009;&#65297;&#21508;&#31278;&#34920;&#20803;&#12487;&#12540;&#12479;\&#28168;&#12415;&#12288;&#36039;&#26009;1-2&#65288;04&#38913;&#65289;%20&#21512;&#35336;&#29305;&#27530;&#20986;&#29983;&#29575;&#12539;&#20986;&#29983;&#25968;.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'１５～２４，２５～３４'!$B$24</c:f>
              <c:strCache>
                <c:ptCount val="1"/>
                <c:pt idx="0">
                  <c:v>大阪府（男性）</c:v>
                </c:pt>
              </c:strCache>
            </c:strRef>
          </c:tx>
          <c:spPr>
            <a:ln w="19050"/>
          </c:spP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'１５～２４，２５～３４'!$C$23:$H$23</c:f>
              <c:strCache>
                <c:ptCount val="6"/>
                <c:pt idx="0">
                  <c:v>2015年</c:v>
                </c:pt>
                <c:pt idx="1">
                  <c:v>2016年</c:v>
                </c:pt>
                <c:pt idx="2">
                  <c:v>2017年</c:v>
                </c:pt>
                <c:pt idx="3">
                  <c:v>2018年</c:v>
                </c:pt>
                <c:pt idx="4">
                  <c:v>2019年</c:v>
                </c:pt>
                <c:pt idx="5">
                  <c:v>2020年</c:v>
                </c:pt>
              </c:strCache>
            </c:strRef>
          </c:cat>
          <c:val>
            <c:numRef>
              <c:f>'１５～２４，２５～３４'!$C$24:$H$24</c:f>
              <c:numCache>
                <c:formatCode>0.00%</c:formatCode>
                <c:ptCount val="6"/>
                <c:pt idx="0">
                  <c:v>0.3861607142857143</c:v>
                </c:pt>
                <c:pt idx="1">
                  <c:v>0.38392857142857145</c:v>
                </c:pt>
                <c:pt idx="2">
                  <c:v>0.40350877192982454</c:v>
                </c:pt>
                <c:pt idx="3">
                  <c:v>0.45733041575492339</c:v>
                </c:pt>
                <c:pt idx="4">
                  <c:v>0.46153846153846156</c:v>
                </c:pt>
                <c:pt idx="5">
                  <c:v>0.44789356984478934</c:v>
                </c:pt>
              </c:numCache>
            </c:numRef>
          </c:val>
          <c:smooth val="0"/>
          <c:extLst>
            <c:ext xmlns:c16="http://schemas.microsoft.com/office/drawing/2014/chart" uri="{C3380CC4-5D6E-409C-BE32-E72D297353CC}">
              <c16:uniqueId val="{00000000-941A-4C38-9203-12B0D8709833}"/>
            </c:ext>
          </c:extLst>
        </c:ser>
        <c:ser>
          <c:idx val="1"/>
          <c:order val="1"/>
          <c:tx>
            <c:strRef>
              <c:f>'１５～２４，２５～３４'!$B$25</c:f>
              <c:strCache>
                <c:ptCount val="1"/>
                <c:pt idx="0">
                  <c:v>全国（男性）</c:v>
                </c:pt>
              </c:strCache>
            </c:strRef>
          </c:tx>
          <c:spPr>
            <a:ln w="19050">
              <a:prstDash val="sysDash"/>
            </a:ln>
          </c:spPr>
          <c:marker>
            <c:symbol val="diamond"/>
            <c:size val="7"/>
          </c:marker>
          <c:cat>
            <c:strRef>
              <c:f>'１５～２４，２５～３４'!$C$23:$H$23</c:f>
              <c:strCache>
                <c:ptCount val="6"/>
                <c:pt idx="0">
                  <c:v>2015年</c:v>
                </c:pt>
                <c:pt idx="1">
                  <c:v>2016年</c:v>
                </c:pt>
                <c:pt idx="2">
                  <c:v>2017年</c:v>
                </c:pt>
                <c:pt idx="3">
                  <c:v>2018年</c:v>
                </c:pt>
                <c:pt idx="4">
                  <c:v>2019年</c:v>
                </c:pt>
                <c:pt idx="5">
                  <c:v>2020年</c:v>
                </c:pt>
              </c:strCache>
            </c:strRef>
          </c:cat>
          <c:val>
            <c:numRef>
              <c:f>'１５～２４，２５～３４'!$C$25:$H$25</c:f>
              <c:numCache>
                <c:formatCode>0.00%</c:formatCode>
                <c:ptCount val="6"/>
                <c:pt idx="0">
                  <c:v>0.40350877192982454</c:v>
                </c:pt>
                <c:pt idx="1">
                  <c:v>0.42197452229299365</c:v>
                </c:pt>
                <c:pt idx="2">
                  <c:v>0.42038216560509556</c:v>
                </c:pt>
                <c:pt idx="3">
                  <c:v>0.45151033386327505</c:v>
                </c:pt>
                <c:pt idx="4">
                  <c:v>0.46581875993640698</c:v>
                </c:pt>
                <c:pt idx="5">
                  <c:v>0.45673076923076922</c:v>
                </c:pt>
              </c:numCache>
            </c:numRef>
          </c:val>
          <c:smooth val="0"/>
          <c:extLst>
            <c:ext xmlns:c16="http://schemas.microsoft.com/office/drawing/2014/chart" uri="{C3380CC4-5D6E-409C-BE32-E72D297353CC}">
              <c16:uniqueId val="{00000001-941A-4C38-9203-12B0D8709833}"/>
            </c:ext>
          </c:extLst>
        </c:ser>
        <c:ser>
          <c:idx val="2"/>
          <c:order val="2"/>
          <c:tx>
            <c:strRef>
              <c:f>'１５～２４，２５～３４'!$B$26</c:f>
              <c:strCache>
                <c:ptCount val="1"/>
                <c:pt idx="0">
                  <c:v>大阪府（女性）</c:v>
                </c:pt>
              </c:strCache>
            </c:strRef>
          </c:tx>
          <c:spPr>
            <a:ln w="19050"/>
          </c:spPr>
          <c:marker>
            <c:symbol val="x"/>
            <c:size val="7"/>
          </c:marker>
          <c:dLbls>
            <c:dLbl>
              <c:idx val="2"/>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1A-4C38-9203-12B0D8709833}"/>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'１５～２４，２５～３４'!$C$23:$H$23</c:f>
              <c:strCache>
                <c:ptCount val="6"/>
                <c:pt idx="0">
                  <c:v>2015年</c:v>
                </c:pt>
                <c:pt idx="1">
                  <c:v>2016年</c:v>
                </c:pt>
                <c:pt idx="2">
                  <c:v>2017年</c:v>
                </c:pt>
                <c:pt idx="3">
                  <c:v>2018年</c:v>
                </c:pt>
                <c:pt idx="4">
                  <c:v>2019年</c:v>
                </c:pt>
                <c:pt idx="5">
                  <c:v>2020年</c:v>
                </c:pt>
              </c:strCache>
            </c:strRef>
          </c:cat>
          <c:val>
            <c:numRef>
              <c:f>'１５～２４，２５～３４'!$C$26:$H$26</c:f>
              <c:numCache>
                <c:formatCode>0.00%</c:formatCode>
                <c:ptCount val="6"/>
                <c:pt idx="0">
                  <c:v>0.38990825688073394</c:v>
                </c:pt>
                <c:pt idx="1">
                  <c:v>0.43577981651376146</c:v>
                </c:pt>
                <c:pt idx="2">
                  <c:v>0.47640449438202248</c:v>
                </c:pt>
                <c:pt idx="3">
                  <c:v>0.5022321428571429</c:v>
                </c:pt>
                <c:pt idx="4">
                  <c:v>0.53691275167785235</c:v>
                </c:pt>
                <c:pt idx="5">
                  <c:v>0.51910112359550564</c:v>
                </c:pt>
              </c:numCache>
            </c:numRef>
          </c:val>
          <c:smooth val="0"/>
          <c:extLst>
            <c:ext xmlns:c16="http://schemas.microsoft.com/office/drawing/2014/chart" uri="{C3380CC4-5D6E-409C-BE32-E72D297353CC}">
              <c16:uniqueId val="{00000003-941A-4C38-9203-12B0D8709833}"/>
            </c:ext>
          </c:extLst>
        </c:ser>
        <c:ser>
          <c:idx val="3"/>
          <c:order val="3"/>
          <c:tx>
            <c:strRef>
              <c:f>'１５～２４，２５～３４'!$B$27</c:f>
              <c:strCache>
                <c:ptCount val="1"/>
                <c:pt idx="0">
                  <c:v>全国（女性）</c:v>
                </c:pt>
              </c:strCache>
            </c:strRef>
          </c:tx>
          <c:spPr>
            <a:ln w="19050">
              <a:prstDash val="sysDash"/>
            </a:ln>
          </c:spPr>
          <c:marker>
            <c:symbol val="x"/>
            <c:size val="7"/>
          </c:marker>
          <c:cat>
            <c:strRef>
              <c:f>'１５～２４，２５～３４'!$C$23:$H$23</c:f>
              <c:strCache>
                <c:ptCount val="6"/>
                <c:pt idx="0">
                  <c:v>2015年</c:v>
                </c:pt>
                <c:pt idx="1">
                  <c:v>2016年</c:v>
                </c:pt>
                <c:pt idx="2">
                  <c:v>2017年</c:v>
                </c:pt>
                <c:pt idx="3">
                  <c:v>2018年</c:v>
                </c:pt>
                <c:pt idx="4">
                  <c:v>2019年</c:v>
                </c:pt>
                <c:pt idx="5">
                  <c:v>2020年</c:v>
                </c:pt>
              </c:strCache>
            </c:strRef>
          </c:cat>
          <c:val>
            <c:numRef>
              <c:f>'１５～２４，２５～３４'!$C$27:$H$27</c:f>
              <c:numCache>
                <c:formatCode>0.00%</c:formatCode>
                <c:ptCount val="6"/>
                <c:pt idx="0">
                  <c:v>0.40909090909090912</c:v>
                </c:pt>
                <c:pt idx="1">
                  <c:v>0.42929292929292928</c:v>
                </c:pt>
                <c:pt idx="2">
                  <c:v>0.42929292929292928</c:v>
                </c:pt>
                <c:pt idx="3">
                  <c:v>0.46801346801346799</c:v>
                </c:pt>
                <c:pt idx="4">
                  <c:v>0.48397976391231029</c:v>
                </c:pt>
                <c:pt idx="5">
                  <c:v>0.47198641765704585</c:v>
                </c:pt>
              </c:numCache>
            </c:numRef>
          </c:val>
          <c:smooth val="0"/>
          <c:extLst>
            <c:ext xmlns:c16="http://schemas.microsoft.com/office/drawing/2014/chart" uri="{C3380CC4-5D6E-409C-BE32-E72D297353CC}">
              <c16:uniqueId val="{00000004-941A-4C38-9203-12B0D8709833}"/>
            </c:ext>
          </c:extLst>
        </c:ser>
        <c:dLbls>
          <c:showLegendKey val="0"/>
          <c:showVal val="0"/>
          <c:showCatName val="0"/>
          <c:showSerName val="0"/>
          <c:showPercent val="0"/>
          <c:showBubbleSize val="0"/>
        </c:dLbls>
        <c:marker val="1"/>
        <c:smooth val="0"/>
        <c:axId val="96237056"/>
        <c:axId val="96238592"/>
      </c:lineChart>
      <c:catAx>
        <c:axId val="96237056"/>
        <c:scaling>
          <c:orientation val="minMax"/>
        </c:scaling>
        <c:delete val="0"/>
        <c:axPos val="b"/>
        <c:numFmt formatCode="General" sourceLinked="0"/>
        <c:majorTickMark val="none"/>
        <c:minorTickMark val="none"/>
        <c:tickLblPos val="nextTo"/>
        <c:crossAx val="96238592"/>
        <c:crosses val="autoZero"/>
        <c:auto val="1"/>
        <c:lblAlgn val="ctr"/>
        <c:lblOffset val="100"/>
        <c:noMultiLvlLbl val="0"/>
      </c:catAx>
      <c:valAx>
        <c:axId val="96238592"/>
        <c:scaling>
          <c:orientation val="minMax"/>
          <c:max val="0.55000000000000004"/>
          <c:min val="0.35000000000000003"/>
        </c:scaling>
        <c:delete val="0"/>
        <c:axPos val="l"/>
        <c:majorGridlines/>
        <c:numFmt formatCode="0.0%" sourceLinked="0"/>
        <c:majorTickMark val="none"/>
        <c:minorTickMark val="none"/>
        <c:tickLblPos val="nextTo"/>
        <c:spPr>
          <a:ln w="9525">
            <a:noFill/>
          </a:ln>
        </c:spPr>
        <c:crossAx val="96237056"/>
        <c:crosses val="autoZero"/>
        <c:crossBetween val="between"/>
        <c:majorUnit val="2.5000000000000005E-2"/>
      </c:valAx>
    </c:plotArea>
    <c:legend>
      <c:legendPos val="b"/>
      <c:overlay val="0"/>
    </c:legend>
    <c:plotVisOnly val="1"/>
    <c:dispBlanksAs val="zero"/>
    <c:showDLblsOverMax val="0"/>
  </c:chart>
  <c:txPr>
    <a:bodyPr/>
    <a:lstStyle/>
    <a:p>
      <a:pPr>
        <a:defRPr sz="800"/>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合計特殊出生率!$B$3</c:f>
              <c:strCache>
                <c:ptCount val="1"/>
                <c:pt idx="0">
                  <c:v>大阪府</c:v>
                </c:pt>
              </c:strCache>
            </c:strRef>
          </c:tx>
          <c:spPr>
            <a:ln w="19050"/>
          </c:spPr>
          <c:dLbls>
            <c:dLbl>
              <c:idx val="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F7-4CD1-82E7-CD6032A736FF}"/>
                </c:ext>
              </c:extLst>
            </c:dLbl>
            <c:dLbl>
              <c:idx val="5"/>
              <c:layout>
                <c:manualLayout>
                  <c:x val="-3.8986346797164166E-3"/>
                  <c:y val="2.31481481481480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F7-4CD1-82E7-CD6032A736FF}"/>
                </c:ext>
              </c:extLst>
            </c:dLbl>
            <c:spPr>
              <a:noFill/>
              <a:ln>
                <a:noFill/>
              </a:ln>
              <a:effectLst/>
            </c:spPr>
            <c:txPr>
              <a:bodyPr/>
              <a:lstStyle/>
              <a:p>
                <a:pPr>
                  <a:defRPr sz="1100" u="sng"/>
                </a:pPr>
                <a:endParaRPr lang="ja-JP"/>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合計特殊出生率!$E$2:$J$2</c:f>
              <c:strCache>
                <c:ptCount val="6"/>
                <c:pt idx="0">
                  <c:v>2015年</c:v>
                </c:pt>
                <c:pt idx="1">
                  <c:v>2016年</c:v>
                </c:pt>
                <c:pt idx="2">
                  <c:v>2017年</c:v>
                </c:pt>
                <c:pt idx="3">
                  <c:v>2018年</c:v>
                </c:pt>
                <c:pt idx="4">
                  <c:v>2019年</c:v>
                </c:pt>
                <c:pt idx="5">
                  <c:v>2020年
（概数）</c:v>
                </c:pt>
              </c:strCache>
            </c:strRef>
          </c:cat>
          <c:val>
            <c:numRef>
              <c:f>合計特殊出生率!$E$3:$J$3</c:f>
              <c:numCache>
                <c:formatCode>0.00_);[Red]\(0.00\)</c:formatCode>
                <c:ptCount val="6"/>
                <c:pt idx="0">
                  <c:v>1.39</c:v>
                </c:pt>
                <c:pt idx="1">
                  <c:v>1.37</c:v>
                </c:pt>
                <c:pt idx="2">
                  <c:v>1.35</c:v>
                </c:pt>
                <c:pt idx="3">
                  <c:v>1.35</c:v>
                </c:pt>
                <c:pt idx="4">
                  <c:v>1.31</c:v>
                </c:pt>
                <c:pt idx="5">
                  <c:v>1.3</c:v>
                </c:pt>
              </c:numCache>
            </c:numRef>
          </c:val>
          <c:smooth val="0"/>
          <c:extLst>
            <c:ext xmlns:c16="http://schemas.microsoft.com/office/drawing/2014/chart" uri="{C3380CC4-5D6E-409C-BE32-E72D297353CC}">
              <c16:uniqueId val="{00000002-B7F7-4CD1-82E7-CD6032A736FF}"/>
            </c:ext>
          </c:extLst>
        </c:ser>
        <c:ser>
          <c:idx val="1"/>
          <c:order val="1"/>
          <c:tx>
            <c:strRef>
              <c:f>合計特殊出生率!$B$4</c:f>
              <c:strCache>
                <c:ptCount val="1"/>
                <c:pt idx="0">
                  <c:v>東京都</c:v>
                </c:pt>
              </c:strCache>
            </c:strRef>
          </c:tx>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合計特殊出生率!$E$2:$J$2</c:f>
              <c:strCache>
                <c:ptCount val="6"/>
                <c:pt idx="0">
                  <c:v>2015年</c:v>
                </c:pt>
                <c:pt idx="1">
                  <c:v>2016年</c:v>
                </c:pt>
                <c:pt idx="2">
                  <c:v>2017年</c:v>
                </c:pt>
                <c:pt idx="3">
                  <c:v>2018年</c:v>
                </c:pt>
                <c:pt idx="4">
                  <c:v>2019年</c:v>
                </c:pt>
                <c:pt idx="5">
                  <c:v>2020年
（概数）</c:v>
                </c:pt>
              </c:strCache>
            </c:strRef>
          </c:cat>
          <c:val>
            <c:numRef>
              <c:f>合計特殊出生率!$E$4:$J$4</c:f>
              <c:numCache>
                <c:formatCode>0.00_);[Red]\(0.00\)</c:formatCode>
                <c:ptCount val="6"/>
                <c:pt idx="0">
                  <c:v>1.24</c:v>
                </c:pt>
                <c:pt idx="1">
                  <c:v>1.24</c:v>
                </c:pt>
                <c:pt idx="2">
                  <c:v>1.21</c:v>
                </c:pt>
                <c:pt idx="3">
                  <c:v>1.2</c:v>
                </c:pt>
                <c:pt idx="4">
                  <c:v>1.1499999999999999</c:v>
                </c:pt>
                <c:pt idx="5">
                  <c:v>1.1299999999999999</c:v>
                </c:pt>
              </c:numCache>
            </c:numRef>
          </c:val>
          <c:smooth val="0"/>
          <c:extLst>
            <c:ext xmlns:c16="http://schemas.microsoft.com/office/drawing/2014/chart" uri="{C3380CC4-5D6E-409C-BE32-E72D297353CC}">
              <c16:uniqueId val="{00000003-B7F7-4CD1-82E7-CD6032A736FF}"/>
            </c:ext>
          </c:extLst>
        </c:ser>
        <c:ser>
          <c:idx val="2"/>
          <c:order val="2"/>
          <c:tx>
            <c:strRef>
              <c:f>合計特殊出生率!$B$5</c:f>
              <c:strCache>
                <c:ptCount val="1"/>
                <c:pt idx="0">
                  <c:v>神奈川県</c:v>
                </c:pt>
              </c:strCache>
            </c:strRef>
          </c:tx>
          <c:spPr>
            <a:ln w="19050"/>
          </c:spPr>
          <c:dLbls>
            <c:dLbl>
              <c:idx val="0"/>
              <c:layout>
                <c:manualLayout>
                  <c:x val="-2.8798775153105863E-2"/>
                  <c:y val="4.2141294838145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7F7-4CD1-82E7-CD6032A736FF}"/>
                </c:ext>
              </c:extLst>
            </c:dLbl>
            <c:dLbl>
              <c:idx val="1"/>
              <c:layout>
                <c:manualLayout>
                  <c:x val="-3.1576552930883642E-2"/>
                  <c:y val="4.67709244677748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7F7-4CD1-82E7-CD6032A736FF}"/>
                </c:ext>
              </c:extLst>
            </c:dLbl>
            <c:dLbl>
              <c:idx val="2"/>
              <c:layout>
                <c:manualLayout>
                  <c:x val="-2.3243219597550307E-2"/>
                  <c:y val="3.751166520851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7F7-4CD1-82E7-CD6032A736FF}"/>
                </c:ext>
              </c:extLst>
            </c:dLbl>
            <c:dLbl>
              <c:idx val="3"/>
              <c:layout>
                <c:manualLayout>
                  <c:x val="-3.4354330708661417E-2"/>
                  <c:y val="4.67709244677748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7F7-4CD1-82E7-CD6032A736FF}"/>
                </c:ext>
              </c:extLst>
            </c:dLbl>
            <c:dLbl>
              <c:idx val="4"/>
              <c:layout>
                <c:manualLayout>
                  <c:x val="-3.1576552930883538E-2"/>
                  <c:y val="4.2141294838145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7F7-4CD1-82E7-CD6032A736FF}"/>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合計特殊出生率!$E$2:$J$2</c:f>
              <c:strCache>
                <c:ptCount val="6"/>
                <c:pt idx="0">
                  <c:v>2015年</c:v>
                </c:pt>
                <c:pt idx="1">
                  <c:v>2016年</c:v>
                </c:pt>
                <c:pt idx="2">
                  <c:v>2017年</c:v>
                </c:pt>
                <c:pt idx="3">
                  <c:v>2018年</c:v>
                </c:pt>
                <c:pt idx="4">
                  <c:v>2019年</c:v>
                </c:pt>
                <c:pt idx="5">
                  <c:v>2020年
（概数）</c:v>
                </c:pt>
              </c:strCache>
            </c:strRef>
          </c:cat>
          <c:val>
            <c:numRef>
              <c:f>合計特殊出生率!$E$5:$J$5</c:f>
              <c:numCache>
                <c:formatCode>0.00_);[Red]\(0.00\)</c:formatCode>
                <c:ptCount val="6"/>
                <c:pt idx="0">
                  <c:v>1.39</c:v>
                </c:pt>
                <c:pt idx="1">
                  <c:v>1.36</c:v>
                </c:pt>
                <c:pt idx="2">
                  <c:v>1.34</c:v>
                </c:pt>
                <c:pt idx="3">
                  <c:v>1.33</c:v>
                </c:pt>
                <c:pt idx="4">
                  <c:v>1.28</c:v>
                </c:pt>
                <c:pt idx="5">
                  <c:v>1.25</c:v>
                </c:pt>
              </c:numCache>
            </c:numRef>
          </c:val>
          <c:smooth val="0"/>
          <c:extLst>
            <c:ext xmlns:c16="http://schemas.microsoft.com/office/drawing/2014/chart" uri="{C3380CC4-5D6E-409C-BE32-E72D297353CC}">
              <c16:uniqueId val="{00000009-B7F7-4CD1-82E7-CD6032A736FF}"/>
            </c:ext>
          </c:extLst>
        </c:ser>
        <c:ser>
          <c:idx val="3"/>
          <c:order val="3"/>
          <c:tx>
            <c:strRef>
              <c:f>合計特殊出生率!$B$6</c:f>
              <c:strCache>
                <c:ptCount val="1"/>
                <c:pt idx="0">
                  <c:v>愛知県</c:v>
                </c:pt>
              </c:strCache>
            </c:strRef>
          </c:tx>
          <c:spPr>
            <a:ln w="19050"/>
          </c:spP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合計特殊出生率!$E$2:$J$2</c:f>
              <c:strCache>
                <c:ptCount val="6"/>
                <c:pt idx="0">
                  <c:v>2015年</c:v>
                </c:pt>
                <c:pt idx="1">
                  <c:v>2016年</c:v>
                </c:pt>
                <c:pt idx="2">
                  <c:v>2017年</c:v>
                </c:pt>
                <c:pt idx="3">
                  <c:v>2018年</c:v>
                </c:pt>
                <c:pt idx="4">
                  <c:v>2019年</c:v>
                </c:pt>
                <c:pt idx="5">
                  <c:v>2020年
（概数）</c:v>
                </c:pt>
              </c:strCache>
            </c:strRef>
          </c:cat>
          <c:val>
            <c:numRef>
              <c:f>合計特殊出生率!$E$6:$J$6</c:f>
              <c:numCache>
                <c:formatCode>0.00_);[Red]\(0.00\)</c:formatCode>
                <c:ptCount val="6"/>
                <c:pt idx="0">
                  <c:v>1.57</c:v>
                </c:pt>
                <c:pt idx="1">
                  <c:v>1.56</c:v>
                </c:pt>
                <c:pt idx="2">
                  <c:v>1.54</c:v>
                </c:pt>
                <c:pt idx="3">
                  <c:v>1.54</c:v>
                </c:pt>
                <c:pt idx="4">
                  <c:v>1.45</c:v>
                </c:pt>
                <c:pt idx="5">
                  <c:v>1.43</c:v>
                </c:pt>
              </c:numCache>
            </c:numRef>
          </c:val>
          <c:smooth val="0"/>
          <c:extLst>
            <c:ext xmlns:c16="http://schemas.microsoft.com/office/drawing/2014/chart" uri="{C3380CC4-5D6E-409C-BE32-E72D297353CC}">
              <c16:uniqueId val="{0000000A-B7F7-4CD1-82E7-CD6032A736FF}"/>
            </c:ext>
          </c:extLst>
        </c:ser>
        <c:ser>
          <c:idx val="4"/>
          <c:order val="4"/>
          <c:tx>
            <c:strRef>
              <c:f>合計特殊出生率!$B$7</c:f>
              <c:strCache>
                <c:ptCount val="1"/>
                <c:pt idx="0">
                  <c:v>全国</c:v>
                </c:pt>
              </c:strCache>
            </c:strRef>
          </c:tx>
          <c:spPr>
            <a:ln w="19050">
              <a:prstDash val="sysDash"/>
            </a:ln>
          </c:spPr>
          <c:dLbls>
            <c:dLbl>
              <c:idx val="0"/>
              <c:layout>
                <c:manualLayout>
                  <c:x val="-1.3888888888888914E-2"/>
                  <c:y val="2.77777777777777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7F7-4CD1-82E7-CD6032A736FF}"/>
                </c:ext>
              </c:extLst>
            </c:dLbl>
            <c:dLbl>
              <c:idx val="1"/>
              <c:layout>
                <c:manualLayout>
                  <c:x val="-8.3333333333333332E-3"/>
                  <c:y val="2.31481481481481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7F7-4CD1-82E7-CD6032A736FF}"/>
                </c:ext>
              </c:extLst>
            </c:dLbl>
            <c:dLbl>
              <c:idx val="2"/>
              <c:layout>
                <c:manualLayout>
                  <c:x val="-1.1111111111111112E-2"/>
                  <c:y val="1.38888888888888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7F7-4CD1-82E7-CD6032A736FF}"/>
                </c:ext>
              </c:extLst>
            </c:dLbl>
            <c:dLbl>
              <c:idx val="3"/>
              <c:layout>
                <c:manualLayout>
                  <c:x val="-1.0185067526415994E-16"/>
                  <c:y val="-2.77777777777777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7F7-4CD1-82E7-CD6032A736FF}"/>
                </c:ext>
              </c:extLst>
            </c:dLbl>
            <c:dLbl>
              <c:idx val="4"/>
              <c:layout>
                <c:manualLayout>
                  <c:x val="-8.3333333333333332E-3"/>
                  <c:y val="-9.259259259259258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7F7-4CD1-82E7-CD6032A736FF}"/>
                </c:ext>
              </c:extLst>
            </c:dLbl>
            <c:spPr>
              <a:noFill/>
              <a:ln>
                <a:noFill/>
              </a:ln>
              <a:effectLst/>
            </c:sp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合計特殊出生率!$E$2:$J$2</c:f>
              <c:strCache>
                <c:ptCount val="6"/>
                <c:pt idx="0">
                  <c:v>2015年</c:v>
                </c:pt>
                <c:pt idx="1">
                  <c:v>2016年</c:v>
                </c:pt>
                <c:pt idx="2">
                  <c:v>2017年</c:v>
                </c:pt>
                <c:pt idx="3">
                  <c:v>2018年</c:v>
                </c:pt>
                <c:pt idx="4">
                  <c:v>2019年</c:v>
                </c:pt>
                <c:pt idx="5">
                  <c:v>2020年
（概数）</c:v>
                </c:pt>
              </c:strCache>
            </c:strRef>
          </c:cat>
          <c:val>
            <c:numRef>
              <c:f>合計特殊出生率!$E$7:$J$7</c:f>
              <c:numCache>
                <c:formatCode>0.00_);[Red]\(0.00\)</c:formatCode>
                <c:ptCount val="6"/>
                <c:pt idx="0">
                  <c:v>1.45</c:v>
                </c:pt>
                <c:pt idx="1">
                  <c:v>1.44</c:v>
                </c:pt>
                <c:pt idx="2">
                  <c:v>1.43</c:v>
                </c:pt>
                <c:pt idx="3">
                  <c:v>1.42</c:v>
                </c:pt>
                <c:pt idx="4">
                  <c:v>1.36</c:v>
                </c:pt>
                <c:pt idx="5">
                  <c:v>1.34</c:v>
                </c:pt>
              </c:numCache>
            </c:numRef>
          </c:val>
          <c:smooth val="0"/>
          <c:extLst>
            <c:ext xmlns:c16="http://schemas.microsoft.com/office/drawing/2014/chart" uri="{C3380CC4-5D6E-409C-BE32-E72D297353CC}">
              <c16:uniqueId val="{00000010-B7F7-4CD1-82E7-CD6032A736FF}"/>
            </c:ext>
          </c:extLst>
        </c:ser>
        <c:dLbls>
          <c:showLegendKey val="0"/>
          <c:showVal val="0"/>
          <c:showCatName val="0"/>
          <c:showSerName val="0"/>
          <c:showPercent val="0"/>
          <c:showBubbleSize val="0"/>
        </c:dLbls>
        <c:marker val="1"/>
        <c:smooth val="0"/>
        <c:axId val="89943040"/>
        <c:axId val="95000448"/>
      </c:lineChart>
      <c:catAx>
        <c:axId val="89943040"/>
        <c:scaling>
          <c:orientation val="minMax"/>
        </c:scaling>
        <c:delete val="0"/>
        <c:axPos val="b"/>
        <c:numFmt formatCode="General" sourceLinked="0"/>
        <c:majorTickMark val="none"/>
        <c:minorTickMark val="none"/>
        <c:tickLblPos val="nextTo"/>
        <c:crossAx val="95000448"/>
        <c:crosses val="autoZero"/>
        <c:auto val="1"/>
        <c:lblAlgn val="ctr"/>
        <c:lblOffset val="100"/>
        <c:noMultiLvlLbl val="0"/>
      </c:catAx>
      <c:valAx>
        <c:axId val="95000448"/>
        <c:scaling>
          <c:orientation val="minMax"/>
          <c:max val="1.8"/>
          <c:min val="1"/>
        </c:scaling>
        <c:delete val="0"/>
        <c:axPos val="l"/>
        <c:majorGridlines/>
        <c:numFmt formatCode="0.00_);[Red]\(0.00\)" sourceLinked="1"/>
        <c:majorTickMark val="none"/>
        <c:minorTickMark val="none"/>
        <c:tickLblPos val="nextTo"/>
        <c:spPr>
          <a:ln w="9525">
            <a:noFill/>
          </a:ln>
        </c:spPr>
        <c:crossAx val="89943040"/>
        <c:crosses val="autoZero"/>
        <c:crossBetween val="between"/>
        <c:majorUnit val="0.1"/>
      </c:valAx>
    </c:plotArea>
    <c:legend>
      <c:legendPos val="b"/>
      <c:overlay val="0"/>
      <c:txPr>
        <a:bodyPr/>
        <a:lstStyle/>
        <a:p>
          <a:pPr>
            <a:defRPr sz="800"/>
          </a:pPr>
          <a:endParaRPr lang="ja-JP"/>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'初婚・第一子 (R3)'!$J$3</c:f>
              <c:strCache>
                <c:ptCount val="1"/>
                <c:pt idx="0">
                  <c:v>2009年</c:v>
                </c:pt>
              </c:strCache>
            </c:strRef>
          </c:tx>
          <c:spPr>
            <a:pattFill prst="pct60">
              <a:fgClr>
                <a:schemeClr val="accent1"/>
              </a:fgClr>
              <a:bgClr>
                <a:schemeClr val="bg1"/>
              </a:bgClr>
            </a:pattFill>
            <a:ln>
              <a:solidFill>
                <a:srgbClr val="0070C0"/>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(R3)'!$I$4:$I$8</c:f>
              <c:strCache>
                <c:ptCount val="5"/>
                <c:pt idx="0">
                  <c:v>大阪府</c:v>
                </c:pt>
                <c:pt idx="1">
                  <c:v>東京都</c:v>
                </c:pt>
                <c:pt idx="2">
                  <c:v>神奈川県</c:v>
                </c:pt>
                <c:pt idx="3">
                  <c:v>愛知県</c:v>
                </c:pt>
                <c:pt idx="4">
                  <c:v>全国</c:v>
                </c:pt>
              </c:strCache>
            </c:strRef>
          </c:cat>
          <c:val>
            <c:numRef>
              <c:f>'初婚・第一子 (R3)'!$J$4:$J$8</c:f>
              <c:numCache>
                <c:formatCode>0.0_ </c:formatCode>
                <c:ptCount val="5"/>
                <c:pt idx="0">
                  <c:v>30.4</c:v>
                </c:pt>
                <c:pt idx="1">
                  <c:v>31.6</c:v>
                </c:pt>
                <c:pt idx="2">
                  <c:v>31.1</c:v>
                </c:pt>
                <c:pt idx="3">
                  <c:v>30.2</c:v>
                </c:pt>
                <c:pt idx="4">
                  <c:v>30.4</c:v>
                </c:pt>
              </c:numCache>
            </c:numRef>
          </c:val>
          <c:extLst>
            <c:ext xmlns:c16="http://schemas.microsoft.com/office/drawing/2014/chart" uri="{C3380CC4-5D6E-409C-BE32-E72D297353CC}">
              <c16:uniqueId val="{00000000-9BFF-426B-951F-199E12B45A69}"/>
            </c:ext>
          </c:extLst>
        </c:ser>
        <c:ser>
          <c:idx val="1"/>
          <c:order val="1"/>
          <c:tx>
            <c:strRef>
              <c:f>'初婚・第一子 (R3)'!$K$3</c:f>
              <c:strCache>
                <c:ptCount val="1"/>
                <c:pt idx="0">
                  <c:v>2014年</c:v>
                </c:pt>
              </c:strCache>
            </c:strRef>
          </c:tx>
          <c:spPr>
            <a:pattFill prst="pct5">
              <a:fgClr>
                <a:schemeClr val="accent1"/>
              </a:fgClr>
              <a:bgClr>
                <a:schemeClr val="bg1"/>
              </a:bgClr>
            </a:pattFill>
            <a:ln>
              <a:solidFill>
                <a:srgbClr val="0070C0"/>
              </a:solidFill>
            </a:ln>
          </c:spPr>
          <c:invertIfNegative val="0"/>
          <c:dLbls>
            <c:dLbl>
              <c:idx val="1"/>
              <c:layout>
                <c:manualLayout>
                  <c:x val="-5.3574966584221538E-17"/>
                  <c:y val="2.13377886187931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FF-426B-951F-199E12B45A69}"/>
                </c:ext>
              </c:extLst>
            </c:dLbl>
            <c:dLbl>
              <c:idx val="2"/>
              <c:layout>
                <c:manualLayout>
                  <c:x val="0"/>
                  <c:y val="2.13377886187931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FF-426B-951F-199E12B45A69}"/>
                </c:ext>
              </c:extLst>
            </c:dLbl>
            <c:dLbl>
              <c:idx val="3"/>
              <c:layout>
                <c:manualLayout>
                  <c:x val="0"/>
                  <c:y val="1.28026731712759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FF-426B-951F-199E12B45A69}"/>
                </c:ext>
              </c:extLst>
            </c:dLbl>
            <c:dLbl>
              <c:idx val="4"/>
              <c:layout>
                <c:manualLayout>
                  <c:x val="0"/>
                  <c:y val="2.13377886187931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FF-426B-951F-199E12B45A69}"/>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(R3)'!$I$4:$I$8</c:f>
              <c:strCache>
                <c:ptCount val="5"/>
                <c:pt idx="0">
                  <c:v>大阪府</c:v>
                </c:pt>
                <c:pt idx="1">
                  <c:v>東京都</c:v>
                </c:pt>
                <c:pt idx="2">
                  <c:v>神奈川県</c:v>
                </c:pt>
                <c:pt idx="3">
                  <c:v>愛知県</c:v>
                </c:pt>
                <c:pt idx="4">
                  <c:v>全国</c:v>
                </c:pt>
              </c:strCache>
            </c:strRef>
          </c:cat>
          <c:val>
            <c:numRef>
              <c:f>'初婚・第一子 (R3)'!$K$4:$K$8</c:f>
              <c:numCache>
                <c:formatCode>0.0_ </c:formatCode>
                <c:ptCount val="5"/>
                <c:pt idx="0">
                  <c:v>31</c:v>
                </c:pt>
                <c:pt idx="1">
                  <c:v>32.299999999999997</c:v>
                </c:pt>
                <c:pt idx="2">
                  <c:v>31.8</c:v>
                </c:pt>
                <c:pt idx="3">
                  <c:v>30.8</c:v>
                </c:pt>
                <c:pt idx="4">
                  <c:v>31.1</c:v>
                </c:pt>
              </c:numCache>
            </c:numRef>
          </c:val>
          <c:extLst>
            <c:ext xmlns:c16="http://schemas.microsoft.com/office/drawing/2014/chart" uri="{C3380CC4-5D6E-409C-BE32-E72D297353CC}">
              <c16:uniqueId val="{00000005-9BFF-426B-951F-199E12B45A69}"/>
            </c:ext>
          </c:extLst>
        </c:ser>
        <c:ser>
          <c:idx val="2"/>
          <c:order val="2"/>
          <c:tx>
            <c:strRef>
              <c:f>'初婚・第一子 (R3)'!$L$3</c:f>
              <c:strCache>
                <c:ptCount val="1"/>
                <c:pt idx="0">
                  <c:v>2019年</c:v>
                </c:pt>
              </c:strCache>
            </c:strRef>
          </c:tx>
          <c:spPr>
            <a:pattFill prst="wdDnDiag">
              <a:fgClr>
                <a:schemeClr val="accent1"/>
              </a:fgClr>
              <a:bgClr>
                <a:schemeClr val="bg1"/>
              </a:bgClr>
            </a:pattFill>
            <a:ln>
              <a:solidFill>
                <a:srgbClr val="0070C0"/>
              </a:solidFill>
            </a:ln>
          </c:spPr>
          <c:invertIfNegative val="0"/>
          <c:dLbls>
            <c:dLbl>
              <c:idx val="0"/>
              <c:layout>
                <c:manualLayout>
                  <c:x val="2.9223046629167325E-3"/>
                  <c:y val="-2.98729040663104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BFF-426B-951F-199E12B45A69}"/>
                </c:ext>
              </c:extLst>
            </c:dLbl>
            <c:dLbl>
              <c:idx val="1"/>
              <c:layout>
                <c:manualLayout>
                  <c:x val="1.4611523314583796E-2"/>
                  <c:y val="-9.779706807605965E-1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BFF-426B-951F-199E12B45A69}"/>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(R3)'!$I$4:$I$8</c:f>
              <c:strCache>
                <c:ptCount val="5"/>
                <c:pt idx="0">
                  <c:v>大阪府</c:v>
                </c:pt>
                <c:pt idx="1">
                  <c:v>東京都</c:v>
                </c:pt>
                <c:pt idx="2">
                  <c:v>神奈川県</c:v>
                </c:pt>
                <c:pt idx="3">
                  <c:v>愛知県</c:v>
                </c:pt>
                <c:pt idx="4">
                  <c:v>全国</c:v>
                </c:pt>
              </c:strCache>
            </c:strRef>
          </c:cat>
          <c:val>
            <c:numRef>
              <c:f>'初婚・第一子 (R3)'!$L$4:$L$8</c:f>
              <c:numCache>
                <c:formatCode>0.0_);[Red]\(0.0\)</c:formatCode>
                <c:ptCount val="5"/>
                <c:pt idx="0">
                  <c:v>31.1</c:v>
                </c:pt>
                <c:pt idx="1">
                  <c:v>32.299999999999997</c:v>
                </c:pt>
                <c:pt idx="2">
                  <c:v>31.9</c:v>
                </c:pt>
                <c:pt idx="3">
                  <c:v>31</c:v>
                </c:pt>
                <c:pt idx="4">
                  <c:v>31.2</c:v>
                </c:pt>
              </c:numCache>
            </c:numRef>
          </c:val>
          <c:extLst>
            <c:ext xmlns:c16="http://schemas.microsoft.com/office/drawing/2014/chart" uri="{C3380CC4-5D6E-409C-BE32-E72D297353CC}">
              <c16:uniqueId val="{00000008-9BFF-426B-951F-199E12B45A69}"/>
            </c:ext>
          </c:extLst>
        </c:ser>
        <c:ser>
          <c:idx val="3"/>
          <c:order val="3"/>
          <c:tx>
            <c:strRef>
              <c:f>'初婚・第一子 (R3)'!$M$3</c:f>
              <c:strCache>
                <c:ptCount val="1"/>
              </c:strCache>
            </c:strRef>
          </c:tx>
          <c:invertIfNegative val="0"/>
          <c:cat>
            <c:strRef>
              <c:f>'初婚・第一子 (R3)'!$I$4:$I$8</c:f>
              <c:strCache>
                <c:ptCount val="5"/>
                <c:pt idx="0">
                  <c:v>大阪府</c:v>
                </c:pt>
                <c:pt idx="1">
                  <c:v>東京都</c:v>
                </c:pt>
                <c:pt idx="2">
                  <c:v>神奈川県</c:v>
                </c:pt>
                <c:pt idx="3">
                  <c:v>愛知県</c:v>
                </c:pt>
                <c:pt idx="4">
                  <c:v>全国</c:v>
                </c:pt>
              </c:strCache>
            </c:strRef>
          </c:cat>
          <c:val>
            <c:numRef>
              <c:f>'初婚・第一子 (R3)'!$M$4:$M$8</c:f>
              <c:numCache>
                <c:formatCode>General</c:formatCode>
                <c:ptCount val="5"/>
              </c:numCache>
            </c:numRef>
          </c:val>
          <c:extLst>
            <c:ext xmlns:c16="http://schemas.microsoft.com/office/drawing/2014/chart" uri="{C3380CC4-5D6E-409C-BE32-E72D297353CC}">
              <c16:uniqueId val="{00000009-9BFF-426B-951F-199E12B45A69}"/>
            </c:ext>
          </c:extLst>
        </c:ser>
        <c:dLbls>
          <c:showLegendKey val="0"/>
          <c:showVal val="0"/>
          <c:showCatName val="0"/>
          <c:showSerName val="0"/>
          <c:showPercent val="0"/>
          <c:showBubbleSize val="0"/>
        </c:dLbls>
        <c:gapWidth val="150"/>
        <c:overlap val="-25"/>
        <c:axId val="127877120"/>
        <c:axId val="127879424"/>
      </c:barChart>
      <c:catAx>
        <c:axId val="127877120"/>
        <c:scaling>
          <c:orientation val="minMax"/>
        </c:scaling>
        <c:delete val="0"/>
        <c:axPos val="b"/>
        <c:numFmt formatCode="General" sourceLinked="0"/>
        <c:majorTickMark val="none"/>
        <c:minorTickMark val="none"/>
        <c:tickLblPos val="nextTo"/>
        <c:crossAx val="127879424"/>
        <c:crosses val="autoZero"/>
        <c:auto val="1"/>
        <c:lblAlgn val="ctr"/>
        <c:lblOffset val="100"/>
        <c:noMultiLvlLbl val="0"/>
      </c:catAx>
      <c:valAx>
        <c:axId val="127879424"/>
        <c:scaling>
          <c:orientation val="minMax"/>
          <c:max val="33"/>
          <c:min val="27"/>
        </c:scaling>
        <c:delete val="0"/>
        <c:axPos val="l"/>
        <c:majorGridlines/>
        <c:numFmt formatCode="0.0_ " sourceLinked="1"/>
        <c:majorTickMark val="none"/>
        <c:minorTickMark val="none"/>
        <c:tickLblPos val="nextTo"/>
        <c:spPr>
          <a:ln w="9525">
            <a:noFill/>
          </a:ln>
        </c:spPr>
        <c:crossAx val="127877120"/>
        <c:crosses val="autoZero"/>
        <c:crossBetween val="between"/>
        <c:majorUnit val="1"/>
      </c:valAx>
    </c:plotArea>
    <c:legend>
      <c:legendPos val="b"/>
      <c:legendEntry>
        <c:idx val="3"/>
        <c:delete val="1"/>
      </c:legendEntry>
      <c:overlay val="0"/>
    </c:legend>
    <c:plotVisOnly val="1"/>
    <c:dispBlanksAs val="gap"/>
    <c:showDLblsOverMax val="0"/>
  </c:chart>
  <c:txPr>
    <a:bodyPr/>
    <a:lstStyle/>
    <a:p>
      <a:pPr>
        <a:defRPr>
          <a:latin typeface="Meiryo UI" panose="020B0604030504040204" pitchFamily="50" charset="-128"/>
          <a:ea typeface="Meiryo UI" panose="020B0604030504040204" pitchFamily="50" charset="-128"/>
        </a:defRPr>
      </a:pPr>
      <a:endParaRPr lang="ja-JP"/>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50"/>
            </a:pPr>
            <a:r>
              <a:rPr lang="ja-JP" altLang="en-US" sz="1050"/>
              <a:t>大阪府</a:t>
            </a:r>
          </a:p>
        </c:rich>
      </c:tx>
      <c:overlay val="0"/>
    </c:title>
    <c:autoTitleDeleted val="0"/>
    <c:plotArea>
      <c:layout/>
      <c:barChart>
        <c:barDir val="col"/>
        <c:grouping val="clustered"/>
        <c:varyColors val="0"/>
        <c:ser>
          <c:idx val="0"/>
          <c:order val="0"/>
          <c:tx>
            <c:strRef>
              <c:f>'初婚・第一子 (R3)'!$B$4</c:f>
              <c:strCache>
                <c:ptCount val="1"/>
                <c:pt idx="0">
                  <c:v>初婚</c:v>
                </c:pt>
              </c:strCache>
            </c:strRef>
          </c:tx>
          <c:spPr>
            <a:pattFill prst="pct70">
              <a:fgClr>
                <a:schemeClr val="accent1"/>
              </a:fgClr>
              <a:bgClr>
                <a:schemeClr val="bg1"/>
              </a:bgClr>
            </a:pattFill>
            <a:ln>
              <a:solidFill>
                <a:srgbClr val="0070C0"/>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(R3)'!$C$3:$E$3</c:f>
              <c:strCache>
                <c:ptCount val="3"/>
                <c:pt idx="0">
                  <c:v>2009年</c:v>
                </c:pt>
                <c:pt idx="1">
                  <c:v>2014年</c:v>
                </c:pt>
                <c:pt idx="2">
                  <c:v>2019年</c:v>
                </c:pt>
              </c:strCache>
            </c:strRef>
          </c:cat>
          <c:val>
            <c:numRef>
              <c:f>'初婚・第一子 (R3)'!$C$4:$E$4</c:f>
              <c:numCache>
                <c:formatCode>0.0_ </c:formatCode>
                <c:ptCount val="3"/>
                <c:pt idx="0">
                  <c:v>28.8</c:v>
                </c:pt>
                <c:pt idx="1">
                  <c:v>29.5</c:v>
                </c:pt>
                <c:pt idx="2" formatCode="0.0_);[Red]\(0.0\)">
                  <c:v>29.6</c:v>
                </c:pt>
              </c:numCache>
            </c:numRef>
          </c:val>
          <c:extLst>
            <c:ext xmlns:c16="http://schemas.microsoft.com/office/drawing/2014/chart" uri="{C3380CC4-5D6E-409C-BE32-E72D297353CC}">
              <c16:uniqueId val="{00000000-31B4-40CB-8ABC-C8C82596526E}"/>
            </c:ext>
          </c:extLst>
        </c:ser>
        <c:dLbls>
          <c:showLegendKey val="0"/>
          <c:showVal val="0"/>
          <c:showCatName val="0"/>
          <c:showSerName val="0"/>
          <c:showPercent val="0"/>
          <c:showBubbleSize val="0"/>
        </c:dLbls>
        <c:gapWidth val="75"/>
        <c:overlap val="-25"/>
        <c:axId val="75939840"/>
        <c:axId val="75941760"/>
      </c:barChart>
      <c:lineChart>
        <c:grouping val="standard"/>
        <c:varyColors val="0"/>
        <c:ser>
          <c:idx val="1"/>
          <c:order val="1"/>
          <c:tx>
            <c:strRef>
              <c:f>'初婚・第一子 (R3)'!$B$5</c:f>
              <c:strCache>
                <c:ptCount val="1"/>
                <c:pt idx="0">
                  <c:v>第一子</c:v>
                </c:pt>
              </c:strCache>
            </c:strRef>
          </c:tx>
          <c:spPr>
            <a:ln w="19050"/>
          </c:spP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(R3)'!$C$3:$E$3</c:f>
              <c:strCache>
                <c:ptCount val="3"/>
                <c:pt idx="0">
                  <c:v>2009年</c:v>
                </c:pt>
                <c:pt idx="1">
                  <c:v>2014年</c:v>
                </c:pt>
                <c:pt idx="2">
                  <c:v>2019年</c:v>
                </c:pt>
              </c:strCache>
            </c:strRef>
          </c:cat>
          <c:val>
            <c:numRef>
              <c:f>'初婚・第一子 (R3)'!$C$5:$E$5</c:f>
              <c:numCache>
                <c:formatCode>0.0_ </c:formatCode>
                <c:ptCount val="3"/>
                <c:pt idx="0">
                  <c:v>29.8</c:v>
                </c:pt>
                <c:pt idx="1">
                  <c:v>30.6</c:v>
                </c:pt>
                <c:pt idx="2" formatCode="0.0_);[Red]\(0.0\)">
                  <c:v>30.6</c:v>
                </c:pt>
              </c:numCache>
            </c:numRef>
          </c:val>
          <c:smooth val="0"/>
          <c:extLst>
            <c:ext xmlns:c16="http://schemas.microsoft.com/office/drawing/2014/chart" uri="{C3380CC4-5D6E-409C-BE32-E72D297353CC}">
              <c16:uniqueId val="{00000001-31B4-40CB-8ABC-C8C82596526E}"/>
            </c:ext>
          </c:extLst>
        </c:ser>
        <c:dLbls>
          <c:showLegendKey val="0"/>
          <c:showVal val="0"/>
          <c:showCatName val="0"/>
          <c:showSerName val="0"/>
          <c:showPercent val="0"/>
          <c:showBubbleSize val="0"/>
        </c:dLbls>
        <c:marker val="1"/>
        <c:smooth val="0"/>
        <c:axId val="75939840"/>
        <c:axId val="75941760"/>
      </c:lineChart>
      <c:catAx>
        <c:axId val="75939840"/>
        <c:scaling>
          <c:orientation val="minMax"/>
        </c:scaling>
        <c:delete val="0"/>
        <c:axPos val="b"/>
        <c:numFmt formatCode="General" sourceLinked="0"/>
        <c:majorTickMark val="none"/>
        <c:minorTickMark val="none"/>
        <c:tickLblPos val="nextTo"/>
        <c:crossAx val="75941760"/>
        <c:crosses val="autoZero"/>
        <c:auto val="1"/>
        <c:lblAlgn val="ctr"/>
        <c:lblOffset val="100"/>
        <c:noMultiLvlLbl val="0"/>
      </c:catAx>
      <c:valAx>
        <c:axId val="75941760"/>
        <c:scaling>
          <c:orientation val="minMax"/>
          <c:max val="33"/>
          <c:min val="27"/>
        </c:scaling>
        <c:delete val="0"/>
        <c:axPos val="l"/>
        <c:majorGridlines/>
        <c:numFmt formatCode="0.0_ " sourceLinked="1"/>
        <c:majorTickMark val="none"/>
        <c:minorTickMark val="none"/>
        <c:tickLblPos val="nextTo"/>
        <c:spPr>
          <a:ln w="9525">
            <a:noFill/>
          </a:ln>
        </c:spPr>
        <c:crossAx val="75939840"/>
        <c:crosses val="autoZero"/>
        <c:crossBetween val="between"/>
        <c:majorUnit val="1"/>
      </c:valAx>
    </c:plotArea>
    <c:legend>
      <c:legendPos val="b"/>
      <c:overlay val="0"/>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50"/>
            </a:pPr>
            <a:r>
              <a:rPr lang="ja-JP" altLang="en-US" sz="1050"/>
              <a:t>東京都</a:t>
            </a:r>
          </a:p>
        </c:rich>
      </c:tx>
      <c:overlay val="0"/>
    </c:title>
    <c:autoTitleDeleted val="0"/>
    <c:plotArea>
      <c:layout/>
      <c:barChart>
        <c:barDir val="col"/>
        <c:grouping val="clustered"/>
        <c:varyColors val="0"/>
        <c:ser>
          <c:idx val="0"/>
          <c:order val="0"/>
          <c:tx>
            <c:strRef>
              <c:f>'初婚・第一子 (R3)'!$B$8</c:f>
              <c:strCache>
                <c:ptCount val="1"/>
                <c:pt idx="0">
                  <c:v>初婚</c:v>
                </c:pt>
              </c:strCache>
            </c:strRef>
          </c:tx>
          <c:spPr>
            <a:pattFill prst="pct70">
              <a:fgClr>
                <a:schemeClr val="accent1"/>
              </a:fgClr>
              <a:bgClr>
                <a:schemeClr val="bg1"/>
              </a:bgClr>
            </a:pattFill>
            <a:ln>
              <a:solidFill>
                <a:srgbClr val="0070C0"/>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(R3)'!$C$7:$E$7</c:f>
              <c:strCache>
                <c:ptCount val="3"/>
                <c:pt idx="0">
                  <c:v>2009年</c:v>
                </c:pt>
                <c:pt idx="1">
                  <c:v>2014年</c:v>
                </c:pt>
                <c:pt idx="2">
                  <c:v>2019年</c:v>
                </c:pt>
              </c:strCache>
            </c:strRef>
          </c:cat>
          <c:val>
            <c:numRef>
              <c:f>'初婚・第一子 (R3)'!$C$8:$E$8</c:f>
              <c:numCache>
                <c:formatCode>0.0_ </c:formatCode>
                <c:ptCount val="3"/>
                <c:pt idx="0">
                  <c:v>29.7</c:v>
                </c:pt>
                <c:pt idx="1">
                  <c:v>30.5</c:v>
                </c:pt>
                <c:pt idx="2" formatCode="0.0_);[Red]\(0.0\)">
                  <c:v>30.5</c:v>
                </c:pt>
              </c:numCache>
            </c:numRef>
          </c:val>
          <c:extLst>
            <c:ext xmlns:c16="http://schemas.microsoft.com/office/drawing/2014/chart" uri="{C3380CC4-5D6E-409C-BE32-E72D297353CC}">
              <c16:uniqueId val="{00000000-1617-4B17-B984-EB2CB992221F}"/>
            </c:ext>
          </c:extLst>
        </c:ser>
        <c:dLbls>
          <c:showLegendKey val="0"/>
          <c:showVal val="0"/>
          <c:showCatName val="0"/>
          <c:showSerName val="0"/>
          <c:showPercent val="0"/>
          <c:showBubbleSize val="0"/>
        </c:dLbls>
        <c:gapWidth val="75"/>
        <c:overlap val="-25"/>
        <c:axId val="77995392"/>
        <c:axId val="78052736"/>
      </c:barChart>
      <c:lineChart>
        <c:grouping val="standard"/>
        <c:varyColors val="0"/>
        <c:ser>
          <c:idx val="1"/>
          <c:order val="1"/>
          <c:tx>
            <c:strRef>
              <c:f>'初婚・第一子 (R3)'!$B$9</c:f>
              <c:strCache>
                <c:ptCount val="1"/>
                <c:pt idx="0">
                  <c:v>第一子</c:v>
                </c:pt>
              </c:strCache>
            </c:strRef>
          </c:tx>
          <c:spPr>
            <a:ln w="19050"/>
          </c:spP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(R3)'!$C$7:$E$7</c:f>
              <c:strCache>
                <c:ptCount val="3"/>
                <c:pt idx="0">
                  <c:v>2009年</c:v>
                </c:pt>
                <c:pt idx="1">
                  <c:v>2014年</c:v>
                </c:pt>
                <c:pt idx="2">
                  <c:v>2019年</c:v>
                </c:pt>
              </c:strCache>
            </c:strRef>
          </c:cat>
          <c:val>
            <c:numRef>
              <c:f>'初婚・第一子 (R3)'!$C$9:$E$9</c:f>
              <c:numCache>
                <c:formatCode>0.0_ </c:formatCode>
                <c:ptCount val="3"/>
                <c:pt idx="0">
                  <c:v>31.3</c:v>
                </c:pt>
                <c:pt idx="1">
                  <c:v>32.200000000000003</c:v>
                </c:pt>
                <c:pt idx="2" formatCode="0.0_);[Red]\(0.0\)">
                  <c:v>32.200000000000003</c:v>
                </c:pt>
              </c:numCache>
            </c:numRef>
          </c:val>
          <c:smooth val="0"/>
          <c:extLst>
            <c:ext xmlns:c16="http://schemas.microsoft.com/office/drawing/2014/chart" uri="{C3380CC4-5D6E-409C-BE32-E72D297353CC}">
              <c16:uniqueId val="{00000001-1617-4B17-B984-EB2CB992221F}"/>
            </c:ext>
          </c:extLst>
        </c:ser>
        <c:dLbls>
          <c:showLegendKey val="0"/>
          <c:showVal val="0"/>
          <c:showCatName val="0"/>
          <c:showSerName val="0"/>
          <c:showPercent val="0"/>
          <c:showBubbleSize val="0"/>
        </c:dLbls>
        <c:marker val="1"/>
        <c:smooth val="0"/>
        <c:axId val="77995392"/>
        <c:axId val="78052736"/>
      </c:lineChart>
      <c:catAx>
        <c:axId val="77995392"/>
        <c:scaling>
          <c:orientation val="minMax"/>
        </c:scaling>
        <c:delete val="0"/>
        <c:axPos val="b"/>
        <c:numFmt formatCode="General" sourceLinked="0"/>
        <c:majorTickMark val="none"/>
        <c:minorTickMark val="none"/>
        <c:tickLblPos val="nextTo"/>
        <c:crossAx val="78052736"/>
        <c:crosses val="autoZero"/>
        <c:auto val="1"/>
        <c:lblAlgn val="ctr"/>
        <c:lblOffset val="100"/>
        <c:noMultiLvlLbl val="0"/>
      </c:catAx>
      <c:valAx>
        <c:axId val="78052736"/>
        <c:scaling>
          <c:orientation val="minMax"/>
          <c:max val="33"/>
          <c:min val="27"/>
        </c:scaling>
        <c:delete val="0"/>
        <c:axPos val="l"/>
        <c:majorGridlines/>
        <c:numFmt formatCode="0.0_ " sourceLinked="1"/>
        <c:majorTickMark val="none"/>
        <c:minorTickMark val="none"/>
        <c:tickLblPos val="nextTo"/>
        <c:spPr>
          <a:ln w="9525">
            <a:noFill/>
          </a:ln>
        </c:spPr>
        <c:crossAx val="77995392"/>
        <c:crosses val="autoZero"/>
        <c:crossBetween val="between"/>
        <c:majorUnit val="1"/>
      </c:valAx>
    </c:plotArea>
    <c:legend>
      <c:legendPos val="b"/>
      <c:overlay val="0"/>
    </c:legend>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50"/>
            </a:pPr>
            <a:r>
              <a:rPr lang="ja-JP" altLang="en-US" sz="1050"/>
              <a:t>神奈川県</a:t>
            </a:r>
          </a:p>
        </c:rich>
      </c:tx>
      <c:overlay val="0"/>
    </c:title>
    <c:autoTitleDeleted val="0"/>
    <c:plotArea>
      <c:layout/>
      <c:barChart>
        <c:barDir val="col"/>
        <c:grouping val="clustered"/>
        <c:varyColors val="0"/>
        <c:ser>
          <c:idx val="0"/>
          <c:order val="0"/>
          <c:tx>
            <c:strRef>
              <c:f>'初婚・第一子 (R3)'!$B$12</c:f>
              <c:strCache>
                <c:ptCount val="1"/>
                <c:pt idx="0">
                  <c:v>初婚</c:v>
                </c:pt>
              </c:strCache>
            </c:strRef>
          </c:tx>
          <c:spPr>
            <a:pattFill prst="pct70">
              <a:fgClr>
                <a:schemeClr val="accent1"/>
              </a:fgClr>
              <a:bgClr>
                <a:schemeClr val="bg1"/>
              </a:bgClr>
            </a:pattFill>
            <a:ln>
              <a:solidFill>
                <a:srgbClr val="0070C0"/>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(R3)'!$C$11:$E$11</c:f>
              <c:strCache>
                <c:ptCount val="3"/>
                <c:pt idx="0">
                  <c:v>2009年</c:v>
                </c:pt>
                <c:pt idx="1">
                  <c:v>2014年</c:v>
                </c:pt>
                <c:pt idx="2">
                  <c:v>2019年</c:v>
                </c:pt>
              </c:strCache>
            </c:strRef>
          </c:cat>
          <c:val>
            <c:numRef>
              <c:f>'初婚・第一子 (R3)'!$C$12:$E$12</c:f>
              <c:numCache>
                <c:formatCode>0.0_ </c:formatCode>
                <c:ptCount val="3"/>
                <c:pt idx="0">
                  <c:v>29.2</c:v>
                </c:pt>
                <c:pt idx="1">
                  <c:v>30</c:v>
                </c:pt>
                <c:pt idx="2" formatCode="0.0_);[Red]\(0.0\)">
                  <c:v>30</c:v>
                </c:pt>
              </c:numCache>
            </c:numRef>
          </c:val>
          <c:extLst>
            <c:ext xmlns:c16="http://schemas.microsoft.com/office/drawing/2014/chart" uri="{C3380CC4-5D6E-409C-BE32-E72D297353CC}">
              <c16:uniqueId val="{00000000-25E7-459E-A3C4-A65CA4CAEE75}"/>
            </c:ext>
          </c:extLst>
        </c:ser>
        <c:dLbls>
          <c:showLegendKey val="0"/>
          <c:showVal val="0"/>
          <c:showCatName val="0"/>
          <c:showSerName val="0"/>
          <c:showPercent val="0"/>
          <c:showBubbleSize val="0"/>
        </c:dLbls>
        <c:gapWidth val="75"/>
        <c:overlap val="-25"/>
        <c:axId val="89941120"/>
        <c:axId val="89942656"/>
      </c:barChart>
      <c:lineChart>
        <c:grouping val="standard"/>
        <c:varyColors val="0"/>
        <c:ser>
          <c:idx val="1"/>
          <c:order val="1"/>
          <c:tx>
            <c:strRef>
              <c:f>'初婚・第一子 (R3)'!$B$13</c:f>
              <c:strCache>
                <c:ptCount val="1"/>
                <c:pt idx="0">
                  <c:v>第一子</c:v>
                </c:pt>
              </c:strCache>
            </c:strRef>
          </c:tx>
          <c:spPr>
            <a:ln w="19050"/>
          </c:spP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(R3)'!$C$11:$E$11</c:f>
              <c:strCache>
                <c:ptCount val="3"/>
                <c:pt idx="0">
                  <c:v>2009年</c:v>
                </c:pt>
                <c:pt idx="1">
                  <c:v>2014年</c:v>
                </c:pt>
                <c:pt idx="2">
                  <c:v>2019年</c:v>
                </c:pt>
              </c:strCache>
            </c:strRef>
          </c:cat>
          <c:val>
            <c:numRef>
              <c:f>'初婚・第一子 (R3)'!$C$13:$E$13</c:f>
              <c:numCache>
                <c:formatCode>0.0_ </c:formatCode>
                <c:ptCount val="3"/>
                <c:pt idx="0">
                  <c:v>30.7</c:v>
                </c:pt>
                <c:pt idx="1">
                  <c:v>31.5</c:v>
                </c:pt>
                <c:pt idx="2" formatCode="0.0_);[Red]\(0.0\)">
                  <c:v>31.4</c:v>
                </c:pt>
              </c:numCache>
            </c:numRef>
          </c:val>
          <c:smooth val="0"/>
          <c:extLst>
            <c:ext xmlns:c16="http://schemas.microsoft.com/office/drawing/2014/chart" uri="{C3380CC4-5D6E-409C-BE32-E72D297353CC}">
              <c16:uniqueId val="{00000001-25E7-459E-A3C4-A65CA4CAEE75}"/>
            </c:ext>
          </c:extLst>
        </c:ser>
        <c:dLbls>
          <c:showLegendKey val="0"/>
          <c:showVal val="0"/>
          <c:showCatName val="0"/>
          <c:showSerName val="0"/>
          <c:showPercent val="0"/>
          <c:showBubbleSize val="0"/>
        </c:dLbls>
        <c:marker val="1"/>
        <c:smooth val="0"/>
        <c:axId val="89941120"/>
        <c:axId val="89942656"/>
      </c:lineChart>
      <c:catAx>
        <c:axId val="89941120"/>
        <c:scaling>
          <c:orientation val="minMax"/>
        </c:scaling>
        <c:delete val="0"/>
        <c:axPos val="b"/>
        <c:numFmt formatCode="General" sourceLinked="0"/>
        <c:majorTickMark val="none"/>
        <c:minorTickMark val="none"/>
        <c:tickLblPos val="nextTo"/>
        <c:crossAx val="89942656"/>
        <c:crosses val="autoZero"/>
        <c:auto val="1"/>
        <c:lblAlgn val="ctr"/>
        <c:lblOffset val="100"/>
        <c:noMultiLvlLbl val="0"/>
      </c:catAx>
      <c:valAx>
        <c:axId val="89942656"/>
        <c:scaling>
          <c:orientation val="minMax"/>
          <c:max val="33"/>
          <c:min val="27"/>
        </c:scaling>
        <c:delete val="0"/>
        <c:axPos val="l"/>
        <c:majorGridlines/>
        <c:numFmt formatCode="0.0_ " sourceLinked="1"/>
        <c:majorTickMark val="none"/>
        <c:minorTickMark val="none"/>
        <c:tickLblPos val="nextTo"/>
        <c:spPr>
          <a:ln w="9525">
            <a:noFill/>
          </a:ln>
        </c:spPr>
        <c:crossAx val="89941120"/>
        <c:crosses val="autoZero"/>
        <c:crossBetween val="between"/>
        <c:majorUnit val="1"/>
      </c:valAx>
    </c:plotArea>
    <c:legend>
      <c:legendPos val="b"/>
      <c:overlay val="0"/>
    </c:legend>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50"/>
            </a:pPr>
            <a:r>
              <a:rPr lang="ja-JP" altLang="en-US" sz="1050"/>
              <a:t>愛知県</a:t>
            </a:r>
          </a:p>
        </c:rich>
      </c:tx>
      <c:overlay val="0"/>
    </c:title>
    <c:autoTitleDeleted val="0"/>
    <c:plotArea>
      <c:layout/>
      <c:barChart>
        <c:barDir val="col"/>
        <c:grouping val="clustered"/>
        <c:varyColors val="0"/>
        <c:ser>
          <c:idx val="0"/>
          <c:order val="0"/>
          <c:tx>
            <c:strRef>
              <c:f>'初婚・第一子 (R3)'!$B$16</c:f>
              <c:strCache>
                <c:ptCount val="1"/>
                <c:pt idx="0">
                  <c:v>初婚</c:v>
                </c:pt>
              </c:strCache>
            </c:strRef>
          </c:tx>
          <c:spPr>
            <a:pattFill prst="pct70">
              <a:fgClr>
                <a:schemeClr val="accent1"/>
              </a:fgClr>
              <a:bgClr>
                <a:schemeClr val="bg1"/>
              </a:bgClr>
            </a:pattFill>
            <a:ln>
              <a:solidFill>
                <a:srgbClr val="0070C0"/>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(R3)'!$C$15:$E$15</c:f>
              <c:strCache>
                <c:ptCount val="3"/>
                <c:pt idx="0">
                  <c:v>2009年</c:v>
                </c:pt>
                <c:pt idx="1">
                  <c:v>2014年</c:v>
                </c:pt>
                <c:pt idx="2">
                  <c:v>2019年</c:v>
                </c:pt>
              </c:strCache>
            </c:strRef>
          </c:cat>
          <c:val>
            <c:numRef>
              <c:f>'初婚・第一子 (R3)'!$C$16:$E$16</c:f>
              <c:numCache>
                <c:formatCode>0.0_ </c:formatCode>
                <c:ptCount val="3"/>
                <c:pt idx="0">
                  <c:v>28.3</c:v>
                </c:pt>
                <c:pt idx="1">
                  <c:v>28.9</c:v>
                </c:pt>
                <c:pt idx="2" formatCode="0.0_);[Red]\(0.0\)">
                  <c:v>29.1</c:v>
                </c:pt>
              </c:numCache>
            </c:numRef>
          </c:val>
          <c:extLst>
            <c:ext xmlns:c16="http://schemas.microsoft.com/office/drawing/2014/chart" uri="{C3380CC4-5D6E-409C-BE32-E72D297353CC}">
              <c16:uniqueId val="{00000000-E0BD-4029-B547-496C8E39B130}"/>
            </c:ext>
          </c:extLst>
        </c:ser>
        <c:dLbls>
          <c:showLegendKey val="0"/>
          <c:showVal val="0"/>
          <c:showCatName val="0"/>
          <c:showSerName val="0"/>
          <c:showPercent val="0"/>
          <c:showBubbleSize val="0"/>
        </c:dLbls>
        <c:gapWidth val="75"/>
        <c:overlap val="-25"/>
        <c:axId val="114320896"/>
        <c:axId val="114322432"/>
      </c:barChart>
      <c:lineChart>
        <c:grouping val="standard"/>
        <c:varyColors val="0"/>
        <c:ser>
          <c:idx val="1"/>
          <c:order val="1"/>
          <c:tx>
            <c:strRef>
              <c:f>'初婚・第一子 (R3)'!$B$17</c:f>
              <c:strCache>
                <c:ptCount val="1"/>
                <c:pt idx="0">
                  <c:v>第一子</c:v>
                </c:pt>
              </c:strCache>
            </c:strRef>
          </c:tx>
          <c:spPr>
            <a:ln w="19050"/>
          </c:spP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(R3)'!$C$15:$E$15</c:f>
              <c:strCache>
                <c:ptCount val="3"/>
                <c:pt idx="0">
                  <c:v>2009年</c:v>
                </c:pt>
                <c:pt idx="1">
                  <c:v>2014年</c:v>
                </c:pt>
                <c:pt idx="2">
                  <c:v>2019年</c:v>
                </c:pt>
              </c:strCache>
            </c:strRef>
          </c:cat>
          <c:val>
            <c:numRef>
              <c:f>'初婚・第一子 (R3)'!$C$17:$E$17</c:f>
              <c:numCache>
                <c:formatCode>0.0_ </c:formatCode>
                <c:ptCount val="3"/>
                <c:pt idx="0">
                  <c:v>29.7</c:v>
                </c:pt>
                <c:pt idx="1">
                  <c:v>30.3</c:v>
                </c:pt>
                <c:pt idx="2" formatCode="0.0_);[Red]\(0.0\)">
                  <c:v>30.4</c:v>
                </c:pt>
              </c:numCache>
            </c:numRef>
          </c:val>
          <c:smooth val="0"/>
          <c:extLst>
            <c:ext xmlns:c16="http://schemas.microsoft.com/office/drawing/2014/chart" uri="{C3380CC4-5D6E-409C-BE32-E72D297353CC}">
              <c16:uniqueId val="{00000001-E0BD-4029-B547-496C8E39B130}"/>
            </c:ext>
          </c:extLst>
        </c:ser>
        <c:dLbls>
          <c:showLegendKey val="0"/>
          <c:showVal val="0"/>
          <c:showCatName val="0"/>
          <c:showSerName val="0"/>
          <c:showPercent val="0"/>
          <c:showBubbleSize val="0"/>
        </c:dLbls>
        <c:marker val="1"/>
        <c:smooth val="0"/>
        <c:axId val="114320896"/>
        <c:axId val="114322432"/>
      </c:lineChart>
      <c:catAx>
        <c:axId val="114320896"/>
        <c:scaling>
          <c:orientation val="minMax"/>
        </c:scaling>
        <c:delete val="0"/>
        <c:axPos val="b"/>
        <c:numFmt formatCode="General" sourceLinked="0"/>
        <c:majorTickMark val="none"/>
        <c:minorTickMark val="none"/>
        <c:tickLblPos val="nextTo"/>
        <c:crossAx val="114322432"/>
        <c:crosses val="autoZero"/>
        <c:auto val="1"/>
        <c:lblAlgn val="ctr"/>
        <c:lblOffset val="100"/>
        <c:noMultiLvlLbl val="0"/>
      </c:catAx>
      <c:valAx>
        <c:axId val="114322432"/>
        <c:scaling>
          <c:orientation val="minMax"/>
          <c:max val="33"/>
          <c:min val="27"/>
        </c:scaling>
        <c:delete val="0"/>
        <c:axPos val="l"/>
        <c:majorGridlines/>
        <c:numFmt formatCode="0.0_ " sourceLinked="1"/>
        <c:majorTickMark val="none"/>
        <c:minorTickMark val="none"/>
        <c:tickLblPos val="nextTo"/>
        <c:spPr>
          <a:ln w="9525">
            <a:noFill/>
          </a:ln>
        </c:spPr>
        <c:crossAx val="114320896"/>
        <c:crosses val="autoZero"/>
        <c:crossBetween val="between"/>
        <c:majorUnit val="1"/>
      </c:valAx>
    </c:plotArea>
    <c:legend>
      <c:legendPos val="b"/>
      <c:overlay val="0"/>
    </c:legend>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50"/>
            </a:pPr>
            <a:r>
              <a:rPr lang="ja-JP" altLang="en-US" sz="1050"/>
              <a:t>全国</a:t>
            </a:r>
          </a:p>
        </c:rich>
      </c:tx>
      <c:overlay val="0"/>
    </c:title>
    <c:autoTitleDeleted val="0"/>
    <c:plotArea>
      <c:layout/>
      <c:barChart>
        <c:barDir val="col"/>
        <c:grouping val="clustered"/>
        <c:varyColors val="0"/>
        <c:ser>
          <c:idx val="0"/>
          <c:order val="0"/>
          <c:tx>
            <c:strRef>
              <c:f>'初婚・第一子 (R3)'!$B$20</c:f>
              <c:strCache>
                <c:ptCount val="1"/>
                <c:pt idx="0">
                  <c:v>初婚</c:v>
                </c:pt>
              </c:strCache>
            </c:strRef>
          </c:tx>
          <c:spPr>
            <a:pattFill prst="pct70">
              <a:fgClr>
                <a:schemeClr val="accent1"/>
              </a:fgClr>
              <a:bgClr>
                <a:schemeClr val="bg1"/>
              </a:bgClr>
            </a:pattFill>
            <a:ln>
              <a:solidFill>
                <a:srgbClr val="0070C0"/>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(R3)'!$C$19:$E$19</c:f>
              <c:strCache>
                <c:ptCount val="3"/>
                <c:pt idx="0">
                  <c:v>2009年</c:v>
                </c:pt>
                <c:pt idx="1">
                  <c:v>2014年</c:v>
                </c:pt>
                <c:pt idx="2">
                  <c:v>2019年</c:v>
                </c:pt>
              </c:strCache>
            </c:strRef>
          </c:cat>
          <c:val>
            <c:numRef>
              <c:f>'初婚・第一子 (R3)'!$C$20:$E$20</c:f>
              <c:numCache>
                <c:formatCode>0.0_ </c:formatCode>
                <c:ptCount val="3"/>
                <c:pt idx="0">
                  <c:v>28.6</c:v>
                </c:pt>
                <c:pt idx="1">
                  <c:v>29.4</c:v>
                </c:pt>
                <c:pt idx="2" formatCode="0.0_);[Red]\(0.0\)">
                  <c:v>29.6</c:v>
                </c:pt>
              </c:numCache>
            </c:numRef>
          </c:val>
          <c:extLst>
            <c:ext xmlns:c16="http://schemas.microsoft.com/office/drawing/2014/chart" uri="{C3380CC4-5D6E-409C-BE32-E72D297353CC}">
              <c16:uniqueId val="{00000000-DB7D-4A14-BE49-EB818EDFA7A3}"/>
            </c:ext>
          </c:extLst>
        </c:ser>
        <c:dLbls>
          <c:showLegendKey val="0"/>
          <c:showVal val="0"/>
          <c:showCatName val="0"/>
          <c:showSerName val="0"/>
          <c:showPercent val="0"/>
          <c:showBubbleSize val="0"/>
        </c:dLbls>
        <c:gapWidth val="75"/>
        <c:axId val="117696384"/>
        <c:axId val="117697920"/>
      </c:barChart>
      <c:lineChart>
        <c:grouping val="standard"/>
        <c:varyColors val="0"/>
        <c:ser>
          <c:idx val="1"/>
          <c:order val="1"/>
          <c:tx>
            <c:strRef>
              <c:f>'初婚・第一子 (R3)'!$B$21</c:f>
              <c:strCache>
                <c:ptCount val="1"/>
                <c:pt idx="0">
                  <c:v>第一子</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(R3)'!$C$19:$E$19</c:f>
              <c:strCache>
                <c:ptCount val="3"/>
                <c:pt idx="0">
                  <c:v>2009年</c:v>
                </c:pt>
                <c:pt idx="1">
                  <c:v>2014年</c:v>
                </c:pt>
                <c:pt idx="2">
                  <c:v>2019年</c:v>
                </c:pt>
              </c:strCache>
            </c:strRef>
          </c:cat>
          <c:val>
            <c:numRef>
              <c:f>'初婚・第一子 (R3)'!$C$21:$E$21</c:f>
              <c:numCache>
                <c:formatCode>0.0_ </c:formatCode>
                <c:ptCount val="3"/>
                <c:pt idx="0">
                  <c:v>29.7</c:v>
                </c:pt>
                <c:pt idx="1">
                  <c:v>30.6</c:v>
                </c:pt>
                <c:pt idx="2" formatCode="0.0_);[Red]\(0.0\)">
                  <c:v>30.7</c:v>
                </c:pt>
              </c:numCache>
            </c:numRef>
          </c:val>
          <c:smooth val="0"/>
          <c:extLst>
            <c:ext xmlns:c16="http://schemas.microsoft.com/office/drawing/2014/chart" uri="{C3380CC4-5D6E-409C-BE32-E72D297353CC}">
              <c16:uniqueId val="{00000001-DB7D-4A14-BE49-EB818EDFA7A3}"/>
            </c:ext>
          </c:extLst>
        </c:ser>
        <c:dLbls>
          <c:showLegendKey val="0"/>
          <c:showVal val="0"/>
          <c:showCatName val="0"/>
          <c:showSerName val="0"/>
          <c:showPercent val="0"/>
          <c:showBubbleSize val="0"/>
        </c:dLbls>
        <c:marker val="1"/>
        <c:smooth val="0"/>
        <c:axId val="117696384"/>
        <c:axId val="117697920"/>
      </c:lineChart>
      <c:catAx>
        <c:axId val="117696384"/>
        <c:scaling>
          <c:orientation val="minMax"/>
        </c:scaling>
        <c:delete val="0"/>
        <c:axPos val="b"/>
        <c:numFmt formatCode="General" sourceLinked="0"/>
        <c:majorTickMark val="none"/>
        <c:minorTickMark val="none"/>
        <c:tickLblPos val="nextTo"/>
        <c:crossAx val="117697920"/>
        <c:crosses val="autoZero"/>
        <c:auto val="1"/>
        <c:lblAlgn val="ctr"/>
        <c:lblOffset val="100"/>
        <c:noMultiLvlLbl val="0"/>
      </c:catAx>
      <c:valAx>
        <c:axId val="117697920"/>
        <c:scaling>
          <c:orientation val="minMax"/>
          <c:max val="33"/>
          <c:min val="27"/>
        </c:scaling>
        <c:delete val="0"/>
        <c:axPos val="l"/>
        <c:majorGridlines/>
        <c:numFmt formatCode="0.0_ " sourceLinked="1"/>
        <c:majorTickMark val="none"/>
        <c:minorTickMark val="none"/>
        <c:tickLblPos val="nextTo"/>
        <c:spPr>
          <a:ln w="9525">
            <a:noFill/>
          </a:ln>
        </c:spPr>
        <c:crossAx val="117696384"/>
        <c:crosses val="autoZero"/>
        <c:crossBetween val="between"/>
        <c:majorUnit val="1"/>
      </c:valAx>
    </c:plotArea>
    <c:legend>
      <c:legendPos val="b"/>
      <c:overlay val="0"/>
    </c:legend>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'学力調査（全国比）'!$B$11</c:f>
              <c:strCache>
                <c:ptCount val="1"/>
                <c:pt idx="0">
                  <c:v>算数Ａ</c:v>
                </c:pt>
              </c:strCache>
            </c:strRef>
          </c:tx>
          <c:spPr>
            <a:ln w="19050"/>
          </c:spPr>
          <c:marker>
            <c:symbol val="diamond"/>
            <c:size val="5"/>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'学力調査（全国比）'!$F$10:$N$10</c:f>
              <c:strCache>
                <c:ptCount val="9"/>
                <c:pt idx="0">
                  <c:v>2010年</c:v>
                </c:pt>
                <c:pt idx="1">
                  <c:v>2012年</c:v>
                </c:pt>
                <c:pt idx="2">
                  <c:v>2013年</c:v>
                </c:pt>
                <c:pt idx="3">
                  <c:v>2014年</c:v>
                </c:pt>
                <c:pt idx="4">
                  <c:v>2015年</c:v>
                </c:pt>
                <c:pt idx="5">
                  <c:v>2016年</c:v>
                </c:pt>
                <c:pt idx="6">
                  <c:v>2017年</c:v>
                </c:pt>
                <c:pt idx="7">
                  <c:v>2018年</c:v>
                </c:pt>
                <c:pt idx="8">
                  <c:v>2019年</c:v>
                </c:pt>
              </c:strCache>
            </c:strRef>
          </c:cat>
          <c:val>
            <c:numRef>
              <c:f>'学力調査（全国比）'!$F$11:$N$11</c:f>
              <c:numCache>
                <c:formatCode>0.000_ </c:formatCode>
                <c:ptCount val="9"/>
                <c:pt idx="0">
                  <c:v>1.0069999999999999</c:v>
                </c:pt>
                <c:pt idx="1">
                  <c:v>1.012</c:v>
                </c:pt>
                <c:pt idx="2">
                  <c:v>0.999</c:v>
                </c:pt>
                <c:pt idx="3">
                  <c:v>0.99</c:v>
                </c:pt>
                <c:pt idx="4">
                  <c:v>0.995</c:v>
                </c:pt>
                <c:pt idx="5">
                  <c:v>0.99099999999999999</c:v>
                </c:pt>
                <c:pt idx="6">
                  <c:v>0.99</c:v>
                </c:pt>
                <c:pt idx="7">
                  <c:v>0.998</c:v>
                </c:pt>
              </c:numCache>
            </c:numRef>
          </c:val>
          <c:smooth val="0"/>
          <c:extLst>
            <c:ext xmlns:c16="http://schemas.microsoft.com/office/drawing/2014/chart" uri="{C3380CC4-5D6E-409C-BE32-E72D297353CC}">
              <c16:uniqueId val="{00000000-E1EB-46D3-B05E-7157C57A85DC}"/>
            </c:ext>
          </c:extLst>
        </c:ser>
        <c:ser>
          <c:idx val="1"/>
          <c:order val="1"/>
          <c:tx>
            <c:strRef>
              <c:f>'学力調査（全国比）'!$B$12</c:f>
              <c:strCache>
                <c:ptCount val="1"/>
                <c:pt idx="0">
                  <c:v>算数Ｂ</c:v>
                </c:pt>
              </c:strCache>
            </c:strRef>
          </c:tx>
          <c:spPr>
            <a:ln w="19050"/>
          </c:spPr>
          <c:marker>
            <c:symbol val="square"/>
            <c:size val="5"/>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'学力調査（全国比）'!$F$10:$N$10</c:f>
              <c:strCache>
                <c:ptCount val="9"/>
                <c:pt idx="0">
                  <c:v>2010年</c:v>
                </c:pt>
                <c:pt idx="1">
                  <c:v>2012年</c:v>
                </c:pt>
                <c:pt idx="2">
                  <c:v>2013年</c:v>
                </c:pt>
                <c:pt idx="3">
                  <c:v>2014年</c:v>
                </c:pt>
                <c:pt idx="4">
                  <c:v>2015年</c:v>
                </c:pt>
                <c:pt idx="5">
                  <c:v>2016年</c:v>
                </c:pt>
                <c:pt idx="6">
                  <c:v>2017年</c:v>
                </c:pt>
                <c:pt idx="7">
                  <c:v>2018年</c:v>
                </c:pt>
                <c:pt idx="8">
                  <c:v>2019年</c:v>
                </c:pt>
              </c:strCache>
            </c:strRef>
          </c:cat>
          <c:val>
            <c:numRef>
              <c:f>'学力調査（全国比）'!$F$12:$N$12</c:f>
              <c:numCache>
                <c:formatCode>0.000_ </c:formatCode>
                <c:ptCount val="9"/>
                <c:pt idx="0">
                  <c:v>0.97599999999999998</c:v>
                </c:pt>
                <c:pt idx="1">
                  <c:v>0.99199999999999999</c:v>
                </c:pt>
                <c:pt idx="2">
                  <c:v>0.98099999999999998</c:v>
                </c:pt>
                <c:pt idx="3">
                  <c:v>0.96699999999999997</c:v>
                </c:pt>
                <c:pt idx="4">
                  <c:v>0.98</c:v>
                </c:pt>
                <c:pt idx="5">
                  <c:v>0.97</c:v>
                </c:pt>
                <c:pt idx="6">
                  <c:v>0.97199999999999998</c:v>
                </c:pt>
                <c:pt idx="7">
                  <c:v>0.98299999999999998</c:v>
                </c:pt>
              </c:numCache>
            </c:numRef>
          </c:val>
          <c:smooth val="0"/>
          <c:extLst>
            <c:ext xmlns:c16="http://schemas.microsoft.com/office/drawing/2014/chart" uri="{C3380CC4-5D6E-409C-BE32-E72D297353CC}">
              <c16:uniqueId val="{00000001-E1EB-46D3-B05E-7157C57A85DC}"/>
            </c:ext>
          </c:extLst>
        </c:ser>
        <c:dLbls>
          <c:showLegendKey val="0"/>
          <c:showVal val="0"/>
          <c:showCatName val="0"/>
          <c:showSerName val="0"/>
          <c:showPercent val="0"/>
          <c:showBubbleSize val="0"/>
        </c:dLbls>
        <c:marker val="1"/>
        <c:smooth val="0"/>
        <c:axId val="86733568"/>
        <c:axId val="86735104"/>
      </c:lineChart>
      <c:catAx>
        <c:axId val="86733568"/>
        <c:scaling>
          <c:orientation val="minMax"/>
        </c:scaling>
        <c:delete val="0"/>
        <c:axPos val="b"/>
        <c:numFmt formatCode="General" sourceLinked="0"/>
        <c:majorTickMark val="none"/>
        <c:minorTickMark val="none"/>
        <c:tickLblPos val="nextTo"/>
        <c:txPr>
          <a:bodyPr/>
          <a:lstStyle/>
          <a:p>
            <a:pPr>
              <a:defRPr sz="900"/>
            </a:pPr>
            <a:endParaRPr lang="ja-JP"/>
          </a:p>
        </c:txPr>
        <c:crossAx val="86735104"/>
        <c:crosses val="autoZero"/>
        <c:auto val="1"/>
        <c:lblAlgn val="ctr"/>
        <c:lblOffset val="100"/>
        <c:noMultiLvlLbl val="0"/>
      </c:catAx>
      <c:valAx>
        <c:axId val="86735104"/>
        <c:scaling>
          <c:orientation val="minMax"/>
          <c:max val="1.02"/>
          <c:min val="0.9"/>
        </c:scaling>
        <c:delete val="0"/>
        <c:axPos val="l"/>
        <c:majorGridlines/>
        <c:numFmt formatCode="0.000_ " sourceLinked="1"/>
        <c:majorTickMark val="none"/>
        <c:minorTickMark val="none"/>
        <c:tickLblPos val="nextTo"/>
        <c:spPr>
          <a:ln w="9525">
            <a:noFill/>
          </a:ln>
        </c:spPr>
        <c:crossAx val="86733568"/>
        <c:crosses val="autoZero"/>
        <c:crossBetween val="between"/>
        <c:majorUnit val="2.0000000000000004E-2"/>
      </c:valAx>
    </c:plotArea>
    <c:legend>
      <c:legendPos val="b"/>
      <c:layout>
        <c:manualLayout>
          <c:xMode val="edge"/>
          <c:yMode val="edge"/>
          <c:x val="0.26179923587322379"/>
          <c:y val="0.89197861837457404"/>
          <c:w val="0.32588505791526129"/>
          <c:h val="7.968805077094919E-2"/>
        </c:manualLayout>
      </c:layout>
      <c:overlay val="0"/>
      <c:txPr>
        <a:bodyPr/>
        <a:lstStyle/>
        <a:p>
          <a:pPr>
            <a:defRPr sz="900"/>
          </a:pPr>
          <a:endParaRPr lang="ja-JP"/>
        </a:p>
      </c:txPr>
    </c:legend>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'学力調査（全国比）'!$B$5</c:f>
              <c:strCache>
                <c:ptCount val="1"/>
                <c:pt idx="0">
                  <c:v>国語Ａ</c:v>
                </c:pt>
              </c:strCache>
            </c:strRef>
          </c:tx>
          <c:spPr>
            <a:ln w="19050"/>
          </c:spPr>
          <c:marker>
            <c:symbol val="diamond"/>
            <c:size val="5"/>
          </c:marker>
          <c:dLbls>
            <c:dLbl>
              <c:idx val="1"/>
              <c:layout>
                <c:manualLayout>
                  <c:x val="-9.1395888013998255E-2"/>
                  <c:y val="3.1932779235928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78-4A9C-B8D6-0FCC7B14106A}"/>
                </c:ext>
              </c:extLst>
            </c:dLbl>
            <c:dLbl>
              <c:idx val="2"/>
              <c:layout>
                <c:manualLayout>
                  <c:x val="-0.1108403324584427"/>
                  <c:y val="2.26735199766695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78-4A9C-B8D6-0FCC7B14106A}"/>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'学力調査（全国比）'!$F$4:$N$4</c:f>
              <c:strCache>
                <c:ptCount val="9"/>
                <c:pt idx="0">
                  <c:v>2010年</c:v>
                </c:pt>
                <c:pt idx="1">
                  <c:v>2012年</c:v>
                </c:pt>
                <c:pt idx="2">
                  <c:v>2013年</c:v>
                </c:pt>
                <c:pt idx="3">
                  <c:v>2014年</c:v>
                </c:pt>
                <c:pt idx="4">
                  <c:v>2015年</c:v>
                </c:pt>
                <c:pt idx="5">
                  <c:v>2016年</c:v>
                </c:pt>
                <c:pt idx="6">
                  <c:v>2017年</c:v>
                </c:pt>
                <c:pt idx="7">
                  <c:v>2018年</c:v>
                </c:pt>
                <c:pt idx="8">
                  <c:v>2019年</c:v>
                </c:pt>
              </c:strCache>
            </c:strRef>
          </c:cat>
          <c:val>
            <c:numRef>
              <c:f>'学力調査（全国比）'!$F$5:$N$5</c:f>
              <c:numCache>
                <c:formatCode>0.000_ </c:formatCode>
                <c:ptCount val="9"/>
                <c:pt idx="0">
                  <c:v>0.98299999999999998</c:v>
                </c:pt>
                <c:pt idx="1">
                  <c:v>0.98699999999999999</c:v>
                </c:pt>
                <c:pt idx="2">
                  <c:v>0.97599999999999998</c:v>
                </c:pt>
                <c:pt idx="3">
                  <c:v>0.97</c:v>
                </c:pt>
                <c:pt idx="4">
                  <c:v>0.96599999999999997</c:v>
                </c:pt>
                <c:pt idx="5">
                  <c:v>0.97799999999999998</c:v>
                </c:pt>
                <c:pt idx="6">
                  <c:v>0.96399999999999997</c:v>
                </c:pt>
                <c:pt idx="7">
                  <c:v>0.96299999999999997</c:v>
                </c:pt>
              </c:numCache>
            </c:numRef>
          </c:val>
          <c:smooth val="0"/>
          <c:extLst>
            <c:ext xmlns:c16="http://schemas.microsoft.com/office/drawing/2014/chart" uri="{C3380CC4-5D6E-409C-BE32-E72D297353CC}">
              <c16:uniqueId val="{00000002-2978-4A9C-B8D6-0FCC7B14106A}"/>
            </c:ext>
          </c:extLst>
        </c:ser>
        <c:ser>
          <c:idx val="1"/>
          <c:order val="1"/>
          <c:tx>
            <c:strRef>
              <c:f>'学力調査（全国比）'!$B$6</c:f>
              <c:strCache>
                <c:ptCount val="1"/>
                <c:pt idx="0">
                  <c:v>国語Ｂ</c:v>
                </c:pt>
              </c:strCache>
            </c:strRef>
          </c:tx>
          <c:spPr>
            <a:ln w="19050"/>
          </c:spPr>
          <c:marker>
            <c:symbol val="square"/>
            <c:size val="5"/>
          </c:marker>
          <c:dLbls>
            <c:dLbl>
              <c:idx val="2"/>
              <c:layout>
                <c:manualLayout>
                  <c:x val="-2.1951443569553804E-2"/>
                  <c:y val="4.2141294838145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78-4A9C-B8D6-0FCC7B14106A}"/>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'学力調査（全国比）'!$F$4:$N$4</c:f>
              <c:strCache>
                <c:ptCount val="9"/>
                <c:pt idx="0">
                  <c:v>2010年</c:v>
                </c:pt>
                <c:pt idx="1">
                  <c:v>2012年</c:v>
                </c:pt>
                <c:pt idx="2">
                  <c:v>2013年</c:v>
                </c:pt>
                <c:pt idx="3">
                  <c:v>2014年</c:v>
                </c:pt>
                <c:pt idx="4">
                  <c:v>2015年</c:v>
                </c:pt>
                <c:pt idx="5">
                  <c:v>2016年</c:v>
                </c:pt>
                <c:pt idx="6">
                  <c:v>2017年</c:v>
                </c:pt>
                <c:pt idx="7">
                  <c:v>2018年</c:v>
                </c:pt>
                <c:pt idx="8">
                  <c:v>2019年</c:v>
                </c:pt>
              </c:strCache>
            </c:strRef>
          </c:cat>
          <c:val>
            <c:numRef>
              <c:f>'学力調査（全国比）'!$F$6:$N$6</c:f>
              <c:numCache>
                <c:formatCode>0.000_ </c:formatCode>
                <c:ptCount val="9"/>
                <c:pt idx="0">
                  <c:v>0.97399999999999998</c:v>
                </c:pt>
                <c:pt idx="1">
                  <c:v>0.96199999999999997</c:v>
                </c:pt>
                <c:pt idx="2">
                  <c:v>0.97</c:v>
                </c:pt>
                <c:pt idx="3">
                  <c:v>0.94799999999999995</c:v>
                </c:pt>
                <c:pt idx="4">
                  <c:v>0.95899999999999996</c:v>
                </c:pt>
                <c:pt idx="5">
                  <c:v>0.95799999999999996</c:v>
                </c:pt>
                <c:pt idx="6">
                  <c:v>0.94799999999999995</c:v>
                </c:pt>
                <c:pt idx="7">
                  <c:v>0.95399999999999996</c:v>
                </c:pt>
              </c:numCache>
            </c:numRef>
          </c:val>
          <c:smooth val="0"/>
          <c:extLst>
            <c:ext xmlns:c16="http://schemas.microsoft.com/office/drawing/2014/chart" uri="{C3380CC4-5D6E-409C-BE32-E72D297353CC}">
              <c16:uniqueId val="{00000004-2978-4A9C-B8D6-0FCC7B14106A}"/>
            </c:ext>
          </c:extLst>
        </c:ser>
        <c:dLbls>
          <c:showLegendKey val="0"/>
          <c:showVal val="0"/>
          <c:showCatName val="0"/>
          <c:showSerName val="0"/>
          <c:showPercent val="0"/>
          <c:showBubbleSize val="0"/>
        </c:dLbls>
        <c:marker val="1"/>
        <c:smooth val="0"/>
        <c:axId val="103968768"/>
        <c:axId val="103970304"/>
      </c:lineChart>
      <c:catAx>
        <c:axId val="103968768"/>
        <c:scaling>
          <c:orientation val="minMax"/>
        </c:scaling>
        <c:delete val="0"/>
        <c:axPos val="b"/>
        <c:numFmt formatCode="General" sourceLinked="0"/>
        <c:majorTickMark val="none"/>
        <c:minorTickMark val="none"/>
        <c:tickLblPos val="nextTo"/>
        <c:txPr>
          <a:bodyPr/>
          <a:lstStyle/>
          <a:p>
            <a:pPr>
              <a:defRPr sz="900"/>
            </a:pPr>
            <a:endParaRPr lang="ja-JP"/>
          </a:p>
        </c:txPr>
        <c:crossAx val="103970304"/>
        <c:crosses val="autoZero"/>
        <c:auto val="1"/>
        <c:lblAlgn val="ctr"/>
        <c:lblOffset val="100"/>
        <c:noMultiLvlLbl val="0"/>
      </c:catAx>
      <c:valAx>
        <c:axId val="103970304"/>
        <c:scaling>
          <c:orientation val="minMax"/>
          <c:max val="1.02"/>
          <c:min val="0.9"/>
        </c:scaling>
        <c:delete val="0"/>
        <c:axPos val="l"/>
        <c:majorGridlines/>
        <c:numFmt formatCode="0.000_ " sourceLinked="1"/>
        <c:majorTickMark val="none"/>
        <c:minorTickMark val="none"/>
        <c:tickLblPos val="nextTo"/>
        <c:spPr>
          <a:ln w="9525">
            <a:noFill/>
          </a:ln>
        </c:spPr>
        <c:crossAx val="103968768"/>
        <c:crosses val="autoZero"/>
        <c:crossBetween val="between"/>
        <c:majorUnit val="2.0000000000000004E-2"/>
      </c:valAx>
    </c:plotArea>
    <c:legend>
      <c:legendPos val="b"/>
      <c:layout>
        <c:manualLayout>
          <c:xMode val="edge"/>
          <c:yMode val="edge"/>
          <c:x val="0.23922795531192675"/>
          <c:y val="0.89197861837457404"/>
          <c:w val="0.32622601091935716"/>
          <c:h val="7.968805077094919E-2"/>
        </c:manualLayout>
      </c:layout>
      <c:overlay val="0"/>
      <c:txPr>
        <a:bodyPr/>
        <a:lstStyle/>
        <a:p>
          <a:pPr>
            <a:defRPr sz="900"/>
          </a:pPr>
          <a:endParaRPr lang="ja-JP"/>
        </a:p>
      </c:txPr>
    </c:legend>
    <c:plotVisOnly val="1"/>
    <c:dispBlanksAs val="gap"/>
    <c:showDLblsOverMax val="0"/>
  </c:chart>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'学力調査（全国比）'!$P$11</c:f>
              <c:strCache>
                <c:ptCount val="1"/>
                <c:pt idx="0">
                  <c:v>数学Ａ</c:v>
                </c:pt>
              </c:strCache>
            </c:strRef>
          </c:tx>
          <c:spPr>
            <a:ln w="19050"/>
          </c:spPr>
          <c:marker>
            <c:symbol val="diamond"/>
            <c:size val="5"/>
          </c:marker>
          <c:dLbls>
            <c:dLbl>
              <c:idx val="6"/>
              <c:layout>
                <c:manualLayout>
                  <c:x val="-8.0284776902887142E-2"/>
                  <c:y val="-5.14005540974044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81-4EA7-8A5A-D6172D8186CE}"/>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'学力調査（全国比）'!$T$10:$AB$10</c:f>
              <c:strCache>
                <c:ptCount val="9"/>
                <c:pt idx="0">
                  <c:v>2010年</c:v>
                </c:pt>
                <c:pt idx="1">
                  <c:v>2012年</c:v>
                </c:pt>
                <c:pt idx="2">
                  <c:v>2013年</c:v>
                </c:pt>
                <c:pt idx="3">
                  <c:v>2014年</c:v>
                </c:pt>
                <c:pt idx="4">
                  <c:v>2015年</c:v>
                </c:pt>
                <c:pt idx="5">
                  <c:v>2016年</c:v>
                </c:pt>
                <c:pt idx="6">
                  <c:v>2017年</c:v>
                </c:pt>
                <c:pt idx="7">
                  <c:v>2018年</c:v>
                </c:pt>
                <c:pt idx="8">
                  <c:v>2019年</c:v>
                </c:pt>
              </c:strCache>
            </c:strRef>
          </c:cat>
          <c:val>
            <c:numRef>
              <c:f>'学力調査（全国比）'!$T$11:$AB$11</c:f>
              <c:numCache>
                <c:formatCode>0.000_ </c:formatCode>
                <c:ptCount val="9"/>
                <c:pt idx="0">
                  <c:v>0.96699999999999997</c:v>
                </c:pt>
                <c:pt idx="1">
                  <c:v>0.96899999999999997</c:v>
                </c:pt>
                <c:pt idx="2">
                  <c:v>0.96899999999999997</c:v>
                </c:pt>
                <c:pt idx="3">
                  <c:v>0.96399999999999997</c:v>
                </c:pt>
                <c:pt idx="4">
                  <c:v>0.998</c:v>
                </c:pt>
                <c:pt idx="5">
                  <c:v>0.99199999999999999</c:v>
                </c:pt>
                <c:pt idx="6">
                  <c:v>0.98599999999999999</c:v>
                </c:pt>
                <c:pt idx="7" formatCode="General">
                  <c:v>0.98599999999999999</c:v>
                </c:pt>
              </c:numCache>
            </c:numRef>
          </c:val>
          <c:smooth val="0"/>
          <c:extLst>
            <c:ext xmlns:c16="http://schemas.microsoft.com/office/drawing/2014/chart" uri="{C3380CC4-5D6E-409C-BE32-E72D297353CC}">
              <c16:uniqueId val="{00000001-5481-4EA7-8A5A-D6172D8186CE}"/>
            </c:ext>
          </c:extLst>
        </c:ser>
        <c:ser>
          <c:idx val="1"/>
          <c:order val="1"/>
          <c:tx>
            <c:strRef>
              <c:f>'学力調査（全国比）'!$P$12</c:f>
              <c:strCache>
                <c:ptCount val="1"/>
                <c:pt idx="0">
                  <c:v>数学Ｂ</c:v>
                </c:pt>
              </c:strCache>
            </c:strRef>
          </c:tx>
          <c:spPr>
            <a:ln w="19050"/>
          </c:spPr>
          <c:marker>
            <c:symbol val="square"/>
            <c:size val="5"/>
          </c:marker>
          <c:dLbls>
            <c:dLbl>
              <c:idx val="7"/>
              <c:layout>
                <c:manualLayout>
                  <c:x val="-3.8618110236220471E-2"/>
                  <c:y val="7.45487022455526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81-4EA7-8A5A-D6172D8186CE}"/>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'学力調査（全国比）'!$T$10:$AB$10</c:f>
              <c:strCache>
                <c:ptCount val="9"/>
                <c:pt idx="0">
                  <c:v>2010年</c:v>
                </c:pt>
                <c:pt idx="1">
                  <c:v>2012年</c:v>
                </c:pt>
                <c:pt idx="2">
                  <c:v>2013年</c:v>
                </c:pt>
                <c:pt idx="3">
                  <c:v>2014年</c:v>
                </c:pt>
                <c:pt idx="4">
                  <c:v>2015年</c:v>
                </c:pt>
                <c:pt idx="5">
                  <c:v>2016年</c:v>
                </c:pt>
                <c:pt idx="6">
                  <c:v>2017年</c:v>
                </c:pt>
                <c:pt idx="7">
                  <c:v>2018年</c:v>
                </c:pt>
                <c:pt idx="8">
                  <c:v>2019年</c:v>
                </c:pt>
              </c:strCache>
            </c:strRef>
          </c:cat>
          <c:val>
            <c:numRef>
              <c:f>'学力調査（全国比）'!$T$12:$AB$12</c:f>
              <c:numCache>
                <c:formatCode>0.000_ </c:formatCode>
                <c:ptCount val="9"/>
                <c:pt idx="0">
                  <c:v>0.91200000000000003</c:v>
                </c:pt>
                <c:pt idx="1">
                  <c:v>0.93100000000000005</c:v>
                </c:pt>
                <c:pt idx="2">
                  <c:v>0.93500000000000005</c:v>
                </c:pt>
                <c:pt idx="3">
                  <c:v>0.95199999999999996</c:v>
                </c:pt>
                <c:pt idx="4">
                  <c:v>0.995</c:v>
                </c:pt>
                <c:pt idx="5">
                  <c:v>0.97699999999999998</c:v>
                </c:pt>
                <c:pt idx="6">
                  <c:v>0.96299999999999997</c:v>
                </c:pt>
                <c:pt idx="7" formatCode="General">
                  <c:v>0.97399999999999998</c:v>
                </c:pt>
              </c:numCache>
            </c:numRef>
          </c:val>
          <c:smooth val="0"/>
          <c:extLst>
            <c:ext xmlns:c16="http://schemas.microsoft.com/office/drawing/2014/chart" uri="{C3380CC4-5D6E-409C-BE32-E72D297353CC}">
              <c16:uniqueId val="{00000003-5481-4EA7-8A5A-D6172D8186CE}"/>
            </c:ext>
          </c:extLst>
        </c:ser>
        <c:dLbls>
          <c:showLegendKey val="0"/>
          <c:showVal val="0"/>
          <c:showCatName val="0"/>
          <c:showSerName val="0"/>
          <c:showPercent val="0"/>
          <c:showBubbleSize val="0"/>
        </c:dLbls>
        <c:marker val="1"/>
        <c:smooth val="0"/>
        <c:axId val="88934656"/>
        <c:axId val="88940544"/>
      </c:lineChart>
      <c:catAx>
        <c:axId val="88934656"/>
        <c:scaling>
          <c:orientation val="minMax"/>
        </c:scaling>
        <c:delete val="0"/>
        <c:axPos val="b"/>
        <c:numFmt formatCode="General" sourceLinked="0"/>
        <c:majorTickMark val="none"/>
        <c:minorTickMark val="none"/>
        <c:tickLblPos val="nextTo"/>
        <c:txPr>
          <a:bodyPr/>
          <a:lstStyle/>
          <a:p>
            <a:pPr>
              <a:defRPr sz="900"/>
            </a:pPr>
            <a:endParaRPr lang="ja-JP"/>
          </a:p>
        </c:txPr>
        <c:crossAx val="88940544"/>
        <c:crosses val="autoZero"/>
        <c:auto val="1"/>
        <c:lblAlgn val="ctr"/>
        <c:lblOffset val="100"/>
        <c:noMultiLvlLbl val="0"/>
      </c:catAx>
      <c:valAx>
        <c:axId val="88940544"/>
        <c:scaling>
          <c:orientation val="minMax"/>
          <c:max val="1.02"/>
          <c:min val="0.9"/>
        </c:scaling>
        <c:delete val="0"/>
        <c:axPos val="l"/>
        <c:majorGridlines/>
        <c:numFmt formatCode="0.000_ " sourceLinked="1"/>
        <c:majorTickMark val="none"/>
        <c:minorTickMark val="none"/>
        <c:tickLblPos val="nextTo"/>
        <c:spPr>
          <a:ln w="9525">
            <a:noFill/>
          </a:ln>
        </c:spPr>
        <c:crossAx val="88934656"/>
        <c:crosses val="autoZero"/>
        <c:crossBetween val="between"/>
        <c:majorUnit val="2.0000000000000004E-2"/>
      </c:valAx>
    </c:plotArea>
    <c:legend>
      <c:legendPos val="b"/>
      <c:layout>
        <c:manualLayout>
          <c:xMode val="edge"/>
          <c:yMode val="edge"/>
          <c:x val="0.29803459378312713"/>
          <c:y val="0.89197861837457404"/>
          <c:w val="0.32588520096306001"/>
          <c:h val="7.968805077094919E-2"/>
        </c:manualLayout>
      </c:layout>
      <c:overlay val="0"/>
      <c:txPr>
        <a:bodyPr/>
        <a:lstStyle/>
        <a:p>
          <a:pPr>
            <a:defRPr sz="900"/>
          </a:pPr>
          <a:endParaRPr lang="ja-JP"/>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'１５～２４，２５～３４'!$J$24</c:f>
              <c:strCache>
                <c:ptCount val="1"/>
                <c:pt idx="0">
                  <c:v>大阪府（男性）</c:v>
                </c:pt>
              </c:strCache>
            </c:strRef>
          </c:tx>
          <c:spPr>
            <a:ln w="19050"/>
          </c:spP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'１５～２４，２５～３４'!$K$23:$P$23</c:f>
              <c:strCache>
                <c:ptCount val="6"/>
                <c:pt idx="0">
                  <c:v>2015年</c:v>
                </c:pt>
                <c:pt idx="1">
                  <c:v>2016年</c:v>
                </c:pt>
                <c:pt idx="2">
                  <c:v>2017年</c:v>
                </c:pt>
                <c:pt idx="3">
                  <c:v>2018年</c:v>
                </c:pt>
                <c:pt idx="4">
                  <c:v>2019年</c:v>
                </c:pt>
                <c:pt idx="5">
                  <c:v>2020年</c:v>
                </c:pt>
              </c:strCache>
            </c:strRef>
          </c:cat>
          <c:val>
            <c:numRef>
              <c:f>'１５～２４，２５～３４'!$K$24:$P$24</c:f>
              <c:numCache>
                <c:formatCode>0.00%</c:formatCode>
                <c:ptCount val="6"/>
                <c:pt idx="0">
                  <c:v>0.87323943661971826</c:v>
                </c:pt>
                <c:pt idx="1">
                  <c:v>0.87272727272727268</c:v>
                </c:pt>
                <c:pt idx="2">
                  <c:v>0.89915966386554624</c:v>
                </c:pt>
                <c:pt idx="3">
                  <c:v>0.88959660297239918</c:v>
                </c:pt>
                <c:pt idx="4">
                  <c:v>0.89787234042553188</c:v>
                </c:pt>
                <c:pt idx="5">
                  <c:v>0.91176470588235292</c:v>
                </c:pt>
              </c:numCache>
            </c:numRef>
          </c:val>
          <c:smooth val="0"/>
          <c:extLst>
            <c:ext xmlns:c16="http://schemas.microsoft.com/office/drawing/2014/chart" uri="{C3380CC4-5D6E-409C-BE32-E72D297353CC}">
              <c16:uniqueId val="{00000000-BB42-4CA6-9233-0E5A1E6D36A2}"/>
            </c:ext>
          </c:extLst>
        </c:ser>
        <c:ser>
          <c:idx val="1"/>
          <c:order val="1"/>
          <c:tx>
            <c:strRef>
              <c:f>'１５～２４，２５～３４'!$J$25</c:f>
              <c:strCache>
                <c:ptCount val="1"/>
                <c:pt idx="0">
                  <c:v>全国（男性）</c:v>
                </c:pt>
              </c:strCache>
            </c:strRef>
          </c:tx>
          <c:spPr>
            <a:ln w="19050">
              <a:prstDash val="sysDash"/>
            </a:ln>
          </c:spPr>
          <c:marker>
            <c:symbol val="diamond"/>
            <c:size val="7"/>
          </c:marker>
          <c:cat>
            <c:strRef>
              <c:f>'１５～２４，２５～３４'!$K$23:$P$23</c:f>
              <c:strCache>
                <c:ptCount val="6"/>
                <c:pt idx="0">
                  <c:v>2015年</c:v>
                </c:pt>
                <c:pt idx="1">
                  <c:v>2016年</c:v>
                </c:pt>
                <c:pt idx="2">
                  <c:v>2017年</c:v>
                </c:pt>
                <c:pt idx="3">
                  <c:v>2018年</c:v>
                </c:pt>
                <c:pt idx="4">
                  <c:v>2019年</c:v>
                </c:pt>
                <c:pt idx="5">
                  <c:v>2020年</c:v>
                </c:pt>
              </c:strCache>
            </c:strRef>
          </c:cat>
          <c:val>
            <c:numRef>
              <c:f>'１５～２４，２５～３４'!$K$25:$P$25</c:f>
              <c:numCache>
                <c:formatCode>0.00%</c:formatCode>
                <c:ptCount val="6"/>
                <c:pt idx="0">
                  <c:v>0.89971751412429379</c:v>
                </c:pt>
                <c:pt idx="1">
                  <c:v>0.90674318507890961</c:v>
                </c:pt>
                <c:pt idx="2">
                  <c:v>0.91107871720116618</c:v>
                </c:pt>
                <c:pt idx="3">
                  <c:v>0.91703703703703698</c:v>
                </c:pt>
                <c:pt idx="4">
                  <c:v>0.91741741741741745</c:v>
                </c:pt>
                <c:pt idx="5">
                  <c:v>0.9095022624434389</c:v>
                </c:pt>
              </c:numCache>
            </c:numRef>
          </c:val>
          <c:smooth val="0"/>
          <c:extLst>
            <c:ext xmlns:c16="http://schemas.microsoft.com/office/drawing/2014/chart" uri="{C3380CC4-5D6E-409C-BE32-E72D297353CC}">
              <c16:uniqueId val="{00000001-BB42-4CA6-9233-0E5A1E6D36A2}"/>
            </c:ext>
          </c:extLst>
        </c:ser>
        <c:ser>
          <c:idx val="2"/>
          <c:order val="2"/>
          <c:tx>
            <c:strRef>
              <c:f>'１５～２４，２５～３４'!$J$26</c:f>
              <c:strCache>
                <c:ptCount val="1"/>
                <c:pt idx="0">
                  <c:v>大阪府（女性）</c:v>
                </c:pt>
              </c:strCache>
            </c:strRef>
          </c:tx>
          <c:spPr>
            <a:ln w="19050"/>
          </c:spPr>
          <c:marker>
            <c:symbol val="x"/>
            <c:size val="7"/>
          </c:marker>
          <c:dLbls>
            <c:dLbl>
              <c:idx val="0"/>
              <c:layout>
                <c:manualLayout>
                  <c:x val="-6.7993219597550308E-2"/>
                  <c:y val="4.67709244677748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42-4CA6-9233-0E5A1E6D36A2}"/>
                </c:ext>
              </c:extLst>
            </c:dLbl>
            <c:dLbl>
              <c:idx val="2"/>
              <c:layout>
                <c:manualLayout>
                  <c:x val="-6.7993219597550308E-2"/>
                  <c:y val="4.67709244677747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B42-4CA6-9233-0E5A1E6D36A2}"/>
                </c:ext>
              </c:extLst>
            </c:dLbl>
            <c:dLbl>
              <c:idx val="3"/>
              <c:layout>
                <c:manualLayout>
                  <c:x val="-6.7993219597550308E-2"/>
                  <c:y val="5.14005540974044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42-4CA6-9233-0E5A1E6D36A2}"/>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'１５～２４，２５～３４'!$K$23:$P$23</c:f>
              <c:strCache>
                <c:ptCount val="6"/>
                <c:pt idx="0">
                  <c:v>2015年</c:v>
                </c:pt>
                <c:pt idx="1">
                  <c:v>2016年</c:v>
                </c:pt>
                <c:pt idx="2">
                  <c:v>2017年</c:v>
                </c:pt>
                <c:pt idx="3">
                  <c:v>2018年</c:v>
                </c:pt>
                <c:pt idx="4">
                  <c:v>2019年</c:v>
                </c:pt>
                <c:pt idx="5">
                  <c:v>2020年</c:v>
                </c:pt>
              </c:strCache>
            </c:strRef>
          </c:cat>
          <c:val>
            <c:numRef>
              <c:f>'１５～２４，２５～３４'!$K$26:$P$26</c:f>
              <c:numCache>
                <c:formatCode>0.00%</c:formatCode>
                <c:ptCount val="6"/>
                <c:pt idx="0">
                  <c:v>0.69367588932806323</c:v>
                </c:pt>
                <c:pt idx="1">
                  <c:v>0.72654690618762474</c:v>
                </c:pt>
                <c:pt idx="2">
                  <c:v>0.72950819672131151</c:v>
                </c:pt>
                <c:pt idx="3">
                  <c:v>0.73443983402489632</c:v>
                </c:pt>
                <c:pt idx="4">
                  <c:v>0.76041666666666663</c:v>
                </c:pt>
                <c:pt idx="5">
                  <c:v>0.76190476190476186</c:v>
                </c:pt>
              </c:numCache>
            </c:numRef>
          </c:val>
          <c:smooth val="0"/>
          <c:extLst>
            <c:ext xmlns:c16="http://schemas.microsoft.com/office/drawing/2014/chart" uri="{C3380CC4-5D6E-409C-BE32-E72D297353CC}">
              <c16:uniqueId val="{00000005-BB42-4CA6-9233-0E5A1E6D36A2}"/>
            </c:ext>
          </c:extLst>
        </c:ser>
        <c:ser>
          <c:idx val="3"/>
          <c:order val="3"/>
          <c:tx>
            <c:strRef>
              <c:f>'１５～２４，２５～３４'!$J$27</c:f>
              <c:strCache>
                <c:ptCount val="1"/>
                <c:pt idx="0">
                  <c:v>全国（女性）</c:v>
                </c:pt>
              </c:strCache>
            </c:strRef>
          </c:tx>
          <c:spPr>
            <a:ln w="19050">
              <a:prstDash val="sysDash"/>
            </a:ln>
          </c:spPr>
          <c:marker>
            <c:symbol val="x"/>
            <c:size val="7"/>
          </c:marker>
          <c:cat>
            <c:strRef>
              <c:f>'１５～２４，２５～３４'!$K$23:$P$23</c:f>
              <c:strCache>
                <c:ptCount val="6"/>
                <c:pt idx="0">
                  <c:v>2015年</c:v>
                </c:pt>
                <c:pt idx="1">
                  <c:v>2016年</c:v>
                </c:pt>
                <c:pt idx="2">
                  <c:v>2017年</c:v>
                </c:pt>
                <c:pt idx="3">
                  <c:v>2018年</c:v>
                </c:pt>
                <c:pt idx="4">
                  <c:v>2019年</c:v>
                </c:pt>
                <c:pt idx="5">
                  <c:v>2020年</c:v>
                </c:pt>
              </c:strCache>
            </c:strRef>
          </c:cat>
          <c:val>
            <c:numRef>
              <c:f>'１５～２４，２５～３４'!$K$27:$P$27</c:f>
              <c:numCache>
                <c:formatCode>0.00%</c:formatCode>
                <c:ptCount val="6"/>
                <c:pt idx="0">
                  <c:v>0.72099853157121885</c:v>
                </c:pt>
                <c:pt idx="1">
                  <c:v>0.73913043478260865</c:v>
                </c:pt>
                <c:pt idx="2">
                  <c:v>0.75720789074355088</c:v>
                </c:pt>
                <c:pt idx="3">
                  <c:v>0.77554179566563464</c:v>
                </c:pt>
                <c:pt idx="4">
                  <c:v>0.78582677165354331</c:v>
                </c:pt>
                <c:pt idx="5">
                  <c:v>0.78947368421052633</c:v>
                </c:pt>
              </c:numCache>
            </c:numRef>
          </c:val>
          <c:smooth val="0"/>
          <c:extLst>
            <c:ext xmlns:c16="http://schemas.microsoft.com/office/drawing/2014/chart" uri="{C3380CC4-5D6E-409C-BE32-E72D297353CC}">
              <c16:uniqueId val="{00000006-BB42-4CA6-9233-0E5A1E6D36A2}"/>
            </c:ext>
          </c:extLst>
        </c:ser>
        <c:dLbls>
          <c:showLegendKey val="0"/>
          <c:showVal val="0"/>
          <c:showCatName val="0"/>
          <c:showSerName val="0"/>
          <c:showPercent val="0"/>
          <c:showBubbleSize val="0"/>
        </c:dLbls>
        <c:marker val="1"/>
        <c:smooth val="0"/>
        <c:axId val="96266112"/>
        <c:axId val="96267648"/>
      </c:lineChart>
      <c:catAx>
        <c:axId val="96266112"/>
        <c:scaling>
          <c:orientation val="minMax"/>
        </c:scaling>
        <c:delete val="0"/>
        <c:axPos val="b"/>
        <c:numFmt formatCode="General" sourceLinked="0"/>
        <c:majorTickMark val="none"/>
        <c:minorTickMark val="none"/>
        <c:tickLblPos val="nextTo"/>
        <c:crossAx val="96267648"/>
        <c:crosses val="autoZero"/>
        <c:auto val="1"/>
        <c:lblAlgn val="ctr"/>
        <c:lblOffset val="100"/>
        <c:noMultiLvlLbl val="0"/>
      </c:catAx>
      <c:valAx>
        <c:axId val="96267648"/>
        <c:scaling>
          <c:orientation val="minMax"/>
          <c:max val="0.95000000000000007"/>
          <c:min val="0.65000000000000013"/>
        </c:scaling>
        <c:delete val="0"/>
        <c:axPos val="l"/>
        <c:majorGridlines/>
        <c:numFmt formatCode="0.0%" sourceLinked="0"/>
        <c:majorTickMark val="none"/>
        <c:minorTickMark val="none"/>
        <c:tickLblPos val="nextTo"/>
        <c:spPr>
          <a:ln w="9525">
            <a:noFill/>
          </a:ln>
        </c:spPr>
        <c:crossAx val="96266112"/>
        <c:crosses val="autoZero"/>
        <c:crossBetween val="between"/>
        <c:majorUnit val="5.000000000000001E-2"/>
      </c:valAx>
    </c:plotArea>
    <c:legend>
      <c:legendPos val="b"/>
      <c:overlay val="0"/>
      <c:txPr>
        <a:bodyPr/>
        <a:lstStyle/>
        <a:p>
          <a:pPr>
            <a:defRPr sz="800"/>
          </a:pPr>
          <a:endParaRPr lang="ja-JP"/>
        </a:p>
      </c:txPr>
    </c:legend>
    <c:plotVisOnly val="1"/>
    <c:dispBlanksAs val="zero"/>
    <c:showDLblsOverMax val="0"/>
  </c:chart>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00531687241351"/>
          <c:y val="8.5484113255983069E-2"/>
          <c:w val="0.85535053129177152"/>
          <c:h val="0.72662648935901231"/>
        </c:manualLayout>
      </c:layout>
      <c:lineChart>
        <c:grouping val="standard"/>
        <c:varyColors val="0"/>
        <c:ser>
          <c:idx val="0"/>
          <c:order val="0"/>
          <c:tx>
            <c:strRef>
              <c:f>'学力調査（全国比）'!$P$5</c:f>
              <c:strCache>
                <c:ptCount val="1"/>
                <c:pt idx="0">
                  <c:v>国語Ａ</c:v>
                </c:pt>
              </c:strCache>
            </c:strRef>
          </c:tx>
          <c:spPr>
            <a:ln w="19050"/>
          </c:spPr>
          <c:marker>
            <c:symbol val="diamond"/>
            <c:size val="5"/>
          </c:marker>
          <c:dLbls>
            <c:dLbl>
              <c:idx val="4"/>
              <c:layout>
                <c:manualLayout>
                  <c:x val="-4.7162415951671824E-2"/>
                  <c:y val="9.3960315489036217E-2"/>
                </c:manualLayout>
              </c:layout>
              <c:tx>
                <c:rich>
                  <a:bodyPr/>
                  <a:lstStyle/>
                  <a:p>
                    <a:fld id="{E3C98C3E-70D7-4873-A6DE-5F9BC9FA2278}" type="VALUE">
                      <a:rPr lang="en-US" altLang="ja-JP">
                        <a:solidFill>
                          <a:schemeClr val="tx1"/>
                        </a:solidFill>
                      </a:rPr>
                      <a:pPr/>
                      <a:t>[値]</a:t>
                    </a:fld>
                    <a:endParaRPr lang="ja-JP" alt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842-4127-96B7-3BF53E9C4639}"/>
                </c:ext>
              </c:extLst>
            </c:dLbl>
            <c:dLbl>
              <c:idx val="6"/>
              <c:layout>
                <c:manualLayout>
                  <c:x val="-8.0284776902887142E-2"/>
                  <c:y val="-5.14005540974044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42-4127-96B7-3BF53E9C4639}"/>
                </c:ext>
              </c:extLst>
            </c:dLbl>
            <c:dLbl>
              <c:idx val="7"/>
              <c:layout>
                <c:manualLayout>
                  <c:x val="-0.10250699912510935"/>
                  <c:y val="-2.82524059492563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42-4127-96B7-3BF53E9C4639}"/>
                </c:ext>
              </c:extLst>
            </c:dLbl>
            <c:spPr>
              <a:noFill/>
              <a:ln>
                <a:noFill/>
              </a:ln>
              <a:effectLst/>
            </c:spPr>
            <c:txPr>
              <a:bodyPr wrap="square" lIns="38100" tIns="19050" rIns="38100" bIns="19050" anchor="ctr">
                <a:spAutoFit/>
              </a:bodyPr>
              <a:lstStyle/>
              <a:p>
                <a:pPr>
                  <a:defRPr>
                    <a:solidFill>
                      <a:schemeClr val="tx1"/>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'学力調査（全国比）'!$T$4:$AB$4</c:f>
              <c:strCache>
                <c:ptCount val="9"/>
                <c:pt idx="0">
                  <c:v>2010年</c:v>
                </c:pt>
                <c:pt idx="1">
                  <c:v>2012年</c:v>
                </c:pt>
                <c:pt idx="2">
                  <c:v>2013年</c:v>
                </c:pt>
                <c:pt idx="3">
                  <c:v>2014年</c:v>
                </c:pt>
                <c:pt idx="4">
                  <c:v>2015年</c:v>
                </c:pt>
                <c:pt idx="5">
                  <c:v>2016年</c:v>
                </c:pt>
                <c:pt idx="6">
                  <c:v>2017年</c:v>
                </c:pt>
                <c:pt idx="7">
                  <c:v>2018年</c:v>
                </c:pt>
                <c:pt idx="8">
                  <c:v>2019年</c:v>
                </c:pt>
              </c:strCache>
            </c:strRef>
          </c:cat>
          <c:val>
            <c:numRef>
              <c:f>'学力調査（全国比）'!$T$5:$AB$5</c:f>
              <c:numCache>
                <c:formatCode>0.000_ </c:formatCode>
                <c:ptCount val="9"/>
                <c:pt idx="0">
                  <c:v>0.95499999999999996</c:v>
                </c:pt>
                <c:pt idx="1">
                  <c:v>0.97299999999999998</c:v>
                </c:pt>
                <c:pt idx="2">
                  <c:v>0.95899999999999996</c:v>
                </c:pt>
                <c:pt idx="3">
                  <c:v>0.97</c:v>
                </c:pt>
                <c:pt idx="4">
                  <c:v>0.98199999999999998</c:v>
                </c:pt>
                <c:pt idx="5">
                  <c:v>0.97199999999999998</c:v>
                </c:pt>
                <c:pt idx="6">
                  <c:v>0.97299999999999998</c:v>
                </c:pt>
                <c:pt idx="7" formatCode="General">
                  <c:v>0.98199999999999998</c:v>
                </c:pt>
              </c:numCache>
            </c:numRef>
          </c:val>
          <c:smooth val="0"/>
          <c:extLst>
            <c:ext xmlns:c16="http://schemas.microsoft.com/office/drawing/2014/chart" uri="{C3380CC4-5D6E-409C-BE32-E72D297353CC}">
              <c16:uniqueId val="{00000003-D842-4127-96B7-3BF53E9C4639}"/>
            </c:ext>
          </c:extLst>
        </c:ser>
        <c:ser>
          <c:idx val="1"/>
          <c:order val="1"/>
          <c:tx>
            <c:strRef>
              <c:f>'学力調査（全国比）'!$P$6</c:f>
              <c:strCache>
                <c:ptCount val="1"/>
                <c:pt idx="0">
                  <c:v>国語Ｂ</c:v>
                </c:pt>
              </c:strCache>
            </c:strRef>
          </c:tx>
          <c:spPr>
            <a:ln w="19050"/>
          </c:spPr>
          <c:marker>
            <c:symbol val="square"/>
            <c:size val="5"/>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842-4127-96B7-3BF53E9C4639}"/>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42-4127-96B7-3BF53E9C4639}"/>
                </c:ext>
              </c:extLst>
            </c:dLbl>
            <c:dLbl>
              <c:idx val="4"/>
              <c:layout>
                <c:manualLayout>
                  <c:x val="-4.7162415951671824E-2"/>
                  <c:y val="-5.1460319207321158E-2"/>
                </c:manualLayout>
              </c:layout>
              <c:tx>
                <c:rich>
                  <a:bodyPr/>
                  <a:lstStyle/>
                  <a:p>
                    <a:fld id="{EEAC3625-1391-4CCC-BA45-B5C06A7389F6}" type="VALUE">
                      <a:rPr lang="en-US" altLang="ja-JP">
                        <a:solidFill>
                          <a:schemeClr val="tx1"/>
                        </a:solidFill>
                      </a:rPr>
                      <a:pPr/>
                      <a:t>[値]</a:t>
                    </a:fld>
                    <a:endParaRPr lang="ja-JP" alt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842-4127-96B7-3BF53E9C4639}"/>
                </c:ext>
              </c:extLst>
            </c:dLbl>
            <c:dLbl>
              <c:idx val="7"/>
              <c:layout>
                <c:manualLayout>
                  <c:x val="-4.7162415951671928E-2"/>
                  <c:y val="6.09047628254800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842-4127-96B7-3BF53E9C4639}"/>
                </c:ext>
              </c:extLst>
            </c:dLbl>
            <c:spPr>
              <a:noFill/>
              <a:ln>
                <a:noFill/>
              </a:ln>
              <a:effectLst/>
            </c:spPr>
            <c:txPr>
              <a:bodyPr wrap="square" lIns="38100" tIns="19050" rIns="38100" bIns="19050" anchor="ctr">
                <a:spAutoFit/>
              </a:bodyPr>
              <a:lstStyle/>
              <a:p>
                <a:pPr>
                  <a:defRPr>
                    <a:solidFill>
                      <a:schemeClr val="tx1"/>
                    </a:solidFill>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'学力調査（全国比）'!$T$4:$AB$4</c:f>
              <c:strCache>
                <c:ptCount val="9"/>
                <c:pt idx="0">
                  <c:v>2010年</c:v>
                </c:pt>
                <c:pt idx="1">
                  <c:v>2012年</c:v>
                </c:pt>
                <c:pt idx="2">
                  <c:v>2013年</c:v>
                </c:pt>
                <c:pt idx="3">
                  <c:v>2014年</c:v>
                </c:pt>
                <c:pt idx="4">
                  <c:v>2015年</c:v>
                </c:pt>
                <c:pt idx="5">
                  <c:v>2016年</c:v>
                </c:pt>
                <c:pt idx="6">
                  <c:v>2017年</c:v>
                </c:pt>
                <c:pt idx="7">
                  <c:v>2018年</c:v>
                </c:pt>
                <c:pt idx="8">
                  <c:v>2019年</c:v>
                </c:pt>
              </c:strCache>
            </c:strRef>
          </c:cat>
          <c:val>
            <c:numRef>
              <c:f>'学力調査（全国比）'!$T$6:$AB$6</c:f>
              <c:numCache>
                <c:formatCode>0.000_ </c:formatCode>
                <c:ptCount val="9"/>
                <c:pt idx="0">
                  <c:v>0.92200000000000004</c:v>
                </c:pt>
                <c:pt idx="1">
                  <c:v>0.93400000000000005</c:v>
                </c:pt>
                <c:pt idx="2">
                  <c:v>0.93500000000000005</c:v>
                </c:pt>
                <c:pt idx="3">
                  <c:v>0.92500000000000004</c:v>
                </c:pt>
                <c:pt idx="4">
                  <c:v>0.98499999999999999</c:v>
                </c:pt>
                <c:pt idx="5">
                  <c:v>0.95199999999999996</c:v>
                </c:pt>
                <c:pt idx="6">
                  <c:v>0.95699999999999996</c:v>
                </c:pt>
                <c:pt idx="7" formatCode="General">
                  <c:v>0.97099999999999997</c:v>
                </c:pt>
              </c:numCache>
            </c:numRef>
          </c:val>
          <c:smooth val="0"/>
          <c:extLst>
            <c:ext xmlns:c16="http://schemas.microsoft.com/office/drawing/2014/chart" uri="{C3380CC4-5D6E-409C-BE32-E72D297353CC}">
              <c16:uniqueId val="{00000008-D842-4127-96B7-3BF53E9C4639}"/>
            </c:ext>
          </c:extLst>
        </c:ser>
        <c:dLbls>
          <c:showLegendKey val="0"/>
          <c:showVal val="0"/>
          <c:showCatName val="0"/>
          <c:showSerName val="0"/>
          <c:showPercent val="0"/>
          <c:showBubbleSize val="0"/>
        </c:dLbls>
        <c:marker val="1"/>
        <c:smooth val="0"/>
        <c:axId val="86752640"/>
        <c:axId val="86758528"/>
      </c:lineChart>
      <c:catAx>
        <c:axId val="86752640"/>
        <c:scaling>
          <c:orientation val="minMax"/>
        </c:scaling>
        <c:delete val="0"/>
        <c:axPos val="b"/>
        <c:numFmt formatCode="General" sourceLinked="0"/>
        <c:majorTickMark val="none"/>
        <c:minorTickMark val="none"/>
        <c:tickLblPos val="nextTo"/>
        <c:txPr>
          <a:bodyPr/>
          <a:lstStyle/>
          <a:p>
            <a:pPr>
              <a:defRPr sz="900"/>
            </a:pPr>
            <a:endParaRPr lang="ja-JP"/>
          </a:p>
        </c:txPr>
        <c:crossAx val="86758528"/>
        <c:crosses val="autoZero"/>
        <c:auto val="1"/>
        <c:lblAlgn val="ctr"/>
        <c:lblOffset val="100"/>
        <c:noMultiLvlLbl val="0"/>
      </c:catAx>
      <c:valAx>
        <c:axId val="86758528"/>
        <c:scaling>
          <c:orientation val="minMax"/>
          <c:max val="1.02"/>
          <c:min val="0.9"/>
        </c:scaling>
        <c:delete val="0"/>
        <c:axPos val="l"/>
        <c:majorGridlines/>
        <c:numFmt formatCode="0.000_ " sourceLinked="1"/>
        <c:majorTickMark val="none"/>
        <c:minorTickMark val="none"/>
        <c:tickLblPos val="nextTo"/>
        <c:spPr>
          <a:ln w="9525">
            <a:noFill/>
          </a:ln>
        </c:spPr>
        <c:crossAx val="86752640"/>
        <c:crosses val="autoZero"/>
        <c:crossBetween val="between"/>
        <c:majorUnit val="2.0000000000000004E-2"/>
      </c:valAx>
    </c:plotArea>
    <c:legend>
      <c:legendPos val="b"/>
      <c:layout>
        <c:manualLayout>
          <c:xMode val="edge"/>
          <c:yMode val="edge"/>
          <c:x val="0.29503303052060531"/>
          <c:y val="0.89197861837457404"/>
          <c:w val="0.32622615426663631"/>
          <c:h val="7.968805077094919E-2"/>
        </c:manualLayout>
      </c:layout>
      <c:overlay val="0"/>
      <c:txPr>
        <a:bodyPr/>
        <a:lstStyle/>
        <a:p>
          <a:pPr>
            <a:defRPr sz="900"/>
          </a:pPr>
          <a:endParaRPr lang="ja-JP"/>
        </a:p>
      </c:txPr>
    </c:legend>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Sheet1!$B$6</c:f>
              <c:strCache>
                <c:ptCount val="1"/>
                <c:pt idx="0">
                  <c:v>大阪府（合計）</c:v>
                </c:pt>
              </c:strCache>
            </c:strRef>
          </c:tx>
          <c:spPr>
            <a:ln w="28575" cap="sq">
              <a:solidFill>
                <a:schemeClr val="accent1"/>
              </a:solidFill>
              <a:round/>
            </a:ln>
            <a:effectLst/>
          </c:spPr>
          <c:marker>
            <c:symbol val="star"/>
            <c:size val="7"/>
            <c:spPr>
              <a:no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Sheet1!$C$5:$H$5</c:f>
              <c:strCache>
                <c:ptCount val="6"/>
                <c:pt idx="0">
                  <c:v>2015年度</c:v>
                </c:pt>
                <c:pt idx="1">
                  <c:v>2016年度</c:v>
                </c:pt>
                <c:pt idx="2">
                  <c:v>2017年度</c:v>
                </c:pt>
                <c:pt idx="3">
                  <c:v>2018年度</c:v>
                </c:pt>
                <c:pt idx="4">
                  <c:v>2019年度</c:v>
                </c:pt>
                <c:pt idx="5">
                  <c:v>2020年度</c:v>
                </c:pt>
              </c:strCache>
            </c:strRef>
          </c:cat>
          <c:val>
            <c:numRef>
              <c:f>Sheet1!$C$6:$H$6</c:f>
              <c:numCache>
                <c:formatCode>0.0%</c:formatCode>
                <c:ptCount val="6"/>
                <c:pt idx="0">
                  <c:v>0.94499999999999995</c:v>
                </c:pt>
                <c:pt idx="1">
                  <c:v>0.95099999999999996</c:v>
                </c:pt>
                <c:pt idx="2">
                  <c:v>0.94899999999999995</c:v>
                </c:pt>
                <c:pt idx="3">
                  <c:v>0.95199999999999996</c:v>
                </c:pt>
                <c:pt idx="4">
                  <c:v>0.94299999999999995</c:v>
                </c:pt>
                <c:pt idx="5">
                  <c:v>0.95499999999999996</c:v>
                </c:pt>
              </c:numCache>
            </c:numRef>
          </c:val>
          <c:smooth val="0"/>
          <c:extLst>
            <c:ext xmlns:c16="http://schemas.microsoft.com/office/drawing/2014/chart" uri="{C3380CC4-5D6E-409C-BE32-E72D297353CC}">
              <c16:uniqueId val="{00000000-B037-4859-BE81-32C04863873C}"/>
            </c:ext>
          </c:extLst>
        </c:ser>
        <c:ser>
          <c:idx val="1"/>
          <c:order val="1"/>
          <c:tx>
            <c:strRef>
              <c:f>Sheet1!$B$7</c:f>
              <c:strCache>
                <c:ptCount val="1"/>
                <c:pt idx="0">
                  <c:v>全国（合計）</c:v>
                </c:pt>
              </c:strCache>
            </c:strRef>
          </c:tx>
          <c:spPr>
            <a:ln w="28575" cap="rnd">
              <a:solidFill>
                <a:schemeClr val="accent2"/>
              </a:solidFill>
              <a:prstDash val="sysDash"/>
              <a:round/>
            </a:ln>
            <a:effectLst/>
          </c:spPr>
          <c:marker>
            <c:symbol val="diamond"/>
            <c:size val="7"/>
            <c:spPr>
              <a:solidFill>
                <a:schemeClr val="accent2"/>
              </a:solidFill>
              <a:ln w="9525">
                <a:solidFill>
                  <a:schemeClr val="accent2"/>
                </a:solidFill>
                <a:prstDash val="sysDot"/>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Sheet1!$C$5:$H$5</c:f>
              <c:strCache>
                <c:ptCount val="6"/>
                <c:pt idx="0">
                  <c:v>2015年度</c:v>
                </c:pt>
                <c:pt idx="1">
                  <c:v>2016年度</c:v>
                </c:pt>
                <c:pt idx="2">
                  <c:v>2017年度</c:v>
                </c:pt>
                <c:pt idx="3">
                  <c:v>2018年度</c:v>
                </c:pt>
                <c:pt idx="4">
                  <c:v>2019年度</c:v>
                </c:pt>
                <c:pt idx="5">
                  <c:v>2020年度</c:v>
                </c:pt>
              </c:strCache>
            </c:strRef>
          </c:cat>
          <c:val>
            <c:numRef>
              <c:f>Sheet1!$C$7:$H$7</c:f>
              <c:numCache>
                <c:formatCode>0.0%</c:formatCode>
                <c:ptCount val="6"/>
                <c:pt idx="0">
                  <c:v>0.97699999999999998</c:v>
                </c:pt>
                <c:pt idx="1">
                  <c:v>0.98</c:v>
                </c:pt>
                <c:pt idx="2">
                  <c:v>0.98099999999999998</c:v>
                </c:pt>
                <c:pt idx="3">
                  <c:v>0.98199999999999998</c:v>
                </c:pt>
                <c:pt idx="4">
                  <c:v>0.98099999999999998</c:v>
                </c:pt>
                <c:pt idx="5">
                  <c:v>0.97899999999999998</c:v>
                </c:pt>
              </c:numCache>
            </c:numRef>
          </c:val>
          <c:smooth val="0"/>
          <c:extLst>
            <c:ext xmlns:c16="http://schemas.microsoft.com/office/drawing/2014/chart" uri="{C3380CC4-5D6E-409C-BE32-E72D297353CC}">
              <c16:uniqueId val="{00000001-B037-4859-BE81-32C04863873C}"/>
            </c:ext>
          </c:extLst>
        </c:ser>
        <c:ser>
          <c:idx val="2"/>
          <c:order val="2"/>
          <c:tx>
            <c:strRef>
              <c:f>Sheet1!$B$8</c:f>
              <c:strCache>
                <c:ptCount val="1"/>
                <c:pt idx="0">
                  <c:v>大阪府（男性）</c:v>
                </c:pt>
              </c:strCache>
            </c:strRef>
          </c:tx>
          <c:spPr>
            <a:ln w="28575" cap="rnd">
              <a:solidFill>
                <a:schemeClr val="accent3"/>
              </a:solidFill>
              <a:prstDash val="dash"/>
              <a:round/>
            </a:ln>
            <a:effectLst/>
          </c:spPr>
          <c:marker>
            <c:symbol val="x"/>
            <c:size val="5"/>
            <c:spPr>
              <a:noFill/>
              <a:ln w="9525">
                <a:solidFill>
                  <a:schemeClr val="accent3"/>
                </a:solidFill>
                <a:prstDash val="soli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Sheet1!$C$5:$H$5</c:f>
              <c:strCache>
                <c:ptCount val="6"/>
                <c:pt idx="0">
                  <c:v>2015年度</c:v>
                </c:pt>
                <c:pt idx="1">
                  <c:v>2016年度</c:v>
                </c:pt>
                <c:pt idx="2">
                  <c:v>2017年度</c:v>
                </c:pt>
                <c:pt idx="3">
                  <c:v>2018年度</c:v>
                </c:pt>
                <c:pt idx="4">
                  <c:v>2019年度</c:v>
                </c:pt>
                <c:pt idx="5">
                  <c:v>2020年度</c:v>
                </c:pt>
              </c:strCache>
            </c:strRef>
          </c:cat>
          <c:val>
            <c:numRef>
              <c:f>Sheet1!$C$8:$H$8</c:f>
              <c:numCache>
                <c:formatCode>0.0%</c:formatCode>
                <c:ptCount val="6"/>
                <c:pt idx="0">
                  <c:v>0.96299999999999997</c:v>
                </c:pt>
                <c:pt idx="1">
                  <c:v>0.96699999999999997</c:v>
                </c:pt>
                <c:pt idx="2">
                  <c:v>0.96399999999999997</c:v>
                </c:pt>
                <c:pt idx="3">
                  <c:v>0.96199999999999997</c:v>
                </c:pt>
                <c:pt idx="4">
                  <c:v>0.96199999999999997</c:v>
                </c:pt>
                <c:pt idx="5">
                  <c:v>0.96899999999999997</c:v>
                </c:pt>
              </c:numCache>
            </c:numRef>
          </c:val>
          <c:smooth val="0"/>
          <c:extLst>
            <c:ext xmlns:c16="http://schemas.microsoft.com/office/drawing/2014/chart" uri="{C3380CC4-5D6E-409C-BE32-E72D297353CC}">
              <c16:uniqueId val="{00000002-B037-4859-BE81-32C04863873C}"/>
            </c:ext>
          </c:extLst>
        </c:ser>
        <c:ser>
          <c:idx val="3"/>
          <c:order val="3"/>
          <c:tx>
            <c:strRef>
              <c:f>Sheet1!$B$9</c:f>
              <c:strCache>
                <c:ptCount val="1"/>
                <c:pt idx="0">
                  <c:v>全国（男性）</c:v>
                </c:pt>
              </c:strCache>
            </c:strRef>
          </c:tx>
          <c:spPr>
            <a:ln w="28575" cap="rnd">
              <a:solidFill>
                <a:schemeClr val="accent4"/>
              </a:solidFill>
              <a:round/>
            </a:ln>
            <a:effectLst/>
          </c:spPr>
          <c:marker>
            <c:symbol val="squar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Sheet1!$C$5:$H$5</c:f>
              <c:strCache>
                <c:ptCount val="6"/>
                <c:pt idx="0">
                  <c:v>2015年度</c:v>
                </c:pt>
                <c:pt idx="1">
                  <c:v>2016年度</c:v>
                </c:pt>
                <c:pt idx="2">
                  <c:v>2017年度</c:v>
                </c:pt>
                <c:pt idx="3">
                  <c:v>2018年度</c:v>
                </c:pt>
                <c:pt idx="4">
                  <c:v>2019年度</c:v>
                </c:pt>
                <c:pt idx="5">
                  <c:v>2020年度</c:v>
                </c:pt>
              </c:strCache>
            </c:strRef>
          </c:cat>
          <c:val>
            <c:numRef>
              <c:f>Sheet1!$C$9:$H$9</c:f>
              <c:numCache>
                <c:formatCode>0.0%</c:formatCode>
                <c:ptCount val="6"/>
                <c:pt idx="0">
                  <c:v>0.98299999999999998</c:v>
                </c:pt>
                <c:pt idx="1">
                  <c:v>0.98499999999999999</c:v>
                </c:pt>
                <c:pt idx="2">
                  <c:v>0.98499999999999999</c:v>
                </c:pt>
                <c:pt idx="3">
                  <c:v>0.98499999999999999</c:v>
                </c:pt>
                <c:pt idx="4">
                  <c:v>0.98499999999999999</c:v>
                </c:pt>
                <c:pt idx="5">
                  <c:v>0.98399999999999999</c:v>
                </c:pt>
              </c:numCache>
            </c:numRef>
          </c:val>
          <c:smooth val="0"/>
          <c:extLst>
            <c:ext xmlns:c16="http://schemas.microsoft.com/office/drawing/2014/chart" uri="{C3380CC4-5D6E-409C-BE32-E72D297353CC}">
              <c16:uniqueId val="{00000003-B037-4859-BE81-32C04863873C}"/>
            </c:ext>
          </c:extLst>
        </c:ser>
        <c:ser>
          <c:idx val="4"/>
          <c:order val="4"/>
          <c:tx>
            <c:strRef>
              <c:f>Sheet1!$B$10</c:f>
              <c:strCache>
                <c:ptCount val="1"/>
                <c:pt idx="0">
                  <c:v>大阪府（女性）</c:v>
                </c:pt>
              </c:strCache>
            </c:strRef>
          </c:tx>
          <c:spPr>
            <a:ln w="28575" cap="sq">
              <a:solidFill>
                <a:schemeClr val="accent5">
                  <a:alpha val="96000"/>
                </a:schemeClr>
              </a:solidFill>
              <a:prstDash val="lgDash"/>
              <a:miter lim="800000"/>
            </a:ln>
            <a:effectLst/>
          </c:spPr>
          <c:marker>
            <c:symbol val="circle"/>
            <c:size val="7"/>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Sheet1!$C$5:$H$5</c:f>
              <c:strCache>
                <c:ptCount val="6"/>
                <c:pt idx="0">
                  <c:v>2015年度</c:v>
                </c:pt>
                <c:pt idx="1">
                  <c:v>2016年度</c:v>
                </c:pt>
                <c:pt idx="2">
                  <c:v>2017年度</c:v>
                </c:pt>
                <c:pt idx="3">
                  <c:v>2018年度</c:v>
                </c:pt>
                <c:pt idx="4">
                  <c:v>2019年度</c:v>
                </c:pt>
                <c:pt idx="5">
                  <c:v>2020年度</c:v>
                </c:pt>
              </c:strCache>
            </c:strRef>
          </c:cat>
          <c:val>
            <c:numRef>
              <c:f>Sheet1!$C$10:$H$10</c:f>
              <c:numCache>
                <c:formatCode>0.0%</c:formatCode>
                <c:ptCount val="6"/>
                <c:pt idx="0">
                  <c:v>0.91800000000000004</c:v>
                </c:pt>
                <c:pt idx="1">
                  <c:v>0.92700000000000005</c:v>
                </c:pt>
                <c:pt idx="2">
                  <c:v>0.92600000000000005</c:v>
                </c:pt>
                <c:pt idx="3">
                  <c:v>0.93600000000000005</c:v>
                </c:pt>
                <c:pt idx="4">
                  <c:v>0.91200000000000003</c:v>
                </c:pt>
                <c:pt idx="5">
                  <c:v>0.93200000000000005</c:v>
                </c:pt>
              </c:numCache>
            </c:numRef>
          </c:val>
          <c:smooth val="0"/>
          <c:extLst>
            <c:ext xmlns:c16="http://schemas.microsoft.com/office/drawing/2014/chart" uri="{C3380CC4-5D6E-409C-BE32-E72D297353CC}">
              <c16:uniqueId val="{00000004-B037-4859-BE81-32C04863873C}"/>
            </c:ext>
          </c:extLst>
        </c:ser>
        <c:ser>
          <c:idx val="5"/>
          <c:order val="5"/>
          <c:tx>
            <c:strRef>
              <c:f>Sheet1!$B$11</c:f>
              <c:strCache>
                <c:ptCount val="1"/>
                <c:pt idx="0">
                  <c:v>全国（女性）</c:v>
                </c:pt>
              </c:strCache>
            </c:strRef>
          </c:tx>
          <c:spPr>
            <a:ln w="28575" cap="rnd">
              <a:solidFill>
                <a:schemeClr val="accent6"/>
              </a:solidFill>
              <a:round/>
            </a:ln>
            <a:effectLst/>
          </c:spPr>
          <c:marker>
            <c:symbol val="triangle"/>
            <c:size val="7"/>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Sheet1!$C$5:$H$5</c:f>
              <c:strCache>
                <c:ptCount val="6"/>
                <c:pt idx="0">
                  <c:v>2015年度</c:v>
                </c:pt>
                <c:pt idx="1">
                  <c:v>2016年度</c:v>
                </c:pt>
                <c:pt idx="2">
                  <c:v>2017年度</c:v>
                </c:pt>
                <c:pt idx="3">
                  <c:v>2018年度</c:v>
                </c:pt>
                <c:pt idx="4">
                  <c:v>2019年度</c:v>
                </c:pt>
                <c:pt idx="5">
                  <c:v>2020年度</c:v>
                </c:pt>
              </c:strCache>
            </c:strRef>
          </c:cat>
          <c:val>
            <c:numRef>
              <c:f>Sheet1!$C$11:$H$11</c:f>
              <c:numCache>
                <c:formatCode>0.0%</c:formatCode>
                <c:ptCount val="6"/>
                <c:pt idx="0">
                  <c:v>0.96799999999999997</c:v>
                </c:pt>
                <c:pt idx="1">
                  <c:v>0.97399999999999998</c:v>
                </c:pt>
                <c:pt idx="2">
                  <c:v>0.97399999999999998</c:v>
                </c:pt>
                <c:pt idx="3">
                  <c:v>0.97599999999999998</c:v>
                </c:pt>
                <c:pt idx="4">
                  <c:v>0.97499999999999998</c:v>
                </c:pt>
                <c:pt idx="5">
                  <c:v>0.97099999999999997</c:v>
                </c:pt>
              </c:numCache>
            </c:numRef>
          </c:val>
          <c:smooth val="0"/>
          <c:extLst>
            <c:ext xmlns:c16="http://schemas.microsoft.com/office/drawing/2014/chart" uri="{C3380CC4-5D6E-409C-BE32-E72D297353CC}">
              <c16:uniqueId val="{00000005-B037-4859-BE81-32C04863873C}"/>
            </c:ext>
          </c:extLst>
        </c:ser>
        <c:dLbls>
          <c:showLegendKey val="0"/>
          <c:showVal val="0"/>
          <c:showCatName val="0"/>
          <c:showSerName val="0"/>
          <c:showPercent val="0"/>
          <c:showBubbleSize val="0"/>
        </c:dLbls>
        <c:marker val="1"/>
        <c:smooth val="0"/>
        <c:axId val="437048911"/>
        <c:axId val="437051407"/>
      </c:lineChart>
      <c:catAx>
        <c:axId val="437048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37051407"/>
        <c:crosses val="autoZero"/>
        <c:auto val="1"/>
        <c:lblAlgn val="ctr"/>
        <c:lblOffset val="100"/>
        <c:noMultiLvlLbl val="0"/>
      </c:catAx>
      <c:valAx>
        <c:axId val="437051407"/>
        <c:scaling>
          <c:orientation val="minMax"/>
          <c:max val="1"/>
          <c:min val="0.9"/>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37048911"/>
        <c:crosses val="autoZero"/>
        <c:crossBetween val="between"/>
        <c:majorUnit val="1.0000000000000002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'３５～４４，４５～５４'!$B$24</c:f>
              <c:strCache>
                <c:ptCount val="1"/>
                <c:pt idx="0">
                  <c:v>大阪府（男性）</c:v>
                </c:pt>
              </c:strCache>
            </c:strRef>
          </c:tx>
          <c:spPr>
            <a:ln w="19050"/>
          </c:spP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'３５～４４，４５～５４'!$C$23:$H$23</c:f>
              <c:strCache>
                <c:ptCount val="6"/>
                <c:pt idx="0">
                  <c:v>2015年</c:v>
                </c:pt>
                <c:pt idx="1">
                  <c:v>2016年</c:v>
                </c:pt>
                <c:pt idx="2">
                  <c:v>2017年</c:v>
                </c:pt>
                <c:pt idx="3">
                  <c:v>2018年</c:v>
                </c:pt>
                <c:pt idx="4">
                  <c:v>2019年</c:v>
                </c:pt>
                <c:pt idx="5">
                  <c:v>2020年</c:v>
                </c:pt>
              </c:strCache>
            </c:strRef>
          </c:cat>
          <c:val>
            <c:numRef>
              <c:f>'３５～４４，４５～５４'!$C$24:$H$24</c:f>
              <c:numCache>
                <c:formatCode>0.00%</c:formatCode>
                <c:ptCount val="6"/>
                <c:pt idx="0">
                  <c:v>0.91007751937984493</c:v>
                </c:pt>
                <c:pt idx="1">
                  <c:v>0.9101123595505618</c:v>
                </c:pt>
                <c:pt idx="2">
                  <c:v>0.92092257001647448</c:v>
                </c:pt>
                <c:pt idx="3">
                  <c:v>0.90924657534246578</c:v>
                </c:pt>
                <c:pt idx="4">
                  <c:v>0.928698752228164</c:v>
                </c:pt>
                <c:pt idx="5">
                  <c:v>0.93357933579335795</c:v>
                </c:pt>
              </c:numCache>
            </c:numRef>
          </c:val>
          <c:smooth val="0"/>
          <c:extLst>
            <c:ext xmlns:c16="http://schemas.microsoft.com/office/drawing/2014/chart" uri="{C3380CC4-5D6E-409C-BE32-E72D297353CC}">
              <c16:uniqueId val="{00000000-BE27-441A-8973-D7A7C910ED41}"/>
            </c:ext>
          </c:extLst>
        </c:ser>
        <c:ser>
          <c:idx val="1"/>
          <c:order val="1"/>
          <c:tx>
            <c:strRef>
              <c:f>'３５～４４，４５～５４'!$B$25</c:f>
              <c:strCache>
                <c:ptCount val="1"/>
                <c:pt idx="0">
                  <c:v>全国（男性）</c:v>
                </c:pt>
              </c:strCache>
            </c:strRef>
          </c:tx>
          <c:spPr>
            <a:ln w="19050">
              <a:prstDash val="sysDash"/>
            </a:ln>
          </c:spPr>
          <c:marker>
            <c:symbol val="diamond"/>
            <c:size val="7"/>
          </c:marker>
          <c:cat>
            <c:strRef>
              <c:f>'３５～４４，４５～５４'!$C$23:$H$23</c:f>
              <c:strCache>
                <c:ptCount val="6"/>
                <c:pt idx="0">
                  <c:v>2015年</c:v>
                </c:pt>
                <c:pt idx="1">
                  <c:v>2016年</c:v>
                </c:pt>
                <c:pt idx="2">
                  <c:v>2017年</c:v>
                </c:pt>
                <c:pt idx="3">
                  <c:v>2018年</c:v>
                </c:pt>
                <c:pt idx="4">
                  <c:v>2019年</c:v>
                </c:pt>
                <c:pt idx="5">
                  <c:v>2020年</c:v>
                </c:pt>
              </c:strCache>
            </c:strRef>
          </c:cat>
          <c:val>
            <c:numRef>
              <c:f>'３５～４４，４５～５４'!$C$25:$H$25</c:f>
              <c:numCache>
                <c:formatCode>0.00%</c:formatCode>
                <c:ptCount val="6"/>
                <c:pt idx="0">
                  <c:v>0.9316702819956616</c:v>
                </c:pt>
                <c:pt idx="1">
                  <c:v>0.93340732519422864</c:v>
                </c:pt>
                <c:pt idx="2">
                  <c:v>0.9365798414496036</c:v>
                </c:pt>
                <c:pt idx="3">
                  <c:v>0.94042056074766356</c:v>
                </c:pt>
                <c:pt idx="4">
                  <c:v>0.9420989143546441</c:v>
                </c:pt>
                <c:pt idx="5">
                  <c:v>0.93540372670807448</c:v>
                </c:pt>
              </c:numCache>
            </c:numRef>
          </c:val>
          <c:smooth val="0"/>
          <c:extLst>
            <c:ext xmlns:c16="http://schemas.microsoft.com/office/drawing/2014/chart" uri="{C3380CC4-5D6E-409C-BE32-E72D297353CC}">
              <c16:uniqueId val="{00000001-BE27-441A-8973-D7A7C910ED41}"/>
            </c:ext>
          </c:extLst>
        </c:ser>
        <c:ser>
          <c:idx val="2"/>
          <c:order val="2"/>
          <c:tx>
            <c:strRef>
              <c:f>'３５～４４，４５～５４'!$B$26</c:f>
              <c:strCache>
                <c:ptCount val="1"/>
                <c:pt idx="0">
                  <c:v>大阪府（女性）</c:v>
                </c:pt>
              </c:strCache>
            </c:strRef>
          </c:tx>
          <c:spPr>
            <a:ln w="19050"/>
          </c:spPr>
          <c:marker>
            <c:symbol val="x"/>
            <c:size val="7"/>
          </c:marker>
          <c:dLbls>
            <c:dLbl>
              <c:idx val="2"/>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E27-441A-8973-D7A7C910ED41}"/>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'３５～４４，４５～５４'!$C$23:$H$23</c:f>
              <c:strCache>
                <c:ptCount val="6"/>
                <c:pt idx="0">
                  <c:v>2015年</c:v>
                </c:pt>
                <c:pt idx="1">
                  <c:v>2016年</c:v>
                </c:pt>
                <c:pt idx="2">
                  <c:v>2017年</c:v>
                </c:pt>
                <c:pt idx="3">
                  <c:v>2018年</c:v>
                </c:pt>
                <c:pt idx="4">
                  <c:v>2019年</c:v>
                </c:pt>
                <c:pt idx="5">
                  <c:v>2020年</c:v>
                </c:pt>
              </c:strCache>
            </c:strRef>
          </c:cat>
          <c:val>
            <c:numRef>
              <c:f>'３５～４４，４５～５４'!$C$26:$H$26</c:f>
              <c:numCache>
                <c:formatCode>0.00%</c:formatCode>
                <c:ptCount val="6"/>
                <c:pt idx="0">
                  <c:v>0.66114457831325302</c:v>
                </c:pt>
                <c:pt idx="1">
                  <c:v>0.66874027993779162</c:v>
                </c:pt>
                <c:pt idx="2">
                  <c:v>0.69391025641025639</c:v>
                </c:pt>
                <c:pt idx="3">
                  <c:v>0.69833333333333336</c:v>
                </c:pt>
                <c:pt idx="4">
                  <c:v>0.71923743500866555</c:v>
                </c:pt>
                <c:pt idx="5">
                  <c:v>0.73118279569892475</c:v>
                </c:pt>
              </c:numCache>
            </c:numRef>
          </c:val>
          <c:smooth val="0"/>
          <c:extLst>
            <c:ext xmlns:c16="http://schemas.microsoft.com/office/drawing/2014/chart" uri="{C3380CC4-5D6E-409C-BE32-E72D297353CC}">
              <c16:uniqueId val="{00000003-BE27-441A-8973-D7A7C910ED41}"/>
            </c:ext>
          </c:extLst>
        </c:ser>
        <c:ser>
          <c:idx val="3"/>
          <c:order val="3"/>
          <c:tx>
            <c:strRef>
              <c:f>'３５～４４，４５～５４'!$B$27</c:f>
              <c:strCache>
                <c:ptCount val="1"/>
                <c:pt idx="0">
                  <c:v>全国（女性）</c:v>
                </c:pt>
              </c:strCache>
            </c:strRef>
          </c:tx>
          <c:spPr>
            <a:ln w="19050">
              <a:prstDash val="sysDash"/>
            </a:ln>
          </c:spPr>
          <c:marker>
            <c:symbol val="x"/>
            <c:size val="7"/>
          </c:marker>
          <c:cat>
            <c:strRef>
              <c:f>'３５～４４，４５～５４'!$C$23:$H$23</c:f>
              <c:strCache>
                <c:ptCount val="6"/>
                <c:pt idx="0">
                  <c:v>2015年</c:v>
                </c:pt>
                <c:pt idx="1">
                  <c:v>2016年</c:v>
                </c:pt>
                <c:pt idx="2">
                  <c:v>2017年</c:v>
                </c:pt>
                <c:pt idx="3">
                  <c:v>2018年</c:v>
                </c:pt>
                <c:pt idx="4">
                  <c:v>2019年</c:v>
                </c:pt>
                <c:pt idx="5">
                  <c:v>2020年</c:v>
                </c:pt>
              </c:strCache>
            </c:strRef>
          </c:cat>
          <c:val>
            <c:numRef>
              <c:f>'３５～４４，４５～５４'!$C$27:$H$27</c:f>
              <c:numCache>
                <c:formatCode>0.00%</c:formatCode>
                <c:ptCount val="6"/>
                <c:pt idx="0">
                  <c:v>0.71190211345939935</c:v>
                </c:pt>
                <c:pt idx="1">
                  <c:v>0.71753986332574027</c:v>
                </c:pt>
                <c:pt idx="2">
                  <c:v>0.73255813953488369</c:v>
                </c:pt>
                <c:pt idx="3">
                  <c:v>0.7575030012004802</c:v>
                </c:pt>
                <c:pt idx="4">
                  <c:v>0.76951672862453535</c:v>
                </c:pt>
                <c:pt idx="5">
                  <c:v>0.76147959183673475</c:v>
                </c:pt>
              </c:numCache>
            </c:numRef>
          </c:val>
          <c:smooth val="0"/>
          <c:extLst>
            <c:ext xmlns:c16="http://schemas.microsoft.com/office/drawing/2014/chart" uri="{C3380CC4-5D6E-409C-BE32-E72D297353CC}">
              <c16:uniqueId val="{00000004-BE27-441A-8973-D7A7C910ED41}"/>
            </c:ext>
          </c:extLst>
        </c:ser>
        <c:dLbls>
          <c:showLegendKey val="0"/>
          <c:showVal val="0"/>
          <c:showCatName val="0"/>
          <c:showSerName val="0"/>
          <c:showPercent val="0"/>
          <c:showBubbleSize val="0"/>
        </c:dLbls>
        <c:marker val="1"/>
        <c:smooth val="0"/>
        <c:axId val="96237056"/>
        <c:axId val="96238592"/>
      </c:lineChart>
      <c:catAx>
        <c:axId val="96237056"/>
        <c:scaling>
          <c:orientation val="minMax"/>
        </c:scaling>
        <c:delete val="0"/>
        <c:axPos val="b"/>
        <c:numFmt formatCode="General" sourceLinked="0"/>
        <c:majorTickMark val="none"/>
        <c:minorTickMark val="none"/>
        <c:tickLblPos val="nextTo"/>
        <c:crossAx val="96238592"/>
        <c:crosses val="autoZero"/>
        <c:auto val="1"/>
        <c:lblAlgn val="ctr"/>
        <c:lblOffset val="100"/>
        <c:noMultiLvlLbl val="0"/>
      </c:catAx>
      <c:valAx>
        <c:axId val="96238592"/>
        <c:scaling>
          <c:orientation val="minMax"/>
          <c:max val="0.95000000000000007"/>
          <c:min val="0.65000000000000013"/>
        </c:scaling>
        <c:delete val="0"/>
        <c:axPos val="l"/>
        <c:majorGridlines/>
        <c:numFmt formatCode="0.0%" sourceLinked="0"/>
        <c:majorTickMark val="none"/>
        <c:minorTickMark val="none"/>
        <c:tickLblPos val="nextTo"/>
        <c:spPr>
          <a:ln w="9525">
            <a:noFill/>
          </a:ln>
        </c:spPr>
        <c:crossAx val="96237056"/>
        <c:crosses val="autoZero"/>
        <c:crossBetween val="between"/>
        <c:majorUnit val="5.000000000000001E-2"/>
        <c:minorUnit val="1.0000000000000002E-2"/>
      </c:valAx>
    </c:plotArea>
    <c:legend>
      <c:legendPos val="b"/>
      <c:overlay val="0"/>
    </c:legend>
    <c:plotVisOnly val="1"/>
    <c:dispBlanksAs val="zero"/>
    <c:showDLblsOverMax val="0"/>
  </c:chart>
  <c:txPr>
    <a:bodyPr/>
    <a:lstStyle/>
    <a:p>
      <a:pPr>
        <a:defRPr sz="800"/>
      </a:pPr>
      <a:endParaRPr lang="ja-JP"/>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'３５～４４，４５～５４'!$J$24</c:f>
              <c:strCache>
                <c:ptCount val="1"/>
                <c:pt idx="0">
                  <c:v>大阪府（男性）</c:v>
                </c:pt>
              </c:strCache>
            </c:strRef>
          </c:tx>
          <c:spPr>
            <a:ln w="19050"/>
          </c:spP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'３５～４４，４５～５４'!$K$23:$P$23</c:f>
              <c:strCache>
                <c:ptCount val="6"/>
                <c:pt idx="0">
                  <c:v>2015年</c:v>
                </c:pt>
                <c:pt idx="1">
                  <c:v>2016年</c:v>
                </c:pt>
                <c:pt idx="2">
                  <c:v>2017年</c:v>
                </c:pt>
                <c:pt idx="3">
                  <c:v>2018年</c:v>
                </c:pt>
                <c:pt idx="4">
                  <c:v>2019年</c:v>
                </c:pt>
                <c:pt idx="5">
                  <c:v>2020年</c:v>
                </c:pt>
              </c:strCache>
            </c:strRef>
          </c:cat>
          <c:val>
            <c:numRef>
              <c:f>'３５～４４，４５～５４'!$K$24:$P$24</c:f>
              <c:numCache>
                <c:formatCode>0.00%</c:formatCode>
                <c:ptCount val="6"/>
                <c:pt idx="0">
                  <c:v>0.9101694915254237</c:v>
                </c:pt>
                <c:pt idx="1">
                  <c:v>0.91816693944353522</c:v>
                </c:pt>
                <c:pt idx="2">
                  <c:v>0.90909090909090906</c:v>
                </c:pt>
                <c:pt idx="3">
                  <c:v>0.91463414634146345</c:v>
                </c:pt>
                <c:pt idx="4">
                  <c:v>0.91803278688524592</c:v>
                </c:pt>
                <c:pt idx="5">
                  <c:v>0.91715976331360949</c:v>
                </c:pt>
              </c:numCache>
            </c:numRef>
          </c:val>
          <c:smooth val="0"/>
          <c:extLst>
            <c:ext xmlns:c16="http://schemas.microsoft.com/office/drawing/2014/chart" uri="{C3380CC4-5D6E-409C-BE32-E72D297353CC}">
              <c16:uniqueId val="{00000000-7C16-4376-AA01-77C28304B57E}"/>
            </c:ext>
          </c:extLst>
        </c:ser>
        <c:ser>
          <c:idx val="1"/>
          <c:order val="1"/>
          <c:tx>
            <c:strRef>
              <c:f>'３５～４４，４５～５４'!$J$25</c:f>
              <c:strCache>
                <c:ptCount val="1"/>
                <c:pt idx="0">
                  <c:v>全国（男性）</c:v>
                </c:pt>
              </c:strCache>
            </c:strRef>
          </c:tx>
          <c:spPr>
            <a:ln w="19050">
              <a:prstDash val="sysDash"/>
            </a:ln>
          </c:spPr>
          <c:marker>
            <c:symbol val="diamond"/>
            <c:size val="7"/>
          </c:marker>
          <c:cat>
            <c:strRef>
              <c:f>'３５～４４，４５～５４'!$K$23:$P$23</c:f>
              <c:strCache>
                <c:ptCount val="6"/>
                <c:pt idx="0">
                  <c:v>2015年</c:v>
                </c:pt>
                <c:pt idx="1">
                  <c:v>2016年</c:v>
                </c:pt>
                <c:pt idx="2">
                  <c:v>2017年</c:v>
                </c:pt>
                <c:pt idx="3">
                  <c:v>2018年</c:v>
                </c:pt>
                <c:pt idx="4">
                  <c:v>2019年</c:v>
                </c:pt>
                <c:pt idx="5">
                  <c:v>2020年</c:v>
                </c:pt>
              </c:strCache>
            </c:strRef>
          </c:cat>
          <c:val>
            <c:numRef>
              <c:f>'３５～４４，４５～５４'!$K$25:$P$25</c:f>
              <c:numCache>
                <c:formatCode>0.00%</c:formatCode>
                <c:ptCount val="6"/>
                <c:pt idx="0">
                  <c:v>0.92814371257485029</c:v>
                </c:pt>
                <c:pt idx="1">
                  <c:v>0.9309941520467836</c:v>
                </c:pt>
                <c:pt idx="2">
                  <c:v>0.93083900226757366</c:v>
                </c:pt>
                <c:pt idx="3">
                  <c:v>0.93466223698781836</c:v>
                </c:pt>
                <c:pt idx="4">
                  <c:v>0.93492407809110634</c:v>
                </c:pt>
                <c:pt idx="5">
                  <c:v>0.93233082706766912</c:v>
                </c:pt>
              </c:numCache>
            </c:numRef>
          </c:val>
          <c:smooth val="0"/>
          <c:extLst>
            <c:ext xmlns:c16="http://schemas.microsoft.com/office/drawing/2014/chart" uri="{C3380CC4-5D6E-409C-BE32-E72D297353CC}">
              <c16:uniqueId val="{00000001-7C16-4376-AA01-77C28304B57E}"/>
            </c:ext>
          </c:extLst>
        </c:ser>
        <c:ser>
          <c:idx val="2"/>
          <c:order val="2"/>
          <c:tx>
            <c:strRef>
              <c:f>'３５～４４，４５～５４'!$J$26</c:f>
              <c:strCache>
                <c:ptCount val="1"/>
                <c:pt idx="0">
                  <c:v>大阪府（女性）</c:v>
                </c:pt>
              </c:strCache>
            </c:strRef>
          </c:tx>
          <c:spPr>
            <a:ln w="19050"/>
          </c:spPr>
          <c:marker>
            <c:symbol val="x"/>
            <c:size val="7"/>
          </c:marker>
          <c:dLbls>
            <c:dLbl>
              <c:idx val="0"/>
              <c:layout>
                <c:manualLayout>
                  <c:x val="-6.7993219597550308E-2"/>
                  <c:y val="4.67709244677748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16-4376-AA01-77C28304B57E}"/>
                </c:ext>
              </c:extLst>
            </c:dLbl>
            <c:dLbl>
              <c:idx val="2"/>
              <c:layout>
                <c:manualLayout>
                  <c:x val="-6.7993219597550308E-2"/>
                  <c:y val="4.67709244677747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16-4376-AA01-77C28304B57E}"/>
                </c:ext>
              </c:extLst>
            </c:dLbl>
            <c:dLbl>
              <c:idx val="3"/>
              <c:layout>
                <c:manualLayout>
                  <c:x val="-6.7993219597550308E-2"/>
                  <c:y val="5.14005540974044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16-4376-AA01-77C28304B57E}"/>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'３５～４４，４５～５４'!$K$23:$P$23</c:f>
              <c:strCache>
                <c:ptCount val="6"/>
                <c:pt idx="0">
                  <c:v>2015年</c:v>
                </c:pt>
                <c:pt idx="1">
                  <c:v>2016年</c:v>
                </c:pt>
                <c:pt idx="2">
                  <c:v>2017年</c:v>
                </c:pt>
                <c:pt idx="3">
                  <c:v>2018年</c:v>
                </c:pt>
                <c:pt idx="4">
                  <c:v>2019年</c:v>
                </c:pt>
                <c:pt idx="5">
                  <c:v>2020年</c:v>
                </c:pt>
              </c:strCache>
            </c:strRef>
          </c:cat>
          <c:val>
            <c:numRef>
              <c:f>'３５～４４，４５～５４'!$K$26:$P$26</c:f>
              <c:numCache>
                <c:formatCode>0.00%</c:formatCode>
                <c:ptCount val="6"/>
                <c:pt idx="0">
                  <c:v>0.71026490066225167</c:v>
                </c:pt>
                <c:pt idx="1">
                  <c:v>0.72843450479233229</c:v>
                </c:pt>
                <c:pt idx="2">
                  <c:v>0.74</c:v>
                </c:pt>
                <c:pt idx="3">
                  <c:v>0.72089552238805965</c:v>
                </c:pt>
                <c:pt idx="4">
                  <c:v>0.75218658892128276</c:v>
                </c:pt>
                <c:pt idx="5">
                  <c:v>0.75901875901875904</c:v>
                </c:pt>
              </c:numCache>
            </c:numRef>
          </c:val>
          <c:smooth val="0"/>
          <c:extLst>
            <c:ext xmlns:c16="http://schemas.microsoft.com/office/drawing/2014/chart" uri="{C3380CC4-5D6E-409C-BE32-E72D297353CC}">
              <c16:uniqueId val="{00000005-7C16-4376-AA01-77C28304B57E}"/>
            </c:ext>
          </c:extLst>
        </c:ser>
        <c:ser>
          <c:idx val="3"/>
          <c:order val="3"/>
          <c:tx>
            <c:strRef>
              <c:f>'３５～４４，４５～５４'!$J$27</c:f>
              <c:strCache>
                <c:ptCount val="1"/>
                <c:pt idx="0">
                  <c:v>全国（女性）</c:v>
                </c:pt>
              </c:strCache>
            </c:strRef>
          </c:tx>
          <c:spPr>
            <a:ln w="19050">
              <a:prstDash val="sysDash"/>
            </a:ln>
          </c:spPr>
          <c:marker>
            <c:symbol val="x"/>
            <c:size val="7"/>
          </c:marker>
          <c:cat>
            <c:strRef>
              <c:f>'３５～４４，４５～５４'!$K$23:$P$23</c:f>
              <c:strCache>
                <c:ptCount val="6"/>
                <c:pt idx="0">
                  <c:v>2015年</c:v>
                </c:pt>
                <c:pt idx="1">
                  <c:v>2016年</c:v>
                </c:pt>
                <c:pt idx="2">
                  <c:v>2017年</c:v>
                </c:pt>
                <c:pt idx="3">
                  <c:v>2018年</c:v>
                </c:pt>
                <c:pt idx="4">
                  <c:v>2019年</c:v>
                </c:pt>
                <c:pt idx="5">
                  <c:v>2020年</c:v>
                </c:pt>
              </c:strCache>
            </c:strRef>
          </c:cat>
          <c:val>
            <c:numRef>
              <c:f>'３５～４４，４５～５４'!$K$27:$P$27</c:f>
              <c:numCache>
                <c:formatCode>0.00%</c:formatCode>
                <c:ptCount val="6"/>
                <c:pt idx="0">
                  <c:v>0.74758454106280192</c:v>
                </c:pt>
                <c:pt idx="1">
                  <c:v>0.76004728132387711</c:v>
                </c:pt>
                <c:pt idx="2">
                  <c:v>0.76985040276179517</c:v>
                </c:pt>
                <c:pt idx="3">
                  <c:v>0.77727784026996627</c:v>
                </c:pt>
                <c:pt idx="4">
                  <c:v>0.79162072767364944</c:v>
                </c:pt>
                <c:pt idx="5">
                  <c:v>0.78688524590163933</c:v>
                </c:pt>
              </c:numCache>
            </c:numRef>
          </c:val>
          <c:smooth val="0"/>
          <c:extLst>
            <c:ext xmlns:c16="http://schemas.microsoft.com/office/drawing/2014/chart" uri="{C3380CC4-5D6E-409C-BE32-E72D297353CC}">
              <c16:uniqueId val="{00000006-7C16-4376-AA01-77C28304B57E}"/>
            </c:ext>
          </c:extLst>
        </c:ser>
        <c:dLbls>
          <c:showLegendKey val="0"/>
          <c:showVal val="0"/>
          <c:showCatName val="0"/>
          <c:showSerName val="0"/>
          <c:showPercent val="0"/>
          <c:showBubbleSize val="0"/>
        </c:dLbls>
        <c:marker val="1"/>
        <c:smooth val="0"/>
        <c:axId val="96266112"/>
        <c:axId val="96267648"/>
      </c:lineChart>
      <c:catAx>
        <c:axId val="96266112"/>
        <c:scaling>
          <c:orientation val="minMax"/>
        </c:scaling>
        <c:delete val="0"/>
        <c:axPos val="b"/>
        <c:numFmt formatCode="General" sourceLinked="0"/>
        <c:majorTickMark val="none"/>
        <c:minorTickMark val="none"/>
        <c:tickLblPos val="nextTo"/>
        <c:crossAx val="96267648"/>
        <c:crosses val="autoZero"/>
        <c:auto val="1"/>
        <c:lblAlgn val="ctr"/>
        <c:lblOffset val="100"/>
        <c:noMultiLvlLbl val="0"/>
      </c:catAx>
      <c:valAx>
        <c:axId val="96267648"/>
        <c:scaling>
          <c:orientation val="minMax"/>
          <c:max val="0.95000000000000007"/>
          <c:min val="0.65000000000000013"/>
        </c:scaling>
        <c:delete val="0"/>
        <c:axPos val="l"/>
        <c:majorGridlines/>
        <c:numFmt formatCode="0.0%" sourceLinked="0"/>
        <c:majorTickMark val="none"/>
        <c:minorTickMark val="none"/>
        <c:tickLblPos val="nextTo"/>
        <c:spPr>
          <a:ln w="9525">
            <a:noFill/>
          </a:ln>
        </c:spPr>
        <c:crossAx val="96266112"/>
        <c:crosses val="autoZero"/>
        <c:crossBetween val="between"/>
        <c:majorUnit val="5.000000000000001E-2"/>
      </c:valAx>
    </c:plotArea>
    <c:legend>
      <c:legendPos val="b"/>
      <c:overlay val="0"/>
      <c:txPr>
        <a:bodyPr/>
        <a:lstStyle/>
        <a:p>
          <a:pPr>
            <a:defRPr sz="800"/>
          </a:pPr>
          <a:endParaRPr lang="ja-JP"/>
        </a:p>
      </c:txPr>
    </c:legend>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'55～64.65以上'!$B$24</c:f>
              <c:strCache>
                <c:ptCount val="1"/>
                <c:pt idx="0">
                  <c:v>大阪府（男性）</c:v>
                </c:pt>
              </c:strCache>
            </c:strRef>
          </c:tx>
          <c:spPr>
            <a:ln w="19050"/>
          </c:spP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'55～64.65以上'!$C$23:$H$23</c:f>
              <c:strCache>
                <c:ptCount val="6"/>
                <c:pt idx="0">
                  <c:v>2015年</c:v>
                </c:pt>
                <c:pt idx="1">
                  <c:v>2016年</c:v>
                </c:pt>
                <c:pt idx="2">
                  <c:v>2017年</c:v>
                </c:pt>
                <c:pt idx="3">
                  <c:v>2018年</c:v>
                </c:pt>
                <c:pt idx="4">
                  <c:v>2019年</c:v>
                </c:pt>
                <c:pt idx="5">
                  <c:v>2020年</c:v>
                </c:pt>
              </c:strCache>
            </c:strRef>
          </c:cat>
          <c:val>
            <c:numRef>
              <c:f>'55～64.65以上'!$C$24:$H$24</c:f>
              <c:numCache>
                <c:formatCode>0.00%</c:formatCode>
                <c:ptCount val="6"/>
                <c:pt idx="0">
                  <c:v>0.79268292682926833</c:v>
                </c:pt>
                <c:pt idx="1">
                  <c:v>0.81302521008403361</c:v>
                </c:pt>
                <c:pt idx="2">
                  <c:v>0.81341719077568131</c:v>
                </c:pt>
                <c:pt idx="3">
                  <c:v>0.82809224318658281</c:v>
                </c:pt>
                <c:pt idx="4">
                  <c:v>0.86307053941908718</c:v>
                </c:pt>
                <c:pt idx="5">
                  <c:v>0.86409736308316432</c:v>
                </c:pt>
              </c:numCache>
            </c:numRef>
          </c:val>
          <c:smooth val="0"/>
          <c:extLst>
            <c:ext xmlns:c16="http://schemas.microsoft.com/office/drawing/2014/chart" uri="{C3380CC4-5D6E-409C-BE32-E72D297353CC}">
              <c16:uniqueId val="{00000000-0EC0-4E6E-ABA0-FA58C6883863}"/>
            </c:ext>
          </c:extLst>
        </c:ser>
        <c:ser>
          <c:idx val="1"/>
          <c:order val="1"/>
          <c:tx>
            <c:strRef>
              <c:f>'55～64.65以上'!$B$25</c:f>
              <c:strCache>
                <c:ptCount val="1"/>
                <c:pt idx="0">
                  <c:v>全国（男性）</c:v>
                </c:pt>
              </c:strCache>
            </c:strRef>
          </c:tx>
          <c:spPr>
            <a:ln w="19050">
              <a:prstDash val="sysDash"/>
            </a:ln>
          </c:spPr>
          <c:marker>
            <c:symbol val="diamond"/>
            <c:size val="7"/>
          </c:marker>
          <c:cat>
            <c:strRef>
              <c:f>'55～64.65以上'!$C$23:$H$23</c:f>
              <c:strCache>
                <c:ptCount val="6"/>
                <c:pt idx="0">
                  <c:v>2015年</c:v>
                </c:pt>
                <c:pt idx="1">
                  <c:v>2016年</c:v>
                </c:pt>
                <c:pt idx="2">
                  <c:v>2017年</c:v>
                </c:pt>
                <c:pt idx="3">
                  <c:v>2018年</c:v>
                </c:pt>
                <c:pt idx="4">
                  <c:v>2019年</c:v>
                </c:pt>
                <c:pt idx="5">
                  <c:v>2020年</c:v>
                </c:pt>
              </c:strCache>
            </c:strRef>
          </c:cat>
          <c:val>
            <c:numRef>
              <c:f>'55～64.65以上'!$C$25:$H$25</c:f>
              <c:numCache>
                <c:formatCode>0.00%</c:formatCode>
                <c:ptCount val="6"/>
                <c:pt idx="0">
                  <c:v>0.82434127979924721</c:v>
                </c:pt>
                <c:pt idx="1">
                  <c:v>0.83462532299741599</c:v>
                </c:pt>
                <c:pt idx="2">
                  <c:v>0.85098039215686272</c:v>
                </c:pt>
                <c:pt idx="3">
                  <c:v>0.86261558784676351</c:v>
                </c:pt>
                <c:pt idx="4">
                  <c:v>0.8688741721854305</c:v>
                </c:pt>
                <c:pt idx="5">
                  <c:v>0.87088274044795788</c:v>
                </c:pt>
              </c:numCache>
            </c:numRef>
          </c:val>
          <c:smooth val="0"/>
          <c:extLst>
            <c:ext xmlns:c16="http://schemas.microsoft.com/office/drawing/2014/chart" uri="{C3380CC4-5D6E-409C-BE32-E72D297353CC}">
              <c16:uniqueId val="{00000001-0EC0-4E6E-ABA0-FA58C6883863}"/>
            </c:ext>
          </c:extLst>
        </c:ser>
        <c:ser>
          <c:idx val="2"/>
          <c:order val="2"/>
          <c:tx>
            <c:strRef>
              <c:f>'55～64.65以上'!$B$26</c:f>
              <c:strCache>
                <c:ptCount val="1"/>
                <c:pt idx="0">
                  <c:v>大阪府（女性）</c:v>
                </c:pt>
              </c:strCache>
            </c:strRef>
          </c:tx>
          <c:spPr>
            <a:ln w="19050"/>
          </c:spPr>
          <c:marker>
            <c:symbol val="x"/>
            <c:size val="7"/>
          </c:marker>
          <c:dLbls>
            <c:dLbl>
              <c:idx val="2"/>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EC0-4E6E-ABA0-FA58C6883863}"/>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'55～64.65以上'!$C$23:$H$23</c:f>
              <c:strCache>
                <c:ptCount val="6"/>
                <c:pt idx="0">
                  <c:v>2015年</c:v>
                </c:pt>
                <c:pt idx="1">
                  <c:v>2016年</c:v>
                </c:pt>
                <c:pt idx="2">
                  <c:v>2017年</c:v>
                </c:pt>
                <c:pt idx="3">
                  <c:v>2018年</c:v>
                </c:pt>
                <c:pt idx="4">
                  <c:v>2019年</c:v>
                </c:pt>
                <c:pt idx="5">
                  <c:v>2020年</c:v>
                </c:pt>
              </c:strCache>
            </c:strRef>
          </c:cat>
          <c:val>
            <c:numRef>
              <c:f>'55～64.65以上'!$C$26:$H$26</c:f>
              <c:numCache>
                <c:formatCode>0.00%</c:formatCode>
                <c:ptCount val="6"/>
                <c:pt idx="0">
                  <c:v>0.52692307692307694</c:v>
                </c:pt>
                <c:pt idx="1">
                  <c:v>0.54581673306772904</c:v>
                </c:pt>
                <c:pt idx="2">
                  <c:v>0.56451612903225812</c:v>
                </c:pt>
                <c:pt idx="3">
                  <c:v>0.59514170040485825</c:v>
                </c:pt>
                <c:pt idx="4">
                  <c:v>0.6412825651302605</c:v>
                </c:pt>
                <c:pt idx="5">
                  <c:v>0.63992172211350296</c:v>
                </c:pt>
              </c:numCache>
            </c:numRef>
          </c:val>
          <c:smooth val="0"/>
          <c:extLst>
            <c:ext xmlns:c16="http://schemas.microsoft.com/office/drawing/2014/chart" uri="{C3380CC4-5D6E-409C-BE32-E72D297353CC}">
              <c16:uniqueId val="{00000003-0EC0-4E6E-ABA0-FA58C6883863}"/>
            </c:ext>
          </c:extLst>
        </c:ser>
        <c:ser>
          <c:idx val="3"/>
          <c:order val="3"/>
          <c:tx>
            <c:strRef>
              <c:f>'55～64.65以上'!$B$27</c:f>
              <c:strCache>
                <c:ptCount val="1"/>
                <c:pt idx="0">
                  <c:v>全国（女性）</c:v>
                </c:pt>
              </c:strCache>
            </c:strRef>
          </c:tx>
          <c:spPr>
            <a:ln w="19050">
              <a:prstDash val="sysDash"/>
            </a:ln>
          </c:spPr>
          <c:marker>
            <c:symbol val="x"/>
            <c:size val="7"/>
          </c:marker>
          <c:cat>
            <c:strRef>
              <c:f>'55～64.65以上'!$C$23:$H$23</c:f>
              <c:strCache>
                <c:ptCount val="6"/>
                <c:pt idx="0">
                  <c:v>2015年</c:v>
                </c:pt>
                <c:pt idx="1">
                  <c:v>2016年</c:v>
                </c:pt>
                <c:pt idx="2">
                  <c:v>2017年</c:v>
                </c:pt>
                <c:pt idx="3">
                  <c:v>2018年</c:v>
                </c:pt>
                <c:pt idx="4">
                  <c:v>2019年</c:v>
                </c:pt>
                <c:pt idx="5">
                  <c:v>2020年</c:v>
                </c:pt>
              </c:strCache>
            </c:strRef>
          </c:cat>
          <c:val>
            <c:numRef>
              <c:f>'55～64.65以上'!$C$27:$H$27</c:f>
              <c:numCache>
                <c:formatCode>0.00%</c:formatCode>
                <c:ptCount val="6"/>
                <c:pt idx="0">
                  <c:v>0.57894736842105265</c:v>
                </c:pt>
                <c:pt idx="1">
                  <c:v>0.59646910466582592</c:v>
                </c:pt>
                <c:pt idx="2">
                  <c:v>0.62002567394094998</c:v>
                </c:pt>
                <c:pt idx="3">
                  <c:v>0.64239271781534457</c:v>
                </c:pt>
                <c:pt idx="4">
                  <c:v>0.66057441253263705</c:v>
                </c:pt>
                <c:pt idx="5">
                  <c:v>0.66449934980494152</c:v>
                </c:pt>
              </c:numCache>
            </c:numRef>
          </c:val>
          <c:smooth val="0"/>
          <c:extLst>
            <c:ext xmlns:c16="http://schemas.microsoft.com/office/drawing/2014/chart" uri="{C3380CC4-5D6E-409C-BE32-E72D297353CC}">
              <c16:uniqueId val="{00000004-0EC0-4E6E-ABA0-FA58C6883863}"/>
            </c:ext>
          </c:extLst>
        </c:ser>
        <c:dLbls>
          <c:showLegendKey val="0"/>
          <c:showVal val="0"/>
          <c:showCatName val="0"/>
          <c:showSerName val="0"/>
          <c:showPercent val="0"/>
          <c:showBubbleSize val="0"/>
        </c:dLbls>
        <c:marker val="1"/>
        <c:smooth val="0"/>
        <c:axId val="96237056"/>
        <c:axId val="96238592"/>
      </c:lineChart>
      <c:catAx>
        <c:axId val="96237056"/>
        <c:scaling>
          <c:orientation val="minMax"/>
        </c:scaling>
        <c:delete val="0"/>
        <c:axPos val="b"/>
        <c:numFmt formatCode="General" sourceLinked="0"/>
        <c:majorTickMark val="none"/>
        <c:minorTickMark val="none"/>
        <c:tickLblPos val="nextTo"/>
        <c:crossAx val="96238592"/>
        <c:crosses val="autoZero"/>
        <c:auto val="1"/>
        <c:lblAlgn val="ctr"/>
        <c:lblOffset val="100"/>
        <c:noMultiLvlLbl val="0"/>
      </c:catAx>
      <c:valAx>
        <c:axId val="96238592"/>
        <c:scaling>
          <c:orientation val="minMax"/>
          <c:max val="0.9"/>
          <c:min val="0.5"/>
        </c:scaling>
        <c:delete val="0"/>
        <c:axPos val="l"/>
        <c:majorGridlines/>
        <c:numFmt formatCode="0.0%" sourceLinked="0"/>
        <c:majorTickMark val="none"/>
        <c:minorTickMark val="none"/>
        <c:tickLblPos val="nextTo"/>
        <c:spPr>
          <a:ln w="9525">
            <a:noFill/>
          </a:ln>
        </c:spPr>
        <c:crossAx val="96237056"/>
        <c:crosses val="autoZero"/>
        <c:crossBetween val="between"/>
        <c:majorUnit val="5.000000000000001E-2"/>
      </c:valAx>
    </c:plotArea>
    <c:legend>
      <c:legendPos val="b"/>
      <c:overlay val="0"/>
    </c:legend>
    <c:plotVisOnly val="1"/>
    <c:dispBlanksAs val="zero"/>
    <c:showDLblsOverMax val="0"/>
  </c:chart>
  <c:txPr>
    <a:bodyPr/>
    <a:lstStyle/>
    <a:p>
      <a:pPr>
        <a:defRPr sz="800"/>
      </a:pPr>
      <a:endParaRPr lang="ja-JP"/>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'55～64.65以上'!$J$24</c:f>
              <c:strCache>
                <c:ptCount val="1"/>
                <c:pt idx="0">
                  <c:v>大阪府（男性）</c:v>
                </c:pt>
              </c:strCache>
            </c:strRef>
          </c:tx>
          <c:spPr>
            <a:ln w="19050"/>
          </c:spP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'55～64.65以上'!$K$23:$P$23</c:f>
              <c:strCache>
                <c:ptCount val="6"/>
                <c:pt idx="0">
                  <c:v>2015年</c:v>
                </c:pt>
                <c:pt idx="1">
                  <c:v>2016年</c:v>
                </c:pt>
                <c:pt idx="2">
                  <c:v>2017年</c:v>
                </c:pt>
                <c:pt idx="3">
                  <c:v>2018年</c:v>
                </c:pt>
                <c:pt idx="4">
                  <c:v>2019年</c:v>
                </c:pt>
                <c:pt idx="5">
                  <c:v>2020年</c:v>
                </c:pt>
              </c:strCache>
            </c:strRef>
          </c:cat>
          <c:val>
            <c:numRef>
              <c:f>'55～64.65以上'!$K$24:$P$24</c:f>
              <c:numCache>
                <c:formatCode>0.00%</c:formatCode>
                <c:ptCount val="6"/>
                <c:pt idx="0">
                  <c:v>0.27056491575817643</c:v>
                </c:pt>
                <c:pt idx="1">
                  <c:v>0.26019417475728157</c:v>
                </c:pt>
                <c:pt idx="2">
                  <c:v>0.2550529355149182</c:v>
                </c:pt>
                <c:pt idx="3">
                  <c:v>0.27793696275071633</c:v>
                </c:pt>
                <c:pt idx="4">
                  <c:v>0.30228136882129275</c:v>
                </c:pt>
                <c:pt idx="5">
                  <c:v>0.3127962085308057</c:v>
                </c:pt>
              </c:numCache>
            </c:numRef>
          </c:val>
          <c:smooth val="0"/>
          <c:extLst>
            <c:ext xmlns:c16="http://schemas.microsoft.com/office/drawing/2014/chart" uri="{C3380CC4-5D6E-409C-BE32-E72D297353CC}">
              <c16:uniqueId val="{00000000-330B-4901-8CDF-C6BA7CD28A52}"/>
            </c:ext>
          </c:extLst>
        </c:ser>
        <c:ser>
          <c:idx val="1"/>
          <c:order val="1"/>
          <c:tx>
            <c:strRef>
              <c:f>'55～64.65以上'!$J$25</c:f>
              <c:strCache>
                <c:ptCount val="1"/>
                <c:pt idx="0">
                  <c:v>全国（男性）</c:v>
                </c:pt>
              </c:strCache>
            </c:strRef>
          </c:tx>
          <c:spPr>
            <a:ln w="19050">
              <a:prstDash val="sysDash"/>
            </a:ln>
          </c:spPr>
          <c:marker>
            <c:symbol val="diamond"/>
            <c:size val="7"/>
          </c:marker>
          <c:cat>
            <c:strRef>
              <c:f>'55～64.65以上'!$K$23:$P$23</c:f>
              <c:strCache>
                <c:ptCount val="6"/>
                <c:pt idx="0">
                  <c:v>2015年</c:v>
                </c:pt>
                <c:pt idx="1">
                  <c:v>2016年</c:v>
                </c:pt>
                <c:pt idx="2">
                  <c:v>2017年</c:v>
                </c:pt>
                <c:pt idx="3">
                  <c:v>2018年</c:v>
                </c:pt>
                <c:pt idx="4">
                  <c:v>2019年</c:v>
                </c:pt>
                <c:pt idx="5">
                  <c:v>2020年</c:v>
                </c:pt>
              </c:strCache>
            </c:strRef>
          </c:cat>
          <c:val>
            <c:numRef>
              <c:f>'55～64.65以上'!$K$25:$P$25</c:f>
              <c:numCache>
                <c:formatCode>0.00%</c:formatCode>
                <c:ptCount val="6"/>
                <c:pt idx="0">
                  <c:v>0.30288461538461536</c:v>
                </c:pt>
                <c:pt idx="1">
                  <c:v>0.3085177733065057</c:v>
                </c:pt>
                <c:pt idx="2">
                  <c:v>0.31755424063116372</c:v>
                </c:pt>
                <c:pt idx="3">
                  <c:v>0.33203631647211412</c:v>
                </c:pt>
                <c:pt idx="4">
                  <c:v>0.34104046242774566</c:v>
                </c:pt>
                <c:pt idx="5">
                  <c:v>0.34245703373647357</c:v>
                </c:pt>
              </c:numCache>
            </c:numRef>
          </c:val>
          <c:smooth val="0"/>
          <c:extLst>
            <c:ext xmlns:c16="http://schemas.microsoft.com/office/drawing/2014/chart" uri="{C3380CC4-5D6E-409C-BE32-E72D297353CC}">
              <c16:uniqueId val="{00000001-330B-4901-8CDF-C6BA7CD28A52}"/>
            </c:ext>
          </c:extLst>
        </c:ser>
        <c:ser>
          <c:idx val="2"/>
          <c:order val="2"/>
          <c:tx>
            <c:strRef>
              <c:f>'55～64.65以上'!$J$26</c:f>
              <c:strCache>
                <c:ptCount val="1"/>
                <c:pt idx="0">
                  <c:v>大阪府（女性）</c:v>
                </c:pt>
              </c:strCache>
            </c:strRef>
          </c:tx>
          <c:spPr>
            <a:ln w="19050"/>
          </c:spPr>
          <c:marker>
            <c:symbol val="x"/>
            <c:size val="7"/>
          </c:marker>
          <c:dLbls>
            <c:dLbl>
              <c:idx val="0"/>
              <c:layout>
                <c:manualLayout>
                  <c:x val="-6.7993219597550308E-2"/>
                  <c:y val="4.67709244677748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0B-4901-8CDF-C6BA7CD28A52}"/>
                </c:ext>
              </c:extLst>
            </c:dLbl>
            <c:dLbl>
              <c:idx val="2"/>
              <c:layout>
                <c:manualLayout>
                  <c:x val="-6.7993219597550308E-2"/>
                  <c:y val="4.67709244677747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0B-4901-8CDF-C6BA7CD28A52}"/>
                </c:ext>
              </c:extLst>
            </c:dLbl>
            <c:dLbl>
              <c:idx val="3"/>
              <c:layout>
                <c:manualLayout>
                  <c:x val="-6.7993219597550308E-2"/>
                  <c:y val="5.14005540974044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30B-4901-8CDF-C6BA7CD28A52}"/>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'55～64.65以上'!$K$23:$P$23</c:f>
              <c:strCache>
                <c:ptCount val="6"/>
                <c:pt idx="0">
                  <c:v>2015年</c:v>
                </c:pt>
                <c:pt idx="1">
                  <c:v>2016年</c:v>
                </c:pt>
                <c:pt idx="2">
                  <c:v>2017年</c:v>
                </c:pt>
                <c:pt idx="3">
                  <c:v>2018年</c:v>
                </c:pt>
                <c:pt idx="4">
                  <c:v>2019年</c:v>
                </c:pt>
                <c:pt idx="5">
                  <c:v>2020年</c:v>
                </c:pt>
              </c:strCache>
            </c:strRef>
          </c:cat>
          <c:val>
            <c:numRef>
              <c:f>'55～64.65以上'!$K$26:$P$26</c:f>
              <c:numCache>
                <c:formatCode>0.00%</c:formatCode>
                <c:ptCount val="6"/>
                <c:pt idx="0">
                  <c:v>0.12633996937212863</c:v>
                </c:pt>
                <c:pt idx="1">
                  <c:v>0.13408239700374533</c:v>
                </c:pt>
                <c:pt idx="2">
                  <c:v>0.12776957163958641</c:v>
                </c:pt>
                <c:pt idx="3">
                  <c:v>0.14682249817384951</c:v>
                </c:pt>
                <c:pt idx="4">
                  <c:v>0.16086956521739129</c:v>
                </c:pt>
                <c:pt idx="5">
                  <c:v>0.16282420749279539</c:v>
                </c:pt>
              </c:numCache>
            </c:numRef>
          </c:val>
          <c:smooth val="0"/>
          <c:extLst>
            <c:ext xmlns:c16="http://schemas.microsoft.com/office/drawing/2014/chart" uri="{C3380CC4-5D6E-409C-BE32-E72D297353CC}">
              <c16:uniqueId val="{00000005-330B-4901-8CDF-C6BA7CD28A52}"/>
            </c:ext>
          </c:extLst>
        </c:ser>
        <c:ser>
          <c:idx val="3"/>
          <c:order val="3"/>
          <c:tx>
            <c:strRef>
              <c:f>'55～64.65以上'!$J$27</c:f>
              <c:strCache>
                <c:ptCount val="1"/>
                <c:pt idx="0">
                  <c:v>全国（女性）</c:v>
                </c:pt>
              </c:strCache>
            </c:strRef>
          </c:tx>
          <c:spPr>
            <a:ln w="19050">
              <a:prstDash val="sysDash"/>
            </a:ln>
          </c:spPr>
          <c:marker>
            <c:symbol val="x"/>
            <c:size val="7"/>
          </c:marker>
          <c:cat>
            <c:strRef>
              <c:f>'55～64.65以上'!$K$23:$P$23</c:f>
              <c:strCache>
                <c:ptCount val="6"/>
                <c:pt idx="0">
                  <c:v>2015年</c:v>
                </c:pt>
                <c:pt idx="1">
                  <c:v>2016年</c:v>
                </c:pt>
                <c:pt idx="2">
                  <c:v>2017年</c:v>
                </c:pt>
                <c:pt idx="3">
                  <c:v>2018年</c:v>
                </c:pt>
                <c:pt idx="4">
                  <c:v>2019年</c:v>
                </c:pt>
                <c:pt idx="5">
                  <c:v>2020年</c:v>
                </c:pt>
              </c:strCache>
            </c:strRef>
          </c:cat>
          <c:val>
            <c:numRef>
              <c:f>'55～64.65以上'!$K$27:$P$27</c:f>
              <c:numCache>
                <c:formatCode>0.00%</c:formatCode>
                <c:ptCount val="6"/>
                <c:pt idx="0">
                  <c:v>0.15047021943573669</c:v>
                </c:pt>
                <c:pt idx="1">
                  <c:v>0.15762538382804503</c:v>
                </c:pt>
                <c:pt idx="2">
                  <c:v>0.16338880484114976</c:v>
                </c:pt>
                <c:pt idx="3">
                  <c:v>0.17438963627304435</c:v>
                </c:pt>
                <c:pt idx="4">
                  <c:v>0.1782716049382716</c:v>
                </c:pt>
                <c:pt idx="5">
                  <c:v>0.17981381675649191</c:v>
                </c:pt>
              </c:numCache>
            </c:numRef>
          </c:val>
          <c:smooth val="0"/>
          <c:extLst>
            <c:ext xmlns:c16="http://schemas.microsoft.com/office/drawing/2014/chart" uri="{C3380CC4-5D6E-409C-BE32-E72D297353CC}">
              <c16:uniqueId val="{00000006-330B-4901-8CDF-C6BA7CD28A52}"/>
            </c:ext>
          </c:extLst>
        </c:ser>
        <c:dLbls>
          <c:showLegendKey val="0"/>
          <c:showVal val="0"/>
          <c:showCatName val="0"/>
          <c:showSerName val="0"/>
          <c:showPercent val="0"/>
          <c:showBubbleSize val="0"/>
        </c:dLbls>
        <c:marker val="1"/>
        <c:smooth val="0"/>
        <c:axId val="96266112"/>
        <c:axId val="96267648"/>
      </c:lineChart>
      <c:catAx>
        <c:axId val="96266112"/>
        <c:scaling>
          <c:orientation val="minMax"/>
        </c:scaling>
        <c:delete val="0"/>
        <c:axPos val="b"/>
        <c:numFmt formatCode="General" sourceLinked="0"/>
        <c:majorTickMark val="none"/>
        <c:minorTickMark val="none"/>
        <c:tickLblPos val="nextTo"/>
        <c:crossAx val="96267648"/>
        <c:crosses val="autoZero"/>
        <c:auto val="1"/>
        <c:lblAlgn val="ctr"/>
        <c:lblOffset val="100"/>
        <c:noMultiLvlLbl val="0"/>
      </c:catAx>
      <c:valAx>
        <c:axId val="96267648"/>
        <c:scaling>
          <c:orientation val="minMax"/>
          <c:max val="0.35000000000000003"/>
          <c:min val="0.1"/>
        </c:scaling>
        <c:delete val="0"/>
        <c:axPos val="l"/>
        <c:majorGridlines/>
        <c:numFmt formatCode="0.0%" sourceLinked="0"/>
        <c:majorTickMark val="none"/>
        <c:minorTickMark val="none"/>
        <c:tickLblPos val="nextTo"/>
        <c:spPr>
          <a:ln w="9525">
            <a:noFill/>
          </a:ln>
        </c:spPr>
        <c:crossAx val="96266112"/>
        <c:crosses val="autoZero"/>
        <c:crossBetween val="between"/>
        <c:majorUnit val="5.000000000000001E-2"/>
      </c:valAx>
    </c:plotArea>
    <c:legend>
      <c:legendPos val="b"/>
      <c:overlay val="0"/>
      <c:txPr>
        <a:bodyPr/>
        <a:lstStyle/>
        <a:p>
          <a:pPr>
            <a:defRPr sz="800"/>
          </a:pPr>
          <a:endParaRPr lang="ja-JP"/>
        </a:p>
      </c:txPr>
    </c:legend>
    <c:plotVisOnly val="1"/>
    <c:dispBlanksAs val="zero"/>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46945814897016"/>
          <c:y val="4.5973166397678553E-2"/>
          <c:w val="0.86419900384983295"/>
          <c:h val="0.70759231183058635"/>
        </c:manualLayout>
      </c:layout>
      <c:barChart>
        <c:barDir val="col"/>
        <c:grouping val="clustered"/>
        <c:varyColors val="0"/>
        <c:ser>
          <c:idx val="0"/>
          <c:order val="0"/>
          <c:tx>
            <c:strRef>
              <c:f>女性!$B$30</c:f>
              <c:strCache>
                <c:ptCount val="1"/>
                <c:pt idx="0">
                  <c:v>15～24歳</c:v>
                </c:pt>
              </c:strCache>
            </c:strRef>
          </c:tx>
          <c:spPr>
            <a:pattFill prst="wdDnDiag">
              <a:fgClr>
                <a:schemeClr val="accent1"/>
              </a:fgClr>
              <a:bgClr>
                <a:schemeClr val="bg1"/>
              </a:bgClr>
            </a:pattFill>
            <a:ln>
              <a:solidFill>
                <a:schemeClr val="accent1">
                  <a:shade val="95000"/>
                  <a:satMod val="105000"/>
                </a:schemeClr>
              </a:solidFill>
            </a:ln>
          </c:spPr>
          <c:invertIfNegative val="0"/>
          <c:cat>
            <c:strRef>
              <c:f>女性!$E$29:$J$29</c:f>
              <c:strCache>
                <c:ptCount val="6"/>
                <c:pt idx="0">
                  <c:v>2015年</c:v>
                </c:pt>
                <c:pt idx="1">
                  <c:v>2016年</c:v>
                </c:pt>
                <c:pt idx="2">
                  <c:v>2017年</c:v>
                </c:pt>
                <c:pt idx="3">
                  <c:v>2018年</c:v>
                </c:pt>
                <c:pt idx="4">
                  <c:v>2019年</c:v>
                </c:pt>
                <c:pt idx="5">
                  <c:v>2020年</c:v>
                </c:pt>
              </c:strCache>
            </c:strRef>
          </c:cat>
          <c:val>
            <c:numRef>
              <c:f>女性!$E$30:$J$30</c:f>
              <c:numCache>
                <c:formatCode>0.00%</c:formatCode>
                <c:ptCount val="6"/>
                <c:pt idx="0">
                  <c:v>0.38990825688073394</c:v>
                </c:pt>
                <c:pt idx="1">
                  <c:v>0.43577981651376146</c:v>
                </c:pt>
                <c:pt idx="2">
                  <c:v>0.47640449438202248</c:v>
                </c:pt>
                <c:pt idx="3">
                  <c:v>0.5022321428571429</c:v>
                </c:pt>
                <c:pt idx="4">
                  <c:v>0.53691275167785235</c:v>
                </c:pt>
                <c:pt idx="5">
                  <c:v>0.51910112359550564</c:v>
                </c:pt>
              </c:numCache>
            </c:numRef>
          </c:val>
          <c:extLst>
            <c:ext xmlns:c16="http://schemas.microsoft.com/office/drawing/2014/chart" uri="{C3380CC4-5D6E-409C-BE32-E72D297353CC}">
              <c16:uniqueId val="{00000000-666B-43D4-8837-349742625B07}"/>
            </c:ext>
          </c:extLst>
        </c:ser>
        <c:ser>
          <c:idx val="1"/>
          <c:order val="1"/>
          <c:tx>
            <c:strRef>
              <c:f>女性!$B$31</c:f>
              <c:strCache>
                <c:ptCount val="1"/>
                <c:pt idx="0">
                  <c:v>25～34歳</c:v>
                </c:pt>
              </c:strCache>
            </c:strRef>
          </c:tx>
          <c:spPr>
            <a:pattFill prst="pct20">
              <a:fgClr>
                <a:srgbClr val="FF0000"/>
              </a:fgClr>
              <a:bgClr>
                <a:schemeClr val="bg1"/>
              </a:bgClr>
            </a:pattFill>
            <a:ln>
              <a:solidFill>
                <a:srgbClr val="FF0000"/>
              </a:solidFill>
            </a:ln>
          </c:spPr>
          <c:invertIfNegative val="0"/>
          <c:cat>
            <c:strRef>
              <c:f>女性!$E$29:$J$29</c:f>
              <c:strCache>
                <c:ptCount val="6"/>
                <c:pt idx="0">
                  <c:v>2015年</c:v>
                </c:pt>
                <c:pt idx="1">
                  <c:v>2016年</c:v>
                </c:pt>
                <c:pt idx="2">
                  <c:v>2017年</c:v>
                </c:pt>
                <c:pt idx="3">
                  <c:v>2018年</c:v>
                </c:pt>
                <c:pt idx="4">
                  <c:v>2019年</c:v>
                </c:pt>
                <c:pt idx="5">
                  <c:v>2020年</c:v>
                </c:pt>
              </c:strCache>
            </c:strRef>
          </c:cat>
          <c:val>
            <c:numRef>
              <c:f>女性!$E$31:$J$31</c:f>
              <c:numCache>
                <c:formatCode>0.00%</c:formatCode>
                <c:ptCount val="6"/>
                <c:pt idx="0">
                  <c:v>0.69367588932806323</c:v>
                </c:pt>
                <c:pt idx="1">
                  <c:v>0.72654690618762474</c:v>
                </c:pt>
                <c:pt idx="2">
                  <c:v>0.72950819672131151</c:v>
                </c:pt>
                <c:pt idx="3">
                  <c:v>0.73443983402489632</c:v>
                </c:pt>
                <c:pt idx="4">
                  <c:v>0.76041666666666663</c:v>
                </c:pt>
                <c:pt idx="5">
                  <c:v>0.76190476190476186</c:v>
                </c:pt>
              </c:numCache>
            </c:numRef>
          </c:val>
          <c:extLst>
            <c:ext xmlns:c16="http://schemas.microsoft.com/office/drawing/2014/chart" uri="{C3380CC4-5D6E-409C-BE32-E72D297353CC}">
              <c16:uniqueId val="{00000001-666B-43D4-8837-349742625B07}"/>
            </c:ext>
          </c:extLst>
        </c:ser>
        <c:ser>
          <c:idx val="2"/>
          <c:order val="2"/>
          <c:tx>
            <c:strRef>
              <c:f>女性!$B$32</c:f>
              <c:strCache>
                <c:ptCount val="1"/>
                <c:pt idx="0">
                  <c:v>35～44歳</c:v>
                </c:pt>
              </c:strCache>
            </c:strRef>
          </c:tx>
          <c:spPr>
            <a:pattFill prst="openDmnd">
              <a:fgClr>
                <a:schemeClr val="accent3">
                  <a:lumMod val="75000"/>
                </a:schemeClr>
              </a:fgClr>
              <a:bgClr>
                <a:schemeClr val="bg1"/>
              </a:bgClr>
            </a:pattFill>
            <a:ln>
              <a:solidFill>
                <a:schemeClr val="accent3">
                  <a:lumMod val="75000"/>
                </a:schemeClr>
              </a:solidFill>
            </a:ln>
          </c:spPr>
          <c:invertIfNegative val="0"/>
          <c:cat>
            <c:strRef>
              <c:f>女性!$E$29:$J$29</c:f>
              <c:strCache>
                <c:ptCount val="6"/>
                <c:pt idx="0">
                  <c:v>2015年</c:v>
                </c:pt>
                <c:pt idx="1">
                  <c:v>2016年</c:v>
                </c:pt>
                <c:pt idx="2">
                  <c:v>2017年</c:v>
                </c:pt>
                <c:pt idx="3">
                  <c:v>2018年</c:v>
                </c:pt>
                <c:pt idx="4">
                  <c:v>2019年</c:v>
                </c:pt>
                <c:pt idx="5">
                  <c:v>2020年</c:v>
                </c:pt>
              </c:strCache>
            </c:strRef>
          </c:cat>
          <c:val>
            <c:numRef>
              <c:f>女性!$E$32:$J$32</c:f>
              <c:numCache>
                <c:formatCode>0.00%</c:formatCode>
                <c:ptCount val="6"/>
                <c:pt idx="0">
                  <c:v>0.66114457831325302</c:v>
                </c:pt>
                <c:pt idx="1">
                  <c:v>0.66874027993779162</c:v>
                </c:pt>
                <c:pt idx="2">
                  <c:v>0.69391025641025639</c:v>
                </c:pt>
                <c:pt idx="3">
                  <c:v>0.69833333333333336</c:v>
                </c:pt>
                <c:pt idx="4">
                  <c:v>0.71923743500866555</c:v>
                </c:pt>
                <c:pt idx="5">
                  <c:v>0.73118279569892475</c:v>
                </c:pt>
              </c:numCache>
            </c:numRef>
          </c:val>
          <c:extLst>
            <c:ext xmlns:c16="http://schemas.microsoft.com/office/drawing/2014/chart" uri="{C3380CC4-5D6E-409C-BE32-E72D297353CC}">
              <c16:uniqueId val="{00000002-666B-43D4-8837-349742625B07}"/>
            </c:ext>
          </c:extLst>
        </c:ser>
        <c:ser>
          <c:idx val="3"/>
          <c:order val="3"/>
          <c:tx>
            <c:strRef>
              <c:f>女性!$B$33</c:f>
              <c:strCache>
                <c:ptCount val="1"/>
                <c:pt idx="0">
                  <c:v>45～54歳</c:v>
                </c:pt>
              </c:strCache>
            </c:strRef>
          </c:tx>
          <c:spPr>
            <a:pattFill prst="wdUpDiag">
              <a:fgClr>
                <a:schemeClr val="accent2">
                  <a:lumMod val="75000"/>
                </a:schemeClr>
              </a:fgClr>
              <a:bgClr>
                <a:schemeClr val="bg1"/>
              </a:bgClr>
            </a:pattFill>
            <a:ln>
              <a:solidFill>
                <a:schemeClr val="accent2">
                  <a:lumMod val="75000"/>
                </a:schemeClr>
              </a:solidFill>
            </a:ln>
          </c:spPr>
          <c:invertIfNegative val="0"/>
          <c:cat>
            <c:strRef>
              <c:f>女性!$E$29:$J$29</c:f>
              <c:strCache>
                <c:ptCount val="6"/>
                <c:pt idx="0">
                  <c:v>2015年</c:v>
                </c:pt>
                <c:pt idx="1">
                  <c:v>2016年</c:v>
                </c:pt>
                <c:pt idx="2">
                  <c:v>2017年</c:v>
                </c:pt>
                <c:pt idx="3">
                  <c:v>2018年</c:v>
                </c:pt>
                <c:pt idx="4">
                  <c:v>2019年</c:v>
                </c:pt>
                <c:pt idx="5">
                  <c:v>2020年</c:v>
                </c:pt>
              </c:strCache>
            </c:strRef>
          </c:cat>
          <c:val>
            <c:numRef>
              <c:f>女性!$E$33:$J$33</c:f>
              <c:numCache>
                <c:formatCode>0.00%</c:formatCode>
                <c:ptCount val="6"/>
                <c:pt idx="0">
                  <c:v>0.71026490066225167</c:v>
                </c:pt>
                <c:pt idx="1">
                  <c:v>0.72843450479233229</c:v>
                </c:pt>
                <c:pt idx="2">
                  <c:v>0.74</c:v>
                </c:pt>
                <c:pt idx="3">
                  <c:v>0.72089552238805965</c:v>
                </c:pt>
                <c:pt idx="4">
                  <c:v>0.75218658892128276</c:v>
                </c:pt>
                <c:pt idx="5">
                  <c:v>0.75901875901875904</c:v>
                </c:pt>
              </c:numCache>
            </c:numRef>
          </c:val>
          <c:extLst>
            <c:ext xmlns:c16="http://schemas.microsoft.com/office/drawing/2014/chart" uri="{C3380CC4-5D6E-409C-BE32-E72D297353CC}">
              <c16:uniqueId val="{00000003-666B-43D4-8837-349742625B07}"/>
            </c:ext>
          </c:extLst>
        </c:ser>
        <c:ser>
          <c:idx val="4"/>
          <c:order val="4"/>
          <c:tx>
            <c:strRef>
              <c:f>女性!$B$34</c:f>
              <c:strCache>
                <c:ptCount val="1"/>
                <c:pt idx="0">
                  <c:v>55～64歳</c:v>
                </c:pt>
              </c:strCache>
            </c:strRef>
          </c:tx>
          <c:spPr>
            <a:pattFill prst="pct40">
              <a:fgClr>
                <a:srgbClr val="00B0F0"/>
              </a:fgClr>
              <a:bgClr>
                <a:schemeClr val="bg1"/>
              </a:bgClr>
            </a:pattFill>
            <a:ln>
              <a:solidFill>
                <a:srgbClr val="00B0F0"/>
              </a:solidFill>
            </a:ln>
          </c:spPr>
          <c:invertIfNegative val="0"/>
          <c:cat>
            <c:strRef>
              <c:f>女性!$E$29:$J$29</c:f>
              <c:strCache>
                <c:ptCount val="6"/>
                <c:pt idx="0">
                  <c:v>2015年</c:v>
                </c:pt>
                <c:pt idx="1">
                  <c:v>2016年</c:v>
                </c:pt>
                <c:pt idx="2">
                  <c:v>2017年</c:v>
                </c:pt>
                <c:pt idx="3">
                  <c:v>2018年</c:v>
                </c:pt>
                <c:pt idx="4">
                  <c:v>2019年</c:v>
                </c:pt>
                <c:pt idx="5">
                  <c:v>2020年</c:v>
                </c:pt>
              </c:strCache>
            </c:strRef>
          </c:cat>
          <c:val>
            <c:numRef>
              <c:f>女性!$E$34:$J$34</c:f>
              <c:numCache>
                <c:formatCode>0.00%</c:formatCode>
                <c:ptCount val="6"/>
                <c:pt idx="0">
                  <c:v>0.52692307692307694</c:v>
                </c:pt>
                <c:pt idx="1">
                  <c:v>0.54581673306772904</c:v>
                </c:pt>
                <c:pt idx="2">
                  <c:v>0.56451612903225812</c:v>
                </c:pt>
                <c:pt idx="3">
                  <c:v>0.59514170040485825</c:v>
                </c:pt>
                <c:pt idx="4">
                  <c:v>0.6412825651302605</c:v>
                </c:pt>
                <c:pt idx="5">
                  <c:v>0.63992172211350296</c:v>
                </c:pt>
              </c:numCache>
            </c:numRef>
          </c:val>
          <c:extLst>
            <c:ext xmlns:c16="http://schemas.microsoft.com/office/drawing/2014/chart" uri="{C3380CC4-5D6E-409C-BE32-E72D297353CC}">
              <c16:uniqueId val="{00000004-666B-43D4-8837-349742625B07}"/>
            </c:ext>
          </c:extLst>
        </c:ser>
        <c:ser>
          <c:idx val="5"/>
          <c:order val="5"/>
          <c:tx>
            <c:strRef>
              <c:f>女性!$B$35</c:f>
              <c:strCache>
                <c:ptCount val="1"/>
                <c:pt idx="0">
                  <c:v>65歳～</c:v>
                </c:pt>
              </c:strCache>
            </c:strRef>
          </c:tx>
          <c:spPr>
            <a:pattFill prst="dkVert">
              <a:fgClr>
                <a:schemeClr val="accent6">
                  <a:lumMod val="75000"/>
                </a:schemeClr>
              </a:fgClr>
              <a:bgClr>
                <a:schemeClr val="bg1"/>
              </a:bgClr>
            </a:pattFill>
            <a:ln>
              <a:solidFill>
                <a:schemeClr val="accent6">
                  <a:lumMod val="75000"/>
                </a:schemeClr>
              </a:solidFill>
            </a:ln>
          </c:spPr>
          <c:invertIfNegative val="0"/>
          <c:cat>
            <c:strRef>
              <c:f>女性!$E$29:$J$29</c:f>
              <c:strCache>
                <c:ptCount val="6"/>
                <c:pt idx="0">
                  <c:v>2015年</c:v>
                </c:pt>
                <c:pt idx="1">
                  <c:v>2016年</c:v>
                </c:pt>
                <c:pt idx="2">
                  <c:v>2017年</c:v>
                </c:pt>
                <c:pt idx="3">
                  <c:v>2018年</c:v>
                </c:pt>
                <c:pt idx="4">
                  <c:v>2019年</c:v>
                </c:pt>
                <c:pt idx="5">
                  <c:v>2020年</c:v>
                </c:pt>
              </c:strCache>
            </c:strRef>
          </c:cat>
          <c:val>
            <c:numRef>
              <c:f>女性!$E$35:$J$35</c:f>
              <c:numCache>
                <c:formatCode>0.00%</c:formatCode>
                <c:ptCount val="6"/>
                <c:pt idx="0">
                  <c:v>0.12633996937212863</c:v>
                </c:pt>
                <c:pt idx="1">
                  <c:v>0.13408239700374533</c:v>
                </c:pt>
                <c:pt idx="2">
                  <c:v>0.12776957163958641</c:v>
                </c:pt>
                <c:pt idx="3">
                  <c:v>0.14682249817384951</c:v>
                </c:pt>
                <c:pt idx="4">
                  <c:v>0.16086956521739129</c:v>
                </c:pt>
                <c:pt idx="5">
                  <c:v>0.16282420749279539</c:v>
                </c:pt>
              </c:numCache>
            </c:numRef>
          </c:val>
          <c:extLst>
            <c:ext xmlns:c16="http://schemas.microsoft.com/office/drawing/2014/chart" uri="{C3380CC4-5D6E-409C-BE32-E72D297353CC}">
              <c16:uniqueId val="{00000005-666B-43D4-8837-349742625B07}"/>
            </c:ext>
          </c:extLst>
        </c:ser>
        <c:dLbls>
          <c:showLegendKey val="0"/>
          <c:showVal val="0"/>
          <c:showCatName val="0"/>
          <c:showSerName val="0"/>
          <c:showPercent val="0"/>
          <c:showBubbleSize val="0"/>
        </c:dLbls>
        <c:gapWidth val="75"/>
        <c:axId val="99660160"/>
        <c:axId val="99661696"/>
      </c:barChart>
      <c:lineChart>
        <c:grouping val="standard"/>
        <c:varyColors val="0"/>
        <c:ser>
          <c:idx val="6"/>
          <c:order val="6"/>
          <c:tx>
            <c:strRef>
              <c:f>女性!$B$36</c:f>
              <c:strCache>
                <c:ptCount val="1"/>
                <c:pt idx="0">
                  <c:v>総数</c:v>
                </c:pt>
              </c:strCache>
            </c:strRef>
          </c:tx>
          <c:spPr>
            <a:ln w="19050">
              <a:solidFill>
                <a:schemeClr val="tx1"/>
              </a:solidFill>
            </a:ln>
          </c:spPr>
          <c:marker>
            <c:symbol val="diamond"/>
            <c:size val="7"/>
            <c:spPr>
              <a:solidFill>
                <a:schemeClr val="tx1"/>
              </a:solidFill>
            </c:spPr>
          </c:marker>
          <c:dLbls>
            <c:spPr>
              <a:noFill/>
              <a:ln>
                <a:noFill/>
              </a:ln>
              <a:effectLst/>
            </c:spPr>
            <c:txPr>
              <a:bodyPr/>
              <a:lstStyle/>
              <a:p>
                <a:pPr>
                  <a:defRPr sz="120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女性!$C$29:$I$29</c:f>
              <c:strCache>
                <c:ptCount val="5"/>
                <c:pt idx="0">
                  <c:v>2015年</c:v>
                </c:pt>
                <c:pt idx="1">
                  <c:v>2016年</c:v>
                </c:pt>
                <c:pt idx="2">
                  <c:v>2017年</c:v>
                </c:pt>
                <c:pt idx="3">
                  <c:v>2018年</c:v>
                </c:pt>
                <c:pt idx="4">
                  <c:v>2019年</c:v>
                </c:pt>
              </c:strCache>
            </c:strRef>
          </c:cat>
          <c:val>
            <c:numRef>
              <c:f>女性!$E$36:$J$36</c:f>
              <c:numCache>
                <c:formatCode>0.00%</c:formatCode>
                <c:ptCount val="6"/>
                <c:pt idx="0">
                  <c:v>0.45292368681863232</c:v>
                </c:pt>
                <c:pt idx="1">
                  <c:v>0.46796932970566413</c:v>
                </c:pt>
                <c:pt idx="2">
                  <c:v>0.47658945293247906</c:v>
                </c:pt>
                <c:pt idx="3">
                  <c:v>0.48646653543307089</c:v>
                </c:pt>
                <c:pt idx="4">
                  <c:v>0.5103194103194103</c:v>
                </c:pt>
                <c:pt idx="5">
                  <c:v>0.51152525747915645</c:v>
                </c:pt>
              </c:numCache>
            </c:numRef>
          </c:val>
          <c:smooth val="0"/>
          <c:extLst>
            <c:ext xmlns:c16="http://schemas.microsoft.com/office/drawing/2014/chart" uri="{C3380CC4-5D6E-409C-BE32-E72D297353CC}">
              <c16:uniqueId val="{00000006-666B-43D4-8837-349742625B07}"/>
            </c:ext>
          </c:extLst>
        </c:ser>
        <c:dLbls>
          <c:showLegendKey val="0"/>
          <c:showVal val="0"/>
          <c:showCatName val="0"/>
          <c:showSerName val="0"/>
          <c:showPercent val="0"/>
          <c:showBubbleSize val="0"/>
        </c:dLbls>
        <c:marker val="1"/>
        <c:smooth val="0"/>
        <c:axId val="99660160"/>
        <c:axId val="99661696"/>
      </c:lineChart>
      <c:catAx>
        <c:axId val="99660160"/>
        <c:scaling>
          <c:orientation val="minMax"/>
        </c:scaling>
        <c:delete val="0"/>
        <c:axPos val="b"/>
        <c:numFmt formatCode="General" sourceLinked="0"/>
        <c:majorTickMark val="none"/>
        <c:minorTickMark val="none"/>
        <c:tickLblPos val="nextTo"/>
        <c:crossAx val="99661696"/>
        <c:crosses val="autoZero"/>
        <c:auto val="1"/>
        <c:lblAlgn val="ctr"/>
        <c:lblOffset val="100"/>
        <c:noMultiLvlLbl val="0"/>
      </c:catAx>
      <c:valAx>
        <c:axId val="99661696"/>
        <c:scaling>
          <c:orientation val="minMax"/>
          <c:max val="0.8"/>
          <c:min val="0.1"/>
        </c:scaling>
        <c:delete val="0"/>
        <c:axPos val="l"/>
        <c:majorGridlines/>
        <c:numFmt formatCode="0.0%" sourceLinked="0"/>
        <c:majorTickMark val="none"/>
        <c:minorTickMark val="none"/>
        <c:tickLblPos val="nextTo"/>
        <c:spPr>
          <a:ln w="9525">
            <a:noFill/>
          </a:ln>
        </c:spPr>
        <c:crossAx val="99660160"/>
        <c:crosses val="autoZero"/>
        <c:crossBetween val="between"/>
        <c:majorUnit val="0.1"/>
      </c:valAx>
    </c:plotArea>
    <c:legend>
      <c:legendPos val="b"/>
      <c:layout>
        <c:manualLayout>
          <c:xMode val="edge"/>
          <c:yMode val="edge"/>
          <c:x val="0.18883897143018702"/>
          <c:y val="0.866562005836227"/>
          <c:w val="0.64625963047258228"/>
          <c:h val="0.10031167979002625"/>
        </c:manualLayout>
      </c:layout>
      <c:overlay val="0"/>
      <c:txPr>
        <a:bodyPr/>
        <a:lstStyle/>
        <a:p>
          <a:pPr>
            <a:defRPr sz="800"/>
          </a:pPr>
          <a:endParaRPr lang="ja-JP"/>
        </a:p>
      </c:txPr>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女性!$L$30</c:f>
              <c:strCache>
                <c:ptCount val="1"/>
                <c:pt idx="0">
                  <c:v>15～24歳</c:v>
                </c:pt>
              </c:strCache>
            </c:strRef>
          </c:tx>
          <c:spPr>
            <a:pattFill prst="wdDnDiag">
              <a:fgClr>
                <a:schemeClr val="accent1"/>
              </a:fgClr>
              <a:bgClr>
                <a:schemeClr val="bg1"/>
              </a:bgClr>
            </a:pattFill>
            <a:ln>
              <a:solidFill>
                <a:schemeClr val="accent1">
                  <a:shade val="95000"/>
                  <a:satMod val="105000"/>
                </a:schemeClr>
              </a:solidFill>
            </a:ln>
          </c:spPr>
          <c:invertIfNegative val="0"/>
          <c:cat>
            <c:strRef>
              <c:f>女性!$O$29:$T$29</c:f>
              <c:strCache>
                <c:ptCount val="6"/>
                <c:pt idx="0">
                  <c:v>2015年</c:v>
                </c:pt>
                <c:pt idx="1">
                  <c:v>2016年</c:v>
                </c:pt>
                <c:pt idx="2">
                  <c:v>2017年</c:v>
                </c:pt>
                <c:pt idx="3">
                  <c:v>2018年</c:v>
                </c:pt>
                <c:pt idx="4">
                  <c:v>2019年</c:v>
                </c:pt>
                <c:pt idx="5">
                  <c:v>2020年</c:v>
                </c:pt>
              </c:strCache>
            </c:strRef>
          </c:cat>
          <c:val>
            <c:numRef>
              <c:f>女性!$O$30:$T$30</c:f>
              <c:numCache>
                <c:formatCode>0.00%</c:formatCode>
                <c:ptCount val="6"/>
                <c:pt idx="0">
                  <c:v>0.40909090909090912</c:v>
                </c:pt>
                <c:pt idx="1">
                  <c:v>0.42929292929292928</c:v>
                </c:pt>
                <c:pt idx="2">
                  <c:v>0.42929292929292928</c:v>
                </c:pt>
                <c:pt idx="3">
                  <c:v>0.46801346801346799</c:v>
                </c:pt>
                <c:pt idx="4">
                  <c:v>0.48397976391231029</c:v>
                </c:pt>
                <c:pt idx="5">
                  <c:v>0.47198641765704585</c:v>
                </c:pt>
              </c:numCache>
            </c:numRef>
          </c:val>
          <c:extLst>
            <c:ext xmlns:c16="http://schemas.microsoft.com/office/drawing/2014/chart" uri="{C3380CC4-5D6E-409C-BE32-E72D297353CC}">
              <c16:uniqueId val="{00000000-06F3-49E6-BBDB-13A6594F4A90}"/>
            </c:ext>
          </c:extLst>
        </c:ser>
        <c:ser>
          <c:idx val="1"/>
          <c:order val="1"/>
          <c:tx>
            <c:strRef>
              <c:f>女性!$L$31</c:f>
              <c:strCache>
                <c:ptCount val="1"/>
                <c:pt idx="0">
                  <c:v>25～34歳</c:v>
                </c:pt>
              </c:strCache>
            </c:strRef>
          </c:tx>
          <c:spPr>
            <a:pattFill prst="pct20">
              <a:fgClr>
                <a:srgbClr val="FF0000"/>
              </a:fgClr>
              <a:bgClr>
                <a:schemeClr val="bg1"/>
              </a:bgClr>
            </a:pattFill>
            <a:ln>
              <a:solidFill>
                <a:srgbClr val="FF0000"/>
              </a:solidFill>
            </a:ln>
          </c:spPr>
          <c:invertIfNegative val="0"/>
          <c:cat>
            <c:strRef>
              <c:f>女性!$O$29:$T$29</c:f>
              <c:strCache>
                <c:ptCount val="6"/>
                <c:pt idx="0">
                  <c:v>2015年</c:v>
                </c:pt>
                <c:pt idx="1">
                  <c:v>2016年</c:v>
                </c:pt>
                <c:pt idx="2">
                  <c:v>2017年</c:v>
                </c:pt>
                <c:pt idx="3">
                  <c:v>2018年</c:v>
                </c:pt>
                <c:pt idx="4">
                  <c:v>2019年</c:v>
                </c:pt>
                <c:pt idx="5">
                  <c:v>2020年</c:v>
                </c:pt>
              </c:strCache>
            </c:strRef>
          </c:cat>
          <c:val>
            <c:numRef>
              <c:f>女性!$O$31:$T$31</c:f>
              <c:numCache>
                <c:formatCode>0.00%</c:formatCode>
                <c:ptCount val="6"/>
                <c:pt idx="0">
                  <c:v>0.72099853157121885</c:v>
                </c:pt>
                <c:pt idx="1">
                  <c:v>0.73913043478260865</c:v>
                </c:pt>
                <c:pt idx="2">
                  <c:v>0.75720789074355088</c:v>
                </c:pt>
                <c:pt idx="3">
                  <c:v>0.77554179566563464</c:v>
                </c:pt>
                <c:pt idx="4">
                  <c:v>0.78582677165354331</c:v>
                </c:pt>
                <c:pt idx="5">
                  <c:v>0.78947368421052633</c:v>
                </c:pt>
              </c:numCache>
            </c:numRef>
          </c:val>
          <c:extLst>
            <c:ext xmlns:c16="http://schemas.microsoft.com/office/drawing/2014/chart" uri="{C3380CC4-5D6E-409C-BE32-E72D297353CC}">
              <c16:uniqueId val="{00000001-06F3-49E6-BBDB-13A6594F4A90}"/>
            </c:ext>
          </c:extLst>
        </c:ser>
        <c:ser>
          <c:idx val="2"/>
          <c:order val="2"/>
          <c:tx>
            <c:strRef>
              <c:f>女性!$L$32</c:f>
              <c:strCache>
                <c:ptCount val="1"/>
                <c:pt idx="0">
                  <c:v>35～44歳</c:v>
                </c:pt>
              </c:strCache>
            </c:strRef>
          </c:tx>
          <c:spPr>
            <a:pattFill prst="openDmnd">
              <a:fgClr>
                <a:schemeClr val="accent3">
                  <a:lumMod val="75000"/>
                </a:schemeClr>
              </a:fgClr>
              <a:bgClr>
                <a:schemeClr val="bg1"/>
              </a:bgClr>
            </a:pattFill>
            <a:ln>
              <a:solidFill>
                <a:schemeClr val="accent3">
                  <a:lumMod val="75000"/>
                </a:schemeClr>
              </a:solidFill>
            </a:ln>
          </c:spPr>
          <c:invertIfNegative val="0"/>
          <c:cat>
            <c:strRef>
              <c:f>女性!$O$29:$T$29</c:f>
              <c:strCache>
                <c:ptCount val="6"/>
                <c:pt idx="0">
                  <c:v>2015年</c:v>
                </c:pt>
                <c:pt idx="1">
                  <c:v>2016年</c:v>
                </c:pt>
                <c:pt idx="2">
                  <c:v>2017年</c:v>
                </c:pt>
                <c:pt idx="3">
                  <c:v>2018年</c:v>
                </c:pt>
                <c:pt idx="4">
                  <c:v>2019年</c:v>
                </c:pt>
                <c:pt idx="5">
                  <c:v>2020年</c:v>
                </c:pt>
              </c:strCache>
            </c:strRef>
          </c:cat>
          <c:val>
            <c:numRef>
              <c:f>女性!$O$32:$T$32</c:f>
              <c:numCache>
                <c:formatCode>0.00%</c:formatCode>
                <c:ptCount val="6"/>
                <c:pt idx="0">
                  <c:v>0.71190211345939935</c:v>
                </c:pt>
                <c:pt idx="1">
                  <c:v>0.71753986332574027</c:v>
                </c:pt>
                <c:pt idx="2">
                  <c:v>0.73255813953488369</c:v>
                </c:pt>
                <c:pt idx="3">
                  <c:v>0.7575030012004802</c:v>
                </c:pt>
                <c:pt idx="4">
                  <c:v>0.76951672862453535</c:v>
                </c:pt>
                <c:pt idx="5">
                  <c:v>0.76147959183673475</c:v>
                </c:pt>
              </c:numCache>
            </c:numRef>
          </c:val>
          <c:extLst>
            <c:ext xmlns:c16="http://schemas.microsoft.com/office/drawing/2014/chart" uri="{C3380CC4-5D6E-409C-BE32-E72D297353CC}">
              <c16:uniqueId val="{00000002-06F3-49E6-BBDB-13A6594F4A90}"/>
            </c:ext>
          </c:extLst>
        </c:ser>
        <c:ser>
          <c:idx val="3"/>
          <c:order val="3"/>
          <c:tx>
            <c:strRef>
              <c:f>女性!$L$33</c:f>
              <c:strCache>
                <c:ptCount val="1"/>
                <c:pt idx="0">
                  <c:v>45～54歳</c:v>
                </c:pt>
              </c:strCache>
            </c:strRef>
          </c:tx>
          <c:spPr>
            <a:pattFill prst="wdUpDiag">
              <a:fgClr>
                <a:schemeClr val="accent2">
                  <a:lumMod val="75000"/>
                </a:schemeClr>
              </a:fgClr>
              <a:bgClr>
                <a:schemeClr val="bg1"/>
              </a:bgClr>
            </a:pattFill>
            <a:ln>
              <a:solidFill>
                <a:schemeClr val="accent2">
                  <a:lumMod val="75000"/>
                </a:schemeClr>
              </a:solidFill>
            </a:ln>
          </c:spPr>
          <c:invertIfNegative val="0"/>
          <c:cat>
            <c:strRef>
              <c:f>女性!$O$29:$T$29</c:f>
              <c:strCache>
                <c:ptCount val="6"/>
                <c:pt idx="0">
                  <c:v>2015年</c:v>
                </c:pt>
                <c:pt idx="1">
                  <c:v>2016年</c:v>
                </c:pt>
                <c:pt idx="2">
                  <c:v>2017年</c:v>
                </c:pt>
                <c:pt idx="3">
                  <c:v>2018年</c:v>
                </c:pt>
                <c:pt idx="4">
                  <c:v>2019年</c:v>
                </c:pt>
                <c:pt idx="5">
                  <c:v>2020年</c:v>
                </c:pt>
              </c:strCache>
            </c:strRef>
          </c:cat>
          <c:val>
            <c:numRef>
              <c:f>女性!$O$33:$T$33</c:f>
              <c:numCache>
                <c:formatCode>0.00%</c:formatCode>
                <c:ptCount val="6"/>
                <c:pt idx="0">
                  <c:v>0.74758454106280192</c:v>
                </c:pt>
                <c:pt idx="1">
                  <c:v>0.76004728132387711</c:v>
                </c:pt>
                <c:pt idx="2">
                  <c:v>0.76985040276179517</c:v>
                </c:pt>
                <c:pt idx="3">
                  <c:v>0.77727784026996627</c:v>
                </c:pt>
                <c:pt idx="4">
                  <c:v>0.79162072767364944</c:v>
                </c:pt>
                <c:pt idx="5">
                  <c:v>0.78688524590163933</c:v>
                </c:pt>
              </c:numCache>
            </c:numRef>
          </c:val>
          <c:extLst>
            <c:ext xmlns:c16="http://schemas.microsoft.com/office/drawing/2014/chart" uri="{C3380CC4-5D6E-409C-BE32-E72D297353CC}">
              <c16:uniqueId val="{00000003-06F3-49E6-BBDB-13A6594F4A90}"/>
            </c:ext>
          </c:extLst>
        </c:ser>
        <c:ser>
          <c:idx val="4"/>
          <c:order val="4"/>
          <c:tx>
            <c:strRef>
              <c:f>女性!$L$34</c:f>
              <c:strCache>
                <c:ptCount val="1"/>
                <c:pt idx="0">
                  <c:v>55～64歳</c:v>
                </c:pt>
              </c:strCache>
            </c:strRef>
          </c:tx>
          <c:spPr>
            <a:pattFill prst="pct40">
              <a:fgClr>
                <a:srgbClr val="00B0F0"/>
              </a:fgClr>
              <a:bgClr>
                <a:schemeClr val="bg1"/>
              </a:bgClr>
            </a:pattFill>
            <a:ln>
              <a:solidFill>
                <a:srgbClr val="00B0F0"/>
              </a:solidFill>
            </a:ln>
          </c:spPr>
          <c:invertIfNegative val="0"/>
          <c:cat>
            <c:strRef>
              <c:f>女性!$O$29:$T$29</c:f>
              <c:strCache>
                <c:ptCount val="6"/>
                <c:pt idx="0">
                  <c:v>2015年</c:v>
                </c:pt>
                <c:pt idx="1">
                  <c:v>2016年</c:v>
                </c:pt>
                <c:pt idx="2">
                  <c:v>2017年</c:v>
                </c:pt>
                <c:pt idx="3">
                  <c:v>2018年</c:v>
                </c:pt>
                <c:pt idx="4">
                  <c:v>2019年</c:v>
                </c:pt>
                <c:pt idx="5">
                  <c:v>2020年</c:v>
                </c:pt>
              </c:strCache>
            </c:strRef>
          </c:cat>
          <c:val>
            <c:numRef>
              <c:f>女性!$O$34:$T$34</c:f>
              <c:numCache>
                <c:formatCode>0.00%</c:formatCode>
                <c:ptCount val="6"/>
                <c:pt idx="0">
                  <c:v>0.57894736842105265</c:v>
                </c:pt>
                <c:pt idx="1">
                  <c:v>0.59646910466582592</c:v>
                </c:pt>
                <c:pt idx="2">
                  <c:v>0.62002567394094998</c:v>
                </c:pt>
                <c:pt idx="3">
                  <c:v>0.64239271781534457</c:v>
                </c:pt>
                <c:pt idx="4">
                  <c:v>0.66057441253263705</c:v>
                </c:pt>
                <c:pt idx="5">
                  <c:v>0.66449934980494152</c:v>
                </c:pt>
              </c:numCache>
            </c:numRef>
          </c:val>
          <c:extLst>
            <c:ext xmlns:c16="http://schemas.microsoft.com/office/drawing/2014/chart" uri="{C3380CC4-5D6E-409C-BE32-E72D297353CC}">
              <c16:uniqueId val="{00000004-06F3-49E6-BBDB-13A6594F4A90}"/>
            </c:ext>
          </c:extLst>
        </c:ser>
        <c:ser>
          <c:idx val="5"/>
          <c:order val="5"/>
          <c:tx>
            <c:strRef>
              <c:f>女性!$L$35</c:f>
              <c:strCache>
                <c:ptCount val="1"/>
                <c:pt idx="0">
                  <c:v>65歳～</c:v>
                </c:pt>
              </c:strCache>
            </c:strRef>
          </c:tx>
          <c:spPr>
            <a:pattFill prst="dkVert">
              <a:fgClr>
                <a:schemeClr val="accent6">
                  <a:lumMod val="75000"/>
                </a:schemeClr>
              </a:fgClr>
              <a:bgClr>
                <a:schemeClr val="bg1"/>
              </a:bgClr>
            </a:pattFill>
            <a:ln>
              <a:solidFill>
                <a:schemeClr val="accent6">
                  <a:lumMod val="75000"/>
                </a:schemeClr>
              </a:solidFill>
            </a:ln>
          </c:spPr>
          <c:invertIfNegative val="0"/>
          <c:cat>
            <c:strRef>
              <c:f>女性!$O$29:$T$29</c:f>
              <c:strCache>
                <c:ptCount val="6"/>
                <c:pt idx="0">
                  <c:v>2015年</c:v>
                </c:pt>
                <c:pt idx="1">
                  <c:v>2016年</c:v>
                </c:pt>
                <c:pt idx="2">
                  <c:v>2017年</c:v>
                </c:pt>
                <c:pt idx="3">
                  <c:v>2018年</c:v>
                </c:pt>
                <c:pt idx="4">
                  <c:v>2019年</c:v>
                </c:pt>
                <c:pt idx="5">
                  <c:v>2020年</c:v>
                </c:pt>
              </c:strCache>
            </c:strRef>
          </c:cat>
          <c:val>
            <c:numRef>
              <c:f>女性!$O$35:$T$35</c:f>
              <c:numCache>
                <c:formatCode>0.00%</c:formatCode>
                <c:ptCount val="6"/>
                <c:pt idx="0">
                  <c:v>0.15047021943573669</c:v>
                </c:pt>
                <c:pt idx="1">
                  <c:v>0.15762538382804503</c:v>
                </c:pt>
                <c:pt idx="2">
                  <c:v>0.16338880484114976</c:v>
                </c:pt>
                <c:pt idx="3">
                  <c:v>0.17438963627304435</c:v>
                </c:pt>
                <c:pt idx="4">
                  <c:v>0.1782716049382716</c:v>
                </c:pt>
                <c:pt idx="5">
                  <c:v>0.17981381675649191</c:v>
                </c:pt>
              </c:numCache>
            </c:numRef>
          </c:val>
          <c:extLst>
            <c:ext xmlns:c16="http://schemas.microsoft.com/office/drawing/2014/chart" uri="{C3380CC4-5D6E-409C-BE32-E72D297353CC}">
              <c16:uniqueId val="{00000005-06F3-49E6-BBDB-13A6594F4A90}"/>
            </c:ext>
          </c:extLst>
        </c:ser>
        <c:dLbls>
          <c:showLegendKey val="0"/>
          <c:showVal val="0"/>
          <c:showCatName val="0"/>
          <c:showSerName val="0"/>
          <c:showPercent val="0"/>
          <c:showBubbleSize val="0"/>
        </c:dLbls>
        <c:gapWidth val="75"/>
        <c:axId val="43734528"/>
        <c:axId val="43736064"/>
      </c:barChart>
      <c:lineChart>
        <c:grouping val="standard"/>
        <c:varyColors val="0"/>
        <c:ser>
          <c:idx val="6"/>
          <c:order val="6"/>
          <c:tx>
            <c:strRef>
              <c:f>女性!$L$36</c:f>
              <c:strCache>
                <c:ptCount val="1"/>
                <c:pt idx="0">
                  <c:v>総数</c:v>
                </c:pt>
              </c:strCache>
            </c:strRef>
          </c:tx>
          <c:spPr>
            <a:ln w="19050">
              <a:solidFill>
                <a:schemeClr val="tx1"/>
              </a:solidFill>
            </a:ln>
          </c:spPr>
          <c:marker>
            <c:symbol val="diamond"/>
            <c:size val="7"/>
            <c:spPr>
              <a:solidFill>
                <a:schemeClr val="tx1"/>
              </a:solidFill>
            </c:spPr>
          </c:marker>
          <c:dLbls>
            <c:spPr>
              <a:noFill/>
              <a:ln>
                <a:noFill/>
              </a:ln>
              <a:effectLst/>
            </c:spPr>
            <c:txPr>
              <a:bodyPr/>
              <a:lstStyle/>
              <a:p>
                <a:pPr>
                  <a:defRPr sz="120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女性!$M$29:$S$29</c:f>
              <c:strCache>
                <c:ptCount val="5"/>
                <c:pt idx="0">
                  <c:v>2015年</c:v>
                </c:pt>
                <c:pt idx="1">
                  <c:v>2016年</c:v>
                </c:pt>
                <c:pt idx="2">
                  <c:v>2017年</c:v>
                </c:pt>
                <c:pt idx="3">
                  <c:v>2018年</c:v>
                </c:pt>
                <c:pt idx="4">
                  <c:v>2019年</c:v>
                </c:pt>
              </c:strCache>
            </c:strRef>
          </c:cat>
          <c:val>
            <c:numRef>
              <c:f>女性!$O$36:$T$36</c:f>
              <c:numCache>
                <c:formatCode>0.00%</c:formatCode>
                <c:ptCount val="6"/>
                <c:pt idx="0">
                  <c:v>0.48037676609105179</c:v>
                </c:pt>
                <c:pt idx="1">
                  <c:v>0.48866015352407538</c:v>
                </c:pt>
                <c:pt idx="2">
                  <c:v>0.49782343722792965</c:v>
                </c:pt>
                <c:pt idx="3">
                  <c:v>0.51332984840564555</c:v>
                </c:pt>
                <c:pt idx="4">
                  <c:v>0.52189080760509332</c:v>
                </c:pt>
                <c:pt idx="5">
                  <c:v>0.51833740831295838</c:v>
                </c:pt>
              </c:numCache>
            </c:numRef>
          </c:val>
          <c:smooth val="0"/>
          <c:extLst>
            <c:ext xmlns:c16="http://schemas.microsoft.com/office/drawing/2014/chart" uri="{C3380CC4-5D6E-409C-BE32-E72D297353CC}">
              <c16:uniqueId val="{00000006-06F3-49E6-BBDB-13A6594F4A90}"/>
            </c:ext>
          </c:extLst>
        </c:ser>
        <c:dLbls>
          <c:showLegendKey val="0"/>
          <c:showVal val="0"/>
          <c:showCatName val="0"/>
          <c:showSerName val="0"/>
          <c:showPercent val="0"/>
          <c:showBubbleSize val="0"/>
        </c:dLbls>
        <c:marker val="1"/>
        <c:smooth val="0"/>
        <c:axId val="43734528"/>
        <c:axId val="43736064"/>
      </c:lineChart>
      <c:catAx>
        <c:axId val="43734528"/>
        <c:scaling>
          <c:orientation val="minMax"/>
        </c:scaling>
        <c:delete val="0"/>
        <c:axPos val="b"/>
        <c:numFmt formatCode="General" sourceLinked="0"/>
        <c:majorTickMark val="none"/>
        <c:minorTickMark val="none"/>
        <c:tickLblPos val="nextTo"/>
        <c:crossAx val="43736064"/>
        <c:crosses val="autoZero"/>
        <c:auto val="1"/>
        <c:lblAlgn val="ctr"/>
        <c:lblOffset val="100"/>
        <c:noMultiLvlLbl val="0"/>
      </c:catAx>
      <c:valAx>
        <c:axId val="43736064"/>
        <c:scaling>
          <c:orientation val="minMax"/>
          <c:max val="0.8"/>
          <c:min val="0.1"/>
        </c:scaling>
        <c:delete val="0"/>
        <c:axPos val="l"/>
        <c:majorGridlines/>
        <c:numFmt formatCode="0.0%" sourceLinked="0"/>
        <c:majorTickMark val="none"/>
        <c:minorTickMark val="none"/>
        <c:tickLblPos val="nextTo"/>
        <c:spPr>
          <a:ln w="9525">
            <a:noFill/>
          </a:ln>
        </c:spPr>
        <c:crossAx val="43734528"/>
        <c:crosses val="autoZero"/>
        <c:crossBetween val="between"/>
        <c:majorUnit val="0.1"/>
      </c:valAx>
    </c:plotArea>
    <c:legend>
      <c:legendPos val="b"/>
      <c:overlay val="0"/>
      <c:txPr>
        <a:bodyPr/>
        <a:lstStyle/>
        <a:p>
          <a:pPr>
            <a:defRPr sz="800"/>
          </a:pPr>
          <a:endParaRPr lang="ja-JP"/>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出生数!$E$3</c:f>
              <c:strCache>
                <c:ptCount val="1"/>
                <c:pt idx="0">
                  <c:v>2015年</c:v>
                </c:pt>
              </c:strCache>
            </c:strRef>
          </c:tx>
          <c:spPr>
            <a:pattFill prst="wdDnDiag">
              <a:fgClr>
                <a:schemeClr val="accent1"/>
              </a:fgClr>
              <a:bgClr>
                <a:schemeClr val="bg1"/>
              </a:bgClr>
            </a:pattFill>
            <a:ln>
              <a:solidFill>
                <a:schemeClr val="accent1"/>
              </a:solidFill>
            </a:ln>
          </c:spPr>
          <c:invertIfNegative val="0"/>
          <c:dLbls>
            <c:dLbl>
              <c:idx val="1"/>
              <c:layout>
                <c:manualLayout>
                  <c:x val="-1.7361273287630503E-2"/>
                  <c:y val="2.1505376344086023E-2"/>
                </c:manualLayout>
              </c:layout>
              <c:spPr>
                <a:noFill/>
                <a:ln>
                  <a:noFill/>
                </a:ln>
                <a:effectLst/>
              </c:spPr>
              <c:txPr>
                <a:bodyPr wrap="square" lIns="38100" tIns="19050" rIns="38100" bIns="19050" anchor="ctr">
                  <a:noAutofit/>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0.11260243891713956"/>
                      <c:h val="7.4000169333671997E-2"/>
                    </c:manualLayout>
                  </c15:layout>
                </c:ext>
                <c:ext xmlns:c16="http://schemas.microsoft.com/office/drawing/2014/chart" uri="{C3380CC4-5D6E-409C-BE32-E72D297353CC}">
                  <c16:uniqueId val="{00000000-54B9-4A9F-B039-5F1DD4B7B555}"/>
                </c:ext>
              </c:extLst>
            </c:dLbl>
            <c:dLbl>
              <c:idx val="2"/>
              <c:layout>
                <c:manualLayout>
                  <c:x val="1.0929035752979323E-2"/>
                  <c:y val="1.29032258064516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6F-422A-9AFC-E74F14AEAC5C}"/>
                </c:ext>
              </c:extLst>
            </c:dLbl>
            <c:dLbl>
              <c:idx val="3"/>
              <c:layout>
                <c:manualLayout>
                  <c:x val="2.7419253536828551E-2"/>
                  <c:y val="1.72043010752688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6F-422A-9AFC-E74F14AEAC5C}"/>
                </c:ext>
              </c:extLst>
            </c:dLbl>
            <c:dLbl>
              <c:idx val="4"/>
              <c:tx>
                <c:rich>
                  <a:bodyPr/>
                  <a:lstStyle/>
                  <a:p>
                    <a:r>
                      <a:rPr lang="en-US" altLang="en-US"/>
                      <a:t>1,005,677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56F-422A-9AFC-E74F14AEAC5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出生数!$B$4:$B$8</c:f>
              <c:strCache>
                <c:ptCount val="5"/>
                <c:pt idx="0">
                  <c:v>大阪府</c:v>
                </c:pt>
                <c:pt idx="1">
                  <c:v>東京都</c:v>
                </c:pt>
                <c:pt idx="2">
                  <c:v>神奈川県</c:v>
                </c:pt>
                <c:pt idx="3">
                  <c:v>愛知県</c:v>
                </c:pt>
                <c:pt idx="4">
                  <c:v>全国</c:v>
                </c:pt>
              </c:strCache>
            </c:strRef>
          </c:cat>
          <c:val>
            <c:numRef>
              <c:f>出生数!$E$4:$E$8</c:f>
              <c:numCache>
                <c:formatCode>#,##0_);[Red]\(#,##0\)</c:formatCode>
                <c:ptCount val="5"/>
                <c:pt idx="0">
                  <c:v>70596</c:v>
                </c:pt>
                <c:pt idx="1">
                  <c:v>113194</c:v>
                </c:pt>
                <c:pt idx="2">
                  <c:v>73475</c:v>
                </c:pt>
                <c:pt idx="3">
                  <c:v>65615</c:v>
                </c:pt>
                <c:pt idx="4">
                  <c:v>255677</c:v>
                </c:pt>
              </c:numCache>
            </c:numRef>
          </c:val>
          <c:extLst>
            <c:ext xmlns:c16="http://schemas.microsoft.com/office/drawing/2014/chart" uri="{C3380CC4-5D6E-409C-BE32-E72D297353CC}">
              <c16:uniqueId val="{00000003-456F-422A-9AFC-E74F14AEAC5C}"/>
            </c:ext>
          </c:extLst>
        </c:ser>
        <c:ser>
          <c:idx val="1"/>
          <c:order val="1"/>
          <c:tx>
            <c:strRef>
              <c:f>出生数!$F$3</c:f>
              <c:strCache>
                <c:ptCount val="1"/>
                <c:pt idx="0">
                  <c:v>2016年</c:v>
                </c:pt>
              </c:strCache>
            </c:strRef>
          </c:tx>
          <c:spPr>
            <a:pattFill prst="dashHorz">
              <a:fgClr>
                <a:schemeClr val="accent1"/>
              </a:fgClr>
              <a:bgClr>
                <a:schemeClr val="bg1"/>
              </a:bgClr>
            </a:pattFill>
            <a:ln>
              <a:solidFill>
                <a:schemeClr val="accent1"/>
              </a:solidFill>
            </a:ln>
          </c:spPr>
          <c:invertIfNegative val="0"/>
          <c:cat>
            <c:strRef>
              <c:f>出生数!$B$4:$B$8</c:f>
              <c:strCache>
                <c:ptCount val="5"/>
                <c:pt idx="0">
                  <c:v>大阪府</c:v>
                </c:pt>
                <c:pt idx="1">
                  <c:v>東京都</c:v>
                </c:pt>
                <c:pt idx="2">
                  <c:v>神奈川県</c:v>
                </c:pt>
                <c:pt idx="3">
                  <c:v>愛知県</c:v>
                </c:pt>
                <c:pt idx="4">
                  <c:v>全国</c:v>
                </c:pt>
              </c:strCache>
            </c:strRef>
          </c:cat>
          <c:val>
            <c:numRef>
              <c:f>出生数!$F$4:$F$8</c:f>
              <c:numCache>
                <c:formatCode>#,##0_);[Red]\(#,##0\)</c:formatCode>
                <c:ptCount val="5"/>
                <c:pt idx="0">
                  <c:v>68816</c:v>
                </c:pt>
                <c:pt idx="1">
                  <c:v>111962</c:v>
                </c:pt>
                <c:pt idx="2">
                  <c:v>70648</c:v>
                </c:pt>
                <c:pt idx="3">
                  <c:v>64226</c:v>
                </c:pt>
                <c:pt idx="4">
                  <c:v>226978</c:v>
                </c:pt>
              </c:numCache>
            </c:numRef>
          </c:val>
          <c:extLst>
            <c:ext xmlns:c16="http://schemas.microsoft.com/office/drawing/2014/chart" uri="{C3380CC4-5D6E-409C-BE32-E72D297353CC}">
              <c16:uniqueId val="{00000004-456F-422A-9AFC-E74F14AEAC5C}"/>
            </c:ext>
          </c:extLst>
        </c:ser>
        <c:ser>
          <c:idx val="2"/>
          <c:order val="2"/>
          <c:tx>
            <c:strRef>
              <c:f>出生数!$G$3</c:f>
              <c:strCache>
                <c:ptCount val="1"/>
                <c:pt idx="0">
                  <c:v>2017年</c:v>
                </c:pt>
              </c:strCache>
            </c:strRef>
          </c:tx>
          <c:spPr>
            <a:pattFill prst="narHorz">
              <a:fgClr>
                <a:schemeClr val="accent1"/>
              </a:fgClr>
              <a:bgClr>
                <a:schemeClr val="bg1"/>
              </a:bgClr>
            </a:pattFill>
            <a:ln>
              <a:solidFill>
                <a:schemeClr val="accent1"/>
              </a:solidFill>
            </a:ln>
          </c:spPr>
          <c:invertIfNegative val="0"/>
          <c:cat>
            <c:strRef>
              <c:f>出生数!$B$4:$B$8</c:f>
              <c:strCache>
                <c:ptCount val="5"/>
                <c:pt idx="0">
                  <c:v>大阪府</c:v>
                </c:pt>
                <c:pt idx="1">
                  <c:v>東京都</c:v>
                </c:pt>
                <c:pt idx="2">
                  <c:v>神奈川県</c:v>
                </c:pt>
                <c:pt idx="3">
                  <c:v>愛知県</c:v>
                </c:pt>
                <c:pt idx="4">
                  <c:v>全国</c:v>
                </c:pt>
              </c:strCache>
            </c:strRef>
          </c:cat>
          <c:val>
            <c:numRef>
              <c:f>出生数!$G$4:$G$8</c:f>
              <c:numCache>
                <c:formatCode>#,##0_);[Red]\(#,##0\)</c:formatCode>
                <c:ptCount val="5"/>
                <c:pt idx="0">
                  <c:v>66602</c:v>
                </c:pt>
                <c:pt idx="1">
                  <c:v>108989</c:v>
                </c:pt>
                <c:pt idx="2">
                  <c:v>68130</c:v>
                </c:pt>
                <c:pt idx="3">
                  <c:v>62435</c:v>
                </c:pt>
                <c:pt idx="4">
                  <c:v>196060</c:v>
                </c:pt>
              </c:numCache>
            </c:numRef>
          </c:val>
          <c:extLst>
            <c:ext xmlns:c16="http://schemas.microsoft.com/office/drawing/2014/chart" uri="{C3380CC4-5D6E-409C-BE32-E72D297353CC}">
              <c16:uniqueId val="{00000005-456F-422A-9AFC-E74F14AEAC5C}"/>
            </c:ext>
          </c:extLst>
        </c:ser>
        <c:ser>
          <c:idx val="3"/>
          <c:order val="3"/>
          <c:tx>
            <c:strRef>
              <c:f>出生数!$H$3</c:f>
              <c:strCache>
                <c:ptCount val="1"/>
                <c:pt idx="0">
                  <c:v>2018年</c:v>
                </c:pt>
              </c:strCache>
            </c:strRef>
          </c:tx>
          <c:spPr>
            <a:pattFill prst="pct10">
              <a:fgClr>
                <a:schemeClr val="accent1"/>
              </a:fgClr>
              <a:bgClr>
                <a:schemeClr val="bg1"/>
              </a:bgClr>
            </a:pattFill>
            <a:ln>
              <a:solidFill>
                <a:schemeClr val="accent1"/>
              </a:solidFill>
            </a:ln>
          </c:spPr>
          <c:invertIfNegative val="0"/>
          <c:cat>
            <c:strRef>
              <c:f>出生数!$B$4:$B$8</c:f>
              <c:strCache>
                <c:ptCount val="5"/>
                <c:pt idx="0">
                  <c:v>大阪府</c:v>
                </c:pt>
                <c:pt idx="1">
                  <c:v>東京都</c:v>
                </c:pt>
                <c:pt idx="2">
                  <c:v>神奈川県</c:v>
                </c:pt>
                <c:pt idx="3">
                  <c:v>愛知県</c:v>
                </c:pt>
                <c:pt idx="4">
                  <c:v>全国</c:v>
                </c:pt>
              </c:strCache>
            </c:strRef>
          </c:cat>
          <c:val>
            <c:numRef>
              <c:f>出生数!$H$4:$H$8</c:f>
              <c:numCache>
                <c:formatCode>#,##0_);[Red]\(#,##0\)</c:formatCode>
                <c:ptCount val="5"/>
                <c:pt idx="0">
                  <c:v>65446</c:v>
                </c:pt>
                <c:pt idx="1">
                  <c:v>107150</c:v>
                </c:pt>
                <c:pt idx="2">
                  <c:v>66564</c:v>
                </c:pt>
                <c:pt idx="3">
                  <c:v>61230</c:v>
                </c:pt>
                <c:pt idx="4">
                  <c:v>190327.78470710103</c:v>
                </c:pt>
              </c:numCache>
            </c:numRef>
          </c:val>
          <c:extLst>
            <c:ext xmlns:c16="http://schemas.microsoft.com/office/drawing/2014/chart" uri="{C3380CC4-5D6E-409C-BE32-E72D297353CC}">
              <c16:uniqueId val="{00000006-456F-422A-9AFC-E74F14AEAC5C}"/>
            </c:ext>
          </c:extLst>
        </c:ser>
        <c:ser>
          <c:idx val="4"/>
          <c:order val="4"/>
          <c:tx>
            <c:strRef>
              <c:f>出生数!$I$3</c:f>
              <c:strCache>
                <c:ptCount val="1"/>
                <c:pt idx="0">
                  <c:v>2019年</c:v>
                </c:pt>
              </c:strCache>
            </c:strRef>
          </c:tx>
          <c:spPr>
            <a:pattFill prst="pct80">
              <a:fgClr>
                <a:schemeClr val="accent1"/>
              </a:fgClr>
              <a:bgClr>
                <a:schemeClr val="bg1"/>
              </a:bgClr>
            </a:pattFill>
            <a:ln>
              <a:solidFill>
                <a:schemeClr val="accent1"/>
              </a:solidFill>
            </a:ln>
          </c:spPr>
          <c:invertIfNegative val="0"/>
          <c:dLbls>
            <c:dLbl>
              <c:idx val="0"/>
              <c:layout>
                <c:manualLayout>
                  <c:x val="1.6490217783849091E-2"/>
                  <c:y val="4.3010752688172043E-3"/>
                </c:manualLayout>
              </c:layout>
              <c:tx>
                <c:rich>
                  <a:bodyPr/>
                  <a:lstStyle/>
                  <a:p>
                    <a:r>
                      <a:rPr lang="en-US" altLang="ja-JP"/>
                      <a:t>61,878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56F-422A-9AFC-E74F14AEAC5C}"/>
                </c:ext>
              </c:extLst>
            </c:dLbl>
            <c:dLbl>
              <c:idx val="1"/>
              <c:tx>
                <c:rich>
                  <a:bodyPr/>
                  <a:lstStyle/>
                  <a:p>
                    <a:r>
                      <a:rPr lang="en-US" altLang="ja-JP"/>
                      <a:t>99,661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56F-422A-9AFC-E74F14AEAC5C}"/>
                </c:ext>
              </c:extLst>
            </c:dLbl>
            <c:dLbl>
              <c:idx val="2"/>
              <c:layout>
                <c:manualLayout>
                  <c:x val="9.4915367343413881E-3"/>
                  <c:y val="4.3010752688172043E-3"/>
                </c:manualLayout>
              </c:layout>
              <c:tx>
                <c:rich>
                  <a:bodyPr/>
                  <a:lstStyle/>
                  <a:p>
                    <a:r>
                      <a:rPr lang="en-US" altLang="ja-JP"/>
                      <a:t>60,865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56F-422A-9AFC-E74F14AEAC5C}"/>
                </c:ext>
              </c:extLst>
            </c:dLbl>
            <c:dLbl>
              <c:idx val="3"/>
              <c:layout>
                <c:manualLayout>
                  <c:x val="1.1265446637461244E-2"/>
                  <c:y val="8.6021505376344086E-3"/>
                </c:manualLayout>
              </c:layout>
              <c:tx>
                <c:rich>
                  <a:bodyPr/>
                  <a:lstStyle/>
                  <a:p>
                    <a:r>
                      <a:rPr lang="en-US" altLang="ja-JP"/>
                      <a:t>55,613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56F-422A-9AFC-E74F14AEAC5C}"/>
                </c:ext>
              </c:extLst>
            </c:dLbl>
            <c:dLbl>
              <c:idx val="4"/>
              <c:layout>
                <c:manualLayout>
                  <c:x val="2.2433934711950633E-2"/>
                  <c:y val="-6.0215053763440864E-2"/>
                </c:manualLayout>
              </c:layout>
              <c:tx>
                <c:rich>
                  <a:bodyPr/>
                  <a:lstStyle/>
                  <a:p>
                    <a:r>
                      <a:rPr lang="en-US" altLang="ja-JP"/>
                      <a:t>840,832</a:t>
                    </a:r>
                    <a:endParaRPr lang="en-US" alt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56F-422A-9AFC-E74F14AEAC5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出生数!$B$4:$B$8</c:f>
              <c:strCache>
                <c:ptCount val="5"/>
                <c:pt idx="0">
                  <c:v>大阪府</c:v>
                </c:pt>
                <c:pt idx="1">
                  <c:v>東京都</c:v>
                </c:pt>
                <c:pt idx="2">
                  <c:v>神奈川県</c:v>
                </c:pt>
                <c:pt idx="3">
                  <c:v>愛知県</c:v>
                </c:pt>
                <c:pt idx="4">
                  <c:v>全国</c:v>
                </c:pt>
              </c:strCache>
            </c:strRef>
          </c:cat>
          <c:val>
            <c:numRef>
              <c:f>出生数!$I$4:$I$8</c:f>
              <c:numCache>
                <c:formatCode>#,##0_);[Red]\(#,##0\)</c:formatCode>
                <c:ptCount val="5"/>
                <c:pt idx="0">
                  <c:v>62557</c:v>
                </c:pt>
                <c:pt idx="1">
                  <c:v>101818</c:v>
                </c:pt>
                <c:pt idx="2">
                  <c:v>63035</c:v>
                </c:pt>
                <c:pt idx="3">
                  <c:v>57145</c:v>
                </c:pt>
                <c:pt idx="4">
                  <c:v>179310.78191658034</c:v>
                </c:pt>
              </c:numCache>
            </c:numRef>
          </c:val>
          <c:extLst>
            <c:ext xmlns:c16="http://schemas.microsoft.com/office/drawing/2014/chart" uri="{C3380CC4-5D6E-409C-BE32-E72D297353CC}">
              <c16:uniqueId val="{0000000C-456F-422A-9AFC-E74F14AEAC5C}"/>
            </c:ext>
          </c:extLst>
        </c:ser>
        <c:ser>
          <c:idx val="5"/>
          <c:order val="5"/>
          <c:tx>
            <c:strRef>
              <c:f>出生数!$J$3</c:f>
              <c:strCache>
                <c:ptCount val="1"/>
                <c:pt idx="0">
                  <c:v>2020年
（概数）</c:v>
                </c:pt>
              </c:strCache>
            </c:strRef>
          </c:tx>
          <c:invertIfNegative val="0"/>
          <c:cat>
            <c:strRef>
              <c:f>出生数!$B$4:$B$8</c:f>
              <c:strCache>
                <c:ptCount val="5"/>
                <c:pt idx="0">
                  <c:v>大阪府</c:v>
                </c:pt>
                <c:pt idx="1">
                  <c:v>東京都</c:v>
                </c:pt>
                <c:pt idx="2">
                  <c:v>神奈川県</c:v>
                </c:pt>
                <c:pt idx="3">
                  <c:v>愛知県</c:v>
                </c:pt>
                <c:pt idx="4">
                  <c:v>全国</c:v>
                </c:pt>
              </c:strCache>
            </c:strRef>
          </c:cat>
          <c:val>
            <c:numRef>
              <c:f>出生数!$J$4:$J$8</c:f>
              <c:numCache>
                <c:formatCode>#,##0_);[Red]\(#,##0\)</c:formatCode>
                <c:ptCount val="5"/>
                <c:pt idx="0">
                  <c:v>61878</c:v>
                </c:pt>
                <c:pt idx="1">
                  <c:v>99661</c:v>
                </c:pt>
                <c:pt idx="2">
                  <c:v>60865</c:v>
                </c:pt>
                <c:pt idx="3">
                  <c:v>55613</c:v>
                </c:pt>
                <c:pt idx="4">
                  <c:v>174252.71327399954</c:v>
                </c:pt>
              </c:numCache>
            </c:numRef>
          </c:val>
          <c:extLst>
            <c:ext xmlns:c16="http://schemas.microsoft.com/office/drawing/2014/chart" uri="{C3380CC4-5D6E-409C-BE32-E72D297353CC}">
              <c16:uniqueId val="{0000000D-456F-422A-9AFC-E74F14AEAC5C}"/>
            </c:ext>
          </c:extLst>
        </c:ser>
        <c:dLbls>
          <c:showLegendKey val="0"/>
          <c:showVal val="0"/>
          <c:showCatName val="0"/>
          <c:showSerName val="0"/>
          <c:showPercent val="0"/>
          <c:showBubbleSize val="0"/>
        </c:dLbls>
        <c:gapWidth val="75"/>
        <c:overlap val="-25"/>
        <c:axId val="77991936"/>
        <c:axId val="77993856"/>
      </c:barChart>
      <c:catAx>
        <c:axId val="77991936"/>
        <c:scaling>
          <c:orientation val="minMax"/>
        </c:scaling>
        <c:delete val="0"/>
        <c:axPos val="b"/>
        <c:numFmt formatCode="General" sourceLinked="0"/>
        <c:majorTickMark val="none"/>
        <c:minorTickMark val="none"/>
        <c:tickLblPos val="nextTo"/>
        <c:crossAx val="77993856"/>
        <c:crosses val="autoZero"/>
        <c:auto val="1"/>
        <c:lblAlgn val="ctr"/>
        <c:lblOffset val="100"/>
        <c:noMultiLvlLbl val="0"/>
      </c:catAx>
      <c:valAx>
        <c:axId val="77993856"/>
        <c:scaling>
          <c:orientation val="minMax"/>
          <c:max val="300000"/>
        </c:scaling>
        <c:delete val="0"/>
        <c:axPos val="l"/>
        <c:majorGridlines/>
        <c:numFmt formatCode="[=250000]&quot;1,000,000&quot;;[&lt;150000]#,##0;&quot;&quot;" sourceLinked="0"/>
        <c:majorTickMark val="none"/>
        <c:minorTickMark val="none"/>
        <c:tickLblPos val="nextTo"/>
        <c:spPr>
          <a:ln w="9525">
            <a:noFill/>
          </a:ln>
        </c:spPr>
        <c:crossAx val="77991936"/>
        <c:crosses val="autoZero"/>
        <c:crossBetween val="between"/>
        <c:majorUnit val="50000"/>
        <c:minorUnit val="10000"/>
      </c:valAx>
    </c:plotArea>
    <c:legend>
      <c:legendPos val="b"/>
      <c:layout>
        <c:manualLayout>
          <c:xMode val="edge"/>
          <c:yMode val="edge"/>
          <c:x val="0.19142505534881529"/>
          <c:y val="0.8444480568961138"/>
          <c:w val="0.74057971014492763"/>
          <c:h val="0.12974549149098299"/>
        </c:manualLayout>
      </c:layout>
      <c:overlay val="0"/>
    </c:legend>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4" tIns="45717" rIns="91434" bIns="45717" rtlCol="0"/>
          <a:lstStyle>
            <a:lvl1pPr algn="r">
              <a:defRPr sz="1200"/>
            </a:lvl1pPr>
          </a:lstStyle>
          <a:p>
            <a:fld id="{635A9212-E3C4-47E2-AB76-9957C017F5F7}" type="datetimeFigureOut">
              <a:rPr kumimoji="1" lang="ja-JP" altLang="en-US" smtClean="0"/>
              <a:t>2021/8/18</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81039" y="4721225"/>
            <a:ext cx="5445125" cy="4471988"/>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4" tIns="45717" rIns="91434" bIns="45717" rtlCol="0" anchor="b"/>
          <a:lstStyle>
            <a:lvl1pPr algn="r">
              <a:defRPr sz="1200"/>
            </a:lvl1pPr>
          </a:lstStyle>
          <a:p>
            <a:fld id="{8F76EF5F-7DBF-4A40-9C45-EC83E7153B76}" type="slidenum">
              <a:rPr kumimoji="1" lang="ja-JP" altLang="en-US" smtClean="0"/>
              <a:t>‹#›</a:t>
            </a:fld>
            <a:endParaRPr kumimoji="1" lang="ja-JP" altLang="en-US"/>
          </a:p>
        </p:txBody>
      </p:sp>
    </p:spTree>
    <p:extLst>
      <p:ext uri="{BB962C8B-B14F-4D97-AF65-F5344CB8AC3E}">
        <p14:creationId xmlns:p14="http://schemas.microsoft.com/office/powerpoint/2010/main" val="2403781353"/>
      </p:ext>
    </p:extLst>
  </p:cSld>
  <p:clrMap bg1="lt1" tx1="dk1" bg2="lt2" tx2="dk2" accent1="accent1" accent2="accent2" accent3="accent3" accent4="accent4" accent5="accent5" accent6="accent6" hlink="hlink" folHlink="folHlink"/>
  <p:notesStyle>
    <a:lvl1pPr marL="0" algn="l" defTabSz="914239" rtl="0" eaLnBrk="1" latinLnBrk="0" hangingPunct="1">
      <a:defRPr kumimoji="1" sz="1200" kern="1200">
        <a:solidFill>
          <a:schemeClr val="tx1"/>
        </a:solidFill>
        <a:latin typeface="+mn-lt"/>
        <a:ea typeface="+mn-ea"/>
        <a:cs typeface="+mn-cs"/>
      </a:defRPr>
    </a:lvl1pPr>
    <a:lvl2pPr marL="457119" algn="l" defTabSz="914239" rtl="0" eaLnBrk="1" latinLnBrk="0" hangingPunct="1">
      <a:defRPr kumimoji="1" sz="1200" kern="1200">
        <a:solidFill>
          <a:schemeClr val="tx1"/>
        </a:solidFill>
        <a:latin typeface="+mn-lt"/>
        <a:ea typeface="+mn-ea"/>
        <a:cs typeface="+mn-cs"/>
      </a:defRPr>
    </a:lvl2pPr>
    <a:lvl3pPr marL="914239" algn="l" defTabSz="914239" rtl="0" eaLnBrk="1" latinLnBrk="0" hangingPunct="1">
      <a:defRPr kumimoji="1" sz="1200" kern="1200">
        <a:solidFill>
          <a:schemeClr val="tx1"/>
        </a:solidFill>
        <a:latin typeface="+mn-lt"/>
        <a:ea typeface="+mn-ea"/>
        <a:cs typeface="+mn-cs"/>
      </a:defRPr>
    </a:lvl3pPr>
    <a:lvl4pPr marL="1371358" algn="l" defTabSz="914239" rtl="0" eaLnBrk="1" latinLnBrk="0" hangingPunct="1">
      <a:defRPr kumimoji="1" sz="1200" kern="1200">
        <a:solidFill>
          <a:schemeClr val="tx1"/>
        </a:solidFill>
        <a:latin typeface="+mn-lt"/>
        <a:ea typeface="+mn-ea"/>
        <a:cs typeface="+mn-cs"/>
      </a:defRPr>
    </a:lvl4pPr>
    <a:lvl5pPr marL="1828477" algn="l" defTabSz="914239" rtl="0" eaLnBrk="1" latinLnBrk="0" hangingPunct="1">
      <a:defRPr kumimoji="1" sz="1200" kern="1200">
        <a:solidFill>
          <a:schemeClr val="tx1"/>
        </a:solidFill>
        <a:latin typeface="+mn-lt"/>
        <a:ea typeface="+mn-ea"/>
        <a:cs typeface="+mn-cs"/>
      </a:defRPr>
    </a:lvl5pPr>
    <a:lvl6pPr marL="2285596" algn="l" defTabSz="914239" rtl="0" eaLnBrk="1" latinLnBrk="0" hangingPunct="1">
      <a:defRPr kumimoji="1" sz="1200" kern="1200">
        <a:solidFill>
          <a:schemeClr val="tx1"/>
        </a:solidFill>
        <a:latin typeface="+mn-lt"/>
        <a:ea typeface="+mn-ea"/>
        <a:cs typeface="+mn-cs"/>
      </a:defRPr>
    </a:lvl6pPr>
    <a:lvl7pPr marL="2742716" algn="l" defTabSz="914239" rtl="0" eaLnBrk="1" latinLnBrk="0" hangingPunct="1">
      <a:defRPr kumimoji="1" sz="1200" kern="1200">
        <a:solidFill>
          <a:schemeClr val="tx1"/>
        </a:solidFill>
        <a:latin typeface="+mn-lt"/>
        <a:ea typeface="+mn-ea"/>
        <a:cs typeface="+mn-cs"/>
      </a:defRPr>
    </a:lvl7pPr>
    <a:lvl8pPr marL="3199835" algn="l" defTabSz="914239" rtl="0" eaLnBrk="1" latinLnBrk="0" hangingPunct="1">
      <a:defRPr kumimoji="1" sz="1200" kern="1200">
        <a:solidFill>
          <a:schemeClr val="tx1"/>
        </a:solidFill>
        <a:latin typeface="+mn-lt"/>
        <a:ea typeface="+mn-ea"/>
        <a:cs typeface="+mn-cs"/>
      </a:defRPr>
    </a:lvl8pPr>
    <a:lvl9pPr marL="3656954" algn="l" defTabSz="914239"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0</a:t>
            </a:fld>
            <a:endParaRPr kumimoji="1" lang="ja-JP" altLang="en-US"/>
          </a:p>
        </p:txBody>
      </p:sp>
    </p:spTree>
    <p:extLst>
      <p:ext uri="{BB962C8B-B14F-4D97-AF65-F5344CB8AC3E}">
        <p14:creationId xmlns:p14="http://schemas.microsoft.com/office/powerpoint/2010/main" val="1110180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9</a:t>
            </a:fld>
            <a:endParaRPr kumimoji="1" lang="ja-JP" altLang="en-US"/>
          </a:p>
        </p:txBody>
      </p:sp>
    </p:spTree>
    <p:extLst>
      <p:ext uri="{BB962C8B-B14F-4D97-AF65-F5344CB8AC3E}">
        <p14:creationId xmlns:p14="http://schemas.microsoft.com/office/powerpoint/2010/main" val="2287048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a:t>資料これ</a:t>
            </a:r>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10</a:t>
            </a:fld>
            <a:endParaRPr kumimoji="1" lang="ja-JP" altLang="en-US"/>
          </a:p>
        </p:txBody>
      </p:sp>
    </p:spTree>
    <p:extLst>
      <p:ext uri="{BB962C8B-B14F-4D97-AF65-F5344CB8AC3E}">
        <p14:creationId xmlns:p14="http://schemas.microsoft.com/office/powerpoint/2010/main" val="1429277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12</a:t>
            </a:fld>
            <a:endParaRPr kumimoji="1" lang="ja-JP" altLang="en-US"/>
          </a:p>
        </p:txBody>
      </p:sp>
    </p:spTree>
    <p:extLst>
      <p:ext uri="{BB962C8B-B14F-4D97-AF65-F5344CB8AC3E}">
        <p14:creationId xmlns:p14="http://schemas.microsoft.com/office/powerpoint/2010/main" val="2825690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a:t>資料これ</a:t>
            </a:r>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16</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a:t>資料これ</a:t>
            </a:r>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17</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a:t>資料これ</a:t>
            </a:r>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18</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19</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20</a:t>
            </a:fld>
            <a:endParaRPr kumimoji="1" lang="ja-JP" altLang="en-US"/>
          </a:p>
        </p:txBody>
      </p:sp>
    </p:spTree>
    <p:extLst>
      <p:ext uri="{BB962C8B-B14F-4D97-AF65-F5344CB8AC3E}">
        <p14:creationId xmlns:p14="http://schemas.microsoft.com/office/powerpoint/2010/main" val="2172567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a:t>資料これ</a:t>
            </a:r>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21</a:t>
            </a:fld>
            <a:endParaRPr kumimoji="1" lang="ja-JP" altLang="en-US"/>
          </a:p>
        </p:txBody>
      </p:sp>
    </p:spTree>
    <p:extLst>
      <p:ext uri="{BB962C8B-B14F-4D97-AF65-F5344CB8AC3E}">
        <p14:creationId xmlns:p14="http://schemas.microsoft.com/office/powerpoint/2010/main" val="2412071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a:t>資料これ</a:t>
            </a:r>
          </a:p>
        </p:txBody>
      </p:sp>
      <p:sp>
        <p:nvSpPr>
          <p:cNvPr id="4" name="スライド番号プレースホルダー 3"/>
          <p:cNvSpPr>
            <a:spLocks noGrp="1"/>
          </p:cNvSpPr>
          <p:nvPr>
            <p:ph type="sldNum" sz="quarter" idx="10"/>
          </p:nvPr>
        </p:nvSpPr>
        <p:spPr/>
        <p:txBody>
          <a:bodyPr/>
          <a:lstStyle/>
          <a:p>
            <a:fld id="{8F76EF5F-7DBF-4A40-9C45-EC83E7153B76}"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3006578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a:t>資料これ</a:t>
            </a:r>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a:t>
            </a:fld>
            <a:endParaRPr kumimoji="1" lang="ja-JP" altLang="en-US"/>
          </a:p>
        </p:txBody>
      </p:sp>
    </p:spTree>
    <p:extLst>
      <p:ext uri="{BB962C8B-B14F-4D97-AF65-F5344CB8AC3E}">
        <p14:creationId xmlns:p14="http://schemas.microsoft.com/office/powerpoint/2010/main" val="1361126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a:t>資料これ</a:t>
            </a:r>
          </a:p>
        </p:txBody>
      </p:sp>
      <p:sp>
        <p:nvSpPr>
          <p:cNvPr id="4" name="スライド番号プレースホルダー 3"/>
          <p:cNvSpPr>
            <a:spLocks noGrp="1"/>
          </p:cNvSpPr>
          <p:nvPr>
            <p:ph type="sldNum" sz="quarter" idx="10"/>
          </p:nvPr>
        </p:nvSpPr>
        <p:spPr/>
        <p:txBody>
          <a:bodyPr/>
          <a:lstStyle/>
          <a:p>
            <a:fld id="{8F76EF5F-7DBF-4A40-9C45-EC83E7153B76}"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1047710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765E1B9-6B19-4421-B58D-CCD74901D3BE}" type="slidenum">
              <a:rPr kumimoji="1" lang="ja-JP" altLang="en-US" smtClean="0"/>
              <a:t>26</a:t>
            </a:fld>
            <a:endParaRPr kumimoji="1" lang="ja-JP" altLang="en-US"/>
          </a:p>
        </p:txBody>
      </p:sp>
    </p:spTree>
    <p:extLst>
      <p:ext uri="{BB962C8B-B14F-4D97-AF65-F5344CB8AC3E}">
        <p14:creationId xmlns:p14="http://schemas.microsoft.com/office/powerpoint/2010/main" val="2738709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a:t>資料これ</a:t>
            </a:r>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28</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811213"/>
            <a:ext cx="5399088" cy="40497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29</a:t>
            </a:fld>
            <a:endParaRPr kumimoji="1" lang="ja-JP" altLang="en-US"/>
          </a:p>
        </p:txBody>
      </p:sp>
    </p:spTree>
    <p:extLst>
      <p:ext uri="{BB962C8B-B14F-4D97-AF65-F5344CB8AC3E}">
        <p14:creationId xmlns:p14="http://schemas.microsoft.com/office/powerpoint/2010/main" val="744704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33</a:t>
            </a:fld>
            <a:endParaRPr kumimoji="1" lang="ja-JP" altLang="en-US"/>
          </a:p>
        </p:txBody>
      </p:sp>
    </p:spTree>
    <p:extLst>
      <p:ext uri="{BB962C8B-B14F-4D97-AF65-F5344CB8AC3E}">
        <p14:creationId xmlns:p14="http://schemas.microsoft.com/office/powerpoint/2010/main" val="1648745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37996C2-5E03-4E2D-8F4B-E9F77C0C4B8E}" type="slidenum">
              <a:rPr kumimoji="1" lang="ja-JP" altLang="en-US" smtClean="0"/>
              <a:t>35</a:t>
            </a:fld>
            <a:endParaRPr kumimoji="1" lang="ja-JP" altLang="en-US" dirty="0"/>
          </a:p>
        </p:txBody>
      </p:sp>
    </p:spTree>
    <p:extLst>
      <p:ext uri="{BB962C8B-B14F-4D97-AF65-F5344CB8AC3E}">
        <p14:creationId xmlns:p14="http://schemas.microsoft.com/office/powerpoint/2010/main" val="2797284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F76EF5F-7DBF-4A40-9C45-EC83E7153B76}" type="slidenum">
              <a:rPr kumimoji="1" lang="ja-JP" altLang="en-US" smtClean="0"/>
              <a:t>37</a:t>
            </a:fld>
            <a:endParaRPr kumimoji="1" lang="ja-JP" altLang="en-US"/>
          </a:p>
        </p:txBody>
      </p:sp>
    </p:spTree>
    <p:extLst>
      <p:ext uri="{BB962C8B-B14F-4D97-AF65-F5344CB8AC3E}">
        <p14:creationId xmlns:p14="http://schemas.microsoft.com/office/powerpoint/2010/main" val="195412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F76EF5F-7DBF-4A40-9C45-EC83E7153B76}" type="slidenum">
              <a:rPr kumimoji="1" lang="ja-JP" altLang="en-US" smtClean="0"/>
              <a:t>38</a:t>
            </a:fld>
            <a:endParaRPr kumimoji="1" lang="ja-JP" altLang="en-US"/>
          </a:p>
        </p:txBody>
      </p:sp>
    </p:spTree>
    <p:extLst>
      <p:ext uri="{BB962C8B-B14F-4D97-AF65-F5344CB8AC3E}">
        <p14:creationId xmlns:p14="http://schemas.microsoft.com/office/powerpoint/2010/main" val="1352171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a:t>資料これ</a:t>
            </a:r>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41</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42</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a:t>資料これ</a:t>
            </a:r>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2</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a:t>資料これ</a:t>
            </a:r>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3</a:t>
            </a:fld>
            <a:endParaRPr kumimoji="1" lang="ja-JP" altLang="en-US"/>
          </a:p>
        </p:txBody>
      </p:sp>
    </p:spTree>
    <p:extLst>
      <p:ext uri="{BB962C8B-B14F-4D97-AF65-F5344CB8AC3E}">
        <p14:creationId xmlns:p14="http://schemas.microsoft.com/office/powerpoint/2010/main" val="3145041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a:t>資料これ</a:t>
            </a:r>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4</a:t>
            </a:fld>
            <a:endParaRPr kumimoji="1" lang="ja-JP" altLang="en-US"/>
          </a:p>
        </p:txBody>
      </p:sp>
    </p:spTree>
    <p:extLst>
      <p:ext uri="{BB962C8B-B14F-4D97-AF65-F5344CB8AC3E}">
        <p14:creationId xmlns:p14="http://schemas.microsoft.com/office/powerpoint/2010/main" val="4202847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a:t>資料これ</a:t>
            </a:r>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5</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a:t>資料これ</a:t>
            </a:r>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6</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a:t>資料これ</a:t>
            </a:r>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7</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a:t>資料これ</a:t>
            </a:r>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8</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D1816AA-CD9E-4C06-BD13-64FA81AC9168}" type="datetime1">
              <a:rPr lang="ja-JP" altLang="en-US" smtClean="0">
                <a:solidFill>
                  <a:prstClr val="black">
                    <a:tint val="75000"/>
                  </a:prstClr>
                </a:solidFill>
              </a:rPr>
              <a:t>2021/8/18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37147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E997129-C704-43E6-8782-6327877298DE}" type="datetime1">
              <a:rPr lang="ja-JP" altLang="en-US" smtClean="0">
                <a:solidFill>
                  <a:prstClr val="black">
                    <a:tint val="75000"/>
                  </a:prstClr>
                </a:solidFill>
              </a:rPr>
              <a:t>2021/8/18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1214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207BEE3-DD63-4BE4-B13E-8703BFC49A41}" type="datetime1">
              <a:rPr lang="ja-JP" altLang="en-US" smtClean="0">
                <a:solidFill>
                  <a:prstClr val="black">
                    <a:tint val="75000"/>
                  </a:prstClr>
                </a:solidFill>
              </a:rPr>
              <a:t>2021/8/18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35179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33EB0D8-D97F-4663-B75F-E95C10AC0666}" type="datetime1">
              <a:rPr kumimoji="1" lang="ja-JP" altLang="en-US" smtClean="0"/>
              <a:t>2021/8/18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960139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20F8740-F774-4600-8984-7C4A59A11069}" type="datetime1">
              <a:rPr kumimoji="1" lang="ja-JP" altLang="en-US" smtClean="0"/>
              <a:t>2021/8/18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372433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0082410-D3B2-4D43-A020-402D6233F8A4}" type="datetime1">
              <a:rPr kumimoji="1" lang="ja-JP" altLang="en-US" smtClean="0"/>
              <a:t>2021/8/18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77235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3472870-6720-4A9A-87A1-73BF8847BA17}" type="datetime1">
              <a:rPr kumimoji="1" lang="ja-JP" altLang="en-US" smtClean="0"/>
              <a:t>2021/8/18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172222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F15D43A3-DBB0-4102-9462-CD0F445D9AC7}" type="datetime1">
              <a:rPr kumimoji="1" lang="ja-JP" altLang="en-US" smtClean="0"/>
              <a:t>2021/8/18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486664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B965A7-3C71-458C-AFAA-67FAED9456A3}" type="datetime1">
              <a:rPr kumimoji="1" lang="ja-JP" altLang="en-US" smtClean="0"/>
              <a:t>2021/8/18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454677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CF2150-FEEB-41E8-890A-BAC21BAB28CC}" type="datetime1">
              <a:rPr kumimoji="1" lang="ja-JP" altLang="en-US" smtClean="0"/>
              <a:t>2021/8/18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118909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271AB4A-0964-4769-B85F-83004DDF0F4A}" type="datetime1">
              <a:rPr kumimoji="1" lang="ja-JP" altLang="en-US" smtClean="0"/>
              <a:t>2021/8/18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286286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EE77E20-EC65-4045-8FD2-5C766C305364}" type="datetime1">
              <a:rPr lang="ja-JP" altLang="en-US" smtClean="0">
                <a:solidFill>
                  <a:prstClr val="black">
                    <a:tint val="75000"/>
                  </a:prstClr>
                </a:solidFill>
              </a:rPr>
              <a:t>2021/8/18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97267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F073221-D147-4D36-B352-659F1E9B245B}" type="datetime1">
              <a:rPr kumimoji="1" lang="ja-JP" altLang="en-US" smtClean="0"/>
              <a:t>2021/8/18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361865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3E7AB59-E78D-4E4A-8C6E-8A6A64C65C72}" type="datetime1">
              <a:rPr kumimoji="1" lang="ja-JP" altLang="en-US" smtClean="0"/>
              <a:t>2021/8/18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7598004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30ED077-8D09-4D51-ADA2-777D00FB5542}" type="datetime1">
              <a:rPr kumimoji="1" lang="ja-JP" altLang="en-US" smtClean="0"/>
              <a:t>2021/8/18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83759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E357E51-AA88-440A-BB72-0FABD1026E61}" type="datetime1">
              <a:rPr kumimoji="1" lang="ja-JP" altLang="en-US" smtClean="0"/>
              <a:t>2021/8/18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848062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5E8946-9819-49A7-BC50-EEB901AE9775}" type="datetime1">
              <a:rPr kumimoji="1" lang="ja-JP" altLang="en-US" smtClean="0"/>
              <a:t>2021/8/18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197574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CCAE3-E18D-49A7-878C-A5E54DCBB40A}" type="datetime1">
              <a:rPr kumimoji="1" lang="ja-JP" altLang="en-US" smtClean="0"/>
              <a:t>2021/8/18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234456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6BD5D20-0067-4398-A79F-28D70A4254B5}" type="datetime1">
              <a:rPr kumimoji="1" lang="ja-JP" altLang="en-US" smtClean="0"/>
              <a:t>2021/8/18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6418485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5B5AAD2-6868-4173-9162-859F8D603128}" type="datetime1">
              <a:rPr kumimoji="1" lang="ja-JP" altLang="en-US" smtClean="0"/>
              <a:t>2021/8/18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819005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F68ACDE-EFEB-405F-8B55-570C5E65FCA0}" type="datetime1">
              <a:rPr kumimoji="1" lang="ja-JP" altLang="en-US" smtClean="0"/>
              <a:t>2021/8/18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8327180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7D82F-2291-4844-993E-3BCA09CA4443}" type="datetime1">
              <a:rPr kumimoji="1" lang="ja-JP" altLang="en-US" smtClean="0"/>
              <a:t>2021/8/18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78350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48E232C-A85E-4E02-B84A-6A9067DE90D7}" type="datetime1">
              <a:rPr lang="ja-JP" altLang="en-US" smtClean="0">
                <a:solidFill>
                  <a:prstClr val="black">
                    <a:tint val="75000"/>
                  </a:prstClr>
                </a:solidFill>
              </a:rPr>
              <a:t>2021/8/18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58337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7937C93-AEB2-4049-8F76-FD04CBFFD01A}" type="datetime1">
              <a:rPr kumimoji="1" lang="ja-JP" altLang="en-US" smtClean="0"/>
              <a:t>2021/8/18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881761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005EFD-E712-4E39-8565-E2CF53FD3908}" type="datetime1">
              <a:rPr kumimoji="1" lang="ja-JP" altLang="en-US" smtClean="0"/>
              <a:t>2021/8/18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8308839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defTabSz="914400"/>
            <a:fld id="{571709DD-4425-41CC-998E-E4298FB75303}" type="datetime1">
              <a:rPr lang="ja-JP" altLang="en-US" smtClean="0">
                <a:solidFill>
                  <a:prstClr val="black">
                    <a:tint val="75000"/>
                  </a:prstClr>
                </a:solidFill>
              </a:rPr>
              <a:t>2021/8/18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B919324D-2D7E-47B5-9A7C-4FDBADA9BA59}"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1725808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defTabSz="914400"/>
            <a:fld id="{E8F02D36-FBCE-4502-9433-2C32EE6F3922}" type="datetime1">
              <a:rPr lang="ja-JP" altLang="en-US" smtClean="0">
                <a:solidFill>
                  <a:prstClr val="black">
                    <a:tint val="75000"/>
                  </a:prstClr>
                </a:solidFill>
              </a:rPr>
              <a:t>2021/8/18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B919324D-2D7E-47B5-9A7C-4FDBADA9BA59}" type="slidenum">
              <a:rPr lang="ja-JP" altLang="en-US" smtClean="0">
                <a:solidFill>
                  <a:prstClr val="black">
                    <a:tint val="75000"/>
                  </a:prstClr>
                </a:solidFill>
              </a:rPr>
              <a:pPr defTabSz="914400"/>
              <a:t>‹#›</a:t>
            </a:fld>
            <a:endParaRPr lang="ja-JP" altLang="en-US">
              <a:solidFill>
                <a:prstClr val="black">
                  <a:tint val="75000"/>
                </a:prst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938489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defTabSz="914400"/>
            <a:fld id="{542793C9-AC5F-4A1E-888E-1E3EA44C766F}" type="datetime1">
              <a:rPr lang="ja-JP" altLang="en-US" smtClean="0">
                <a:solidFill>
                  <a:prstClr val="black">
                    <a:tint val="75000"/>
                  </a:prstClr>
                </a:solidFill>
              </a:rPr>
              <a:t>2021/8/18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B919324D-2D7E-47B5-9A7C-4FDBADA9BA59}"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11661110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defTabSz="914400"/>
            <a:fld id="{34FE868B-C37C-40F1-B5B5-401A04D5F823}" type="datetime1">
              <a:rPr lang="ja-JP" altLang="en-US" smtClean="0">
                <a:solidFill>
                  <a:prstClr val="black">
                    <a:tint val="75000"/>
                  </a:prstClr>
                </a:solidFill>
              </a:rPr>
              <a:t>2021/8/18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B919324D-2D7E-47B5-9A7C-4FDBADA9BA59}" type="slidenum">
              <a:rPr lang="ja-JP" altLang="en-US" smtClean="0">
                <a:solidFill>
                  <a:prstClr val="black">
                    <a:tint val="75000"/>
                  </a:prstClr>
                </a:solidFill>
              </a:rPr>
              <a:pPr defTabSz="914400"/>
              <a:t>‹#›</a:t>
            </a:fld>
            <a:endParaRPr lang="ja-JP" altLang="en-US">
              <a:solidFill>
                <a:prstClr val="black">
                  <a:tint val="75000"/>
                </a:prst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535566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defTabSz="914400"/>
            <a:fld id="{7DB5558E-6BF4-40AE-AD44-FBD9FF6B6D04}" type="datetime1">
              <a:rPr lang="ja-JP" altLang="en-US" smtClean="0">
                <a:solidFill>
                  <a:prstClr val="black">
                    <a:tint val="75000"/>
                  </a:prstClr>
                </a:solidFill>
              </a:rPr>
              <a:t>2021/8/18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B919324D-2D7E-47B5-9A7C-4FDBADA9BA59}"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1117185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0F8A979-93C9-4DEF-83CA-AB9246D344D5}" type="datetime1">
              <a:rPr kumimoji="1" lang="ja-JP" altLang="en-US" smtClean="0"/>
              <a:t>2021/8/18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2215477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7F43E3-F179-4C65-A1E7-63E43AEDFD43}" type="datetime1">
              <a:rPr kumimoji="1" lang="ja-JP" altLang="en-US" smtClean="0"/>
              <a:t>2021/8/18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154863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D663522-CF9B-48E5-A64C-128792640A8B}" type="datetime1">
              <a:rPr lang="ja-JP" altLang="en-US" smtClean="0">
                <a:solidFill>
                  <a:prstClr val="black">
                    <a:tint val="75000"/>
                  </a:prstClr>
                </a:solidFill>
              </a:rPr>
              <a:t>2021/8/18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589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DFBB69A-6328-4D6A-B885-8B1B58534B77}" type="datetime1">
              <a:rPr lang="ja-JP" altLang="en-US" smtClean="0">
                <a:solidFill>
                  <a:prstClr val="black">
                    <a:tint val="75000"/>
                  </a:prstClr>
                </a:solidFill>
              </a:rPr>
              <a:t>2021/8/18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98571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DB217AC-EA51-4781-8D99-EAC178BC8DEA}" type="datetime1">
              <a:rPr lang="ja-JP" altLang="en-US" smtClean="0">
                <a:solidFill>
                  <a:prstClr val="black">
                    <a:tint val="75000"/>
                  </a:prstClr>
                </a:solidFill>
              </a:rPr>
              <a:t>2021/8/18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325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6344220-EB5C-4FD4-B78F-4AA0E433E946}" type="datetime1">
              <a:rPr lang="ja-JP" altLang="en-US" smtClean="0">
                <a:solidFill>
                  <a:prstClr val="black">
                    <a:tint val="75000"/>
                  </a:prstClr>
                </a:solidFill>
              </a:rPr>
              <a:t>2021/8/18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82882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61E8844-E727-49EA-92FF-9255AB581B69}" type="datetime1">
              <a:rPr lang="ja-JP" altLang="en-US" smtClean="0">
                <a:solidFill>
                  <a:prstClr val="black">
                    <a:tint val="75000"/>
                  </a:prstClr>
                </a:solidFill>
              </a:rPr>
              <a:t>2021/8/18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30015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F2BE050-21DC-4816-8961-80602A2B5B3A}" type="datetime1">
              <a:rPr lang="ja-JP" altLang="en-US" smtClean="0">
                <a:solidFill>
                  <a:prstClr val="black">
                    <a:tint val="75000"/>
                  </a:prstClr>
                </a:solidFill>
              </a:rPr>
              <a:t>2021/8/18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1683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5748517-8C31-4A19-95B0-AEC48DF1CADD}" type="datetime1">
              <a:rPr lang="ja-JP" altLang="en-US" smtClean="0">
                <a:solidFill>
                  <a:prstClr val="black">
                    <a:tint val="75000"/>
                  </a:prstClr>
                </a:solidFill>
              </a:rPr>
              <a:t>2021/8/18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919324D-2D7E-47B5-9A7C-4FDBADA9BA59}"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1378382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defTabSz="914400"/>
            <a:fld id="{4D3E061B-8AE6-4141-878D-259254A59421}" type="datetime1">
              <a:rPr lang="ja-JP" altLang="en-US" smtClean="0">
                <a:solidFill>
                  <a:prstClr val="black">
                    <a:tint val="75000"/>
                  </a:prstClr>
                </a:solidFill>
              </a:rPr>
              <a:t>2021/8/18</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defTabSz="914400"/>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defTabSz="914400"/>
            <a:fld id="{B919324D-2D7E-47B5-9A7C-4FDBADA9BA59}"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20968484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B5748517-8C31-4A19-95B0-AEC48DF1CADD}" type="datetime1">
              <a:rPr lang="ja-JP" altLang="en-US" smtClean="0">
                <a:solidFill>
                  <a:prstClr val="black">
                    <a:tint val="75000"/>
                  </a:prstClr>
                </a:solidFill>
              </a:rPr>
              <a:t>2021/8/18</a:t>
            </a:fld>
            <a:endParaRPr lang="ja-JP" altLang="en-US">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defTabSz="914400"/>
            <a:fld id="{B919324D-2D7E-47B5-9A7C-4FDBADA9BA59}"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176223835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42.emf"/></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chart" Target="../charts/chart10.xml"/></Relationships>
</file>

<file path=ppt/slides/_rels/slide9.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022600"/>
            <a:ext cx="8064896" cy="1320800"/>
          </a:xfrm>
        </p:spPr>
        <p:txBody>
          <a:bodyPr>
            <a:normAutofit/>
          </a:bodyPr>
          <a:lstStyle/>
          <a:p>
            <a:r>
              <a:rPr kumimoji="1" lang="ja-JP" altLang="en-US" dirty="0">
                <a:solidFill>
                  <a:schemeClr val="tx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具体的目標の進捗管理に係る参考指標</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0</a:t>
            </a:fld>
            <a:endParaRPr kumimoji="1" lang="ja-JP" altLang="en-US"/>
          </a:p>
        </p:txBody>
      </p:sp>
      <p:sp>
        <p:nvSpPr>
          <p:cNvPr id="5" name="タイトル 1"/>
          <p:cNvSpPr txBox="1">
            <a:spLocks/>
          </p:cNvSpPr>
          <p:nvPr/>
        </p:nvSpPr>
        <p:spPr>
          <a:xfrm>
            <a:off x="971600" y="5571460"/>
            <a:ext cx="7272808" cy="1320800"/>
          </a:xfrm>
          <a:prstGeom prst="rect">
            <a:avLst/>
          </a:prstGeom>
        </p:spPr>
        <p:txBody>
          <a:bodyPr vert="horz" lIns="91440" tIns="45720" rIns="91440" bIns="45720" rtlCol="0" anchor="t">
            <a:normAutofit fontScale="75000" lnSpcReduction="2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r"/>
            <a:r>
              <a:rPr lang="zh-CN" altLang="en-US" dirty="0">
                <a:solidFill>
                  <a:schemeClr val="tx1"/>
                </a:solidFill>
                <a:latin typeface="UD デジタル 教科書体 NK-R" panose="02020400000000000000" pitchFamily="18" charset="-128"/>
                <a:ea typeface="UD デジタル 教科書体 NK-R" panose="02020400000000000000" pitchFamily="18" charset="-128"/>
              </a:rPr>
              <a:t>令和</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３</a:t>
            </a:r>
            <a:r>
              <a:rPr lang="zh-CN" altLang="en-US" dirty="0">
                <a:solidFill>
                  <a:schemeClr val="tx1"/>
                </a:solidFill>
                <a:latin typeface="UD デジタル 教科書体 NK-R" panose="02020400000000000000" pitchFamily="18" charset="-128"/>
                <a:ea typeface="UD デジタル 教科書体 NK-R" panose="02020400000000000000" pitchFamily="18" charset="-128"/>
              </a:rPr>
              <a:t>年</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８</a:t>
            </a:r>
            <a:r>
              <a:rPr lang="zh-CN" altLang="en-US" dirty="0">
                <a:solidFill>
                  <a:schemeClr val="tx1"/>
                </a:solidFill>
                <a:latin typeface="UD デジタル 教科書体 NK-R" panose="02020400000000000000" pitchFamily="18" charset="-128"/>
                <a:ea typeface="UD デジタル 教科書体 NK-R" panose="02020400000000000000" pitchFamily="18" charset="-128"/>
              </a:rPr>
              <a:t>月</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２６</a:t>
            </a:r>
            <a:r>
              <a:rPr lang="zh-CN" altLang="en-US" dirty="0">
                <a:solidFill>
                  <a:schemeClr val="tx1"/>
                </a:solidFill>
                <a:latin typeface="UD デジタル 教科書体 NK-R" panose="02020400000000000000" pitchFamily="18" charset="-128"/>
                <a:ea typeface="UD デジタル 教科書体 NK-R" panose="02020400000000000000" pitchFamily="18" charset="-128"/>
              </a:rPr>
              <a:t>日</a:t>
            </a:r>
          </a:p>
          <a:p>
            <a:pPr algn="r"/>
            <a:r>
              <a:rPr lang="zh-CN" altLang="en-US" dirty="0">
                <a:solidFill>
                  <a:schemeClr val="tx1"/>
                </a:solidFill>
                <a:latin typeface="UD デジタル 教科書体 NK-R" panose="02020400000000000000" pitchFamily="18" charset="-128"/>
                <a:ea typeface="UD デジタル 教科書体 NK-R" panose="02020400000000000000" pitchFamily="18" charset="-128"/>
              </a:rPr>
              <a:t>第</a:t>
            </a:r>
            <a:r>
              <a:rPr lang="en-US" altLang="zh-CN" dirty="0">
                <a:solidFill>
                  <a:schemeClr val="tx1"/>
                </a:solidFill>
                <a:latin typeface="UD デジタル 教科書体 NK-R" panose="02020400000000000000" pitchFamily="18" charset="-128"/>
                <a:ea typeface="UD デジタル 教科書体 NK-R" panose="02020400000000000000" pitchFamily="18" charset="-128"/>
              </a:rPr>
              <a:t>1</a:t>
            </a:r>
            <a:r>
              <a:rPr lang="zh-CN" altLang="en-US" dirty="0">
                <a:solidFill>
                  <a:schemeClr val="tx1"/>
                </a:solidFill>
                <a:latin typeface="UD デジタル 教科書体 NK-R" panose="02020400000000000000" pitchFamily="18" charset="-128"/>
                <a:ea typeface="UD デジタル 教科書体 NK-R" panose="02020400000000000000" pitchFamily="18" charset="-128"/>
              </a:rPr>
              <a:t>回</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大阪府まち・ひと・しごと創生推進審議会</a:t>
            </a:r>
            <a:endParaRPr lang="zh-CN" altLang="en-US"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大阪府まち・ひと・しごと創生推進審議会事務局</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lang="zh-CN" altLang="en-US" sz="2400" dirty="0">
                <a:solidFill>
                  <a:schemeClr val="tx1"/>
                </a:solidFill>
                <a:latin typeface="UD デジタル 教科書体 NK-R" panose="02020400000000000000" pitchFamily="18" charset="-128"/>
                <a:ea typeface="UD デジタル 教科書体 NK-R" panose="02020400000000000000" pitchFamily="18" charset="-128"/>
              </a:rPr>
              <a:t>大阪府</a:t>
            </a: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政策企画</a:t>
            </a:r>
            <a:r>
              <a:rPr lang="zh-CN" altLang="en-US" sz="2400" dirty="0">
                <a:solidFill>
                  <a:schemeClr val="tx1"/>
                </a:solidFill>
                <a:latin typeface="UD デジタル 教科書体 NK-R" panose="02020400000000000000" pitchFamily="18" charset="-128"/>
                <a:ea typeface="UD デジタル 教科書体 NK-R" panose="02020400000000000000" pitchFamily="18" charset="-128"/>
              </a:rPr>
              <a:t>部</a:t>
            </a: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広域調整</a:t>
            </a:r>
            <a:r>
              <a:rPr lang="zh-CN" altLang="en-US" sz="2400" dirty="0">
                <a:solidFill>
                  <a:schemeClr val="tx1"/>
                </a:solidFill>
                <a:latin typeface="UD デジタル 教科書体 NK-R" panose="02020400000000000000" pitchFamily="18" charset="-128"/>
                <a:ea typeface="UD デジタル 教科書体 NK-R" panose="02020400000000000000" pitchFamily="18" charset="-128"/>
              </a:rPr>
              <a:t>室</a:t>
            </a: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事業推進</a:t>
            </a:r>
            <a:r>
              <a:rPr lang="zh-CN" altLang="en-US" sz="2400" dirty="0">
                <a:solidFill>
                  <a:schemeClr val="tx1"/>
                </a:solidFill>
                <a:latin typeface="UD デジタル 教科書体 NK-R" panose="02020400000000000000" pitchFamily="18" charset="-128"/>
                <a:ea typeface="UD デジタル 教科書体 NK-R" panose="02020400000000000000" pitchFamily="18" charset="-128"/>
              </a:rPr>
              <a:t>課</a:t>
            </a:r>
          </a:p>
        </p:txBody>
      </p:sp>
      <p:sp>
        <p:nvSpPr>
          <p:cNvPr id="6" name="タイトル 1"/>
          <p:cNvSpPr txBox="1">
            <a:spLocks/>
          </p:cNvSpPr>
          <p:nvPr/>
        </p:nvSpPr>
        <p:spPr>
          <a:xfrm>
            <a:off x="7092280" y="116632"/>
            <a:ext cx="1868809" cy="576064"/>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b="1" dirty="0">
                <a:latin typeface="+mj-ea"/>
                <a:cs typeface="Meiryo UI" panose="020B0604030504040204" pitchFamily="50" charset="-128"/>
              </a:rPr>
              <a:t>参考資料１</a:t>
            </a:r>
            <a:endParaRPr lang="ja-JP" altLang="en-US" sz="3200" b="1" dirty="0">
              <a:latin typeface="+mj-ea"/>
              <a:cs typeface="Meiryo UI" panose="020B0604030504040204" pitchFamily="50" charset="-128"/>
            </a:endParaRPr>
          </a:p>
        </p:txBody>
      </p:sp>
      <p:cxnSp>
        <p:nvCxnSpPr>
          <p:cNvPr id="7" name="直線コネクタ 6"/>
          <p:cNvCxnSpPr/>
          <p:nvPr/>
        </p:nvCxnSpPr>
        <p:spPr>
          <a:xfrm>
            <a:off x="107504" y="3645024"/>
            <a:ext cx="756084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正方形/長方形 2">
            <a:extLst>
              <a:ext uri="{FF2B5EF4-FFF2-40B4-BE49-F238E27FC236}">
                <a16:creationId xmlns:a16="http://schemas.microsoft.com/office/drawing/2014/main" id="{E5D6E645-ED27-4B6C-B9D3-12C049DF2824}"/>
              </a:ext>
            </a:extLst>
          </p:cNvPr>
          <p:cNvSpPr/>
          <p:nvPr/>
        </p:nvSpPr>
        <p:spPr>
          <a:xfrm>
            <a:off x="5241776" y="3429000"/>
            <a:ext cx="242656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HGS創英角ｺﾞｼｯｸUB" panose="020B0900000000000000" pitchFamily="50" charset="-128"/>
                <a:cs typeface="Ebrima" panose="02000000000000000000" pitchFamily="2" charset="0"/>
              </a:rPr>
              <a:t>【</a:t>
            </a:r>
            <a:r>
              <a:rPr kumimoji="1" lang="ja-JP" altLang="en-US" dirty="0">
                <a:solidFill>
                  <a:schemeClr val="tx1"/>
                </a:solidFill>
                <a:latin typeface="HGP創英角ｺﾞｼｯｸUB" panose="020B0900000000000000" pitchFamily="50" charset="-128"/>
                <a:ea typeface="HGP創英角ｺﾞｼｯｸUB" panose="020B0900000000000000" pitchFamily="50" charset="-128"/>
                <a:cs typeface="Ebrima" panose="02000000000000000000" pitchFamily="2" charset="0"/>
              </a:rPr>
              <a:t>令和３年度版</a:t>
            </a:r>
            <a:r>
              <a:rPr kumimoji="1" lang="en-US" altLang="ja-JP" dirty="0">
                <a:solidFill>
                  <a:schemeClr val="tx1"/>
                </a:solidFill>
                <a:latin typeface="HGP創英角ｺﾞｼｯｸUB" panose="020B0900000000000000" pitchFamily="50" charset="-128"/>
                <a:ea typeface="HGP創英角ｺﾞｼｯｸUB" panose="020B0900000000000000" pitchFamily="50" charset="-128"/>
                <a:cs typeface="Ebrima" panose="02000000000000000000" pitchFamily="2" charset="0"/>
              </a:rPr>
              <a:t>】</a:t>
            </a:r>
            <a:endParaRPr kumimoji="1" lang="ja-JP" altLang="en-US" dirty="0">
              <a:solidFill>
                <a:schemeClr val="tx1"/>
              </a:solidFill>
              <a:latin typeface="HGP創英角ｺﾞｼｯｸUB" panose="020B0900000000000000" pitchFamily="50" charset="-128"/>
              <a:ea typeface="HGP創英角ｺﾞｼｯｸUB" panose="020B0900000000000000" pitchFamily="50" charset="-128"/>
              <a:cs typeface="Ebrima" panose="02000000000000000000" pitchFamily="2" charset="0"/>
            </a:endParaRPr>
          </a:p>
        </p:txBody>
      </p:sp>
    </p:spTree>
    <p:extLst>
      <p:ext uri="{BB962C8B-B14F-4D97-AF65-F5344CB8AC3E}">
        <p14:creationId xmlns:p14="http://schemas.microsoft.com/office/powerpoint/2010/main" val="1137000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1"/>
            <a:ext cx="9144000" cy="620688"/>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①</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保育所数・待機児童数　　　　　　　　　　　　　　　</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2506" y="736357"/>
            <a:ext cx="6336704" cy="307760"/>
          </a:xfrm>
          <a:prstGeom prst="rect">
            <a:avLst/>
          </a:prstGeom>
          <a:noFill/>
        </p:spPr>
        <p:txBody>
          <a:bodyPr wrap="square" lIns="91424" tIns="45712" rIns="91424" bIns="45712" rtlCol="0">
            <a:spAutoFit/>
          </a:bodyPr>
          <a:lstStyle/>
          <a:p>
            <a:r>
              <a:rPr lang="ja-JP" altLang="en-US" sz="1400" b="1" u="sng" dirty="0">
                <a:latin typeface="Meiryo UI" panose="020B0604030504040204" pitchFamily="50" charset="-128"/>
                <a:ea typeface="Meiryo UI" panose="020B0604030504040204" pitchFamily="50" charset="-128"/>
              </a:rPr>
              <a:t>■大阪府内保育所数及び入所待機児童数</a:t>
            </a:r>
            <a:endParaRPr lang="en-US" altLang="ja-JP" sz="1400" b="1" u="sng" dirty="0">
              <a:latin typeface="Meiryo UI" panose="020B0604030504040204" pitchFamily="50" charset="-128"/>
              <a:ea typeface="Meiryo UI" panose="020B0604030504040204" pitchFamily="50" charset="-128"/>
            </a:endParaRPr>
          </a:p>
        </p:txBody>
      </p:sp>
      <p:sp>
        <p:nvSpPr>
          <p:cNvPr id="11" name="スライド番号プレースホルダー 1"/>
          <p:cNvSpPr txBox="1">
            <a:spLocks/>
          </p:cNvSpPr>
          <p:nvPr/>
        </p:nvSpPr>
        <p:spPr>
          <a:xfrm>
            <a:off x="7041268" y="6492875"/>
            <a:ext cx="2133600" cy="365125"/>
          </a:xfrm>
          <a:prstGeom prst="rect">
            <a:avLst/>
          </a:prstGeom>
        </p:spPr>
        <p:txBody>
          <a:bodyPr vert="horz" lIns="91440" tIns="45720" rIns="91440" bIns="45720" rtlCol="0" anchor="ctr"/>
          <a:lstStyle>
            <a:defPPr>
              <a:defRPr lang="ja-JP"/>
            </a:defPPr>
            <a:lvl1pPr marL="0" algn="r" defTabSz="914239" rtl="0" eaLnBrk="1" latinLnBrk="0" hangingPunct="1">
              <a:defRPr kumimoji="1" sz="825" kern="1200">
                <a:solidFill>
                  <a:schemeClr val="tx1">
                    <a:tint val="75000"/>
                  </a:schemeClr>
                </a:solidFill>
                <a:latin typeface="+mn-lt"/>
                <a:ea typeface="+mn-ea"/>
                <a:cs typeface="+mn-cs"/>
              </a:defRPr>
            </a:lvl1pPr>
            <a:lvl2pPr marL="457119" algn="l" defTabSz="914239" rtl="0" eaLnBrk="1" latinLnBrk="0" hangingPunct="1">
              <a:defRPr kumimoji="1" sz="1800" kern="1200">
                <a:solidFill>
                  <a:schemeClr val="tx1"/>
                </a:solidFill>
                <a:latin typeface="+mn-lt"/>
                <a:ea typeface="+mn-ea"/>
                <a:cs typeface="+mn-cs"/>
              </a:defRPr>
            </a:lvl2pPr>
            <a:lvl3pPr marL="914239" algn="l" defTabSz="914239" rtl="0" eaLnBrk="1" latinLnBrk="0" hangingPunct="1">
              <a:defRPr kumimoji="1" sz="1800" kern="1200">
                <a:solidFill>
                  <a:schemeClr val="tx1"/>
                </a:solidFill>
                <a:latin typeface="+mn-lt"/>
                <a:ea typeface="+mn-ea"/>
                <a:cs typeface="+mn-cs"/>
              </a:defRPr>
            </a:lvl3pPr>
            <a:lvl4pPr marL="1371358" algn="l" defTabSz="914239" rtl="0" eaLnBrk="1" latinLnBrk="0" hangingPunct="1">
              <a:defRPr kumimoji="1" sz="1800" kern="1200">
                <a:solidFill>
                  <a:schemeClr val="tx1"/>
                </a:solidFill>
                <a:latin typeface="+mn-lt"/>
                <a:ea typeface="+mn-ea"/>
                <a:cs typeface="+mn-cs"/>
              </a:defRPr>
            </a:lvl4pPr>
            <a:lvl5pPr marL="1828477" algn="l" defTabSz="914239" rtl="0" eaLnBrk="1" latinLnBrk="0" hangingPunct="1">
              <a:defRPr kumimoji="1" sz="1800" kern="1200">
                <a:solidFill>
                  <a:schemeClr val="tx1"/>
                </a:solidFill>
                <a:latin typeface="+mn-lt"/>
                <a:ea typeface="+mn-ea"/>
                <a:cs typeface="+mn-cs"/>
              </a:defRPr>
            </a:lvl5pPr>
            <a:lvl6pPr marL="2285596" algn="l" defTabSz="914239" rtl="0" eaLnBrk="1" latinLnBrk="0" hangingPunct="1">
              <a:defRPr kumimoji="1" sz="1800" kern="1200">
                <a:solidFill>
                  <a:schemeClr val="tx1"/>
                </a:solidFill>
                <a:latin typeface="+mn-lt"/>
                <a:ea typeface="+mn-ea"/>
                <a:cs typeface="+mn-cs"/>
              </a:defRPr>
            </a:lvl6pPr>
            <a:lvl7pPr marL="2742716" algn="l" defTabSz="914239" rtl="0" eaLnBrk="1" latinLnBrk="0" hangingPunct="1">
              <a:defRPr kumimoji="1" sz="1800" kern="1200">
                <a:solidFill>
                  <a:schemeClr val="tx1"/>
                </a:solidFill>
                <a:latin typeface="+mn-lt"/>
                <a:ea typeface="+mn-ea"/>
                <a:cs typeface="+mn-cs"/>
              </a:defRPr>
            </a:lvl7pPr>
            <a:lvl8pPr marL="3199835" algn="l" defTabSz="914239" rtl="0" eaLnBrk="1" latinLnBrk="0" hangingPunct="1">
              <a:defRPr kumimoji="1" sz="1800" kern="1200">
                <a:solidFill>
                  <a:schemeClr val="tx1"/>
                </a:solidFill>
                <a:latin typeface="+mn-lt"/>
                <a:ea typeface="+mn-ea"/>
                <a:cs typeface="+mn-cs"/>
              </a:defRPr>
            </a:lvl8pPr>
            <a:lvl9pPr marL="3656954" algn="l" defTabSz="914239" rtl="0" eaLnBrk="1" latinLnBrk="0" hangingPunct="1">
              <a:defRPr kumimoji="1" sz="1800" kern="1200">
                <a:solidFill>
                  <a:schemeClr val="tx1"/>
                </a:solidFill>
                <a:latin typeface="+mn-lt"/>
                <a:ea typeface="+mn-ea"/>
                <a:cs typeface="+mn-cs"/>
              </a:defRPr>
            </a:lvl9pPr>
          </a:lstStyle>
          <a:p>
            <a:pPr>
              <a:defRPr/>
            </a:pPr>
            <a:fld id="{C77793C5-38B7-48A6-8306-0FF47ECB2C84}" type="slidenum">
              <a:rPr lang="ja-JP" altLang="en-US" sz="1800" smtClean="0">
                <a:solidFill>
                  <a:schemeClr val="tx1"/>
                </a:solidFill>
              </a:rPr>
              <a:pPr>
                <a:defRPr/>
              </a:pPr>
              <a:t>9</a:t>
            </a:fld>
            <a:endParaRPr lang="ja-JP" altLang="en-US" sz="1800" dirty="0">
              <a:solidFill>
                <a:schemeClr val="tx1"/>
              </a:solidFill>
            </a:endParaRPr>
          </a:p>
        </p:txBody>
      </p:sp>
      <p:sp>
        <p:nvSpPr>
          <p:cNvPr id="13" name="正方形/長方形 12"/>
          <p:cNvSpPr/>
          <p:nvPr/>
        </p:nvSpPr>
        <p:spPr>
          <a:xfrm>
            <a:off x="5962388" y="6423868"/>
            <a:ext cx="2988319" cy="369332"/>
          </a:xfrm>
          <a:prstGeom prst="rect">
            <a:avLst/>
          </a:prstGeom>
        </p:spPr>
        <p:txBody>
          <a:bodyPr wrap="none">
            <a:spAutoFit/>
          </a:bodyPr>
          <a:lstStyle/>
          <a:p>
            <a:r>
              <a:rPr lang="zh-TW" altLang="en-US" sz="1100" dirty="0">
                <a:latin typeface="Meiryo UI" panose="020B0604030504040204" pitchFamily="50" charset="-128"/>
                <a:ea typeface="Meiryo UI" panose="020B0604030504040204" pitchFamily="50" charset="-128"/>
              </a:rPr>
              <a:t>出典：大阪府統計課「大阪府統計年鑑</a:t>
            </a:r>
            <a:r>
              <a:rPr lang="en-US" altLang="zh-TW" sz="1100" dirty="0">
                <a:latin typeface="Meiryo UI" panose="020B0604030504040204" pitchFamily="50" charset="-128"/>
                <a:ea typeface="Meiryo UI" panose="020B0604030504040204" pitchFamily="50" charset="-128"/>
              </a:rPr>
              <a:t>2020</a:t>
            </a:r>
            <a:r>
              <a:rPr lang="zh-TW" altLang="en-US" sz="1100" dirty="0">
                <a:latin typeface="Meiryo UI" panose="020B0604030504040204" pitchFamily="50" charset="-128"/>
                <a:ea typeface="Meiryo UI" panose="020B0604030504040204" pitchFamily="50" charset="-128"/>
              </a:rPr>
              <a:t>」</a:t>
            </a:r>
            <a:r>
              <a:rPr lang="zh-TW" altLang="en-US" dirty="0">
                <a:latin typeface="Meiryo UI" panose="020B0604030504040204" pitchFamily="50" charset="-128"/>
                <a:ea typeface="Meiryo UI" panose="020B0604030504040204" pitchFamily="50" charset="-128"/>
              </a:rPr>
              <a:t> </a:t>
            </a:r>
            <a:endParaRPr lang="ja-JP" altLang="en-US" dirty="0">
              <a:latin typeface="Meiryo UI" panose="020B0604030504040204" pitchFamily="50" charset="-128"/>
              <a:ea typeface="Meiryo UI" panose="020B0604030504040204" pitchFamily="50" charset="-128"/>
            </a:endParaRPr>
          </a:p>
        </p:txBody>
      </p:sp>
      <p:graphicFrame>
        <p:nvGraphicFramePr>
          <p:cNvPr id="6" name="表 5">
            <a:extLst>
              <a:ext uri="{FF2B5EF4-FFF2-40B4-BE49-F238E27FC236}">
                <a16:creationId xmlns:a16="http://schemas.microsoft.com/office/drawing/2014/main" id="{D88EC9B7-FB81-4B89-915C-FA47CD59F4DC}"/>
              </a:ext>
            </a:extLst>
          </p:cNvPr>
          <p:cNvGraphicFramePr>
            <a:graphicFrameLocks noGrp="1"/>
          </p:cNvGraphicFramePr>
          <p:nvPr>
            <p:extLst>
              <p:ext uri="{D42A27DB-BD31-4B8C-83A1-F6EECF244321}">
                <p14:modId xmlns:p14="http://schemas.microsoft.com/office/powerpoint/2010/main" val="2639323770"/>
              </p:ext>
            </p:extLst>
          </p:nvPr>
        </p:nvGraphicFramePr>
        <p:xfrm>
          <a:off x="319066" y="4487619"/>
          <a:ext cx="4569132" cy="2253746"/>
        </p:xfrm>
        <a:graphic>
          <a:graphicData uri="http://schemas.openxmlformats.org/drawingml/2006/table">
            <a:tbl>
              <a:tblPr/>
              <a:tblGrid>
                <a:gridCol w="875872">
                  <a:extLst>
                    <a:ext uri="{9D8B030D-6E8A-4147-A177-3AD203B41FA5}">
                      <a16:colId xmlns:a16="http://schemas.microsoft.com/office/drawing/2014/main" val="3266639146"/>
                    </a:ext>
                  </a:extLst>
                </a:gridCol>
                <a:gridCol w="540122">
                  <a:extLst>
                    <a:ext uri="{9D8B030D-6E8A-4147-A177-3AD203B41FA5}">
                      <a16:colId xmlns:a16="http://schemas.microsoft.com/office/drawing/2014/main" val="4135056720"/>
                    </a:ext>
                  </a:extLst>
                </a:gridCol>
                <a:gridCol w="525523">
                  <a:extLst>
                    <a:ext uri="{9D8B030D-6E8A-4147-A177-3AD203B41FA5}">
                      <a16:colId xmlns:a16="http://schemas.microsoft.com/office/drawing/2014/main" val="942953389"/>
                    </a:ext>
                  </a:extLst>
                </a:gridCol>
                <a:gridCol w="525523">
                  <a:extLst>
                    <a:ext uri="{9D8B030D-6E8A-4147-A177-3AD203B41FA5}">
                      <a16:colId xmlns:a16="http://schemas.microsoft.com/office/drawing/2014/main" val="844875494"/>
                    </a:ext>
                  </a:extLst>
                </a:gridCol>
                <a:gridCol w="525523">
                  <a:extLst>
                    <a:ext uri="{9D8B030D-6E8A-4147-A177-3AD203B41FA5}">
                      <a16:colId xmlns:a16="http://schemas.microsoft.com/office/drawing/2014/main" val="2615008845"/>
                    </a:ext>
                  </a:extLst>
                </a:gridCol>
                <a:gridCol w="525523">
                  <a:extLst>
                    <a:ext uri="{9D8B030D-6E8A-4147-A177-3AD203B41FA5}">
                      <a16:colId xmlns:a16="http://schemas.microsoft.com/office/drawing/2014/main" val="2979087819"/>
                    </a:ext>
                  </a:extLst>
                </a:gridCol>
                <a:gridCol w="525523">
                  <a:extLst>
                    <a:ext uri="{9D8B030D-6E8A-4147-A177-3AD203B41FA5}">
                      <a16:colId xmlns:a16="http://schemas.microsoft.com/office/drawing/2014/main" val="877146168"/>
                    </a:ext>
                  </a:extLst>
                </a:gridCol>
                <a:gridCol w="525523">
                  <a:extLst>
                    <a:ext uri="{9D8B030D-6E8A-4147-A177-3AD203B41FA5}">
                      <a16:colId xmlns:a16="http://schemas.microsoft.com/office/drawing/2014/main" val="200392073"/>
                    </a:ext>
                  </a:extLst>
                </a:gridCol>
              </a:tblGrid>
              <a:tr h="231776">
                <a:tc gridSpan="8">
                  <a:txBody>
                    <a:bodyPr/>
                    <a:lstStyle/>
                    <a:p>
                      <a:pPr algn="l" fontAlgn="b"/>
                      <a:r>
                        <a:rPr lang="ja-JP" altLang="en-US" sz="1100" b="0" i="0" u="none" strike="noStrike">
                          <a:effectLst/>
                          <a:latin typeface="Meiryo UI" panose="020B0604030504040204" pitchFamily="50" charset="-128"/>
                          <a:ea typeface="Meiryo UI" panose="020B0604030504040204" pitchFamily="50" charset="-128"/>
                        </a:rPr>
                        <a:t>■大阪府内保育所等数及び入所待機児童数</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67108179"/>
                  </a:ext>
                </a:extLst>
              </a:tr>
              <a:tr h="399538">
                <a:tc>
                  <a:txBody>
                    <a:bodyPr/>
                    <a:lstStyle/>
                    <a:p>
                      <a:pPr algn="l" fontAlgn="b"/>
                      <a:r>
                        <a:rPr lang="zh-CN" altLang="en-US" sz="1100" b="0" i="0" u="none" strike="noStrike">
                          <a:effectLst/>
                          <a:latin typeface="Meiryo UI" panose="020B0604030504040204" pitchFamily="50" charset="-128"/>
                          <a:ea typeface="Meiryo UI" panose="020B0604030504040204" pitchFamily="50" charset="-128"/>
                        </a:rPr>
                        <a:t>大阪府内保育所等数（所）</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ja-JP" altLang="en-US" sz="1100" b="0" i="0" u="none" strike="noStrike">
                          <a:effectLst/>
                          <a:latin typeface="Meiryo UI" panose="020B0604030504040204" pitchFamily="50" charset="-128"/>
                          <a:ea typeface="Meiryo UI" panose="020B0604030504040204"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gridSpan="6">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待機児童数（人）</a:t>
                      </a:r>
                    </a:p>
                  </a:txBody>
                  <a:tcPr marL="2286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9314402"/>
                  </a:ext>
                </a:extLst>
              </a:tr>
              <a:tr h="231776">
                <a:tc>
                  <a:txBody>
                    <a:bodyPr/>
                    <a:lstStyle/>
                    <a:p>
                      <a:pPr algn="l" fontAlgn="b"/>
                      <a:r>
                        <a:rPr lang="ja-JP" altLang="en-US" sz="1100" b="0" i="0" u="none" strike="noStrike">
                          <a:effectLst/>
                          <a:latin typeface="Meiryo UI" panose="020B0604030504040204" pitchFamily="50" charset="-128"/>
                          <a:ea typeface="Meiryo UI" panose="020B0604030504040204"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ja-JP" altLang="en-US" sz="1100" b="0" i="0" u="none" strike="noStrike">
                          <a:effectLst/>
                          <a:latin typeface="Meiryo UI" panose="020B0604030504040204" pitchFamily="50" charset="-128"/>
                          <a:ea typeface="Meiryo UI" panose="020B0604030504040204"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dist" fontAlgn="ctr"/>
                      <a:r>
                        <a:rPr lang="ja-JP" altLang="en-US" sz="1100" b="0" i="0" u="none" strike="noStrike">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dist" fontAlgn="ctr"/>
                      <a:r>
                        <a:rPr lang="en-US" altLang="ja-JP" sz="1100" b="0" i="0" u="none" strike="noStrike">
                          <a:effectLst/>
                          <a:latin typeface="Meiryo UI" panose="020B0604030504040204" pitchFamily="50" charset="-128"/>
                          <a:ea typeface="Meiryo UI" panose="020B0604030504040204" pitchFamily="50" charset="-128"/>
                        </a:rPr>
                        <a:t>0</a:t>
                      </a:r>
                      <a:r>
                        <a:rPr lang="ja-JP" altLang="en-US" sz="1100" b="0" i="0" u="none" strike="noStrike">
                          <a:effectLst/>
                          <a:latin typeface="Meiryo UI" panose="020B0604030504040204" pitchFamily="50" charset="-128"/>
                          <a:ea typeface="Meiryo UI" panose="020B060403050404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dist" fontAlgn="ctr"/>
                      <a:r>
                        <a:rPr lang="en-US" altLang="ja-JP" sz="1100" b="0" i="0" u="none" strike="noStrike">
                          <a:effectLst/>
                          <a:latin typeface="Meiryo UI" panose="020B0604030504040204" pitchFamily="50" charset="-128"/>
                          <a:ea typeface="Meiryo UI" panose="020B0604030504040204" pitchFamily="50" charset="-128"/>
                        </a:rPr>
                        <a:t>1</a:t>
                      </a:r>
                      <a:r>
                        <a:rPr lang="ja-JP" altLang="en-US" sz="1100" b="0" i="0" u="none" strike="noStrike">
                          <a:effectLst/>
                          <a:latin typeface="Meiryo UI" panose="020B0604030504040204" pitchFamily="50" charset="-128"/>
                          <a:ea typeface="Meiryo UI" panose="020B060403050404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dist" fontAlgn="ctr"/>
                      <a:r>
                        <a:rPr lang="en-US" altLang="ja-JP" sz="1100" b="0" i="0" u="none" strike="noStrike">
                          <a:effectLst/>
                          <a:latin typeface="Meiryo UI" panose="020B0604030504040204" pitchFamily="50" charset="-128"/>
                          <a:ea typeface="Meiryo UI" panose="020B0604030504040204" pitchFamily="50" charset="-128"/>
                        </a:rPr>
                        <a:t>2</a:t>
                      </a:r>
                      <a:r>
                        <a:rPr lang="ja-JP" altLang="en-US" sz="1100" b="0" i="0" u="none" strike="noStrike">
                          <a:effectLst/>
                          <a:latin typeface="Meiryo UI" panose="020B0604030504040204" pitchFamily="50" charset="-128"/>
                          <a:ea typeface="Meiryo UI" panose="020B060403050404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dist" fontAlgn="ctr"/>
                      <a:r>
                        <a:rPr lang="en-US" altLang="ja-JP" sz="1100" b="0" i="0" u="none" strike="noStrike">
                          <a:effectLst/>
                          <a:latin typeface="Meiryo UI" panose="020B0604030504040204" pitchFamily="50" charset="-128"/>
                          <a:ea typeface="Meiryo UI" panose="020B0604030504040204" pitchFamily="50" charset="-128"/>
                        </a:rPr>
                        <a:t>3</a:t>
                      </a:r>
                      <a:r>
                        <a:rPr lang="ja-JP" altLang="en-US" sz="1100" b="0" i="0" u="none" strike="noStrike">
                          <a:effectLst/>
                          <a:latin typeface="Meiryo UI" panose="020B0604030504040204" pitchFamily="50" charset="-128"/>
                          <a:ea typeface="Meiryo UI" panose="020B060403050404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dist" fontAlgn="ctr"/>
                      <a:r>
                        <a:rPr lang="en-US" altLang="ja-JP" sz="1100" b="0" i="0" u="none" strike="noStrike">
                          <a:effectLst/>
                          <a:latin typeface="Meiryo UI" panose="020B0604030504040204" pitchFamily="50" charset="-128"/>
                          <a:ea typeface="Meiryo UI" panose="020B0604030504040204" pitchFamily="50" charset="-128"/>
                        </a:rPr>
                        <a:t>4</a:t>
                      </a:r>
                      <a:r>
                        <a:rPr lang="ja-JP" altLang="en-US" sz="1100" b="0" i="0" u="none" strike="noStrike">
                          <a:effectLst/>
                          <a:latin typeface="Meiryo UI" panose="020B0604030504040204" pitchFamily="50" charset="-128"/>
                          <a:ea typeface="Meiryo UI" panose="020B0604030504040204" pitchFamily="50" charset="-128"/>
                        </a:rPr>
                        <a:t>歳以上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614107892"/>
                  </a:ext>
                </a:extLst>
              </a:tr>
              <a:tr h="231776">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2016</a:t>
                      </a:r>
                      <a:r>
                        <a:rPr lang="ja-JP" altLang="en-US" sz="110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1,690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1,434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822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4716781"/>
                  </a:ext>
                </a:extLst>
              </a:tr>
              <a:tr h="231776">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2017</a:t>
                      </a:r>
                      <a:r>
                        <a:rPr lang="ja-JP" altLang="en-US" sz="110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1,837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1,190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774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186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6671491"/>
                  </a:ext>
                </a:extLst>
              </a:tr>
              <a:tr h="231776">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2018</a:t>
                      </a:r>
                      <a:r>
                        <a:rPr lang="ja-JP" altLang="en-US" sz="110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2,218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677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3167675"/>
                  </a:ext>
                </a:extLst>
              </a:tr>
              <a:tr h="231776">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2019</a:t>
                      </a:r>
                      <a:r>
                        <a:rPr lang="ja-JP" altLang="en-US" sz="110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2,428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589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2064897"/>
                  </a:ext>
                </a:extLst>
              </a:tr>
              <a:tr h="231776">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2020</a:t>
                      </a:r>
                      <a:r>
                        <a:rPr lang="ja-JP" altLang="en-US" sz="110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2,631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1787973"/>
                  </a:ext>
                </a:extLst>
              </a:tr>
              <a:tr h="231776">
                <a:tc gridSpan="8">
                  <a:txBody>
                    <a:bodyPr/>
                    <a:lstStyle/>
                    <a:p>
                      <a:pPr algn="l" fontAlgn="b"/>
                      <a:r>
                        <a:rPr lang="en-US" altLang="ja-JP" sz="1100" b="0" i="0" u="none" strike="noStrike" dirty="0">
                          <a:effectLst/>
                          <a:latin typeface="Meiryo UI" panose="020B0604030504040204" pitchFamily="50" charset="-128"/>
                          <a:ea typeface="Meiryo UI" panose="020B0604030504040204" pitchFamily="50" charset="-128"/>
                        </a:rPr>
                        <a:t>※</a:t>
                      </a:r>
                      <a:r>
                        <a:rPr lang="ja-JP" altLang="en-US" sz="1100" b="0" i="0" u="none" strike="noStrike" dirty="0">
                          <a:effectLst/>
                          <a:latin typeface="Meiryo UI" panose="020B0604030504040204" pitchFamily="50" charset="-128"/>
                          <a:ea typeface="Meiryo UI" panose="020B0604030504040204" pitchFamily="50" charset="-128"/>
                        </a:rPr>
                        <a:t>「保育所等」：特定教育・保育施設及び特定地域型保育事業</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22044880"/>
                  </a:ext>
                </a:extLst>
              </a:tr>
            </a:tbl>
          </a:graphicData>
        </a:graphic>
      </p:graphicFrame>
      <p:graphicFrame>
        <p:nvGraphicFramePr>
          <p:cNvPr id="8" name="表 7">
            <a:extLst>
              <a:ext uri="{FF2B5EF4-FFF2-40B4-BE49-F238E27FC236}">
                <a16:creationId xmlns:a16="http://schemas.microsoft.com/office/drawing/2014/main" id="{D1F60359-8CD7-487D-8A75-0420182F5F06}"/>
              </a:ext>
            </a:extLst>
          </p:cNvPr>
          <p:cNvGraphicFramePr>
            <a:graphicFrameLocks noGrp="1"/>
          </p:cNvGraphicFramePr>
          <p:nvPr>
            <p:extLst>
              <p:ext uri="{D42A27DB-BD31-4B8C-83A1-F6EECF244321}">
                <p14:modId xmlns:p14="http://schemas.microsoft.com/office/powerpoint/2010/main" val="90930968"/>
              </p:ext>
            </p:extLst>
          </p:nvPr>
        </p:nvGraphicFramePr>
        <p:xfrm>
          <a:off x="5096660" y="736357"/>
          <a:ext cx="3939835" cy="5756533"/>
        </p:xfrm>
        <a:graphic>
          <a:graphicData uri="http://schemas.openxmlformats.org/drawingml/2006/table">
            <a:tbl>
              <a:tblPr/>
              <a:tblGrid>
                <a:gridCol w="755240">
                  <a:extLst>
                    <a:ext uri="{9D8B030D-6E8A-4147-A177-3AD203B41FA5}">
                      <a16:colId xmlns:a16="http://schemas.microsoft.com/office/drawing/2014/main" val="1565096250"/>
                    </a:ext>
                  </a:extLst>
                </a:gridCol>
                <a:gridCol w="465731">
                  <a:extLst>
                    <a:ext uri="{9D8B030D-6E8A-4147-A177-3AD203B41FA5}">
                      <a16:colId xmlns:a16="http://schemas.microsoft.com/office/drawing/2014/main" val="1088946457"/>
                    </a:ext>
                  </a:extLst>
                </a:gridCol>
                <a:gridCol w="453144">
                  <a:extLst>
                    <a:ext uri="{9D8B030D-6E8A-4147-A177-3AD203B41FA5}">
                      <a16:colId xmlns:a16="http://schemas.microsoft.com/office/drawing/2014/main" val="901371016"/>
                    </a:ext>
                  </a:extLst>
                </a:gridCol>
                <a:gridCol w="453144">
                  <a:extLst>
                    <a:ext uri="{9D8B030D-6E8A-4147-A177-3AD203B41FA5}">
                      <a16:colId xmlns:a16="http://schemas.microsoft.com/office/drawing/2014/main" val="77632447"/>
                    </a:ext>
                  </a:extLst>
                </a:gridCol>
                <a:gridCol w="453144">
                  <a:extLst>
                    <a:ext uri="{9D8B030D-6E8A-4147-A177-3AD203B41FA5}">
                      <a16:colId xmlns:a16="http://schemas.microsoft.com/office/drawing/2014/main" val="757025136"/>
                    </a:ext>
                  </a:extLst>
                </a:gridCol>
                <a:gridCol w="453144">
                  <a:extLst>
                    <a:ext uri="{9D8B030D-6E8A-4147-A177-3AD203B41FA5}">
                      <a16:colId xmlns:a16="http://schemas.microsoft.com/office/drawing/2014/main" val="1377590969"/>
                    </a:ext>
                  </a:extLst>
                </a:gridCol>
                <a:gridCol w="453144">
                  <a:extLst>
                    <a:ext uri="{9D8B030D-6E8A-4147-A177-3AD203B41FA5}">
                      <a16:colId xmlns:a16="http://schemas.microsoft.com/office/drawing/2014/main" val="1295067191"/>
                    </a:ext>
                  </a:extLst>
                </a:gridCol>
                <a:gridCol w="453144">
                  <a:extLst>
                    <a:ext uri="{9D8B030D-6E8A-4147-A177-3AD203B41FA5}">
                      <a16:colId xmlns:a16="http://schemas.microsoft.com/office/drawing/2014/main" val="3913661118"/>
                    </a:ext>
                  </a:extLst>
                </a:gridCol>
              </a:tblGrid>
              <a:tr h="122571">
                <a:tc gridSpan="5">
                  <a:txBody>
                    <a:bodyPr/>
                    <a:lstStyle/>
                    <a:p>
                      <a:pPr algn="l" fontAlgn="b"/>
                      <a:r>
                        <a:rPr lang="ja-JP" altLang="en-US" sz="700" b="0" i="0" u="none" strike="noStrike">
                          <a:solidFill>
                            <a:schemeClr val="tx1"/>
                          </a:solidFill>
                          <a:effectLst/>
                          <a:latin typeface="Meiryo UI" panose="020B0604030504040204" pitchFamily="50" charset="-128"/>
                          <a:ea typeface="Meiryo UI" panose="020B0604030504040204" pitchFamily="50" charset="-128"/>
                        </a:rPr>
                        <a:t>■市町村別保育所等数及び入所待機児童数（</a:t>
                      </a:r>
                      <a:r>
                        <a:rPr lang="en-US" altLang="ja-JP" sz="700" b="0" i="0" u="none" strike="noStrike">
                          <a:solidFill>
                            <a:schemeClr val="tx1"/>
                          </a:solidFill>
                          <a:effectLst/>
                          <a:latin typeface="Meiryo UI" panose="020B0604030504040204" pitchFamily="50" charset="-128"/>
                          <a:ea typeface="Meiryo UI" panose="020B0604030504040204" pitchFamily="50" charset="-128"/>
                        </a:rPr>
                        <a:t>2020</a:t>
                      </a:r>
                      <a:r>
                        <a:rPr lang="ja-JP" altLang="en-US" sz="700" b="0" i="0" u="none" strike="noStrike">
                          <a:solidFill>
                            <a:schemeClr val="tx1"/>
                          </a:solidFill>
                          <a:effectLst/>
                          <a:latin typeface="Meiryo UI" panose="020B0604030504040204" pitchFamily="50" charset="-128"/>
                          <a:ea typeface="Meiryo UI" panose="020B0604030504040204" pitchFamily="50" charset="-128"/>
                        </a:rPr>
                        <a:t>年）</a:t>
                      </a:r>
                    </a:p>
                  </a:txBody>
                  <a:tcPr marL="4435" marR="4435" marT="443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700" b="0" i="0" u="none" strike="noStrike">
                        <a:solidFill>
                          <a:schemeClr val="tx1"/>
                        </a:solidFill>
                        <a:effectLst/>
                        <a:latin typeface="Meiryo UI" panose="020B0604030504040204" pitchFamily="50" charset="-128"/>
                        <a:ea typeface="Meiryo UI" panose="020B0604030504040204" pitchFamily="50" charset="-128"/>
                      </a:endParaRPr>
                    </a:p>
                  </a:txBody>
                  <a:tcPr marL="4435" marR="4435" marT="443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700" b="0" i="0" u="none" strike="noStrike">
                        <a:solidFill>
                          <a:schemeClr val="tx1"/>
                        </a:solidFill>
                        <a:effectLst/>
                        <a:latin typeface="Meiryo UI" panose="020B0604030504040204" pitchFamily="50" charset="-128"/>
                        <a:ea typeface="Meiryo UI" panose="020B0604030504040204" pitchFamily="50" charset="-128"/>
                      </a:endParaRPr>
                    </a:p>
                  </a:txBody>
                  <a:tcPr marL="4435" marR="4435" marT="443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700" b="0" i="0" u="none" strike="noStrike">
                        <a:solidFill>
                          <a:schemeClr val="tx1"/>
                        </a:solidFill>
                        <a:effectLst/>
                        <a:latin typeface="Meiryo UI" panose="020B0604030504040204" pitchFamily="50" charset="-128"/>
                        <a:ea typeface="Meiryo UI" panose="020B0604030504040204" pitchFamily="50" charset="-128"/>
                      </a:endParaRPr>
                    </a:p>
                  </a:txBody>
                  <a:tcPr marL="4435" marR="4435" marT="443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5702813"/>
                  </a:ext>
                </a:extLst>
              </a:tr>
              <a:tr h="240838">
                <a:tc>
                  <a:txBody>
                    <a:bodyPr/>
                    <a:lstStyle/>
                    <a:p>
                      <a:pPr algn="l" fontAlgn="b"/>
                      <a:r>
                        <a:rPr lang="zh-CN" altLang="en-US" sz="700" b="0" i="0" u="none" strike="noStrike">
                          <a:solidFill>
                            <a:schemeClr val="tx1"/>
                          </a:solidFill>
                          <a:effectLst/>
                          <a:latin typeface="Meiryo UI" panose="020B0604030504040204" pitchFamily="50" charset="-128"/>
                          <a:ea typeface="Meiryo UI" panose="020B0604030504040204" pitchFamily="50" charset="-128"/>
                        </a:rPr>
                        <a:t>大阪府内保育所等数（所）</a:t>
                      </a:r>
                    </a:p>
                  </a:txBody>
                  <a:tcPr marL="4435" marR="4435" marT="4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700" b="0" i="0" u="none" strike="noStrike">
                          <a:solidFill>
                            <a:schemeClr val="tx1"/>
                          </a:solidFill>
                          <a:effectLst/>
                          <a:latin typeface="Meiryo UI" panose="020B0604030504040204" pitchFamily="50" charset="-128"/>
                          <a:ea typeface="Meiryo UI" panose="020B0604030504040204" pitchFamily="50" charset="-128"/>
                        </a:rPr>
                        <a:t>　</a:t>
                      </a:r>
                    </a:p>
                  </a:txBody>
                  <a:tcPr marL="4435" marR="4435" marT="4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待機児童数（人）</a:t>
                      </a:r>
                    </a:p>
                  </a:txBody>
                  <a:tcPr marL="106433"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41865822"/>
                  </a:ext>
                </a:extLst>
              </a:tr>
              <a:tr h="122571">
                <a:tc>
                  <a:txBody>
                    <a:bodyPr/>
                    <a:lstStyle/>
                    <a:p>
                      <a:pPr algn="l" fontAlgn="b"/>
                      <a:r>
                        <a:rPr lang="ja-JP" altLang="en-US" sz="700" b="0" i="0" u="none" strike="noStrike">
                          <a:solidFill>
                            <a:schemeClr val="tx1"/>
                          </a:solidFill>
                          <a:effectLst/>
                          <a:latin typeface="Meiryo UI" panose="020B0604030504040204" pitchFamily="50" charset="-128"/>
                          <a:ea typeface="Meiryo UI" panose="020B0604030504040204" pitchFamily="50" charset="-128"/>
                        </a:rPr>
                        <a:t>　</a:t>
                      </a:r>
                    </a:p>
                  </a:txBody>
                  <a:tcPr marL="4435" marR="4435" marT="4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700" b="0" i="0" u="none" strike="noStrike">
                          <a:solidFill>
                            <a:schemeClr val="tx1"/>
                          </a:solidFill>
                          <a:effectLst/>
                          <a:latin typeface="Meiryo UI" panose="020B0604030504040204" pitchFamily="50" charset="-128"/>
                          <a:ea typeface="Meiryo UI" panose="020B0604030504040204" pitchFamily="50" charset="-128"/>
                        </a:rPr>
                        <a:t>　</a:t>
                      </a:r>
                    </a:p>
                  </a:txBody>
                  <a:tcPr marL="4435" marR="4435" marT="4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　</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0</a:t>
                      </a:r>
                      <a:r>
                        <a:rPr lang="ja-JP" altLang="en-US" sz="700" b="0" i="0" u="none" strike="noStrike">
                          <a:solidFill>
                            <a:schemeClr val="tx1"/>
                          </a:solidFill>
                          <a:effectLst/>
                          <a:latin typeface="Meiryo UI" panose="020B0604030504040204" pitchFamily="50" charset="-128"/>
                          <a:ea typeface="Meiryo UI" panose="020B0604030504040204" pitchFamily="50" charset="-128"/>
                        </a:rPr>
                        <a:t>歳</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1</a:t>
                      </a:r>
                      <a:r>
                        <a:rPr lang="ja-JP" altLang="en-US" sz="700" b="0" i="0" u="none" strike="noStrike">
                          <a:solidFill>
                            <a:schemeClr val="tx1"/>
                          </a:solidFill>
                          <a:effectLst/>
                          <a:latin typeface="Meiryo UI" panose="020B0604030504040204" pitchFamily="50" charset="-128"/>
                          <a:ea typeface="Meiryo UI" panose="020B0604030504040204" pitchFamily="50" charset="-128"/>
                        </a:rPr>
                        <a:t>歳</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2</a:t>
                      </a:r>
                      <a:r>
                        <a:rPr lang="ja-JP" altLang="en-US" sz="700" b="0" i="0" u="none" strike="noStrike">
                          <a:solidFill>
                            <a:schemeClr val="tx1"/>
                          </a:solidFill>
                          <a:effectLst/>
                          <a:latin typeface="Meiryo UI" panose="020B0604030504040204" pitchFamily="50" charset="-128"/>
                          <a:ea typeface="Meiryo UI" panose="020B0604030504040204" pitchFamily="50" charset="-128"/>
                        </a:rPr>
                        <a:t>歳</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3</a:t>
                      </a:r>
                      <a:r>
                        <a:rPr lang="ja-JP" altLang="en-US" sz="700" b="0" i="0" u="none" strike="noStrike">
                          <a:solidFill>
                            <a:schemeClr val="tx1"/>
                          </a:solidFill>
                          <a:effectLst/>
                          <a:latin typeface="Meiryo UI" panose="020B0604030504040204" pitchFamily="50" charset="-128"/>
                          <a:ea typeface="Meiryo UI" panose="020B0604030504040204" pitchFamily="50" charset="-128"/>
                        </a:rPr>
                        <a:t>歳</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4</a:t>
                      </a:r>
                      <a:r>
                        <a:rPr lang="ja-JP" altLang="en-US" sz="700" b="0" i="0" u="none" strike="noStrike">
                          <a:solidFill>
                            <a:schemeClr val="tx1"/>
                          </a:solidFill>
                          <a:effectLst/>
                          <a:latin typeface="Meiryo UI" panose="020B0604030504040204" pitchFamily="50" charset="-128"/>
                          <a:ea typeface="Meiryo UI" panose="020B0604030504040204" pitchFamily="50" charset="-128"/>
                        </a:rPr>
                        <a:t>歳以上</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9573362"/>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大阪市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963</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20</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2</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7</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2</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4</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5</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6712173"/>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堺市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243</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11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5</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2</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4</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8817312"/>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岸和田市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41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27</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3</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14</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7</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2</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4273349"/>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豊中市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136</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3568187"/>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池田市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28</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7077783"/>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吹田市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123</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16</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7</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8</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8510582"/>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泉大津市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14</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42</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33</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9</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5500607"/>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高槻市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118</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068568"/>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貝塚市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22</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3514098"/>
                  </a:ext>
                </a:extLst>
              </a:tr>
              <a:tr h="122571">
                <a:tc>
                  <a:txBody>
                    <a:bodyPr/>
                    <a:lstStyle/>
                    <a:p>
                      <a:pPr algn="dist"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守口市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54</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7406060"/>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枚方市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97</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3361512"/>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茨木市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89</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069118"/>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八尾市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63</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1202448"/>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泉佐野市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19</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9084752"/>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富田林市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19</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5</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5</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9656816"/>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寝屋川市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52</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1172010"/>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河内長野市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23</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895741"/>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松原市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20</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928542"/>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大東市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35</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964103"/>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和泉市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40</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51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6</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33</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12</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7348872"/>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箕面市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44</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65198"/>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柏原市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15</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3429763"/>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羽曳野市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19</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3459295"/>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門真市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42</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150726"/>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摂津市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26</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32</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29</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3</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2541382"/>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高石市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10</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1345696"/>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藤井寺市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20</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8171146"/>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東大阪市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151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38</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4</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23</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8</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2</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0719983"/>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泉南市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10</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8324299"/>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四條畷市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18</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12</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9</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2</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5132517"/>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交野市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22</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18</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9</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8</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5583738"/>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大阪狭山市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11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24</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2</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16</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3</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3</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7841562"/>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阪南市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8</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3143928"/>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島本町</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9</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50</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27</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18</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5</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991200"/>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豊能町</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2</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6713367"/>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能勢町</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2</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4581458"/>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忠岡町</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3</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3900702"/>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熊取町</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9</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1975671"/>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田尻町</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9741750"/>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岬町</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4</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6243504"/>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太子町</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3</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230608"/>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河南町</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2</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3193516"/>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千早赤阪村</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2317183"/>
                  </a:ext>
                </a:extLst>
              </a:tr>
            </a:tbl>
          </a:graphicData>
        </a:graphic>
      </p:graphicFrame>
      <p:pic>
        <p:nvPicPr>
          <p:cNvPr id="12" name="図 11">
            <a:extLst>
              <a:ext uri="{FF2B5EF4-FFF2-40B4-BE49-F238E27FC236}">
                <a16:creationId xmlns:a16="http://schemas.microsoft.com/office/drawing/2014/main" id="{D8380B85-CD2D-4F92-A262-4ADE39EAD4CD}"/>
              </a:ext>
            </a:extLst>
          </p:cNvPr>
          <p:cNvPicPr>
            <a:picLocks noChangeAspect="1"/>
          </p:cNvPicPr>
          <p:nvPr/>
        </p:nvPicPr>
        <p:blipFill>
          <a:blip r:embed="rId3"/>
          <a:stretch>
            <a:fillRect/>
          </a:stretch>
        </p:blipFill>
        <p:spPr>
          <a:xfrm>
            <a:off x="328641" y="1244784"/>
            <a:ext cx="4584589" cy="3042168"/>
          </a:xfrm>
          <a:prstGeom prst="rect">
            <a:avLst/>
          </a:prstGeom>
        </p:spPr>
      </p:pic>
    </p:spTree>
    <p:extLst>
      <p:ext uri="{BB962C8B-B14F-4D97-AF65-F5344CB8AC3E}">
        <p14:creationId xmlns:p14="http://schemas.microsoft.com/office/powerpoint/2010/main" val="638323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p:cNvGrpSpPr/>
          <p:nvPr/>
        </p:nvGrpSpPr>
        <p:grpSpPr>
          <a:xfrm>
            <a:off x="4612779" y="1050671"/>
            <a:ext cx="4556312" cy="2689412"/>
            <a:chOff x="0" y="0"/>
            <a:chExt cx="4556312" cy="2689412"/>
          </a:xfrm>
        </p:grpSpPr>
        <p:graphicFrame>
          <p:nvGraphicFramePr>
            <p:cNvPr id="18" name="グラフ 17"/>
            <p:cNvGraphicFramePr>
              <a:graphicFrameLocks/>
            </p:cNvGraphicFramePr>
            <p:nvPr/>
          </p:nvGraphicFramePr>
          <p:xfrm>
            <a:off x="0" y="0"/>
            <a:ext cx="4556312" cy="2689412"/>
          </p:xfrm>
          <a:graphic>
            <a:graphicData uri="http://schemas.openxmlformats.org/drawingml/2006/chart">
              <c:chart xmlns:c="http://schemas.openxmlformats.org/drawingml/2006/chart" xmlns:r="http://schemas.openxmlformats.org/officeDocument/2006/relationships" r:id="rId3"/>
            </a:graphicData>
          </a:graphic>
        </p:graphicFrame>
        <p:sp>
          <p:nvSpPr>
            <p:cNvPr id="19" name="楕円 18"/>
            <p:cNvSpPr/>
            <p:nvPr/>
          </p:nvSpPr>
          <p:spPr>
            <a:xfrm>
              <a:off x="4103033" y="502865"/>
              <a:ext cx="54000" cy="54000"/>
            </a:xfrm>
            <a:prstGeom prst="ellipse">
              <a:avLst/>
            </a:prstGeom>
            <a:solidFill>
              <a:srgbClr val="92D050"/>
            </a:solidFill>
            <a:ln w="25400" cap="flat" cmpd="sng" algn="ctr">
              <a:solidFill>
                <a:srgbClr val="92D050"/>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sp>
          <p:nvSpPr>
            <p:cNvPr id="24" name="正方形/長方形 23"/>
            <p:cNvSpPr/>
            <p:nvPr/>
          </p:nvSpPr>
          <p:spPr>
            <a:xfrm>
              <a:off x="3890122" y="267542"/>
              <a:ext cx="560294" cy="268941"/>
            </a:xfrm>
            <a:prstGeom prst="rect">
              <a:avLst/>
            </a:prstGeom>
            <a:no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rPr>
                <a:t>0.997</a:t>
              </a:r>
              <a:endParaRPr kumimoji="1" lang="ja-JP" altLang="en-US" sz="10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25" name="楕円 24"/>
            <p:cNvSpPr/>
            <p:nvPr/>
          </p:nvSpPr>
          <p:spPr>
            <a:xfrm>
              <a:off x="2791946" y="2463895"/>
              <a:ext cx="54000" cy="54000"/>
            </a:xfrm>
            <a:prstGeom prst="ellipse">
              <a:avLst/>
            </a:prstGeom>
            <a:solidFill>
              <a:srgbClr val="92D050"/>
            </a:solidFill>
            <a:ln w="25400" cap="flat" cmpd="sng" algn="ctr">
              <a:solidFill>
                <a:srgbClr val="92D050"/>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sp>
          <p:nvSpPr>
            <p:cNvPr id="26" name="正方形/長方形 25"/>
            <p:cNvSpPr/>
            <p:nvPr/>
          </p:nvSpPr>
          <p:spPr>
            <a:xfrm>
              <a:off x="2847975" y="2374248"/>
              <a:ext cx="560294" cy="268941"/>
            </a:xfrm>
            <a:prstGeom prst="rect">
              <a:avLst/>
            </a:prstGeom>
            <a:no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rPr>
                <a:t>算数</a:t>
              </a:r>
            </a:p>
          </p:txBody>
        </p:sp>
      </p:grpSp>
      <p:sp>
        <p:nvSpPr>
          <p:cNvPr id="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10</a:t>
            </a:fld>
            <a:endParaRPr lang="ja-JP" altLang="en-US" sz="1800" dirty="0">
              <a:solidFill>
                <a:schemeClr val="tx1"/>
              </a:solidFill>
            </a:endParaRPr>
          </a:p>
        </p:txBody>
      </p:sp>
      <p:sp>
        <p:nvSpPr>
          <p:cNvPr id="10" name="テキスト ボックス 9"/>
          <p:cNvSpPr txBox="1"/>
          <p:nvPr/>
        </p:nvSpPr>
        <p:spPr>
          <a:xfrm>
            <a:off x="179511" y="775738"/>
            <a:ext cx="3585063"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学力調査　対全国比（小学校・国語）</a:t>
            </a:r>
            <a:endParaRPr lang="en-US" altLang="ja-JP" sz="1400" b="1" u="sng"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02076" y="775738"/>
            <a:ext cx="354233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学力調査　対全国比（小学校・算数）</a:t>
            </a:r>
            <a:endParaRPr lang="en-US" altLang="ja-JP" sz="1400" b="1" u="sng"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79512" y="3645024"/>
            <a:ext cx="3954858"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学力調査　対全国比（中学校・国語）</a:t>
            </a:r>
            <a:endParaRPr lang="en-US" altLang="ja-JP" sz="1400" b="1" u="sng"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4702075" y="3645024"/>
            <a:ext cx="4058055"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学力調査　対全国比（中学校・数学）</a:t>
            </a:r>
            <a:endParaRPr lang="en-US" altLang="ja-JP" sz="1400" b="1" u="sng" dirty="0">
              <a:latin typeface="Meiryo UI" panose="020B0604030504040204" pitchFamily="50" charset="-128"/>
              <a:ea typeface="Meiryo UI" panose="020B0604030504040204" pitchFamily="50" charset="-128"/>
            </a:endParaRPr>
          </a:p>
        </p:txBody>
      </p:sp>
      <p:sp>
        <p:nvSpPr>
          <p:cNvPr id="12" name="正方形/長方形 4"/>
          <p:cNvSpPr>
            <a:spLocks noChangeArrowheads="1"/>
          </p:cNvSpPr>
          <p:nvPr/>
        </p:nvSpPr>
        <p:spPr bwMode="auto">
          <a:xfrm>
            <a:off x="5777476" y="6628496"/>
            <a:ext cx="3235136"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資料：文部科学省「全国学力・学習状況調査」より作成</a:t>
            </a:r>
            <a:endParaRPr lang="ja-JP" altLang="en-US" sz="800" dirty="0">
              <a:latin typeface="Meiryo UI" panose="020B0604030504040204" pitchFamily="50" charset="-128"/>
              <a:ea typeface="Meiryo UI" panose="020B0604030504040204" pitchFamily="50" charset="-128"/>
            </a:endParaRPr>
          </a:p>
        </p:txBody>
      </p:sp>
      <p:sp>
        <p:nvSpPr>
          <p:cNvPr id="13" name="正方形/長方形 4"/>
          <p:cNvSpPr>
            <a:spLocks noChangeArrowheads="1"/>
          </p:cNvSpPr>
          <p:nvPr/>
        </p:nvSpPr>
        <p:spPr bwMode="auto">
          <a:xfrm>
            <a:off x="243022" y="6461951"/>
            <a:ext cx="5040560" cy="40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区分Ａ：主として「知識」に関する調査　　　　　　区分Ｂ：主として「活用」に関する調査</a:t>
            </a:r>
            <a:endParaRPr lang="en-US" altLang="ja-JP" sz="1000" dirty="0">
              <a:latin typeface="Meiryo UI" panose="020B0604030504040204" pitchFamily="50" charset="-128"/>
              <a:ea typeface="Meiryo UI" panose="020B0604030504040204" pitchFamily="50" charset="-128"/>
            </a:endParaRPr>
          </a:p>
          <a:p>
            <a:pPr marL="177768" indent="-177768"/>
            <a:r>
              <a:rPr lang="en-US" altLang="ja-JP" sz="1000" dirty="0">
                <a:latin typeface="Meiryo UI" panose="020B0604030504040204" pitchFamily="50" charset="-128"/>
                <a:ea typeface="Meiryo UI" panose="020B0604030504040204" pitchFamily="50" charset="-128"/>
              </a:rPr>
              <a:t>※2019</a:t>
            </a:r>
            <a:r>
              <a:rPr lang="ja-JP" altLang="en-US" sz="1000" dirty="0">
                <a:latin typeface="Meiryo UI" panose="020B0604030504040204" pitchFamily="50" charset="-128"/>
                <a:ea typeface="Meiryo UI" panose="020B0604030504040204" pitchFamily="50" charset="-128"/>
              </a:rPr>
              <a:t>年度より区分</a:t>
            </a:r>
            <a:r>
              <a:rPr lang="en-US" altLang="ja-JP" sz="1000" dirty="0">
                <a:latin typeface="Meiryo UI" panose="020B0604030504040204" pitchFamily="50" charset="-128"/>
                <a:ea typeface="Meiryo UI" panose="020B0604030504040204" pitchFamily="50" charset="-128"/>
              </a:rPr>
              <a:t>A,B</a:t>
            </a:r>
            <a:r>
              <a:rPr lang="ja-JP" altLang="en-US" sz="1000" dirty="0">
                <a:latin typeface="Meiryo UI" panose="020B0604030504040204" pitchFamily="50" charset="-128"/>
                <a:ea typeface="Meiryo UI" panose="020B0604030504040204" pitchFamily="50" charset="-128"/>
              </a:rPr>
              <a:t>が廃止</a:t>
            </a:r>
          </a:p>
        </p:txBody>
      </p:sp>
      <p:grpSp>
        <p:nvGrpSpPr>
          <p:cNvPr id="27" name="グループ化 26"/>
          <p:cNvGrpSpPr/>
          <p:nvPr/>
        </p:nvGrpSpPr>
        <p:grpSpPr>
          <a:xfrm>
            <a:off x="180753" y="1038069"/>
            <a:ext cx="4551550" cy="2689412"/>
            <a:chOff x="-11710" y="-40435"/>
            <a:chExt cx="4551550" cy="2689412"/>
          </a:xfrm>
        </p:grpSpPr>
        <p:graphicFrame>
          <p:nvGraphicFramePr>
            <p:cNvPr id="28" name="グラフ 27"/>
            <p:cNvGraphicFramePr/>
            <p:nvPr>
              <p:extLst>
                <p:ext uri="{D42A27DB-BD31-4B8C-83A1-F6EECF244321}">
                  <p14:modId xmlns:p14="http://schemas.microsoft.com/office/powerpoint/2010/main" val="3994768977"/>
                </p:ext>
              </p:extLst>
            </p:nvPr>
          </p:nvGraphicFramePr>
          <p:xfrm>
            <a:off x="-11710" y="-40435"/>
            <a:ext cx="4551550" cy="2689412"/>
          </p:xfrm>
          <a:graphic>
            <a:graphicData uri="http://schemas.openxmlformats.org/drawingml/2006/chart">
              <c:chart xmlns:c="http://schemas.openxmlformats.org/drawingml/2006/chart" xmlns:r="http://schemas.openxmlformats.org/officeDocument/2006/relationships" r:id="rId4"/>
            </a:graphicData>
          </a:graphic>
        </p:graphicFrame>
        <p:sp>
          <p:nvSpPr>
            <p:cNvPr id="29" name="楕円 28"/>
            <p:cNvSpPr/>
            <p:nvPr/>
          </p:nvSpPr>
          <p:spPr>
            <a:xfrm>
              <a:off x="4156821" y="1340224"/>
              <a:ext cx="54000" cy="54000"/>
            </a:xfrm>
            <a:prstGeom prst="ellipse">
              <a:avLst/>
            </a:prstGeom>
            <a:solidFill>
              <a:srgbClr val="92D050"/>
            </a:solidFill>
            <a:ln w="25400" cap="flat" cmpd="sng" algn="ctr">
              <a:solidFill>
                <a:srgbClr val="92D050"/>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sp>
          <p:nvSpPr>
            <p:cNvPr id="30" name="正方形/長方形 29"/>
            <p:cNvSpPr/>
            <p:nvPr/>
          </p:nvSpPr>
          <p:spPr>
            <a:xfrm>
              <a:off x="3943910" y="1104901"/>
              <a:ext cx="560294" cy="268941"/>
            </a:xfrm>
            <a:prstGeom prst="rect">
              <a:avLst/>
            </a:prstGeom>
            <a:no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rPr>
                <a:t>0.945</a:t>
              </a:r>
              <a:endParaRPr kumimoji="1" lang="ja-JP" altLang="en-US" sz="10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31" name="楕円 30"/>
            <p:cNvSpPr/>
            <p:nvPr/>
          </p:nvSpPr>
          <p:spPr>
            <a:xfrm>
              <a:off x="2688852" y="2460813"/>
              <a:ext cx="54000" cy="54000"/>
            </a:xfrm>
            <a:prstGeom prst="ellipse">
              <a:avLst/>
            </a:prstGeom>
            <a:solidFill>
              <a:srgbClr val="92D050"/>
            </a:solidFill>
            <a:ln w="25400" cap="flat" cmpd="sng" algn="ctr">
              <a:solidFill>
                <a:srgbClr val="92D050"/>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sp>
          <p:nvSpPr>
            <p:cNvPr id="32" name="正方形/長方形 31"/>
            <p:cNvSpPr/>
            <p:nvPr/>
          </p:nvSpPr>
          <p:spPr>
            <a:xfrm>
              <a:off x="2744881" y="2371166"/>
              <a:ext cx="560294" cy="268941"/>
            </a:xfrm>
            <a:prstGeom prst="rect">
              <a:avLst/>
            </a:prstGeom>
            <a:no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rPr>
                <a:t>国語</a:t>
              </a:r>
            </a:p>
          </p:txBody>
        </p:sp>
      </p:grpSp>
      <p:grpSp>
        <p:nvGrpSpPr>
          <p:cNvPr id="45" name="グループ化 44"/>
          <p:cNvGrpSpPr/>
          <p:nvPr/>
        </p:nvGrpSpPr>
        <p:grpSpPr>
          <a:xfrm>
            <a:off x="4586000" y="3978208"/>
            <a:ext cx="4556310" cy="2689412"/>
            <a:chOff x="0" y="0"/>
            <a:chExt cx="4556310" cy="2689412"/>
          </a:xfrm>
        </p:grpSpPr>
        <p:graphicFrame>
          <p:nvGraphicFramePr>
            <p:cNvPr id="46" name="グラフ 45"/>
            <p:cNvGraphicFramePr>
              <a:graphicFrameLocks/>
            </p:cNvGraphicFramePr>
            <p:nvPr/>
          </p:nvGraphicFramePr>
          <p:xfrm>
            <a:off x="0" y="0"/>
            <a:ext cx="4556310" cy="2689412"/>
          </p:xfrm>
          <a:graphic>
            <a:graphicData uri="http://schemas.openxmlformats.org/drawingml/2006/chart">
              <c:chart xmlns:c="http://schemas.openxmlformats.org/drawingml/2006/chart" xmlns:r="http://schemas.openxmlformats.org/officeDocument/2006/relationships" r:id="rId5"/>
            </a:graphicData>
          </a:graphic>
        </p:graphicFrame>
        <p:sp>
          <p:nvSpPr>
            <p:cNvPr id="47" name="楕円 46"/>
            <p:cNvSpPr/>
            <p:nvPr/>
          </p:nvSpPr>
          <p:spPr>
            <a:xfrm>
              <a:off x="4133289" y="853608"/>
              <a:ext cx="54000" cy="54000"/>
            </a:xfrm>
            <a:prstGeom prst="ellipse">
              <a:avLst/>
            </a:prstGeom>
            <a:solidFill>
              <a:srgbClr val="92D050"/>
            </a:solidFill>
            <a:ln w="25400" cap="flat" cmpd="sng" algn="ctr">
              <a:solidFill>
                <a:srgbClr val="92D050"/>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sp>
          <p:nvSpPr>
            <p:cNvPr id="48" name="正方形/長方形 47"/>
            <p:cNvSpPr/>
            <p:nvPr/>
          </p:nvSpPr>
          <p:spPr>
            <a:xfrm>
              <a:off x="3920378" y="618285"/>
              <a:ext cx="560294" cy="268941"/>
            </a:xfrm>
            <a:prstGeom prst="rect">
              <a:avLst/>
            </a:prstGeom>
            <a:no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rPr>
                <a:t>0.975</a:t>
              </a:r>
              <a:endParaRPr kumimoji="1" lang="ja-JP" altLang="en-US" sz="10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49" name="楕円 48"/>
            <p:cNvSpPr/>
            <p:nvPr/>
          </p:nvSpPr>
          <p:spPr>
            <a:xfrm>
              <a:off x="2923055" y="2467254"/>
              <a:ext cx="54000" cy="54000"/>
            </a:xfrm>
            <a:prstGeom prst="ellipse">
              <a:avLst/>
            </a:prstGeom>
            <a:solidFill>
              <a:srgbClr val="92D050"/>
            </a:solidFill>
            <a:ln w="25400" cap="flat" cmpd="sng" algn="ctr">
              <a:solidFill>
                <a:srgbClr val="92D050"/>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sp>
          <p:nvSpPr>
            <p:cNvPr id="50" name="正方形/長方形 49"/>
            <p:cNvSpPr/>
            <p:nvPr/>
          </p:nvSpPr>
          <p:spPr>
            <a:xfrm>
              <a:off x="2979084" y="2377607"/>
              <a:ext cx="560294" cy="268941"/>
            </a:xfrm>
            <a:prstGeom prst="rect">
              <a:avLst/>
            </a:prstGeom>
            <a:no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rPr>
                <a:t>数学</a:t>
              </a:r>
            </a:p>
          </p:txBody>
        </p:sp>
      </p:grpSp>
      <p:sp>
        <p:nvSpPr>
          <p:cNvPr id="51" name="タイトル 1"/>
          <p:cNvSpPr txBox="1">
            <a:spLocks/>
          </p:cNvSpPr>
          <p:nvPr/>
        </p:nvSpPr>
        <p:spPr>
          <a:xfrm>
            <a:off x="0" y="1"/>
            <a:ext cx="9144000" cy="620688"/>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②</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全国学力・学習状況調査</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の詳細結果　　　　　　　　　　　（</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199705" y="3885450"/>
            <a:ext cx="4551548" cy="2689412"/>
            <a:chOff x="0" y="0"/>
            <a:chExt cx="4551548" cy="2689412"/>
          </a:xfrm>
        </p:grpSpPr>
        <p:graphicFrame>
          <p:nvGraphicFramePr>
            <p:cNvPr id="36" name="グラフ 35"/>
            <p:cNvGraphicFramePr>
              <a:graphicFrameLocks/>
            </p:cNvGraphicFramePr>
            <p:nvPr>
              <p:extLst>
                <p:ext uri="{D42A27DB-BD31-4B8C-83A1-F6EECF244321}">
                  <p14:modId xmlns:p14="http://schemas.microsoft.com/office/powerpoint/2010/main" val="2989410"/>
                </p:ext>
              </p:extLst>
            </p:nvPr>
          </p:nvGraphicFramePr>
          <p:xfrm>
            <a:off x="0" y="0"/>
            <a:ext cx="4551548" cy="2689412"/>
          </p:xfrm>
          <a:graphic>
            <a:graphicData uri="http://schemas.openxmlformats.org/drawingml/2006/chart">
              <c:chart xmlns:c="http://schemas.openxmlformats.org/drawingml/2006/chart" xmlns:r="http://schemas.openxmlformats.org/officeDocument/2006/relationships" r:id="rId6"/>
            </a:graphicData>
          </a:graphic>
        </p:graphicFrame>
        <p:sp>
          <p:nvSpPr>
            <p:cNvPr id="37" name="楕円 36"/>
            <p:cNvSpPr/>
            <p:nvPr/>
          </p:nvSpPr>
          <p:spPr>
            <a:xfrm>
              <a:off x="4147576" y="1033742"/>
              <a:ext cx="54000" cy="5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8" name="正方形/長方形 37"/>
            <p:cNvSpPr/>
            <p:nvPr/>
          </p:nvSpPr>
          <p:spPr>
            <a:xfrm>
              <a:off x="3934665" y="798419"/>
              <a:ext cx="560294" cy="268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000">
                  <a:solidFill>
                    <a:schemeClr val="tx1"/>
                  </a:solidFill>
                </a:rPr>
                <a:t>0.962</a:t>
              </a:r>
              <a:endParaRPr kumimoji="1" lang="ja-JP" altLang="en-US" sz="1000">
                <a:solidFill>
                  <a:schemeClr val="tx1"/>
                </a:solidFill>
              </a:endParaRPr>
            </a:p>
          </p:txBody>
        </p:sp>
        <p:sp>
          <p:nvSpPr>
            <p:cNvPr id="52" name="楕円 51"/>
            <p:cNvSpPr/>
            <p:nvPr/>
          </p:nvSpPr>
          <p:spPr>
            <a:xfrm>
              <a:off x="2948547" y="2468096"/>
              <a:ext cx="54000" cy="5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3" name="正方形/長方形 52"/>
            <p:cNvSpPr/>
            <p:nvPr/>
          </p:nvSpPr>
          <p:spPr>
            <a:xfrm>
              <a:off x="3004576" y="2378449"/>
              <a:ext cx="560294" cy="268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000">
                  <a:solidFill>
                    <a:schemeClr val="tx1"/>
                  </a:solidFill>
                </a:rPr>
                <a:t>国語</a:t>
              </a:r>
            </a:p>
          </p:txBody>
        </p:sp>
      </p:grpSp>
      <p:sp>
        <p:nvSpPr>
          <p:cNvPr id="2" name="正方形/長方形 1">
            <a:extLst>
              <a:ext uri="{FF2B5EF4-FFF2-40B4-BE49-F238E27FC236}">
                <a16:creationId xmlns:a16="http://schemas.microsoft.com/office/drawing/2014/main" id="{10159E79-1AEC-484A-A4D8-F48ECDC9C079}"/>
              </a:ext>
            </a:extLst>
          </p:cNvPr>
          <p:cNvSpPr/>
          <p:nvPr/>
        </p:nvSpPr>
        <p:spPr>
          <a:xfrm>
            <a:off x="5777476" y="2588322"/>
            <a:ext cx="3225855" cy="54752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年度調査は新型コロナ感染症感染拡大の影響を受け、調査中止</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34468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1"/>
            <a:ext cx="9144000" cy="620688"/>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②</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-2:CEFR A2</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レベル以上の高校３年生の割合　　　　　　　　　　　　　　（参考指標）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4788024" y="5836576"/>
            <a:ext cx="4824536"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資料</a:t>
            </a:r>
            <a:r>
              <a:rPr lang="zh-TW" altLang="en-US" sz="1200" dirty="0">
                <a:solidFill>
                  <a:schemeClr val="tx1"/>
                </a:solidFill>
                <a:latin typeface="Meiryo UI" panose="020B0604030504040204" pitchFamily="50" charset="-128"/>
                <a:ea typeface="Meiryo UI" panose="020B0604030504040204" pitchFamily="50" charset="-128"/>
              </a:rPr>
              <a:t>：文部科学省「英語教育実施状況調査」</a:t>
            </a:r>
            <a:r>
              <a:rPr lang="ja-JP" altLang="en-US" sz="1200" dirty="0">
                <a:solidFill>
                  <a:schemeClr val="tx1"/>
                </a:solidFill>
                <a:latin typeface="Meiryo UI" panose="020B0604030504040204" pitchFamily="50" charset="-128"/>
                <a:ea typeface="Meiryo UI" panose="020B0604030504040204" pitchFamily="50" charset="-128"/>
              </a:rPr>
              <a:t>より作成</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34817" y="3717032"/>
            <a:ext cx="8874365" cy="2422694"/>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r>
              <a:rPr lang="ja-JP" altLang="en-US" sz="1400" dirty="0">
                <a:latin typeface="Meiryo UI" panose="020B0604030504040204" pitchFamily="50" charset="-128"/>
                <a:ea typeface="Meiryo UI" panose="020B0604030504040204" pitchFamily="50" charset="-128"/>
              </a:rPr>
              <a:t>参考：</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CEFR </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Common European Framework of Reference for Languages: Learning, teaching, assessment</a:t>
            </a:r>
            <a:r>
              <a:rPr lang="ja-JP" altLang="en-US" sz="1400" dirty="0">
                <a:latin typeface="Meiryo UI" panose="020B0604030504040204" pitchFamily="50" charset="-128"/>
                <a:ea typeface="Meiryo UI" panose="020B0604030504040204" pitchFamily="50" charset="-128"/>
              </a:rPr>
              <a:t>：　外国語の学習、教授、評価のためのヨーロッパ共通参照枠）</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CEFR</a:t>
            </a:r>
            <a:r>
              <a:rPr lang="ja-JP" altLang="en-US" sz="1400" dirty="0">
                <a:latin typeface="Meiryo UI" panose="020B0604030504040204" pitchFamily="50" charset="-128"/>
                <a:ea typeface="Meiryo UI" panose="020B0604030504040204" pitchFamily="50" charset="-128"/>
              </a:rPr>
              <a:t>は， 語学シラバスやカリキュラムの手引きの作成、学習指導教材の編集、外国語運用能力の評価のために、透明性が高く、分かりやすい、包括的な基盤を提供するものとして、２０年以上にわたる研究を経て、２００１年に欧州評議会が発表したもの。共通参照レベルは能力が高いものから順に（</a:t>
            </a:r>
            <a:r>
              <a:rPr lang="en-US" altLang="ja-JP" sz="1400" dirty="0">
                <a:latin typeface="Meiryo UI" panose="020B0604030504040204" pitchFamily="50" charset="-128"/>
                <a:ea typeface="Meiryo UI" panose="020B0604030504040204" pitchFamily="50" charset="-128"/>
              </a:rPr>
              <a:t>C2,C1,B2,B1,A2,A1</a:t>
            </a:r>
            <a:r>
              <a:rPr lang="ja-JP" altLang="en-US" sz="1400" dirty="0">
                <a:latin typeface="Meiryo UI" panose="020B0604030504040204" pitchFamily="50" charset="-128"/>
                <a:ea typeface="Meiryo UI" panose="020B0604030504040204" pitchFamily="50" charset="-128"/>
              </a:rPr>
              <a:t>）の</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段階に分かれている。</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CEFR A2</a:t>
            </a:r>
            <a:r>
              <a:rPr lang="ja-JP" altLang="en-US" sz="1400" dirty="0">
                <a:latin typeface="Meiryo UI" panose="020B0604030504040204" pitchFamily="50" charset="-128"/>
                <a:ea typeface="Meiryo UI" panose="020B0604030504040204" pitchFamily="50" charset="-128"/>
              </a:rPr>
              <a:t>レベル：基礎段階の言語使用者</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ごく基本的な個人情報や家族情報、買い物、地元の地理、仕事など、直接的関係がある領域に関しては、文やよく使われる表現が理解できる。簡単で日常的な範囲なら、身近で日常の事柄について、単純で直接的な情報交換に応じることができる。</a:t>
            </a:r>
            <a:endParaRPr kumimoji="1" lang="ja-JP" altLang="en-US" sz="14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18391" y="958901"/>
            <a:ext cx="3585063" cy="307760"/>
          </a:xfrm>
          <a:prstGeom prst="rect">
            <a:avLst/>
          </a:prstGeom>
          <a:solidFill>
            <a:schemeClr val="bg1"/>
          </a:solid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en-US" altLang="ja-JP" sz="14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CEFR A2</a:t>
            </a:r>
            <a:r>
              <a:rPr lang="ja-JP" altLang="en-US" sz="14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レベル以上の高校３年生の割合</a:t>
            </a:r>
            <a:r>
              <a:rPr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u="sng" dirty="0">
              <a:latin typeface="Meiryo UI" panose="020B0604030504040204" pitchFamily="50" charset="-128"/>
              <a:ea typeface="Meiryo UI" panose="020B0604030504040204" pitchFamily="50" charset="-128"/>
            </a:endParaRPr>
          </a:p>
        </p:txBody>
      </p:sp>
      <p:sp>
        <p:nvSpPr>
          <p:cNvPr id="12" name="スライド番号プレースホルダー 1"/>
          <p:cNvSpPr txBox="1">
            <a:spLocks/>
          </p:cNvSpPr>
          <p:nvPr/>
        </p:nvSpPr>
        <p:spPr>
          <a:xfrm>
            <a:off x="6974905" y="6520260"/>
            <a:ext cx="2133600" cy="365125"/>
          </a:xfrm>
          <a:prstGeom prst="rect">
            <a:avLst/>
          </a:prstGeom>
        </p:spPr>
        <p:txBody>
          <a:bodyPr vert="horz" lIns="91440" tIns="45720" rIns="91440" bIns="45720" rtlCol="0" anchor="ctr"/>
          <a:lstStyle>
            <a:defPPr>
              <a:defRPr lang="ja-JP"/>
            </a:defPPr>
            <a:lvl1pPr marL="0" algn="r" defTabSz="914239" rtl="0" eaLnBrk="1" latinLnBrk="0" hangingPunct="1">
              <a:defRPr kumimoji="1" sz="825" kern="1200">
                <a:solidFill>
                  <a:schemeClr val="tx1">
                    <a:tint val="75000"/>
                  </a:schemeClr>
                </a:solidFill>
                <a:latin typeface="+mn-lt"/>
                <a:ea typeface="+mn-ea"/>
                <a:cs typeface="+mn-cs"/>
              </a:defRPr>
            </a:lvl1pPr>
            <a:lvl2pPr marL="457119" algn="l" defTabSz="914239" rtl="0" eaLnBrk="1" latinLnBrk="0" hangingPunct="1">
              <a:defRPr kumimoji="1" sz="1800" kern="1200">
                <a:solidFill>
                  <a:schemeClr val="tx1"/>
                </a:solidFill>
                <a:latin typeface="+mn-lt"/>
                <a:ea typeface="+mn-ea"/>
                <a:cs typeface="+mn-cs"/>
              </a:defRPr>
            </a:lvl2pPr>
            <a:lvl3pPr marL="914239" algn="l" defTabSz="914239" rtl="0" eaLnBrk="1" latinLnBrk="0" hangingPunct="1">
              <a:defRPr kumimoji="1" sz="1800" kern="1200">
                <a:solidFill>
                  <a:schemeClr val="tx1"/>
                </a:solidFill>
                <a:latin typeface="+mn-lt"/>
                <a:ea typeface="+mn-ea"/>
                <a:cs typeface="+mn-cs"/>
              </a:defRPr>
            </a:lvl3pPr>
            <a:lvl4pPr marL="1371358" algn="l" defTabSz="914239" rtl="0" eaLnBrk="1" latinLnBrk="0" hangingPunct="1">
              <a:defRPr kumimoji="1" sz="1800" kern="1200">
                <a:solidFill>
                  <a:schemeClr val="tx1"/>
                </a:solidFill>
                <a:latin typeface="+mn-lt"/>
                <a:ea typeface="+mn-ea"/>
                <a:cs typeface="+mn-cs"/>
              </a:defRPr>
            </a:lvl4pPr>
            <a:lvl5pPr marL="1828477" algn="l" defTabSz="914239" rtl="0" eaLnBrk="1" latinLnBrk="0" hangingPunct="1">
              <a:defRPr kumimoji="1" sz="1800" kern="1200">
                <a:solidFill>
                  <a:schemeClr val="tx1"/>
                </a:solidFill>
                <a:latin typeface="+mn-lt"/>
                <a:ea typeface="+mn-ea"/>
                <a:cs typeface="+mn-cs"/>
              </a:defRPr>
            </a:lvl5pPr>
            <a:lvl6pPr marL="2285596" algn="l" defTabSz="914239" rtl="0" eaLnBrk="1" latinLnBrk="0" hangingPunct="1">
              <a:defRPr kumimoji="1" sz="1800" kern="1200">
                <a:solidFill>
                  <a:schemeClr val="tx1"/>
                </a:solidFill>
                <a:latin typeface="+mn-lt"/>
                <a:ea typeface="+mn-ea"/>
                <a:cs typeface="+mn-cs"/>
              </a:defRPr>
            </a:lvl6pPr>
            <a:lvl7pPr marL="2742716" algn="l" defTabSz="914239" rtl="0" eaLnBrk="1" latinLnBrk="0" hangingPunct="1">
              <a:defRPr kumimoji="1" sz="1800" kern="1200">
                <a:solidFill>
                  <a:schemeClr val="tx1"/>
                </a:solidFill>
                <a:latin typeface="+mn-lt"/>
                <a:ea typeface="+mn-ea"/>
                <a:cs typeface="+mn-cs"/>
              </a:defRPr>
            </a:lvl7pPr>
            <a:lvl8pPr marL="3199835" algn="l" defTabSz="914239" rtl="0" eaLnBrk="1" latinLnBrk="0" hangingPunct="1">
              <a:defRPr kumimoji="1" sz="1800" kern="1200">
                <a:solidFill>
                  <a:schemeClr val="tx1"/>
                </a:solidFill>
                <a:latin typeface="+mn-lt"/>
                <a:ea typeface="+mn-ea"/>
                <a:cs typeface="+mn-cs"/>
              </a:defRPr>
            </a:lvl8pPr>
            <a:lvl9pPr marL="3656954" algn="l" defTabSz="914239" rtl="0" eaLnBrk="1" latinLnBrk="0" hangingPunct="1">
              <a:defRPr kumimoji="1" sz="1800" kern="1200">
                <a:solidFill>
                  <a:schemeClr val="tx1"/>
                </a:solidFill>
                <a:latin typeface="+mn-lt"/>
                <a:ea typeface="+mn-ea"/>
                <a:cs typeface="+mn-cs"/>
              </a:defRPr>
            </a:lvl9pPr>
          </a:lstStyle>
          <a:p>
            <a:pPr>
              <a:defRPr/>
            </a:pPr>
            <a:fld id="{C77793C5-38B7-48A6-8306-0FF47ECB2C84}" type="slidenum">
              <a:rPr lang="ja-JP" altLang="en-US" sz="1800" smtClean="0">
                <a:solidFill>
                  <a:schemeClr val="tx1"/>
                </a:solidFill>
              </a:rPr>
              <a:pPr>
                <a:defRPr/>
              </a:pPr>
              <a:t>11</a:t>
            </a:fld>
            <a:endParaRPr lang="ja-JP" altLang="en-US" sz="1800" dirty="0">
              <a:solidFill>
                <a:schemeClr val="tx1"/>
              </a:solidFill>
            </a:endParaRPr>
          </a:p>
        </p:txBody>
      </p:sp>
      <p:sp>
        <p:nvSpPr>
          <p:cNvPr id="13" name="正方形/長方形 12"/>
          <p:cNvSpPr/>
          <p:nvPr/>
        </p:nvSpPr>
        <p:spPr>
          <a:xfrm>
            <a:off x="3838264" y="2802632"/>
            <a:ext cx="5472607"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資料</a:t>
            </a:r>
            <a:r>
              <a:rPr lang="zh-TW" altLang="en-US" sz="1200" dirty="0">
                <a:solidFill>
                  <a:schemeClr val="tx1"/>
                </a:solidFill>
                <a:latin typeface="Meiryo UI" panose="020B0604030504040204" pitchFamily="50" charset="-128"/>
                <a:ea typeface="Meiryo UI" panose="020B0604030504040204" pitchFamily="50" charset="-128"/>
              </a:rPr>
              <a:t>：文部科学省「英語教育実施状況調査」</a:t>
            </a:r>
            <a:r>
              <a:rPr lang="ja-JP" altLang="en-US" sz="1200" dirty="0">
                <a:solidFill>
                  <a:schemeClr val="tx1"/>
                </a:solidFill>
                <a:latin typeface="Meiryo UI" panose="020B0604030504040204" pitchFamily="50" charset="-128"/>
                <a:ea typeface="Meiryo UI" panose="020B0604030504040204" pitchFamily="50" charset="-128"/>
              </a:rPr>
              <a:t>より教育庁作成</a:t>
            </a:r>
            <a:endParaRPr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en-US" altLang="ja-JP" sz="1200" dirty="0">
                <a:solidFill>
                  <a:schemeClr val="tx1"/>
                </a:solidFill>
                <a:latin typeface="Meiryo UI" panose="020B0604030504040204" pitchFamily="50" charset="-128"/>
                <a:ea typeface="Meiryo UI" panose="020B0604030504040204" pitchFamily="50" charset="-128"/>
              </a:rPr>
              <a:t>※2020</a:t>
            </a:r>
            <a:r>
              <a:rPr kumimoji="1" lang="ja-JP" altLang="en-US" sz="1200" dirty="0">
                <a:solidFill>
                  <a:schemeClr val="tx1"/>
                </a:solidFill>
                <a:latin typeface="Meiryo UI" panose="020B0604030504040204" pitchFamily="50" charset="-128"/>
                <a:ea typeface="Meiryo UI" panose="020B0604030504040204" pitchFamily="50" charset="-128"/>
              </a:rPr>
              <a:t>年は全国調査は未実施、大阪府立高校については教育庁で独自調査</a:t>
            </a:r>
          </a:p>
        </p:txBody>
      </p:sp>
      <p:graphicFrame>
        <p:nvGraphicFramePr>
          <p:cNvPr id="6" name="表 5">
            <a:extLst>
              <a:ext uri="{FF2B5EF4-FFF2-40B4-BE49-F238E27FC236}">
                <a16:creationId xmlns:a16="http://schemas.microsoft.com/office/drawing/2014/main" id="{D79EA91A-3B4E-4483-A0E8-3E16EB36C3D7}"/>
              </a:ext>
            </a:extLst>
          </p:cNvPr>
          <p:cNvGraphicFramePr>
            <a:graphicFrameLocks noGrp="1"/>
          </p:cNvGraphicFramePr>
          <p:nvPr>
            <p:extLst>
              <p:ext uri="{D42A27DB-BD31-4B8C-83A1-F6EECF244321}">
                <p14:modId xmlns:p14="http://schemas.microsoft.com/office/powerpoint/2010/main" val="1902652180"/>
              </p:ext>
            </p:extLst>
          </p:nvPr>
        </p:nvGraphicFramePr>
        <p:xfrm>
          <a:off x="208921" y="1401270"/>
          <a:ext cx="8726155" cy="1444268"/>
        </p:xfrm>
        <a:graphic>
          <a:graphicData uri="http://schemas.openxmlformats.org/drawingml/2006/table">
            <a:tbl>
              <a:tblPr/>
              <a:tblGrid>
                <a:gridCol w="2272749">
                  <a:extLst>
                    <a:ext uri="{9D8B030D-6E8A-4147-A177-3AD203B41FA5}">
                      <a16:colId xmlns:a16="http://schemas.microsoft.com/office/drawing/2014/main" val="3508092991"/>
                    </a:ext>
                  </a:extLst>
                </a:gridCol>
                <a:gridCol w="1056028">
                  <a:extLst>
                    <a:ext uri="{9D8B030D-6E8A-4147-A177-3AD203B41FA5}">
                      <a16:colId xmlns:a16="http://schemas.microsoft.com/office/drawing/2014/main" val="623788957"/>
                    </a:ext>
                  </a:extLst>
                </a:gridCol>
                <a:gridCol w="772752">
                  <a:extLst>
                    <a:ext uri="{9D8B030D-6E8A-4147-A177-3AD203B41FA5}">
                      <a16:colId xmlns:a16="http://schemas.microsoft.com/office/drawing/2014/main" val="1786745981"/>
                    </a:ext>
                  </a:extLst>
                </a:gridCol>
                <a:gridCol w="772752">
                  <a:extLst>
                    <a:ext uri="{9D8B030D-6E8A-4147-A177-3AD203B41FA5}">
                      <a16:colId xmlns:a16="http://schemas.microsoft.com/office/drawing/2014/main" val="1097152482"/>
                    </a:ext>
                  </a:extLst>
                </a:gridCol>
                <a:gridCol w="772752">
                  <a:extLst>
                    <a:ext uri="{9D8B030D-6E8A-4147-A177-3AD203B41FA5}">
                      <a16:colId xmlns:a16="http://schemas.microsoft.com/office/drawing/2014/main" val="1144905484"/>
                    </a:ext>
                  </a:extLst>
                </a:gridCol>
                <a:gridCol w="772752">
                  <a:extLst>
                    <a:ext uri="{9D8B030D-6E8A-4147-A177-3AD203B41FA5}">
                      <a16:colId xmlns:a16="http://schemas.microsoft.com/office/drawing/2014/main" val="1152916890"/>
                    </a:ext>
                  </a:extLst>
                </a:gridCol>
                <a:gridCol w="772752">
                  <a:extLst>
                    <a:ext uri="{9D8B030D-6E8A-4147-A177-3AD203B41FA5}">
                      <a16:colId xmlns:a16="http://schemas.microsoft.com/office/drawing/2014/main" val="2831697688"/>
                    </a:ext>
                  </a:extLst>
                </a:gridCol>
                <a:gridCol w="766809">
                  <a:extLst>
                    <a:ext uri="{9D8B030D-6E8A-4147-A177-3AD203B41FA5}">
                      <a16:colId xmlns:a16="http://schemas.microsoft.com/office/drawing/2014/main" val="1139129554"/>
                    </a:ext>
                  </a:extLst>
                </a:gridCol>
                <a:gridCol w="766809">
                  <a:extLst>
                    <a:ext uri="{9D8B030D-6E8A-4147-A177-3AD203B41FA5}">
                      <a16:colId xmlns:a16="http://schemas.microsoft.com/office/drawing/2014/main" val="3938571954"/>
                    </a:ext>
                  </a:extLst>
                </a:gridCol>
              </a:tblGrid>
              <a:tr h="361067">
                <a:tc>
                  <a:txBody>
                    <a:bodyPr/>
                    <a:lstStyle/>
                    <a:p>
                      <a:pPr algn="l" fontAlgn="b"/>
                      <a:endParaRPr lang="ja-JP" altLang="en-US" sz="1600" b="0" i="0" u="none" strike="noStrike">
                        <a:solidFill>
                          <a:srgbClr val="000000"/>
                        </a:solidFill>
                        <a:effectLst/>
                        <a:latin typeface="Meiryo UI" panose="020B0604030504040204" pitchFamily="50" charset="-128"/>
                        <a:ea typeface="Meiryo UI" panose="020B0604030504040204" pitchFamily="50" charset="-128"/>
                      </a:endParaRPr>
                    </a:p>
                  </a:txBody>
                  <a:tcPr marL="8048" marR="8048" marT="804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1600" b="0" i="0" u="none" strike="noStrike">
                        <a:solidFill>
                          <a:srgbClr val="000000"/>
                        </a:solidFill>
                        <a:effectLst/>
                        <a:latin typeface="Meiryo UI" panose="020B0604030504040204" pitchFamily="50" charset="-128"/>
                        <a:ea typeface="Meiryo UI" panose="020B0604030504040204" pitchFamily="50" charset="-128"/>
                      </a:endParaRPr>
                    </a:p>
                  </a:txBody>
                  <a:tcPr marL="8048" marR="8048" marT="804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1600" b="0" i="0" u="none" strike="noStrike">
                        <a:solidFill>
                          <a:srgbClr val="000000"/>
                        </a:solidFill>
                        <a:effectLst/>
                        <a:latin typeface="Meiryo UI" panose="020B0604030504040204" pitchFamily="50" charset="-128"/>
                        <a:ea typeface="Meiryo UI" panose="020B0604030504040204" pitchFamily="50" charset="-128"/>
                      </a:endParaRPr>
                    </a:p>
                  </a:txBody>
                  <a:tcPr marL="8048" marR="8048" marT="804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1600" b="0" i="0" u="none" strike="noStrike">
                        <a:solidFill>
                          <a:srgbClr val="000000"/>
                        </a:solidFill>
                        <a:effectLst/>
                        <a:latin typeface="Meiryo UI" panose="020B0604030504040204" pitchFamily="50" charset="-128"/>
                        <a:ea typeface="Meiryo UI" panose="020B0604030504040204" pitchFamily="50" charset="-128"/>
                      </a:endParaRPr>
                    </a:p>
                  </a:txBody>
                  <a:tcPr marL="8048" marR="8048" marT="804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1600" b="0" i="0" u="none" strike="noStrike">
                        <a:solidFill>
                          <a:srgbClr val="000000"/>
                        </a:solidFill>
                        <a:effectLst/>
                        <a:latin typeface="Meiryo UI" panose="020B0604030504040204" pitchFamily="50" charset="-128"/>
                        <a:ea typeface="Meiryo UI" panose="020B0604030504040204" pitchFamily="50" charset="-128"/>
                      </a:endParaRPr>
                    </a:p>
                  </a:txBody>
                  <a:tcPr marL="8048" marR="8048" marT="804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1600" b="0" i="0" u="none" strike="noStrike">
                        <a:solidFill>
                          <a:srgbClr val="000000"/>
                        </a:solidFill>
                        <a:effectLst/>
                        <a:latin typeface="Meiryo UI" panose="020B0604030504040204" pitchFamily="50" charset="-128"/>
                        <a:ea typeface="Meiryo UI" panose="020B0604030504040204" pitchFamily="50" charset="-128"/>
                      </a:endParaRPr>
                    </a:p>
                  </a:txBody>
                  <a:tcPr marL="8048" marR="8048" marT="804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1600" b="0" i="0" u="none" strike="noStrike">
                        <a:solidFill>
                          <a:srgbClr val="000000"/>
                        </a:solidFill>
                        <a:effectLst/>
                        <a:latin typeface="Meiryo UI" panose="020B0604030504040204" pitchFamily="50" charset="-128"/>
                        <a:ea typeface="Meiryo UI" panose="020B0604030504040204" pitchFamily="50" charset="-128"/>
                      </a:endParaRPr>
                    </a:p>
                  </a:txBody>
                  <a:tcPr marL="8048" marR="8048" marT="8048"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r"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（単位：％）</a:t>
                      </a:r>
                    </a:p>
                  </a:txBody>
                  <a:tcPr marL="8048" marR="8048" marT="8048"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082389247"/>
                  </a:ext>
                </a:extLst>
              </a:tr>
              <a:tr h="361067">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　</a:t>
                      </a:r>
                    </a:p>
                  </a:txBody>
                  <a:tcPr marL="8048" marR="8048" marT="80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　</a:t>
                      </a:r>
                    </a:p>
                  </a:txBody>
                  <a:tcPr marL="8048" marR="8048" marT="80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tc>
                  <a:txBody>
                    <a:bodyPr/>
                    <a:lstStyle/>
                    <a:p>
                      <a:pPr algn="ctr"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2014</a:t>
                      </a:r>
                    </a:p>
                  </a:txBody>
                  <a:tcPr marL="8048" marR="8048" marT="80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tc>
                  <a:txBody>
                    <a:bodyPr/>
                    <a:lstStyle/>
                    <a:p>
                      <a:pPr algn="ctr"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2015</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tc>
                  <a:txBody>
                    <a:bodyPr/>
                    <a:lstStyle/>
                    <a:p>
                      <a:pPr algn="ctr"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2016</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tc>
                  <a:txBody>
                    <a:bodyPr/>
                    <a:lstStyle/>
                    <a:p>
                      <a:pPr algn="ctr"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2017</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tc>
                  <a:txBody>
                    <a:bodyPr/>
                    <a:lstStyle/>
                    <a:p>
                      <a:pPr algn="ctr"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2018</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tc>
                  <a:txBody>
                    <a:bodyPr/>
                    <a:lstStyle/>
                    <a:p>
                      <a:pPr algn="ctr"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2019</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tc>
                  <a:txBody>
                    <a:bodyPr/>
                    <a:lstStyle/>
                    <a:p>
                      <a:pPr algn="ctr"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2020</a:t>
                      </a:r>
                    </a:p>
                  </a:txBody>
                  <a:tcPr marL="8048" marR="8048" marT="80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873101403"/>
                  </a:ext>
                </a:extLst>
              </a:tr>
              <a:tr h="361067">
                <a:tc rowSpan="2">
                  <a:txBody>
                    <a:bodyPr/>
                    <a:lstStyle/>
                    <a:p>
                      <a:pPr algn="ct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CEFR</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A2</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レベル以上の</a:t>
                      </a:r>
                      <a:br>
                        <a:rPr lang="ja-JP" altLang="en-US" sz="16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高校</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年生の割合</a:t>
                      </a:r>
                    </a:p>
                  </a:txBody>
                  <a:tcPr marL="8048" marR="8048" marT="80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大阪府立</a:t>
                      </a:r>
                    </a:p>
                  </a:txBody>
                  <a:tcPr marL="8048" marR="8048" marT="80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27.2</a:t>
                      </a:r>
                    </a:p>
                  </a:txBody>
                  <a:tcPr marL="8048" marR="8048" marT="80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31.3</a:t>
                      </a:r>
                    </a:p>
                  </a:txBody>
                  <a:tcPr marL="8048" marR="8048" marT="80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36.2</a:t>
                      </a:r>
                    </a:p>
                  </a:txBody>
                  <a:tcPr marL="8048" marR="8048" marT="80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38.6</a:t>
                      </a:r>
                    </a:p>
                  </a:txBody>
                  <a:tcPr marL="8048" marR="8048" marT="80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41.2</a:t>
                      </a:r>
                    </a:p>
                  </a:txBody>
                  <a:tcPr marL="8048" marR="8048" marT="80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45.6</a:t>
                      </a:r>
                    </a:p>
                  </a:txBody>
                  <a:tcPr marL="8048" marR="8048" marT="80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48.5</a:t>
                      </a:r>
                    </a:p>
                  </a:txBody>
                  <a:tcPr marL="8048" marR="8048" marT="80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4009542"/>
                  </a:ext>
                </a:extLst>
              </a:tr>
              <a:tr h="361067">
                <a:tc vMerge="1">
                  <a:txBody>
                    <a:bodyPr/>
                    <a:lstStyle/>
                    <a:p>
                      <a:endParaRPr kumimoji="1" lang="ja-JP" altLang="en-US"/>
                    </a:p>
                  </a:txBody>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全国</a:t>
                      </a:r>
                    </a:p>
                  </a:txBody>
                  <a:tcPr marL="8048" marR="8048" marT="80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31.9</a:t>
                      </a:r>
                    </a:p>
                  </a:txBody>
                  <a:tcPr marL="8048" marR="8048" marT="80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34.3</a:t>
                      </a:r>
                    </a:p>
                  </a:txBody>
                  <a:tcPr marL="8048" marR="8048" marT="80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36.4</a:t>
                      </a:r>
                    </a:p>
                  </a:txBody>
                  <a:tcPr marL="8048" marR="8048" marT="80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39.3</a:t>
                      </a:r>
                    </a:p>
                  </a:txBody>
                  <a:tcPr marL="8048" marR="8048" marT="80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40.2</a:t>
                      </a:r>
                    </a:p>
                  </a:txBody>
                  <a:tcPr marL="8048" marR="8048" marT="80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43.6</a:t>
                      </a:r>
                    </a:p>
                  </a:txBody>
                  <a:tcPr marL="8048" marR="8048" marT="80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ー</a:t>
                      </a:r>
                    </a:p>
                  </a:txBody>
                  <a:tcPr marL="8048" marR="8048" marT="80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7313984"/>
                  </a:ext>
                </a:extLst>
              </a:tr>
            </a:tbl>
          </a:graphicData>
        </a:graphic>
      </p:graphicFrame>
    </p:spTree>
    <p:extLst>
      <p:ext uri="{BB962C8B-B14F-4D97-AF65-F5344CB8AC3E}">
        <p14:creationId xmlns:p14="http://schemas.microsoft.com/office/powerpoint/2010/main" val="2368144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1"/>
            <a:ext cx="9144000" cy="620688"/>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②</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全国体力・運動能力、運動習慣等調査における評価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 y="620689"/>
            <a:ext cx="9108504" cy="523204"/>
          </a:xfrm>
          <a:prstGeom prst="rect">
            <a:avLst/>
          </a:prstGeom>
          <a:noFill/>
        </p:spPr>
        <p:txBody>
          <a:bodyPr wrap="square" lIns="91424" tIns="45712" rIns="91424" bIns="45712" rtlCol="0">
            <a:spAutoFit/>
          </a:bodyPr>
          <a:lstStyle/>
          <a:p>
            <a:r>
              <a:rPr lang="ja-JP" altLang="en-US" sz="1400" b="1" u="sng" dirty="0">
                <a:latin typeface="Meiryo UI" panose="020B0604030504040204" pitchFamily="50" charset="-128"/>
                <a:ea typeface="Meiryo UI" panose="020B0604030504040204" pitchFamily="50" charset="-128"/>
              </a:rPr>
              <a:t>■全国体力・運動能力・運動習慣等調査における評価体力テストの</a:t>
            </a:r>
            <a:r>
              <a:rPr lang="en-US" altLang="ja-JP" sz="1400" b="1" u="sng" dirty="0">
                <a:latin typeface="Meiryo UI" panose="020B0604030504040204" pitchFamily="50" charset="-128"/>
                <a:ea typeface="Meiryo UI" panose="020B0604030504040204" pitchFamily="50" charset="-128"/>
              </a:rPr>
              <a:t>5</a:t>
            </a:r>
            <a:r>
              <a:rPr lang="ja-JP" altLang="en-US" sz="1400" b="1" u="sng" dirty="0">
                <a:latin typeface="Meiryo UI" panose="020B0604030504040204" pitchFamily="50" charset="-128"/>
                <a:ea typeface="Meiryo UI" panose="020B0604030504040204" pitchFamily="50" charset="-128"/>
              </a:rPr>
              <a:t>段階評価で下位段階（</a:t>
            </a:r>
            <a:r>
              <a:rPr lang="en-US" altLang="ja-JP" sz="1400" b="1" u="sng" dirty="0">
                <a:latin typeface="Meiryo UI" panose="020B0604030504040204" pitchFamily="50" charset="-128"/>
                <a:ea typeface="Meiryo UI" panose="020B0604030504040204" pitchFamily="50" charset="-128"/>
              </a:rPr>
              <a:t>D</a:t>
            </a:r>
            <a:r>
              <a:rPr lang="ja-JP" altLang="en-US" sz="1400" b="1" u="sng" dirty="0">
                <a:latin typeface="Meiryo UI" panose="020B0604030504040204" pitchFamily="50" charset="-128"/>
                <a:ea typeface="Meiryo UI" panose="020B0604030504040204" pitchFamily="50" charset="-128"/>
              </a:rPr>
              <a:t>・</a:t>
            </a:r>
            <a:r>
              <a:rPr lang="en-US" altLang="ja-JP" sz="1400" b="1" u="sng" dirty="0">
                <a:latin typeface="Meiryo UI" panose="020B0604030504040204" pitchFamily="50" charset="-128"/>
                <a:ea typeface="Meiryo UI" panose="020B0604030504040204" pitchFamily="50" charset="-128"/>
              </a:rPr>
              <a:t>E</a:t>
            </a:r>
            <a:r>
              <a:rPr lang="ja-JP" altLang="en-US" sz="1400" b="1" u="sng" dirty="0">
                <a:latin typeface="Meiryo UI" panose="020B0604030504040204" pitchFamily="50" charset="-128"/>
                <a:ea typeface="Meiryo UI" panose="020B0604030504040204" pitchFamily="50" charset="-128"/>
              </a:rPr>
              <a:t>）の割合</a:t>
            </a:r>
          </a:p>
          <a:p>
            <a:r>
              <a:rPr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男子</a:t>
            </a:r>
            <a:r>
              <a:rPr lang="en-US" altLang="ja-JP"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女子</a:t>
            </a:r>
            <a:r>
              <a:rPr lang="en-US" altLang="ja-JP"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92337" y="3372514"/>
            <a:ext cx="8460620" cy="307760"/>
          </a:xfrm>
          <a:prstGeom prst="rect">
            <a:avLst/>
          </a:prstGeom>
          <a:noFill/>
        </p:spPr>
        <p:txBody>
          <a:bodyPr wrap="square" lIns="91424" tIns="45712" rIns="91424" bIns="45712" rtlCol="0">
            <a:spAutoFit/>
          </a:bodyPr>
          <a:lstStyle/>
          <a:p>
            <a:r>
              <a:rPr lang="ja-JP" altLang="en-US" sz="1400" b="1" u="sng" dirty="0">
                <a:latin typeface="Meiryo UI" panose="020B0604030504040204" pitchFamily="50" charset="-128"/>
                <a:ea typeface="Meiryo UI" panose="020B0604030504040204" pitchFamily="50" charset="-128"/>
              </a:rPr>
              <a:t>■全国体力・運動能力・運動習慣等調査における評価体力テストの各</a:t>
            </a:r>
            <a:r>
              <a:rPr lang="en-US" altLang="ja-JP" sz="1400" b="1" u="sng" dirty="0">
                <a:latin typeface="Meiryo UI" panose="020B0604030504040204" pitchFamily="50" charset="-128"/>
                <a:ea typeface="Meiryo UI" panose="020B0604030504040204" pitchFamily="50" charset="-128"/>
              </a:rPr>
              <a:t>5</a:t>
            </a:r>
            <a:r>
              <a:rPr lang="ja-JP" altLang="en-US" sz="1400" b="1" u="sng" dirty="0">
                <a:latin typeface="Meiryo UI" panose="020B0604030504040204" pitchFamily="50" charset="-128"/>
                <a:ea typeface="Meiryo UI" panose="020B0604030504040204" pitchFamily="50" charset="-128"/>
              </a:rPr>
              <a:t>段階評価割合の推移</a:t>
            </a:r>
            <a:r>
              <a:rPr lang="ja-JP" altLang="en-US" sz="14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u="sng" dirty="0">
              <a:latin typeface="Meiryo UI" panose="020B0604030504040204" pitchFamily="50" charset="-128"/>
              <a:ea typeface="Meiryo UI" panose="020B0604030504040204" pitchFamily="50" charset="-128"/>
            </a:endParaRPr>
          </a:p>
        </p:txBody>
      </p:sp>
      <p:sp>
        <p:nvSpPr>
          <p:cNvPr id="10" name="正方形/長方形 9"/>
          <p:cNvSpPr/>
          <p:nvPr/>
        </p:nvSpPr>
        <p:spPr>
          <a:xfrm>
            <a:off x="3613213" y="6334405"/>
            <a:ext cx="475252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資料：スポーツ省「令和元年度全国体力・運動能力、運動習慣等調査結果」より作成</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11"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12</a:t>
            </a:fld>
            <a:endParaRPr lang="ja-JP" altLang="en-US" sz="1800" dirty="0">
              <a:solidFill>
                <a:schemeClr val="tx1"/>
              </a:solidFill>
            </a:endParaRPr>
          </a:p>
        </p:txBody>
      </p:sp>
      <p:graphicFrame>
        <p:nvGraphicFramePr>
          <p:cNvPr id="12" name="表 11"/>
          <p:cNvGraphicFramePr>
            <a:graphicFrameLocks noGrp="1"/>
          </p:cNvGraphicFramePr>
          <p:nvPr/>
        </p:nvGraphicFramePr>
        <p:xfrm>
          <a:off x="4572000" y="3486269"/>
          <a:ext cx="4457700" cy="3121896"/>
        </p:xfrm>
        <a:graphic>
          <a:graphicData uri="http://schemas.openxmlformats.org/drawingml/2006/table">
            <a:tbl>
              <a:tblPr/>
              <a:tblGrid>
                <a:gridCol w="533400">
                  <a:extLst>
                    <a:ext uri="{9D8B030D-6E8A-4147-A177-3AD203B41FA5}">
                      <a16:colId xmlns:a16="http://schemas.microsoft.com/office/drawing/2014/main" val="634019975"/>
                    </a:ext>
                  </a:extLst>
                </a:gridCol>
                <a:gridCol w="685800">
                  <a:extLst>
                    <a:ext uri="{9D8B030D-6E8A-4147-A177-3AD203B41FA5}">
                      <a16:colId xmlns:a16="http://schemas.microsoft.com/office/drawing/2014/main" val="211600991"/>
                    </a:ext>
                  </a:extLst>
                </a:gridCol>
                <a:gridCol w="520700">
                  <a:extLst>
                    <a:ext uri="{9D8B030D-6E8A-4147-A177-3AD203B41FA5}">
                      <a16:colId xmlns:a16="http://schemas.microsoft.com/office/drawing/2014/main" val="980485692"/>
                    </a:ext>
                  </a:extLst>
                </a:gridCol>
                <a:gridCol w="520700">
                  <a:extLst>
                    <a:ext uri="{9D8B030D-6E8A-4147-A177-3AD203B41FA5}">
                      <a16:colId xmlns:a16="http://schemas.microsoft.com/office/drawing/2014/main" val="3948246574"/>
                    </a:ext>
                  </a:extLst>
                </a:gridCol>
                <a:gridCol w="520700">
                  <a:extLst>
                    <a:ext uri="{9D8B030D-6E8A-4147-A177-3AD203B41FA5}">
                      <a16:colId xmlns:a16="http://schemas.microsoft.com/office/drawing/2014/main" val="1745339698"/>
                    </a:ext>
                  </a:extLst>
                </a:gridCol>
                <a:gridCol w="520700">
                  <a:extLst>
                    <a:ext uri="{9D8B030D-6E8A-4147-A177-3AD203B41FA5}">
                      <a16:colId xmlns:a16="http://schemas.microsoft.com/office/drawing/2014/main" val="294557915"/>
                    </a:ext>
                  </a:extLst>
                </a:gridCol>
                <a:gridCol w="520700">
                  <a:extLst>
                    <a:ext uri="{9D8B030D-6E8A-4147-A177-3AD203B41FA5}">
                      <a16:colId xmlns:a16="http://schemas.microsoft.com/office/drawing/2014/main" val="2205194040"/>
                    </a:ext>
                  </a:extLst>
                </a:gridCol>
                <a:gridCol w="635000">
                  <a:extLst>
                    <a:ext uri="{9D8B030D-6E8A-4147-A177-3AD203B41FA5}">
                      <a16:colId xmlns:a16="http://schemas.microsoft.com/office/drawing/2014/main" val="2453803264"/>
                    </a:ext>
                  </a:extLst>
                </a:gridCol>
              </a:tblGrid>
              <a:tr h="321546">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女子</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8473513"/>
                  </a:ext>
                </a:extLst>
              </a:tr>
              <a:tr h="40957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dirty="0">
                          <a:solidFill>
                            <a:srgbClr val="000000"/>
                          </a:solidFill>
                          <a:effectLst/>
                          <a:latin typeface="游ゴシック" panose="020B0400000000000000" pitchFamily="50" charset="-128"/>
                          <a:ea typeface="游ゴシック" panose="020B0400000000000000" pitchFamily="50" charset="-128"/>
                        </a:rPr>
                        <a:t>D・E</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の</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児童</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206858093"/>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全国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2015</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3838940"/>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2016</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7886506"/>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2017</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3792772"/>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2018</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0601087"/>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2019</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7206997"/>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大阪府</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2015</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9665679"/>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2016</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826235"/>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2017</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9021468"/>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2018</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4001634"/>
                  </a:ext>
                </a:extLst>
              </a:tr>
              <a:tr h="247650">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2019</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9453491"/>
                  </a:ext>
                </a:extLst>
              </a:tr>
            </a:tbl>
          </a:graphicData>
        </a:graphic>
      </p:graphicFrame>
      <p:graphicFrame>
        <p:nvGraphicFramePr>
          <p:cNvPr id="13" name="表 12"/>
          <p:cNvGraphicFramePr>
            <a:graphicFrameLocks noGrp="1"/>
          </p:cNvGraphicFramePr>
          <p:nvPr/>
        </p:nvGraphicFramePr>
        <p:xfrm>
          <a:off x="75916" y="3587530"/>
          <a:ext cx="4457700" cy="3000375"/>
        </p:xfrm>
        <a:graphic>
          <a:graphicData uri="http://schemas.openxmlformats.org/drawingml/2006/table">
            <a:tbl>
              <a:tblPr/>
              <a:tblGrid>
                <a:gridCol w="520700">
                  <a:extLst>
                    <a:ext uri="{9D8B030D-6E8A-4147-A177-3AD203B41FA5}">
                      <a16:colId xmlns:a16="http://schemas.microsoft.com/office/drawing/2014/main" val="3987279175"/>
                    </a:ext>
                  </a:extLst>
                </a:gridCol>
                <a:gridCol w="762000">
                  <a:extLst>
                    <a:ext uri="{9D8B030D-6E8A-4147-A177-3AD203B41FA5}">
                      <a16:colId xmlns:a16="http://schemas.microsoft.com/office/drawing/2014/main" val="1669820932"/>
                    </a:ext>
                  </a:extLst>
                </a:gridCol>
                <a:gridCol w="520700">
                  <a:extLst>
                    <a:ext uri="{9D8B030D-6E8A-4147-A177-3AD203B41FA5}">
                      <a16:colId xmlns:a16="http://schemas.microsoft.com/office/drawing/2014/main" val="3583347051"/>
                    </a:ext>
                  </a:extLst>
                </a:gridCol>
                <a:gridCol w="520700">
                  <a:extLst>
                    <a:ext uri="{9D8B030D-6E8A-4147-A177-3AD203B41FA5}">
                      <a16:colId xmlns:a16="http://schemas.microsoft.com/office/drawing/2014/main" val="3897271427"/>
                    </a:ext>
                  </a:extLst>
                </a:gridCol>
                <a:gridCol w="520700">
                  <a:extLst>
                    <a:ext uri="{9D8B030D-6E8A-4147-A177-3AD203B41FA5}">
                      <a16:colId xmlns:a16="http://schemas.microsoft.com/office/drawing/2014/main" val="851082559"/>
                    </a:ext>
                  </a:extLst>
                </a:gridCol>
                <a:gridCol w="520700">
                  <a:extLst>
                    <a:ext uri="{9D8B030D-6E8A-4147-A177-3AD203B41FA5}">
                      <a16:colId xmlns:a16="http://schemas.microsoft.com/office/drawing/2014/main" val="3032716049"/>
                    </a:ext>
                  </a:extLst>
                </a:gridCol>
                <a:gridCol w="520700">
                  <a:extLst>
                    <a:ext uri="{9D8B030D-6E8A-4147-A177-3AD203B41FA5}">
                      <a16:colId xmlns:a16="http://schemas.microsoft.com/office/drawing/2014/main" val="3368033135"/>
                    </a:ext>
                  </a:extLst>
                </a:gridCol>
                <a:gridCol w="571500">
                  <a:extLst>
                    <a:ext uri="{9D8B030D-6E8A-4147-A177-3AD203B41FA5}">
                      <a16:colId xmlns:a16="http://schemas.microsoft.com/office/drawing/2014/main" val="2947734252"/>
                    </a:ext>
                  </a:extLst>
                </a:gridCol>
              </a:tblGrid>
              <a:tr h="247650">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男子</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2944547"/>
                  </a:ext>
                </a:extLst>
              </a:tr>
              <a:tr h="361950">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dirty="0">
                          <a:solidFill>
                            <a:srgbClr val="000000"/>
                          </a:solidFill>
                          <a:effectLst/>
                          <a:latin typeface="游ゴシック" panose="020B0400000000000000" pitchFamily="50" charset="-128"/>
                          <a:ea typeface="游ゴシック" panose="020B0400000000000000" pitchFamily="50" charset="-128"/>
                        </a:rPr>
                        <a:t>D・E</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の児童</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995786043"/>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全国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2015</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3645753"/>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2016</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7385584"/>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2017</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7154676"/>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2018</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4376211"/>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2019</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7050853"/>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大阪府</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2015</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4210110"/>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2016</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0507196"/>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2017</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5002558"/>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2018</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8544987"/>
                  </a:ext>
                </a:extLst>
              </a:tr>
              <a:tr h="247650">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2019</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3153840"/>
                  </a:ext>
                </a:extLst>
              </a:tr>
            </a:tbl>
          </a:graphicData>
        </a:graphic>
      </p:graphicFrame>
      <p:pic>
        <p:nvPicPr>
          <p:cNvPr id="5" name="図 4">
            <a:extLst>
              <a:ext uri="{FF2B5EF4-FFF2-40B4-BE49-F238E27FC236}">
                <a16:creationId xmlns:a16="http://schemas.microsoft.com/office/drawing/2014/main" id="{61E7C9DD-9321-4F64-A098-B1D4400105C1}"/>
              </a:ext>
            </a:extLst>
          </p:cNvPr>
          <p:cNvPicPr>
            <a:picLocks noChangeAspect="1"/>
          </p:cNvPicPr>
          <p:nvPr/>
        </p:nvPicPr>
        <p:blipFill>
          <a:blip r:embed="rId3"/>
          <a:stretch>
            <a:fillRect/>
          </a:stretch>
        </p:blipFill>
        <p:spPr>
          <a:xfrm>
            <a:off x="27315" y="1023010"/>
            <a:ext cx="4682134" cy="2432515"/>
          </a:xfrm>
          <a:prstGeom prst="rect">
            <a:avLst/>
          </a:prstGeom>
        </p:spPr>
      </p:pic>
      <p:pic>
        <p:nvPicPr>
          <p:cNvPr id="7" name="図 6">
            <a:extLst>
              <a:ext uri="{FF2B5EF4-FFF2-40B4-BE49-F238E27FC236}">
                <a16:creationId xmlns:a16="http://schemas.microsoft.com/office/drawing/2014/main" id="{01D162B3-01DD-4BD2-9C69-4965EDF32C48}"/>
              </a:ext>
            </a:extLst>
          </p:cNvPr>
          <p:cNvPicPr>
            <a:picLocks noChangeAspect="1"/>
          </p:cNvPicPr>
          <p:nvPr/>
        </p:nvPicPr>
        <p:blipFill>
          <a:blip r:embed="rId4"/>
          <a:stretch>
            <a:fillRect/>
          </a:stretch>
        </p:blipFill>
        <p:spPr>
          <a:xfrm>
            <a:off x="4672131" y="1087783"/>
            <a:ext cx="4316342" cy="2438611"/>
          </a:xfrm>
          <a:prstGeom prst="rect">
            <a:avLst/>
          </a:prstGeom>
        </p:spPr>
      </p:pic>
      <p:sp>
        <p:nvSpPr>
          <p:cNvPr id="14" name="正方形/長方形 13">
            <a:extLst>
              <a:ext uri="{FF2B5EF4-FFF2-40B4-BE49-F238E27FC236}">
                <a16:creationId xmlns:a16="http://schemas.microsoft.com/office/drawing/2014/main" id="{1E80770D-B174-4E50-A17E-970BEBDBC822}"/>
              </a:ext>
            </a:extLst>
          </p:cNvPr>
          <p:cNvSpPr/>
          <p:nvPr/>
        </p:nvSpPr>
        <p:spPr>
          <a:xfrm>
            <a:off x="5891657" y="867296"/>
            <a:ext cx="3225855" cy="5232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年度調査は新型コロナ感染症感染拡大の影響を受け、調査中止</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72103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1"/>
            <a:ext cx="9144000" cy="620688"/>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②</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高校卒業者就職率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32829" y="644889"/>
            <a:ext cx="8460620" cy="307760"/>
          </a:xfrm>
          <a:prstGeom prst="rect">
            <a:avLst/>
          </a:prstGeom>
          <a:noFill/>
        </p:spPr>
        <p:txBody>
          <a:bodyPr wrap="square" lIns="91424" tIns="45712" rIns="91424" bIns="45712" rtlCol="0">
            <a:spAutoFit/>
          </a:bodyPr>
          <a:lstStyle/>
          <a:p>
            <a:r>
              <a:rPr lang="ja-JP" altLang="en-US" sz="1400" b="1" u="sng" dirty="0">
                <a:latin typeface="Meiryo UI" panose="020B0604030504040204" pitchFamily="50" charset="-128"/>
                <a:ea typeface="Meiryo UI" panose="020B0604030504040204" pitchFamily="50" charset="-128"/>
              </a:rPr>
              <a:t>■高校卒業者就職率（全国・大阪府　（男女別・合計））推移</a:t>
            </a:r>
            <a:r>
              <a:rPr lang="ja-JP" altLang="en-US" sz="14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u="sng" dirty="0">
              <a:latin typeface="Meiryo UI" panose="020B0604030504040204" pitchFamily="50" charset="-128"/>
              <a:ea typeface="Meiryo UI" panose="020B0604030504040204" pitchFamily="50" charset="-128"/>
            </a:endParaRPr>
          </a:p>
        </p:txBody>
      </p:sp>
      <p:sp>
        <p:nvSpPr>
          <p:cNvPr id="9" name="正方形/長方形 8"/>
          <p:cNvSpPr/>
          <p:nvPr/>
        </p:nvSpPr>
        <p:spPr>
          <a:xfrm>
            <a:off x="3740921" y="6220089"/>
            <a:ext cx="475252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資料：文部科学省「高等学校卒業（予定）者の就職（内定）状況調査」より作成</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10"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13</a:t>
            </a:fld>
            <a:endParaRPr lang="ja-JP" altLang="en-US" sz="1800" dirty="0">
              <a:solidFill>
                <a:schemeClr val="tx1"/>
              </a:solidFill>
            </a:endParaRPr>
          </a:p>
        </p:txBody>
      </p:sp>
      <p:graphicFrame>
        <p:nvGraphicFramePr>
          <p:cNvPr id="2" name="表 1">
            <a:extLst>
              <a:ext uri="{FF2B5EF4-FFF2-40B4-BE49-F238E27FC236}">
                <a16:creationId xmlns:a16="http://schemas.microsoft.com/office/drawing/2014/main" id="{A788DB83-EF84-4B9C-B1E3-A0B422AE90AF}"/>
              </a:ext>
            </a:extLst>
          </p:cNvPr>
          <p:cNvGraphicFramePr>
            <a:graphicFrameLocks noGrp="1"/>
          </p:cNvGraphicFramePr>
          <p:nvPr>
            <p:extLst>
              <p:ext uri="{D42A27DB-BD31-4B8C-83A1-F6EECF244321}">
                <p14:modId xmlns:p14="http://schemas.microsoft.com/office/powerpoint/2010/main" val="2091308036"/>
              </p:ext>
            </p:extLst>
          </p:nvPr>
        </p:nvGraphicFramePr>
        <p:xfrm>
          <a:off x="1547665" y="4772289"/>
          <a:ext cx="5688629" cy="1747968"/>
        </p:xfrm>
        <a:graphic>
          <a:graphicData uri="http://schemas.openxmlformats.org/drawingml/2006/table">
            <a:tbl>
              <a:tblPr/>
              <a:tblGrid>
                <a:gridCol w="1179479">
                  <a:extLst>
                    <a:ext uri="{9D8B030D-6E8A-4147-A177-3AD203B41FA5}">
                      <a16:colId xmlns:a16="http://schemas.microsoft.com/office/drawing/2014/main" val="125787655"/>
                    </a:ext>
                  </a:extLst>
                </a:gridCol>
                <a:gridCol w="751525">
                  <a:extLst>
                    <a:ext uri="{9D8B030D-6E8A-4147-A177-3AD203B41FA5}">
                      <a16:colId xmlns:a16="http://schemas.microsoft.com/office/drawing/2014/main" val="959737029"/>
                    </a:ext>
                  </a:extLst>
                </a:gridCol>
                <a:gridCol w="751525">
                  <a:extLst>
                    <a:ext uri="{9D8B030D-6E8A-4147-A177-3AD203B41FA5}">
                      <a16:colId xmlns:a16="http://schemas.microsoft.com/office/drawing/2014/main" val="519434965"/>
                    </a:ext>
                  </a:extLst>
                </a:gridCol>
                <a:gridCol w="751525">
                  <a:extLst>
                    <a:ext uri="{9D8B030D-6E8A-4147-A177-3AD203B41FA5}">
                      <a16:colId xmlns:a16="http://schemas.microsoft.com/office/drawing/2014/main" val="2140323408"/>
                    </a:ext>
                  </a:extLst>
                </a:gridCol>
                <a:gridCol w="751525">
                  <a:extLst>
                    <a:ext uri="{9D8B030D-6E8A-4147-A177-3AD203B41FA5}">
                      <a16:colId xmlns:a16="http://schemas.microsoft.com/office/drawing/2014/main" val="2422046809"/>
                    </a:ext>
                  </a:extLst>
                </a:gridCol>
                <a:gridCol w="751525">
                  <a:extLst>
                    <a:ext uri="{9D8B030D-6E8A-4147-A177-3AD203B41FA5}">
                      <a16:colId xmlns:a16="http://schemas.microsoft.com/office/drawing/2014/main" val="686332178"/>
                    </a:ext>
                  </a:extLst>
                </a:gridCol>
                <a:gridCol w="751525">
                  <a:extLst>
                    <a:ext uri="{9D8B030D-6E8A-4147-A177-3AD203B41FA5}">
                      <a16:colId xmlns:a16="http://schemas.microsoft.com/office/drawing/2014/main" val="29721088"/>
                    </a:ext>
                  </a:extLst>
                </a:gridCol>
              </a:tblGrid>
              <a:tr h="218496">
                <a:tc gridSpan="2">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■高等学校卒業者の就職率</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9762025"/>
                  </a:ext>
                </a:extLst>
              </a:tr>
              <a:tr h="218496">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2015</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2016</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2017</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2018</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2019</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2020</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576863418"/>
                  </a:ext>
                </a:extLst>
              </a:tr>
              <a:tr h="218496">
                <a:tc>
                  <a:txBody>
                    <a:bodyPr/>
                    <a:lstStyle/>
                    <a:p>
                      <a:pPr algn="l" fontAlgn="ctr"/>
                      <a:r>
                        <a:rPr lang="zh-TW" altLang="en-US" sz="900" b="0" i="0" u="none" strike="noStrike">
                          <a:solidFill>
                            <a:srgbClr val="000000"/>
                          </a:solidFill>
                          <a:effectLst/>
                          <a:latin typeface="游ゴシック" panose="020B0400000000000000" pitchFamily="50" charset="-128"/>
                          <a:ea typeface="游ゴシック" panose="020B0400000000000000" pitchFamily="50" charset="-128"/>
                        </a:rPr>
                        <a:t>大阪府（合計）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1491627"/>
                  </a:ext>
                </a:extLst>
              </a:tr>
              <a:tr h="218496">
                <a:tc>
                  <a:txBody>
                    <a:bodyPr/>
                    <a:lstStyle/>
                    <a:p>
                      <a:pPr algn="l"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全国（合計）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61551740"/>
                  </a:ext>
                </a:extLst>
              </a:tr>
              <a:tr h="218496">
                <a:tc>
                  <a:txBody>
                    <a:bodyPr/>
                    <a:lstStyle/>
                    <a:p>
                      <a:pPr algn="l"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大阪府（男性）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4888488"/>
                  </a:ext>
                </a:extLst>
              </a:tr>
              <a:tr h="218496">
                <a:tc>
                  <a:txBody>
                    <a:bodyPr/>
                    <a:lstStyle/>
                    <a:p>
                      <a:pPr algn="l" fontAlgn="ctr"/>
                      <a:r>
                        <a:rPr lang="zh-CN" altLang="en-US" sz="900" b="0" i="0" u="none" strike="noStrike">
                          <a:solidFill>
                            <a:srgbClr val="000000"/>
                          </a:solidFill>
                          <a:effectLst/>
                          <a:latin typeface="游ゴシック" panose="020B0400000000000000" pitchFamily="50" charset="-128"/>
                          <a:ea typeface="游ゴシック" panose="020B0400000000000000" pitchFamily="50" charset="-128"/>
                        </a:rPr>
                        <a:t>全国（男性）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5477563"/>
                  </a:ext>
                </a:extLst>
              </a:tr>
              <a:tr h="218496">
                <a:tc>
                  <a:txBody>
                    <a:bodyPr/>
                    <a:lstStyle/>
                    <a:p>
                      <a:pPr algn="l"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大阪府（女性）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384040"/>
                  </a:ext>
                </a:extLst>
              </a:tr>
              <a:tr h="218496">
                <a:tc>
                  <a:txBody>
                    <a:bodyPr/>
                    <a:lstStyle/>
                    <a:p>
                      <a:pPr algn="l" fontAlgn="ctr"/>
                      <a:r>
                        <a:rPr lang="zh-CN" altLang="en-US" sz="900" b="0" i="0" u="none" strike="noStrike">
                          <a:solidFill>
                            <a:srgbClr val="000000"/>
                          </a:solidFill>
                          <a:effectLst/>
                          <a:latin typeface="游ゴシック" panose="020B0400000000000000" pitchFamily="50" charset="-128"/>
                          <a:ea typeface="游ゴシック" panose="020B0400000000000000" pitchFamily="50" charset="-128"/>
                        </a:rPr>
                        <a:t>全国（女性）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97.1%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05726366"/>
                  </a:ext>
                </a:extLst>
              </a:tr>
            </a:tbl>
          </a:graphicData>
        </a:graphic>
      </p:graphicFrame>
      <p:graphicFrame>
        <p:nvGraphicFramePr>
          <p:cNvPr id="11" name="グラフ 10">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1273548466"/>
              </p:ext>
            </p:extLst>
          </p:nvPr>
        </p:nvGraphicFramePr>
        <p:xfrm>
          <a:off x="1441358" y="798769"/>
          <a:ext cx="5643562" cy="3867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7096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1"/>
            <a:ext cx="9144000" cy="620688"/>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②</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いじめ解消率　　　　　　　</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15544" y="820166"/>
            <a:ext cx="8460620" cy="307760"/>
          </a:xfrm>
          <a:prstGeom prst="rect">
            <a:avLst/>
          </a:prstGeom>
          <a:noFill/>
        </p:spPr>
        <p:txBody>
          <a:bodyPr wrap="square" lIns="91424" tIns="45712" rIns="91424" bIns="45712" rtlCol="0">
            <a:spAutoFit/>
          </a:bodyPr>
          <a:lstStyle/>
          <a:p>
            <a:r>
              <a:rPr lang="ja-JP" altLang="en-US" sz="1400" b="1" u="sng" dirty="0">
                <a:latin typeface="Meiryo UI" panose="020B0604030504040204" pitchFamily="50" charset="-128"/>
                <a:ea typeface="Meiryo UI" panose="020B0604030504040204" pitchFamily="50" charset="-128"/>
              </a:rPr>
              <a:t>■大阪府・全国のいじめ解消率推移</a:t>
            </a:r>
            <a:r>
              <a:rPr lang="ja-JP" altLang="en-US" sz="14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u="sng" dirty="0">
              <a:latin typeface="Meiryo UI" panose="020B0604030504040204" pitchFamily="50" charset="-128"/>
              <a:ea typeface="Meiryo UI" panose="020B0604030504040204" pitchFamily="50" charset="-128"/>
            </a:endParaRPr>
          </a:p>
        </p:txBody>
      </p:sp>
      <p:sp>
        <p:nvSpPr>
          <p:cNvPr id="7" name="正方形/長方形 6"/>
          <p:cNvSpPr/>
          <p:nvPr/>
        </p:nvSpPr>
        <p:spPr>
          <a:xfrm>
            <a:off x="2555776" y="6217155"/>
            <a:ext cx="619268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Meiryo UI" panose="020B0604030504040204" pitchFamily="50" charset="-128"/>
                <a:ea typeface="Meiryo UI" panose="020B0604030504040204" pitchFamily="50" charset="-128"/>
              </a:rPr>
              <a:t>出典：</a:t>
            </a:r>
          </a:p>
          <a:p>
            <a:r>
              <a:rPr lang="ja-JP" altLang="en-US" sz="1000" dirty="0">
                <a:solidFill>
                  <a:schemeClr val="tx1"/>
                </a:solidFill>
                <a:latin typeface="Meiryo UI" panose="020B0604030504040204" pitchFamily="50" charset="-128"/>
                <a:ea typeface="Meiryo UI" panose="020B0604030504040204" pitchFamily="50" charset="-128"/>
              </a:rPr>
              <a:t>文部科学省「児童生徒の問題行動・不登校等生徒指導上の諸課題に関する調査」より大阪府教育庁作成</a:t>
            </a:r>
          </a:p>
        </p:txBody>
      </p:sp>
      <p:sp>
        <p:nvSpPr>
          <p:cNvPr id="8" name="正方形/長方形 7"/>
          <p:cNvSpPr/>
          <p:nvPr/>
        </p:nvSpPr>
        <p:spPr>
          <a:xfrm>
            <a:off x="611560" y="3645025"/>
            <a:ext cx="7956564" cy="2664295"/>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r>
              <a:rPr kumimoji="1" lang="ja-JP" altLang="en-US" sz="1400" dirty="0">
                <a:latin typeface="Meiryo UI" panose="020B0604030504040204" pitchFamily="50" charset="-128"/>
                <a:ea typeface="Meiryo UI" panose="020B0604030504040204" pitchFamily="50" charset="-128"/>
              </a:rPr>
              <a:t>参考：当該表におけるいじめ解消率の算出方法</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下記のア</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イ</a:t>
            </a:r>
            <a:r>
              <a:rPr lang="en-US" altLang="ja-JP" sz="1400" dirty="0">
                <a:latin typeface="Meiryo UI" panose="020B0604030504040204" pitchFamily="50" charset="-128"/>
                <a:ea typeface="Meiryo UI" panose="020B0604030504040204" pitchFamily="50" charset="-128"/>
              </a:rPr>
              <a:t>×100</a:t>
            </a:r>
            <a:r>
              <a:rPr lang="ja-JP" altLang="en-US" sz="1400" dirty="0" err="1">
                <a:latin typeface="Meiryo UI" panose="020B0604030504040204" pitchFamily="50" charset="-128"/>
                <a:ea typeface="Meiryo UI" panose="020B0604030504040204" pitchFamily="50" charset="-128"/>
              </a:rPr>
              <a:t>で算</a:t>
            </a:r>
            <a:r>
              <a:rPr lang="ja-JP" altLang="en-US" sz="1400" dirty="0">
                <a:latin typeface="Meiryo UI" panose="020B0604030504040204" pitchFamily="50" charset="-128"/>
                <a:ea typeface="Meiryo UI" panose="020B0604030504040204" pitchFamily="50" charset="-128"/>
              </a:rPr>
              <a:t>出</a:t>
            </a:r>
          </a:p>
          <a:p>
            <a:r>
              <a:rPr lang="ja-JP" altLang="en-US" sz="1400" dirty="0">
                <a:latin typeface="Meiryo UI" panose="020B0604030504040204" pitchFamily="50" charset="-128"/>
                <a:ea typeface="Meiryo UI" panose="020B0604030504040204" pitchFamily="50" charset="-128"/>
              </a:rPr>
              <a:t>アいじめが解消しているもの</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日常的に観察継続中</a:t>
            </a:r>
            <a:r>
              <a:rPr lang="en-US" altLang="ja-JP"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イ当該年度中のいじめの認知件数</a:t>
            </a:r>
            <a:endParaRPr lang="en-US" altLang="ja-JP" sz="1400" dirty="0">
              <a:latin typeface="Meiryo UI" panose="020B0604030504040204" pitchFamily="50" charset="-128"/>
              <a:ea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アの「解消している」状態とは、少なくとも次の</a:t>
            </a:r>
            <a:r>
              <a:rPr lang="en-US" altLang="ja-JP" sz="1400" dirty="0">
                <a:latin typeface="Meiryo UI" panose="020B0604030504040204" pitchFamily="50" charset="-128"/>
                <a:ea typeface="Meiryo UI" panose="020B0604030504040204" pitchFamily="50" charset="-128"/>
              </a:rPr>
              <a:t>2</a:t>
            </a:r>
            <a:r>
              <a:rPr lang="ja-JP" altLang="en-US" sz="1400" dirty="0" err="1">
                <a:latin typeface="Meiryo UI" panose="020B0604030504040204" pitchFamily="50" charset="-128"/>
                <a:ea typeface="Meiryo UI" panose="020B0604030504040204" pitchFamily="50" charset="-128"/>
              </a:rPr>
              <a:t>つの</a:t>
            </a:r>
            <a:r>
              <a:rPr lang="ja-JP" altLang="en-US" sz="1400" dirty="0">
                <a:latin typeface="Meiryo UI" panose="020B0604030504040204" pitchFamily="50" charset="-128"/>
                <a:ea typeface="Meiryo UI" panose="020B0604030504040204" pitchFamily="50" charset="-128"/>
              </a:rPr>
              <a:t>要件が満たされている必要がある。ただし、これらの要件が</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満たされる場合であっても、必要に応じ、他の事情も勘案して判断するものとする。</a:t>
            </a:r>
          </a:p>
          <a:p>
            <a:r>
              <a:rPr lang="ja-JP" altLang="en-US" sz="1400" dirty="0">
                <a:latin typeface="Meiryo UI" panose="020B0604030504040204" pitchFamily="50" charset="-128"/>
                <a:ea typeface="Meiryo UI" panose="020B0604030504040204" pitchFamily="50" charset="-128"/>
              </a:rPr>
              <a:t>　　①いじめにかかわる行為の解消：被害者に対する心理的または物理的な影響を与える行為（インターネット</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を通じて行われるものを含む。）が止んでいる状態が相当の期間継続していること。</a:t>
            </a:r>
          </a:p>
          <a:p>
            <a:r>
              <a:rPr lang="ja-JP" altLang="en-US" sz="1400" dirty="0">
                <a:latin typeface="Meiryo UI" panose="020B0604030504040204" pitchFamily="50" charset="-128"/>
                <a:ea typeface="Meiryo UI" panose="020B0604030504040204" pitchFamily="50" charset="-128"/>
              </a:rPr>
              <a:t>　　②被害児童生徒が、心身の苦痛を感じていないこと：いじめに係る行為が止んでいるかどうかを判断する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時点において、被害児童生徒がいじめの行為により心身の苦痛を感じていないと認められること。被害児童</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生徒本人及びその保護者に対し、心身の苦痛を感じていないかどうかを面談等により確認する。</a:t>
            </a:r>
          </a:p>
          <a:p>
            <a:endParaRPr kumimoji="1" lang="ja-JP" altLang="en-US" sz="1400" dirty="0">
              <a:latin typeface="Meiryo UI" panose="020B0604030504040204" pitchFamily="50" charset="-128"/>
              <a:ea typeface="Meiryo UI" panose="020B0604030504040204" pitchFamily="50" charset="-128"/>
            </a:endParaRPr>
          </a:p>
        </p:txBody>
      </p:sp>
      <p:sp>
        <p:nvSpPr>
          <p:cNvPr id="9"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14</a:t>
            </a:fld>
            <a:endParaRPr lang="ja-JP" altLang="en-US" sz="1800" dirty="0">
              <a:solidFill>
                <a:schemeClr val="tx1"/>
              </a:solidFill>
            </a:endParaRPr>
          </a:p>
        </p:txBody>
      </p:sp>
      <p:graphicFrame>
        <p:nvGraphicFramePr>
          <p:cNvPr id="2" name="表 1"/>
          <p:cNvGraphicFramePr>
            <a:graphicFrameLocks noGrp="1"/>
          </p:cNvGraphicFramePr>
          <p:nvPr>
            <p:extLst>
              <p:ext uri="{D42A27DB-BD31-4B8C-83A1-F6EECF244321}">
                <p14:modId xmlns:p14="http://schemas.microsoft.com/office/powerpoint/2010/main" val="1179688766"/>
              </p:ext>
            </p:extLst>
          </p:nvPr>
        </p:nvGraphicFramePr>
        <p:xfrm>
          <a:off x="611560" y="1239820"/>
          <a:ext cx="7956566" cy="2205728"/>
        </p:xfrm>
        <a:graphic>
          <a:graphicData uri="http://schemas.openxmlformats.org/drawingml/2006/table">
            <a:tbl>
              <a:tblPr/>
              <a:tblGrid>
                <a:gridCol w="1308332">
                  <a:extLst>
                    <a:ext uri="{9D8B030D-6E8A-4147-A177-3AD203B41FA5}">
                      <a16:colId xmlns:a16="http://schemas.microsoft.com/office/drawing/2014/main" val="2117255036"/>
                    </a:ext>
                  </a:extLst>
                </a:gridCol>
                <a:gridCol w="1091501">
                  <a:extLst>
                    <a:ext uri="{9D8B030D-6E8A-4147-A177-3AD203B41FA5}">
                      <a16:colId xmlns:a16="http://schemas.microsoft.com/office/drawing/2014/main" val="742563769"/>
                    </a:ext>
                  </a:extLst>
                </a:gridCol>
                <a:gridCol w="793819">
                  <a:extLst>
                    <a:ext uri="{9D8B030D-6E8A-4147-A177-3AD203B41FA5}">
                      <a16:colId xmlns:a16="http://schemas.microsoft.com/office/drawing/2014/main" val="3870643238"/>
                    </a:ext>
                  </a:extLst>
                </a:gridCol>
                <a:gridCol w="793819">
                  <a:extLst>
                    <a:ext uri="{9D8B030D-6E8A-4147-A177-3AD203B41FA5}">
                      <a16:colId xmlns:a16="http://schemas.microsoft.com/office/drawing/2014/main" val="2458178218"/>
                    </a:ext>
                  </a:extLst>
                </a:gridCol>
                <a:gridCol w="793819">
                  <a:extLst>
                    <a:ext uri="{9D8B030D-6E8A-4147-A177-3AD203B41FA5}">
                      <a16:colId xmlns:a16="http://schemas.microsoft.com/office/drawing/2014/main" val="3910972850"/>
                    </a:ext>
                  </a:extLst>
                </a:gridCol>
                <a:gridCol w="793819">
                  <a:extLst>
                    <a:ext uri="{9D8B030D-6E8A-4147-A177-3AD203B41FA5}">
                      <a16:colId xmlns:a16="http://schemas.microsoft.com/office/drawing/2014/main" val="3668741481"/>
                    </a:ext>
                  </a:extLst>
                </a:gridCol>
                <a:gridCol w="793819">
                  <a:extLst>
                    <a:ext uri="{9D8B030D-6E8A-4147-A177-3AD203B41FA5}">
                      <a16:colId xmlns:a16="http://schemas.microsoft.com/office/drawing/2014/main" val="2469396364"/>
                    </a:ext>
                  </a:extLst>
                </a:gridCol>
                <a:gridCol w="793819">
                  <a:extLst>
                    <a:ext uri="{9D8B030D-6E8A-4147-A177-3AD203B41FA5}">
                      <a16:colId xmlns:a16="http://schemas.microsoft.com/office/drawing/2014/main" val="3982949302"/>
                    </a:ext>
                  </a:extLst>
                </a:gridCol>
                <a:gridCol w="793819">
                  <a:extLst>
                    <a:ext uri="{9D8B030D-6E8A-4147-A177-3AD203B41FA5}">
                      <a16:colId xmlns:a16="http://schemas.microsoft.com/office/drawing/2014/main" val="4069461798"/>
                    </a:ext>
                  </a:extLst>
                </a:gridCol>
              </a:tblGrid>
              <a:tr h="388980">
                <a:tc>
                  <a:txBody>
                    <a:bodyPr/>
                    <a:lstStyle/>
                    <a:p>
                      <a:pPr algn="l" fontAlgn="ct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（単位：</a:t>
                      </a:r>
                      <a:r>
                        <a:rPr lang="en-US" altLang="ja-JP" sz="1400" b="0" i="0" u="none" strike="noStrike">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127199822"/>
                  </a:ext>
                </a:extLst>
              </a:tr>
              <a:tr h="500264">
                <a:tc gridSpan="3">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2014</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年度</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2015</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2016</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2017</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2018</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058272553"/>
                  </a:ext>
                </a:extLst>
              </a:tr>
              <a:tr h="329121">
                <a:tc rowSpan="4">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いじめの解消率</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小学校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82.6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91.7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95.8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90.8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91.1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88.9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3075251"/>
                  </a:ext>
                </a:extLst>
              </a:tr>
              <a:tr h="329121">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全国</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89.9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90.4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91.2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83.5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6821195"/>
                  </a:ext>
                </a:extLst>
              </a:tr>
              <a:tr h="329121">
                <a:tc vMerge="1">
                  <a:txBody>
                    <a:bodyPr/>
                    <a:lstStyle/>
                    <a:p>
                      <a:endParaRPr kumimoji="1" lang="ja-JP" altLang="en-US"/>
                    </a:p>
                  </a:txBody>
                  <a:tcPr/>
                </a:tc>
                <a:tc rowSpan="2">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中学校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82.1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92.1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76.0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200169"/>
                  </a:ext>
                </a:extLst>
              </a:tr>
              <a:tr h="329121">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全国</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86.4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81.6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0812346"/>
                  </a:ext>
                </a:extLst>
              </a:tr>
            </a:tbl>
          </a:graphicData>
        </a:graphic>
      </p:graphicFrame>
    </p:spTree>
    <p:extLst>
      <p:ext uri="{BB962C8B-B14F-4D97-AF65-F5344CB8AC3E}">
        <p14:creationId xmlns:p14="http://schemas.microsoft.com/office/powerpoint/2010/main" val="1225609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1"/>
            <a:ext cx="9144000" cy="620688"/>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②</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児童虐待相談対応件数</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97674" y="3786071"/>
            <a:ext cx="8460620" cy="307760"/>
          </a:xfrm>
          <a:prstGeom prst="rect">
            <a:avLst/>
          </a:prstGeom>
          <a:noFill/>
        </p:spPr>
        <p:txBody>
          <a:bodyPr wrap="square" lIns="91424" tIns="45712" rIns="91424" bIns="45712" rtlCol="0">
            <a:spAutoFit/>
          </a:bodyPr>
          <a:lstStyle/>
          <a:p>
            <a:r>
              <a:rPr lang="ja-JP" altLang="en-US" sz="1400" b="1" u="sng" dirty="0">
                <a:latin typeface="Meiryo UI" panose="020B0604030504040204" pitchFamily="50" charset="-128"/>
                <a:ea typeface="Meiryo UI" panose="020B0604030504040204" pitchFamily="50" charset="-128"/>
              </a:rPr>
              <a:t>■大阪府内の児童相談所における児童虐待相談の年齢別対応件数</a:t>
            </a:r>
            <a:r>
              <a:rPr lang="ja-JP" altLang="en-US" sz="14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u="sng"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73761" y="666415"/>
            <a:ext cx="8460620" cy="307760"/>
          </a:xfrm>
          <a:prstGeom prst="rect">
            <a:avLst/>
          </a:prstGeom>
          <a:noFill/>
        </p:spPr>
        <p:txBody>
          <a:bodyPr wrap="square" lIns="91424" tIns="45712" rIns="91424" bIns="45712" rtlCol="0">
            <a:spAutoFit/>
          </a:bodyPr>
          <a:lstStyle/>
          <a:p>
            <a:r>
              <a:rPr lang="ja-JP" altLang="en-US" sz="1400" b="1" u="sng" dirty="0">
                <a:latin typeface="Meiryo UI" panose="020B0604030504040204" pitchFamily="50" charset="-128"/>
                <a:ea typeface="Meiryo UI" panose="020B0604030504040204" pitchFamily="50" charset="-128"/>
              </a:rPr>
              <a:t>■大阪府内の児童相談所における児童虐待相談対応件数推移</a:t>
            </a:r>
            <a:r>
              <a:rPr lang="ja-JP" altLang="en-US" sz="14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u="sng" dirty="0">
              <a:latin typeface="Meiryo UI" panose="020B0604030504040204" pitchFamily="50" charset="-128"/>
              <a:ea typeface="Meiryo UI" panose="020B0604030504040204" pitchFamily="50" charset="-128"/>
            </a:endParaRPr>
          </a:p>
        </p:txBody>
      </p:sp>
      <p:sp>
        <p:nvSpPr>
          <p:cNvPr id="9" name="正方形/長方形 8"/>
          <p:cNvSpPr/>
          <p:nvPr/>
        </p:nvSpPr>
        <p:spPr>
          <a:xfrm>
            <a:off x="7280399" y="664252"/>
            <a:ext cx="642321" cy="411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Meiryo UI" panose="020B0604030504040204" pitchFamily="50" charset="-128"/>
                <a:ea typeface="Meiryo UI" panose="020B0604030504040204" pitchFamily="50" charset="-128"/>
              </a:rPr>
              <a:t>（件）</a:t>
            </a:r>
          </a:p>
        </p:txBody>
      </p:sp>
      <p:sp>
        <p:nvSpPr>
          <p:cNvPr id="10"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15</a:t>
            </a:fld>
            <a:endParaRPr lang="ja-JP" altLang="en-US" sz="1800" dirty="0">
              <a:solidFill>
                <a:schemeClr val="tx1"/>
              </a:solidFill>
            </a:endParaRPr>
          </a:p>
        </p:txBody>
      </p:sp>
      <p:sp>
        <p:nvSpPr>
          <p:cNvPr id="11" name="正方形/長方形 10"/>
          <p:cNvSpPr/>
          <p:nvPr/>
        </p:nvSpPr>
        <p:spPr>
          <a:xfrm>
            <a:off x="4427984" y="6243526"/>
            <a:ext cx="619268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Meiryo UI" panose="020B0604030504040204" pitchFamily="50" charset="-128"/>
                <a:ea typeface="Meiryo UI" panose="020B0604030504040204" pitchFamily="50" charset="-128"/>
              </a:rPr>
              <a:t>資料：厚生労働省「福祉行政報告例」、大阪府統計年鑑</a:t>
            </a:r>
            <a:r>
              <a:rPr lang="en-US" altLang="ja-JP" sz="1000" dirty="0">
                <a:solidFill>
                  <a:schemeClr val="tx1"/>
                </a:solidFill>
                <a:latin typeface="Meiryo UI" panose="020B0604030504040204" pitchFamily="50" charset="-128"/>
                <a:ea typeface="Meiryo UI" panose="020B0604030504040204" pitchFamily="50" charset="-128"/>
              </a:rPr>
              <a:t>2020</a:t>
            </a:r>
            <a:r>
              <a:rPr lang="ja-JP" altLang="en-US" sz="1000" dirty="0">
                <a:solidFill>
                  <a:schemeClr val="tx1"/>
                </a:solidFill>
                <a:latin typeface="Meiryo UI" panose="020B0604030504040204" pitchFamily="50" charset="-128"/>
                <a:ea typeface="Meiryo UI" panose="020B0604030504040204" pitchFamily="50" charset="-128"/>
              </a:rPr>
              <a:t>より作成</a:t>
            </a:r>
          </a:p>
        </p:txBody>
      </p:sp>
      <p:graphicFrame>
        <p:nvGraphicFramePr>
          <p:cNvPr id="2" name="表 1">
            <a:extLst>
              <a:ext uri="{FF2B5EF4-FFF2-40B4-BE49-F238E27FC236}">
                <a16:creationId xmlns:a16="http://schemas.microsoft.com/office/drawing/2014/main" id="{2589290E-DD71-4611-8251-B87A8349847B}"/>
              </a:ext>
            </a:extLst>
          </p:cNvPr>
          <p:cNvGraphicFramePr>
            <a:graphicFrameLocks noGrp="1"/>
          </p:cNvGraphicFramePr>
          <p:nvPr>
            <p:extLst>
              <p:ext uri="{D42A27DB-BD31-4B8C-83A1-F6EECF244321}">
                <p14:modId xmlns:p14="http://schemas.microsoft.com/office/powerpoint/2010/main" val="1879314793"/>
              </p:ext>
            </p:extLst>
          </p:nvPr>
        </p:nvGraphicFramePr>
        <p:xfrm>
          <a:off x="683568" y="3754986"/>
          <a:ext cx="7086601" cy="2752950"/>
        </p:xfrm>
        <a:graphic>
          <a:graphicData uri="http://schemas.openxmlformats.org/drawingml/2006/table">
            <a:tbl>
              <a:tblPr/>
              <a:tblGrid>
                <a:gridCol w="1132967">
                  <a:extLst>
                    <a:ext uri="{9D8B030D-6E8A-4147-A177-3AD203B41FA5}">
                      <a16:colId xmlns:a16="http://schemas.microsoft.com/office/drawing/2014/main" val="329720395"/>
                    </a:ext>
                  </a:extLst>
                </a:gridCol>
                <a:gridCol w="1129794">
                  <a:extLst>
                    <a:ext uri="{9D8B030D-6E8A-4147-A177-3AD203B41FA5}">
                      <a16:colId xmlns:a16="http://schemas.microsoft.com/office/drawing/2014/main" val="92095512"/>
                    </a:ext>
                  </a:extLst>
                </a:gridCol>
                <a:gridCol w="964768">
                  <a:extLst>
                    <a:ext uri="{9D8B030D-6E8A-4147-A177-3AD203B41FA5}">
                      <a16:colId xmlns:a16="http://schemas.microsoft.com/office/drawing/2014/main" val="2761773485"/>
                    </a:ext>
                  </a:extLst>
                </a:gridCol>
                <a:gridCol w="964768">
                  <a:extLst>
                    <a:ext uri="{9D8B030D-6E8A-4147-A177-3AD203B41FA5}">
                      <a16:colId xmlns:a16="http://schemas.microsoft.com/office/drawing/2014/main" val="2038617933"/>
                    </a:ext>
                  </a:extLst>
                </a:gridCol>
                <a:gridCol w="964768">
                  <a:extLst>
                    <a:ext uri="{9D8B030D-6E8A-4147-A177-3AD203B41FA5}">
                      <a16:colId xmlns:a16="http://schemas.microsoft.com/office/drawing/2014/main" val="2522573011"/>
                    </a:ext>
                  </a:extLst>
                </a:gridCol>
                <a:gridCol w="964768">
                  <a:extLst>
                    <a:ext uri="{9D8B030D-6E8A-4147-A177-3AD203B41FA5}">
                      <a16:colId xmlns:a16="http://schemas.microsoft.com/office/drawing/2014/main" val="3382370779"/>
                    </a:ext>
                  </a:extLst>
                </a:gridCol>
                <a:gridCol w="964768">
                  <a:extLst>
                    <a:ext uri="{9D8B030D-6E8A-4147-A177-3AD203B41FA5}">
                      <a16:colId xmlns:a16="http://schemas.microsoft.com/office/drawing/2014/main" val="2160561009"/>
                    </a:ext>
                  </a:extLst>
                </a:gridCol>
              </a:tblGrid>
              <a:tr h="448090">
                <a:tc>
                  <a:txBody>
                    <a:bodyPr/>
                    <a:lstStyle/>
                    <a:p>
                      <a:pPr algn="l" fontAlgn="b"/>
                      <a:endParaRPr lang="ja-JP" altLang="en-US" sz="1100" b="0" i="0" u="none" strike="noStrike">
                        <a:effectLst/>
                        <a:latin typeface="Meiryo UI" panose="020B0604030504040204" pitchFamily="50" charset="-128"/>
                        <a:ea typeface="Meiryo UI" panose="020B0604030504040204"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effectLst/>
                          <a:latin typeface="Meiryo UI" panose="020B0604030504040204" pitchFamily="50" charset="-128"/>
                          <a:ea typeface="Meiryo UI" panose="020B0604030504040204" pitchFamily="50" charset="-128"/>
                        </a:rPr>
                        <a:t>（件）</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8874273"/>
                  </a:ext>
                </a:extLst>
              </a:tr>
              <a:tr h="448090">
                <a:tc rowSpan="2">
                  <a:txBody>
                    <a:bodyPr/>
                    <a:lstStyle/>
                    <a:p>
                      <a:pPr algn="ctr" fontAlgn="ctr"/>
                      <a:r>
                        <a:rPr lang="ja-JP" altLang="en-US" sz="1100" b="0" i="0" u="none" strike="noStrike">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rowSpan="2">
                  <a:txBody>
                    <a:bodyPr/>
                    <a:lstStyle/>
                    <a:p>
                      <a:pPr algn="ctr" fontAlgn="ctr"/>
                      <a:r>
                        <a:rPr lang="ja-JP" altLang="en-US" sz="1100" b="0" i="0" u="none" strike="noStrike">
                          <a:effectLst/>
                          <a:latin typeface="Meiryo UI" panose="020B0604030504040204" pitchFamily="50" charset="-128"/>
                          <a:ea typeface="Meiryo UI" panose="020B0604030504040204" pitchFamily="50" charset="-128"/>
                        </a:rPr>
                        <a:t>総数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gridSpan="3">
                  <a:txBody>
                    <a:bodyPr/>
                    <a:lstStyle/>
                    <a:p>
                      <a:pPr algn="l" fontAlgn="ctr"/>
                      <a:r>
                        <a:rPr lang="ja-JP" altLang="en-US" sz="1000" b="0" i="0" u="none" strike="noStrike">
                          <a:effectLst/>
                          <a:latin typeface="Meiryo UI" panose="020B0604030504040204" pitchFamily="50" charset="-128"/>
                          <a:ea typeface="Meiryo UI" panose="020B0604030504040204" pitchFamily="50" charset="-128"/>
                        </a:rPr>
                        <a:t>年齢内訳（</a:t>
                      </a:r>
                      <a:r>
                        <a:rPr lang="en-US" altLang="ja-JP" sz="1000" b="0" i="0" u="none" strike="noStrike">
                          <a:effectLst/>
                          <a:latin typeface="Meiryo UI" panose="020B0604030504040204" pitchFamily="50" charset="-128"/>
                          <a:ea typeface="Meiryo UI" panose="020B0604030504040204" pitchFamily="50" charset="-128"/>
                        </a:rPr>
                        <a:t>※</a:t>
                      </a:r>
                      <a:r>
                        <a:rPr lang="ja-JP" altLang="en-US" sz="1000" b="0" i="0" u="none" strike="noStrike">
                          <a:effectLst/>
                          <a:latin typeface="Meiryo UI" panose="020B0604030504040204" pitchFamily="50" charset="-128"/>
                          <a:ea typeface="Meiryo UI" panose="020B0604030504040204" pitchFamily="50" charset="-128"/>
                        </a:rPr>
                        <a:t>年齢は被虐待者の年齢。）</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t"/>
                      <a:r>
                        <a:rPr lang="ja-JP" altLang="en-US" sz="1000" b="0" i="0" u="none" strike="noStrike">
                          <a:effectLst/>
                          <a:latin typeface="Meiryo UI" panose="020B0604030504040204" pitchFamily="50" charset="-128"/>
                          <a:ea typeface="Meiryo UI" panose="020B0604030504040204" pitchFamily="50" charset="-128"/>
                        </a:rPr>
                        <a:t>　</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t"/>
                      <a:r>
                        <a:rPr lang="ja-JP" altLang="en-US" sz="1000" b="0" i="0" u="none" strike="noStrike">
                          <a:effectLst/>
                          <a:latin typeface="Meiryo UI" panose="020B0604030504040204" pitchFamily="50" charset="-128"/>
                          <a:ea typeface="Meiryo UI" panose="020B0604030504040204" pitchFamily="50" charset="-128"/>
                        </a:rPr>
                        <a:t>　</a:t>
                      </a:r>
                    </a:p>
                  </a:txBody>
                  <a:tcPr marL="9525" marR="9525" marT="9525"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656191408"/>
                  </a:ext>
                </a:extLst>
              </a:tr>
              <a:tr h="260452">
                <a:tc vMerge="1">
                  <a:txBody>
                    <a:bodyPr/>
                    <a:lstStyle/>
                    <a:p>
                      <a:endParaRPr kumimoji="1" lang="ja-JP" altLang="en-US"/>
                    </a:p>
                  </a:txBody>
                  <a:tcPr/>
                </a:tc>
                <a:tc vMerge="1">
                  <a:txBody>
                    <a:bodyPr/>
                    <a:lstStyle/>
                    <a:p>
                      <a:endParaRPr kumimoji="1" lang="ja-JP" altLang="en-US"/>
                    </a:p>
                  </a:txBody>
                  <a:tcPr/>
                </a:tc>
                <a:tc>
                  <a:txBody>
                    <a:bodyPr/>
                    <a:lstStyle/>
                    <a:p>
                      <a:pPr algn="dist" fontAlgn="ctr"/>
                      <a:r>
                        <a:rPr lang="ja-JP" altLang="en-US" sz="1100" b="0" i="0" u="none" strike="noStrike">
                          <a:effectLst/>
                          <a:latin typeface="Meiryo UI" panose="020B0604030504040204" pitchFamily="50" charset="-128"/>
                          <a:ea typeface="Meiryo UI" panose="020B0604030504040204" pitchFamily="50" charset="-128"/>
                        </a:rPr>
                        <a:t>０～２歳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dist" fontAlgn="ctr"/>
                      <a:r>
                        <a:rPr lang="ja-JP" altLang="en-US" sz="1100" b="0" i="0" u="none" strike="noStrike">
                          <a:effectLst/>
                          <a:latin typeface="Meiryo UI" panose="020B0604030504040204" pitchFamily="50" charset="-128"/>
                          <a:ea typeface="Meiryo UI" panose="020B0604030504040204" pitchFamily="50" charset="-128"/>
                        </a:rPr>
                        <a:t>３～６歳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dist" fontAlgn="ctr"/>
                      <a:r>
                        <a:rPr lang="ja-JP" altLang="en-US" sz="1100" b="0" i="0" u="none" strike="noStrike">
                          <a:effectLst/>
                          <a:latin typeface="Meiryo UI" panose="020B0604030504040204" pitchFamily="50" charset="-128"/>
                          <a:ea typeface="Meiryo UI" panose="020B0604030504040204" pitchFamily="50" charset="-128"/>
                        </a:rPr>
                        <a:t>７～</a:t>
                      </a:r>
                      <a:r>
                        <a:rPr lang="en-US" altLang="ja-JP" sz="1100" b="0" i="0" u="none" strike="noStrike">
                          <a:effectLst/>
                          <a:latin typeface="Meiryo UI" panose="020B0604030504040204" pitchFamily="50" charset="-128"/>
                          <a:ea typeface="Meiryo UI" panose="020B0604030504040204" pitchFamily="50" charset="-128"/>
                        </a:rPr>
                        <a:t>12</a:t>
                      </a:r>
                      <a:r>
                        <a:rPr lang="ja-JP" altLang="en-US" sz="1100" b="0" i="0" u="none" strike="noStrike">
                          <a:effectLst/>
                          <a:latin typeface="Meiryo UI" panose="020B0604030504040204" pitchFamily="50" charset="-128"/>
                          <a:ea typeface="Meiryo UI" panose="020B060403050404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dist" fontAlgn="ctr"/>
                      <a:r>
                        <a:rPr lang="en-US" altLang="ja-JP" sz="1100" b="0" i="0" u="none" strike="noStrike">
                          <a:effectLst/>
                          <a:latin typeface="Meiryo UI" panose="020B0604030504040204" pitchFamily="50" charset="-128"/>
                          <a:ea typeface="Meiryo UI" panose="020B0604030504040204" pitchFamily="50" charset="-128"/>
                        </a:rPr>
                        <a:t>13</a:t>
                      </a:r>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15</a:t>
                      </a:r>
                      <a:r>
                        <a:rPr lang="ja-JP" altLang="en-US" sz="1100" b="0" i="0" u="none" strike="noStrike">
                          <a:effectLst/>
                          <a:latin typeface="Meiryo UI" panose="020B0604030504040204" pitchFamily="50" charset="-128"/>
                          <a:ea typeface="Meiryo UI" panose="020B060403050404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dist" fontAlgn="ctr"/>
                      <a:r>
                        <a:rPr lang="en-US" altLang="ja-JP" sz="1100" b="0" i="0" u="none" strike="noStrike">
                          <a:effectLst/>
                          <a:latin typeface="Meiryo UI" panose="020B0604030504040204" pitchFamily="50" charset="-128"/>
                          <a:ea typeface="Meiryo UI" panose="020B0604030504040204" pitchFamily="50" charset="-128"/>
                        </a:rPr>
                        <a:t>16</a:t>
                      </a:r>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18</a:t>
                      </a:r>
                      <a:r>
                        <a:rPr lang="ja-JP" altLang="en-US" sz="1100" b="0" i="0" u="none" strike="noStrike">
                          <a:effectLst/>
                          <a:latin typeface="Meiryo UI" panose="020B0604030504040204" pitchFamily="50" charset="-128"/>
                          <a:ea typeface="Meiryo UI" panose="020B060403050404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483898960"/>
                  </a:ext>
                </a:extLst>
              </a:tr>
              <a:tr h="266053">
                <a:tc>
                  <a:txBody>
                    <a:bodyPr/>
                    <a:lstStyle/>
                    <a:p>
                      <a:pPr algn="l" fontAlgn="ctr"/>
                      <a:r>
                        <a:rPr lang="en-US" altLang="ja-JP" sz="1100" b="0" i="0" u="none" strike="noStrike">
                          <a:effectLst/>
                          <a:latin typeface="Meiryo UI" panose="020B0604030504040204" pitchFamily="50" charset="-128"/>
                          <a:ea typeface="Meiryo UI" panose="020B0604030504040204" pitchFamily="50" charset="-128"/>
                        </a:rPr>
                        <a:t>2014</a:t>
                      </a:r>
                      <a:r>
                        <a:rPr lang="ja-JP" altLang="en-US" sz="1100" b="0" i="0" u="none" strike="noStrike">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13,738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2,769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3,285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4,744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1,661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1,279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5414745"/>
                  </a:ext>
                </a:extLst>
              </a:tr>
              <a:tr h="266053">
                <a:tc>
                  <a:txBody>
                    <a:bodyPr/>
                    <a:lstStyle/>
                    <a:p>
                      <a:pPr algn="l" fontAlgn="ctr"/>
                      <a:r>
                        <a:rPr lang="en-US" altLang="ja-JP" sz="1100" b="0" i="0" u="none" strike="noStrike" dirty="0">
                          <a:effectLst/>
                          <a:latin typeface="Meiryo UI" panose="020B0604030504040204" pitchFamily="50" charset="-128"/>
                          <a:ea typeface="Meiryo UI" panose="020B0604030504040204" pitchFamily="50" charset="-128"/>
                        </a:rPr>
                        <a:t>2015</a:t>
                      </a:r>
                      <a:r>
                        <a:rPr lang="ja-JP" altLang="en-US" sz="1100" b="0" i="0" u="none" strike="noStrike" dirty="0">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16,581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3,302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3,779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5,728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1,946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1,826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725347"/>
                  </a:ext>
                </a:extLst>
              </a:tr>
              <a:tr h="266053">
                <a:tc>
                  <a:txBody>
                    <a:bodyPr/>
                    <a:lstStyle/>
                    <a:p>
                      <a:pPr algn="l" fontAlgn="ctr"/>
                      <a:r>
                        <a:rPr lang="en-US" altLang="ja-JP" sz="1100" b="0" i="0" u="none" strike="noStrike">
                          <a:effectLst/>
                          <a:latin typeface="Meiryo UI" panose="020B0604030504040204" pitchFamily="50" charset="-128"/>
                          <a:ea typeface="Meiryo UI" panose="020B0604030504040204" pitchFamily="50" charset="-128"/>
                        </a:rPr>
                        <a:t>2016</a:t>
                      </a:r>
                      <a:r>
                        <a:rPr lang="ja-JP" altLang="en-US" sz="1100" b="0" i="0" u="none" strike="noStrike">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17,743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3,258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4,282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6,099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2,690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1,414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626916"/>
                  </a:ext>
                </a:extLst>
              </a:tr>
              <a:tr h="266053">
                <a:tc>
                  <a:txBody>
                    <a:bodyPr/>
                    <a:lstStyle/>
                    <a:p>
                      <a:pPr algn="l" fontAlgn="ctr"/>
                      <a:r>
                        <a:rPr lang="en-US" altLang="ja-JP" sz="1100" b="0" i="0" u="none" strike="noStrike">
                          <a:effectLst/>
                          <a:latin typeface="Meiryo UI" panose="020B0604030504040204" pitchFamily="50" charset="-128"/>
                          <a:ea typeface="Meiryo UI" panose="020B0604030504040204" pitchFamily="50" charset="-128"/>
                        </a:rPr>
                        <a:t>2017</a:t>
                      </a:r>
                      <a:r>
                        <a:rPr lang="ja-JP" altLang="en-US" sz="1100" b="0" i="0" u="none" strike="noStrike">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18,412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3,374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4,480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6,160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2,761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0157138"/>
                  </a:ext>
                </a:extLst>
              </a:tr>
              <a:tr h="266053">
                <a:tc>
                  <a:txBody>
                    <a:bodyPr/>
                    <a:lstStyle/>
                    <a:p>
                      <a:pPr algn="l" fontAlgn="ctr"/>
                      <a:r>
                        <a:rPr lang="en-US" altLang="ja-JP" sz="1100" b="0" i="0" u="none" strike="noStrike">
                          <a:effectLst/>
                          <a:latin typeface="Meiryo UI" panose="020B0604030504040204" pitchFamily="50" charset="-128"/>
                          <a:ea typeface="Meiryo UI" panose="020B0604030504040204" pitchFamily="50" charset="-128"/>
                        </a:rPr>
                        <a:t>2018</a:t>
                      </a:r>
                      <a:r>
                        <a:rPr lang="ja-JP" altLang="en-US" sz="1100" b="0" i="0" u="none" strike="noStrike">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20,694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3,938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5,036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7,075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3,041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1,604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8674668"/>
                  </a:ext>
                </a:extLst>
              </a:tr>
              <a:tr h="266053">
                <a:tc>
                  <a:txBody>
                    <a:bodyPr/>
                    <a:lstStyle/>
                    <a:p>
                      <a:pPr algn="l" fontAlgn="ctr"/>
                      <a:r>
                        <a:rPr lang="en-US" altLang="ja-JP" sz="1100" b="0" i="0" u="none" strike="noStrike">
                          <a:effectLst/>
                          <a:latin typeface="Meiryo UI" panose="020B0604030504040204" pitchFamily="50" charset="-128"/>
                          <a:ea typeface="Meiryo UI" panose="020B0604030504040204" pitchFamily="50" charset="-128"/>
                        </a:rPr>
                        <a:t>2019</a:t>
                      </a:r>
                      <a:r>
                        <a:rPr lang="ja-JP" altLang="en-US" sz="1100" b="0" i="0" u="none" strike="noStrike">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24,643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4,424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6,040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8,253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3,743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2,183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6919801"/>
                  </a:ext>
                </a:extLst>
              </a:tr>
            </a:tbl>
          </a:graphicData>
        </a:graphic>
      </p:graphicFrame>
      <p:pic>
        <p:nvPicPr>
          <p:cNvPr id="5" name="図 4">
            <a:extLst>
              <a:ext uri="{FF2B5EF4-FFF2-40B4-BE49-F238E27FC236}">
                <a16:creationId xmlns:a16="http://schemas.microsoft.com/office/drawing/2014/main" id="{EB9E1CF7-DF40-40A3-967C-A11F4A630698}"/>
              </a:ext>
            </a:extLst>
          </p:cNvPr>
          <p:cNvPicPr>
            <a:picLocks noChangeAspect="1"/>
          </p:cNvPicPr>
          <p:nvPr/>
        </p:nvPicPr>
        <p:blipFill>
          <a:blip r:embed="rId2"/>
          <a:stretch>
            <a:fillRect/>
          </a:stretch>
        </p:blipFill>
        <p:spPr>
          <a:xfrm>
            <a:off x="683568" y="1068773"/>
            <a:ext cx="6925656" cy="2755631"/>
          </a:xfrm>
          <a:prstGeom prst="rect">
            <a:avLst/>
          </a:prstGeom>
        </p:spPr>
      </p:pic>
    </p:spTree>
    <p:extLst>
      <p:ext uri="{BB962C8B-B14F-4D97-AF65-F5344CB8AC3E}">
        <p14:creationId xmlns:p14="http://schemas.microsoft.com/office/powerpoint/2010/main" val="468778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51520" y="775738"/>
            <a:ext cx="316835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平均寿命の推移（男性）</a:t>
            </a:r>
            <a:endParaRPr lang="en-US" altLang="ja-JP" sz="1400" b="1" u="sng"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572000" y="775738"/>
            <a:ext cx="316835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健康寿命の推移（男性）</a:t>
            </a:r>
            <a:endParaRPr lang="en-US" altLang="ja-JP" sz="1400" b="1" u="sng"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51520" y="3789041"/>
            <a:ext cx="316835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平均寿命の推移（女性）</a:t>
            </a:r>
            <a:endParaRPr lang="en-US" altLang="ja-JP" sz="1400" b="1" u="sng"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572000" y="3789040"/>
            <a:ext cx="316835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健康寿命の推移（女性）</a:t>
            </a:r>
            <a:endParaRPr lang="en-US" altLang="ja-JP" sz="1400" b="1" u="sng" dirty="0">
              <a:latin typeface="Meiryo UI" panose="020B0604030504040204" pitchFamily="50" charset="-128"/>
              <a:ea typeface="Meiryo UI" panose="020B0604030504040204" pitchFamily="50" charset="-128"/>
            </a:endParaRPr>
          </a:p>
        </p:txBody>
      </p:sp>
      <p:sp>
        <p:nvSpPr>
          <p:cNvPr id="13" name="正方形/長方形 12"/>
          <p:cNvSpPr>
            <a:spLocks noChangeArrowheads="1"/>
          </p:cNvSpPr>
          <p:nvPr/>
        </p:nvSpPr>
        <p:spPr bwMode="auto">
          <a:xfrm>
            <a:off x="4716018" y="6572979"/>
            <a:ext cx="4242232"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資料：厚生労働省「健康日本</a:t>
            </a:r>
            <a:r>
              <a:rPr lang="en-US" altLang="ja-JP" sz="1000" dirty="0">
                <a:latin typeface="Meiryo UI" panose="020B0604030504040204" pitchFamily="50" charset="-128"/>
                <a:ea typeface="Meiryo UI" panose="020B0604030504040204" pitchFamily="50" charset="-128"/>
              </a:rPr>
              <a:t>21</a:t>
            </a:r>
            <a:r>
              <a:rPr lang="ja-JP" altLang="en-US" sz="1000" dirty="0">
                <a:latin typeface="Meiryo UI" panose="020B0604030504040204" pitchFamily="50" charset="-128"/>
                <a:ea typeface="Meiryo UI" panose="020B0604030504040204" pitchFamily="50" charset="-128"/>
              </a:rPr>
              <a:t>（第二次）の推進に関する研究」より作成</a:t>
            </a:r>
            <a:endParaRPr lang="ja-JP" altLang="en-US" sz="800" dirty="0">
              <a:latin typeface="Meiryo UI" panose="020B0604030504040204" pitchFamily="50" charset="-128"/>
              <a:ea typeface="Meiryo UI" panose="020B0604030504040204" pitchFamily="50" charset="-128"/>
            </a:endParaRPr>
          </a:p>
        </p:txBody>
      </p:sp>
      <p:sp>
        <p:nvSpPr>
          <p:cNvPr id="2" name="正方形/長方形 1"/>
          <p:cNvSpPr/>
          <p:nvPr/>
        </p:nvSpPr>
        <p:spPr>
          <a:xfrm>
            <a:off x="3779912" y="819696"/>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（単位：歳）</a:t>
            </a:r>
            <a:endParaRPr kumimoji="1" lang="ja-JP" altLang="en-US" dirty="0">
              <a:solidFill>
                <a:schemeClr val="tx1"/>
              </a:solidFill>
            </a:endParaRPr>
          </a:p>
        </p:txBody>
      </p:sp>
      <p:sp>
        <p:nvSpPr>
          <p:cNvPr id="15" name="正方形/長方形 14"/>
          <p:cNvSpPr/>
          <p:nvPr/>
        </p:nvSpPr>
        <p:spPr>
          <a:xfrm>
            <a:off x="3779912" y="3819526"/>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（単位：歳）</a:t>
            </a:r>
            <a:endParaRPr kumimoji="1" lang="ja-JP" altLang="en-US" dirty="0">
              <a:solidFill>
                <a:schemeClr val="tx1"/>
              </a:solidFill>
            </a:endParaRPr>
          </a:p>
        </p:txBody>
      </p:sp>
      <p:sp>
        <p:nvSpPr>
          <p:cNvPr id="16" name="正方形/長方形 15"/>
          <p:cNvSpPr/>
          <p:nvPr/>
        </p:nvSpPr>
        <p:spPr>
          <a:xfrm>
            <a:off x="8130141" y="3819527"/>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（単位：歳）</a:t>
            </a:r>
            <a:endParaRPr kumimoji="1" lang="ja-JP" altLang="en-US" dirty="0">
              <a:solidFill>
                <a:schemeClr val="tx1"/>
              </a:solidFill>
            </a:endParaRPr>
          </a:p>
        </p:txBody>
      </p:sp>
      <p:sp>
        <p:nvSpPr>
          <p:cNvPr id="17" name="正方形/長方形 16"/>
          <p:cNvSpPr/>
          <p:nvPr/>
        </p:nvSpPr>
        <p:spPr>
          <a:xfrm>
            <a:off x="8100392" y="819696"/>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（単位：歳）</a:t>
            </a:r>
            <a:endParaRPr kumimoji="1" lang="ja-JP" altLang="en-US" dirty="0">
              <a:solidFill>
                <a:schemeClr val="tx1"/>
              </a:solidFill>
            </a:endParaRPr>
          </a:p>
        </p:txBody>
      </p:sp>
      <p:sp>
        <p:nvSpPr>
          <p:cNvPr id="19"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16</a:t>
            </a:fld>
            <a:endParaRPr lang="ja-JP" altLang="en-US" sz="1800" dirty="0">
              <a:solidFill>
                <a:schemeClr val="tx1"/>
              </a:solidFill>
            </a:endParaRPr>
          </a:p>
        </p:txBody>
      </p:sp>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8" y="1056804"/>
            <a:ext cx="4206212" cy="251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8" y="4066039"/>
            <a:ext cx="4206211" cy="252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41" y="1056804"/>
            <a:ext cx="4211959" cy="251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41" y="4066040"/>
            <a:ext cx="4211959" cy="252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タイトル 1"/>
          <p:cNvSpPr txBox="1">
            <a:spLocks/>
          </p:cNvSpPr>
          <p:nvPr/>
        </p:nvSpPr>
        <p:spPr>
          <a:xfrm>
            <a:off x="0" y="-47504"/>
            <a:ext cx="9144000" cy="620688"/>
          </a:xfrm>
          <a:prstGeom prst="rect">
            <a:avLst/>
          </a:prstGeom>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）人口減少・超高齢化社会でも持続可能な地域づくり</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③</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平均寿命・</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健康寿命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58708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79512" y="775738"/>
            <a:ext cx="3240360"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死因別死亡確率（</a:t>
            </a:r>
            <a:r>
              <a:rPr lang="en-US" altLang="ja-JP" sz="1400" b="1" u="sng" dirty="0">
                <a:latin typeface="Meiryo UI" panose="020B0604030504040204" pitchFamily="50" charset="-128"/>
                <a:ea typeface="Meiryo UI" panose="020B0604030504040204" pitchFamily="50" charset="-128"/>
              </a:rPr>
              <a:t>2015</a:t>
            </a:r>
            <a:r>
              <a:rPr lang="ja-JP" altLang="en-US" sz="1400" b="1" u="sng" dirty="0">
                <a:latin typeface="Meiryo UI" panose="020B0604030504040204" pitchFamily="50" charset="-128"/>
                <a:ea typeface="Meiryo UI" panose="020B0604030504040204" pitchFamily="50" charset="-128"/>
              </a:rPr>
              <a:t>年　男性）</a:t>
            </a:r>
            <a:endParaRPr lang="en-US" altLang="ja-JP" sz="1400" b="1" u="sng"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79512" y="3789041"/>
            <a:ext cx="280831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特定健康診査の受診率</a:t>
            </a:r>
          </a:p>
        </p:txBody>
      </p:sp>
      <p:sp>
        <p:nvSpPr>
          <p:cNvPr id="6" name="テキスト ボックス 5"/>
          <p:cNvSpPr txBox="1"/>
          <p:nvPr/>
        </p:nvSpPr>
        <p:spPr>
          <a:xfrm>
            <a:off x="4583214" y="3789041"/>
            <a:ext cx="280831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特定保健指導の実施率</a:t>
            </a:r>
          </a:p>
        </p:txBody>
      </p:sp>
      <p:sp>
        <p:nvSpPr>
          <p:cNvPr id="9" name="正方形/長方形 8"/>
          <p:cNvSpPr/>
          <p:nvPr/>
        </p:nvSpPr>
        <p:spPr>
          <a:xfrm>
            <a:off x="3779912" y="3819526"/>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endParaRPr kumimoji="1" lang="ja-JP" altLang="en-US" dirty="0">
              <a:solidFill>
                <a:schemeClr val="tx1"/>
              </a:solidFill>
            </a:endParaRPr>
          </a:p>
        </p:txBody>
      </p:sp>
      <p:sp>
        <p:nvSpPr>
          <p:cNvPr id="11" name="正方形/長方形 10"/>
          <p:cNvSpPr/>
          <p:nvPr/>
        </p:nvSpPr>
        <p:spPr>
          <a:xfrm>
            <a:off x="8135888" y="3819526"/>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endParaRPr kumimoji="1" lang="ja-JP" altLang="en-US" dirty="0">
              <a:solidFill>
                <a:schemeClr val="tx1"/>
              </a:solidFill>
            </a:endParaRPr>
          </a:p>
        </p:txBody>
      </p:sp>
      <p:sp>
        <p:nvSpPr>
          <p:cNvPr id="12" name="正方形/長方形 11"/>
          <p:cNvSpPr>
            <a:spLocks noChangeArrowheads="1"/>
          </p:cNvSpPr>
          <p:nvPr/>
        </p:nvSpPr>
        <p:spPr bwMode="auto">
          <a:xfrm>
            <a:off x="6730680" y="3300188"/>
            <a:ext cx="2334528"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資料：厚生労働省「生命表」より作成</a:t>
            </a:r>
            <a:endParaRPr lang="ja-JP" altLang="en-US" sz="8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165696" y="1970901"/>
            <a:ext cx="3614216"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死因別死亡確率（</a:t>
            </a:r>
            <a:r>
              <a:rPr lang="en-US" altLang="ja-JP" sz="1400" b="1" u="sng" dirty="0">
                <a:latin typeface="Meiryo UI" panose="020B0604030504040204" pitchFamily="50" charset="-128"/>
                <a:ea typeface="Meiryo UI" panose="020B0604030504040204" pitchFamily="50" charset="-128"/>
              </a:rPr>
              <a:t>2015</a:t>
            </a:r>
            <a:r>
              <a:rPr lang="ja-JP" altLang="en-US" sz="1400" b="1" u="sng" dirty="0">
                <a:latin typeface="Meiryo UI" panose="020B0604030504040204" pitchFamily="50" charset="-128"/>
                <a:ea typeface="Meiryo UI" panose="020B0604030504040204" pitchFamily="50" charset="-128"/>
              </a:rPr>
              <a:t>年　女性）</a:t>
            </a:r>
            <a:endParaRPr lang="en-US" altLang="ja-JP" sz="1400" b="1" u="sng" dirty="0">
              <a:latin typeface="Meiryo UI" panose="020B0604030504040204" pitchFamily="50" charset="-128"/>
              <a:ea typeface="Meiryo UI" panose="020B0604030504040204" pitchFamily="50" charset="-128"/>
            </a:endParaRPr>
          </a:p>
        </p:txBody>
      </p:sp>
      <p:sp>
        <p:nvSpPr>
          <p:cNvPr id="15" name="正方形/長方形 14"/>
          <p:cNvSpPr/>
          <p:nvPr/>
        </p:nvSpPr>
        <p:spPr>
          <a:xfrm>
            <a:off x="8273120" y="806224"/>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endParaRPr kumimoji="1" lang="ja-JP" altLang="en-US" dirty="0">
              <a:solidFill>
                <a:schemeClr val="tx1"/>
              </a:solidFill>
            </a:endParaRPr>
          </a:p>
        </p:txBody>
      </p:sp>
      <p:sp>
        <p:nvSpPr>
          <p:cNvPr id="16" name="正方形/長方形 15"/>
          <p:cNvSpPr/>
          <p:nvPr/>
        </p:nvSpPr>
        <p:spPr>
          <a:xfrm>
            <a:off x="8273120" y="2001388"/>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endParaRPr kumimoji="1" lang="ja-JP" altLang="en-US" dirty="0">
              <a:solidFill>
                <a:schemeClr val="tx1"/>
              </a:solidFill>
            </a:endParaRPr>
          </a:p>
        </p:txBody>
      </p:sp>
      <p:sp>
        <p:nvSpPr>
          <p:cNvPr id="17" name="正方形/長方形 16"/>
          <p:cNvSpPr/>
          <p:nvPr/>
        </p:nvSpPr>
        <p:spPr>
          <a:xfrm>
            <a:off x="179512" y="2996952"/>
            <a:ext cx="8309124" cy="426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r>
              <a:rPr lang="en-US" altLang="ja-JP" sz="900" dirty="0">
                <a:solidFill>
                  <a:schemeClr val="tx1"/>
                </a:solidFill>
                <a:latin typeface="Meiryo UI" panose="020B0604030504040204" pitchFamily="50" charset="-128"/>
                <a:ea typeface="Meiryo UI" panose="020B0604030504040204" pitchFamily="50" charset="-128"/>
              </a:rPr>
              <a:t>※ </a:t>
            </a:r>
            <a:r>
              <a:rPr lang="ja-JP" altLang="en-US" sz="900" dirty="0">
                <a:solidFill>
                  <a:schemeClr val="tx1"/>
                </a:solidFill>
                <a:latin typeface="Meiryo UI" panose="020B0604030504040204" pitchFamily="50" charset="-128"/>
                <a:ea typeface="Meiryo UI" panose="020B0604030504040204" pitchFamily="50" charset="-128"/>
              </a:rPr>
              <a:t>死因別死亡確率とは、生命表の上で、ある年齢の者が将来どの死因で死亡するかを計算し、確率の形で表したものであり、実際の死亡割合とは異なる。</a:t>
            </a:r>
            <a:endParaRPr lang="en-US" altLang="ja-JP" sz="900" dirty="0">
              <a:solidFill>
                <a:schemeClr val="tx1"/>
              </a:solidFill>
              <a:latin typeface="Meiryo UI" panose="020B0604030504040204" pitchFamily="50" charset="-128"/>
              <a:ea typeface="Meiryo UI" panose="020B0604030504040204" pitchFamily="50" charset="-128"/>
            </a:endParaRPr>
          </a:p>
          <a:p>
            <a:r>
              <a:rPr lang="en-US" altLang="ja-JP" sz="900" dirty="0">
                <a:solidFill>
                  <a:schemeClr val="tx1"/>
                </a:solidFill>
                <a:latin typeface="Meiryo UI" panose="020B0604030504040204" pitchFamily="50" charset="-128"/>
                <a:ea typeface="Meiryo UI" panose="020B0604030504040204" pitchFamily="50" charset="-128"/>
              </a:rPr>
              <a:t>※ </a:t>
            </a:r>
            <a:r>
              <a:rPr lang="ja-JP" altLang="en-US" sz="900" dirty="0">
                <a:solidFill>
                  <a:schemeClr val="tx1"/>
                </a:solidFill>
                <a:latin typeface="Meiryo UI" panose="020B0604030504040204" pitchFamily="50" charset="-128"/>
                <a:ea typeface="Meiryo UI" panose="020B0604030504040204" pitchFamily="50" charset="-128"/>
              </a:rPr>
              <a:t>表中の死因別死亡確率は、０歳における数値である。</a:t>
            </a:r>
            <a:endParaRPr lang="ja-JP" altLang="en-US" sz="2000" dirty="0">
              <a:solidFill>
                <a:schemeClr val="tx1"/>
              </a:solidFill>
              <a:latin typeface="Meiryo UI" panose="020B0604030504040204" pitchFamily="50" charset="-128"/>
              <a:ea typeface="Meiryo UI" panose="020B0604030504040204" pitchFamily="50" charset="-128"/>
            </a:endParaRPr>
          </a:p>
        </p:txBody>
      </p:sp>
      <p:sp>
        <p:nvSpPr>
          <p:cNvPr id="19"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17</a:t>
            </a:fld>
            <a:endParaRPr lang="ja-JP" altLang="en-US" sz="1800" dirty="0">
              <a:solidFill>
                <a:schemeClr val="tx1"/>
              </a:solidFill>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83498"/>
            <a:ext cx="89249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696" y="2278661"/>
            <a:ext cx="89249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正方形/長方形 17"/>
          <p:cNvSpPr>
            <a:spLocks noChangeArrowheads="1"/>
          </p:cNvSpPr>
          <p:nvPr/>
        </p:nvSpPr>
        <p:spPr bwMode="auto">
          <a:xfrm>
            <a:off x="4583214" y="6567155"/>
            <a:ext cx="4267531" cy="2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資料：厚生労働省「特定健康診査・特定保健指導に関するデータ」より作成</a:t>
            </a:r>
            <a:endParaRPr lang="ja-JP" altLang="en-US" sz="800" dirty="0">
              <a:latin typeface="Meiryo UI" panose="020B0604030504040204" pitchFamily="50" charset="-128"/>
              <a:ea typeface="Meiryo UI" panose="020B0604030504040204" pitchFamily="50" charset="-128"/>
            </a:endParaRPr>
          </a:p>
        </p:txBody>
      </p:sp>
      <p:sp>
        <p:nvSpPr>
          <p:cNvPr id="25" name="タイトル 1"/>
          <p:cNvSpPr txBox="1">
            <a:spLocks/>
          </p:cNvSpPr>
          <p:nvPr/>
        </p:nvSpPr>
        <p:spPr>
          <a:xfrm>
            <a:off x="0" y="-47504"/>
            <a:ext cx="9144000" cy="620688"/>
          </a:xfrm>
          <a:prstGeom prst="rect">
            <a:avLst/>
          </a:prstGeom>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）人口減少・超高齢化社会でも持続可能な地域づくり</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③</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死因別死亡率、特定健診受診率</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ADE5DE45-B04D-4791-942A-4D2BEC8FA776}"/>
              </a:ext>
            </a:extLst>
          </p:cNvPr>
          <p:cNvPicPr>
            <a:picLocks noChangeAspect="1"/>
          </p:cNvPicPr>
          <p:nvPr/>
        </p:nvPicPr>
        <p:blipFill>
          <a:blip r:embed="rId5"/>
          <a:stretch>
            <a:fillRect/>
          </a:stretch>
        </p:blipFill>
        <p:spPr>
          <a:xfrm>
            <a:off x="-79188" y="4003308"/>
            <a:ext cx="4572396" cy="2743438"/>
          </a:xfrm>
          <a:prstGeom prst="rect">
            <a:avLst/>
          </a:prstGeom>
        </p:spPr>
      </p:pic>
      <p:pic>
        <p:nvPicPr>
          <p:cNvPr id="3" name="図 2">
            <a:extLst>
              <a:ext uri="{FF2B5EF4-FFF2-40B4-BE49-F238E27FC236}">
                <a16:creationId xmlns:a16="http://schemas.microsoft.com/office/drawing/2014/main" id="{21F10659-46A9-4063-B405-DB59123963A6}"/>
              </a:ext>
            </a:extLst>
          </p:cNvPr>
          <p:cNvPicPr>
            <a:picLocks noChangeAspect="1"/>
          </p:cNvPicPr>
          <p:nvPr/>
        </p:nvPicPr>
        <p:blipFill>
          <a:blip r:embed="rId6"/>
          <a:stretch>
            <a:fillRect/>
          </a:stretch>
        </p:blipFill>
        <p:spPr>
          <a:xfrm>
            <a:off x="4444482" y="3960351"/>
            <a:ext cx="4572396" cy="2743438"/>
          </a:xfrm>
          <a:prstGeom prst="rect">
            <a:avLst/>
          </a:prstGeom>
        </p:spPr>
      </p:pic>
    </p:spTree>
    <p:extLst>
      <p:ext uri="{BB962C8B-B14F-4D97-AF65-F5344CB8AC3E}">
        <p14:creationId xmlns:p14="http://schemas.microsoft.com/office/powerpoint/2010/main" val="3794359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79512" y="775738"/>
            <a:ext cx="2952328"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がん検診受診率（男性）</a:t>
            </a:r>
            <a:endParaRPr lang="en-US" altLang="ja-JP" sz="1400" b="1" u="sng" dirty="0">
              <a:latin typeface="Meiryo UI" panose="020B0604030504040204" pitchFamily="50" charset="-128"/>
              <a:ea typeface="Meiryo UI" panose="020B0604030504040204" pitchFamily="50" charset="-128"/>
            </a:endParaRPr>
          </a:p>
        </p:txBody>
      </p:sp>
      <p:sp>
        <p:nvSpPr>
          <p:cNvPr id="5" name="正方形/長方形 4"/>
          <p:cNvSpPr>
            <a:spLocks noChangeArrowheads="1"/>
          </p:cNvSpPr>
          <p:nvPr/>
        </p:nvSpPr>
        <p:spPr bwMode="auto">
          <a:xfrm>
            <a:off x="4572000" y="6495147"/>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資料：国立がん研究センターがん情報サービス「がん登録・統計」より作成</a:t>
            </a:r>
            <a:endParaRPr lang="ja-JP" altLang="en-US" sz="8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4381178" y="789637"/>
            <a:ext cx="316835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がん検診受診率（女性）</a:t>
            </a:r>
            <a:endParaRPr lang="en-US" altLang="ja-JP" sz="1400" b="1" u="sng" dirty="0">
              <a:latin typeface="Meiryo UI" panose="020B0604030504040204" pitchFamily="50" charset="-128"/>
              <a:ea typeface="Meiryo UI" panose="020B0604030504040204" pitchFamily="50" charset="-128"/>
            </a:endParaRPr>
          </a:p>
        </p:txBody>
      </p:sp>
      <p:sp>
        <p:nvSpPr>
          <p:cNvPr id="16" name="正方形/長方形 15"/>
          <p:cNvSpPr>
            <a:spLocks noChangeArrowheads="1"/>
          </p:cNvSpPr>
          <p:nvPr/>
        </p:nvSpPr>
        <p:spPr bwMode="auto">
          <a:xfrm>
            <a:off x="35632" y="4405456"/>
            <a:ext cx="4129658" cy="116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年次は調査実施年を表記</a:t>
            </a:r>
            <a:endParaRPr lang="en-US" altLang="ja-JP" sz="1000" dirty="0">
              <a:latin typeface="Meiryo UI" panose="020B0604030504040204" pitchFamily="50" charset="-128"/>
              <a:ea typeface="Meiryo UI" panose="020B0604030504040204" pitchFamily="50" charset="-128"/>
            </a:endParaRPr>
          </a:p>
          <a:p>
            <a:pPr marL="177768" indent="-177768"/>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受診率は、調査実施年の過去１年間の</a:t>
            </a:r>
            <a:r>
              <a:rPr lang="en-US" altLang="ja-JP" sz="1000" dirty="0">
                <a:latin typeface="Meiryo UI" panose="020B0604030504040204" pitchFamily="50" charset="-128"/>
                <a:ea typeface="Meiryo UI" panose="020B0604030504040204" pitchFamily="50" charset="-128"/>
              </a:rPr>
              <a:t>40</a:t>
            </a:r>
            <a:r>
              <a:rPr lang="ja-JP" altLang="en-US" sz="1000" dirty="0">
                <a:latin typeface="Meiryo UI" panose="020B0604030504040204" pitchFamily="50" charset="-128"/>
                <a:ea typeface="Meiryo UI" panose="020B0604030504040204" pitchFamily="50" charset="-128"/>
              </a:rPr>
              <a:t>歳以上の方の検診受診率</a:t>
            </a:r>
            <a:endParaRPr lang="en-US" altLang="ja-JP" sz="1000" dirty="0">
              <a:latin typeface="Meiryo UI" panose="020B0604030504040204" pitchFamily="50" charset="-128"/>
              <a:ea typeface="Meiryo UI" panose="020B0604030504040204" pitchFamily="50" charset="-128"/>
            </a:endParaRPr>
          </a:p>
          <a:p>
            <a:pPr marL="177768" indent="-177768"/>
            <a:r>
              <a:rPr lang="ja-JP" altLang="en-US" sz="1000" dirty="0">
                <a:latin typeface="Meiryo UI" panose="020B0604030504040204" pitchFamily="50" charset="-128"/>
                <a:ea typeface="Meiryo UI" panose="020B0604030504040204" pitchFamily="50" charset="-128"/>
              </a:rPr>
              <a:t>　　注：女性の</a:t>
            </a:r>
            <a:r>
              <a:rPr lang="en-US" altLang="ja-JP" sz="1000" dirty="0">
                <a:latin typeface="Meiryo UI" panose="020B0604030504040204" pitchFamily="50" charset="-128"/>
                <a:ea typeface="Meiryo UI" panose="020B0604030504040204" pitchFamily="50" charset="-128"/>
              </a:rPr>
              <a:t>2019</a:t>
            </a:r>
            <a:r>
              <a:rPr lang="ja-JP" altLang="en-US" sz="1000" dirty="0">
                <a:latin typeface="Meiryo UI" panose="020B0604030504040204" pitchFamily="50" charset="-128"/>
                <a:ea typeface="Meiryo UI" panose="020B0604030504040204" pitchFamily="50" charset="-128"/>
              </a:rPr>
              <a:t>年乳がん検診受診率は過去</a:t>
            </a:r>
            <a:r>
              <a:rPr lang="en-US" altLang="ja-JP" sz="1000" dirty="0">
                <a:latin typeface="Meiryo UI" panose="020B0604030504040204" pitchFamily="50" charset="-128"/>
                <a:ea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rPr>
              <a:t>年間の</a:t>
            </a:r>
            <a:r>
              <a:rPr lang="en-US" altLang="ja-JP" sz="1000" dirty="0">
                <a:latin typeface="Meiryo UI" panose="020B0604030504040204" pitchFamily="50" charset="-128"/>
                <a:ea typeface="Meiryo UI" panose="020B0604030504040204" pitchFamily="50" charset="-128"/>
              </a:rPr>
              <a:t>40</a:t>
            </a:r>
            <a:r>
              <a:rPr lang="ja-JP" altLang="en-US" sz="1000" dirty="0">
                <a:latin typeface="Meiryo UI" panose="020B0604030504040204" pitchFamily="50" charset="-128"/>
                <a:ea typeface="Meiryo UI" panose="020B0604030504040204" pitchFamily="50" charset="-128"/>
              </a:rPr>
              <a:t>歳以上の方、</a:t>
            </a:r>
            <a:endParaRPr lang="en-US" altLang="ja-JP" sz="1000" dirty="0">
              <a:latin typeface="Meiryo UI" panose="020B0604030504040204" pitchFamily="50" charset="-128"/>
              <a:ea typeface="Meiryo UI" panose="020B0604030504040204" pitchFamily="50" charset="-128"/>
            </a:endParaRPr>
          </a:p>
          <a:p>
            <a:pPr marL="177768" indent="-177768"/>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2019</a:t>
            </a:r>
            <a:r>
              <a:rPr lang="ja-JP" altLang="en-US" sz="1000" dirty="0">
                <a:latin typeface="Meiryo UI" panose="020B0604030504040204" pitchFamily="50" charset="-128"/>
                <a:ea typeface="Meiryo UI" panose="020B0604030504040204" pitchFamily="50" charset="-128"/>
              </a:rPr>
              <a:t>年子宮がん、子宮頸がん検診受診率は過去</a:t>
            </a:r>
            <a:r>
              <a:rPr lang="en-US" altLang="ja-JP" sz="1000" dirty="0">
                <a:latin typeface="Meiryo UI" panose="020B0604030504040204" pitchFamily="50" charset="-128"/>
                <a:ea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rPr>
              <a:t>年間の</a:t>
            </a:r>
            <a:r>
              <a:rPr lang="en-US" altLang="ja-JP" sz="1000" dirty="0">
                <a:latin typeface="Meiryo UI" panose="020B0604030504040204" pitchFamily="50" charset="-128"/>
                <a:ea typeface="Meiryo UI" panose="020B0604030504040204" pitchFamily="50" charset="-128"/>
              </a:rPr>
              <a:t>20</a:t>
            </a:r>
            <a:r>
              <a:rPr lang="ja-JP" altLang="en-US" sz="1000" dirty="0">
                <a:latin typeface="Meiryo UI" panose="020B0604030504040204" pitchFamily="50" charset="-128"/>
                <a:ea typeface="Meiryo UI" panose="020B0604030504040204" pitchFamily="50" charset="-128"/>
              </a:rPr>
              <a:t>歳</a:t>
            </a:r>
            <a:endParaRPr lang="en-US" altLang="ja-JP" sz="1000" dirty="0">
              <a:latin typeface="Meiryo UI" panose="020B0604030504040204" pitchFamily="50" charset="-128"/>
              <a:ea typeface="Meiryo UI" panose="020B0604030504040204" pitchFamily="50" charset="-128"/>
            </a:endParaRPr>
          </a:p>
          <a:p>
            <a:pPr marL="177768" indent="-177768"/>
            <a:r>
              <a:rPr lang="ja-JP" altLang="en-US" sz="1000" dirty="0">
                <a:latin typeface="Meiryo UI" panose="020B0604030504040204" pitchFamily="50" charset="-128"/>
                <a:ea typeface="Meiryo UI" panose="020B0604030504040204" pitchFamily="50" charset="-128"/>
              </a:rPr>
              <a:t>　　　　以上の方を掲載しています。</a:t>
            </a:r>
            <a:endParaRPr lang="en-US" altLang="ja-JP" sz="1000" dirty="0">
              <a:latin typeface="Meiryo UI" panose="020B0604030504040204" pitchFamily="50" charset="-128"/>
              <a:ea typeface="Meiryo UI" panose="020B0604030504040204" pitchFamily="50" charset="-128"/>
            </a:endParaRPr>
          </a:p>
          <a:p>
            <a:pPr marL="177768" indent="-177768"/>
            <a:endParaRPr lang="en-US" altLang="ja-JP" sz="1000" dirty="0">
              <a:latin typeface="Meiryo UI" panose="020B0604030504040204" pitchFamily="50" charset="-128"/>
              <a:ea typeface="Meiryo UI" panose="020B0604030504040204" pitchFamily="50" charset="-128"/>
            </a:endParaRPr>
          </a:p>
          <a:p>
            <a:pPr marL="177768" indent="-177768"/>
            <a:endParaRPr lang="ja-JP" altLang="en-US" sz="1000" dirty="0">
              <a:latin typeface="Meiryo UI" panose="020B0604030504040204" pitchFamily="50" charset="-128"/>
              <a:ea typeface="Meiryo UI" panose="020B0604030504040204" pitchFamily="50" charset="-128"/>
            </a:endParaRPr>
          </a:p>
        </p:txBody>
      </p:sp>
      <p:sp>
        <p:nvSpPr>
          <p:cNvPr id="17"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18</a:t>
            </a:fld>
            <a:endParaRPr lang="ja-JP" altLang="en-US" sz="1800" dirty="0">
              <a:solidFill>
                <a:schemeClr val="tx1"/>
              </a:solidFill>
            </a:endParaRPr>
          </a:p>
        </p:txBody>
      </p:sp>
      <p:sp>
        <p:nvSpPr>
          <p:cNvPr id="20" name="タイトル 1"/>
          <p:cNvSpPr txBox="1">
            <a:spLocks/>
          </p:cNvSpPr>
          <p:nvPr/>
        </p:nvSpPr>
        <p:spPr>
          <a:xfrm>
            <a:off x="0" y="-47504"/>
            <a:ext cx="9144000" cy="620688"/>
          </a:xfrm>
          <a:prstGeom prst="rect">
            <a:avLst/>
          </a:prstGeom>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）人口減少・超高齢化社会でも持続可能な地域づくり</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③</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がん検診受診率</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a:extLst>
              <a:ext uri="{FF2B5EF4-FFF2-40B4-BE49-F238E27FC236}">
                <a16:creationId xmlns:a16="http://schemas.microsoft.com/office/drawing/2014/main" id="{3F752607-8243-49BD-928C-B570BDDAC1DD}"/>
              </a:ext>
            </a:extLst>
          </p:cNvPr>
          <p:cNvGraphicFramePr>
            <a:graphicFrameLocks noGrp="1"/>
          </p:cNvGraphicFramePr>
          <p:nvPr>
            <p:extLst>
              <p:ext uri="{D42A27DB-BD31-4B8C-83A1-F6EECF244321}">
                <p14:modId xmlns:p14="http://schemas.microsoft.com/office/powerpoint/2010/main" val="784639060"/>
              </p:ext>
            </p:extLst>
          </p:nvPr>
        </p:nvGraphicFramePr>
        <p:xfrm>
          <a:off x="35632" y="1230322"/>
          <a:ext cx="4409292" cy="885825"/>
        </p:xfrm>
        <a:graphic>
          <a:graphicData uri="http://schemas.openxmlformats.org/drawingml/2006/table">
            <a:tbl>
              <a:tblPr/>
              <a:tblGrid>
                <a:gridCol w="734882">
                  <a:extLst>
                    <a:ext uri="{9D8B030D-6E8A-4147-A177-3AD203B41FA5}">
                      <a16:colId xmlns:a16="http://schemas.microsoft.com/office/drawing/2014/main" val="644119410"/>
                    </a:ext>
                  </a:extLst>
                </a:gridCol>
                <a:gridCol w="734882">
                  <a:extLst>
                    <a:ext uri="{9D8B030D-6E8A-4147-A177-3AD203B41FA5}">
                      <a16:colId xmlns:a16="http://schemas.microsoft.com/office/drawing/2014/main" val="3753989776"/>
                    </a:ext>
                  </a:extLst>
                </a:gridCol>
                <a:gridCol w="734882">
                  <a:extLst>
                    <a:ext uri="{9D8B030D-6E8A-4147-A177-3AD203B41FA5}">
                      <a16:colId xmlns:a16="http://schemas.microsoft.com/office/drawing/2014/main" val="884966634"/>
                    </a:ext>
                  </a:extLst>
                </a:gridCol>
                <a:gridCol w="734882">
                  <a:extLst>
                    <a:ext uri="{9D8B030D-6E8A-4147-A177-3AD203B41FA5}">
                      <a16:colId xmlns:a16="http://schemas.microsoft.com/office/drawing/2014/main" val="3147338064"/>
                    </a:ext>
                  </a:extLst>
                </a:gridCol>
                <a:gridCol w="734882">
                  <a:extLst>
                    <a:ext uri="{9D8B030D-6E8A-4147-A177-3AD203B41FA5}">
                      <a16:colId xmlns:a16="http://schemas.microsoft.com/office/drawing/2014/main" val="3976273908"/>
                    </a:ext>
                  </a:extLst>
                </a:gridCol>
                <a:gridCol w="734882">
                  <a:extLst>
                    <a:ext uri="{9D8B030D-6E8A-4147-A177-3AD203B41FA5}">
                      <a16:colId xmlns:a16="http://schemas.microsoft.com/office/drawing/2014/main" val="3085251716"/>
                    </a:ext>
                  </a:extLst>
                </a:gridCol>
              </a:tblGrid>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（胃がん）</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（単位：％）</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6885008"/>
                  </a:ext>
                </a:extLst>
              </a:tr>
              <a:tr h="171450">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2007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3192502118"/>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1010499"/>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7520487"/>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9.1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89511640"/>
                  </a:ext>
                </a:extLst>
              </a:tr>
            </a:tbl>
          </a:graphicData>
        </a:graphic>
      </p:graphicFrame>
      <p:graphicFrame>
        <p:nvGraphicFramePr>
          <p:cNvPr id="3" name="表 2">
            <a:extLst>
              <a:ext uri="{FF2B5EF4-FFF2-40B4-BE49-F238E27FC236}">
                <a16:creationId xmlns:a16="http://schemas.microsoft.com/office/drawing/2014/main" id="{84E6F026-FA78-4007-B86C-3A80A5E352E3}"/>
              </a:ext>
            </a:extLst>
          </p:cNvPr>
          <p:cNvGraphicFramePr>
            <a:graphicFrameLocks noGrp="1"/>
          </p:cNvGraphicFramePr>
          <p:nvPr>
            <p:extLst>
              <p:ext uri="{D42A27DB-BD31-4B8C-83A1-F6EECF244321}">
                <p14:modId xmlns:p14="http://schemas.microsoft.com/office/powerpoint/2010/main" val="4040186681"/>
              </p:ext>
            </p:extLst>
          </p:nvPr>
        </p:nvGraphicFramePr>
        <p:xfrm>
          <a:off x="35630" y="2276870"/>
          <a:ext cx="4409292" cy="934206"/>
        </p:xfrm>
        <a:graphic>
          <a:graphicData uri="http://schemas.openxmlformats.org/drawingml/2006/table">
            <a:tbl>
              <a:tblPr/>
              <a:tblGrid>
                <a:gridCol w="734882">
                  <a:extLst>
                    <a:ext uri="{9D8B030D-6E8A-4147-A177-3AD203B41FA5}">
                      <a16:colId xmlns:a16="http://schemas.microsoft.com/office/drawing/2014/main" val="3423923976"/>
                    </a:ext>
                  </a:extLst>
                </a:gridCol>
                <a:gridCol w="734882">
                  <a:extLst>
                    <a:ext uri="{9D8B030D-6E8A-4147-A177-3AD203B41FA5}">
                      <a16:colId xmlns:a16="http://schemas.microsoft.com/office/drawing/2014/main" val="3682037309"/>
                    </a:ext>
                  </a:extLst>
                </a:gridCol>
                <a:gridCol w="734882">
                  <a:extLst>
                    <a:ext uri="{9D8B030D-6E8A-4147-A177-3AD203B41FA5}">
                      <a16:colId xmlns:a16="http://schemas.microsoft.com/office/drawing/2014/main" val="989910016"/>
                    </a:ext>
                  </a:extLst>
                </a:gridCol>
                <a:gridCol w="734882">
                  <a:extLst>
                    <a:ext uri="{9D8B030D-6E8A-4147-A177-3AD203B41FA5}">
                      <a16:colId xmlns:a16="http://schemas.microsoft.com/office/drawing/2014/main" val="1549986973"/>
                    </a:ext>
                  </a:extLst>
                </a:gridCol>
                <a:gridCol w="734882">
                  <a:extLst>
                    <a:ext uri="{9D8B030D-6E8A-4147-A177-3AD203B41FA5}">
                      <a16:colId xmlns:a16="http://schemas.microsoft.com/office/drawing/2014/main" val="1544557899"/>
                    </a:ext>
                  </a:extLst>
                </a:gridCol>
                <a:gridCol w="734882">
                  <a:extLst>
                    <a:ext uri="{9D8B030D-6E8A-4147-A177-3AD203B41FA5}">
                      <a16:colId xmlns:a16="http://schemas.microsoft.com/office/drawing/2014/main" val="3286733181"/>
                    </a:ext>
                  </a:extLst>
                </a:gridCol>
              </a:tblGrid>
              <a:tr h="171450">
                <a:tc gridSpan="2">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（大腸がん）</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（単位：％）</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9663714"/>
                  </a:ext>
                </a:extLst>
              </a:tr>
              <a:tr h="225546">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2007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679431638"/>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1419942"/>
                  </a:ext>
                </a:extLst>
              </a:tr>
              <a:tr h="171450">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4335366"/>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37392607"/>
                  </a:ext>
                </a:extLst>
              </a:tr>
            </a:tbl>
          </a:graphicData>
        </a:graphic>
      </p:graphicFrame>
      <p:graphicFrame>
        <p:nvGraphicFramePr>
          <p:cNvPr id="4" name="表 3">
            <a:extLst>
              <a:ext uri="{FF2B5EF4-FFF2-40B4-BE49-F238E27FC236}">
                <a16:creationId xmlns:a16="http://schemas.microsoft.com/office/drawing/2014/main" id="{4D6B26DC-F5B3-4167-BBB3-5CC36536F29A}"/>
              </a:ext>
            </a:extLst>
          </p:cNvPr>
          <p:cNvGraphicFramePr>
            <a:graphicFrameLocks noGrp="1"/>
          </p:cNvGraphicFramePr>
          <p:nvPr>
            <p:extLst>
              <p:ext uri="{D42A27DB-BD31-4B8C-83A1-F6EECF244321}">
                <p14:modId xmlns:p14="http://schemas.microsoft.com/office/powerpoint/2010/main" val="1996391856"/>
              </p:ext>
            </p:extLst>
          </p:nvPr>
        </p:nvGraphicFramePr>
        <p:xfrm>
          <a:off x="4567436" y="1229503"/>
          <a:ext cx="4540932" cy="885825"/>
        </p:xfrm>
        <a:graphic>
          <a:graphicData uri="http://schemas.openxmlformats.org/drawingml/2006/table">
            <a:tbl>
              <a:tblPr/>
              <a:tblGrid>
                <a:gridCol w="756822">
                  <a:extLst>
                    <a:ext uri="{9D8B030D-6E8A-4147-A177-3AD203B41FA5}">
                      <a16:colId xmlns:a16="http://schemas.microsoft.com/office/drawing/2014/main" val="2753087642"/>
                    </a:ext>
                  </a:extLst>
                </a:gridCol>
                <a:gridCol w="756822">
                  <a:extLst>
                    <a:ext uri="{9D8B030D-6E8A-4147-A177-3AD203B41FA5}">
                      <a16:colId xmlns:a16="http://schemas.microsoft.com/office/drawing/2014/main" val="3402180203"/>
                    </a:ext>
                  </a:extLst>
                </a:gridCol>
                <a:gridCol w="756822">
                  <a:extLst>
                    <a:ext uri="{9D8B030D-6E8A-4147-A177-3AD203B41FA5}">
                      <a16:colId xmlns:a16="http://schemas.microsoft.com/office/drawing/2014/main" val="1235329322"/>
                    </a:ext>
                  </a:extLst>
                </a:gridCol>
                <a:gridCol w="756822">
                  <a:extLst>
                    <a:ext uri="{9D8B030D-6E8A-4147-A177-3AD203B41FA5}">
                      <a16:colId xmlns:a16="http://schemas.microsoft.com/office/drawing/2014/main" val="3329020815"/>
                    </a:ext>
                  </a:extLst>
                </a:gridCol>
                <a:gridCol w="756822">
                  <a:extLst>
                    <a:ext uri="{9D8B030D-6E8A-4147-A177-3AD203B41FA5}">
                      <a16:colId xmlns:a16="http://schemas.microsoft.com/office/drawing/2014/main" val="565328548"/>
                    </a:ext>
                  </a:extLst>
                </a:gridCol>
                <a:gridCol w="756822">
                  <a:extLst>
                    <a:ext uri="{9D8B030D-6E8A-4147-A177-3AD203B41FA5}">
                      <a16:colId xmlns:a16="http://schemas.microsoft.com/office/drawing/2014/main" val="1198614319"/>
                    </a:ext>
                  </a:extLst>
                </a:gridCol>
              </a:tblGrid>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（胃がん）</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（単位：％）</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5916666"/>
                  </a:ext>
                </a:extLst>
              </a:tr>
              <a:tr h="171450">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胃がん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2007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348296008"/>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4152109"/>
                  </a:ext>
                </a:extLst>
              </a:tr>
              <a:tr h="171450">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9206667"/>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0748262"/>
                  </a:ext>
                </a:extLst>
              </a:tr>
            </a:tbl>
          </a:graphicData>
        </a:graphic>
      </p:graphicFrame>
      <p:graphicFrame>
        <p:nvGraphicFramePr>
          <p:cNvPr id="6" name="表 5">
            <a:extLst>
              <a:ext uri="{FF2B5EF4-FFF2-40B4-BE49-F238E27FC236}">
                <a16:creationId xmlns:a16="http://schemas.microsoft.com/office/drawing/2014/main" id="{91EB2289-8EDC-4C52-907A-D65200D9A9F6}"/>
              </a:ext>
            </a:extLst>
          </p:cNvPr>
          <p:cNvGraphicFramePr>
            <a:graphicFrameLocks noGrp="1"/>
          </p:cNvGraphicFramePr>
          <p:nvPr>
            <p:extLst>
              <p:ext uri="{D42A27DB-BD31-4B8C-83A1-F6EECF244321}">
                <p14:modId xmlns:p14="http://schemas.microsoft.com/office/powerpoint/2010/main" val="2822238697"/>
              </p:ext>
            </p:extLst>
          </p:nvPr>
        </p:nvGraphicFramePr>
        <p:xfrm>
          <a:off x="4567436" y="2276869"/>
          <a:ext cx="4540932" cy="885825"/>
        </p:xfrm>
        <a:graphic>
          <a:graphicData uri="http://schemas.openxmlformats.org/drawingml/2006/table">
            <a:tbl>
              <a:tblPr/>
              <a:tblGrid>
                <a:gridCol w="756822">
                  <a:extLst>
                    <a:ext uri="{9D8B030D-6E8A-4147-A177-3AD203B41FA5}">
                      <a16:colId xmlns:a16="http://schemas.microsoft.com/office/drawing/2014/main" val="3258404591"/>
                    </a:ext>
                  </a:extLst>
                </a:gridCol>
                <a:gridCol w="756822">
                  <a:extLst>
                    <a:ext uri="{9D8B030D-6E8A-4147-A177-3AD203B41FA5}">
                      <a16:colId xmlns:a16="http://schemas.microsoft.com/office/drawing/2014/main" val="109910329"/>
                    </a:ext>
                  </a:extLst>
                </a:gridCol>
                <a:gridCol w="756822">
                  <a:extLst>
                    <a:ext uri="{9D8B030D-6E8A-4147-A177-3AD203B41FA5}">
                      <a16:colId xmlns:a16="http://schemas.microsoft.com/office/drawing/2014/main" val="784469323"/>
                    </a:ext>
                  </a:extLst>
                </a:gridCol>
                <a:gridCol w="756822">
                  <a:extLst>
                    <a:ext uri="{9D8B030D-6E8A-4147-A177-3AD203B41FA5}">
                      <a16:colId xmlns:a16="http://schemas.microsoft.com/office/drawing/2014/main" val="660779722"/>
                    </a:ext>
                  </a:extLst>
                </a:gridCol>
                <a:gridCol w="756822">
                  <a:extLst>
                    <a:ext uri="{9D8B030D-6E8A-4147-A177-3AD203B41FA5}">
                      <a16:colId xmlns:a16="http://schemas.microsoft.com/office/drawing/2014/main" val="2655374521"/>
                    </a:ext>
                  </a:extLst>
                </a:gridCol>
                <a:gridCol w="756822">
                  <a:extLst>
                    <a:ext uri="{9D8B030D-6E8A-4147-A177-3AD203B41FA5}">
                      <a16:colId xmlns:a16="http://schemas.microsoft.com/office/drawing/2014/main" val="4135798035"/>
                    </a:ext>
                  </a:extLst>
                </a:gridCol>
              </a:tblGrid>
              <a:tr h="171450">
                <a:tc gridSpan="2">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（大腸がん）</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（単位：％）</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1104813"/>
                  </a:ext>
                </a:extLst>
              </a:tr>
              <a:tr h="171450">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2007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206572175"/>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6951302"/>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5572303"/>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5632497"/>
                  </a:ext>
                </a:extLst>
              </a:tr>
            </a:tbl>
          </a:graphicData>
        </a:graphic>
      </p:graphicFrame>
      <p:graphicFrame>
        <p:nvGraphicFramePr>
          <p:cNvPr id="7" name="表 6">
            <a:extLst>
              <a:ext uri="{FF2B5EF4-FFF2-40B4-BE49-F238E27FC236}">
                <a16:creationId xmlns:a16="http://schemas.microsoft.com/office/drawing/2014/main" id="{7144E785-2EE4-458E-90E5-31401787F39F}"/>
              </a:ext>
            </a:extLst>
          </p:cNvPr>
          <p:cNvGraphicFramePr>
            <a:graphicFrameLocks noGrp="1"/>
          </p:cNvGraphicFramePr>
          <p:nvPr>
            <p:extLst>
              <p:ext uri="{D42A27DB-BD31-4B8C-83A1-F6EECF244321}">
                <p14:modId xmlns:p14="http://schemas.microsoft.com/office/powerpoint/2010/main" val="2738544872"/>
              </p:ext>
            </p:extLst>
          </p:nvPr>
        </p:nvGraphicFramePr>
        <p:xfrm>
          <a:off x="4541878" y="3324235"/>
          <a:ext cx="4566492" cy="885825"/>
        </p:xfrm>
        <a:graphic>
          <a:graphicData uri="http://schemas.openxmlformats.org/drawingml/2006/table">
            <a:tbl>
              <a:tblPr/>
              <a:tblGrid>
                <a:gridCol w="761082">
                  <a:extLst>
                    <a:ext uri="{9D8B030D-6E8A-4147-A177-3AD203B41FA5}">
                      <a16:colId xmlns:a16="http://schemas.microsoft.com/office/drawing/2014/main" val="3612354644"/>
                    </a:ext>
                  </a:extLst>
                </a:gridCol>
                <a:gridCol w="761082">
                  <a:extLst>
                    <a:ext uri="{9D8B030D-6E8A-4147-A177-3AD203B41FA5}">
                      <a16:colId xmlns:a16="http://schemas.microsoft.com/office/drawing/2014/main" val="3597107017"/>
                    </a:ext>
                  </a:extLst>
                </a:gridCol>
                <a:gridCol w="761082">
                  <a:extLst>
                    <a:ext uri="{9D8B030D-6E8A-4147-A177-3AD203B41FA5}">
                      <a16:colId xmlns:a16="http://schemas.microsoft.com/office/drawing/2014/main" val="578466976"/>
                    </a:ext>
                  </a:extLst>
                </a:gridCol>
                <a:gridCol w="761082">
                  <a:extLst>
                    <a:ext uri="{9D8B030D-6E8A-4147-A177-3AD203B41FA5}">
                      <a16:colId xmlns:a16="http://schemas.microsoft.com/office/drawing/2014/main" val="828390418"/>
                    </a:ext>
                  </a:extLst>
                </a:gridCol>
                <a:gridCol w="761082">
                  <a:extLst>
                    <a:ext uri="{9D8B030D-6E8A-4147-A177-3AD203B41FA5}">
                      <a16:colId xmlns:a16="http://schemas.microsoft.com/office/drawing/2014/main" val="60076510"/>
                    </a:ext>
                  </a:extLst>
                </a:gridCol>
                <a:gridCol w="761082">
                  <a:extLst>
                    <a:ext uri="{9D8B030D-6E8A-4147-A177-3AD203B41FA5}">
                      <a16:colId xmlns:a16="http://schemas.microsoft.com/office/drawing/2014/main" val="2244223560"/>
                    </a:ext>
                  </a:extLst>
                </a:gridCol>
              </a:tblGrid>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（肺がん）</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（単位：％）</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3366877"/>
                  </a:ext>
                </a:extLst>
              </a:tr>
              <a:tr h="171450">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2007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667669976"/>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7976116"/>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0613738"/>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0068751"/>
                  </a:ext>
                </a:extLst>
              </a:tr>
            </a:tbl>
          </a:graphicData>
        </a:graphic>
      </p:graphicFrame>
      <p:graphicFrame>
        <p:nvGraphicFramePr>
          <p:cNvPr id="8" name="表 7">
            <a:extLst>
              <a:ext uri="{FF2B5EF4-FFF2-40B4-BE49-F238E27FC236}">
                <a16:creationId xmlns:a16="http://schemas.microsoft.com/office/drawing/2014/main" id="{82942ADE-7968-4B6B-8E14-F9D9FEF66735}"/>
              </a:ext>
            </a:extLst>
          </p:cNvPr>
          <p:cNvGraphicFramePr>
            <a:graphicFrameLocks noGrp="1"/>
          </p:cNvGraphicFramePr>
          <p:nvPr>
            <p:extLst>
              <p:ext uri="{D42A27DB-BD31-4B8C-83A1-F6EECF244321}">
                <p14:modId xmlns:p14="http://schemas.microsoft.com/office/powerpoint/2010/main" val="2231829844"/>
              </p:ext>
            </p:extLst>
          </p:nvPr>
        </p:nvGraphicFramePr>
        <p:xfrm>
          <a:off x="4536504" y="4304420"/>
          <a:ext cx="4566492" cy="885825"/>
        </p:xfrm>
        <a:graphic>
          <a:graphicData uri="http://schemas.openxmlformats.org/drawingml/2006/table">
            <a:tbl>
              <a:tblPr/>
              <a:tblGrid>
                <a:gridCol w="761082">
                  <a:extLst>
                    <a:ext uri="{9D8B030D-6E8A-4147-A177-3AD203B41FA5}">
                      <a16:colId xmlns:a16="http://schemas.microsoft.com/office/drawing/2014/main" val="3351435632"/>
                    </a:ext>
                  </a:extLst>
                </a:gridCol>
                <a:gridCol w="761082">
                  <a:extLst>
                    <a:ext uri="{9D8B030D-6E8A-4147-A177-3AD203B41FA5}">
                      <a16:colId xmlns:a16="http://schemas.microsoft.com/office/drawing/2014/main" val="2013823834"/>
                    </a:ext>
                  </a:extLst>
                </a:gridCol>
                <a:gridCol w="761082">
                  <a:extLst>
                    <a:ext uri="{9D8B030D-6E8A-4147-A177-3AD203B41FA5}">
                      <a16:colId xmlns:a16="http://schemas.microsoft.com/office/drawing/2014/main" val="585706747"/>
                    </a:ext>
                  </a:extLst>
                </a:gridCol>
                <a:gridCol w="761082">
                  <a:extLst>
                    <a:ext uri="{9D8B030D-6E8A-4147-A177-3AD203B41FA5}">
                      <a16:colId xmlns:a16="http://schemas.microsoft.com/office/drawing/2014/main" val="2810141061"/>
                    </a:ext>
                  </a:extLst>
                </a:gridCol>
                <a:gridCol w="761082">
                  <a:extLst>
                    <a:ext uri="{9D8B030D-6E8A-4147-A177-3AD203B41FA5}">
                      <a16:colId xmlns:a16="http://schemas.microsoft.com/office/drawing/2014/main" val="1898179741"/>
                    </a:ext>
                  </a:extLst>
                </a:gridCol>
                <a:gridCol w="761082">
                  <a:extLst>
                    <a:ext uri="{9D8B030D-6E8A-4147-A177-3AD203B41FA5}">
                      <a16:colId xmlns:a16="http://schemas.microsoft.com/office/drawing/2014/main" val="1848713176"/>
                    </a:ext>
                  </a:extLst>
                </a:gridCol>
              </a:tblGrid>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（乳がん）</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（単位：％）</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4003497"/>
                  </a:ext>
                </a:extLst>
              </a:tr>
              <a:tr h="171450">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乳がん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2007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3384429345"/>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109067"/>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982282"/>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77334479"/>
                  </a:ext>
                </a:extLst>
              </a:tr>
            </a:tbl>
          </a:graphicData>
        </a:graphic>
      </p:graphicFrame>
      <p:graphicFrame>
        <p:nvGraphicFramePr>
          <p:cNvPr id="11" name="表 10">
            <a:extLst>
              <a:ext uri="{FF2B5EF4-FFF2-40B4-BE49-F238E27FC236}">
                <a16:creationId xmlns:a16="http://schemas.microsoft.com/office/drawing/2014/main" id="{57F0687E-2AF0-40C6-9EF4-7F82F226B14F}"/>
              </a:ext>
            </a:extLst>
          </p:cNvPr>
          <p:cNvGraphicFramePr>
            <a:graphicFrameLocks noGrp="1"/>
          </p:cNvGraphicFramePr>
          <p:nvPr>
            <p:extLst>
              <p:ext uri="{D42A27DB-BD31-4B8C-83A1-F6EECF244321}">
                <p14:modId xmlns:p14="http://schemas.microsoft.com/office/powerpoint/2010/main" val="829714498"/>
              </p:ext>
            </p:extLst>
          </p:nvPr>
        </p:nvGraphicFramePr>
        <p:xfrm>
          <a:off x="4536504" y="5322351"/>
          <a:ext cx="4566492" cy="1053465"/>
        </p:xfrm>
        <a:graphic>
          <a:graphicData uri="http://schemas.openxmlformats.org/drawingml/2006/table">
            <a:tbl>
              <a:tblPr/>
              <a:tblGrid>
                <a:gridCol w="759098">
                  <a:extLst>
                    <a:ext uri="{9D8B030D-6E8A-4147-A177-3AD203B41FA5}">
                      <a16:colId xmlns:a16="http://schemas.microsoft.com/office/drawing/2014/main" val="3433627404"/>
                    </a:ext>
                  </a:extLst>
                </a:gridCol>
                <a:gridCol w="759098">
                  <a:extLst>
                    <a:ext uri="{9D8B030D-6E8A-4147-A177-3AD203B41FA5}">
                      <a16:colId xmlns:a16="http://schemas.microsoft.com/office/drawing/2014/main" val="726167340"/>
                    </a:ext>
                  </a:extLst>
                </a:gridCol>
                <a:gridCol w="762074">
                  <a:extLst>
                    <a:ext uri="{9D8B030D-6E8A-4147-A177-3AD203B41FA5}">
                      <a16:colId xmlns:a16="http://schemas.microsoft.com/office/drawing/2014/main" val="2481576642"/>
                    </a:ext>
                  </a:extLst>
                </a:gridCol>
                <a:gridCol w="762074">
                  <a:extLst>
                    <a:ext uri="{9D8B030D-6E8A-4147-A177-3AD203B41FA5}">
                      <a16:colId xmlns:a16="http://schemas.microsoft.com/office/drawing/2014/main" val="1431736660"/>
                    </a:ext>
                  </a:extLst>
                </a:gridCol>
                <a:gridCol w="762074">
                  <a:extLst>
                    <a:ext uri="{9D8B030D-6E8A-4147-A177-3AD203B41FA5}">
                      <a16:colId xmlns:a16="http://schemas.microsoft.com/office/drawing/2014/main" val="384731454"/>
                    </a:ext>
                  </a:extLst>
                </a:gridCol>
                <a:gridCol w="762074">
                  <a:extLst>
                    <a:ext uri="{9D8B030D-6E8A-4147-A177-3AD203B41FA5}">
                      <a16:colId xmlns:a16="http://schemas.microsoft.com/office/drawing/2014/main" val="1986257350"/>
                    </a:ext>
                  </a:extLst>
                </a:gridCol>
              </a:tblGrid>
              <a:tr h="171450">
                <a:tc gridSpan="2">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（子宮がん・子宮頚がん）</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（単位：％）</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1198251"/>
                  </a:ext>
                </a:extLst>
              </a:tr>
              <a:tr h="17145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2007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408805881"/>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5535815"/>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4199145"/>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16440110"/>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176406995"/>
              </p:ext>
            </p:extLst>
          </p:nvPr>
        </p:nvGraphicFramePr>
        <p:xfrm>
          <a:off x="35634" y="3341163"/>
          <a:ext cx="4409292" cy="885825"/>
        </p:xfrm>
        <a:graphic>
          <a:graphicData uri="http://schemas.openxmlformats.org/drawingml/2006/table">
            <a:tbl>
              <a:tblPr/>
              <a:tblGrid>
                <a:gridCol w="734882">
                  <a:extLst>
                    <a:ext uri="{9D8B030D-6E8A-4147-A177-3AD203B41FA5}">
                      <a16:colId xmlns:a16="http://schemas.microsoft.com/office/drawing/2014/main" val="2499265716"/>
                    </a:ext>
                  </a:extLst>
                </a:gridCol>
                <a:gridCol w="734882">
                  <a:extLst>
                    <a:ext uri="{9D8B030D-6E8A-4147-A177-3AD203B41FA5}">
                      <a16:colId xmlns:a16="http://schemas.microsoft.com/office/drawing/2014/main" val="882301555"/>
                    </a:ext>
                  </a:extLst>
                </a:gridCol>
                <a:gridCol w="734882">
                  <a:extLst>
                    <a:ext uri="{9D8B030D-6E8A-4147-A177-3AD203B41FA5}">
                      <a16:colId xmlns:a16="http://schemas.microsoft.com/office/drawing/2014/main" val="642105834"/>
                    </a:ext>
                  </a:extLst>
                </a:gridCol>
                <a:gridCol w="734882">
                  <a:extLst>
                    <a:ext uri="{9D8B030D-6E8A-4147-A177-3AD203B41FA5}">
                      <a16:colId xmlns:a16="http://schemas.microsoft.com/office/drawing/2014/main" val="3940509640"/>
                    </a:ext>
                  </a:extLst>
                </a:gridCol>
                <a:gridCol w="734882">
                  <a:extLst>
                    <a:ext uri="{9D8B030D-6E8A-4147-A177-3AD203B41FA5}">
                      <a16:colId xmlns:a16="http://schemas.microsoft.com/office/drawing/2014/main" val="2372296090"/>
                    </a:ext>
                  </a:extLst>
                </a:gridCol>
                <a:gridCol w="734882">
                  <a:extLst>
                    <a:ext uri="{9D8B030D-6E8A-4147-A177-3AD203B41FA5}">
                      <a16:colId xmlns:a16="http://schemas.microsoft.com/office/drawing/2014/main" val="593902832"/>
                    </a:ext>
                  </a:extLst>
                </a:gridCol>
              </a:tblGrid>
              <a:tr h="171450">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（肺がん）</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（単位：％）</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2802917"/>
                  </a:ext>
                </a:extLst>
              </a:tr>
              <a:tr h="171450">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2007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4068825607"/>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38.8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992950"/>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8800593"/>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64257279"/>
                  </a:ext>
                </a:extLst>
              </a:tr>
            </a:tbl>
          </a:graphicData>
        </a:graphic>
      </p:graphicFrame>
    </p:spTree>
    <p:extLst>
      <p:ext uri="{BB962C8B-B14F-4D97-AF65-F5344CB8AC3E}">
        <p14:creationId xmlns:p14="http://schemas.microsoft.com/office/powerpoint/2010/main" val="3021921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9144000" cy="355831"/>
          </a:xfrm>
          <a:solidFill>
            <a:schemeClr val="accent1"/>
          </a:solidFill>
          <a:ln>
            <a:noFill/>
          </a:ln>
        </p:spPr>
        <p:txBody>
          <a:bodyPr>
            <a:noAutofit/>
          </a:bodyPr>
          <a:lstStyle/>
          <a:p>
            <a:pPr algn="l"/>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＜目次＞　</a:t>
            </a:r>
            <a:r>
              <a:rPr lang="ja-JP" altLang="en-US" sz="2000" b="1" dirty="0">
                <a:solidFill>
                  <a:schemeClr val="bg1"/>
                </a:solidFill>
                <a:latin typeface="+mj-ea"/>
                <a:cs typeface="Meiryo UI" panose="020B0604030504040204" pitchFamily="50" charset="-128"/>
              </a:rPr>
              <a:t>　　　　　　　　　　　　　　　　　　　　　　　　　</a:t>
            </a:r>
            <a:r>
              <a:rPr lang="en-US" altLang="ja-JP" sz="1600" b="1" dirty="0">
                <a:solidFill>
                  <a:schemeClr val="bg1"/>
                </a:solidFill>
                <a:latin typeface="+mj-ea"/>
                <a:cs typeface="Meiryo UI" panose="020B0604030504040204" pitchFamily="50" charset="-128"/>
              </a:rPr>
              <a:t>※</a:t>
            </a:r>
            <a:r>
              <a:rPr lang="ja-JP" altLang="en-US" sz="1600" b="1" dirty="0">
                <a:solidFill>
                  <a:schemeClr val="bg1"/>
                </a:solidFill>
                <a:latin typeface="+mj-ea"/>
                <a:cs typeface="Meiryo UI" panose="020B0604030504040204" pitchFamily="50" charset="-128"/>
              </a:rPr>
              <a:t>太字は戦略本体の</a:t>
            </a:r>
            <a:r>
              <a:rPr lang="en-US" altLang="ja-JP" sz="1600" b="1" dirty="0">
                <a:solidFill>
                  <a:schemeClr val="bg1"/>
                </a:solidFill>
                <a:latin typeface="+mj-ea"/>
                <a:cs typeface="Meiryo UI" panose="020B0604030504040204" pitchFamily="50" charset="-128"/>
              </a:rPr>
              <a:t>KPI</a:t>
            </a:r>
            <a:r>
              <a:rPr lang="ja-JP" altLang="en-US" sz="1600" b="1" dirty="0">
                <a:solidFill>
                  <a:schemeClr val="bg1"/>
                </a:solidFill>
                <a:latin typeface="+mj-ea"/>
                <a:cs typeface="Meiryo UI" panose="020B0604030504040204" pitchFamily="50" charset="-128"/>
              </a:rPr>
              <a:t>指標</a:t>
            </a:r>
            <a:endParaRPr lang="ja-JP" altLang="en-US" sz="2400" b="1" dirty="0">
              <a:solidFill>
                <a:schemeClr val="bg1"/>
              </a:solidFill>
              <a:latin typeface="+mj-ea"/>
              <a:cs typeface="Meiryo UI" panose="020B0604030504040204" pitchFamily="50" charset="-128"/>
            </a:endParaRPr>
          </a:p>
        </p:txBody>
      </p:sp>
      <p:sp>
        <p:nvSpPr>
          <p:cNvPr id="38" name="テキスト ボックス 37"/>
          <p:cNvSpPr txBox="1"/>
          <p:nvPr/>
        </p:nvSpPr>
        <p:spPr>
          <a:xfrm>
            <a:off x="54628" y="445054"/>
            <a:ext cx="5813516" cy="338538"/>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91424" tIns="45712" rIns="91424" bIns="45712" rtlCol="0">
            <a:spAutoFit/>
          </a:bodyPr>
          <a:lstStyle/>
          <a:p>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方向性</a:t>
            </a:r>
            <a:r>
              <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Ⅰ</a:t>
            </a: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）若者が活躍でき、子育て安心の都市「大阪」の実現</a:t>
            </a:r>
          </a:p>
        </p:txBody>
      </p:sp>
      <p:sp>
        <p:nvSpPr>
          <p:cNvPr id="39" name="テキスト ボックス 38"/>
          <p:cNvSpPr txBox="1"/>
          <p:nvPr/>
        </p:nvSpPr>
        <p:spPr>
          <a:xfrm>
            <a:off x="116216" y="998592"/>
            <a:ext cx="4101757" cy="1384978"/>
          </a:xfrm>
          <a:prstGeom prst="rect">
            <a:avLst/>
          </a:prstGeom>
          <a:noFill/>
          <a:ln>
            <a:noFill/>
          </a:ln>
        </p:spPr>
        <p:txBody>
          <a:bodyPr wrap="square" lIns="91424" tIns="45712" rIns="91424" bIns="45712" rtlCol="0">
            <a:spAutoFit/>
          </a:bodyPr>
          <a:lstStyle/>
          <a:p>
            <a:r>
              <a:rPr lang="ja-JP" altLang="en-US" sz="1400" dirty="0">
                <a:latin typeface="Meiryo UI" panose="020B0604030504040204" pitchFamily="50" charset="-128"/>
                <a:ea typeface="Meiryo UI" panose="020B0604030504040204" pitchFamily="50" charset="-128"/>
              </a:rPr>
              <a:t>①</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年齢別</a:t>
            </a:r>
            <a:r>
              <a:rPr lang="ja-JP" altLang="en-US" sz="1400" b="1" dirty="0">
                <a:latin typeface="Meiryo UI" panose="020B0604030504040204" pitchFamily="50" charset="-128"/>
                <a:ea typeface="Meiryo UI" panose="020B0604030504040204" pitchFamily="50" charset="-128"/>
              </a:rPr>
              <a:t>就業率</a:t>
            </a:r>
            <a:r>
              <a:rPr lang="ja-JP" altLang="en-US" sz="1400" dirty="0">
                <a:latin typeface="Meiryo UI" panose="020B0604030504040204" pitchFamily="50" charset="-128"/>
                <a:ea typeface="Meiryo UI" panose="020B0604030504040204" pitchFamily="50" charset="-128"/>
              </a:rPr>
              <a:t>（若者・高齢者含む）・・・・ </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頁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①</a:t>
            </a:r>
            <a:r>
              <a:rPr lang="en-US" altLang="ja-JP" sz="1400" dirty="0">
                <a:latin typeface="Meiryo UI" panose="020B0604030504040204" pitchFamily="50" charset="-128"/>
                <a:ea typeface="Meiryo UI" panose="020B0604030504040204" pitchFamily="50" charset="-128"/>
              </a:rPr>
              <a:t>-2:</a:t>
            </a:r>
            <a:r>
              <a:rPr lang="ja-JP" altLang="en-US" sz="1400" b="1" dirty="0">
                <a:latin typeface="Meiryo UI" panose="020B0604030504040204" pitchFamily="50" charset="-128"/>
                <a:ea typeface="Meiryo UI" panose="020B0604030504040204" pitchFamily="50" charset="-128"/>
              </a:rPr>
              <a:t>女性の就業率</a:t>
            </a:r>
            <a:r>
              <a:rPr lang="ja-JP" altLang="en-US" sz="1400"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①</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女性の年齢階層別有業率・潜在有業率・・ </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①</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出生数・</a:t>
            </a:r>
            <a:r>
              <a:rPr lang="ja-JP" altLang="en-US" sz="1400" b="1" dirty="0">
                <a:latin typeface="Meiryo UI" panose="020B0604030504040204" pitchFamily="50" charset="-128"/>
                <a:ea typeface="Meiryo UI" panose="020B0604030504040204" pitchFamily="50" charset="-128"/>
              </a:rPr>
              <a:t>合計特殊出生率</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rPr>
              <a:t>頁</a:t>
            </a:r>
          </a:p>
          <a:p>
            <a:pPr defTabSz="898525"/>
            <a:r>
              <a:rPr lang="ja-JP" altLang="en-US" sz="1400" dirty="0">
                <a:latin typeface="Meiryo UI" panose="020B0604030504040204" pitchFamily="50" charset="-128"/>
                <a:ea typeface="Meiryo UI" panose="020B0604030504040204" pitchFamily="50" charset="-128"/>
              </a:rPr>
              <a:t>①</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初婚年齢・・・・・・・・・・・・・・・・・・・・・・・・・・</a:t>
            </a:r>
            <a:r>
              <a:rPr lang="ja-JP" altLang="en-US" sz="1400" b="1"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rPr>
              <a:t>頁</a:t>
            </a:r>
          </a:p>
          <a:p>
            <a:r>
              <a:rPr lang="ja-JP" altLang="en-US" sz="1400" dirty="0">
                <a:latin typeface="Meiryo UI" panose="020B0604030504040204" pitchFamily="50" charset="-128"/>
                <a:ea typeface="Meiryo UI" panose="020B0604030504040204" pitchFamily="50" charset="-128"/>
              </a:rPr>
              <a:t>①</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保育所数、待機児童数 ・・・・・・・・・・・・・・  </a:t>
            </a:r>
            <a:r>
              <a:rPr lang="en-US" altLang="ja-JP" sz="1400" dirty="0">
                <a:latin typeface="Meiryo UI" panose="020B0604030504040204" pitchFamily="50" charset="-128"/>
                <a:ea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25663" y="795195"/>
            <a:ext cx="4597663" cy="276983"/>
          </a:xfrm>
          <a:prstGeom prst="rect">
            <a:avLst/>
          </a:prstGeom>
          <a:noFill/>
        </p:spPr>
        <p:txBody>
          <a:bodyPr wrap="square" lIns="91424" tIns="45712" rIns="91424" bIns="45712" rtlCol="0">
            <a:spAutoFit/>
          </a:bodyPr>
          <a:lstStyle/>
          <a:p>
            <a:r>
              <a:rPr lang="ja-JP" altLang="en-US" sz="1200" dirty="0">
                <a:latin typeface="Meiryo UI" panose="020B0604030504040204" pitchFamily="50" charset="-128"/>
                <a:ea typeface="Meiryo UI" panose="020B0604030504040204" pitchFamily="50" charset="-128"/>
              </a:rPr>
              <a:t>〇基本目標①若い世代の就職・結婚・出産・子育ての希望を実現する</a:t>
            </a:r>
          </a:p>
        </p:txBody>
      </p:sp>
      <p:sp>
        <p:nvSpPr>
          <p:cNvPr id="28" name="テキスト ボックス 27"/>
          <p:cNvSpPr txBox="1"/>
          <p:nvPr/>
        </p:nvSpPr>
        <p:spPr>
          <a:xfrm>
            <a:off x="4394417" y="800860"/>
            <a:ext cx="6624736" cy="276983"/>
          </a:xfrm>
          <a:prstGeom prst="rect">
            <a:avLst/>
          </a:prstGeom>
          <a:noFill/>
        </p:spPr>
        <p:txBody>
          <a:bodyPr wrap="square" lIns="91424" tIns="45712" rIns="91424" bIns="45712" rtlCol="0">
            <a:spAutoFit/>
          </a:bodyPr>
          <a:lstStyle/>
          <a:p>
            <a:r>
              <a:rPr lang="ja-JP" altLang="en-US" sz="1200" dirty="0">
                <a:latin typeface="Meiryo UI" panose="020B0604030504040204" pitchFamily="50" charset="-128"/>
                <a:ea typeface="Meiryo UI" panose="020B0604030504040204" pitchFamily="50" charset="-128"/>
              </a:rPr>
              <a:t>〇基本目標②時代の「大阪」を担うひとをつくる</a:t>
            </a:r>
          </a:p>
        </p:txBody>
      </p:sp>
      <p:sp>
        <p:nvSpPr>
          <p:cNvPr id="30" name="テキスト ボックス 29"/>
          <p:cNvSpPr txBox="1"/>
          <p:nvPr/>
        </p:nvSpPr>
        <p:spPr>
          <a:xfrm>
            <a:off x="4479845" y="1010857"/>
            <a:ext cx="8316416" cy="2092864"/>
          </a:xfrm>
          <a:prstGeom prst="rect">
            <a:avLst/>
          </a:prstGeom>
          <a:noFill/>
          <a:ln>
            <a:noFill/>
          </a:ln>
        </p:spPr>
        <p:txBody>
          <a:bodyPr wrap="square" lIns="91424" tIns="45712" rIns="91424" bIns="45712" rtlCol="0">
            <a:spAutoFit/>
          </a:bodyPr>
          <a:lstStyle/>
          <a:p>
            <a:r>
              <a:rPr lang="ja-JP" altLang="en-US" sz="1400" dirty="0">
                <a:latin typeface="Meiryo UI" panose="020B0604030504040204" pitchFamily="50" charset="-128"/>
                <a:ea typeface="Meiryo UI" panose="020B0604030504040204" pitchFamily="50" charset="-128"/>
              </a:rPr>
              <a:t>②</a:t>
            </a:r>
            <a:r>
              <a:rPr lang="en-US" altLang="ja-JP" sz="1400" dirty="0">
                <a:latin typeface="Meiryo UI" panose="020B0604030504040204" pitchFamily="50" charset="-128"/>
                <a:ea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rPr>
              <a:t>全国学力・学習状況調査</a:t>
            </a:r>
            <a:r>
              <a:rPr lang="ja-JP" altLang="en-US" sz="1400" dirty="0">
                <a:latin typeface="Meiryo UI" panose="020B0604030504040204" pitchFamily="50" charset="-128"/>
                <a:ea typeface="Meiryo UI" panose="020B0604030504040204" pitchFamily="50" charset="-128"/>
              </a:rPr>
              <a:t>の詳細結果・・・・・・・</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頁</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②</a:t>
            </a:r>
            <a:r>
              <a:rPr lang="en-US" altLang="ja-JP" sz="1400" dirty="0">
                <a:latin typeface="Meiryo UI" panose="020B0604030504040204" pitchFamily="50" charset="-128"/>
                <a:ea typeface="Meiryo UI" panose="020B0604030504040204" pitchFamily="50" charset="-128"/>
              </a:rPr>
              <a:t>-2:CEFR A2</a:t>
            </a:r>
            <a:r>
              <a:rPr lang="ja-JP" altLang="en-US" sz="1400" dirty="0">
                <a:latin typeface="Meiryo UI" panose="020B0604030504040204" pitchFamily="50" charset="-128"/>
                <a:ea typeface="Meiryo UI" panose="020B0604030504040204" pitchFamily="50" charset="-128"/>
              </a:rPr>
              <a:t>レベル以上の高校３年生の割合・・・ </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②</a:t>
            </a:r>
            <a:r>
              <a:rPr lang="en-US" altLang="ja-JP" sz="1400"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全国体力・運動能力、運動習慣等調査</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頁</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②</a:t>
            </a:r>
            <a:r>
              <a:rPr lang="en-US" altLang="ja-JP" sz="1400" dirty="0">
                <a:latin typeface="Meiryo UI" panose="020B0604030504040204" pitchFamily="50" charset="-128"/>
                <a:ea typeface="Meiryo UI" panose="020B0604030504040204" pitchFamily="50" charset="-128"/>
              </a:rPr>
              <a:t>-4:</a:t>
            </a:r>
            <a:r>
              <a:rPr lang="ja-JP" altLang="en-US" sz="1400" b="1" dirty="0">
                <a:latin typeface="Meiryo UI" panose="020B0604030504040204" pitchFamily="50" charset="-128"/>
                <a:ea typeface="Meiryo UI" panose="020B0604030504040204" pitchFamily="50" charset="-128"/>
              </a:rPr>
              <a:t>高校卒業者就職率</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②</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いじめ解消率　・・・・・・・・・・・・・・・・・・・・・・・・・・</a:t>
            </a:r>
            <a:r>
              <a:rPr lang="en-US" altLang="ja-JP" sz="1400" dirty="0">
                <a:latin typeface="Meiryo UI" panose="020B0604030504040204" pitchFamily="50" charset="-128"/>
                <a:ea typeface="Meiryo UI" panose="020B0604030504040204" pitchFamily="50" charset="-128"/>
              </a:rPr>
              <a:t>14</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②</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児童虐待相談対応件数・・・・・・・・・・・・・・・・・・</a:t>
            </a:r>
            <a:r>
              <a:rPr lang="en-US" altLang="ja-JP" sz="1400" dirty="0">
                <a:latin typeface="Meiryo UI" panose="020B0604030504040204" pitchFamily="50" charset="-128"/>
                <a:ea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66581" y="2492540"/>
            <a:ext cx="5813516" cy="338538"/>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91424" tIns="45712" rIns="91424" bIns="45712" rtlCol="0">
            <a:spAutoFit/>
          </a:bodyPr>
          <a:lstStyle/>
          <a:p>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方向性</a:t>
            </a:r>
            <a:r>
              <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Ⅱ</a:t>
            </a: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）人口減少・超高齢化社会でも持続可能な地域づくり</a:t>
            </a:r>
          </a:p>
        </p:txBody>
      </p:sp>
      <p:sp>
        <p:nvSpPr>
          <p:cNvPr id="45" name="テキスト ボックス 44"/>
          <p:cNvSpPr txBox="1"/>
          <p:nvPr/>
        </p:nvSpPr>
        <p:spPr>
          <a:xfrm>
            <a:off x="66581" y="4494660"/>
            <a:ext cx="5813516" cy="33853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91424" tIns="45712" rIns="91424" bIns="45712" rtlCol="0">
            <a:spAutoFit/>
          </a:bodyPr>
          <a:lstStyle/>
          <a:p>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方向性</a:t>
            </a:r>
            <a:r>
              <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Ⅲ</a:t>
            </a: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）東西二極の一極としての社会経済構造の構築</a:t>
            </a:r>
          </a:p>
        </p:txBody>
      </p:sp>
      <p:sp>
        <p:nvSpPr>
          <p:cNvPr id="46" name="テキスト ボックス 45"/>
          <p:cNvSpPr txBox="1"/>
          <p:nvPr/>
        </p:nvSpPr>
        <p:spPr>
          <a:xfrm>
            <a:off x="-7564" y="2803413"/>
            <a:ext cx="4215712" cy="276983"/>
          </a:xfrm>
          <a:prstGeom prst="rect">
            <a:avLst/>
          </a:prstGeom>
          <a:noFill/>
        </p:spPr>
        <p:txBody>
          <a:bodyPr wrap="square" lIns="91424" tIns="45712" rIns="91424" bIns="45712" rtlCol="0">
            <a:spAutoFit/>
          </a:bodyPr>
          <a:lstStyle/>
          <a:p>
            <a:r>
              <a:rPr lang="ja-JP" altLang="en-US" sz="1200" dirty="0">
                <a:latin typeface="Meiryo UI" panose="020B0604030504040204" pitchFamily="50" charset="-128"/>
                <a:ea typeface="Meiryo UI" panose="020B0604030504040204" pitchFamily="50" charset="-128"/>
              </a:rPr>
              <a:t>〇基本目標③誰もが健康で生き生きと暮らせるまちづくり</a:t>
            </a:r>
          </a:p>
        </p:txBody>
      </p:sp>
      <p:sp>
        <p:nvSpPr>
          <p:cNvPr id="47" name="テキスト ボックス 46"/>
          <p:cNvSpPr txBox="1"/>
          <p:nvPr/>
        </p:nvSpPr>
        <p:spPr>
          <a:xfrm>
            <a:off x="4394417" y="2782958"/>
            <a:ext cx="4085831" cy="276983"/>
          </a:xfrm>
          <a:prstGeom prst="rect">
            <a:avLst/>
          </a:prstGeom>
          <a:noFill/>
        </p:spPr>
        <p:txBody>
          <a:bodyPr wrap="square" lIns="91424" tIns="45712" rIns="91424" bIns="45712" rtlCol="0">
            <a:spAutoFit/>
          </a:bodyPr>
          <a:lstStyle/>
          <a:p>
            <a:r>
              <a:rPr lang="ja-JP" altLang="en-US" sz="1200" dirty="0">
                <a:latin typeface="Meiryo UI" panose="020B0604030504040204" pitchFamily="50" charset="-128"/>
                <a:ea typeface="Meiryo UI" panose="020B0604030504040204" pitchFamily="50" charset="-128"/>
              </a:rPr>
              <a:t>〇基本目標④安全・安心な地域をつくる</a:t>
            </a:r>
          </a:p>
        </p:txBody>
      </p:sp>
      <p:sp>
        <p:nvSpPr>
          <p:cNvPr id="48" name="テキスト ボックス 47"/>
          <p:cNvSpPr txBox="1"/>
          <p:nvPr/>
        </p:nvSpPr>
        <p:spPr>
          <a:xfrm>
            <a:off x="116216" y="3013941"/>
            <a:ext cx="4241609" cy="1384978"/>
          </a:xfrm>
          <a:prstGeom prst="rect">
            <a:avLst/>
          </a:prstGeom>
          <a:noFill/>
          <a:ln>
            <a:noFill/>
          </a:ln>
        </p:spPr>
        <p:txBody>
          <a:bodyPr wrap="square" lIns="91424" tIns="45712" rIns="91424" bIns="45712" rtlCol="0">
            <a:spAutoFit/>
          </a:bodyPr>
          <a:lstStyle/>
          <a:p>
            <a:r>
              <a:rPr lang="ja-JP" altLang="en-US" sz="1400" dirty="0">
                <a:latin typeface="Meiryo UI" panose="020B0604030504040204" pitchFamily="50" charset="-128"/>
                <a:ea typeface="Meiryo UI" panose="020B0604030504040204" pitchFamily="50" charset="-128"/>
              </a:rPr>
              <a:t>③</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平均寿命、</a:t>
            </a:r>
            <a:r>
              <a:rPr lang="ja-JP" altLang="en-US" sz="1400" b="1" dirty="0">
                <a:latin typeface="Meiryo UI" panose="020B0604030504040204" pitchFamily="50" charset="-128"/>
                <a:ea typeface="Meiryo UI" panose="020B0604030504040204" pitchFamily="50" charset="-128"/>
              </a:rPr>
              <a:t>健康寿命</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16</a:t>
            </a:r>
            <a:r>
              <a:rPr lang="ja-JP" altLang="en-US" sz="1400" dirty="0">
                <a:latin typeface="Meiryo UI" panose="020B0604030504040204" pitchFamily="50" charset="-128"/>
                <a:ea typeface="Meiryo UI" panose="020B0604030504040204" pitchFamily="50" charset="-128"/>
              </a:rPr>
              <a:t>頁</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③</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死因別死亡率、特定健診受診率・・・・・・ </a:t>
            </a:r>
            <a:r>
              <a:rPr lang="en-US" altLang="ja-JP" sz="1400" dirty="0">
                <a:latin typeface="Meiryo UI" panose="020B0604030504040204" pitchFamily="50" charset="-128"/>
                <a:ea typeface="Meiryo UI" panose="020B0604030504040204" pitchFamily="50" charset="-128"/>
              </a:rPr>
              <a:t>17</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③</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がん検診受診率・・・・・・・・・・・・・・・・・・・・ </a:t>
            </a:r>
            <a:r>
              <a:rPr lang="en-US" altLang="ja-JP" sz="1400" dirty="0">
                <a:latin typeface="Meiryo UI" panose="020B0604030504040204" pitchFamily="50" charset="-128"/>
                <a:ea typeface="Meiryo UI" panose="020B0604030504040204" pitchFamily="50" charset="-128"/>
              </a:rPr>
              <a:t>18</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③</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要介護認定率・・・・・・・・・・・・・・・・・・・・・・</a:t>
            </a:r>
            <a:r>
              <a:rPr lang="en-US" altLang="ja-JP" sz="1400" dirty="0">
                <a:latin typeface="Meiryo UI" panose="020B0604030504040204" pitchFamily="50" charset="-128"/>
                <a:ea typeface="Meiryo UI" panose="020B0604030504040204" pitchFamily="50" charset="-128"/>
              </a:rPr>
              <a:t>19</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③</a:t>
            </a:r>
            <a:r>
              <a:rPr lang="en-US" altLang="ja-JP" sz="1400" dirty="0">
                <a:latin typeface="Meiryo UI" panose="020B0604030504040204" pitchFamily="50" charset="-128"/>
                <a:ea typeface="Meiryo UI" panose="020B0604030504040204" pitchFamily="50" charset="-128"/>
              </a:rPr>
              <a:t>-5:</a:t>
            </a:r>
            <a:r>
              <a:rPr lang="ja-JP" altLang="en-US" sz="1400" b="1" dirty="0" err="1">
                <a:latin typeface="Meiryo UI" panose="020B0604030504040204" pitchFamily="50" charset="-128"/>
                <a:ea typeface="Meiryo UI" panose="020B0604030504040204" pitchFamily="50" charset="-128"/>
              </a:rPr>
              <a:t>障がい</a:t>
            </a:r>
            <a:r>
              <a:rPr lang="ja-JP" altLang="en-US" sz="1400" b="1" dirty="0">
                <a:latin typeface="Meiryo UI" panose="020B0604030504040204" pitchFamily="50" charset="-128"/>
                <a:ea typeface="Meiryo UI" panose="020B0604030504040204" pitchFamily="50" charset="-128"/>
              </a:rPr>
              <a:t>者雇用率</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21</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就業率（若者・高齢者・女性）は①</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参照</a:t>
            </a:r>
            <a:endParaRPr lang="en-US" altLang="ja-JP" sz="1400"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4528621" y="3078101"/>
            <a:ext cx="5066457" cy="1169535"/>
          </a:xfrm>
          <a:prstGeom prst="rect">
            <a:avLst/>
          </a:prstGeom>
          <a:noFill/>
          <a:ln>
            <a:noFill/>
          </a:ln>
        </p:spPr>
        <p:txBody>
          <a:bodyPr wrap="square" lIns="91424" tIns="45712" rIns="91424" bIns="45712" rtlCol="0">
            <a:spAutoFit/>
          </a:bodyPr>
          <a:lstStyle/>
          <a:p>
            <a:r>
              <a:rPr lang="ja-JP" altLang="en-US" sz="1400" dirty="0">
                <a:latin typeface="Meiryo UI" panose="020B0604030504040204" pitchFamily="50" charset="-128"/>
                <a:ea typeface="Meiryo UI" panose="020B0604030504040204" pitchFamily="50" charset="-128"/>
              </a:rPr>
              <a:t>④</a:t>
            </a:r>
            <a:r>
              <a:rPr lang="en-US" altLang="ja-JP" sz="1400" dirty="0">
                <a:latin typeface="Meiryo UI" panose="020B0604030504040204" pitchFamily="50" charset="-128"/>
                <a:ea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rPr>
              <a:t>地震による被害予測</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22</a:t>
            </a:r>
            <a:r>
              <a:rPr lang="ja-JP" altLang="en-US" sz="1400" dirty="0">
                <a:latin typeface="Meiryo UI" panose="020B0604030504040204" pitchFamily="50" charset="-128"/>
                <a:ea typeface="Meiryo UI" panose="020B0604030504040204" pitchFamily="50" charset="-128"/>
              </a:rPr>
              <a:t>頁</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④</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大阪府強靭化地域計画の進捗状況・・・・・・・・・</a:t>
            </a:r>
            <a:r>
              <a:rPr lang="en-US" altLang="ja-JP" sz="1400" dirty="0">
                <a:latin typeface="Meiryo UI" panose="020B0604030504040204" pitchFamily="50" charset="-128"/>
                <a:ea typeface="Meiryo UI" panose="020B0604030504040204" pitchFamily="50" charset="-128"/>
              </a:rPr>
              <a:t>23</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④</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密集市街地対策の状況・・・・・・・・・・・・・・・・・・・</a:t>
            </a:r>
            <a:r>
              <a:rPr lang="en-US" altLang="ja-JP" sz="1400" dirty="0">
                <a:latin typeface="Meiryo UI" panose="020B0604030504040204" pitchFamily="50" charset="-128"/>
                <a:ea typeface="Meiryo UI" panose="020B0604030504040204" pitchFamily="50" charset="-128"/>
              </a:rPr>
              <a:t>25</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④</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長寿命化修繕計画の策定状況・・・・・・・・・・・・・</a:t>
            </a:r>
            <a:r>
              <a:rPr lang="en-US" altLang="ja-JP" sz="1400" dirty="0">
                <a:latin typeface="Meiryo UI" panose="020B0604030504040204" pitchFamily="50" charset="-128"/>
                <a:ea typeface="Meiryo UI" panose="020B0604030504040204" pitchFamily="50" charset="-128"/>
              </a:rPr>
              <a:t>26</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④</a:t>
            </a:r>
            <a:r>
              <a:rPr lang="en-US" altLang="ja-JP" sz="1400" dirty="0">
                <a:latin typeface="Meiryo UI" panose="020B0604030504040204" pitchFamily="50" charset="-128"/>
                <a:ea typeface="Meiryo UI" panose="020B0604030504040204" pitchFamily="50" charset="-128"/>
              </a:rPr>
              <a:t>-5:</a:t>
            </a:r>
            <a:r>
              <a:rPr lang="ja-JP" altLang="en-US" sz="1400" b="1" dirty="0">
                <a:latin typeface="Meiryo UI" panose="020B0604030504040204" pitchFamily="50" charset="-128"/>
                <a:ea typeface="Meiryo UI" panose="020B0604030504040204" pitchFamily="50" charset="-128"/>
              </a:rPr>
              <a:t>温室効果ガス排出量</a:t>
            </a:r>
            <a:r>
              <a:rPr lang="ja-JP" altLang="en-US" sz="1400" dirty="0">
                <a:latin typeface="Meiryo UI" panose="020B0604030504040204" pitchFamily="50" charset="-128"/>
                <a:ea typeface="Meiryo UI" panose="020B0604030504040204" pitchFamily="50" charset="-128"/>
              </a:rPr>
              <a:t>・プラスチック排出量・・・・・・</a:t>
            </a:r>
            <a:r>
              <a:rPr lang="en-US" altLang="ja-JP" sz="1400" dirty="0">
                <a:latin typeface="Meiryo UI" panose="020B0604030504040204" pitchFamily="50" charset="-128"/>
                <a:ea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rPr>
              <a:t>頁</a:t>
            </a:r>
          </a:p>
        </p:txBody>
      </p:sp>
      <p:sp>
        <p:nvSpPr>
          <p:cNvPr id="50" name="テキスト ボックス 49"/>
          <p:cNvSpPr txBox="1"/>
          <p:nvPr/>
        </p:nvSpPr>
        <p:spPr>
          <a:xfrm>
            <a:off x="97673" y="5042134"/>
            <a:ext cx="4241609" cy="1815866"/>
          </a:xfrm>
          <a:prstGeom prst="rect">
            <a:avLst/>
          </a:prstGeom>
          <a:noFill/>
          <a:ln>
            <a:noFill/>
          </a:ln>
        </p:spPr>
        <p:txBody>
          <a:bodyPr wrap="square" lIns="91424" tIns="45712" rIns="91424" bIns="45712" rtlCol="0">
            <a:spAutoFit/>
          </a:bodyPr>
          <a:lstStyle/>
          <a:p>
            <a:r>
              <a:rPr lang="ja-JP" altLang="en-US" sz="1400" dirty="0">
                <a:latin typeface="Meiryo UI" panose="020B0604030504040204" pitchFamily="50" charset="-128"/>
                <a:ea typeface="Meiryo UI" panose="020B0604030504040204" pitchFamily="50" charset="-128"/>
              </a:rPr>
              <a:t>⑤</a:t>
            </a:r>
            <a:r>
              <a:rPr lang="en-US" altLang="ja-JP" sz="1400" dirty="0">
                <a:latin typeface="Meiryo UI" panose="020B0604030504040204" pitchFamily="50" charset="-128"/>
                <a:ea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rPr>
              <a:t>経済成長率（実質）</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⑤</a:t>
            </a:r>
            <a:r>
              <a:rPr lang="en-US" altLang="ja-JP" sz="1400" dirty="0">
                <a:latin typeface="Meiryo UI" panose="020B0604030504040204" pitchFamily="50" charset="-128"/>
                <a:ea typeface="Meiryo UI" panose="020B0604030504040204" pitchFamily="50" charset="-128"/>
              </a:rPr>
              <a:t>-2: </a:t>
            </a:r>
            <a:r>
              <a:rPr lang="ja-JP" altLang="en-US" sz="1400" dirty="0">
                <a:latin typeface="Meiryo UI" panose="020B0604030504040204" pitchFamily="50" charset="-128"/>
                <a:ea typeface="Meiryo UI" panose="020B0604030504040204" pitchFamily="50" charset="-128"/>
              </a:rPr>
              <a:t>大阪で働く外国人労働者数・・・・・・・・・・・</a:t>
            </a:r>
            <a:r>
              <a:rPr lang="en-US" altLang="ja-JP" sz="1400" dirty="0">
                <a:latin typeface="Meiryo UI" panose="020B0604030504040204" pitchFamily="50" charset="-128"/>
                <a:ea typeface="Meiryo UI" panose="020B0604030504040204" pitchFamily="50" charset="-128"/>
              </a:rPr>
              <a:t>29</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⑤</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充足率・・・・・・・・・・・・・・・・・・・・・・・・・・・ </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⑤</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失業率・有効求人倍率・・・・・・・・・・・・・・・</a:t>
            </a:r>
            <a:r>
              <a:rPr lang="en-US" altLang="ja-JP" sz="1400" dirty="0">
                <a:latin typeface="Meiryo UI" panose="020B0604030504040204" pitchFamily="50" charset="-128"/>
                <a:ea typeface="Meiryo UI" panose="020B0604030504040204" pitchFamily="50" charset="-128"/>
              </a:rPr>
              <a:t>31</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⑤</a:t>
            </a:r>
            <a:r>
              <a:rPr lang="en-US" altLang="ja-JP" sz="1400" dirty="0">
                <a:latin typeface="Meiryo UI" panose="020B0604030504040204" pitchFamily="50" charset="-128"/>
                <a:ea typeface="Meiryo UI" panose="020B0604030504040204" pitchFamily="50" charset="-128"/>
              </a:rPr>
              <a:t>-5:</a:t>
            </a:r>
            <a:r>
              <a:rPr lang="ja-JP" altLang="en-US" sz="1400" b="1" dirty="0">
                <a:latin typeface="Meiryo UI" panose="020B0604030504040204" pitchFamily="50" charset="-128"/>
                <a:ea typeface="Meiryo UI" panose="020B0604030504040204" pitchFamily="50" charset="-128"/>
              </a:rPr>
              <a:t>開業数</a:t>
            </a:r>
            <a:r>
              <a:rPr lang="ja-JP" altLang="en-US" sz="1400" dirty="0">
                <a:latin typeface="Meiryo UI" panose="020B0604030504040204" pitchFamily="50" charset="-128"/>
                <a:ea typeface="Meiryo UI" panose="020B0604030504040204" pitchFamily="50" charset="-128"/>
              </a:rPr>
              <a:t>・廃業数・・・・・・・・・・・・・・・・・・・・・</a:t>
            </a:r>
            <a:r>
              <a:rPr lang="en-US" altLang="ja-JP" sz="1400" dirty="0">
                <a:latin typeface="Meiryo UI" panose="020B0604030504040204" pitchFamily="50" charset="-128"/>
                <a:ea typeface="Meiryo UI" panose="020B0604030504040204" pitchFamily="50" charset="-128"/>
              </a:rPr>
              <a:t>32</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⑤</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転入・転出企業数・・・・・・・・・・・・・・・・・・・</a:t>
            </a:r>
            <a:r>
              <a:rPr lang="en-US" altLang="ja-JP" sz="1400" dirty="0">
                <a:latin typeface="Meiryo UI" panose="020B0604030504040204" pitchFamily="50" charset="-128"/>
                <a:ea typeface="Meiryo UI" panose="020B0604030504040204" pitchFamily="50" charset="-128"/>
              </a:rPr>
              <a:t>33</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⑤</a:t>
            </a:r>
            <a:r>
              <a:rPr lang="en-US" altLang="ja-JP" sz="1400" dirty="0">
                <a:latin typeface="Meiryo UI" panose="020B0604030504040204" pitchFamily="50" charset="-128"/>
                <a:ea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rPr>
              <a:t>農業産出額・・・・・・・・・・・・・・・・・・・・・・・・</a:t>
            </a:r>
            <a:r>
              <a:rPr lang="en-US" altLang="ja-JP" sz="1400" dirty="0">
                <a:latin typeface="Meiryo UI" panose="020B0604030504040204" pitchFamily="50" charset="-128"/>
                <a:ea typeface="Meiryo UI" panose="020B0604030504040204" pitchFamily="50" charset="-128"/>
              </a:rPr>
              <a:t>34</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0" y="4831969"/>
            <a:ext cx="4085831" cy="276983"/>
          </a:xfrm>
          <a:prstGeom prst="rect">
            <a:avLst/>
          </a:prstGeom>
          <a:noFill/>
        </p:spPr>
        <p:txBody>
          <a:bodyPr wrap="square" lIns="91424" tIns="45712" rIns="91424" bIns="45712" rtlCol="0">
            <a:spAutoFit/>
          </a:bodyPr>
          <a:lstStyle/>
          <a:p>
            <a:r>
              <a:rPr lang="ja-JP" altLang="en-US" sz="1200" dirty="0">
                <a:latin typeface="Meiryo UI" panose="020B0604030504040204" pitchFamily="50" charset="-128"/>
                <a:ea typeface="Meiryo UI" panose="020B0604030504040204" pitchFamily="50" charset="-128"/>
              </a:rPr>
              <a:t>〇基本目標⑤都市としての経済機能を強化する</a:t>
            </a:r>
          </a:p>
        </p:txBody>
      </p:sp>
      <p:sp>
        <p:nvSpPr>
          <p:cNvPr id="52" name="テキスト ボックス 51"/>
          <p:cNvSpPr txBox="1"/>
          <p:nvPr/>
        </p:nvSpPr>
        <p:spPr>
          <a:xfrm>
            <a:off x="4394417" y="5266870"/>
            <a:ext cx="4085831" cy="276983"/>
          </a:xfrm>
          <a:prstGeom prst="rect">
            <a:avLst/>
          </a:prstGeom>
          <a:noFill/>
        </p:spPr>
        <p:txBody>
          <a:bodyPr wrap="square" lIns="91424" tIns="45712" rIns="91424" bIns="45712" rtlCol="0">
            <a:spAutoFit/>
          </a:bodyPr>
          <a:lstStyle/>
          <a:p>
            <a:r>
              <a:rPr lang="ja-JP" altLang="en-US" sz="1200" dirty="0">
                <a:latin typeface="Meiryo UI" panose="020B0604030504040204" pitchFamily="50" charset="-128"/>
                <a:ea typeface="Meiryo UI" panose="020B0604030504040204" pitchFamily="50" charset="-128"/>
              </a:rPr>
              <a:t>〇基本目標⑥定住魅力・都市魅力を強化する</a:t>
            </a:r>
          </a:p>
        </p:txBody>
      </p:sp>
      <p:sp>
        <p:nvSpPr>
          <p:cNvPr id="54" name="テキスト ボックス 53"/>
          <p:cNvSpPr txBox="1"/>
          <p:nvPr/>
        </p:nvSpPr>
        <p:spPr>
          <a:xfrm>
            <a:off x="4572000" y="5522784"/>
            <a:ext cx="4603819" cy="1384978"/>
          </a:xfrm>
          <a:prstGeom prst="rect">
            <a:avLst/>
          </a:prstGeom>
          <a:noFill/>
          <a:ln>
            <a:noFill/>
          </a:ln>
        </p:spPr>
        <p:txBody>
          <a:bodyPr wrap="square" lIns="91424" tIns="45712" rIns="91424" bIns="45712" rtlCol="0">
            <a:spAutoFit/>
          </a:bodyPr>
          <a:lstStyle/>
          <a:p>
            <a:r>
              <a:rPr lang="ja-JP" altLang="en-US" sz="1400" dirty="0">
                <a:latin typeface="Meiryo UI" panose="020B0604030504040204" pitchFamily="50" charset="-128"/>
                <a:ea typeface="Meiryo UI" panose="020B0604030504040204" pitchFamily="50" charset="-128"/>
              </a:rPr>
              <a:t>⑥</a:t>
            </a:r>
            <a:r>
              <a:rPr lang="en-US" altLang="ja-JP" sz="1400" dirty="0">
                <a:latin typeface="Meiryo UI" panose="020B0604030504040204" pitchFamily="50" charset="-128"/>
                <a:ea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rPr>
              <a:t>転出入状況</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37</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⑥</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大阪府から東京圏への転出理由・・・・・・・・・・・・</a:t>
            </a:r>
            <a:r>
              <a:rPr lang="en-US" altLang="ja-JP" sz="1400" dirty="0">
                <a:latin typeface="Meiryo UI" panose="020B0604030504040204" pitchFamily="50" charset="-128"/>
                <a:ea typeface="Meiryo UI" panose="020B0604030504040204" pitchFamily="50" charset="-128"/>
              </a:rPr>
              <a:t>41</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⑥</a:t>
            </a:r>
            <a:r>
              <a:rPr lang="en-US" altLang="ja-JP" sz="1400"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来阪外国人旅行者数</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42</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⑥</a:t>
            </a:r>
            <a:r>
              <a:rPr lang="en-US" altLang="ja-JP" sz="1400"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日本人延べ宿泊者数（大阪）</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43</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⑥</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都市魅力ランキング</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文化・交流部門</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44</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p:txBody>
      </p:sp>
      <p:sp>
        <p:nvSpPr>
          <p:cNvPr id="20" name="スライド番号プレースホルダー 1"/>
          <p:cNvSpPr txBox="1">
            <a:spLocks/>
          </p:cNvSpPr>
          <p:nvPr/>
        </p:nvSpPr>
        <p:spPr>
          <a:xfrm>
            <a:off x="6974905" y="6520260"/>
            <a:ext cx="2133600" cy="365125"/>
          </a:xfrm>
          <a:prstGeom prst="rect">
            <a:avLst/>
          </a:prstGeom>
        </p:spPr>
        <p:txBody>
          <a:bodyPr vert="horz" lIns="91440" tIns="45720" rIns="91440" bIns="45720" rtlCol="0" anchor="ctr"/>
          <a:lstStyle>
            <a:defPPr>
              <a:defRPr lang="ja-JP"/>
            </a:defPPr>
            <a:lvl1pPr marL="0" algn="r" defTabSz="914239" rtl="0" eaLnBrk="1" latinLnBrk="0" hangingPunct="1">
              <a:defRPr kumimoji="1" sz="825" kern="1200">
                <a:solidFill>
                  <a:schemeClr val="tx1">
                    <a:tint val="75000"/>
                  </a:schemeClr>
                </a:solidFill>
                <a:latin typeface="+mn-lt"/>
                <a:ea typeface="+mn-ea"/>
                <a:cs typeface="+mn-cs"/>
              </a:defRPr>
            </a:lvl1pPr>
            <a:lvl2pPr marL="457119" algn="l" defTabSz="914239" rtl="0" eaLnBrk="1" latinLnBrk="0" hangingPunct="1">
              <a:defRPr kumimoji="1" sz="1800" kern="1200">
                <a:solidFill>
                  <a:schemeClr val="tx1"/>
                </a:solidFill>
                <a:latin typeface="+mn-lt"/>
                <a:ea typeface="+mn-ea"/>
                <a:cs typeface="+mn-cs"/>
              </a:defRPr>
            </a:lvl2pPr>
            <a:lvl3pPr marL="914239" algn="l" defTabSz="914239" rtl="0" eaLnBrk="1" latinLnBrk="0" hangingPunct="1">
              <a:defRPr kumimoji="1" sz="1800" kern="1200">
                <a:solidFill>
                  <a:schemeClr val="tx1"/>
                </a:solidFill>
                <a:latin typeface="+mn-lt"/>
                <a:ea typeface="+mn-ea"/>
                <a:cs typeface="+mn-cs"/>
              </a:defRPr>
            </a:lvl3pPr>
            <a:lvl4pPr marL="1371358" algn="l" defTabSz="914239" rtl="0" eaLnBrk="1" latinLnBrk="0" hangingPunct="1">
              <a:defRPr kumimoji="1" sz="1800" kern="1200">
                <a:solidFill>
                  <a:schemeClr val="tx1"/>
                </a:solidFill>
                <a:latin typeface="+mn-lt"/>
                <a:ea typeface="+mn-ea"/>
                <a:cs typeface="+mn-cs"/>
              </a:defRPr>
            </a:lvl4pPr>
            <a:lvl5pPr marL="1828477" algn="l" defTabSz="914239" rtl="0" eaLnBrk="1" latinLnBrk="0" hangingPunct="1">
              <a:defRPr kumimoji="1" sz="1800" kern="1200">
                <a:solidFill>
                  <a:schemeClr val="tx1"/>
                </a:solidFill>
                <a:latin typeface="+mn-lt"/>
                <a:ea typeface="+mn-ea"/>
                <a:cs typeface="+mn-cs"/>
              </a:defRPr>
            </a:lvl5pPr>
            <a:lvl6pPr marL="2285596" algn="l" defTabSz="914239" rtl="0" eaLnBrk="1" latinLnBrk="0" hangingPunct="1">
              <a:defRPr kumimoji="1" sz="1800" kern="1200">
                <a:solidFill>
                  <a:schemeClr val="tx1"/>
                </a:solidFill>
                <a:latin typeface="+mn-lt"/>
                <a:ea typeface="+mn-ea"/>
                <a:cs typeface="+mn-cs"/>
              </a:defRPr>
            </a:lvl6pPr>
            <a:lvl7pPr marL="2742716" algn="l" defTabSz="914239" rtl="0" eaLnBrk="1" latinLnBrk="0" hangingPunct="1">
              <a:defRPr kumimoji="1" sz="1800" kern="1200">
                <a:solidFill>
                  <a:schemeClr val="tx1"/>
                </a:solidFill>
                <a:latin typeface="+mn-lt"/>
                <a:ea typeface="+mn-ea"/>
                <a:cs typeface="+mn-cs"/>
              </a:defRPr>
            </a:lvl7pPr>
            <a:lvl8pPr marL="3199835" algn="l" defTabSz="914239" rtl="0" eaLnBrk="1" latinLnBrk="0" hangingPunct="1">
              <a:defRPr kumimoji="1" sz="1800" kern="1200">
                <a:solidFill>
                  <a:schemeClr val="tx1"/>
                </a:solidFill>
                <a:latin typeface="+mn-lt"/>
                <a:ea typeface="+mn-ea"/>
                <a:cs typeface="+mn-cs"/>
              </a:defRPr>
            </a:lvl8pPr>
            <a:lvl9pPr marL="3656954" algn="l" defTabSz="914239" rtl="0" eaLnBrk="1" latinLnBrk="0" hangingPunct="1">
              <a:defRPr kumimoji="1" sz="1800" kern="1200">
                <a:solidFill>
                  <a:schemeClr val="tx1"/>
                </a:solidFill>
                <a:latin typeface="+mn-lt"/>
                <a:ea typeface="+mn-ea"/>
                <a:cs typeface="+mn-cs"/>
              </a:defRPr>
            </a:lvl9pPr>
          </a:lstStyle>
          <a:p>
            <a:pPr>
              <a:defRPr/>
            </a:pPr>
            <a:fld id="{C77793C5-38B7-48A6-8306-0FF47ECB2C84}" type="slidenum">
              <a:rPr lang="ja-JP" altLang="en-US" sz="1800" smtClean="0">
                <a:solidFill>
                  <a:schemeClr val="tx1"/>
                </a:solidFill>
              </a:rPr>
              <a:pPr>
                <a:defRPr/>
              </a:pPr>
              <a:t>1</a:t>
            </a:fld>
            <a:endParaRPr lang="ja-JP" altLang="en-US" sz="1800" dirty="0">
              <a:solidFill>
                <a:schemeClr val="tx1"/>
              </a:solidFill>
            </a:endParaRPr>
          </a:p>
        </p:txBody>
      </p:sp>
      <p:sp>
        <p:nvSpPr>
          <p:cNvPr id="19" name="テキスト ボックス 18">
            <a:extLst>
              <a:ext uri="{FF2B5EF4-FFF2-40B4-BE49-F238E27FC236}">
                <a16:creationId xmlns:a16="http://schemas.microsoft.com/office/drawing/2014/main" id="{0051E66F-9513-4C7C-A095-84351A63CC71}"/>
              </a:ext>
            </a:extLst>
          </p:cNvPr>
          <p:cNvSpPr txBox="1"/>
          <p:nvPr/>
        </p:nvSpPr>
        <p:spPr>
          <a:xfrm>
            <a:off x="4528621" y="4817193"/>
            <a:ext cx="6224507" cy="523204"/>
          </a:xfrm>
          <a:prstGeom prst="rect">
            <a:avLst/>
          </a:prstGeom>
          <a:noFill/>
          <a:ln>
            <a:noFill/>
          </a:ln>
        </p:spPr>
        <p:txBody>
          <a:bodyPr wrap="square" lIns="91424" tIns="45712" rIns="91424" bIns="45712" rtlCol="0">
            <a:spAutoFit/>
          </a:bodyPr>
          <a:lstStyle/>
          <a:p>
            <a:r>
              <a:rPr lang="ja-JP" altLang="en-US" sz="1400" dirty="0">
                <a:latin typeface="Meiryo UI" panose="020B0604030504040204" pitchFamily="50" charset="-128"/>
                <a:ea typeface="Meiryo UI" panose="020B0604030504040204" pitchFamily="50" charset="-128"/>
              </a:rPr>
              <a:t>⑤</a:t>
            </a:r>
            <a:r>
              <a:rPr lang="en-US" altLang="ja-JP" sz="1400" dirty="0">
                <a:latin typeface="Meiryo UI" panose="020B0604030504040204" pitchFamily="50" charset="-128"/>
                <a:ea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rPr>
              <a:t>企業と部局との連携した取り組み・・・・・・・・・・・・・</a:t>
            </a:r>
            <a:r>
              <a:rPr lang="en-US" altLang="ja-JP" sz="1400" dirty="0">
                <a:latin typeface="Meiryo UI" panose="020B0604030504040204" pitchFamily="50" charset="-128"/>
                <a:ea typeface="Meiryo UI" panose="020B0604030504040204" pitchFamily="50" charset="-128"/>
              </a:rPr>
              <a:t>35</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⑤</a:t>
            </a:r>
            <a:r>
              <a:rPr lang="en-US" altLang="ja-JP" sz="1400" dirty="0">
                <a:latin typeface="Meiryo UI" panose="020B0604030504040204" pitchFamily="50" charset="-128"/>
                <a:ea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rPr>
              <a:t>都市魅力ランキング（交通アクセス部門</a:t>
            </a: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36</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7932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14364" y="3076523"/>
            <a:ext cx="6336704"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 要介護認定率の全国比較（</a:t>
            </a:r>
            <a:r>
              <a:rPr lang="en-US" altLang="ja-JP" sz="1400" b="1" u="sng" dirty="0">
                <a:latin typeface="Meiryo UI" panose="020B0604030504040204" pitchFamily="50" charset="-128"/>
                <a:ea typeface="Meiryo UI" panose="020B0604030504040204" pitchFamily="50" charset="-128"/>
              </a:rPr>
              <a:t>2018</a:t>
            </a:r>
            <a:r>
              <a:rPr lang="ja-JP" altLang="en-US" sz="1400" b="1" u="sng" dirty="0">
                <a:latin typeface="Meiryo UI" panose="020B0604030504040204" pitchFamily="50" charset="-128"/>
                <a:ea typeface="Meiryo UI" panose="020B0604030504040204" pitchFamily="50" charset="-128"/>
              </a:rPr>
              <a:t>年）　</a:t>
            </a:r>
            <a:endParaRPr lang="en-US" altLang="ja-JP" sz="1400" b="1" u="sng" dirty="0">
              <a:latin typeface="Meiryo UI" panose="020B0604030504040204" pitchFamily="50" charset="-128"/>
              <a:ea typeface="Meiryo UI" panose="020B0604030504040204" pitchFamily="50" charset="-128"/>
            </a:endParaRPr>
          </a:p>
        </p:txBody>
      </p:sp>
      <p:sp>
        <p:nvSpPr>
          <p:cNvPr id="5" name="正方形/長方形 4"/>
          <p:cNvSpPr>
            <a:spLocks noChangeArrowheads="1"/>
          </p:cNvSpPr>
          <p:nvPr/>
        </p:nvSpPr>
        <p:spPr bwMode="auto">
          <a:xfrm>
            <a:off x="5364088" y="6504124"/>
            <a:ext cx="3585308" cy="2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出典等：</a:t>
            </a:r>
            <a:r>
              <a:rPr lang="ja-JP" altLang="en-US" sz="1000" dirty="0">
                <a:solidFill>
                  <a:srgbClr val="000000"/>
                </a:solidFill>
                <a:latin typeface="Meiryo UI" panose="020B0604030504040204" pitchFamily="50" charset="-128"/>
                <a:ea typeface="Meiryo UI" panose="020B0604030504040204" pitchFamily="50" charset="-128"/>
              </a:rPr>
              <a:t>厚生労働省</a:t>
            </a:r>
            <a:r>
              <a:rPr lang="zh-TW" altLang="en-US" sz="1000" dirty="0">
                <a:solidFill>
                  <a:srgbClr val="000000"/>
                </a:solidFill>
                <a:latin typeface="Meiryo UI" panose="020B0604030504040204" pitchFamily="50" charset="-128"/>
                <a:ea typeface="Meiryo UI" panose="020B0604030504040204" pitchFamily="50" charset="-128"/>
              </a:rPr>
              <a:t>「介護保険事業状況報告」</a:t>
            </a:r>
            <a:r>
              <a:rPr lang="ja-JP" altLang="en-US" sz="1000" dirty="0">
                <a:solidFill>
                  <a:srgbClr val="000000"/>
                </a:solidFill>
                <a:latin typeface="Meiryo UI" panose="020B0604030504040204" pitchFamily="50" charset="-128"/>
                <a:ea typeface="Meiryo UI" panose="020B0604030504040204" pitchFamily="50" charset="-128"/>
              </a:rPr>
              <a:t>より作成</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12"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19</a:t>
            </a:fld>
            <a:endParaRPr lang="ja-JP" altLang="en-US" sz="1800" dirty="0">
              <a:solidFill>
                <a:schemeClr val="tx1"/>
              </a:solidFill>
            </a:endParaRPr>
          </a:p>
        </p:txBody>
      </p:sp>
      <p:sp>
        <p:nvSpPr>
          <p:cNvPr id="23" name="テキスト ボックス 22"/>
          <p:cNvSpPr txBox="1"/>
          <p:nvPr/>
        </p:nvSpPr>
        <p:spPr>
          <a:xfrm>
            <a:off x="213376" y="721284"/>
            <a:ext cx="6336704"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 要介護認定率（</a:t>
            </a:r>
            <a:r>
              <a:rPr lang="en-US" altLang="ja-JP" sz="1400" b="1" u="sng" dirty="0">
                <a:latin typeface="Meiryo UI" panose="020B0604030504040204" pitchFamily="50" charset="-128"/>
                <a:ea typeface="Meiryo UI" panose="020B0604030504040204" pitchFamily="50" charset="-128"/>
              </a:rPr>
              <a:t>2018</a:t>
            </a:r>
            <a:r>
              <a:rPr lang="ja-JP" altLang="en-US" sz="1400" b="1" u="sng" dirty="0">
                <a:latin typeface="Meiryo UI" panose="020B0604030504040204" pitchFamily="50" charset="-128"/>
                <a:ea typeface="Meiryo UI" panose="020B0604030504040204" pitchFamily="50" charset="-128"/>
              </a:rPr>
              <a:t>年）</a:t>
            </a:r>
            <a:endParaRPr lang="en-US" altLang="ja-JP" sz="1400" b="1" u="sng" dirty="0">
              <a:latin typeface="Meiryo UI" panose="020B0604030504040204" pitchFamily="50" charset="-128"/>
              <a:ea typeface="Meiryo UI" panose="020B0604030504040204" pitchFamily="50" charset="-128"/>
            </a:endParaRPr>
          </a:p>
        </p:txBody>
      </p:sp>
      <p:sp>
        <p:nvSpPr>
          <p:cNvPr id="25" name="正方形/長方形 24"/>
          <p:cNvSpPr>
            <a:spLocks noChangeArrowheads="1"/>
          </p:cNvSpPr>
          <p:nvPr/>
        </p:nvSpPr>
        <p:spPr bwMode="auto">
          <a:xfrm>
            <a:off x="5499937" y="2919718"/>
            <a:ext cx="3585308" cy="2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出典等：</a:t>
            </a:r>
            <a:r>
              <a:rPr lang="ja-JP" altLang="en-US" sz="1000" dirty="0">
                <a:solidFill>
                  <a:srgbClr val="000000"/>
                </a:solidFill>
                <a:latin typeface="Meiryo UI" panose="020B0604030504040204" pitchFamily="50" charset="-128"/>
                <a:ea typeface="Meiryo UI" panose="020B0604030504040204" pitchFamily="50" charset="-128"/>
              </a:rPr>
              <a:t>厚生労働省</a:t>
            </a:r>
            <a:r>
              <a:rPr lang="zh-TW" altLang="en-US" sz="1000" dirty="0">
                <a:solidFill>
                  <a:srgbClr val="000000"/>
                </a:solidFill>
                <a:latin typeface="Meiryo UI" panose="020B0604030504040204" pitchFamily="50" charset="-128"/>
                <a:ea typeface="Meiryo UI" panose="020B0604030504040204" pitchFamily="50" charset="-128"/>
              </a:rPr>
              <a:t>「介護保険事業状況報告」</a:t>
            </a:r>
            <a:r>
              <a:rPr lang="ja-JP" altLang="en-US" sz="1000" dirty="0">
                <a:solidFill>
                  <a:srgbClr val="000000"/>
                </a:solidFill>
                <a:latin typeface="Meiryo UI" panose="020B0604030504040204" pitchFamily="50" charset="-128"/>
                <a:ea typeface="Meiryo UI" panose="020B0604030504040204" pitchFamily="50" charset="-128"/>
              </a:rPr>
              <a:t>より作成</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26" name="タイトル 1"/>
          <p:cNvSpPr txBox="1">
            <a:spLocks/>
          </p:cNvSpPr>
          <p:nvPr/>
        </p:nvSpPr>
        <p:spPr>
          <a:xfrm>
            <a:off x="0" y="-60094"/>
            <a:ext cx="9144000" cy="620688"/>
          </a:xfrm>
          <a:prstGeom prst="rect">
            <a:avLst/>
          </a:prstGeom>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）人口減少・超高齢化社会でも持続可能な地域づくり</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③</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要介護認定率</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002202721"/>
              </p:ext>
            </p:extLst>
          </p:nvPr>
        </p:nvGraphicFramePr>
        <p:xfrm>
          <a:off x="564345" y="1386677"/>
          <a:ext cx="7896083" cy="1314680"/>
        </p:xfrm>
        <a:graphic>
          <a:graphicData uri="http://schemas.openxmlformats.org/drawingml/2006/table">
            <a:tbl>
              <a:tblPr/>
              <a:tblGrid>
                <a:gridCol w="1078555">
                  <a:extLst>
                    <a:ext uri="{9D8B030D-6E8A-4147-A177-3AD203B41FA5}">
                      <a16:colId xmlns:a16="http://schemas.microsoft.com/office/drawing/2014/main" val="4139698509"/>
                    </a:ext>
                  </a:extLst>
                </a:gridCol>
                <a:gridCol w="852191">
                  <a:extLst>
                    <a:ext uri="{9D8B030D-6E8A-4147-A177-3AD203B41FA5}">
                      <a16:colId xmlns:a16="http://schemas.microsoft.com/office/drawing/2014/main" val="982868437"/>
                    </a:ext>
                  </a:extLst>
                </a:gridCol>
                <a:gridCol w="852191">
                  <a:extLst>
                    <a:ext uri="{9D8B030D-6E8A-4147-A177-3AD203B41FA5}">
                      <a16:colId xmlns:a16="http://schemas.microsoft.com/office/drawing/2014/main" val="678894771"/>
                    </a:ext>
                  </a:extLst>
                </a:gridCol>
                <a:gridCol w="852191">
                  <a:extLst>
                    <a:ext uri="{9D8B030D-6E8A-4147-A177-3AD203B41FA5}">
                      <a16:colId xmlns:a16="http://schemas.microsoft.com/office/drawing/2014/main" val="2246835503"/>
                    </a:ext>
                  </a:extLst>
                </a:gridCol>
                <a:gridCol w="852191">
                  <a:extLst>
                    <a:ext uri="{9D8B030D-6E8A-4147-A177-3AD203B41FA5}">
                      <a16:colId xmlns:a16="http://schemas.microsoft.com/office/drawing/2014/main" val="4074083555"/>
                    </a:ext>
                  </a:extLst>
                </a:gridCol>
                <a:gridCol w="852191">
                  <a:extLst>
                    <a:ext uri="{9D8B030D-6E8A-4147-A177-3AD203B41FA5}">
                      <a16:colId xmlns:a16="http://schemas.microsoft.com/office/drawing/2014/main" val="1914868306"/>
                    </a:ext>
                  </a:extLst>
                </a:gridCol>
                <a:gridCol w="852191">
                  <a:extLst>
                    <a:ext uri="{9D8B030D-6E8A-4147-A177-3AD203B41FA5}">
                      <a16:colId xmlns:a16="http://schemas.microsoft.com/office/drawing/2014/main" val="3611934498"/>
                    </a:ext>
                  </a:extLst>
                </a:gridCol>
                <a:gridCol w="852191">
                  <a:extLst>
                    <a:ext uri="{9D8B030D-6E8A-4147-A177-3AD203B41FA5}">
                      <a16:colId xmlns:a16="http://schemas.microsoft.com/office/drawing/2014/main" val="908605945"/>
                    </a:ext>
                  </a:extLst>
                </a:gridCol>
                <a:gridCol w="852191">
                  <a:extLst>
                    <a:ext uri="{9D8B030D-6E8A-4147-A177-3AD203B41FA5}">
                      <a16:colId xmlns:a16="http://schemas.microsoft.com/office/drawing/2014/main" val="2815455639"/>
                    </a:ext>
                  </a:extLst>
                </a:gridCol>
              </a:tblGrid>
              <a:tr h="328670">
                <a:tc>
                  <a:txBody>
                    <a:bodyPr/>
                    <a:lstStyle/>
                    <a:p>
                      <a:pPr algn="l" fontAlgn="ctr"/>
                      <a:r>
                        <a:rPr lang="zh-TW" altLang="en-US" sz="1100" b="0" i="0" u="none" strike="noStrike">
                          <a:solidFill>
                            <a:srgbClr val="000000"/>
                          </a:solidFill>
                          <a:effectLst/>
                          <a:latin typeface="Meiryo UI" panose="020B0604030504040204" pitchFamily="50" charset="-128"/>
                          <a:ea typeface="Meiryo UI" panose="020B0604030504040204" pitchFamily="50" charset="-128"/>
                        </a:rPr>
                        <a:t>要介護認定率</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要支援１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要支援２</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要介護１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要介護２</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要介護３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要介護４</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要介護５</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合計</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615856075"/>
                  </a:ext>
                </a:extLst>
              </a:tr>
              <a:tr h="328670">
                <a:tc>
                  <a:txBody>
                    <a:bodyPr/>
                    <a:lstStyle/>
                    <a:p>
                      <a:pPr algn="dist"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全国計</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1152359"/>
                  </a:ext>
                </a:extLst>
              </a:tr>
              <a:tr h="328670">
                <a:tc>
                  <a:txBody>
                    <a:bodyPr/>
                    <a:lstStyle/>
                    <a:p>
                      <a:pPr algn="dist"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21.4%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387055"/>
                  </a:ext>
                </a:extLst>
              </a:tr>
              <a:tr h="328670">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全国平均との差</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0142018"/>
                  </a:ext>
                </a:extLst>
              </a:tr>
            </a:tbl>
          </a:graphicData>
        </a:graphic>
      </p:graphicFrame>
      <p:pic>
        <p:nvPicPr>
          <p:cNvPr id="2" name="図 1">
            <a:extLst>
              <a:ext uri="{FF2B5EF4-FFF2-40B4-BE49-F238E27FC236}">
                <a16:creationId xmlns:a16="http://schemas.microsoft.com/office/drawing/2014/main" id="{4D8803A1-C9B9-4097-B92A-FBC73D7A5CCF}"/>
              </a:ext>
            </a:extLst>
          </p:cNvPr>
          <p:cNvPicPr>
            <a:picLocks noChangeAspect="1"/>
          </p:cNvPicPr>
          <p:nvPr/>
        </p:nvPicPr>
        <p:blipFill>
          <a:blip r:embed="rId3"/>
          <a:stretch>
            <a:fillRect/>
          </a:stretch>
        </p:blipFill>
        <p:spPr>
          <a:xfrm>
            <a:off x="843973" y="3495489"/>
            <a:ext cx="7456054" cy="3066554"/>
          </a:xfrm>
          <a:prstGeom prst="rect">
            <a:avLst/>
          </a:prstGeom>
        </p:spPr>
      </p:pic>
    </p:spTree>
    <p:extLst>
      <p:ext uri="{BB962C8B-B14F-4D97-AF65-F5344CB8AC3E}">
        <p14:creationId xmlns:p14="http://schemas.microsoft.com/office/powerpoint/2010/main" val="3794359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a:spLocks noChangeArrowheads="1"/>
          </p:cNvSpPr>
          <p:nvPr/>
        </p:nvSpPr>
        <p:spPr bwMode="auto">
          <a:xfrm>
            <a:off x="5623917" y="6362510"/>
            <a:ext cx="3286720" cy="2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solidFill>
                  <a:srgbClr val="000000"/>
                </a:solidFill>
                <a:latin typeface="Meiryo UI" panose="020B0604030504040204" pitchFamily="50" charset="-128"/>
                <a:ea typeface="Meiryo UI" panose="020B0604030504040204" pitchFamily="50" charset="-128"/>
              </a:rPr>
              <a:t>出典：</a:t>
            </a:r>
            <a:r>
              <a:rPr lang="zh-TW" altLang="en-US" sz="1000" dirty="0">
                <a:solidFill>
                  <a:srgbClr val="000000"/>
                </a:solidFill>
                <a:latin typeface="Meiryo UI" panose="020B0604030504040204" pitchFamily="50" charset="-128"/>
                <a:ea typeface="Meiryo UI" panose="020B0604030504040204" pitchFamily="50" charset="-128"/>
              </a:rPr>
              <a:t>厚生労働省「</a:t>
            </a:r>
            <a:r>
              <a:rPr lang="ja-JP" altLang="en-US" sz="1000" dirty="0">
                <a:solidFill>
                  <a:srgbClr val="000000"/>
                </a:solidFill>
                <a:latin typeface="Meiryo UI" panose="020B0604030504040204" pitchFamily="50" charset="-128"/>
                <a:ea typeface="Meiryo UI" panose="020B0604030504040204" pitchFamily="50" charset="-128"/>
              </a:rPr>
              <a:t>令和元</a:t>
            </a:r>
            <a:r>
              <a:rPr lang="zh-TW" altLang="en-US" sz="1000" dirty="0">
                <a:solidFill>
                  <a:srgbClr val="000000"/>
                </a:solidFill>
                <a:latin typeface="Meiryo UI" panose="020B0604030504040204" pitchFamily="50" charset="-128"/>
                <a:ea typeface="Meiryo UI" panose="020B0604030504040204" pitchFamily="50" charset="-128"/>
              </a:rPr>
              <a:t>年　国民生活基礎調査」</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161435" y="712114"/>
            <a:ext cx="4754748"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要介護状態となる要因（全国）</a:t>
            </a:r>
            <a:endParaRPr lang="en-US" altLang="ja-JP" sz="1400" b="1" u="sng" dirty="0">
              <a:latin typeface="Meiryo UI" panose="020B0604030504040204" pitchFamily="50" charset="-128"/>
              <a:ea typeface="Meiryo UI" panose="020B0604030504040204" pitchFamily="50" charset="-128"/>
            </a:endParaRPr>
          </a:p>
        </p:txBody>
      </p:sp>
      <p:sp>
        <p:nvSpPr>
          <p:cNvPr id="12"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20</a:t>
            </a:fld>
            <a:endParaRPr lang="ja-JP" altLang="en-US" sz="1800" dirty="0">
              <a:solidFill>
                <a:schemeClr val="tx1"/>
              </a:solidFill>
            </a:endParaRPr>
          </a:p>
        </p:txBody>
      </p:sp>
      <p:sp>
        <p:nvSpPr>
          <p:cNvPr id="14" name="タイトル 1"/>
          <p:cNvSpPr txBox="1">
            <a:spLocks/>
          </p:cNvSpPr>
          <p:nvPr/>
        </p:nvSpPr>
        <p:spPr>
          <a:xfrm>
            <a:off x="0" y="-60094"/>
            <a:ext cx="9144000" cy="620688"/>
          </a:xfrm>
          <a:prstGeom prst="rect">
            <a:avLst/>
          </a:prstGeom>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）人口減少・超高齢化社会でも持続可能な地域づくり</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③</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要介護認定率</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a:extLst>
              <a:ext uri="{FF2B5EF4-FFF2-40B4-BE49-F238E27FC236}">
                <a16:creationId xmlns:a16="http://schemas.microsoft.com/office/drawing/2014/main" id="{C2FF988D-BF0D-43C1-9FFB-7D4828E5AAF6}"/>
              </a:ext>
            </a:extLst>
          </p:cNvPr>
          <p:cNvPicPr>
            <a:picLocks noChangeAspect="1"/>
          </p:cNvPicPr>
          <p:nvPr/>
        </p:nvPicPr>
        <p:blipFill>
          <a:blip r:embed="rId3"/>
          <a:stretch>
            <a:fillRect/>
          </a:stretch>
        </p:blipFill>
        <p:spPr>
          <a:xfrm>
            <a:off x="158801" y="1143882"/>
            <a:ext cx="8949704" cy="5218628"/>
          </a:xfrm>
          <a:prstGeom prst="rect">
            <a:avLst/>
          </a:prstGeom>
        </p:spPr>
      </p:pic>
    </p:spTree>
    <p:extLst>
      <p:ext uri="{BB962C8B-B14F-4D97-AF65-F5344CB8AC3E}">
        <p14:creationId xmlns:p14="http://schemas.microsoft.com/office/powerpoint/2010/main" val="1194870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79512" y="775738"/>
            <a:ext cx="6336704"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障がい者の雇用率・法定雇用率達成企業割合の推移</a:t>
            </a:r>
            <a:endParaRPr lang="en-US" altLang="ja-JP" sz="1400" b="1" u="sng" dirty="0">
              <a:latin typeface="Meiryo UI" panose="020B0604030504040204" pitchFamily="50" charset="-128"/>
              <a:ea typeface="Meiryo UI" panose="020B0604030504040204" pitchFamily="50" charset="-128"/>
            </a:endParaRPr>
          </a:p>
        </p:txBody>
      </p:sp>
      <p:sp>
        <p:nvSpPr>
          <p:cNvPr id="5" name="正方形/長方形 4"/>
          <p:cNvSpPr>
            <a:spLocks noChangeArrowheads="1"/>
          </p:cNvSpPr>
          <p:nvPr/>
        </p:nvSpPr>
        <p:spPr bwMode="auto">
          <a:xfrm>
            <a:off x="5447601" y="6520260"/>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資料：厚生労働省「障害者雇用状況の集計結果」より作成</a:t>
            </a:r>
            <a:endParaRPr lang="ja-JP" altLang="en-US" sz="800" dirty="0">
              <a:latin typeface="Meiryo UI" panose="020B0604030504040204" pitchFamily="50" charset="-128"/>
              <a:ea typeface="Meiryo UI" panose="020B0604030504040204" pitchFamily="50" charset="-128"/>
            </a:endParaRPr>
          </a:p>
        </p:txBody>
      </p:sp>
      <p:sp>
        <p:nvSpPr>
          <p:cNvPr id="6"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21</a:t>
            </a:fld>
            <a:endParaRPr lang="ja-JP" altLang="en-US" sz="1800" dirty="0">
              <a:solidFill>
                <a:schemeClr val="tx1"/>
              </a:solidFill>
            </a:endParaRPr>
          </a:p>
        </p:txBody>
      </p:sp>
      <p:sp>
        <p:nvSpPr>
          <p:cNvPr id="12" name="タイトル 1"/>
          <p:cNvSpPr txBox="1">
            <a:spLocks/>
          </p:cNvSpPr>
          <p:nvPr/>
        </p:nvSpPr>
        <p:spPr>
          <a:xfrm>
            <a:off x="0" y="-60094"/>
            <a:ext cx="9144000" cy="620688"/>
          </a:xfrm>
          <a:prstGeom prst="rect">
            <a:avLst/>
          </a:prstGeom>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）人口減少・超高齢化社会でも持続可能な地域づくり</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③</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2000" b="1" dirty="0" err="1">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障がい</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者雇用率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nvGraphicFramePr>
        <p:xfrm>
          <a:off x="1115616" y="5229200"/>
          <a:ext cx="6464298" cy="1000125"/>
        </p:xfrm>
        <a:graphic>
          <a:graphicData uri="http://schemas.openxmlformats.org/drawingml/2006/table">
            <a:tbl>
              <a:tblPr/>
              <a:tblGrid>
                <a:gridCol w="2351520">
                  <a:extLst>
                    <a:ext uri="{9D8B030D-6E8A-4147-A177-3AD203B41FA5}">
                      <a16:colId xmlns:a16="http://schemas.microsoft.com/office/drawing/2014/main" val="3141120120"/>
                    </a:ext>
                  </a:extLst>
                </a:gridCol>
                <a:gridCol w="685463">
                  <a:extLst>
                    <a:ext uri="{9D8B030D-6E8A-4147-A177-3AD203B41FA5}">
                      <a16:colId xmlns:a16="http://schemas.microsoft.com/office/drawing/2014/main" val="3311617399"/>
                    </a:ext>
                  </a:extLst>
                </a:gridCol>
                <a:gridCol w="685463">
                  <a:extLst>
                    <a:ext uri="{9D8B030D-6E8A-4147-A177-3AD203B41FA5}">
                      <a16:colId xmlns:a16="http://schemas.microsoft.com/office/drawing/2014/main" val="750627866"/>
                    </a:ext>
                  </a:extLst>
                </a:gridCol>
                <a:gridCol w="685463">
                  <a:extLst>
                    <a:ext uri="{9D8B030D-6E8A-4147-A177-3AD203B41FA5}">
                      <a16:colId xmlns:a16="http://schemas.microsoft.com/office/drawing/2014/main" val="640354086"/>
                    </a:ext>
                  </a:extLst>
                </a:gridCol>
                <a:gridCol w="685463">
                  <a:extLst>
                    <a:ext uri="{9D8B030D-6E8A-4147-A177-3AD203B41FA5}">
                      <a16:colId xmlns:a16="http://schemas.microsoft.com/office/drawing/2014/main" val="2341509016"/>
                    </a:ext>
                  </a:extLst>
                </a:gridCol>
                <a:gridCol w="685463">
                  <a:extLst>
                    <a:ext uri="{9D8B030D-6E8A-4147-A177-3AD203B41FA5}">
                      <a16:colId xmlns:a16="http://schemas.microsoft.com/office/drawing/2014/main" val="3428982787"/>
                    </a:ext>
                  </a:extLst>
                </a:gridCol>
                <a:gridCol w="685463">
                  <a:extLst>
                    <a:ext uri="{9D8B030D-6E8A-4147-A177-3AD203B41FA5}">
                      <a16:colId xmlns:a16="http://schemas.microsoft.com/office/drawing/2014/main" val="2350085384"/>
                    </a:ext>
                  </a:extLst>
                </a:gridCol>
              </a:tblGrid>
              <a:tr h="200025">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9867659"/>
                  </a:ext>
                </a:extLst>
              </a:tr>
              <a:tr h="200025">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実雇用率（大阪）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512710"/>
                  </a:ext>
                </a:extLst>
              </a:tr>
              <a:tr h="200025">
                <a:tc>
                  <a:txBody>
                    <a:bodyPr/>
                    <a:lstStyle/>
                    <a:p>
                      <a:pPr algn="l" fontAlgn="ctr"/>
                      <a:r>
                        <a:rPr lang="zh-CN" altLang="en-US" sz="1100" b="0" i="0" u="none" strike="noStrike">
                          <a:solidFill>
                            <a:srgbClr val="000000"/>
                          </a:solidFill>
                          <a:effectLst/>
                          <a:latin typeface="Meiryo UI" panose="020B0604030504040204" pitchFamily="50" charset="-128"/>
                          <a:ea typeface="Meiryo UI" panose="020B0604030504040204" pitchFamily="50" charset="-128"/>
                        </a:rPr>
                        <a:t>実雇用率（全国）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8604082"/>
                  </a:ext>
                </a:extLst>
              </a:tr>
              <a:tr h="200025">
                <a:tc>
                  <a:txBody>
                    <a:bodyPr/>
                    <a:lstStyle/>
                    <a:p>
                      <a:pPr algn="l" fontAlgn="ctr"/>
                      <a:r>
                        <a:rPr lang="zh-TW" altLang="en-US" sz="1100" b="0" i="0" u="none" strike="noStrike">
                          <a:solidFill>
                            <a:srgbClr val="000000"/>
                          </a:solidFill>
                          <a:effectLst/>
                          <a:latin typeface="Meiryo UI" panose="020B0604030504040204" pitchFamily="50" charset="-128"/>
                          <a:ea typeface="Meiryo UI" panose="020B0604030504040204" pitchFamily="50" charset="-128"/>
                        </a:rPr>
                        <a:t>法定雇用率達成企業割合（大阪）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0708518"/>
                  </a:ext>
                </a:extLst>
              </a:tr>
              <a:tr h="200025">
                <a:tc>
                  <a:txBody>
                    <a:bodyPr/>
                    <a:lstStyle/>
                    <a:p>
                      <a:pPr algn="l" fontAlgn="ctr"/>
                      <a:r>
                        <a:rPr lang="zh-TW" altLang="en-US" sz="1100" b="0" i="0" u="none" strike="noStrike">
                          <a:solidFill>
                            <a:srgbClr val="000000"/>
                          </a:solidFill>
                          <a:effectLst/>
                          <a:latin typeface="Meiryo UI" panose="020B0604030504040204" pitchFamily="50" charset="-128"/>
                          <a:ea typeface="Meiryo UI" panose="020B0604030504040204" pitchFamily="50" charset="-128"/>
                        </a:rPr>
                        <a:t>法定雇用率達成企業割合（全国）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48.8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5434701"/>
                  </a:ext>
                </a:extLst>
              </a:tr>
            </a:tbl>
          </a:graphicData>
        </a:graphic>
      </p:graphicFrame>
      <p:sp>
        <p:nvSpPr>
          <p:cNvPr id="16" name="正方形/長方形 15"/>
          <p:cNvSpPr/>
          <p:nvPr/>
        </p:nvSpPr>
        <p:spPr>
          <a:xfrm>
            <a:off x="7825185" y="1135900"/>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endParaRPr kumimoji="1" lang="ja-JP" altLang="en-US" dirty="0">
              <a:solidFill>
                <a:schemeClr val="tx1"/>
              </a:solidFill>
            </a:endParaRPr>
          </a:p>
        </p:txBody>
      </p:sp>
      <p:sp>
        <p:nvSpPr>
          <p:cNvPr id="17" name="正方形/長方形 16"/>
          <p:cNvSpPr/>
          <p:nvPr/>
        </p:nvSpPr>
        <p:spPr>
          <a:xfrm>
            <a:off x="467544" y="1141890"/>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endParaRPr kumimoji="1" lang="ja-JP" altLang="en-US" dirty="0">
              <a:solidFill>
                <a:schemeClr val="tx1"/>
              </a:solidFill>
            </a:endParaRPr>
          </a:p>
        </p:txBody>
      </p:sp>
      <p:sp>
        <p:nvSpPr>
          <p:cNvPr id="18" name="正方形/長方形 17"/>
          <p:cNvSpPr/>
          <p:nvPr/>
        </p:nvSpPr>
        <p:spPr>
          <a:xfrm>
            <a:off x="6974905" y="4976049"/>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endParaRPr kumimoji="1" lang="ja-JP" altLang="en-US" dirty="0">
              <a:solidFill>
                <a:schemeClr val="tx1"/>
              </a:solidFill>
            </a:endParaRPr>
          </a:p>
        </p:txBody>
      </p:sp>
      <p:pic>
        <p:nvPicPr>
          <p:cNvPr id="2" name="図 1">
            <a:extLst>
              <a:ext uri="{FF2B5EF4-FFF2-40B4-BE49-F238E27FC236}">
                <a16:creationId xmlns:a16="http://schemas.microsoft.com/office/drawing/2014/main" id="{BDA2A9AA-16E3-49B5-A36C-69C6995B9664}"/>
              </a:ext>
            </a:extLst>
          </p:cNvPr>
          <p:cNvPicPr>
            <a:picLocks noChangeAspect="1"/>
          </p:cNvPicPr>
          <p:nvPr/>
        </p:nvPicPr>
        <p:blipFill>
          <a:blip r:embed="rId3"/>
          <a:stretch>
            <a:fillRect/>
          </a:stretch>
        </p:blipFill>
        <p:spPr>
          <a:xfrm>
            <a:off x="929324" y="1175009"/>
            <a:ext cx="7285351" cy="4054191"/>
          </a:xfrm>
          <a:prstGeom prst="rect">
            <a:avLst/>
          </a:prstGeom>
        </p:spPr>
      </p:pic>
    </p:spTree>
    <p:extLst>
      <p:ext uri="{BB962C8B-B14F-4D97-AF65-F5344CB8AC3E}">
        <p14:creationId xmlns:p14="http://schemas.microsoft.com/office/powerpoint/2010/main" val="3914640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07504" y="593485"/>
            <a:ext cx="6336704" cy="307760"/>
          </a:xfrm>
          <a:prstGeom prst="rect">
            <a:avLst/>
          </a:prstGeom>
          <a:noFill/>
        </p:spPr>
        <p:txBody>
          <a:bodyPr wrap="square" lIns="91424" tIns="45712" rIns="91424" bIns="45712" rtlCol="0">
            <a:spAutoFit/>
          </a:bodyPr>
          <a:lstStyle/>
          <a:p>
            <a:pPr defTabSz="914400"/>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新・大阪府地震防災アクションプラン</a:t>
            </a:r>
            <a:endParaRPr lang="en-US" altLang="ja-JP" sz="1400" b="1" u="sng" dirty="0">
              <a:solidFill>
                <a:srgbClr val="FF0000"/>
              </a:solidFill>
              <a:latin typeface="Meiryo UI" panose="020B0604030504040204" pitchFamily="50" charset="-128"/>
              <a:ea typeface="Meiryo UI" panose="020B0604030504040204" pitchFamily="50" charset="-128"/>
            </a:endParaRPr>
          </a:p>
        </p:txBody>
      </p:sp>
      <p:sp>
        <p:nvSpPr>
          <p:cNvPr id="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prstClr val="black"/>
                </a:solidFill>
              </a:rPr>
              <a:pPr>
                <a:defRPr/>
              </a:pPr>
              <a:t>22</a:t>
            </a:fld>
            <a:endParaRPr lang="ja-JP" altLang="en-US" sz="1800" dirty="0">
              <a:solidFill>
                <a:prstClr val="black"/>
              </a:solidFill>
            </a:endParaRPr>
          </a:p>
        </p:txBody>
      </p:sp>
      <p:sp>
        <p:nvSpPr>
          <p:cNvPr id="7" name="テキスト ボックス 6"/>
          <p:cNvSpPr txBox="1"/>
          <p:nvPr/>
        </p:nvSpPr>
        <p:spPr>
          <a:xfrm>
            <a:off x="107504" y="913425"/>
            <a:ext cx="8928992" cy="2308324"/>
          </a:xfrm>
          <a:prstGeom prst="rect">
            <a:avLst/>
          </a:prstGeom>
          <a:noFill/>
        </p:spPr>
        <p:txBody>
          <a:bodyPr wrap="square" rtlCol="0">
            <a:spAutoFit/>
          </a:bodyPr>
          <a:lstStyle/>
          <a:p>
            <a:pPr marL="171450" indent="-171450" defTabSz="914400">
              <a:buFont typeface="Meiryo UI" panose="020B0604030504040204" pitchFamily="50" charset="-128"/>
              <a:buChar char="○"/>
            </a:pPr>
            <a:r>
              <a:rPr lang="ja-JP" altLang="ja-JP" sz="1200" dirty="0">
                <a:latin typeface="Meiryo UI" panose="020B0604030504040204" pitchFamily="50" charset="-128"/>
                <a:ea typeface="Meiryo UI" panose="020B0604030504040204" pitchFamily="50" charset="-128"/>
                <a:cs typeface="Meiryo UI" panose="020B0604030504040204" pitchFamily="50" charset="-128"/>
              </a:rPr>
              <a:t>「新・大阪府地震防災アクションプラン」は、</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2015</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年から</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2024</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年度までの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年間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取組期間とし、</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南海トラフ巨大地震をはじめとする地震災害から、「人命を守る」「被害を最小にする」ことを最優先に取組を実施。</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200" dirty="0">
                <a:latin typeface="Meiryo UI" panose="020B0604030504040204" pitchFamily="50" charset="-128"/>
                <a:ea typeface="Meiryo UI" panose="020B0604030504040204" pitchFamily="50" charset="-128"/>
                <a:cs typeface="Meiryo UI" panose="020B0604030504040204" pitchFamily="50" charset="-128"/>
              </a:rPr>
              <a:t>　　プランに位置付けている各アクションは、毎年度、進捗状況や目標達成度の評価を行い、その見直し・改善を通じて着実な推進につなげる</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p>
          <a:p>
            <a:pPr marL="171450" indent="-171450" defTabSz="914400">
              <a:buFont typeface="Meiryo UI" panose="020B0604030504040204" pitchFamily="50" charset="-128"/>
              <a:buChar char="○"/>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914400">
              <a:buFont typeface="Meiryo UI" panose="020B0604030504040204" pitchFamily="50" charset="-128"/>
              <a:buChar char="○"/>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年間は、</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府民の安心安全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確保に全力を傾ける</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ため、「集中取組期間」と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設定し、取組みを推進。</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アクションの進捗状況評価（</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a:p>
            <a:pPr defTabSz="914400"/>
            <a:r>
              <a:rPr lang="ja-JP" altLang="en-US" sz="1200" dirty="0">
                <a:latin typeface="Meiryo UI" panose="020B0604030504040204" pitchFamily="50" charset="-128"/>
                <a:ea typeface="Meiryo UI" panose="020B0604030504040204" pitchFamily="50" charset="-128"/>
                <a:cs typeface="Meiryo UI" panose="020B0604030504040204" pitchFamily="50" charset="-128"/>
              </a:rPr>
              <a:t>　　　　・計画以上に進んでいるアクション：</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アクション　・概ね計画どおり進んでいるアクション：</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98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アクション　・計画どおり進んでいない：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アクション</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914400">
              <a:buFont typeface="Meiryo UI" panose="020B0604030504040204" pitchFamily="50" charset="-128"/>
              <a:buChar char="○"/>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914400">
              <a:buFont typeface="Meiryo UI" panose="020B0604030504040204" pitchFamily="50" charset="-128"/>
              <a:buChar char="○"/>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年度には、大阪府北部地震や台風第</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号などの災害を踏まえた取組みを反映。</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年間は短期目標を設定し取組みを推進。</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アクションの進捗状況評価（</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a:p>
            <a:pPr defTabSz="914400"/>
            <a:r>
              <a:rPr lang="ja-JP" altLang="en-US" sz="1200" dirty="0">
                <a:latin typeface="Meiryo UI" panose="020B0604030504040204" pitchFamily="50" charset="-128"/>
                <a:ea typeface="Meiryo UI" panose="020B0604030504040204" pitchFamily="50" charset="-128"/>
                <a:cs typeface="Meiryo UI" panose="020B0604030504040204" pitchFamily="50" charset="-128"/>
              </a:rPr>
              <a:t>　　　　・概ね計画どおり進んでいるアクション：</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アクション　　・計画どおり進んでいない：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アクション</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220012309"/>
              </p:ext>
            </p:extLst>
          </p:nvPr>
        </p:nvGraphicFramePr>
        <p:xfrm>
          <a:off x="422711" y="3390834"/>
          <a:ext cx="5558989" cy="3460046"/>
        </p:xfrm>
        <a:graphic>
          <a:graphicData uri="http://schemas.openxmlformats.org/drawingml/2006/table">
            <a:tbl>
              <a:tblPr firstRow="1" firstCol="1" bandRow="1">
                <a:tableStyleId>{5940675A-B579-460E-94D1-54222C63F5DA}</a:tableStyleId>
              </a:tblPr>
              <a:tblGrid>
                <a:gridCol w="1110333">
                  <a:extLst>
                    <a:ext uri="{9D8B030D-6E8A-4147-A177-3AD203B41FA5}">
                      <a16:colId xmlns:a16="http://schemas.microsoft.com/office/drawing/2014/main" val="20000"/>
                    </a:ext>
                  </a:extLst>
                </a:gridCol>
                <a:gridCol w="2172181">
                  <a:extLst>
                    <a:ext uri="{9D8B030D-6E8A-4147-A177-3AD203B41FA5}">
                      <a16:colId xmlns:a16="http://schemas.microsoft.com/office/drawing/2014/main" val="20001"/>
                    </a:ext>
                  </a:extLst>
                </a:gridCol>
                <a:gridCol w="2276475">
                  <a:extLst>
                    <a:ext uri="{9D8B030D-6E8A-4147-A177-3AD203B41FA5}">
                      <a16:colId xmlns:a16="http://schemas.microsoft.com/office/drawing/2014/main" val="20002"/>
                    </a:ext>
                  </a:extLst>
                </a:gridCol>
              </a:tblGrid>
              <a:tr h="391726">
                <a:tc>
                  <a:txBody>
                    <a:bodyPr/>
                    <a:lstStyle/>
                    <a:p>
                      <a:pPr algn="ctr">
                        <a:lnSpc>
                          <a:spcPts val="1200"/>
                        </a:lnSpc>
                        <a:spcAft>
                          <a:spcPts val="0"/>
                        </a:spcAft>
                        <a:tabLst>
                          <a:tab pos="1504950" algn="l"/>
                        </a:tabLs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具体的数値目標があるもの</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数値目標が設定できないもの</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66248">
                <a:tc>
                  <a:txBody>
                    <a:bodyPr/>
                    <a:lstStyle/>
                    <a:p>
                      <a:pPr algn="l">
                        <a:lnSpc>
                          <a:spcPts val="1200"/>
                        </a:lnSpc>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府自ら取組むアクション</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spcAft>
                          <a:spcPts val="0"/>
                        </a:spcAft>
                      </a:pP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000"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府のハード施策として推進しているもの</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・防潮堤の津波浸水対策</a:t>
                      </a:r>
                    </a:p>
                    <a:p>
                      <a:pPr algn="l">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・水門の耐震化</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・ため池防災・減災の推進　　 　　</a:t>
                      </a:r>
                      <a:r>
                        <a:rPr lang="ja-JP" altLang="en-US" sz="1000"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a:t>
                      </a:r>
                      <a:endParaRPr lang="en-US" altLang="ja-JP" sz="1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spcAft>
                          <a:spcPts val="0"/>
                        </a:spcAft>
                      </a:pP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府のソフト施策として推進しているもの</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a:t>
                      </a: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880</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万人訓練の充実</a:t>
                      </a:r>
                    </a:p>
                    <a:p>
                      <a:pPr algn="l">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・災害医療体制の整備</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・帰宅困難者対策の確立　　　　　 　</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a:t>
                      </a: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96860">
                <a:tc>
                  <a:txBody>
                    <a:bodyPr/>
                    <a:lstStyle/>
                    <a:p>
                      <a:pPr algn="l">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市町村や民間団体等の取組みを支援するアクション　</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spcAft>
                          <a:spcPts val="0"/>
                        </a:spcAft>
                      </a:pP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spc="-1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市町村・民間団体のハード施策を</a:t>
                      </a:r>
                      <a:endParaRPr lang="en-US" altLang="ja-JP" sz="1000" kern="100" spc="-1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altLang="en-US" sz="1000" kern="100" spc="-1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spc="-1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spc="-1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支援することで促進を図るもの </a:t>
                      </a:r>
                      <a:endParaRPr lang="en-US" altLang="ja-JP" sz="1000" kern="100" baseline="300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・民間建築物の耐震化</a:t>
                      </a:r>
                    </a:p>
                    <a:p>
                      <a:pPr algn="l">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・鉄道施設の防災対策</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a:t>
                      </a: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200"/>
                        </a:lnSpc>
                        <a:spcAft>
                          <a:spcPts val="0"/>
                        </a:spcAft>
                      </a:pP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Ⅳ</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市町村・民間団体のソフト施策を</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支援することで促進を図るもの</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・地下空間対策の促進</a:t>
                      </a:r>
                    </a:p>
                    <a:p>
                      <a:pPr algn="l">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・災害廃棄物の適正処理</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a:t>
                      </a: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5212">
                <a:tc gridSpan="3">
                  <a:txBody>
                    <a:bodyPr/>
                    <a:lstStyle/>
                    <a:p>
                      <a:pPr algn="r">
                        <a:lnSpc>
                          <a:spcPts val="1200"/>
                        </a:lnSpc>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ts val="500"/>
                        </a:lnSpc>
                        <a:spcAft>
                          <a:spcPts val="0"/>
                        </a:spcAft>
                      </a:pPr>
                      <a:endParaRPr lang="ja-JP" sz="1200" kern="100" dirty="0">
                        <a:effectLst/>
                        <a:latin typeface="Century"/>
                        <a:ea typeface="ＭＳ 明朝"/>
                        <a:cs typeface="Times New Roman"/>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ts val="500"/>
                        </a:lnSpc>
                        <a:spcAft>
                          <a:spcPts val="0"/>
                        </a:spcAft>
                      </a:pPr>
                      <a:endParaRPr lang="ja-JP" sz="1200" kern="100" dirty="0">
                        <a:effectLst/>
                        <a:latin typeface="Century"/>
                        <a:ea typeface="ＭＳ 明朝"/>
                        <a:cs typeface="Times New Roman"/>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2" name="テキスト ボックス 11"/>
          <p:cNvSpPr txBox="1"/>
          <p:nvPr/>
        </p:nvSpPr>
        <p:spPr>
          <a:xfrm>
            <a:off x="2728624" y="4869672"/>
            <a:ext cx="871568" cy="246221"/>
          </a:xfrm>
          <a:prstGeom prst="rect">
            <a:avLst/>
          </a:prstGeom>
          <a:noFill/>
          <a:ln>
            <a:solidFill>
              <a:schemeClr val="tx1"/>
            </a:solidFill>
          </a:ln>
        </p:spPr>
        <p:txBody>
          <a:bodyPr wrap="square" rtlCol="0" anchor="ctr">
            <a:spAutoFit/>
          </a:bodyPr>
          <a:lstStyle/>
          <a:p>
            <a:pPr algn="ctr" defTabSz="914400"/>
            <a:r>
              <a:rPr lang="en-US" altLang="ja-JP" sz="1000" b="1" kern="100" dirty="0">
                <a:latin typeface="Meiryo UI" panose="020B0604030504040204" pitchFamily="50" charset="-128"/>
                <a:ea typeface="Meiryo UI" panose="020B0604030504040204" pitchFamily="50" charset="-128"/>
                <a:cs typeface="Meiryo UI" panose="020B0604030504040204" pitchFamily="50" charset="-128"/>
              </a:rPr>
              <a:t>14</a:t>
            </a:r>
            <a:r>
              <a:rPr lang="ja-JP" altLang="ja-JP" sz="1000" b="1" kern="100" dirty="0">
                <a:latin typeface="Meiryo UI" panose="020B0604030504040204" pitchFamily="50" charset="-128"/>
                <a:ea typeface="Meiryo UI" panose="020B0604030504040204" pitchFamily="50" charset="-128"/>
                <a:cs typeface="Meiryo UI" panose="020B0604030504040204" pitchFamily="50" charset="-128"/>
              </a:rPr>
              <a:t>アクション</a:t>
            </a:r>
          </a:p>
        </p:txBody>
      </p:sp>
      <p:sp>
        <p:nvSpPr>
          <p:cNvPr id="13" name="テキスト ボックス 12"/>
          <p:cNvSpPr txBox="1"/>
          <p:nvPr/>
        </p:nvSpPr>
        <p:spPr>
          <a:xfrm>
            <a:off x="4879568" y="4873520"/>
            <a:ext cx="871568" cy="246221"/>
          </a:xfrm>
          <a:prstGeom prst="rect">
            <a:avLst/>
          </a:prstGeom>
          <a:noFill/>
          <a:ln>
            <a:solidFill>
              <a:schemeClr val="tx1"/>
            </a:solidFill>
          </a:ln>
        </p:spPr>
        <p:txBody>
          <a:bodyPr wrap="square" rtlCol="0" anchor="ctr">
            <a:spAutoFit/>
          </a:bodyPr>
          <a:lstStyle/>
          <a:p>
            <a:pPr algn="ctr" defTabSz="914400">
              <a:lnSpc>
                <a:spcPts val="1200"/>
              </a:lnSpc>
            </a:pPr>
            <a:r>
              <a:rPr lang="en-US" altLang="ja-JP" sz="1000" b="1" kern="100" dirty="0">
                <a:latin typeface="Meiryo UI" panose="020B0604030504040204" pitchFamily="50" charset="-128"/>
                <a:ea typeface="Meiryo UI" panose="020B0604030504040204" pitchFamily="50" charset="-128"/>
                <a:cs typeface="Meiryo UI" panose="020B0604030504040204" pitchFamily="50" charset="-128"/>
              </a:rPr>
              <a:t>48</a:t>
            </a:r>
            <a:r>
              <a:rPr lang="ja-JP" altLang="ja-JP" sz="1000" b="1" kern="100" dirty="0">
                <a:latin typeface="Meiryo UI" panose="020B0604030504040204" pitchFamily="50" charset="-128"/>
                <a:ea typeface="Meiryo UI" panose="020B0604030504040204" pitchFamily="50" charset="-128"/>
                <a:cs typeface="Meiryo UI" panose="020B0604030504040204" pitchFamily="50" charset="-128"/>
              </a:rPr>
              <a:t>ア</a:t>
            </a:r>
            <a:r>
              <a:rPr lang="ja-JP" altLang="ja-JP"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クション</a:t>
            </a:r>
            <a:endParaRPr lang="en-US" altLang="ja-JP"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2728624" y="6271732"/>
            <a:ext cx="871568" cy="246221"/>
          </a:xfrm>
          <a:prstGeom prst="rect">
            <a:avLst/>
          </a:prstGeom>
          <a:noFill/>
          <a:ln>
            <a:solidFill>
              <a:schemeClr val="tx1"/>
            </a:solidFill>
          </a:ln>
        </p:spPr>
        <p:txBody>
          <a:bodyPr wrap="square" rtlCol="0" anchor="ctr">
            <a:spAutoFit/>
          </a:bodyPr>
          <a:lstStyle/>
          <a:p>
            <a:pPr algn="ctr" defTabSz="914400">
              <a:lnSpc>
                <a:spcPts val="1200"/>
              </a:lnSpc>
            </a:pPr>
            <a:r>
              <a:rPr lang="en-US" altLang="ja-JP" sz="1000" b="1" kern="100" dirty="0">
                <a:latin typeface="Meiryo UI" panose="020B0604030504040204" pitchFamily="50" charset="-128"/>
                <a:ea typeface="Meiryo UI" panose="020B0604030504040204" pitchFamily="50" charset="-128"/>
                <a:cs typeface="Meiryo UI" panose="020B0604030504040204" pitchFamily="50" charset="-128"/>
              </a:rPr>
              <a:t>9</a:t>
            </a:r>
            <a:r>
              <a:rPr lang="ja-JP" altLang="ja-JP" sz="1000" b="1" kern="100" dirty="0">
                <a:latin typeface="Meiryo UI" panose="020B0604030504040204" pitchFamily="50" charset="-128"/>
                <a:ea typeface="Meiryo UI" panose="020B0604030504040204" pitchFamily="50" charset="-128"/>
                <a:cs typeface="Meiryo UI" panose="020B0604030504040204" pitchFamily="50" charset="-128"/>
              </a:rPr>
              <a:t>アクション</a:t>
            </a:r>
            <a:endParaRPr lang="en-US" altLang="ja-JP" sz="10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879568" y="6271732"/>
            <a:ext cx="871568" cy="246221"/>
          </a:xfrm>
          <a:prstGeom prst="rect">
            <a:avLst/>
          </a:prstGeom>
          <a:noFill/>
          <a:ln>
            <a:solidFill>
              <a:schemeClr val="tx1"/>
            </a:solidFill>
          </a:ln>
        </p:spPr>
        <p:txBody>
          <a:bodyPr wrap="square" rtlCol="0" anchor="ctr">
            <a:spAutoFit/>
          </a:bodyPr>
          <a:lstStyle/>
          <a:p>
            <a:pPr algn="ctr" defTabSz="914400">
              <a:lnSpc>
                <a:spcPts val="1200"/>
              </a:lnSpc>
            </a:pPr>
            <a:r>
              <a:rPr lang="en-US" altLang="ja-JP" sz="1000" b="1" kern="100" dirty="0">
                <a:latin typeface="Meiryo UI" panose="020B0604030504040204" pitchFamily="50" charset="-128"/>
                <a:ea typeface="Meiryo UI" panose="020B0604030504040204" pitchFamily="50" charset="-128"/>
                <a:cs typeface="Meiryo UI" panose="020B0604030504040204" pitchFamily="50" charset="-128"/>
              </a:rPr>
              <a:t>29</a:t>
            </a:r>
            <a:r>
              <a:rPr lang="ja-JP" altLang="ja-JP" sz="1000" b="1" kern="100" dirty="0">
                <a:latin typeface="Meiryo UI" panose="020B0604030504040204" pitchFamily="50" charset="-128"/>
                <a:ea typeface="Meiryo UI" panose="020B0604030504040204" pitchFamily="50" charset="-128"/>
                <a:cs typeface="Meiryo UI" panose="020B0604030504040204" pitchFamily="50" charset="-128"/>
              </a:rPr>
              <a:t>アクション</a:t>
            </a:r>
            <a:endParaRPr lang="en-US" altLang="ja-JP" sz="10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6084168" y="3705897"/>
            <a:ext cx="2736304" cy="2466493"/>
          </a:xfrm>
          <a:prstGeom prst="round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defTabSz="914400"/>
            <a:r>
              <a:rPr lang="en-US" altLang="ja-JP" sz="1050" u="sng" dirty="0">
                <a:solidFill>
                  <a:schemeClr val="tx1"/>
                </a:solidFill>
                <a:latin typeface="Meiryo UI" panose="020B0604030504040204" pitchFamily="50" charset="-128"/>
                <a:ea typeface="Meiryo UI" panose="020B0604030504040204" pitchFamily="50" charset="-128"/>
              </a:rPr>
              <a:t>2019</a:t>
            </a:r>
            <a:r>
              <a:rPr lang="ja-JP" altLang="en-US" sz="1050" u="sng" dirty="0">
                <a:solidFill>
                  <a:schemeClr val="tx1"/>
                </a:solidFill>
                <a:latin typeface="Meiryo UI" panose="020B0604030504040204" pitchFamily="50" charset="-128"/>
                <a:ea typeface="Meiryo UI" panose="020B0604030504040204" pitchFamily="50" charset="-128"/>
              </a:rPr>
              <a:t>年における主だったアクション</a:t>
            </a:r>
            <a:endParaRPr lang="en-US" altLang="ja-JP" sz="1050" u="sng" dirty="0">
              <a:solidFill>
                <a:schemeClr val="tx1"/>
              </a:solidFill>
              <a:latin typeface="Meiryo UI" panose="020B0604030504040204" pitchFamily="50" charset="-128"/>
              <a:ea typeface="Meiryo UI" panose="020B0604030504040204" pitchFamily="50" charset="-128"/>
            </a:endParaRPr>
          </a:p>
          <a:p>
            <a:pPr defTabSz="914400"/>
            <a:r>
              <a:rPr lang="ja-JP" altLang="en-US" sz="1050" dirty="0">
                <a:solidFill>
                  <a:schemeClr val="tx1"/>
                </a:solidFill>
                <a:latin typeface="Meiryo UI" panose="020B0604030504040204" pitchFamily="50" charset="-128"/>
                <a:ea typeface="Meiryo UI" panose="020B0604030504040204" pitchFamily="50" charset="-128"/>
              </a:rPr>
              <a:t>・ 広域緊急交通路の通行機能確保</a:t>
            </a:r>
            <a:endParaRPr lang="en-US" altLang="ja-JP" sz="1050" dirty="0">
              <a:solidFill>
                <a:schemeClr val="tx1"/>
              </a:solidFill>
              <a:latin typeface="Meiryo UI" panose="020B0604030504040204" pitchFamily="50" charset="-128"/>
              <a:ea typeface="Meiryo UI" panose="020B0604030504040204" pitchFamily="50" charset="-128"/>
            </a:endParaRPr>
          </a:p>
          <a:p>
            <a:pPr defTabSz="914400"/>
            <a:r>
              <a:rPr lang="ja-JP" altLang="en-US" sz="1050" dirty="0">
                <a:solidFill>
                  <a:schemeClr val="tx1"/>
                </a:solidFill>
                <a:latin typeface="Meiryo UI" panose="020B0604030504040204" pitchFamily="50" charset="-128"/>
                <a:ea typeface="Meiryo UI" panose="020B0604030504040204" pitchFamily="50" charset="-128"/>
              </a:rPr>
              <a:t>沿道建築物の耐震化・無電柱化の推進</a:t>
            </a:r>
            <a:endParaRPr lang="en-US" altLang="ja-JP" sz="1050" dirty="0">
              <a:solidFill>
                <a:schemeClr val="tx1"/>
              </a:solidFill>
              <a:latin typeface="Meiryo UI" panose="020B0604030504040204" pitchFamily="50" charset="-128"/>
              <a:ea typeface="Meiryo UI" panose="020B0604030504040204" pitchFamily="50" charset="-128"/>
            </a:endParaRPr>
          </a:p>
          <a:p>
            <a:pPr defTabSz="914400"/>
            <a:r>
              <a:rPr lang="ja-JP" altLang="en-US" sz="1050" dirty="0">
                <a:solidFill>
                  <a:schemeClr val="tx1"/>
                </a:solidFill>
                <a:latin typeface="Meiryo UI" panose="020B0604030504040204" pitchFamily="50" charset="-128"/>
                <a:ea typeface="Meiryo UI" panose="020B0604030504040204" pitchFamily="50" charset="-128"/>
              </a:rPr>
              <a:t>のアクションを集中的・優先的に実施する区間「重点環状</a:t>
            </a:r>
            <a:r>
              <a:rPr lang="en-US" altLang="ja-JP" sz="1050" dirty="0">
                <a:solidFill>
                  <a:schemeClr val="tx1"/>
                </a:solidFill>
                <a:latin typeface="Meiryo UI" panose="020B0604030504040204" pitchFamily="50" charset="-128"/>
                <a:ea typeface="Meiryo UI" panose="020B0604030504040204" pitchFamily="50" charset="-128"/>
              </a:rPr>
              <a:t>Line</a:t>
            </a:r>
            <a:r>
              <a:rPr lang="ja-JP" altLang="en-US" sz="1050" dirty="0">
                <a:solidFill>
                  <a:schemeClr val="tx1"/>
                </a:solidFill>
                <a:latin typeface="Meiryo UI" panose="020B0604030504040204" pitchFamily="50" charset="-128"/>
                <a:ea typeface="Meiryo UI" panose="020B0604030504040204" pitchFamily="50" charset="-128"/>
              </a:rPr>
              <a:t>」として設定</a:t>
            </a:r>
            <a:endParaRPr lang="en-US" altLang="ja-JP" sz="1050" dirty="0">
              <a:solidFill>
                <a:schemeClr val="tx1"/>
              </a:solidFill>
              <a:latin typeface="Meiryo UI" panose="020B0604030504040204" pitchFamily="50" charset="-128"/>
              <a:ea typeface="Meiryo UI" panose="020B0604030504040204" pitchFamily="50" charset="-128"/>
            </a:endParaRPr>
          </a:p>
          <a:p>
            <a:pPr defTabSz="914400"/>
            <a:r>
              <a:rPr lang="ja-JP" altLang="en-US" sz="1050" dirty="0">
                <a:solidFill>
                  <a:schemeClr val="tx1"/>
                </a:solidFill>
                <a:latin typeface="Meiryo UI" panose="020B0604030504040204" pitchFamily="50" charset="-128"/>
                <a:ea typeface="Meiryo UI" panose="020B0604030504040204" pitchFamily="50" charset="-128"/>
              </a:rPr>
              <a:t>・避難所の確保と運営体制の確立</a:t>
            </a:r>
            <a:endParaRPr lang="en-US" altLang="ja-JP" sz="1050" dirty="0">
              <a:solidFill>
                <a:schemeClr val="tx1"/>
              </a:solidFill>
              <a:latin typeface="Meiryo UI" panose="020B0604030504040204" pitchFamily="50" charset="-128"/>
              <a:ea typeface="Meiryo UI" panose="020B0604030504040204" pitchFamily="50" charset="-128"/>
            </a:endParaRPr>
          </a:p>
          <a:p>
            <a:pPr defTabSz="914400"/>
            <a:r>
              <a:rPr lang="ja-JP" altLang="en-US" sz="1050" dirty="0">
                <a:solidFill>
                  <a:schemeClr val="tx1"/>
                </a:solidFill>
                <a:latin typeface="Meiryo UI" panose="020B0604030504040204" pitchFamily="50" charset="-128"/>
                <a:ea typeface="Meiryo UI" panose="020B0604030504040204" pitchFamily="50" charset="-128"/>
              </a:rPr>
              <a:t>新型コロナウイルス蔓延化における避難所運営について、大阪府にて「避難所運営マニュアル作成指針」（新型コロナウイルス感染症対応編）を作成し市町村周知を行った。</a:t>
            </a:r>
            <a:endParaRPr lang="en-US" altLang="ja-JP" sz="1050" dirty="0">
              <a:solidFill>
                <a:schemeClr val="tx1"/>
              </a:solidFill>
              <a:latin typeface="Meiryo UI" panose="020B0604030504040204" pitchFamily="50" charset="-128"/>
              <a:ea typeface="Meiryo UI" panose="020B0604030504040204" pitchFamily="50" charset="-128"/>
            </a:endParaRPr>
          </a:p>
        </p:txBody>
      </p:sp>
      <p:sp>
        <p:nvSpPr>
          <p:cNvPr id="19" name="タイトル 1"/>
          <p:cNvSpPr txBox="1">
            <a:spLocks/>
          </p:cNvSpPr>
          <p:nvPr/>
        </p:nvSpPr>
        <p:spPr>
          <a:xfrm>
            <a:off x="0" y="-60094"/>
            <a:ext cx="9144000" cy="620688"/>
          </a:xfrm>
          <a:prstGeom prst="rect">
            <a:avLst/>
          </a:prstGeom>
          <a:solidFill>
            <a:srgbClr val="FFC000"/>
          </a:solidFill>
          <a:ln>
            <a:noFill/>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）人口減少・超高齢化社会でも持続可能な地域づくり</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④</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地震による被害予測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62231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50449" y="655775"/>
            <a:ext cx="6336704" cy="307760"/>
          </a:xfrm>
          <a:prstGeom prst="rect">
            <a:avLst/>
          </a:prstGeom>
          <a:noFill/>
        </p:spPr>
        <p:txBody>
          <a:bodyPr wrap="square" lIns="91424" tIns="45712" rIns="91424" bIns="45712" rtlCol="0">
            <a:spAutoFit/>
          </a:bodyPr>
          <a:lstStyle/>
          <a:p>
            <a:pPr defTabSz="914400"/>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大阪府強靭化地域計画</a:t>
            </a:r>
            <a:endParaRPr lang="en-US" altLang="ja-JP" sz="1400" b="1" u="sng" dirty="0">
              <a:solidFill>
                <a:srgbClr val="FF0000"/>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nvPr>
        </p:nvGraphicFramePr>
        <p:xfrm>
          <a:off x="251520" y="3332151"/>
          <a:ext cx="8280920" cy="1246088"/>
        </p:xfrm>
        <a:graphic>
          <a:graphicData uri="http://schemas.openxmlformats.org/drawingml/2006/table">
            <a:tbl>
              <a:tblPr firstRow="1" firstCol="1" bandRow="1">
                <a:tableStyleId>{5940675A-B579-460E-94D1-54222C63F5DA}</a:tableStyleId>
              </a:tblPr>
              <a:tblGrid>
                <a:gridCol w="7019789">
                  <a:extLst>
                    <a:ext uri="{9D8B030D-6E8A-4147-A177-3AD203B41FA5}">
                      <a16:colId xmlns:a16="http://schemas.microsoft.com/office/drawing/2014/main" val="20000"/>
                    </a:ext>
                  </a:extLst>
                </a:gridCol>
                <a:gridCol w="1261131">
                  <a:extLst>
                    <a:ext uri="{9D8B030D-6E8A-4147-A177-3AD203B41FA5}">
                      <a16:colId xmlns:a16="http://schemas.microsoft.com/office/drawing/2014/main" val="20001"/>
                    </a:ext>
                  </a:extLst>
                </a:gridCol>
              </a:tblGrid>
              <a:tr h="358578">
                <a:tc>
                  <a:txBody>
                    <a:bodyPr/>
                    <a:lstStyle/>
                    <a:p>
                      <a:pPr algn="ctr">
                        <a:lnSpc>
                          <a:spcPct val="100000"/>
                        </a:lnSpc>
                        <a:spcAft>
                          <a:spcPts val="0"/>
                        </a:spcAft>
                      </a:pPr>
                      <a:r>
                        <a:rPr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「起きてはならない最悪の事態」ごとの施策の進捗状況評価</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88380">
                <a:tc>
                  <a:txBody>
                    <a:bodyPr/>
                    <a:lstStyle/>
                    <a:p>
                      <a:pPr indent="0" algn="just">
                        <a:lnSpc>
                          <a:spcPct val="100000"/>
                        </a:lnSpc>
                        <a:spcAft>
                          <a:spcPts val="0"/>
                        </a:spcAft>
                      </a:pPr>
                      <a:r>
                        <a:rPr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計画の目標を達成した</a:t>
                      </a:r>
                      <a:endParaRPr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r>
                        <a:rPr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10750">
                <a:tc>
                  <a:txBody>
                    <a:bodyPr/>
                    <a:lstStyle/>
                    <a:p>
                      <a:pPr indent="0" algn="just">
                        <a:lnSpc>
                          <a:spcPct val="100000"/>
                        </a:lnSpc>
                        <a:spcAft>
                          <a:spcPts val="0"/>
                        </a:spcAft>
                      </a:pPr>
                      <a:r>
                        <a:rPr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（計画の目標達成には至っていないが）計画以上もしくは概ね計画どおり進んでいる</a:t>
                      </a:r>
                      <a:endParaRPr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４</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88380">
                <a:tc>
                  <a:txBody>
                    <a:bodyPr/>
                    <a:lstStyle/>
                    <a:p>
                      <a:pPr indent="0" algn="just">
                        <a:lnSpc>
                          <a:spcPct val="100000"/>
                        </a:lnSpc>
                        <a:spcAft>
                          <a:spcPts val="0"/>
                        </a:spcAft>
                      </a:pPr>
                      <a:r>
                        <a:rPr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計画どおり進んでいない</a:t>
                      </a:r>
                      <a:endParaRPr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０</a:t>
                      </a:r>
                      <a:endParaRPr lang="ja-JP"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7" name="テキスト ボックス 6"/>
          <p:cNvSpPr txBox="1"/>
          <p:nvPr/>
        </p:nvSpPr>
        <p:spPr>
          <a:xfrm>
            <a:off x="152163" y="994842"/>
            <a:ext cx="8839673" cy="181588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171450" indent="-171450" defTabSz="914400">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「大阪府強靱化地域計画」は、府の強靱化の推進にあたり、中長期的な視野の下で施策の推進方針や方向性を明らかにするため、</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年度までを見据えて策定したものです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。なお、</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年度に、国の国土強靭化基本計画の見直しや、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年の大阪北部地震、台風第</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号などの災害の教訓等を踏まえ、計画を見直しています。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914400">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本計画については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起きてはならない最悪の事態」ごとに、それを回避するための施策の進捗状況を集約し、概括的な評価を行うことにより進捗管理を行っています。なお、個別の施策については、基本的にはそれぞれ関連付けられる計画において、進捗管理、評価等（</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PDCA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）を行うこととしています。</a:t>
            </a:r>
          </a:p>
          <a:p>
            <a:pPr marL="171450" indent="-171450" defTabSz="914400">
              <a:buFont typeface="Meiryo UI" panose="020B0604030504040204" pitchFamily="50" charset="-128"/>
              <a:buChar char="○"/>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「起きてはならない最悪の事態」ごとの</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の進捗状況評価結果は、以下のとおりであり、府の強靱化に向けた施策は、概ね計画どおり進んでいます。</a:t>
            </a:r>
            <a:endParaRPr lang="ja-JP"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7452320" y="6664767"/>
            <a:ext cx="1080120" cy="246205"/>
          </a:xfrm>
          <a:prstGeom prst="rect">
            <a:avLst/>
          </a:prstGeom>
          <a:noFill/>
        </p:spPr>
        <p:txBody>
          <a:bodyPr wrap="square" lIns="91424" tIns="45712" rIns="91424" bIns="45712" rtlCol="0">
            <a:spAutoFit/>
          </a:bodyPr>
          <a:lstStyle/>
          <a:p>
            <a:pPr defTabSz="914400"/>
            <a:r>
              <a:rPr lang="ja-JP" altLang="en-US" sz="1000" dirty="0">
                <a:latin typeface="+mn-ea"/>
              </a:rPr>
              <a:t>（次ページへ）</a:t>
            </a:r>
            <a:endParaRPr lang="en-US" altLang="ja-JP" sz="1000" u="sng" dirty="0">
              <a:solidFill>
                <a:srgbClr val="FF0000"/>
              </a:solidFill>
              <a:latin typeface="+mn-ea"/>
            </a:endParaRPr>
          </a:p>
        </p:txBody>
      </p:sp>
      <p:sp>
        <p:nvSpPr>
          <p:cNvPr id="9" name="テキスト ボックス 8"/>
          <p:cNvSpPr txBox="1"/>
          <p:nvPr/>
        </p:nvSpPr>
        <p:spPr>
          <a:xfrm>
            <a:off x="30674" y="2961777"/>
            <a:ext cx="2736304" cy="307760"/>
          </a:xfrm>
          <a:prstGeom prst="rect">
            <a:avLst/>
          </a:prstGeom>
          <a:noFill/>
        </p:spPr>
        <p:txBody>
          <a:bodyPr wrap="square" lIns="91424" tIns="45712" rIns="91424" bIns="45712" rtlCol="0">
            <a:spAutoFit/>
          </a:bodyPr>
          <a:lstStyle/>
          <a:p>
            <a:pPr defTabSz="914400"/>
            <a:r>
              <a:rPr lang="ja-JP" altLang="en-US" sz="1400" b="1"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計画の進捗状況の評価結果</a:t>
            </a:r>
            <a:endParaRPr lang="en-US" altLang="ja-JP" sz="1400" b="1" u="sng" dirty="0">
              <a:latin typeface="Meiryo UI" panose="020B0604030504040204" pitchFamily="50" charset="-128"/>
              <a:ea typeface="Meiryo UI" panose="020B0604030504040204" pitchFamily="50" charset="-128"/>
            </a:endParaRPr>
          </a:p>
        </p:txBody>
      </p:sp>
      <p:sp>
        <p:nvSpPr>
          <p:cNvPr id="15" name="タイトル 1"/>
          <p:cNvSpPr txBox="1">
            <a:spLocks/>
          </p:cNvSpPr>
          <p:nvPr/>
        </p:nvSpPr>
        <p:spPr>
          <a:xfrm>
            <a:off x="0" y="-60094"/>
            <a:ext cx="9144000" cy="620688"/>
          </a:xfrm>
          <a:prstGeom prst="rect">
            <a:avLst/>
          </a:prstGeom>
          <a:solidFill>
            <a:srgbClr val="FFC000"/>
          </a:solidFill>
          <a:ln>
            <a:noFill/>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）人口減少・超高齢化社会でも持続可能な地域づくり</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④</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大阪府強靭化地域計画の進捗状況</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1"/>
          <p:cNvSpPr txBox="1">
            <a:spLocks/>
          </p:cNvSpPr>
          <p:nvPr/>
        </p:nvSpPr>
        <p:spPr>
          <a:xfrm>
            <a:off x="6974905" y="6520260"/>
            <a:ext cx="2133600" cy="365125"/>
          </a:xfrm>
          <a:prstGeom prst="rect">
            <a:avLst/>
          </a:prstGeom>
        </p:spPr>
        <p:txBody>
          <a:bodyPr vert="horz" lIns="91440" tIns="45720" rIns="91440" bIns="45720" rtlCol="0" anchor="ctr"/>
          <a:lstStyle>
            <a:defPPr>
              <a:defRPr lang="ja-JP"/>
            </a:defPPr>
            <a:lvl1pPr marL="0" algn="r" defTabSz="914239" rtl="0" eaLnBrk="1" latinLnBrk="0" hangingPunct="1">
              <a:defRPr kumimoji="1" sz="1200" kern="1200">
                <a:solidFill>
                  <a:schemeClr val="tx1">
                    <a:tint val="75000"/>
                  </a:schemeClr>
                </a:solidFill>
                <a:latin typeface="+mn-lt"/>
                <a:ea typeface="+mn-ea"/>
                <a:cs typeface="+mn-cs"/>
              </a:defRPr>
            </a:lvl1pPr>
            <a:lvl2pPr marL="457119" algn="l" defTabSz="914239" rtl="0" eaLnBrk="1" latinLnBrk="0" hangingPunct="1">
              <a:defRPr kumimoji="1" sz="1800" kern="1200">
                <a:solidFill>
                  <a:schemeClr val="tx1"/>
                </a:solidFill>
                <a:latin typeface="+mn-lt"/>
                <a:ea typeface="+mn-ea"/>
                <a:cs typeface="+mn-cs"/>
              </a:defRPr>
            </a:lvl2pPr>
            <a:lvl3pPr marL="914239" algn="l" defTabSz="914239" rtl="0" eaLnBrk="1" latinLnBrk="0" hangingPunct="1">
              <a:defRPr kumimoji="1" sz="1800" kern="1200">
                <a:solidFill>
                  <a:schemeClr val="tx1"/>
                </a:solidFill>
                <a:latin typeface="+mn-lt"/>
                <a:ea typeface="+mn-ea"/>
                <a:cs typeface="+mn-cs"/>
              </a:defRPr>
            </a:lvl3pPr>
            <a:lvl4pPr marL="1371358" algn="l" defTabSz="914239" rtl="0" eaLnBrk="1" latinLnBrk="0" hangingPunct="1">
              <a:defRPr kumimoji="1" sz="1800" kern="1200">
                <a:solidFill>
                  <a:schemeClr val="tx1"/>
                </a:solidFill>
                <a:latin typeface="+mn-lt"/>
                <a:ea typeface="+mn-ea"/>
                <a:cs typeface="+mn-cs"/>
              </a:defRPr>
            </a:lvl4pPr>
            <a:lvl5pPr marL="1828477" algn="l" defTabSz="914239" rtl="0" eaLnBrk="1" latinLnBrk="0" hangingPunct="1">
              <a:defRPr kumimoji="1" sz="1800" kern="1200">
                <a:solidFill>
                  <a:schemeClr val="tx1"/>
                </a:solidFill>
                <a:latin typeface="+mn-lt"/>
                <a:ea typeface="+mn-ea"/>
                <a:cs typeface="+mn-cs"/>
              </a:defRPr>
            </a:lvl5pPr>
            <a:lvl6pPr marL="2285596" algn="l" defTabSz="914239" rtl="0" eaLnBrk="1" latinLnBrk="0" hangingPunct="1">
              <a:defRPr kumimoji="1" sz="1800" kern="1200">
                <a:solidFill>
                  <a:schemeClr val="tx1"/>
                </a:solidFill>
                <a:latin typeface="+mn-lt"/>
                <a:ea typeface="+mn-ea"/>
                <a:cs typeface="+mn-cs"/>
              </a:defRPr>
            </a:lvl6pPr>
            <a:lvl7pPr marL="2742716" algn="l" defTabSz="914239" rtl="0" eaLnBrk="1" latinLnBrk="0" hangingPunct="1">
              <a:defRPr kumimoji="1" sz="1800" kern="1200">
                <a:solidFill>
                  <a:schemeClr val="tx1"/>
                </a:solidFill>
                <a:latin typeface="+mn-lt"/>
                <a:ea typeface="+mn-ea"/>
                <a:cs typeface="+mn-cs"/>
              </a:defRPr>
            </a:lvl7pPr>
            <a:lvl8pPr marL="3199835" algn="l" defTabSz="914239" rtl="0" eaLnBrk="1" latinLnBrk="0" hangingPunct="1">
              <a:defRPr kumimoji="1" sz="1800" kern="1200">
                <a:solidFill>
                  <a:schemeClr val="tx1"/>
                </a:solidFill>
                <a:latin typeface="+mn-lt"/>
                <a:ea typeface="+mn-ea"/>
                <a:cs typeface="+mn-cs"/>
              </a:defRPr>
            </a:lvl8pPr>
            <a:lvl9pPr marL="3656954" algn="l" defTabSz="914239" rtl="0" eaLnBrk="1" latinLnBrk="0" hangingPunct="1">
              <a:defRPr kumimoji="1" sz="1800" kern="1200">
                <a:solidFill>
                  <a:schemeClr val="tx1"/>
                </a:solidFill>
                <a:latin typeface="+mn-lt"/>
                <a:ea typeface="+mn-ea"/>
                <a:cs typeface="+mn-cs"/>
              </a:defRPr>
            </a:lvl9pPr>
          </a:lstStyle>
          <a:p>
            <a:pPr>
              <a:defRPr/>
            </a:pPr>
            <a:fld id="{C77793C5-38B7-48A6-8306-0FF47ECB2C84}" type="slidenum">
              <a:rPr lang="ja-JP" altLang="en-US" sz="1800" smtClean="0">
                <a:solidFill>
                  <a:schemeClr val="tx1"/>
                </a:solidFill>
              </a:rPr>
              <a:pPr>
                <a:defRPr/>
              </a:pPr>
              <a:t>23</a:t>
            </a:fld>
            <a:endParaRPr lang="ja-JP" altLang="en-US" sz="1800" dirty="0">
              <a:solidFill>
                <a:schemeClr val="tx1"/>
              </a:solidFill>
            </a:endParaRPr>
          </a:p>
        </p:txBody>
      </p:sp>
      <p:sp>
        <p:nvSpPr>
          <p:cNvPr id="22" name="テキスト ボックス 21"/>
          <p:cNvSpPr txBox="1"/>
          <p:nvPr/>
        </p:nvSpPr>
        <p:spPr>
          <a:xfrm>
            <a:off x="30674" y="4677081"/>
            <a:ext cx="8668639" cy="276983"/>
          </a:xfrm>
          <a:prstGeom prst="rect">
            <a:avLst/>
          </a:prstGeom>
          <a:noFill/>
        </p:spPr>
        <p:txBody>
          <a:bodyPr wrap="square" lIns="91424" tIns="45712" rIns="91424" bIns="45712" rtlCol="0">
            <a:spAutoFit/>
          </a:bodyPr>
          <a:lstStyle/>
          <a:p>
            <a:pPr defTabSz="914400"/>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参考～「起きてはならない最悪の事態とそれらを回避するための具体的な取組と各取組の進捗状況評価」</a:t>
            </a:r>
            <a:endParaRPr lang="en-US" altLang="ja-JP" sz="1200" u="sng"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nvPr>
        </p:nvGraphicFramePr>
        <p:xfrm>
          <a:off x="251521" y="5100032"/>
          <a:ext cx="8568952" cy="1164508"/>
        </p:xfrm>
        <a:graphic>
          <a:graphicData uri="http://schemas.openxmlformats.org/drawingml/2006/table">
            <a:tbl>
              <a:tblPr/>
              <a:tblGrid>
                <a:gridCol w="183092">
                  <a:extLst>
                    <a:ext uri="{9D8B030D-6E8A-4147-A177-3AD203B41FA5}">
                      <a16:colId xmlns:a16="http://schemas.microsoft.com/office/drawing/2014/main" val="1620117543"/>
                    </a:ext>
                  </a:extLst>
                </a:gridCol>
                <a:gridCol w="4124628">
                  <a:extLst>
                    <a:ext uri="{9D8B030D-6E8A-4147-A177-3AD203B41FA5}">
                      <a16:colId xmlns:a16="http://schemas.microsoft.com/office/drawing/2014/main" val="3790420450"/>
                    </a:ext>
                  </a:extLst>
                </a:gridCol>
                <a:gridCol w="4261232">
                  <a:extLst>
                    <a:ext uri="{9D8B030D-6E8A-4147-A177-3AD203B41FA5}">
                      <a16:colId xmlns:a16="http://schemas.microsoft.com/office/drawing/2014/main" val="3717873101"/>
                    </a:ext>
                  </a:extLst>
                </a:gridCol>
              </a:tblGrid>
              <a:tr h="185335">
                <a:tc gridSpan="2">
                  <a:txBody>
                    <a:bodyPr/>
                    <a:lstStyle/>
                    <a:p>
                      <a:pPr algn="ctr"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起きてはならない最悪の事態</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ctr"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具体的な取組み</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24881120"/>
                  </a:ext>
                </a:extLst>
              </a:tr>
              <a:tr h="237833">
                <a:tc>
                  <a:txBody>
                    <a:bodyPr/>
                    <a:lstStyle/>
                    <a:p>
                      <a:pPr algn="ct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1-1</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住宅・建物・交通施設等の複合的・大規模倒壊や不特定多数が集まる施設の倒壊による多数の死傷者の発生</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eiryo UI" panose="020B0604030504040204" pitchFamily="50" charset="-128"/>
                          <a:ea typeface="Meiryo UI" panose="020B0604030504040204" pitchFamily="50" charset="-128"/>
                        </a:rPr>
                        <a:t>府有建築物の耐震化、学校の耐震対策、ブロック塀の安全対策、広域緊急交通路等の通行機能確保　など</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4578408"/>
                  </a:ext>
                </a:extLst>
              </a:tr>
              <a:tr h="185335">
                <a:tc>
                  <a:txBody>
                    <a:bodyPr/>
                    <a:lstStyle/>
                    <a:p>
                      <a:pPr algn="ct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1-2</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密集市街地や不特定多数が集まる施設における大規模火災による多数の死傷者の発生</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eiryo UI" panose="020B0604030504040204" pitchFamily="50" charset="-128"/>
                          <a:ea typeface="Meiryo UI" panose="020B0604030504040204" pitchFamily="50" charset="-128"/>
                        </a:rPr>
                        <a:t>密集市街地対策、防火地域等の指定促進、緊急消防援助隊受入れ・市町村消防の広域化の推進　など</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2888480"/>
                  </a:ext>
                </a:extLst>
              </a:tr>
              <a:tr h="185335">
                <a:tc>
                  <a:txBody>
                    <a:bodyPr/>
                    <a:lstStyle/>
                    <a:p>
                      <a:pPr algn="ct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1-3</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大規模津波等による多数の死傷者の発生</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防潮堤の津波浸水対策の推進、水門の耐震化等の推進、地下空間対策の促進　など</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5070217"/>
                  </a:ext>
                </a:extLst>
              </a:tr>
              <a:tr h="185335">
                <a:tc>
                  <a:txBody>
                    <a:bodyPr/>
                    <a:lstStyle/>
                    <a:p>
                      <a:pPr algn="ct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1-4</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突発的又は広域かつ長期的な市街地等の浸水による多数の死傷者の発生　</a:t>
                      </a:r>
                      <a:r>
                        <a:rPr lang="en-US" altLang="ja-JP" sz="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風水害</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治水対策、水門の耐震化等の推進、ため池防災・減災対策の推進　など</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3610968"/>
                  </a:ext>
                </a:extLst>
              </a:tr>
              <a:tr h="185335">
                <a:tc>
                  <a:txBody>
                    <a:bodyPr/>
                    <a:lstStyle/>
                    <a:p>
                      <a:pPr algn="ct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1-5</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大規模な土砂災害（深層崩壊）等による多数の死傷者の発生</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土砂災害対策、山地災害対策、森林整備　など</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9194211"/>
                  </a:ext>
                </a:extLst>
              </a:tr>
            </a:tbl>
          </a:graphicData>
        </a:graphic>
      </p:graphicFrame>
    </p:spTree>
    <p:extLst>
      <p:ext uri="{BB962C8B-B14F-4D97-AF65-F5344CB8AC3E}">
        <p14:creationId xmlns:p14="http://schemas.microsoft.com/office/powerpoint/2010/main" val="2106338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1"/>
          <p:cNvSpPr txBox="1">
            <a:spLocks/>
          </p:cNvSpPr>
          <p:nvPr/>
        </p:nvSpPr>
        <p:spPr>
          <a:xfrm>
            <a:off x="6949512" y="6564402"/>
            <a:ext cx="2133600" cy="365125"/>
          </a:xfrm>
          <a:prstGeom prst="rect">
            <a:avLst/>
          </a:prstGeom>
        </p:spPr>
        <p:txBody>
          <a:bodyPr vert="horz" lIns="91440" tIns="45720" rIns="91440" bIns="45720" rtlCol="0" anchor="ctr"/>
          <a:lstStyle>
            <a:defPPr>
              <a:defRPr lang="ja-JP"/>
            </a:defPPr>
            <a:lvl1pPr marL="0" algn="r" defTabSz="914239" rtl="0" eaLnBrk="1" latinLnBrk="0" hangingPunct="1">
              <a:defRPr kumimoji="1" sz="1200" kern="1200">
                <a:solidFill>
                  <a:schemeClr val="tx1">
                    <a:tint val="75000"/>
                  </a:schemeClr>
                </a:solidFill>
                <a:latin typeface="+mn-lt"/>
                <a:ea typeface="+mn-ea"/>
                <a:cs typeface="+mn-cs"/>
              </a:defRPr>
            </a:lvl1pPr>
            <a:lvl2pPr marL="457119" algn="l" defTabSz="914239" rtl="0" eaLnBrk="1" latinLnBrk="0" hangingPunct="1">
              <a:defRPr kumimoji="1" sz="1800" kern="1200">
                <a:solidFill>
                  <a:schemeClr val="tx1"/>
                </a:solidFill>
                <a:latin typeface="+mn-lt"/>
                <a:ea typeface="+mn-ea"/>
                <a:cs typeface="+mn-cs"/>
              </a:defRPr>
            </a:lvl2pPr>
            <a:lvl3pPr marL="914239" algn="l" defTabSz="914239" rtl="0" eaLnBrk="1" latinLnBrk="0" hangingPunct="1">
              <a:defRPr kumimoji="1" sz="1800" kern="1200">
                <a:solidFill>
                  <a:schemeClr val="tx1"/>
                </a:solidFill>
                <a:latin typeface="+mn-lt"/>
                <a:ea typeface="+mn-ea"/>
                <a:cs typeface="+mn-cs"/>
              </a:defRPr>
            </a:lvl3pPr>
            <a:lvl4pPr marL="1371358" algn="l" defTabSz="914239" rtl="0" eaLnBrk="1" latinLnBrk="0" hangingPunct="1">
              <a:defRPr kumimoji="1" sz="1800" kern="1200">
                <a:solidFill>
                  <a:schemeClr val="tx1"/>
                </a:solidFill>
                <a:latin typeface="+mn-lt"/>
                <a:ea typeface="+mn-ea"/>
                <a:cs typeface="+mn-cs"/>
              </a:defRPr>
            </a:lvl4pPr>
            <a:lvl5pPr marL="1828477" algn="l" defTabSz="914239" rtl="0" eaLnBrk="1" latinLnBrk="0" hangingPunct="1">
              <a:defRPr kumimoji="1" sz="1800" kern="1200">
                <a:solidFill>
                  <a:schemeClr val="tx1"/>
                </a:solidFill>
                <a:latin typeface="+mn-lt"/>
                <a:ea typeface="+mn-ea"/>
                <a:cs typeface="+mn-cs"/>
              </a:defRPr>
            </a:lvl5pPr>
            <a:lvl6pPr marL="2285596" algn="l" defTabSz="914239" rtl="0" eaLnBrk="1" latinLnBrk="0" hangingPunct="1">
              <a:defRPr kumimoji="1" sz="1800" kern="1200">
                <a:solidFill>
                  <a:schemeClr val="tx1"/>
                </a:solidFill>
                <a:latin typeface="+mn-lt"/>
                <a:ea typeface="+mn-ea"/>
                <a:cs typeface="+mn-cs"/>
              </a:defRPr>
            </a:lvl6pPr>
            <a:lvl7pPr marL="2742716" algn="l" defTabSz="914239" rtl="0" eaLnBrk="1" latinLnBrk="0" hangingPunct="1">
              <a:defRPr kumimoji="1" sz="1800" kern="1200">
                <a:solidFill>
                  <a:schemeClr val="tx1"/>
                </a:solidFill>
                <a:latin typeface="+mn-lt"/>
                <a:ea typeface="+mn-ea"/>
                <a:cs typeface="+mn-cs"/>
              </a:defRPr>
            </a:lvl7pPr>
            <a:lvl8pPr marL="3199835" algn="l" defTabSz="914239" rtl="0" eaLnBrk="1" latinLnBrk="0" hangingPunct="1">
              <a:defRPr kumimoji="1" sz="1800" kern="1200">
                <a:solidFill>
                  <a:schemeClr val="tx1"/>
                </a:solidFill>
                <a:latin typeface="+mn-lt"/>
                <a:ea typeface="+mn-ea"/>
                <a:cs typeface="+mn-cs"/>
              </a:defRPr>
            </a:lvl8pPr>
            <a:lvl9pPr marL="3656954" algn="l" defTabSz="914239" rtl="0" eaLnBrk="1" latinLnBrk="0" hangingPunct="1">
              <a:defRPr kumimoji="1" sz="1800" kern="1200">
                <a:solidFill>
                  <a:schemeClr val="tx1"/>
                </a:solidFill>
                <a:latin typeface="+mn-lt"/>
                <a:ea typeface="+mn-ea"/>
                <a:cs typeface="+mn-cs"/>
              </a:defRPr>
            </a:lvl9pPr>
          </a:lstStyle>
          <a:p>
            <a:pPr>
              <a:defRPr/>
            </a:pPr>
            <a:fld id="{C77793C5-38B7-48A6-8306-0FF47ECB2C84}" type="slidenum">
              <a:rPr lang="ja-JP" altLang="en-US" sz="1800" smtClean="0">
                <a:solidFill>
                  <a:schemeClr val="tx1"/>
                </a:solidFill>
              </a:rPr>
              <a:pPr>
                <a:defRPr/>
              </a:pPr>
              <a:t>24</a:t>
            </a:fld>
            <a:endParaRPr lang="ja-JP" altLang="en-US" sz="1800" dirty="0">
              <a:solidFill>
                <a:schemeClr val="tx1"/>
              </a:solidFill>
            </a:endParaRPr>
          </a:p>
        </p:txBody>
      </p:sp>
      <p:sp>
        <p:nvSpPr>
          <p:cNvPr id="3" name="テキスト ボックス 14"/>
          <p:cNvSpPr txBox="1">
            <a:spLocks noChangeArrowheads="1"/>
          </p:cNvSpPr>
          <p:nvPr/>
        </p:nvSpPr>
        <p:spPr bwMode="auto">
          <a:xfrm>
            <a:off x="12452206" y="10050463"/>
            <a:ext cx="5074921" cy="323850"/>
          </a:xfrm>
          <a:prstGeom prst="rect">
            <a:avLst/>
          </a:prstGeom>
          <a:noFill/>
          <a:ln>
            <a:noFill/>
          </a:ln>
          <a:effectLst>
            <a:outerShdw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Meiryo UI" panose="020B0604030504040204" pitchFamily="50" charset="-128"/>
              </a:rPr>
              <a:t>計</a:t>
            </a:r>
            <a:r>
              <a:rPr kumimoji="0" lang="en-US" altLang="ja-JP" sz="1000" b="1"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Meiryo UI" panose="020B0604030504040204" pitchFamily="50" charset="-128"/>
              </a:rPr>
              <a:t>219</a:t>
            </a:r>
            <a:r>
              <a:rPr kumimoji="0" lang="ja-JP" altLang="en-US" sz="1000" b="1"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Meiryo UI" panose="020B0604030504040204" pitchFamily="50" charset="-128"/>
              </a:rPr>
              <a:t>項目（個別施策数 </a:t>
            </a:r>
            <a:r>
              <a:rPr kumimoji="0" lang="en-US" altLang="ja-JP" sz="1000" b="1"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Meiryo UI" panose="020B0604030504040204" pitchFamily="50" charset="-128"/>
              </a:rPr>
              <a:t>114</a:t>
            </a:r>
            <a:r>
              <a:rPr kumimoji="0" lang="ja-JP" altLang="en-US" sz="1000" b="1"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Meiryo UI" panose="020B0604030504040204" pitchFamily="50" charset="-128"/>
              </a:rPr>
              <a:t>項目）</a:t>
            </a:r>
            <a:endParaRPr kumimoji="0" lang="ja-JP" altLang="en-US" sz="1800" b="0" i="0" u="none" strike="noStrike" cap="none" normalizeH="0" baseline="0">
              <a:ln>
                <a:noFill/>
              </a:ln>
              <a:solidFill>
                <a:schemeClr val="tx1"/>
              </a:solidFill>
              <a:effectLst/>
              <a:latin typeface="Arial" panose="020B0604020202020204" pitchFamily="34" charset="0"/>
            </a:endParaRPr>
          </a:p>
        </p:txBody>
      </p:sp>
      <p:sp>
        <p:nvSpPr>
          <p:cNvPr id="9" name="テキスト ボックス 9"/>
          <p:cNvSpPr txBox="1">
            <a:spLocks noChangeArrowheads="1"/>
          </p:cNvSpPr>
          <p:nvPr/>
        </p:nvSpPr>
        <p:spPr bwMode="auto">
          <a:xfrm>
            <a:off x="9559064" y="10069513"/>
            <a:ext cx="1944123" cy="323850"/>
          </a:xfrm>
          <a:prstGeom prst="rect">
            <a:avLst/>
          </a:prstGeom>
          <a:noFill/>
          <a:ln>
            <a:noFill/>
          </a:ln>
          <a:effectLst>
            <a:outerShdw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Meiryo UI" panose="020B0604030504040204" pitchFamily="50" charset="-128"/>
              </a:rPr>
              <a:t>計</a:t>
            </a:r>
            <a:r>
              <a:rPr kumimoji="0" lang="en-US" altLang="ja-JP" sz="1000" b="1"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Meiryo UI" panose="020B0604030504040204" pitchFamily="50" charset="-128"/>
              </a:rPr>
              <a:t>43</a:t>
            </a:r>
            <a:r>
              <a:rPr kumimoji="0" lang="ja-JP" altLang="en-US" sz="1000" b="1"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Meiryo UI" panose="020B0604030504040204" pitchFamily="50" charset="-128"/>
              </a:rPr>
              <a:t>ケース</a:t>
            </a:r>
            <a:endParaRPr kumimoji="0" lang="ja-JP"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3"/>
          <p:cNvSpPr>
            <a:spLocks noChangeArrowheads="1"/>
          </p:cNvSpPr>
          <p:nvPr/>
        </p:nvSpPr>
        <p:spPr bwMode="auto">
          <a:xfrm>
            <a:off x="-1957164" y="892175"/>
            <a:ext cx="181788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11" name="Rectangle 6"/>
          <p:cNvSpPr>
            <a:spLocks noChangeArrowheads="1"/>
          </p:cNvSpPr>
          <p:nvPr/>
        </p:nvSpPr>
        <p:spPr bwMode="auto">
          <a:xfrm>
            <a:off x="-1957164" y="1349375"/>
            <a:ext cx="1817882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graphicFrame>
        <p:nvGraphicFramePr>
          <p:cNvPr id="6" name="表 5"/>
          <p:cNvGraphicFramePr>
            <a:graphicFrameLocks noGrp="1"/>
          </p:cNvGraphicFramePr>
          <p:nvPr>
            <p:extLst/>
          </p:nvPr>
        </p:nvGraphicFramePr>
        <p:xfrm>
          <a:off x="179512" y="116651"/>
          <a:ext cx="8712968" cy="6472236"/>
        </p:xfrm>
        <a:graphic>
          <a:graphicData uri="http://schemas.openxmlformats.org/drawingml/2006/table">
            <a:tbl>
              <a:tblPr/>
              <a:tblGrid>
                <a:gridCol w="194202">
                  <a:extLst>
                    <a:ext uri="{9D8B030D-6E8A-4147-A177-3AD203B41FA5}">
                      <a16:colId xmlns:a16="http://schemas.microsoft.com/office/drawing/2014/main" val="3099029210"/>
                    </a:ext>
                  </a:extLst>
                </a:gridCol>
                <a:gridCol w="4272110">
                  <a:extLst>
                    <a:ext uri="{9D8B030D-6E8A-4147-A177-3AD203B41FA5}">
                      <a16:colId xmlns:a16="http://schemas.microsoft.com/office/drawing/2014/main" val="1444183484"/>
                    </a:ext>
                  </a:extLst>
                </a:gridCol>
                <a:gridCol w="4246656">
                  <a:extLst>
                    <a:ext uri="{9D8B030D-6E8A-4147-A177-3AD203B41FA5}">
                      <a16:colId xmlns:a16="http://schemas.microsoft.com/office/drawing/2014/main" val="1769409935"/>
                    </a:ext>
                  </a:extLst>
                </a:gridCol>
              </a:tblGrid>
              <a:tr h="163179">
                <a:tc gridSpan="2">
                  <a:txBody>
                    <a:bodyPr/>
                    <a:lstStyle/>
                    <a:p>
                      <a:pPr algn="ctr"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起きてはならない最悪の事態</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ctr" fontAlgn="ctr"/>
                      <a:r>
                        <a:rPr lang="ja-JP" altLang="en-US" sz="600" b="0" i="0" u="none" strike="noStrike">
                          <a:solidFill>
                            <a:srgbClr val="000000"/>
                          </a:solidFill>
                          <a:effectLst/>
                          <a:latin typeface="Meiryo UI" panose="020B0604030504040204" pitchFamily="50" charset="-128"/>
                          <a:ea typeface="Meiryo UI" panose="020B0604030504040204" pitchFamily="50" charset="-128"/>
                        </a:rPr>
                        <a:t>具体的な取組み</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18419313"/>
                  </a:ext>
                </a:extLst>
              </a:tr>
              <a:tr h="163179">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2-1</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a:solidFill>
                            <a:srgbClr val="000000"/>
                          </a:solidFill>
                          <a:effectLst/>
                          <a:latin typeface="Meiryo UI" panose="020B0604030504040204" pitchFamily="50" charset="-128"/>
                          <a:ea typeface="Meiryo UI" panose="020B0604030504040204" pitchFamily="50" charset="-128"/>
                        </a:rPr>
                        <a:t>被災地での食料・飲料水・電力・燃料等、生命に関わる物資・エネルギー供給の停止</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eiryo UI" panose="020B0604030504040204" pitchFamily="50" charset="-128"/>
                          <a:ea typeface="Meiryo UI" panose="020B0604030504040204" pitchFamily="50" charset="-128"/>
                        </a:rPr>
                        <a:t>食糧や燃料等の備蓄及び配送体制の強化、災害医療体制の整備、医薬品・医療資機材の確保　など</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5051159"/>
                  </a:ext>
                </a:extLst>
              </a:tr>
              <a:tr h="163179">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2-2</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多数かつ長期にわたる孤立地域等の同時発生</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eiryo UI" panose="020B0604030504040204" pitchFamily="50" charset="-128"/>
                          <a:ea typeface="Meiryo UI" panose="020B0604030504040204" pitchFamily="50" charset="-128"/>
                        </a:rPr>
                        <a:t>救出救助活動体制の充実・強化、緊急消防援助隊受入れ・市町村消防の広域化の推進、道路防災対策（山間部の法面対策）　など</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0684789"/>
                  </a:ext>
                </a:extLst>
              </a:tr>
              <a:tr h="214445">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2-3</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a:solidFill>
                            <a:srgbClr val="000000"/>
                          </a:solidFill>
                          <a:effectLst/>
                          <a:latin typeface="Meiryo UI" panose="020B0604030504040204" pitchFamily="50" charset="-128"/>
                          <a:ea typeface="Meiryo UI" panose="020B0604030504040204" pitchFamily="50" charset="-128"/>
                        </a:rPr>
                        <a:t>自衛隊、警察、消防、海保等の被災等による救助・救急活動等の絶対的不足</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eiryo UI" panose="020B0604030504040204" pitchFamily="50" charset="-128"/>
                          <a:ea typeface="Meiryo UI" panose="020B0604030504040204" pitchFamily="50" charset="-128"/>
                        </a:rPr>
                        <a:t>地震災害に備えた市町村に対する支援、緊急消防援助隊受入れ・市町村消防の広域化の推進、後方支援活動拠点の整備充実と広域避難地等の確保　など</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5146542"/>
                  </a:ext>
                </a:extLst>
              </a:tr>
              <a:tr h="163179">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2-4</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a:solidFill>
                            <a:srgbClr val="000000"/>
                          </a:solidFill>
                          <a:effectLst/>
                          <a:latin typeface="Meiryo UI" panose="020B0604030504040204" pitchFamily="50" charset="-128"/>
                          <a:ea typeface="Meiryo UI" panose="020B0604030504040204" pitchFamily="50" charset="-128"/>
                        </a:rPr>
                        <a:t>想定を超える大量の帰宅困難者の発生、混乱</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eiryo UI" panose="020B0604030504040204" pitchFamily="50" charset="-128"/>
                          <a:ea typeface="Meiryo UI" panose="020B0604030504040204" pitchFamily="50" charset="-128"/>
                        </a:rPr>
                        <a:t>帰宅困難者対策の確立、中小企業に対する事業継続計画（</a:t>
                      </a:r>
                      <a:r>
                        <a:rPr lang="en-US" altLang="ja-JP" sz="600" b="0" i="0" u="none" strike="noStrike">
                          <a:solidFill>
                            <a:srgbClr val="000000"/>
                          </a:solidFill>
                          <a:effectLst/>
                          <a:latin typeface="Meiryo UI" panose="020B0604030504040204" pitchFamily="50" charset="-128"/>
                          <a:ea typeface="Meiryo UI" panose="020B0604030504040204" pitchFamily="50" charset="-128"/>
                        </a:rPr>
                        <a:t>BCP</a:t>
                      </a:r>
                      <a:r>
                        <a:rPr lang="ja-JP" altLang="en-US" sz="600" b="0" i="0" u="none" strike="noStrike">
                          <a:solidFill>
                            <a:srgbClr val="000000"/>
                          </a:solidFill>
                          <a:effectLst/>
                          <a:latin typeface="Meiryo UI" panose="020B0604030504040204" pitchFamily="50" charset="-128"/>
                          <a:ea typeface="Meiryo UI" panose="020B0604030504040204" pitchFamily="50" charset="-128"/>
                        </a:rPr>
                        <a:t>）等の取組み支援、迅速な道路啓開の実施　など</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4439902"/>
                  </a:ext>
                </a:extLst>
              </a:tr>
              <a:tr h="214445">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2-5</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医療施設及び関係者の絶対的不足・被災、支援ルートの途絶、エネルギー供給の途絶による医療機能の麻痺</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eiryo UI" panose="020B0604030504040204" pitchFamily="50" charset="-128"/>
                          <a:ea typeface="Meiryo UI" panose="020B0604030504040204" pitchFamily="50" charset="-128"/>
                        </a:rPr>
                        <a:t>病院・社会福祉施設の耐震化、災害医療体制の整備、広域緊急交通路等の通行機能確保　など</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3457156"/>
                  </a:ext>
                </a:extLst>
              </a:tr>
              <a:tr h="163179">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2-6</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被災地における疫病・感染症等大規模発生</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eiryo UI" panose="020B0604030504040204" pitchFamily="50" charset="-128"/>
                          <a:ea typeface="Meiryo UI" panose="020B0604030504040204" pitchFamily="50" charset="-128"/>
                        </a:rPr>
                        <a:t>被災地域の食品衛生監視活動の実施、被災地域の感染症予防等の防疫活動の実施　など</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3654524"/>
                  </a:ext>
                </a:extLst>
              </a:tr>
              <a:tr h="163179">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2-7</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劣悪な避難生活環境、不十分な健康管理による多数の被災者の健康状態の悪化・死者の発生</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eiryo UI" panose="020B0604030504040204" pitchFamily="50" charset="-128"/>
                          <a:ea typeface="Meiryo UI" panose="020B0604030504040204" pitchFamily="50" charset="-128"/>
                        </a:rPr>
                        <a:t>避難所の確保と運営体制の確立、福祉避難所の確保、被災者の巡回健康相談等の実施　など</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8688689"/>
                  </a:ext>
                </a:extLst>
              </a:tr>
              <a:tr h="163179">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3-1</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被災による司法機能、警察機能の大幅な低下による治安の悪化、社会の混乱</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eiryo UI" panose="020B0604030504040204" pitchFamily="50" charset="-128"/>
                          <a:ea typeface="Meiryo UI" panose="020B0604030504040204" pitchFamily="50" charset="-128"/>
                        </a:rPr>
                        <a:t>府有建築物（警察関係施設）の耐震化の促進、広域緊急交通路の通行機能確保（信号機電源付加装置の整備）　など</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6907071"/>
                  </a:ext>
                </a:extLst>
              </a:tr>
              <a:tr h="163179">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3-2</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府庁機能の機能不全</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eiryo UI" panose="020B0604030504040204" pitchFamily="50" charset="-128"/>
                          <a:ea typeface="Meiryo UI" panose="020B0604030504040204" pitchFamily="50" charset="-128"/>
                        </a:rPr>
                        <a:t>府有建築物（府庁舎）の耐震化の促進、大阪府の初動体制の運用・改善、災害対策本部要員等の訓練・スキルアップ　など</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2640656"/>
                  </a:ext>
                </a:extLst>
              </a:tr>
              <a:tr h="163179">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3-3</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a:solidFill>
                            <a:srgbClr val="000000"/>
                          </a:solidFill>
                          <a:effectLst/>
                          <a:latin typeface="Meiryo UI" panose="020B0604030504040204" pitchFamily="50" charset="-128"/>
                          <a:ea typeface="Meiryo UI" panose="020B0604030504040204" pitchFamily="50" charset="-128"/>
                        </a:rPr>
                        <a:t>市町村の職員・施設等の被災による機能の大幅な低下</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eiryo UI" panose="020B0604030504040204" pitchFamily="50" charset="-128"/>
                          <a:ea typeface="Meiryo UI" panose="020B0604030504040204" pitchFamily="50" charset="-128"/>
                        </a:rPr>
                        <a:t>地震災害に備えた市町村に対する支援、市町村地域防災計画の策定支援　など</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8292951"/>
                  </a:ext>
                </a:extLst>
              </a:tr>
              <a:tr h="214445">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4-1</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a:solidFill>
                            <a:srgbClr val="000000"/>
                          </a:solidFill>
                          <a:effectLst/>
                          <a:latin typeface="Meiryo UI" panose="020B0604030504040204" pitchFamily="50" charset="-128"/>
                          <a:ea typeface="Meiryo UI" panose="020B0604030504040204" pitchFamily="50" charset="-128"/>
                        </a:rPr>
                        <a:t>防災・災害対応に必要な通信インフラの麻痺・機能停止</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eiryo UI" panose="020B0604030504040204" pitchFamily="50" charset="-128"/>
                          <a:ea typeface="Meiryo UI" panose="020B0604030504040204" pitchFamily="50" charset="-128"/>
                        </a:rPr>
                        <a:t>大阪府防災行政無線による迅速・的確な情報連絡体制確保、ため池防災・減災対策の推進（ため池テレメータの機能維持）、河川の防災テレメータの整備　など</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5277998"/>
                  </a:ext>
                </a:extLst>
              </a:tr>
              <a:tr h="163179">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4-2</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テレビ・ラジオ放送の中断等により災害情報が必要な者に伝達できない事態</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eiryo UI" panose="020B0604030504040204" pitchFamily="50" charset="-128"/>
                          <a:ea typeface="Meiryo UI" panose="020B0604030504040204" pitchFamily="50" charset="-128"/>
                        </a:rPr>
                        <a:t>災害時の府民への広報体制の整備・充実、在住外国人への情報発信充実、外国人旅行者の安全確保　など</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7373844"/>
                  </a:ext>
                </a:extLst>
              </a:tr>
              <a:tr h="214445">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4-3</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災害時に活用する情報サービスが機能停止し、情報の収集・伝達ができず、避難行動や救助・支援が遅れる事態</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災害時の府民への広報体制の整備・充実、災害情報ＨＰの処理能力の向上、メディアとの連携　など</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3577756"/>
                  </a:ext>
                </a:extLst>
              </a:tr>
              <a:tr h="163179">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5-1</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サプライチェーンの寸断等による企業の生産力低下</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中小企業に対する事業継続計画（</a:t>
                      </a:r>
                      <a:r>
                        <a:rPr lang="en-US" altLang="ja-JP" sz="600" b="0" i="0" u="none" strike="noStrike" dirty="0">
                          <a:solidFill>
                            <a:srgbClr val="000000"/>
                          </a:solidFill>
                          <a:effectLst/>
                          <a:latin typeface="Meiryo UI" panose="020B0604030504040204" pitchFamily="50" charset="-128"/>
                          <a:ea typeface="Meiryo UI" panose="020B0604030504040204" pitchFamily="50" charset="-128"/>
                        </a:rPr>
                        <a:t>BCP</a:t>
                      </a: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）等の取組み支援、高速道路、都市圏環状道路や広域幹線道路ネットワークの整備　など</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1455703"/>
                  </a:ext>
                </a:extLst>
              </a:tr>
              <a:tr h="163179">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5-2</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エネルギー供給の停止による、社会経済活動・サプライチェーンの維持への甚大な影響</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食糧や燃料等の備蓄及び集配体制の強化、災害発生時における電力確保のための電気自動車。燃料電池自動車等の利活用促進　など</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7815038"/>
                  </a:ext>
                </a:extLst>
              </a:tr>
              <a:tr h="163179">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5-3</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コンビナート・重要な産業施設の損壊、火災、爆発等</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石油コンビナート防災対策の促進　など</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8259464"/>
                  </a:ext>
                </a:extLst>
              </a:tr>
              <a:tr h="163179">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5-4</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海上輸送の機能の停止による海外貿易への甚大な影響</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耐震強化岸壁の整備、迅速な航路啓開の実施　など</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894296"/>
                  </a:ext>
                </a:extLst>
              </a:tr>
              <a:tr h="214445">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5-5</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太平洋ベルト地帯の幹線が分断する等、基幹的陸上海上交通ネットワークの機能停止による物流・人流への甚大な影響</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広域的な高速交通ネットワーク（道路・鉄道）の実現、高速道路、都市圏環状道路や広域幹線道路ネットワークの整備　など</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5354568"/>
                  </a:ext>
                </a:extLst>
              </a:tr>
              <a:tr h="163179">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5-6</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食料等の安定供給の停滞</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食料の安定供給、災害復旧に向けた体制の充実　など</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5008580"/>
                  </a:ext>
                </a:extLst>
              </a:tr>
              <a:tr h="214445">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6-1</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a:solidFill>
                            <a:srgbClr val="000000"/>
                          </a:solidFill>
                          <a:effectLst/>
                          <a:latin typeface="Meiryo UI" panose="020B0604030504040204" pitchFamily="50" charset="-128"/>
                          <a:ea typeface="Meiryo UI" panose="020B0604030504040204" pitchFamily="50" charset="-128"/>
                        </a:rPr>
                        <a:t>電力供給ネットワーク（発変電所、送配電設備）や都市ガス供給、石油・ＬＰガスサプライチェーン等の長期間にわたる機能の停止</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石油コンビナート防災対策の促進、食糧や燃料等の備蓄及び集配体制の強化、耐震強化岸壁の整備　など</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4761938"/>
                  </a:ext>
                </a:extLst>
              </a:tr>
              <a:tr h="163179">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6-2</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上水道等の長期間にわたる供給停止</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水道の早期復旧及び飲用水の確保</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1004409"/>
                  </a:ext>
                </a:extLst>
              </a:tr>
              <a:tr h="163179">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6-3</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汚水処理施設等の長期間にわたる機能停止</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下水道施設の耐震化等の推進、下水道機能の早期確保　など</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2537385"/>
                  </a:ext>
                </a:extLst>
              </a:tr>
              <a:tr h="163179">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6-4</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新幹線等基幹的交通から地域交通網まで、陸海空の交通インフラの長期間にわたる機能停止</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広域的な高速交通ネットワーク（道路・鉄道）の実現、高速道路、都市圏環状道路や広域幹線道路ネットワークの整備、空港の防災対策　など</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555282"/>
                  </a:ext>
                </a:extLst>
              </a:tr>
              <a:tr h="163179">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6-5</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防災インフラの長期間にわたる機能不全</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都市基盤施設の老朽化対策、広域避難計画の検討　など</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1078506"/>
                  </a:ext>
                </a:extLst>
              </a:tr>
              <a:tr h="163179">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7-1</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a:solidFill>
                            <a:srgbClr val="000000"/>
                          </a:solidFill>
                          <a:effectLst/>
                          <a:latin typeface="Meiryo UI" panose="020B0604030504040204" pitchFamily="50" charset="-128"/>
                          <a:ea typeface="Meiryo UI" panose="020B0604030504040204" pitchFamily="50" charset="-128"/>
                        </a:rPr>
                        <a:t>地震に伴う市街地の大規模火災の発生による多数の死傷者の発生</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密集市街地対策の推進、防火地域等の指定促進、緊急消防援助隊受入れ・市町村消防の広域化の推進　など</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4376696"/>
                  </a:ext>
                </a:extLst>
              </a:tr>
              <a:tr h="163179">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7-2</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海上・臨海部の広域複合災害の発生</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石油コンビナート防災対策の促進、耐震強化岸壁の整備、迅速な航路啓開の実施　など</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0435674"/>
                  </a:ext>
                </a:extLst>
              </a:tr>
              <a:tr h="163179">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7-3</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沿線・沿道の建物倒壊に伴う閉塞、地下構造物の倒壊等に伴う陥没による交通麻痺</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広域緊急交通路等の通行機能確保、鉄道施設の耐震対策、地下空間対策の促進　など</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7377184"/>
                  </a:ext>
                </a:extLst>
              </a:tr>
              <a:tr h="163179">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7-4</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ため池、防災インフラ、天然ダム等の損壊・機能不全や堆積した土砂の流出による多数の死傷者の発生</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ため池防災・減災対策の推進、土砂災害対策、山地災害対策　など</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7321151"/>
                  </a:ext>
                </a:extLst>
              </a:tr>
              <a:tr h="163179">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7-5</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有害物質の大規模拡散・流出による国土の荒廃</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火薬類・高圧ガス製造事業所の保安対策の促進、管理化学物質の適正管理指導、毒物劇物営業者における防災体制の指導　など</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1746366"/>
                  </a:ext>
                </a:extLst>
              </a:tr>
              <a:tr h="163179">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7-6</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農地・森林等の被害による国土の荒廃</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（被災農地・森林の）災害復旧に向けた体制の充実、森林整備、土砂災害対策　など</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9347458"/>
                  </a:ext>
                </a:extLst>
              </a:tr>
              <a:tr h="163179">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8-1</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a:solidFill>
                            <a:srgbClr val="000000"/>
                          </a:solidFill>
                          <a:effectLst/>
                          <a:latin typeface="Meiryo UI" panose="020B0604030504040204" pitchFamily="50" charset="-128"/>
                          <a:ea typeface="Meiryo UI" panose="020B0604030504040204" pitchFamily="50" charset="-128"/>
                        </a:rPr>
                        <a:t>大量に発生する災害廃棄物の処理の停滞による復興が大幅に遅れる事態</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災害廃棄物の適正処理、災害廃棄物の広域的な処理体制の整備　など</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5438939"/>
                  </a:ext>
                </a:extLst>
              </a:tr>
              <a:tr h="214445">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8-2</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復興を支える人材等（専門家、コーディネーター、労働者、地域に精通した技術者等）の不足、より良い復興に向けたビジョンの欠如等により復興できなくなる事態</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大阪府復興計画策定マニュアル（案）の作成・充実、大阪府震災復興都市づくりガイドラインの改訂　など</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1381762"/>
                  </a:ext>
                </a:extLst>
              </a:tr>
              <a:tr h="163179">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8-3</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a:solidFill>
                            <a:srgbClr val="000000"/>
                          </a:solidFill>
                          <a:effectLst/>
                          <a:latin typeface="Meiryo UI" panose="020B0604030504040204" pitchFamily="50" charset="-128"/>
                          <a:ea typeface="Meiryo UI" panose="020B0604030504040204" pitchFamily="50" charset="-128"/>
                        </a:rPr>
                        <a:t>広域地盤沈下等による広域・長期にわたる浸水被害の発生により復興が大幅に遅れる事態</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防潮堤の津波浸水対策の推進、下水道施設の耐震化等の推進、長期湛水の早期解消　など</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7990232"/>
                  </a:ext>
                </a:extLst>
              </a:tr>
              <a:tr h="163179">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8-4</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貴重な文化財や環境的資産の喪失、地域コミュニティーの崩壊等による有形・無形の文化の衰退・損失</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文化財所有者・管理者の防災意識の啓発、生活再建・事業再開等の関連情報の提供　など</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7980231"/>
                  </a:ext>
                </a:extLst>
              </a:tr>
              <a:tr h="163179">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8-5</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事業用地の確保、仮設住宅・仮店舗・仮事業所等の整備が進まず復興が大幅に遅れる事態</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地籍調査の推進、応急仮設住宅の早期供給体制の整備、復旧資機材の調達・確保　など</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2598866"/>
                  </a:ext>
                </a:extLst>
              </a:tr>
              <a:tr h="214445">
                <a:tc>
                  <a:txBody>
                    <a:bodyPr/>
                    <a:lstStyle/>
                    <a:p>
                      <a:pPr algn="ctr" fontAlgn="ctr"/>
                      <a:r>
                        <a:rPr lang="en-US" altLang="ja-JP" sz="500" b="0" i="0" u="none" strike="noStrike">
                          <a:solidFill>
                            <a:srgbClr val="000000"/>
                          </a:solidFill>
                          <a:effectLst/>
                          <a:latin typeface="Meiryo UI" panose="020B0604030504040204" pitchFamily="50" charset="-128"/>
                          <a:ea typeface="Meiryo UI" panose="020B0604030504040204" pitchFamily="50" charset="-128"/>
                        </a:rPr>
                        <a:t>8-6</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国際的風評被害や信用不安、生産力の回復遅れ、大量の失業・倒産等による国家経済等への甚大な被害</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eiryo UI" panose="020B0604030504040204" pitchFamily="50" charset="-128"/>
                          <a:ea typeface="Meiryo UI" panose="020B0604030504040204" pitchFamily="50" charset="-128"/>
                        </a:rPr>
                        <a:t>正しい情報発信、生活再建・事業再開等の関連情報の提供　など</a:t>
                      </a:r>
                    </a:p>
                  </a:txBody>
                  <a:tcPr marL="4784" marR="4784"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5382992"/>
                  </a:ext>
                </a:extLst>
              </a:tr>
            </a:tbl>
          </a:graphicData>
        </a:graphic>
      </p:graphicFrame>
    </p:spTree>
    <p:extLst>
      <p:ext uri="{BB962C8B-B14F-4D97-AF65-F5344CB8AC3E}">
        <p14:creationId xmlns:p14="http://schemas.microsoft.com/office/powerpoint/2010/main" val="3148558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500161" y="2056188"/>
            <a:ext cx="6548747" cy="4546825"/>
          </a:xfrm>
          <a:prstGeom prst="roundRect">
            <a:avLst>
              <a:gd name="adj" fmla="val 397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67" name="正方形/長方形 66"/>
          <p:cNvSpPr/>
          <p:nvPr/>
        </p:nvSpPr>
        <p:spPr>
          <a:xfrm>
            <a:off x="315918" y="933195"/>
            <a:ext cx="8732990" cy="114529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107981" tIns="35993" rIns="107981" bIns="35993" anchor="t" anchorCtr="0">
            <a:spAutoFit/>
          </a:bodyPr>
          <a:lstStyle/>
          <a:p>
            <a:pPr marL="82536" indent="180000" algn="just" defTabSz="793285">
              <a:lnSpc>
                <a:spcPct val="120000"/>
              </a:lnSpc>
              <a:spcBef>
                <a:spcPts val="300"/>
              </a:spcBef>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府内の「地震時等に著しく危険な密集市街地（平成</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年度時点：</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2,248ha</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）」は、これまでの取組みの結果、　令和２年度末時点で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1,234ha</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が解消し、取組みが必要な面積は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1,014ha</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となっています。</a:t>
            </a:r>
          </a:p>
          <a:p>
            <a:pPr marL="82536" indent="180000" algn="just" defTabSz="793285">
              <a:lnSpc>
                <a:spcPct val="120000"/>
              </a:lnSpc>
              <a:spcBef>
                <a:spcPts val="300"/>
              </a:spcBef>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1,014ha</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を早期かつ確実に解消するため、令和２年度末に整備方針を改定し、「まちの防災性の向上」、「地域防災力のさらなる向上」、「魅力あるまちづくり」の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本柱で府市等が連携して取組みを推進することとしています。</a:t>
            </a:r>
          </a:p>
        </p:txBody>
      </p:sp>
      <p:sp>
        <p:nvSpPr>
          <p:cNvPr id="121" name="正方形/長方形 120"/>
          <p:cNvSpPr/>
          <p:nvPr/>
        </p:nvSpPr>
        <p:spPr>
          <a:xfrm>
            <a:off x="156987" y="2056188"/>
            <a:ext cx="2270154" cy="4578918"/>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6631" tIns="28316" rIns="56631" bIns="28316" rtlCol="0" anchor="ctr"/>
          <a:lstStyle/>
          <a:p>
            <a:pPr algn="ctr"/>
            <a:endParaRPr lang="ja-JP" altLang="en-US" sz="1553">
              <a:latin typeface="Meiryo UI" panose="020B0604030504040204" pitchFamily="50" charset="-128"/>
              <a:ea typeface="Meiryo UI" panose="020B0604030504040204" pitchFamily="50" charset="-128"/>
            </a:endParaRPr>
          </a:p>
        </p:txBody>
      </p:sp>
      <p:sp>
        <p:nvSpPr>
          <p:cNvPr id="125" name="正方形/長方形 40"/>
          <p:cNvSpPr>
            <a:spLocks/>
          </p:cNvSpPr>
          <p:nvPr/>
        </p:nvSpPr>
        <p:spPr bwMode="auto">
          <a:xfrm>
            <a:off x="208205" y="5772944"/>
            <a:ext cx="2156402" cy="388167"/>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vert="horz" wrap="square" lIns="25714" tIns="0" rIns="0" bIns="0" numCol="1" anchor="t" anchorCtr="0" compatLnSpc="1">
            <a:prstTxWarp prst="textNoShape">
              <a:avLst/>
            </a:prstTxWarp>
          </a:bodyPr>
          <a:lstStyle/>
          <a:p>
            <a:pPr marL="108153" indent="-108153"/>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&lt;</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基本的な方針</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&gt;</a:t>
            </a:r>
            <a:endParaRPr lang="en-US" altLang="ja-JP" sz="99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rPr>
              <a:t>　</a:t>
            </a:r>
            <a:r>
              <a:rPr lang="ja-JP" altLang="en-US" sz="700" spc="-20" dirty="0">
                <a:solidFill>
                  <a:schemeClr val="tx1"/>
                </a:solidFill>
                <a:latin typeface="Meiryo UI" panose="020B0604030504040204" pitchFamily="50" charset="-128"/>
                <a:ea typeface="Meiryo UI" panose="020B0604030504040204" pitchFamily="50" charset="-128"/>
              </a:rPr>
              <a:t>大阪の成長を支えるまちづくりをめざし、「災害に強いまちづくり」と「活力と魅力あふれる　まちづくり」の両輪で取組みを展開</a:t>
            </a:r>
            <a:endParaRPr lang="en-US" altLang="ja-JP" sz="700" spc="-20" dirty="0">
              <a:solidFill>
                <a:schemeClr val="tx1"/>
              </a:solidFill>
              <a:latin typeface="Meiryo UI" panose="020B0604030504040204" pitchFamily="50" charset="-128"/>
              <a:ea typeface="Meiryo UI" panose="020B0604030504040204" pitchFamily="50" charset="-128"/>
            </a:endParaRPr>
          </a:p>
        </p:txBody>
      </p:sp>
      <p:sp>
        <p:nvSpPr>
          <p:cNvPr id="139" name="正方形/長方形 15"/>
          <p:cNvSpPr>
            <a:spLocks noChangeArrowheads="1"/>
          </p:cNvSpPr>
          <p:nvPr/>
        </p:nvSpPr>
        <p:spPr bwMode="auto">
          <a:xfrm>
            <a:off x="208205" y="2592274"/>
            <a:ext cx="2238896" cy="47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566128" fontAlgn="base">
              <a:spcBef>
                <a:spcPct val="0"/>
              </a:spcBef>
              <a:spcAft>
                <a:spcPct val="0"/>
              </a:spcAft>
            </a:pPr>
            <a:r>
              <a:rPr lang="ja-JP" altLang="en-US" sz="900" b="1"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「地震時等に著しく危険な密集市街地</a:t>
            </a:r>
            <a:r>
              <a:rPr lang="en-US" altLang="ja-JP" sz="600" b="1" spc="-50" baseline="10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(2,248ha)</a:t>
            </a:r>
            <a:r>
              <a:rPr lang="ja-JP" altLang="en-US" sz="600" b="1" spc="-50" baseline="10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b="1"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900" b="1"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566128" fontAlgn="base">
              <a:spcBef>
                <a:spcPct val="0"/>
              </a:spcBef>
              <a:spcAft>
                <a:spcPct val="0"/>
              </a:spcAft>
            </a:pPr>
            <a:r>
              <a:rPr lang="ja-JP" altLang="en-US" sz="929"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  7</a:t>
            </a:r>
            <a:r>
              <a:rPr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年度末までに　９割以上</a:t>
            </a:r>
            <a:endParaRPr lang="en-US" altLang="ja-JP"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566128" fontAlgn="base">
              <a:spcBef>
                <a:spcPct val="0"/>
              </a:spcBef>
              <a:spcAft>
                <a:spcPct val="0"/>
              </a:spcAft>
            </a:pPr>
            <a:r>
              <a:rPr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R12</a:t>
            </a:r>
            <a:r>
              <a:rPr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年度末までに　全域        を解消</a:t>
            </a:r>
          </a:p>
        </p:txBody>
      </p:sp>
      <p:sp>
        <p:nvSpPr>
          <p:cNvPr id="141" name="正方形/長方形 15"/>
          <p:cNvSpPr>
            <a:spLocks noChangeArrowheads="1"/>
          </p:cNvSpPr>
          <p:nvPr/>
        </p:nvSpPr>
        <p:spPr bwMode="auto">
          <a:xfrm>
            <a:off x="215167" y="2061519"/>
            <a:ext cx="2064460" cy="2571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defTabSz="566128" fontAlgn="base">
              <a:lnSpc>
                <a:spcPts val="1239"/>
              </a:lnSpc>
              <a:spcBef>
                <a:spcPct val="0"/>
              </a:spcBef>
              <a:spcAft>
                <a:spcPct val="0"/>
              </a:spcAft>
            </a:pPr>
            <a:r>
              <a:rPr lang="ja-JP" altLang="en-US" sz="1143"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itchFamily="50" charset="-128"/>
              </a:rPr>
              <a:t>大阪府密集市街地整備方針</a:t>
            </a:r>
            <a:endParaRPr lang="en-US" altLang="ja-JP"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正方形/長方形 40"/>
          <p:cNvSpPr>
            <a:spLocks/>
          </p:cNvSpPr>
          <p:nvPr/>
        </p:nvSpPr>
        <p:spPr bwMode="auto">
          <a:xfrm>
            <a:off x="163755" y="2460561"/>
            <a:ext cx="712874" cy="179237"/>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vert="horz" wrap="square" lIns="25714" tIns="0" rIns="0" bIns="0" numCol="1" anchor="t" anchorCtr="0" compatLnSpc="1">
            <a:prstTxWarp prst="textNoShape">
              <a:avLst/>
            </a:prstTxWarp>
          </a:bodyPr>
          <a:lstStyle/>
          <a:p>
            <a:pPr marL="108153" indent="-108153">
              <a:lnSpc>
                <a:spcPts val="1245"/>
              </a:lnSpc>
            </a:pP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&lt;</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&gt;</a:t>
            </a:r>
          </a:p>
        </p:txBody>
      </p:sp>
      <p:sp>
        <p:nvSpPr>
          <p:cNvPr id="78" name="正方形/長方形 15"/>
          <p:cNvSpPr>
            <a:spLocks noChangeArrowheads="1"/>
          </p:cNvSpPr>
          <p:nvPr/>
        </p:nvSpPr>
        <p:spPr bwMode="auto">
          <a:xfrm>
            <a:off x="1489054" y="2276086"/>
            <a:ext cx="853657" cy="277522"/>
          </a:xfrm>
          <a:prstGeom prst="bracketPair">
            <a:avLst>
              <a:gd name="adj" fmla="val 10211"/>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algn="ctr" defTabSz="566128" fontAlgn="base">
              <a:spcBef>
                <a:spcPct val="0"/>
              </a:spcBef>
              <a:spcAft>
                <a:spcPct val="0"/>
              </a:spcAft>
            </a:pPr>
            <a:r>
              <a:rPr lang="en-US" altLang="ja-JP" sz="600" dirty="0">
                <a:solidFill>
                  <a:srgbClr val="000000"/>
                </a:solidFill>
                <a:latin typeface="Meiryo UI" panose="020B0604030504040204" pitchFamily="50" charset="-128"/>
                <a:ea typeface="Meiryo UI" panose="020B0604030504040204" pitchFamily="50" charset="-128"/>
                <a:cs typeface="Meiryo UI" pitchFamily="50" charset="-128"/>
              </a:rPr>
              <a:t>H26(2014)</a:t>
            </a:r>
            <a:r>
              <a:rPr lang="ja-JP" altLang="en-US" sz="600" dirty="0">
                <a:solidFill>
                  <a:srgbClr val="000000"/>
                </a:solidFill>
                <a:latin typeface="Meiryo UI" panose="020B0604030504040204" pitchFamily="50" charset="-128"/>
                <a:ea typeface="Meiryo UI" panose="020B0604030504040204" pitchFamily="50" charset="-128"/>
                <a:cs typeface="Meiryo UI" pitchFamily="50" charset="-128"/>
              </a:rPr>
              <a:t>年</a:t>
            </a:r>
            <a:r>
              <a:rPr lang="en-US" altLang="ja-JP" sz="600" dirty="0">
                <a:solidFill>
                  <a:srgbClr val="000000"/>
                </a:solidFill>
                <a:latin typeface="Meiryo UI" panose="020B0604030504040204" pitchFamily="50" charset="-128"/>
                <a:ea typeface="Meiryo UI" panose="020B0604030504040204" pitchFamily="50" charset="-128"/>
                <a:cs typeface="Meiryo UI" pitchFamily="50" charset="-128"/>
              </a:rPr>
              <a:t>3</a:t>
            </a:r>
            <a:r>
              <a:rPr lang="ja-JP" altLang="en-US" sz="600" dirty="0">
                <a:solidFill>
                  <a:srgbClr val="000000"/>
                </a:solidFill>
                <a:latin typeface="Meiryo UI" panose="020B0604030504040204" pitchFamily="50" charset="-128"/>
                <a:ea typeface="Meiryo UI" panose="020B0604030504040204" pitchFamily="50" charset="-128"/>
                <a:cs typeface="Meiryo UI" pitchFamily="50" charset="-128"/>
              </a:rPr>
              <a:t>月策定</a:t>
            </a:r>
            <a:endParaRPr lang="en-US" altLang="ja-JP" sz="600" dirty="0">
              <a:solidFill>
                <a:srgbClr val="000000"/>
              </a:solidFill>
              <a:latin typeface="Meiryo UI" panose="020B0604030504040204" pitchFamily="50" charset="-128"/>
              <a:ea typeface="Meiryo UI" panose="020B0604030504040204" pitchFamily="50" charset="-128"/>
              <a:cs typeface="Meiryo UI" pitchFamily="50" charset="-128"/>
            </a:endParaRPr>
          </a:p>
          <a:p>
            <a:pPr algn="ctr" defTabSz="566128" fontAlgn="base">
              <a:spcBef>
                <a:spcPct val="0"/>
              </a:spcBef>
              <a:spcAft>
                <a:spcPct val="0"/>
              </a:spcAft>
            </a:pPr>
            <a:r>
              <a:rPr lang="en-US" altLang="ja-JP" sz="600" dirty="0">
                <a:solidFill>
                  <a:srgbClr val="000000"/>
                </a:solidFill>
                <a:latin typeface="Meiryo UI" panose="020B0604030504040204" pitchFamily="50" charset="-128"/>
                <a:ea typeface="Meiryo UI" panose="020B0604030504040204" pitchFamily="50" charset="-128"/>
                <a:cs typeface="Meiryo UI" pitchFamily="50" charset="-128"/>
              </a:rPr>
              <a:t>H30(2018)</a:t>
            </a:r>
            <a:r>
              <a:rPr lang="ja-JP" altLang="en-US" sz="600" dirty="0">
                <a:solidFill>
                  <a:srgbClr val="000000"/>
                </a:solidFill>
                <a:latin typeface="Meiryo UI" panose="020B0604030504040204" pitchFamily="50" charset="-128"/>
                <a:ea typeface="Meiryo UI" panose="020B0604030504040204" pitchFamily="50" charset="-128"/>
                <a:cs typeface="Meiryo UI" pitchFamily="50" charset="-128"/>
              </a:rPr>
              <a:t>年</a:t>
            </a:r>
            <a:r>
              <a:rPr lang="en-US" altLang="ja-JP" sz="600" dirty="0">
                <a:solidFill>
                  <a:srgbClr val="000000"/>
                </a:solidFill>
                <a:latin typeface="Meiryo UI" panose="020B0604030504040204" pitchFamily="50" charset="-128"/>
                <a:ea typeface="Meiryo UI" panose="020B0604030504040204" pitchFamily="50" charset="-128"/>
                <a:cs typeface="Meiryo UI" pitchFamily="50" charset="-128"/>
              </a:rPr>
              <a:t>3</a:t>
            </a:r>
            <a:r>
              <a:rPr lang="ja-JP" altLang="en-US" sz="600" dirty="0">
                <a:solidFill>
                  <a:srgbClr val="000000"/>
                </a:solidFill>
                <a:latin typeface="Meiryo UI" panose="020B0604030504040204" pitchFamily="50" charset="-128"/>
                <a:ea typeface="Meiryo UI" panose="020B0604030504040204" pitchFamily="50" charset="-128"/>
                <a:cs typeface="Meiryo UI" pitchFamily="50" charset="-128"/>
              </a:rPr>
              <a:t>月改定</a:t>
            </a:r>
            <a:endParaRPr lang="en-US" altLang="ja-JP" sz="600" dirty="0">
              <a:solidFill>
                <a:srgbClr val="000000"/>
              </a:solidFill>
              <a:latin typeface="Meiryo UI" panose="020B0604030504040204" pitchFamily="50" charset="-128"/>
              <a:ea typeface="Meiryo UI" panose="020B0604030504040204" pitchFamily="50" charset="-128"/>
              <a:cs typeface="Meiryo UI" pitchFamily="50" charset="-128"/>
            </a:endParaRPr>
          </a:p>
          <a:p>
            <a:pPr algn="ctr" defTabSz="566128" fontAlgn="base">
              <a:spcBef>
                <a:spcPct val="0"/>
              </a:spcBef>
              <a:spcAft>
                <a:spcPct val="0"/>
              </a:spcAft>
            </a:pPr>
            <a:r>
              <a:rPr lang="en-US" altLang="ja-JP" sz="600" dirty="0">
                <a:solidFill>
                  <a:srgbClr val="000000"/>
                </a:solidFill>
                <a:latin typeface="Meiryo UI" panose="020B0604030504040204" pitchFamily="50" charset="-128"/>
                <a:ea typeface="Meiryo UI" panose="020B0604030504040204" pitchFamily="50" charset="-128"/>
                <a:cs typeface="Meiryo UI" pitchFamily="50" charset="-128"/>
              </a:rPr>
              <a:t>R  3(2021)</a:t>
            </a:r>
            <a:r>
              <a:rPr lang="ja-JP" altLang="en-US" sz="600" dirty="0">
                <a:solidFill>
                  <a:srgbClr val="000000"/>
                </a:solidFill>
                <a:latin typeface="Meiryo UI" panose="020B0604030504040204" pitchFamily="50" charset="-128"/>
                <a:ea typeface="Meiryo UI" panose="020B0604030504040204" pitchFamily="50" charset="-128"/>
                <a:cs typeface="Meiryo UI" pitchFamily="50" charset="-128"/>
              </a:rPr>
              <a:t>年</a:t>
            </a:r>
            <a:r>
              <a:rPr lang="en-US" altLang="ja-JP" sz="600" dirty="0">
                <a:solidFill>
                  <a:srgbClr val="000000"/>
                </a:solidFill>
                <a:latin typeface="Meiryo UI" panose="020B0604030504040204" pitchFamily="50" charset="-128"/>
                <a:ea typeface="Meiryo UI" panose="020B0604030504040204" pitchFamily="50" charset="-128"/>
                <a:cs typeface="Meiryo UI" pitchFamily="50" charset="-128"/>
              </a:rPr>
              <a:t>3</a:t>
            </a:r>
            <a:r>
              <a:rPr lang="ja-JP" altLang="en-US" sz="600" dirty="0">
                <a:solidFill>
                  <a:srgbClr val="000000"/>
                </a:solidFill>
                <a:latin typeface="Meiryo UI" panose="020B0604030504040204" pitchFamily="50" charset="-128"/>
                <a:ea typeface="Meiryo UI" panose="020B0604030504040204" pitchFamily="50" charset="-128"/>
                <a:cs typeface="Meiryo UI" pitchFamily="50" charset="-128"/>
              </a:rPr>
              <a:t>月改定</a:t>
            </a:r>
            <a:endParaRPr lang="en-US" altLang="ja-JP"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タイトル 1"/>
          <p:cNvSpPr txBox="1">
            <a:spLocks/>
          </p:cNvSpPr>
          <p:nvPr/>
        </p:nvSpPr>
        <p:spPr>
          <a:xfrm>
            <a:off x="0" y="-60094"/>
            <a:ext cx="9144000" cy="620688"/>
          </a:xfrm>
          <a:prstGeom prst="rect">
            <a:avLst/>
          </a:prstGeom>
          <a:solidFill>
            <a:srgbClr val="FFC000"/>
          </a:solidFill>
          <a:ln>
            <a:noFill/>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）人口減少・超高齢化社会でも持続可能な地域づくり</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④</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密集市街地対策の状況</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25</a:t>
            </a:fld>
            <a:endParaRPr lang="ja-JP" altLang="en-US" sz="1800" dirty="0">
              <a:solidFill>
                <a:schemeClr val="tx1"/>
              </a:solidFill>
            </a:endParaRPr>
          </a:p>
        </p:txBody>
      </p:sp>
      <p:grpSp>
        <p:nvGrpSpPr>
          <p:cNvPr id="9" name="グループ化 8"/>
          <p:cNvGrpSpPr/>
          <p:nvPr/>
        </p:nvGrpSpPr>
        <p:grpSpPr>
          <a:xfrm>
            <a:off x="209822" y="6150100"/>
            <a:ext cx="2107151" cy="446441"/>
            <a:chOff x="227865" y="5220011"/>
            <a:chExt cx="2107151" cy="446441"/>
          </a:xfrm>
        </p:grpSpPr>
        <p:grpSp>
          <p:nvGrpSpPr>
            <p:cNvPr id="84" name="グループ化 83" descr="大阪の成長を支えるまちづくりをめざし、「災害に強いまちづくり」と「活力と魅力あふれるまちづくり」の両輪で取組みを展開します。" title="まちづくりの基本目標と展開の方向性のイメージ図"/>
            <p:cNvGrpSpPr/>
            <p:nvPr/>
          </p:nvGrpSpPr>
          <p:grpSpPr>
            <a:xfrm>
              <a:off x="227865" y="5220011"/>
              <a:ext cx="2107151" cy="446441"/>
              <a:chOff x="0" y="143035"/>
              <a:chExt cx="2691765" cy="570568"/>
            </a:xfrm>
          </p:grpSpPr>
          <p:sp>
            <p:nvSpPr>
              <p:cNvPr id="86" name="四角形: 角を丸くする 46">
                <a:extLst>
                  <a:ext uri="{FF2B5EF4-FFF2-40B4-BE49-F238E27FC236}">
                    <a16:creationId xmlns:a16="http://schemas.microsoft.com/office/drawing/2014/main" id="{7D73CCFE-C5B5-40FE-8E7F-76DEDA047FE7}"/>
                  </a:ext>
                </a:extLst>
              </p:cNvPr>
              <p:cNvSpPr/>
              <p:nvPr/>
            </p:nvSpPr>
            <p:spPr>
              <a:xfrm>
                <a:off x="0" y="143035"/>
                <a:ext cx="2691765" cy="570568"/>
              </a:xfrm>
              <a:prstGeom prst="ellipse">
                <a:avLst/>
              </a:prstGeom>
              <a:solidFill>
                <a:schemeClr val="accent5">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algn="ctr">
                  <a:lnSpc>
                    <a:spcPts val="1600"/>
                  </a:lnSpc>
                  <a:spcAft>
                    <a:spcPts val="0"/>
                  </a:spcAft>
                </a:pPr>
                <a:endParaRPr lang="ja-JP" sz="6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nvGrpSpPr>
              <p:cNvPr id="87" name="グループ化 86"/>
              <p:cNvGrpSpPr/>
              <p:nvPr/>
            </p:nvGrpSpPr>
            <p:grpSpPr>
              <a:xfrm>
                <a:off x="1080925" y="310758"/>
                <a:ext cx="512444" cy="374686"/>
                <a:chOff x="3713470" y="-256845"/>
                <a:chExt cx="512699" cy="374999"/>
              </a:xfrm>
            </p:grpSpPr>
            <p:sp>
              <p:nvSpPr>
                <p:cNvPr id="94" name="下カーブ矢印 93">
                  <a:extLst>
                    <a:ext uri="{FF2B5EF4-FFF2-40B4-BE49-F238E27FC236}">
                      <a16:creationId xmlns:a16="http://schemas.microsoft.com/office/drawing/2014/main" id="{2F59FDC1-1645-4A86-8AF1-E4AB7DE94B69}"/>
                    </a:ext>
                  </a:extLst>
                </p:cNvPr>
                <p:cNvSpPr/>
                <p:nvPr/>
              </p:nvSpPr>
              <p:spPr>
                <a:xfrm>
                  <a:off x="3785952" y="-256845"/>
                  <a:ext cx="376584" cy="136683"/>
                </a:xfrm>
                <a:prstGeom prst="curvedDown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600"/>
                </a:p>
              </p:txBody>
            </p:sp>
            <p:sp>
              <p:nvSpPr>
                <p:cNvPr id="99" name="テキスト ボックス 27">
                  <a:extLst>
                    <a:ext uri="{FF2B5EF4-FFF2-40B4-BE49-F238E27FC236}">
                      <a16:creationId xmlns:a16="http://schemas.microsoft.com/office/drawing/2014/main" id="{0411C554-ADD6-4742-90AB-BFF758546AF0}"/>
                    </a:ext>
                  </a:extLst>
                </p:cNvPr>
                <p:cNvSpPr txBox="1"/>
                <p:nvPr/>
              </p:nvSpPr>
              <p:spPr>
                <a:xfrm>
                  <a:off x="3713470" y="-148738"/>
                  <a:ext cx="512699" cy="136424"/>
                </a:xfrm>
                <a:prstGeom prst="rect">
                  <a:avLst/>
                </a:prstGeom>
                <a:noFill/>
              </p:spPr>
              <p:txBody>
                <a:bodyPr wrap="square" lIns="0" tIns="0" rIns="0" bIns="0" rtlCol="0" anchor="ctr" anchorCtr="0">
                  <a:noAutofit/>
                </a:bodyPr>
                <a:lstStyle/>
                <a:p>
                  <a:pPr algn="ctr">
                    <a:lnSpc>
                      <a:spcPts val="1000"/>
                    </a:lnSpc>
                    <a:spcAft>
                      <a:spcPts val="0"/>
                    </a:spcAft>
                  </a:pPr>
                  <a:r>
                    <a:rPr lang="ja-JP" sz="600" kern="1200" dirty="0">
                      <a:solidFill>
                        <a:srgbClr val="000000"/>
                      </a:solidFill>
                      <a:effectLst/>
                      <a:latin typeface="ＭＳ Ｐゴシック" panose="020B0600070205080204" pitchFamily="50" charset="-128"/>
                      <a:ea typeface="Meiryo UI" panose="020B0604030504040204" pitchFamily="50" charset="-128"/>
                      <a:cs typeface="Meiryo UI" panose="020B0604030504040204" pitchFamily="50" charset="-128"/>
                    </a:rPr>
                    <a:t>好循環</a:t>
                  </a:r>
                  <a:endParaRPr lang="ja-JP" sz="6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00" name="下カーブ矢印 99">
                  <a:extLst>
                    <a:ext uri="{FF2B5EF4-FFF2-40B4-BE49-F238E27FC236}">
                      <a16:creationId xmlns:a16="http://schemas.microsoft.com/office/drawing/2014/main" id="{2F59FDC1-1645-4A86-8AF1-E4AB7DE94B69}"/>
                    </a:ext>
                  </a:extLst>
                </p:cNvPr>
                <p:cNvSpPr/>
                <p:nvPr/>
              </p:nvSpPr>
              <p:spPr>
                <a:xfrm flipH="1" flipV="1">
                  <a:off x="3775254" y="-18529"/>
                  <a:ext cx="376584" cy="136683"/>
                </a:xfrm>
                <a:prstGeom prst="curvedDown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600"/>
                </a:p>
              </p:txBody>
            </p:sp>
          </p:grpSp>
          <p:sp>
            <p:nvSpPr>
              <p:cNvPr id="89" name="角丸四角形 88">
                <a:extLst>
                  <a:ext uri="{FF2B5EF4-FFF2-40B4-BE49-F238E27FC236}">
                    <a16:creationId xmlns:a16="http://schemas.microsoft.com/office/drawing/2014/main" id="{04BC1E96-C803-4BC7-9D7E-82CF19370FE8}"/>
                  </a:ext>
                </a:extLst>
              </p:cNvPr>
              <p:cNvSpPr/>
              <p:nvPr/>
            </p:nvSpPr>
            <p:spPr>
              <a:xfrm>
                <a:off x="148706" y="359582"/>
                <a:ext cx="927289" cy="229536"/>
              </a:xfrm>
              <a:prstGeom prst="roundRect">
                <a:avLst/>
              </a:prstGeom>
              <a:gradFill>
                <a:gsLst>
                  <a:gs pos="0">
                    <a:schemeClr val="tx2">
                      <a:lumMod val="60000"/>
                      <a:lumOff val="40000"/>
                    </a:schemeClr>
                  </a:gs>
                  <a:gs pos="50000">
                    <a:schemeClr val="accent5">
                      <a:lumMod val="20000"/>
                      <a:lumOff val="80000"/>
                    </a:schemeClr>
                  </a:gs>
                  <a:gs pos="100000">
                    <a:schemeClr val="tx2">
                      <a:lumMod val="60000"/>
                      <a:lumOff val="40000"/>
                    </a:schemeClr>
                  </a:gs>
                </a:gsLst>
                <a:lin ang="5400000" scaled="1"/>
              </a:gra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p>
                <a:pPr algn="ctr">
                  <a:spcAft>
                    <a:spcPts val="0"/>
                  </a:spcAft>
                </a:pPr>
                <a:r>
                  <a:rPr lang="ja-JP" sz="600" b="1" kern="1200" spc="100" dirty="0">
                    <a:solidFill>
                      <a:srgbClr val="000000"/>
                    </a:solidFill>
                    <a:effectLst/>
                    <a:latin typeface="ＭＳ Ｐゴシック" panose="020B0600070205080204" pitchFamily="50" charset="-128"/>
                    <a:ea typeface="Meiryo UI" panose="020B0604030504040204" pitchFamily="50" charset="-128"/>
                    <a:cs typeface="Meiryo UI" panose="020B0604030504040204" pitchFamily="50" charset="-128"/>
                  </a:rPr>
                  <a:t>災害に強い</a:t>
                </a:r>
                <a:endParaRPr lang="ja-JP" sz="6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ctr">
                  <a:spcAft>
                    <a:spcPts val="0"/>
                  </a:spcAft>
                </a:pPr>
                <a:r>
                  <a:rPr lang="ja-JP" sz="600" b="1" kern="1200" spc="100" dirty="0">
                    <a:solidFill>
                      <a:srgbClr val="000000"/>
                    </a:solidFill>
                    <a:effectLst/>
                    <a:latin typeface="ＭＳ Ｐゴシック" panose="020B0600070205080204" pitchFamily="50" charset="-128"/>
                    <a:ea typeface="Meiryo UI" panose="020B0604030504040204" pitchFamily="50" charset="-128"/>
                    <a:cs typeface="Meiryo UI" panose="020B0604030504040204" pitchFamily="50" charset="-128"/>
                  </a:rPr>
                  <a:t>まちづくり</a:t>
                </a:r>
                <a:endParaRPr lang="ja-JP" sz="6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90" name="角丸四角形 89">
                <a:extLst>
                  <a:ext uri="{FF2B5EF4-FFF2-40B4-BE49-F238E27FC236}">
                    <a16:creationId xmlns:a16="http://schemas.microsoft.com/office/drawing/2014/main" id="{3D3A0536-C00E-4C2C-919A-257E0C43E3C6}"/>
                  </a:ext>
                </a:extLst>
              </p:cNvPr>
              <p:cNvSpPr/>
              <p:nvPr/>
            </p:nvSpPr>
            <p:spPr>
              <a:xfrm>
                <a:off x="1619846" y="359925"/>
                <a:ext cx="930303" cy="223770"/>
              </a:xfrm>
              <a:prstGeom prst="roundRect">
                <a:avLst/>
              </a:prstGeom>
              <a:gradFill>
                <a:gsLst>
                  <a:gs pos="0">
                    <a:srgbClr val="FFC000"/>
                  </a:gs>
                  <a:gs pos="50000">
                    <a:srgbClr val="FFFFCC"/>
                  </a:gs>
                  <a:gs pos="100000">
                    <a:srgbClr val="FFC000"/>
                  </a:gs>
                </a:gsLst>
                <a:lin ang="5400000" scaled="1"/>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p>
                <a:pPr algn="ctr">
                  <a:spcAft>
                    <a:spcPts val="0"/>
                  </a:spcAft>
                </a:pPr>
                <a:r>
                  <a:rPr lang="ja-JP" sz="600" b="1" kern="1200" spc="-10" dirty="0">
                    <a:solidFill>
                      <a:srgbClr val="000000"/>
                    </a:solidFill>
                    <a:effectLst/>
                    <a:latin typeface="ＭＳ Ｐゴシック" panose="020B0600070205080204" pitchFamily="50" charset="-128"/>
                    <a:ea typeface="Meiryo UI" panose="020B0604030504040204" pitchFamily="50" charset="-128"/>
                    <a:cs typeface="Meiryo UI" panose="020B0604030504040204" pitchFamily="50" charset="-128"/>
                  </a:rPr>
                  <a:t>活力と魅力あふれる</a:t>
                </a:r>
                <a:endParaRPr lang="ja-JP" sz="6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ctr">
                  <a:spcAft>
                    <a:spcPts val="0"/>
                  </a:spcAft>
                </a:pPr>
                <a:r>
                  <a:rPr lang="ja-JP" sz="600" b="1" kern="1200" spc="-10" dirty="0">
                    <a:solidFill>
                      <a:srgbClr val="000000"/>
                    </a:solidFill>
                    <a:effectLst/>
                    <a:latin typeface="ＭＳ Ｐゴシック" panose="020B0600070205080204" pitchFamily="50" charset="-128"/>
                    <a:ea typeface="Meiryo UI" panose="020B0604030504040204" pitchFamily="50" charset="-128"/>
                    <a:cs typeface="Meiryo UI" panose="020B0604030504040204" pitchFamily="50" charset="-128"/>
                  </a:rPr>
                  <a:t>まちづくり</a:t>
                </a:r>
                <a:endParaRPr lang="ja-JP" sz="6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sp>
          <p:nvSpPr>
            <p:cNvPr id="101" name="正方形/長方形 40"/>
            <p:cNvSpPr>
              <a:spLocks/>
            </p:cNvSpPr>
            <p:nvPr/>
          </p:nvSpPr>
          <p:spPr bwMode="auto">
            <a:xfrm>
              <a:off x="669034" y="5257757"/>
              <a:ext cx="1222966" cy="102605"/>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vert="horz" wrap="square" lIns="25714" tIns="0" rIns="0" bIns="0" numCol="1" anchor="t" anchorCtr="0" compatLnSpc="1">
              <a:prstTxWarp prst="textNoShape">
                <a:avLst/>
              </a:prstTxWarp>
            </a:bodyPr>
            <a:lstStyle/>
            <a:p>
              <a:pPr algn="ctr">
                <a:spcAft>
                  <a:spcPts val="0"/>
                </a:spcAft>
              </a:pPr>
              <a:r>
                <a:rPr lang="ja-JP" altLang="ja-JP" sz="6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大阪の成長を支えるまちづくり</a:t>
              </a:r>
              <a:endParaRPr lang="ja-JP" altLang="ja-JP" sz="600"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grpSp>
        <p:nvGrpSpPr>
          <p:cNvPr id="109" name="グループ化 108"/>
          <p:cNvGrpSpPr/>
          <p:nvPr/>
        </p:nvGrpSpPr>
        <p:grpSpPr>
          <a:xfrm>
            <a:off x="2600321" y="3253071"/>
            <a:ext cx="6328333" cy="3278580"/>
            <a:chOff x="-134792" y="-645296"/>
            <a:chExt cx="4442395" cy="2301827"/>
          </a:xfrm>
        </p:grpSpPr>
        <p:grpSp>
          <p:nvGrpSpPr>
            <p:cNvPr id="124" name="グループ化 123"/>
            <p:cNvGrpSpPr/>
            <p:nvPr/>
          </p:nvGrpSpPr>
          <p:grpSpPr>
            <a:xfrm>
              <a:off x="-134792" y="-645296"/>
              <a:ext cx="4442395" cy="2301827"/>
              <a:chOff x="-172509" y="-785168"/>
              <a:chExt cx="5685520" cy="2800750"/>
            </a:xfrm>
          </p:grpSpPr>
          <p:pic>
            <p:nvPicPr>
              <p:cNvPr id="128" name="図 127"/>
              <p:cNvPicPr>
                <a:picLocks noChangeAspect="1"/>
              </p:cNvPicPr>
              <p:nvPr/>
            </p:nvPicPr>
            <p:blipFill rotWithShape="1">
              <a:blip r:embed="rId2" cstate="print">
                <a:extLst>
                  <a:ext uri="{28A0092B-C50C-407E-A947-70E740481C1C}">
                    <a14:useLocalDpi xmlns:a14="http://schemas.microsoft.com/office/drawing/2010/main" val="0"/>
                  </a:ext>
                </a:extLst>
              </a:blip>
              <a:srcRect l="13887" t="9813" r="4572" b="15438"/>
              <a:stretch/>
            </p:blipFill>
            <p:spPr>
              <a:xfrm flipH="1">
                <a:off x="-172509" y="-785168"/>
                <a:ext cx="5685520" cy="2792723"/>
              </a:xfrm>
              <a:prstGeom prst="rect">
                <a:avLst/>
              </a:prstGeom>
            </p:spPr>
          </p:pic>
          <p:sp>
            <p:nvSpPr>
              <p:cNvPr id="129" name="フリーフォーム 128"/>
              <p:cNvSpPr/>
              <p:nvPr/>
            </p:nvSpPr>
            <p:spPr>
              <a:xfrm flipH="1">
                <a:off x="1575801" y="216982"/>
                <a:ext cx="3103155" cy="1793126"/>
              </a:xfrm>
              <a:custGeom>
                <a:avLst/>
                <a:gdLst>
                  <a:gd name="connsiteX0" fmla="*/ 1060450 w 1162050"/>
                  <a:gd name="connsiteY0" fmla="*/ 0 h 641350"/>
                  <a:gd name="connsiteX1" fmla="*/ 0 w 1162050"/>
                  <a:gd name="connsiteY1" fmla="*/ 292100 h 641350"/>
                  <a:gd name="connsiteX2" fmla="*/ 298450 w 1162050"/>
                  <a:gd name="connsiteY2" fmla="*/ 641350 h 641350"/>
                  <a:gd name="connsiteX3" fmla="*/ 660400 w 1162050"/>
                  <a:gd name="connsiteY3" fmla="*/ 488950 h 641350"/>
                  <a:gd name="connsiteX4" fmla="*/ 895350 w 1162050"/>
                  <a:gd name="connsiteY4" fmla="*/ 368300 h 641350"/>
                  <a:gd name="connsiteX5" fmla="*/ 958850 w 1162050"/>
                  <a:gd name="connsiteY5" fmla="*/ 311150 h 641350"/>
                  <a:gd name="connsiteX6" fmla="*/ 1162050 w 1162050"/>
                  <a:gd name="connsiteY6" fmla="*/ 165100 h 641350"/>
                  <a:gd name="connsiteX7" fmla="*/ 1060450 w 1162050"/>
                  <a:gd name="connsiteY7" fmla="*/ 0 h 641350"/>
                  <a:gd name="connsiteX0" fmla="*/ 861823 w 1162050"/>
                  <a:gd name="connsiteY0" fmla="*/ 0 h 564096"/>
                  <a:gd name="connsiteX1" fmla="*/ 0 w 1162050"/>
                  <a:gd name="connsiteY1" fmla="*/ 214846 h 564096"/>
                  <a:gd name="connsiteX2" fmla="*/ 298450 w 1162050"/>
                  <a:gd name="connsiteY2" fmla="*/ 564096 h 564096"/>
                  <a:gd name="connsiteX3" fmla="*/ 660400 w 1162050"/>
                  <a:gd name="connsiteY3" fmla="*/ 411696 h 564096"/>
                  <a:gd name="connsiteX4" fmla="*/ 895350 w 1162050"/>
                  <a:gd name="connsiteY4" fmla="*/ 291046 h 564096"/>
                  <a:gd name="connsiteX5" fmla="*/ 958850 w 1162050"/>
                  <a:gd name="connsiteY5" fmla="*/ 233896 h 564096"/>
                  <a:gd name="connsiteX6" fmla="*/ 1162050 w 1162050"/>
                  <a:gd name="connsiteY6" fmla="*/ 87846 h 564096"/>
                  <a:gd name="connsiteX7" fmla="*/ 861823 w 1162050"/>
                  <a:gd name="connsiteY7" fmla="*/ 0 h 564096"/>
                  <a:gd name="connsiteX0" fmla="*/ 861823 w 1190941"/>
                  <a:gd name="connsiteY0" fmla="*/ 0 h 564096"/>
                  <a:gd name="connsiteX1" fmla="*/ 0 w 1190941"/>
                  <a:gd name="connsiteY1" fmla="*/ 214846 h 564096"/>
                  <a:gd name="connsiteX2" fmla="*/ 298450 w 1190941"/>
                  <a:gd name="connsiteY2" fmla="*/ 564096 h 564096"/>
                  <a:gd name="connsiteX3" fmla="*/ 660400 w 1190941"/>
                  <a:gd name="connsiteY3" fmla="*/ 411696 h 564096"/>
                  <a:gd name="connsiteX4" fmla="*/ 895350 w 1190941"/>
                  <a:gd name="connsiteY4" fmla="*/ 291046 h 564096"/>
                  <a:gd name="connsiteX5" fmla="*/ 958850 w 1190941"/>
                  <a:gd name="connsiteY5" fmla="*/ 233896 h 564096"/>
                  <a:gd name="connsiteX6" fmla="*/ 1190941 w 1190941"/>
                  <a:gd name="connsiteY6" fmla="*/ 492294 h 564096"/>
                  <a:gd name="connsiteX7" fmla="*/ 861823 w 1190941"/>
                  <a:gd name="connsiteY7" fmla="*/ 0 h 564096"/>
                  <a:gd name="connsiteX0" fmla="*/ 861823 w 1190941"/>
                  <a:gd name="connsiteY0" fmla="*/ 0 h 567906"/>
                  <a:gd name="connsiteX1" fmla="*/ 0 w 1190941"/>
                  <a:gd name="connsiteY1" fmla="*/ 214846 h 567906"/>
                  <a:gd name="connsiteX2" fmla="*/ 298450 w 1190941"/>
                  <a:gd name="connsiteY2" fmla="*/ 564096 h 567906"/>
                  <a:gd name="connsiteX3" fmla="*/ 660400 w 1190941"/>
                  <a:gd name="connsiteY3" fmla="*/ 411696 h 567906"/>
                  <a:gd name="connsiteX4" fmla="*/ 895350 w 1190941"/>
                  <a:gd name="connsiteY4" fmla="*/ 291046 h 567906"/>
                  <a:gd name="connsiteX5" fmla="*/ 971490 w 1190941"/>
                  <a:gd name="connsiteY5" fmla="*/ 567906 h 567906"/>
                  <a:gd name="connsiteX6" fmla="*/ 1190941 w 1190941"/>
                  <a:gd name="connsiteY6" fmla="*/ 492294 h 567906"/>
                  <a:gd name="connsiteX7" fmla="*/ 861823 w 1190941"/>
                  <a:gd name="connsiteY7" fmla="*/ 0 h 567906"/>
                  <a:gd name="connsiteX0" fmla="*/ 861823 w 1198164"/>
                  <a:gd name="connsiteY0" fmla="*/ 0 h 567906"/>
                  <a:gd name="connsiteX1" fmla="*/ 0 w 1198164"/>
                  <a:gd name="connsiteY1" fmla="*/ 214846 h 567906"/>
                  <a:gd name="connsiteX2" fmla="*/ 298450 w 1198164"/>
                  <a:gd name="connsiteY2" fmla="*/ 564096 h 567906"/>
                  <a:gd name="connsiteX3" fmla="*/ 660400 w 1198164"/>
                  <a:gd name="connsiteY3" fmla="*/ 411696 h 567906"/>
                  <a:gd name="connsiteX4" fmla="*/ 895350 w 1198164"/>
                  <a:gd name="connsiteY4" fmla="*/ 291046 h 567906"/>
                  <a:gd name="connsiteX5" fmla="*/ 971490 w 1198164"/>
                  <a:gd name="connsiteY5" fmla="*/ 567906 h 567906"/>
                  <a:gd name="connsiteX6" fmla="*/ 1198164 w 1198164"/>
                  <a:gd name="connsiteY6" fmla="*/ 530921 h 567906"/>
                  <a:gd name="connsiteX7" fmla="*/ 861823 w 1198164"/>
                  <a:gd name="connsiteY7" fmla="*/ 0 h 567906"/>
                  <a:gd name="connsiteX0" fmla="*/ 861823 w 1198164"/>
                  <a:gd name="connsiteY0" fmla="*/ 0 h 567906"/>
                  <a:gd name="connsiteX1" fmla="*/ 0 w 1198164"/>
                  <a:gd name="connsiteY1" fmla="*/ 214846 h 567906"/>
                  <a:gd name="connsiteX2" fmla="*/ 298450 w 1198164"/>
                  <a:gd name="connsiteY2" fmla="*/ 564096 h 567906"/>
                  <a:gd name="connsiteX3" fmla="*/ 660400 w 1198164"/>
                  <a:gd name="connsiteY3" fmla="*/ 411696 h 567906"/>
                  <a:gd name="connsiteX4" fmla="*/ 810483 w 1198164"/>
                  <a:gd name="connsiteY4" fmla="*/ 334218 h 567906"/>
                  <a:gd name="connsiteX5" fmla="*/ 971490 w 1198164"/>
                  <a:gd name="connsiteY5" fmla="*/ 567906 h 567906"/>
                  <a:gd name="connsiteX6" fmla="*/ 1198164 w 1198164"/>
                  <a:gd name="connsiteY6" fmla="*/ 530921 h 567906"/>
                  <a:gd name="connsiteX7" fmla="*/ 861823 w 1198164"/>
                  <a:gd name="connsiteY7" fmla="*/ 0 h 567906"/>
                  <a:gd name="connsiteX0" fmla="*/ 861823 w 1198164"/>
                  <a:gd name="connsiteY0" fmla="*/ 0 h 629254"/>
                  <a:gd name="connsiteX1" fmla="*/ 0 w 1198164"/>
                  <a:gd name="connsiteY1" fmla="*/ 214846 h 629254"/>
                  <a:gd name="connsiteX2" fmla="*/ 298450 w 1198164"/>
                  <a:gd name="connsiteY2" fmla="*/ 564096 h 629254"/>
                  <a:gd name="connsiteX3" fmla="*/ 660400 w 1198164"/>
                  <a:gd name="connsiteY3" fmla="*/ 411696 h 629254"/>
                  <a:gd name="connsiteX4" fmla="*/ 810483 w 1198164"/>
                  <a:gd name="connsiteY4" fmla="*/ 334218 h 629254"/>
                  <a:gd name="connsiteX5" fmla="*/ 938987 w 1198164"/>
                  <a:gd name="connsiteY5" fmla="*/ 629254 h 629254"/>
                  <a:gd name="connsiteX6" fmla="*/ 1198164 w 1198164"/>
                  <a:gd name="connsiteY6" fmla="*/ 530921 h 629254"/>
                  <a:gd name="connsiteX7" fmla="*/ 861823 w 1198164"/>
                  <a:gd name="connsiteY7" fmla="*/ 0 h 629254"/>
                  <a:gd name="connsiteX0" fmla="*/ 861823 w 1198164"/>
                  <a:gd name="connsiteY0" fmla="*/ 0 h 629254"/>
                  <a:gd name="connsiteX1" fmla="*/ 0 w 1198164"/>
                  <a:gd name="connsiteY1" fmla="*/ 214846 h 629254"/>
                  <a:gd name="connsiteX2" fmla="*/ 298450 w 1198164"/>
                  <a:gd name="connsiteY2" fmla="*/ 564096 h 629254"/>
                  <a:gd name="connsiteX3" fmla="*/ 810483 w 1198164"/>
                  <a:gd name="connsiteY3" fmla="*/ 334218 h 629254"/>
                  <a:gd name="connsiteX4" fmla="*/ 938987 w 1198164"/>
                  <a:gd name="connsiteY4" fmla="*/ 629254 h 629254"/>
                  <a:gd name="connsiteX5" fmla="*/ 1198164 w 1198164"/>
                  <a:gd name="connsiteY5" fmla="*/ 530921 h 629254"/>
                  <a:gd name="connsiteX6" fmla="*/ 861823 w 1198164"/>
                  <a:gd name="connsiteY6" fmla="*/ 0 h 629254"/>
                  <a:gd name="connsiteX0" fmla="*/ 861823 w 1198164"/>
                  <a:gd name="connsiteY0" fmla="*/ 0 h 985754"/>
                  <a:gd name="connsiteX1" fmla="*/ 0 w 1198164"/>
                  <a:gd name="connsiteY1" fmla="*/ 214846 h 985754"/>
                  <a:gd name="connsiteX2" fmla="*/ 298450 w 1198164"/>
                  <a:gd name="connsiteY2" fmla="*/ 564096 h 985754"/>
                  <a:gd name="connsiteX3" fmla="*/ 508993 w 1198164"/>
                  <a:gd name="connsiteY3" fmla="*/ 985754 h 985754"/>
                  <a:gd name="connsiteX4" fmla="*/ 938987 w 1198164"/>
                  <a:gd name="connsiteY4" fmla="*/ 629254 h 985754"/>
                  <a:gd name="connsiteX5" fmla="*/ 1198164 w 1198164"/>
                  <a:gd name="connsiteY5" fmla="*/ 530921 h 985754"/>
                  <a:gd name="connsiteX6" fmla="*/ 861823 w 1198164"/>
                  <a:gd name="connsiteY6" fmla="*/ 0 h 985754"/>
                  <a:gd name="connsiteX0" fmla="*/ 861823 w 1198164"/>
                  <a:gd name="connsiteY0" fmla="*/ 0 h 985754"/>
                  <a:gd name="connsiteX1" fmla="*/ 0 w 1198164"/>
                  <a:gd name="connsiteY1" fmla="*/ 214846 h 985754"/>
                  <a:gd name="connsiteX2" fmla="*/ 298450 w 1198164"/>
                  <a:gd name="connsiteY2" fmla="*/ 564096 h 985754"/>
                  <a:gd name="connsiteX3" fmla="*/ 508993 w 1198164"/>
                  <a:gd name="connsiteY3" fmla="*/ 985754 h 985754"/>
                  <a:gd name="connsiteX4" fmla="*/ 1070069 w 1198164"/>
                  <a:gd name="connsiteY4" fmla="*/ 827189 h 985754"/>
                  <a:gd name="connsiteX5" fmla="*/ 1198164 w 1198164"/>
                  <a:gd name="connsiteY5" fmla="*/ 530921 h 985754"/>
                  <a:gd name="connsiteX6" fmla="*/ 861823 w 1198164"/>
                  <a:gd name="connsiteY6" fmla="*/ 0 h 985754"/>
                  <a:gd name="connsiteX0" fmla="*/ 861823 w 1303030"/>
                  <a:gd name="connsiteY0" fmla="*/ 0 h 985754"/>
                  <a:gd name="connsiteX1" fmla="*/ 0 w 1303030"/>
                  <a:gd name="connsiteY1" fmla="*/ 214846 h 985754"/>
                  <a:gd name="connsiteX2" fmla="*/ 298450 w 1303030"/>
                  <a:gd name="connsiteY2" fmla="*/ 564096 h 985754"/>
                  <a:gd name="connsiteX3" fmla="*/ 508993 w 1303030"/>
                  <a:gd name="connsiteY3" fmla="*/ 985754 h 985754"/>
                  <a:gd name="connsiteX4" fmla="*/ 1070069 w 1303030"/>
                  <a:gd name="connsiteY4" fmla="*/ 827189 h 985754"/>
                  <a:gd name="connsiteX5" fmla="*/ 1303030 w 1303030"/>
                  <a:gd name="connsiteY5" fmla="*/ 761845 h 985754"/>
                  <a:gd name="connsiteX6" fmla="*/ 861823 w 1303030"/>
                  <a:gd name="connsiteY6" fmla="*/ 0 h 985754"/>
                  <a:gd name="connsiteX0" fmla="*/ 837413 w 1303030"/>
                  <a:gd name="connsiteY0" fmla="*/ 0 h 985754"/>
                  <a:gd name="connsiteX1" fmla="*/ 0 w 1303030"/>
                  <a:gd name="connsiteY1" fmla="*/ 214846 h 985754"/>
                  <a:gd name="connsiteX2" fmla="*/ 298450 w 1303030"/>
                  <a:gd name="connsiteY2" fmla="*/ 564096 h 985754"/>
                  <a:gd name="connsiteX3" fmla="*/ 508993 w 1303030"/>
                  <a:gd name="connsiteY3" fmla="*/ 985754 h 985754"/>
                  <a:gd name="connsiteX4" fmla="*/ 1070069 w 1303030"/>
                  <a:gd name="connsiteY4" fmla="*/ 827189 h 985754"/>
                  <a:gd name="connsiteX5" fmla="*/ 1303030 w 1303030"/>
                  <a:gd name="connsiteY5" fmla="*/ 761845 h 985754"/>
                  <a:gd name="connsiteX6" fmla="*/ 837413 w 1303030"/>
                  <a:gd name="connsiteY6" fmla="*/ 0 h 985754"/>
                  <a:gd name="connsiteX0" fmla="*/ 837413 w 1292568"/>
                  <a:gd name="connsiteY0" fmla="*/ 0 h 985754"/>
                  <a:gd name="connsiteX1" fmla="*/ 0 w 1292568"/>
                  <a:gd name="connsiteY1" fmla="*/ 214846 h 985754"/>
                  <a:gd name="connsiteX2" fmla="*/ 298450 w 1292568"/>
                  <a:gd name="connsiteY2" fmla="*/ 564096 h 985754"/>
                  <a:gd name="connsiteX3" fmla="*/ 508993 w 1292568"/>
                  <a:gd name="connsiteY3" fmla="*/ 985754 h 985754"/>
                  <a:gd name="connsiteX4" fmla="*/ 1070069 w 1292568"/>
                  <a:gd name="connsiteY4" fmla="*/ 827189 h 985754"/>
                  <a:gd name="connsiteX5" fmla="*/ 1292568 w 1292568"/>
                  <a:gd name="connsiteY5" fmla="*/ 783785 h 985754"/>
                  <a:gd name="connsiteX6" fmla="*/ 837413 w 1292568"/>
                  <a:gd name="connsiteY6" fmla="*/ 0 h 985754"/>
                  <a:gd name="connsiteX0" fmla="*/ 844387 w 1292568"/>
                  <a:gd name="connsiteY0" fmla="*/ 0 h 968202"/>
                  <a:gd name="connsiteX1" fmla="*/ 0 w 1292568"/>
                  <a:gd name="connsiteY1" fmla="*/ 197294 h 968202"/>
                  <a:gd name="connsiteX2" fmla="*/ 298450 w 1292568"/>
                  <a:gd name="connsiteY2" fmla="*/ 546544 h 968202"/>
                  <a:gd name="connsiteX3" fmla="*/ 508993 w 1292568"/>
                  <a:gd name="connsiteY3" fmla="*/ 968202 h 968202"/>
                  <a:gd name="connsiteX4" fmla="*/ 1070069 w 1292568"/>
                  <a:gd name="connsiteY4" fmla="*/ 809637 h 968202"/>
                  <a:gd name="connsiteX5" fmla="*/ 1292568 w 1292568"/>
                  <a:gd name="connsiteY5" fmla="*/ 766233 h 968202"/>
                  <a:gd name="connsiteX6" fmla="*/ 844387 w 1292568"/>
                  <a:gd name="connsiteY6" fmla="*/ 0 h 968202"/>
                  <a:gd name="connsiteX0" fmla="*/ 819978 w 1292568"/>
                  <a:gd name="connsiteY0" fmla="*/ 0 h 972590"/>
                  <a:gd name="connsiteX1" fmla="*/ 0 w 1292568"/>
                  <a:gd name="connsiteY1" fmla="*/ 201682 h 972590"/>
                  <a:gd name="connsiteX2" fmla="*/ 298450 w 1292568"/>
                  <a:gd name="connsiteY2" fmla="*/ 550932 h 972590"/>
                  <a:gd name="connsiteX3" fmla="*/ 508993 w 1292568"/>
                  <a:gd name="connsiteY3" fmla="*/ 972590 h 972590"/>
                  <a:gd name="connsiteX4" fmla="*/ 1070069 w 1292568"/>
                  <a:gd name="connsiteY4" fmla="*/ 814025 h 972590"/>
                  <a:gd name="connsiteX5" fmla="*/ 1292568 w 1292568"/>
                  <a:gd name="connsiteY5" fmla="*/ 770621 h 972590"/>
                  <a:gd name="connsiteX6" fmla="*/ 819978 w 1292568"/>
                  <a:gd name="connsiteY6" fmla="*/ 0 h 972590"/>
                  <a:gd name="connsiteX0" fmla="*/ 819978 w 1282107"/>
                  <a:gd name="connsiteY0" fmla="*/ 0 h 972590"/>
                  <a:gd name="connsiteX1" fmla="*/ 0 w 1282107"/>
                  <a:gd name="connsiteY1" fmla="*/ 201682 h 972590"/>
                  <a:gd name="connsiteX2" fmla="*/ 298450 w 1282107"/>
                  <a:gd name="connsiteY2" fmla="*/ 550932 h 972590"/>
                  <a:gd name="connsiteX3" fmla="*/ 508993 w 1282107"/>
                  <a:gd name="connsiteY3" fmla="*/ 972590 h 972590"/>
                  <a:gd name="connsiteX4" fmla="*/ 1070069 w 1282107"/>
                  <a:gd name="connsiteY4" fmla="*/ 814025 h 972590"/>
                  <a:gd name="connsiteX5" fmla="*/ 1282107 w 1282107"/>
                  <a:gd name="connsiteY5" fmla="*/ 788173 h 972590"/>
                  <a:gd name="connsiteX6" fmla="*/ 819978 w 1282107"/>
                  <a:gd name="connsiteY6" fmla="*/ 0 h 972590"/>
                  <a:gd name="connsiteX0" fmla="*/ 819978 w 1282107"/>
                  <a:gd name="connsiteY0" fmla="*/ 0 h 918999"/>
                  <a:gd name="connsiteX1" fmla="*/ 0 w 1282107"/>
                  <a:gd name="connsiteY1" fmla="*/ 201682 h 918999"/>
                  <a:gd name="connsiteX2" fmla="*/ 298450 w 1282107"/>
                  <a:gd name="connsiteY2" fmla="*/ 550932 h 918999"/>
                  <a:gd name="connsiteX3" fmla="*/ 478181 w 1282107"/>
                  <a:gd name="connsiteY3" fmla="*/ 918999 h 918999"/>
                  <a:gd name="connsiteX4" fmla="*/ 1070069 w 1282107"/>
                  <a:gd name="connsiteY4" fmla="*/ 814025 h 918999"/>
                  <a:gd name="connsiteX5" fmla="*/ 1282107 w 1282107"/>
                  <a:gd name="connsiteY5" fmla="*/ 788173 h 918999"/>
                  <a:gd name="connsiteX6" fmla="*/ 819978 w 1282107"/>
                  <a:gd name="connsiteY6" fmla="*/ 0 h 918999"/>
                  <a:gd name="connsiteX0" fmla="*/ 819978 w 1282107"/>
                  <a:gd name="connsiteY0" fmla="*/ 0 h 918999"/>
                  <a:gd name="connsiteX1" fmla="*/ 0 w 1282107"/>
                  <a:gd name="connsiteY1" fmla="*/ 201682 h 918999"/>
                  <a:gd name="connsiteX2" fmla="*/ 298450 w 1282107"/>
                  <a:gd name="connsiteY2" fmla="*/ 550932 h 918999"/>
                  <a:gd name="connsiteX3" fmla="*/ 478181 w 1282107"/>
                  <a:gd name="connsiteY3" fmla="*/ 918999 h 918999"/>
                  <a:gd name="connsiteX4" fmla="*/ 1070069 w 1282107"/>
                  <a:gd name="connsiteY4" fmla="*/ 814025 h 918999"/>
                  <a:gd name="connsiteX5" fmla="*/ 1282107 w 1282107"/>
                  <a:gd name="connsiteY5" fmla="*/ 788173 h 918999"/>
                  <a:gd name="connsiteX6" fmla="*/ 819978 w 1282107"/>
                  <a:gd name="connsiteY6" fmla="*/ 0 h 918999"/>
                  <a:gd name="connsiteX0" fmla="*/ 819978 w 1282107"/>
                  <a:gd name="connsiteY0" fmla="*/ 0 h 918999"/>
                  <a:gd name="connsiteX1" fmla="*/ 0 w 1282107"/>
                  <a:gd name="connsiteY1" fmla="*/ 201682 h 918999"/>
                  <a:gd name="connsiteX2" fmla="*/ 351447 w 1282107"/>
                  <a:gd name="connsiteY2" fmla="*/ 634296 h 918999"/>
                  <a:gd name="connsiteX3" fmla="*/ 478181 w 1282107"/>
                  <a:gd name="connsiteY3" fmla="*/ 918999 h 918999"/>
                  <a:gd name="connsiteX4" fmla="*/ 1070069 w 1282107"/>
                  <a:gd name="connsiteY4" fmla="*/ 814025 h 918999"/>
                  <a:gd name="connsiteX5" fmla="*/ 1282107 w 1282107"/>
                  <a:gd name="connsiteY5" fmla="*/ 788173 h 918999"/>
                  <a:gd name="connsiteX6" fmla="*/ 819978 w 1282107"/>
                  <a:gd name="connsiteY6" fmla="*/ 0 h 918999"/>
                  <a:gd name="connsiteX0" fmla="*/ 819978 w 1282107"/>
                  <a:gd name="connsiteY0" fmla="*/ 0 h 918999"/>
                  <a:gd name="connsiteX1" fmla="*/ 0 w 1282107"/>
                  <a:gd name="connsiteY1" fmla="*/ 201682 h 918999"/>
                  <a:gd name="connsiteX2" fmla="*/ 351447 w 1282107"/>
                  <a:gd name="connsiteY2" fmla="*/ 634296 h 918999"/>
                  <a:gd name="connsiteX3" fmla="*/ 478181 w 1282107"/>
                  <a:gd name="connsiteY3" fmla="*/ 918999 h 918999"/>
                  <a:gd name="connsiteX4" fmla="*/ 1070069 w 1282107"/>
                  <a:gd name="connsiteY4" fmla="*/ 814025 h 918999"/>
                  <a:gd name="connsiteX5" fmla="*/ 1282107 w 1282107"/>
                  <a:gd name="connsiteY5" fmla="*/ 788173 h 918999"/>
                  <a:gd name="connsiteX6" fmla="*/ 819978 w 1282107"/>
                  <a:gd name="connsiteY6" fmla="*/ 0 h 918999"/>
                  <a:gd name="connsiteX0" fmla="*/ 790398 w 1252527"/>
                  <a:gd name="connsiteY0" fmla="*/ 0 h 918999"/>
                  <a:gd name="connsiteX1" fmla="*/ 0 w 1252527"/>
                  <a:gd name="connsiteY1" fmla="*/ 200193 h 918999"/>
                  <a:gd name="connsiteX2" fmla="*/ 321867 w 1252527"/>
                  <a:gd name="connsiteY2" fmla="*/ 634296 h 918999"/>
                  <a:gd name="connsiteX3" fmla="*/ 448601 w 1252527"/>
                  <a:gd name="connsiteY3" fmla="*/ 918999 h 918999"/>
                  <a:gd name="connsiteX4" fmla="*/ 1040489 w 1252527"/>
                  <a:gd name="connsiteY4" fmla="*/ 814025 h 918999"/>
                  <a:gd name="connsiteX5" fmla="*/ 1252527 w 1252527"/>
                  <a:gd name="connsiteY5" fmla="*/ 788173 h 918999"/>
                  <a:gd name="connsiteX6" fmla="*/ 790398 w 1252527"/>
                  <a:gd name="connsiteY6" fmla="*/ 0 h 918999"/>
                  <a:gd name="connsiteX0" fmla="*/ 790398 w 1252527"/>
                  <a:gd name="connsiteY0" fmla="*/ 0 h 918999"/>
                  <a:gd name="connsiteX1" fmla="*/ 380683 w 1252527"/>
                  <a:gd name="connsiteY1" fmla="*/ 105697 h 918999"/>
                  <a:gd name="connsiteX2" fmla="*/ 0 w 1252527"/>
                  <a:gd name="connsiteY2" fmla="*/ 200193 h 918999"/>
                  <a:gd name="connsiteX3" fmla="*/ 321867 w 1252527"/>
                  <a:gd name="connsiteY3" fmla="*/ 634296 h 918999"/>
                  <a:gd name="connsiteX4" fmla="*/ 448601 w 1252527"/>
                  <a:gd name="connsiteY4" fmla="*/ 918999 h 918999"/>
                  <a:gd name="connsiteX5" fmla="*/ 1040489 w 1252527"/>
                  <a:gd name="connsiteY5" fmla="*/ 814025 h 918999"/>
                  <a:gd name="connsiteX6" fmla="*/ 1252527 w 1252527"/>
                  <a:gd name="connsiteY6" fmla="*/ 788173 h 918999"/>
                  <a:gd name="connsiteX7" fmla="*/ 790398 w 1252527"/>
                  <a:gd name="connsiteY7" fmla="*/ 0 h 918999"/>
                  <a:gd name="connsiteX0" fmla="*/ 790398 w 1252527"/>
                  <a:gd name="connsiteY0" fmla="*/ 0 h 918999"/>
                  <a:gd name="connsiteX1" fmla="*/ 384381 w 1252527"/>
                  <a:gd name="connsiteY1" fmla="*/ 93788 h 918999"/>
                  <a:gd name="connsiteX2" fmla="*/ 0 w 1252527"/>
                  <a:gd name="connsiteY2" fmla="*/ 200193 h 918999"/>
                  <a:gd name="connsiteX3" fmla="*/ 321867 w 1252527"/>
                  <a:gd name="connsiteY3" fmla="*/ 634296 h 918999"/>
                  <a:gd name="connsiteX4" fmla="*/ 448601 w 1252527"/>
                  <a:gd name="connsiteY4" fmla="*/ 918999 h 918999"/>
                  <a:gd name="connsiteX5" fmla="*/ 1040489 w 1252527"/>
                  <a:gd name="connsiteY5" fmla="*/ 814025 h 918999"/>
                  <a:gd name="connsiteX6" fmla="*/ 1252527 w 1252527"/>
                  <a:gd name="connsiteY6" fmla="*/ 788173 h 918999"/>
                  <a:gd name="connsiteX7" fmla="*/ 790398 w 1252527"/>
                  <a:gd name="connsiteY7" fmla="*/ 0 h 918999"/>
                  <a:gd name="connsiteX0" fmla="*/ 817513 w 1252527"/>
                  <a:gd name="connsiteY0" fmla="*/ 0 h 911556"/>
                  <a:gd name="connsiteX1" fmla="*/ 384381 w 1252527"/>
                  <a:gd name="connsiteY1" fmla="*/ 86345 h 911556"/>
                  <a:gd name="connsiteX2" fmla="*/ 0 w 1252527"/>
                  <a:gd name="connsiteY2" fmla="*/ 192750 h 911556"/>
                  <a:gd name="connsiteX3" fmla="*/ 321867 w 1252527"/>
                  <a:gd name="connsiteY3" fmla="*/ 626853 h 911556"/>
                  <a:gd name="connsiteX4" fmla="*/ 448601 w 1252527"/>
                  <a:gd name="connsiteY4" fmla="*/ 911556 h 911556"/>
                  <a:gd name="connsiteX5" fmla="*/ 1040489 w 1252527"/>
                  <a:gd name="connsiteY5" fmla="*/ 806582 h 911556"/>
                  <a:gd name="connsiteX6" fmla="*/ 1252527 w 1252527"/>
                  <a:gd name="connsiteY6" fmla="*/ 780730 h 911556"/>
                  <a:gd name="connsiteX7" fmla="*/ 817513 w 1252527"/>
                  <a:gd name="connsiteY7" fmla="*/ 0 h 911556"/>
                  <a:gd name="connsiteX0" fmla="*/ 817513 w 1251295"/>
                  <a:gd name="connsiteY0" fmla="*/ 0 h 911556"/>
                  <a:gd name="connsiteX1" fmla="*/ 384381 w 1251295"/>
                  <a:gd name="connsiteY1" fmla="*/ 86345 h 911556"/>
                  <a:gd name="connsiteX2" fmla="*/ 0 w 1251295"/>
                  <a:gd name="connsiteY2" fmla="*/ 192750 h 911556"/>
                  <a:gd name="connsiteX3" fmla="*/ 321867 w 1251295"/>
                  <a:gd name="connsiteY3" fmla="*/ 626853 h 911556"/>
                  <a:gd name="connsiteX4" fmla="*/ 448601 w 1251295"/>
                  <a:gd name="connsiteY4" fmla="*/ 911556 h 911556"/>
                  <a:gd name="connsiteX5" fmla="*/ 1040489 w 1251295"/>
                  <a:gd name="connsiteY5" fmla="*/ 806582 h 911556"/>
                  <a:gd name="connsiteX6" fmla="*/ 1251295 w 1251295"/>
                  <a:gd name="connsiteY6" fmla="*/ 731605 h 911556"/>
                  <a:gd name="connsiteX7" fmla="*/ 817513 w 1251295"/>
                  <a:gd name="connsiteY7" fmla="*/ 0 h 911556"/>
                  <a:gd name="connsiteX0" fmla="*/ 817513 w 1251295"/>
                  <a:gd name="connsiteY0" fmla="*/ 0 h 911556"/>
                  <a:gd name="connsiteX1" fmla="*/ 384381 w 1251295"/>
                  <a:gd name="connsiteY1" fmla="*/ 86345 h 911556"/>
                  <a:gd name="connsiteX2" fmla="*/ 0 w 1251295"/>
                  <a:gd name="connsiteY2" fmla="*/ 192750 h 911556"/>
                  <a:gd name="connsiteX3" fmla="*/ 321867 w 1251295"/>
                  <a:gd name="connsiteY3" fmla="*/ 626853 h 911556"/>
                  <a:gd name="connsiteX4" fmla="*/ 448601 w 1251295"/>
                  <a:gd name="connsiteY4" fmla="*/ 911556 h 911556"/>
                  <a:gd name="connsiteX5" fmla="*/ 1047884 w 1251295"/>
                  <a:gd name="connsiteY5" fmla="*/ 800628 h 911556"/>
                  <a:gd name="connsiteX6" fmla="*/ 1251295 w 1251295"/>
                  <a:gd name="connsiteY6" fmla="*/ 731605 h 911556"/>
                  <a:gd name="connsiteX7" fmla="*/ 817513 w 1251295"/>
                  <a:gd name="connsiteY7" fmla="*/ 0 h 911556"/>
                  <a:gd name="connsiteX0" fmla="*/ 817513 w 1251295"/>
                  <a:gd name="connsiteY0" fmla="*/ 0 h 911556"/>
                  <a:gd name="connsiteX1" fmla="*/ 384381 w 1251295"/>
                  <a:gd name="connsiteY1" fmla="*/ 86345 h 911556"/>
                  <a:gd name="connsiteX2" fmla="*/ 0 w 1251295"/>
                  <a:gd name="connsiteY2" fmla="*/ 192750 h 911556"/>
                  <a:gd name="connsiteX3" fmla="*/ 321867 w 1251295"/>
                  <a:gd name="connsiteY3" fmla="*/ 626853 h 911556"/>
                  <a:gd name="connsiteX4" fmla="*/ 448601 w 1251295"/>
                  <a:gd name="connsiteY4" fmla="*/ 911556 h 911556"/>
                  <a:gd name="connsiteX5" fmla="*/ 797264 w 1251295"/>
                  <a:gd name="connsiteY5" fmla="*/ 845550 h 911556"/>
                  <a:gd name="connsiteX6" fmla="*/ 1047884 w 1251295"/>
                  <a:gd name="connsiteY6" fmla="*/ 800628 h 911556"/>
                  <a:gd name="connsiteX7" fmla="*/ 1251295 w 1251295"/>
                  <a:gd name="connsiteY7" fmla="*/ 731605 h 911556"/>
                  <a:gd name="connsiteX8" fmla="*/ 817513 w 1251295"/>
                  <a:gd name="connsiteY8" fmla="*/ 0 h 911556"/>
                  <a:gd name="connsiteX0" fmla="*/ 817513 w 1251295"/>
                  <a:gd name="connsiteY0" fmla="*/ 0 h 911556"/>
                  <a:gd name="connsiteX1" fmla="*/ 384381 w 1251295"/>
                  <a:gd name="connsiteY1" fmla="*/ 86345 h 911556"/>
                  <a:gd name="connsiteX2" fmla="*/ 0 w 1251295"/>
                  <a:gd name="connsiteY2" fmla="*/ 192750 h 911556"/>
                  <a:gd name="connsiteX3" fmla="*/ 321867 w 1251295"/>
                  <a:gd name="connsiteY3" fmla="*/ 626853 h 911556"/>
                  <a:gd name="connsiteX4" fmla="*/ 448601 w 1251295"/>
                  <a:gd name="connsiteY4" fmla="*/ 911556 h 911556"/>
                  <a:gd name="connsiteX5" fmla="*/ 849028 w 1251295"/>
                  <a:gd name="connsiteY5" fmla="*/ 839596 h 911556"/>
                  <a:gd name="connsiteX6" fmla="*/ 1047884 w 1251295"/>
                  <a:gd name="connsiteY6" fmla="*/ 800628 h 911556"/>
                  <a:gd name="connsiteX7" fmla="*/ 1251295 w 1251295"/>
                  <a:gd name="connsiteY7" fmla="*/ 731605 h 911556"/>
                  <a:gd name="connsiteX8" fmla="*/ 817513 w 1251295"/>
                  <a:gd name="connsiteY8" fmla="*/ 0 h 911556"/>
                  <a:gd name="connsiteX0" fmla="*/ 817513 w 1251295"/>
                  <a:gd name="connsiteY0" fmla="*/ 0 h 911556"/>
                  <a:gd name="connsiteX1" fmla="*/ 384381 w 1251295"/>
                  <a:gd name="connsiteY1" fmla="*/ 86345 h 911556"/>
                  <a:gd name="connsiteX2" fmla="*/ 0 w 1251295"/>
                  <a:gd name="connsiteY2" fmla="*/ 192750 h 911556"/>
                  <a:gd name="connsiteX3" fmla="*/ 321867 w 1251295"/>
                  <a:gd name="connsiteY3" fmla="*/ 626853 h 911556"/>
                  <a:gd name="connsiteX4" fmla="*/ 448601 w 1251295"/>
                  <a:gd name="connsiteY4" fmla="*/ 911556 h 911556"/>
                  <a:gd name="connsiteX5" fmla="*/ 772614 w 1251295"/>
                  <a:gd name="connsiteY5" fmla="*/ 852993 h 911556"/>
                  <a:gd name="connsiteX6" fmla="*/ 849028 w 1251295"/>
                  <a:gd name="connsiteY6" fmla="*/ 839596 h 911556"/>
                  <a:gd name="connsiteX7" fmla="*/ 1047884 w 1251295"/>
                  <a:gd name="connsiteY7" fmla="*/ 800628 h 911556"/>
                  <a:gd name="connsiteX8" fmla="*/ 1251295 w 1251295"/>
                  <a:gd name="connsiteY8" fmla="*/ 731605 h 911556"/>
                  <a:gd name="connsiteX9" fmla="*/ 817513 w 1251295"/>
                  <a:gd name="connsiteY9" fmla="*/ 0 h 911556"/>
                  <a:gd name="connsiteX0" fmla="*/ 817513 w 1251295"/>
                  <a:gd name="connsiteY0" fmla="*/ 0 h 911556"/>
                  <a:gd name="connsiteX1" fmla="*/ 384381 w 1251295"/>
                  <a:gd name="connsiteY1" fmla="*/ 86345 h 911556"/>
                  <a:gd name="connsiteX2" fmla="*/ 0 w 1251295"/>
                  <a:gd name="connsiteY2" fmla="*/ 192750 h 911556"/>
                  <a:gd name="connsiteX3" fmla="*/ 321867 w 1251295"/>
                  <a:gd name="connsiteY3" fmla="*/ 626853 h 911556"/>
                  <a:gd name="connsiteX4" fmla="*/ 448601 w 1251295"/>
                  <a:gd name="connsiteY4" fmla="*/ 911556 h 911556"/>
                  <a:gd name="connsiteX5" fmla="*/ 824378 w 1251295"/>
                  <a:gd name="connsiteY5" fmla="*/ 805356 h 911556"/>
                  <a:gd name="connsiteX6" fmla="*/ 849028 w 1251295"/>
                  <a:gd name="connsiteY6" fmla="*/ 839596 h 911556"/>
                  <a:gd name="connsiteX7" fmla="*/ 1047884 w 1251295"/>
                  <a:gd name="connsiteY7" fmla="*/ 800628 h 911556"/>
                  <a:gd name="connsiteX8" fmla="*/ 1251295 w 1251295"/>
                  <a:gd name="connsiteY8" fmla="*/ 731605 h 911556"/>
                  <a:gd name="connsiteX9" fmla="*/ 817513 w 1251295"/>
                  <a:gd name="connsiteY9" fmla="*/ 0 h 911556"/>
                  <a:gd name="connsiteX0" fmla="*/ 817513 w 1251295"/>
                  <a:gd name="connsiteY0" fmla="*/ 0 h 911556"/>
                  <a:gd name="connsiteX1" fmla="*/ 384381 w 1251295"/>
                  <a:gd name="connsiteY1" fmla="*/ 86345 h 911556"/>
                  <a:gd name="connsiteX2" fmla="*/ 0 w 1251295"/>
                  <a:gd name="connsiteY2" fmla="*/ 192750 h 911556"/>
                  <a:gd name="connsiteX3" fmla="*/ 321867 w 1251295"/>
                  <a:gd name="connsiteY3" fmla="*/ 626853 h 911556"/>
                  <a:gd name="connsiteX4" fmla="*/ 448601 w 1251295"/>
                  <a:gd name="connsiteY4" fmla="*/ 911556 h 911556"/>
                  <a:gd name="connsiteX5" fmla="*/ 542139 w 1251295"/>
                  <a:gd name="connsiteY5" fmla="*/ 885743 h 911556"/>
                  <a:gd name="connsiteX6" fmla="*/ 824378 w 1251295"/>
                  <a:gd name="connsiteY6" fmla="*/ 805356 h 911556"/>
                  <a:gd name="connsiteX7" fmla="*/ 849028 w 1251295"/>
                  <a:gd name="connsiteY7" fmla="*/ 839596 h 911556"/>
                  <a:gd name="connsiteX8" fmla="*/ 1047884 w 1251295"/>
                  <a:gd name="connsiteY8" fmla="*/ 800628 h 911556"/>
                  <a:gd name="connsiteX9" fmla="*/ 1251295 w 1251295"/>
                  <a:gd name="connsiteY9" fmla="*/ 731605 h 911556"/>
                  <a:gd name="connsiteX10" fmla="*/ 817513 w 1251295"/>
                  <a:gd name="connsiteY10" fmla="*/ 0 h 911556"/>
                  <a:gd name="connsiteX0" fmla="*/ 817513 w 1251295"/>
                  <a:gd name="connsiteY0" fmla="*/ 0 h 911556"/>
                  <a:gd name="connsiteX1" fmla="*/ 384381 w 1251295"/>
                  <a:gd name="connsiteY1" fmla="*/ 86345 h 911556"/>
                  <a:gd name="connsiteX2" fmla="*/ 0 w 1251295"/>
                  <a:gd name="connsiteY2" fmla="*/ 192750 h 911556"/>
                  <a:gd name="connsiteX3" fmla="*/ 321867 w 1251295"/>
                  <a:gd name="connsiteY3" fmla="*/ 626853 h 911556"/>
                  <a:gd name="connsiteX4" fmla="*/ 448601 w 1251295"/>
                  <a:gd name="connsiteY4" fmla="*/ 911556 h 911556"/>
                  <a:gd name="connsiteX5" fmla="*/ 543371 w 1251295"/>
                  <a:gd name="connsiteY5" fmla="*/ 908072 h 911556"/>
                  <a:gd name="connsiteX6" fmla="*/ 824378 w 1251295"/>
                  <a:gd name="connsiteY6" fmla="*/ 805356 h 911556"/>
                  <a:gd name="connsiteX7" fmla="*/ 849028 w 1251295"/>
                  <a:gd name="connsiteY7" fmla="*/ 839596 h 911556"/>
                  <a:gd name="connsiteX8" fmla="*/ 1047884 w 1251295"/>
                  <a:gd name="connsiteY8" fmla="*/ 800628 h 911556"/>
                  <a:gd name="connsiteX9" fmla="*/ 1251295 w 1251295"/>
                  <a:gd name="connsiteY9" fmla="*/ 731605 h 911556"/>
                  <a:gd name="connsiteX10" fmla="*/ 817513 w 1251295"/>
                  <a:gd name="connsiteY10" fmla="*/ 0 h 911556"/>
                  <a:gd name="connsiteX0" fmla="*/ 817513 w 1251295"/>
                  <a:gd name="connsiteY0" fmla="*/ 0 h 911556"/>
                  <a:gd name="connsiteX1" fmla="*/ 384381 w 1251295"/>
                  <a:gd name="connsiteY1" fmla="*/ 86345 h 911556"/>
                  <a:gd name="connsiteX2" fmla="*/ 0 w 1251295"/>
                  <a:gd name="connsiteY2" fmla="*/ 192750 h 911556"/>
                  <a:gd name="connsiteX3" fmla="*/ 321867 w 1251295"/>
                  <a:gd name="connsiteY3" fmla="*/ 626853 h 911556"/>
                  <a:gd name="connsiteX4" fmla="*/ 448601 w 1251295"/>
                  <a:gd name="connsiteY4" fmla="*/ 911556 h 911556"/>
                  <a:gd name="connsiteX5" fmla="*/ 543371 w 1251295"/>
                  <a:gd name="connsiteY5" fmla="*/ 908072 h 911556"/>
                  <a:gd name="connsiteX6" fmla="*/ 824378 w 1251295"/>
                  <a:gd name="connsiteY6" fmla="*/ 805356 h 911556"/>
                  <a:gd name="connsiteX7" fmla="*/ 849028 w 1251295"/>
                  <a:gd name="connsiteY7" fmla="*/ 839596 h 911556"/>
                  <a:gd name="connsiteX8" fmla="*/ 1047884 w 1251295"/>
                  <a:gd name="connsiteY8" fmla="*/ 800628 h 911556"/>
                  <a:gd name="connsiteX9" fmla="*/ 1251295 w 1251295"/>
                  <a:gd name="connsiteY9" fmla="*/ 731605 h 911556"/>
                  <a:gd name="connsiteX10" fmla="*/ 956255 w 1251295"/>
                  <a:gd name="connsiteY10" fmla="*/ 232231 h 911556"/>
                  <a:gd name="connsiteX11" fmla="*/ 817513 w 1251295"/>
                  <a:gd name="connsiteY11" fmla="*/ 0 h 911556"/>
                  <a:gd name="connsiteX0" fmla="*/ 817513 w 1251295"/>
                  <a:gd name="connsiteY0" fmla="*/ 0 h 911556"/>
                  <a:gd name="connsiteX1" fmla="*/ 384381 w 1251295"/>
                  <a:gd name="connsiteY1" fmla="*/ 86345 h 911556"/>
                  <a:gd name="connsiteX2" fmla="*/ 0 w 1251295"/>
                  <a:gd name="connsiteY2" fmla="*/ 192750 h 911556"/>
                  <a:gd name="connsiteX3" fmla="*/ 321867 w 1251295"/>
                  <a:gd name="connsiteY3" fmla="*/ 626853 h 911556"/>
                  <a:gd name="connsiteX4" fmla="*/ 448601 w 1251295"/>
                  <a:gd name="connsiteY4" fmla="*/ 911556 h 911556"/>
                  <a:gd name="connsiteX5" fmla="*/ 543371 w 1251295"/>
                  <a:gd name="connsiteY5" fmla="*/ 908072 h 911556"/>
                  <a:gd name="connsiteX6" fmla="*/ 824378 w 1251295"/>
                  <a:gd name="connsiteY6" fmla="*/ 805356 h 911556"/>
                  <a:gd name="connsiteX7" fmla="*/ 849028 w 1251295"/>
                  <a:gd name="connsiteY7" fmla="*/ 839596 h 911556"/>
                  <a:gd name="connsiteX8" fmla="*/ 1047884 w 1251295"/>
                  <a:gd name="connsiteY8" fmla="*/ 800628 h 911556"/>
                  <a:gd name="connsiteX9" fmla="*/ 1251295 w 1251295"/>
                  <a:gd name="connsiteY9" fmla="*/ 731605 h 911556"/>
                  <a:gd name="connsiteX10" fmla="*/ 948860 w 1251295"/>
                  <a:gd name="connsiteY10" fmla="*/ 235208 h 911556"/>
                  <a:gd name="connsiteX11" fmla="*/ 817513 w 1251295"/>
                  <a:gd name="connsiteY11" fmla="*/ 0 h 911556"/>
                  <a:gd name="connsiteX0" fmla="*/ 817513 w 1251295"/>
                  <a:gd name="connsiteY0" fmla="*/ 0 h 911556"/>
                  <a:gd name="connsiteX1" fmla="*/ 384381 w 1251295"/>
                  <a:gd name="connsiteY1" fmla="*/ 86345 h 911556"/>
                  <a:gd name="connsiteX2" fmla="*/ 0 w 1251295"/>
                  <a:gd name="connsiteY2" fmla="*/ 192750 h 911556"/>
                  <a:gd name="connsiteX3" fmla="*/ 321867 w 1251295"/>
                  <a:gd name="connsiteY3" fmla="*/ 626853 h 911556"/>
                  <a:gd name="connsiteX4" fmla="*/ 448601 w 1251295"/>
                  <a:gd name="connsiteY4" fmla="*/ 911556 h 911556"/>
                  <a:gd name="connsiteX5" fmla="*/ 543371 w 1251295"/>
                  <a:gd name="connsiteY5" fmla="*/ 908072 h 911556"/>
                  <a:gd name="connsiteX6" fmla="*/ 824378 w 1251295"/>
                  <a:gd name="connsiteY6" fmla="*/ 805356 h 911556"/>
                  <a:gd name="connsiteX7" fmla="*/ 849028 w 1251295"/>
                  <a:gd name="connsiteY7" fmla="*/ 839596 h 911556"/>
                  <a:gd name="connsiteX8" fmla="*/ 1047884 w 1251295"/>
                  <a:gd name="connsiteY8" fmla="*/ 800628 h 911556"/>
                  <a:gd name="connsiteX9" fmla="*/ 1251295 w 1251295"/>
                  <a:gd name="connsiteY9" fmla="*/ 731605 h 911556"/>
                  <a:gd name="connsiteX10" fmla="*/ 948860 w 1251295"/>
                  <a:gd name="connsiteY10" fmla="*/ 235208 h 911556"/>
                  <a:gd name="connsiteX11" fmla="*/ 937767 w 1251295"/>
                  <a:gd name="connsiteY11" fmla="*/ 215856 h 911556"/>
                  <a:gd name="connsiteX12" fmla="*/ 817513 w 1251295"/>
                  <a:gd name="connsiteY12" fmla="*/ 0 h 911556"/>
                  <a:gd name="connsiteX0" fmla="*/ 817513 w 1251295"/>
                  <a:gd name="connsiteY0" fmla="*/ 0 h 911556"/>
                  <a:gd name="connsiteX1" fmla="*/ 384381 w 1251295"/>
                  <a:gd name="connsiteY1" fmla="*/ 86345 h 911556"/>
                  <a:gd name="connsiteX2" fmla="*/ 0 w 1251295"/>
                  <a:gd name="connsiteY2" fmla="*/ 192750 h 911556"/>
                  <a:gd name="connsiteX3" fmla="*/ 321867 w 1251295"/>
                  <a:gd name="connsiteY3" fmla="*/ 626853 h 911556"/>
                  <a:gd name="connsiteX4" fmla="*/ 448601 w 1251295"/>
                  <a:gd name="connsiteY4" fmla="*/ 911556 h 911556"/>
                  <a:gd name="connsiteX5" fmla="*/ 543371 w 1251295"/>
                  <a:gd name="connsiteY5" fmla="*/ 908072 h 911556"/>
                  <a:gd name="connsiteX6" fmla="*/ 824378 w 1251295"/>
                  <a:gd name="connsiteY6" fmla="*/ 805356 h 911556"/>
                  <a:gd name="connsiteX7" fmla="*/ 849028 w 1251295"/>
                  <a:gd name="connsiteY7" fmla="*/ 839596 h 911556"/>
                  <a:gd name="connsiteX8" fmla="*/ 1047884 w 1251295"/>
                  <a:gd name="connsiteY8" fmla="*/ 800628 h 911556"/>
                  <a:gd name="connsiteX9" fmla="*/ 1251295 w 1251295"/>
                  <a:gd name="connsiteY9" fmla="*/ 731605 h 911556"/>
                  <a:gd name="connsiteX10" fmla="*/ 948860 w 1251295"/>
                  <a:gd name="connsiteY10" fmla="*/ 235208 h 911556"/>
                  <a:gd name="connsiteX11" fmla="*/ 969812 w 1251295"/>
                  <a:gd name="connsiteY11" fmla="*/ 214367 h 911556"/>
                  <a:gd name="connsiteX12" fmla="*/ 817513 w 1251295"/>
                  <a:gd name="connsiteY12" fmla="*/ 0 h 911556"/>
                  <a:gd name="connsiteX0" fmla="*/ 822443 w 1251295"/>
                  <a:gd name="connsiteY0" fmla="*/ 0 h 914533"/>
                  <a:gd name="connsiteX1" fmla="*/ 384381 w 1251295"/>
                  <a:gd name="connsiteY1" fmla="*/ 89322 h 914533"/>
                  <a:gd name="connsiteX2" fmla="*/ 0 w 1251295"/>
                  <a:gd name="connsiteY2" fmla="*/ 195727 h 914533"/>
                  <a:gd name="connsiteX3" fmla="*/ 321867 w 1251295"/>
                  <a:gd name="connsiteY3" fmla="*/ 629830 h 914533"/>
                  <a:gd name="connsiteX4" fmla="*/ 448601 w 1251295"/>
                  <a:gd name="connsiteY4" fmla="*/ 914533 h 914533"/>
                  <a:gd name="connsiteX5" fmla="*/ 543371 w 1251295"/>
                  <a:gd name="connsiteY5" fmla="*/ 911049 h 914533"/>
                  <a:gd name="connsiteX6" fmla="*/ 824378 w 1251295"/>
                  <a:gd name="connsiteY6" fmla="*/ 808333 h 914533"/>
                  <a:gd name="connsiteX7" fmla="*/ 849028 w 1251295"/>
                  <a:gd name="connsiteY7" fmla="*/ 842573 h 914533"/>
                  <a:gd name="connsiteX8" fmla="*/ 1047884 w 1251295"/>
                  <a:gd name="connsiteY8" fmla="*/ 803605 h 914533"/>
                  <a:gd name="connsiteX9" fmla="*/ 1251295 w 1251295"/>
                  <a:gd name="connsiteY9" fmla="*/ 734582 h 914533"/>
                  <a:gd name="connsiteX10" fmla="*/ 948860 w 1251295"/>
                  <a:gd name="connsiteY10" fmla="*/ 238185 h 914533"/>
                  <a:gd name="connsiteX11" fmla="*/ 969812 w 1251295"/>
                  <a:gd name="connsiteY11" fmla="*/ 217344 h 914533"/>
                  <a:gd name="connsiteX12" fmla="*/ 822443 w 1251295"/>
                  <a:gd name="connsiteY12" fmla="*/ 0 h 914533"/>
                  <a:gd name="connsiteX0" fmla="*/ 822443 w 1251295"/>
                  <a:gd name="connsiteY0" fmla="*/ 0 h 914533"/>
                  <a:gd name="connsiteX1" fmla="*/ 384381 w 1251295"/>
                  <a:gd name="connsiteY1" fmla="*/ 89322 h 914533"/>
                  <a:gd name="connsiteX2" fmla="*/ 0 w 1251295"/>
                  <a:gd name="connsiteY2" fmla="*/ 195727 h 914533"/>
                  <a:gd name="connsiteX3" fmla="*/ 321867 w 1251295"/>
                  <a:gd name="connsiteY3" fmla="*/ 629830 h 914533"/>
                  <a:gd name="connsiteX4" fmla="*/ 448601 w 1251295"/>
                  <a:gd name="connsiteY4" fmla="*/ 914533 h 914533"/>
                  <a:gd name="connsiteX5" fmla="*/ 543371 w 1251295"/>
                  <a:gd name="connsiteY5" fmla="*/ 911049 h 914533"/>
                  <a:gd name="connsiteX6" fmla="*/ 824378 w 1251295"/>
                  <a:gd name="connsiteY6" fmla="*/ 808333 h 914533"/>
                  <a:gd name="connsiteX7" fmla="*/ 849028 w 1251295"/>
                  <a:gd name="connsiteY7" fmla="*/ 842573 h 914533"/>
                  <a:gd name="connsiteX8" fmla="*/ 1047884 w 1251295"/>
                  <a:gd name="connsiteY8" fmla="*/ 803605 h 914533"/>
                  <a:gd name="connsiteX9" fmla="*/ 1251295 w 1251295"/>
                  <a:gd name="connsiteY9" fmla="*/ 734582 h 914533"/>
                  <a:gd name="connsiteX10" fmla="*/ 948860 w 1251295"/>
                  <a:gd name="connsiteY10" fmla="*/ 238185 h 914533"/>
                  <a:gd name="connsiteX11" fmla="*/ 975975 w 1251295"/>
                  <a:gd name="connsiteY11" fmla="*/ 218833 h 914533"/>
                  <a:gd name="connsiteX12" fmla="*/ 822443 w 1251295"/>
                  <a:gd name="connsiteY12" fmla="*/ 0 h 914533"/>
                  <a:gd name="connsiteX0" fmla="*/ 822443 w 1256225"/>
                  <a:gd name="connsiteY0" fmla="*/ 0 h 914533"/>
                  <a:gd name="connsiteX1" fmla="*/ 384381 w 1256225"/>
                  <a:gd name="connsiteY1" fmla="*/ 89322 h 914533"/>
                  <a:gd name="connsiteX2" fmla="*/ 0 w 1256225"/>
                  <a:gd name="connsiteY2" fmla="*/ 195727 h 914533"/>
                  <a:gd name="connsiteX3" fmla="*/ 321867 w 1256225"/>
                  <a:gd name="connsiteY3" fmla="*/ 629830 h 914533"/>
                  <a:gd name="connsiteX4" fmla="*/ 448601 w 1256225"/>
                  <a:gd name="connsiteY4" fmla="*/ 914533 h 914533"/>
                  <a:gd name="connsiteX5" fmla="*/ 543371 w 1256225"/>
                  <a:gd name="connsiteY5" fmla="*/ 911049 h 914533"/>
                  <a:gd name="connsiteX6" fmla="*/ 824378 w 1256225"/>
                  <a:gd name="connsiteY6" fmla="*/ 808333 h 914533"/>
                  <a:gd name="connsiteX7" fmla="*/ 849028 w 1256225"/>
                  <a:gd name="connsiteY7" fmla="*/ 842573 h 914533"/>
                  <a:gd name="connsiteX8" fmla="*/ 1047884 w 1256225"/>
                  <a:gd name="connsiteY8" fmla="*/ 803605 h 914533"/>
                  <a:gd name="connsiteX9" fmla="*/ 1256225 w 1256225"/>
                  <a:gd name="connsiteY9" fmla="*/ 728627 h 914533"/>
                  <a:gd name="connsiteX10" fmla="*/ 948860 w 1256225"/>
                  <a:gd name="connsiteY10" fmla="*/ 238185 h 914533"/>
                  <a:gd name="connsiteX11" fmla="*/ 975975 w 1256225"/>
                  <a:gd name="connsiteY11" fmla="*/ 218833 h 914533"/>
                  <a:gd name="connsiteX12" fmla="*/ 822443 w 1256225"/>
                  <a:gd name="connsiteY12" fmla="*/ 0 h 914533"/>
                  <a:gd name="connsiteX0" fmla="*/ 822443 w 1256225"/>
                  <a:gd name="connsiteY0" fmla="*/ 0 h 914533"/>
                  <a:gd name="connsiteX1" fmla="*/ 384381 w 1256225"/>
                  <a:gd name="connsiteY1" fmla="*/ 89322 h 914533"/>
                  <a:gd name="connsiteX2" fmla="*/ 0 w 1256225"/>
                  <a:gd name="connsiteY2" fmla="*/ 195727 h 914533"/>
                  <a:gd name="connsiteX3" fmla="*/ 321867 w 1256225"/>
                  <a:gd name="connsiteY3" fmla="*/ 629830 h 914533"/>
                  <a:gd name="connsiteX4" fmla="*/ 448601 w 1256225"/>
                  <a:gd name="connsiteY4" fmla="*/ 914533 h 914533"/>
                  <a:gd name="connsiteX5" fmla="*/ 543371 w 1256225"/>
                  <a:gd name="connsiteY5" fmla="*/ 911049 h 914533"/>
                  <a:gd name="connsiteX6" fmla="*/ 824378 w 1256225"/>
                  <a:gd name="connsiteY6" fmla="*/ 808333 h 914533"/>
                  <a:gd name="connsiteX7" fmla="*/ 849028 w 1256225"/>
                  <a:gd name="connsiteY7" fmla="*/ 842573 h 914533"/>
                  <a:gd name="connsiteX8" fmla="*/ 1047884 w 1256225"/>
                  <a:gd name="connsiteY8" fmla="*/ 799139 h 914533"/>
                  <a:gd name="connsiteX9" fmla="*/ 1256225 w 1256225"/>
                  <a:gd name="connsiteY9" fmla="*/ 728627 h 914533"/>
                  <a:gd name="connsiteX10" fmla="*/ 948860 w 1256225"/>
                  <a:gd name="connsiteY10" fmla="*/ 238185 h 914533"/>
                  <a:gd name="connsiteX11" fmla="*/ 975975 w 1256225"/>
                  <a:gd name="connsiteY11" fmla="*/ 218833 h 914533"/>
                  <a:gd name="connsiteX12" fmla="*/ 822443 w 1256225"/>
                  <a:gd name="connsiteY12" fmla="*/ 0 h 914533"/>
                  <a:gd name="connsiteX0" fmla="*/ 822443 w 1242668"/>
                  <a:gd name="connsiteY0" fmla="*/ 0 h 914533"/>
                  <a:gd name="connsiteX1" fmla="*/ 384381 w 1242668"/>
                  <a:gd name="connsiteY1" fmla="*/ 89322 h 914533"/>
                  <a:gd name="connsiteX2" fmla="*/ 0 w 1242668"/>
                  <a:gd name="connsiteY2" fmla="*/ 195727 h 914533"/>
                  <a:gd name="connsiteX3" fmla="*/ 321867 w 1242668"/>
                  <a:gd name="connsiteY3" fmla="*/ 629830 h 914533"/>
                  <a:gd name="connsiteX4" fmla="*/ 448601 w 1242668"/>
                  <a:gd name="connsiteY4" fmla="*/ 914533 h 914533"/>
                  <a:gd name="connsiteX5" fmla="*/ 543371 w 1242668"/>
                  <a:gd name="connsiteY5" fmla="*/ 911049 h 914533"/>
                  <a:gd name="connsiteX6" fmla="*/ 824378 w 1242668"/>
                  <a:gd name="connsiteY6" fmla="*/ 808333 h 914533"/>
                  <a:gd name="connsiteX7" fmla="*/ 849028 w 1242668"/>
                  <a:gd name="connsiteY7" fmla="*/ 842573 h 914533"/>
                  <a:gd name="connsiteX8" fmla="*/ 1047884 w 1242668"/>
                  <a:gd name="connsiteY8" fmla="*/ 799139 h 914533"/>
                  <a:gd name="connsiteX9" fmla="*/ 1242668 w 1242668"/>
                  <a:gd name="connsiteY9" fmla="*/ 730116 h 914533"/>
                  <a:gd name="connsiteX10" fmla="*/ 948860 w 1242668"/>
                  <a:gd name="connsiteY10" fmla="*/ 238185 h 914533"/>
                  <a:gd name="connsiteX11" fmla="*/ 975975 w 1242668"/>
                  <a:gd name="connsiteY11" fmla="*/ 218833 h 914533"/>
                  <a:gd name="connsiteX12" fmla="*/ 822443 w 1242668"/>
                  <a:gd name="connsiteY12" fmla="*/ 0 h 914533"/>
                  <a:gd name="connsiteX0" fmla="*/ 822443 w 1243900"/>
                  <a:gd name="connsiteY0" fmla="*/ 0 h 914533"/>
                  <a:gd name="connsiteX1" fmla="*/ 384381 w 1243900"/>
                  <a:gd name="connsiteY1" fmla="*/ 89322 h 914533"/>
                  <a:gd name="connsiteX2" fmla="*/ 0 w 1243900"/>
                  <a:gd name="connsiteY2" fmla="*/ 195727 h 914533"/>
                  <a:gd name="connsiteX3" fmla="*/ 321867 w 1243900"/>
                  <a:gd name="connsiteY3" fmla="*/ 629830 h 914533"/>
                  <a:gd name="connsiteX4" fmla="*/ 448601 w 1243900"/>
                  <a:gd name="connsiteY4" fmla="*/ 914533 h 914533"/>
                  <a:gd name="connsiteX5" fmla="*/ 543371 w 1243900"/>
                  <a:gd name="connsiteY5" fmla="*/ 911049 h 914533"/>
                  <a:gd name="connsiteX6" fmla="*/ 824378 w 1243900"/>
                  <a:gd name="connsiteY6" fmla="*/ 808333 h 914533"/>
                  <a:gd name="connsiteX7" fmla="*/ 849028 w 1243900"/>
                  <a:gd name="connsiteY7" fmla="*/ 842573 h 914533"/>
                  <a:gd name="connsiteX8" fmla="*/ 1047884 w 1243900"/>
                  <a:gd name="connsiteY8" fmla="*/ 799139 h 914533"/>
                  <a:gd name="connsiteX9" fmla="*/ 1243900 w 1243900"/>
                  <a:gd name="connsiteY9" fmla="*/ 737559 h 914533"/>
                  <a:gd name="connsiteX10" fmla="*/ 948860 w 1243900"/>
                  <a:gd name="connsiteY10" fmla="*/ 238185 h 914533"/>
                  <a:gd name="connsiteX11" fmla="*/ 975975 w 1243900"/>
                  <a:gd name="connsiteY11" fmla="*/ 218833 h 914533"/>
                  <a:gd name="connsiteX12" fmla="*/ 822443 w 1243900"/>
                  <a:gd name="connsiteY12" fmla="*/ 0 h 914533"/>
                  <a:gd name="connsiteX0" fmla="*/ 822443 w 1243900"/>
                  <a:gd name="connsiteY0" fmla="*/ 0 h 914533"/>
                  <a:gd name="connsiteX1" fmla="*/ 384381 w 1243900"/>
                  <a:gd name="connsiteY1" fmla="*/ 89322 h 914533"/>
                  <a:gd name="connsiteX2" fmla="*/ 0 w 1243900"/>
                  <a:gd name="connsiteY2" fmla="*/ 195727 h 914533"/>
                  <a:gd name="connsiteX3" fmla="*/ 321867 w 1243900"/>
                  <a:gd name="connsiteY3" fmla="*/ 629830 h 914533"/>
                  <a:gd name="connsiteX4" fmla="*/ 448601 w 1243900"/>
                  <a:gd name="connsiteY4" fmla="*/ 914533 h 914533"/>
                  <a:gd name="connsiteX5" fmla="*/ 543371 w 1243900"/>
                  <a:gd name="connsiteY5" fmla="*/ 911049 h 914533"/>
                  <a:gd name="connsiteX6" fmla="*/ 824378 w 1243900"/>
                  <a:gd name="connsiteY6" fmla="*/ 808333 h 914533"/>
                  <a:gd name="connsiteX7" fmla="*/ 849028 w 1243900"/>
                  <a:gd name="connsiteY7" fmla="*/ 842573 h 914533"/>
                  <a:gd name="connsiteX8" fmla="*/ 1047884 w 1243900"/>
                  <a:gd name="connsiteY8" fmla="*/ 799139 h 914533"/>
                  <a:gd name="connsiteX9" fmla="*/ 1243900 w 1243900"/>
                  <a:gd name="connsiteY9" fmla="*/ 737559 h 914533"/>
                  <a:gd name="connsiteX10" fmla="*/ 937768 w 1243900"/>
                  <a:gd name="connsiteY10" fmla="*/ 239674 h 914533"/>
                  <a:gd name="connsiteX11" fmla="*/ 975975 w 1243900"/>
                  <a:gd name="connsiteY11" fmla="*/ 218833 h 914533"/>
                  <a:gd name="connsiteX12" fmla="*/ 822443 w 1243900"/>
                  <a:gd name="connsiteY12" fmla="*/ 0 h 914533"/>
                  <a:gd name="connsiteX0" fmla="*/ 822443 w 1243900"/>
                  <a:gd name="connsiteY0" fmla="*/ 0 h 914533"/>
                  <a:gd name="connsiteX1" fmla="*/ 384381 w 1243900"/>
                  <a:gd name="connsiteY1" fmla="*/ 89322 h 914533"/>
                  <a:gd name="connsiteX2" fmla="*/ 0 w 1243900"/>
                  <a:gd name="connsiteY2" fmla="*/ 195727 h 914533"/>
                  <a:gd name="connsiteX3" fmla="*/ 321867 w 1243900"/>
                  <a:gd name="connsiteY3" fmla="*/ 629830 h 914533"/>
                  <a:gd name="connsiteX4" fmla="*/ 448601 w 1243900"/>
                  <a:gd name="connsiteY4" fmla="*/ 914533 h 914533"/>
                  <a:gd name="connsiteX5" fmla="*/ 543371 w 1243900"/>
                  <a:gd name="connsiteY5" fmla="*/ 911049 h 914533"/>
                  <a:gd name="connsiteX6" fmla="*/ 824378 w 1243900"/>
                  <a:gd name="connsiteY6" fmla="*/ 808333 h 914533"/>
                  <a:gd name="connsiteX7" fmla="*/ 849028 w 1243900"/>
                  <a:gd name="connsiteY7" fmla="*/ 842573 h 914533"/>
                  <a:gd name="connsiteX8" fmla="*/ 1047884 w 1243900"/>
                  <a:gd name="connsiteY8" fmla="*/ 799139 h 914533"/>
                  <a:gd name="connsiteX9" fmla="*/ 1243900 w 1243900"/>
                  <a:gd name="connsiteY9" fmla="*/ 737559 h 914533"/>
                  <a:gd name="connsiteX10" fmla="*/ 937768 w 1243900"/>
                  <a:gd name="connsiteY10" fmla="*/ 239674 h 914533"/>
                  <a:gd name="connsiteX11" fmla="*/ 968580 w 1243900"/>
                  <a:gd name="connsiteY11" fmla="*/ 220322 h 914533"/>
                  <a:gd name="connsiteX12" fmla="*/ 822443 w 1243900"/>
                  <a:gd name="connsiteY12" fmla="*/ 0 h 914533"/>
                  <a:gd name="connsiteX0" fmla="*/ 812583 w 1243900"/>
                  <a:gd name="connsiteY0" fmla="*/ 0 h 913044"/>
                  <a:gd name="connsiteX1" fmla="*/ 384381 w 1243900"/>
                  <a:gd name="connsiteY1" fmla="*/ 87833 h 913044"/>
                  <a:gd name="connsiteX2" fmla="*/ 0 w 1243900"/>
                  <a:gd name="connsiteY2" fmla="*/ 194238 h 913044"/>
                  <a:gd name="connsiteX3" fmla="*/ 321867 w 1243900"/>
                  <a:gd name="connsiteY3" fmla="*/ 628341 h 913044"/>
                  <a:gd name="connsiteX4" fmla="*/ 448601 w 1243900"/>
                  <a:gd name="connsiteY4" fmla="*/ 913044 h 913044"/>
                  <a:gd name="connsiteX5" fmla="*/ 543371 w 1243900"/>
                  <a:gd name="connsiteY5" fmla="*/ 909560 h 913044"/>
                  <a:gd name="connsiteX6" fmla="*/ 824378 w 1243900"/>
                  <a:gd name="connsiteY6" fmla="*/ 806844 h 913044"/>
                  <a:gd name="connsiteX7" fmla="*/ 849028 w 1243900"/>
                  <a:gd name="connsiteY7" fmla="*/ 841084 h 913044"/>
                  <a:gd name="connsiteX8" fmla="*/ 1047884 w 1243900"/>
                  <a:gd name="connsiteY8" fmla="*/ 797650 h 913044"/>
                  <a:gd name="connsiteX9" fmla="*/ 1243900 w 1243900"/>
                  <a:gd name="connsiteY9" fmla="*/ 736070 h 913044"/>
                  <a:gd name="connsiteX10" fmla="*/ 937768 w 1243900"/>
                  <a:gd name="connsiteY10" fmla="*/ 238185 h 913044"/>
                  <a:gd name="connsiteX11" fmla="*/ 968580 w 1243900"/>
                  <a:gd name="connsiteY11" fmla="*/ 218833 h 913044"/>
                  <a:gd name="connsiteX12" fmla="*/ 812583 w 1243900"/>
                  <a:gd name="connsiteY12" fmla="*/ 0 h 91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3900" h="913044">
                    <a:moveTo>
                      <a:pt x="812583" y="0"/>
                    </a:moveTo>
                    <a:lnTo>
                      <a:pt x="384381" y="87833"/>
                    </a:lnTo>
                    <a:lnTo>
                      <a:pt x="0" y="194238"/>
                    </a:lnTo>
                    <a:lnTo>
                      <a:pt x="321867" y="628341"/>
                    </a:lnTo>
                    <a:cubicBezTo>
                      <a:pt x="349732" y="689996"/>
                      <a:pt x="392388" y="779935"/>
                      <a:pt x="448601" y="913044"/>
                    </a:cubicBezTo>
                    <a:lnTo>
                      <a:pt x="543371" y="909560"/>
                    </a:lnTo>
                    <a:lnTo>
                      <a:pt x="824378" y="806844"/>
                    </a:lnTo>
                    <a:lnTo>
                      <a:pt x="849028" y="841084"/>
                    </a:lnTo>
                    <a:lnTo>
                      <a:pt x="1047884" y="797650"/>
                    </a:lnTo>
                    <a:lnTo>
                      <a:pt x="1243900" y="736070"/>
                    </a:lnTo>
                    <a:lnTo>
                      <a:pt x="937768" y="238185"/>
                    </a:lnTo>
                    <a:lnTo>
                      <a:pt x="968580" y="218833"/>
                    </a:lnTo>
                    <a:lnTo>
                      <a:pt x="812583" y="0"/>
                    </a:lnTo>
                    <a:close/>
                  </a:path>
                </a:pathLst>
              </a:custGeom>
              <a:noFill/>
              <a:ln w="76200" cap="sq" cmpd="sng">
                <a:solidFill>
                  <a:schemeClr val="tx1"/>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30" name="フリーフォーム 129"/>
              <p:cNvSpPr/>
              <p:nvPr/>
            </p:nvSpPr>
            <p:spPr>
              <a:xfrm>
                <a:off x="-170087" y="-82363"/>
                <a:ext cx="2737704" cy="2097945"/>
              </a:xfrm>
              <a:custGeom>
                <a:avLst/>
                <a:gdLst>
                  <a:gd name="connsiteX0" fmla="*/ 1638300 w 1638300"/>
                  <a:gd name="connsiteY0" fmla="*/ 95250 h 1225550"/>
                  <a:gd name="connsiteX1" fmla="*/ 787400 w 1638300"/>
                  <a:gd name="connsiteY1" fmla="*/ 1225550 h 1225550"/>
                  <a:gd name="connsiteX2" fmla="*/ 565150 w 1638300"/>
                  <a:gd name="connsiteY2" fmla="*/ 1149350 h 1225550"/>
                  <a:gd name="connsiteX3" fmla="*/ 488950 w 1638300"/>
                  <a:gd name="connsiteY3" fmla="*/ 1219200 h 1225550"/>
                  <a:gd name="connsiteX4" fmla="*/ 12700 w 1638300"/>
                  <a:gd name="connsiteY4" fmla="*/ 1206500 h 1225550"/>
                  <a:gd name="connsiteX5" fmla="*/ 0 w 1638300"/>
                  <a:gd name="connsiteY5" fmla="*/ 1143000 h 1225550"/>
                  <a:gd name="connsiteX6" fmla="*/ 12700 w 1638300"/>
                  <a:gd name="connsiteY6" fmla="*/ 1022350 h 1225550"/>
                  <a:gd name="connsiteX7" fmla="*/ 1073150 w 1638300"/>
                  <a:gd name="connsiteY7" fmla="*/ 0 h 1225550"/>
                  <a:gd name="connsiteX8" fmla="*/ 1333500 w 1638300"/>
                  <a:gd name="connsiteY8" fmla="*/ 31750 h 1225550"/>
                  <a:gd name="connsiteX0" fmla="*/ 1638300 w 1638300"/>
                  <a:gd name="connsiteY0" fmla="*/ 95250 h 1225550"/>
                  <a:gd name="connsiteX1" fmla="*/ 787400 w 1638300"/>
                  <a:gd name="connsiteY1" fmla="*/ 1225550 h 1225550"/>
                  <a:gd name="connsiteX2" fmla="*/ 565150 w 1638300"/>
                  <a:gd name="connsiteY2" fmla="*/ 1149350 h 1225550"/>
                  <a:gd name="connsiteX3" fmla="*/ 488950 w 1638300"/>
                  <a:gd name="connsiteY3" fmla="*/ 1219200 h 1225550"/>
                  <a:gd name="connsiteX4" fmla="*/ 12700 w 1638300"/>
                  <a:gd name="connsiteY4" fmla="*/ 1206500 h 1225550"/>
                  <a:gd name="connsiteX5" fmla="*/ 0 w 1638300"/>
                  <a:gd name="connsiteY5" fmla="*/ 1143000 h 1225550"/>
                  <a:gd name="connsiteX6" fmla="*/ 12700 w 1638300"/>
                  <a:gd name="connsiteY6" fmla="*/ 1022350 h 1225550"/>
                  <a:gd name="connsiteX7" fmla="*/ 1073150 w 1638300"/>
                  <a:gd name="connsiteY7" fmla="*/ 0 h 1225550"/>
                  <a:gd name="connsiteX8" fmla="*/ 1371600 w 1638300"/>
                  <a:gd name="connsiteY8" fmla="*/ 47625 h 1225550"/>
                  <a:gd name="connsiteX0" fmla="*/ 1638300 w 1638300"/>
                  <a:gd name="connsiteY0" fmla="*/ 95250 h 1225550"/>
                  <a:gd name="connsiteX1" fmla="*/ 1612900 w 1638300"/>
                  <a:gd name="connsiteY1" fmla="*/ 127000 h 1225550"/>
                  <a:gd name="connsiteX2" fmla="*/ 787400 w 1638300"/>
                  <a:gd name="connsiteY2" fmla="*/ 1225550 h 1225550"/>
                  <a:gd name="connsiteX3" fmla="*/ 565150 w 1638300"/>
                  <a:gd name="connsiteY3" fmla="*/ 1149350 h 1225550"/>
                  <a:gd name="connsiteX4" fmla="*/ 488950 w 1638300"/>
                  <a:gd name="connsiteY4" fmla="*/ 1219200 h 1225550"/>
                  <a:gd name="connsiteX5" fmla="*/ 12700 w 1638300"/>
                  <a:gd name="connsiteY5" fmla="*/ 1206500 h 1225550"/>
                  <a:gd name="connsiteX6" fmla="*/ 0 w 1638300"/>
                  <a:gd name="connsiteY6" fmla="*/ 1143000 h 1225550"/>
                  <a:gd name="connsiteX7" fmla="*/ 12700 w 1638300"/>
                  <a:gd name="connsiteY7" fmla="*/ 1022350 h 1225550"/>
                  <a:gd name="connsiteX8" fmla="*/ 1073150 w 1638300"/>
                  <a:gd name="connsiteY8" fmla="*/ 0 h 1225550"/>
                  <a:gd name="connsiteX9" fmla="*/ 1371600 w 1638300"/>
                  <a:gd name="connsiteY9" fmla="*/ 47625 h 1225550"/>
                  <a:gd name="connsiteX0" fmla="*/ 1600200 w 1612900"/>
                  <a:gd name="connsiteY0" fmla="*/ 92075 h 1225550"/>
                  <a:gd name="connsiteX1" fmla="*/ 1612900 w 1612900"/>
                  <a:gd name="connsiteY1" fmla="*/ 127000 h 1225550"/>
                  <a:gd name="connsiteX2" fmla="*/ 787400 w 1612900"/>
                  <a:gd name="connsiteY2" fmla="*/ 1225550 h 1225550"/>
                  <a:gd name="connsiteX3" fmla="*/ 565150 w 1612900"/>
                  <a:gd name="connsiteY3" fmla="*/ 1149350 h 1225550"/>
                  <a:gd name="connsiteX4" fmla="*/ 488950 w 1612900"/>
                  <a:gd name="connsiteY4" fmla="*/ 1219200 h 1225550"/>
                  <a:gd name="connsiteX5" fmla="*/ 12700 w 1612900"/>
                  <a:gd name="connsiteY5" fmla="*/ 1206500 h 1225550"/>
                  <a:gd name="connsiteX6" fmla="*/ 0 w 1612900"/>
                  <a:gd name="connsiteY6" fmla="*/ 1143000 h 1225550"/>
                  <a:gd name="connsiteX7" fmla="*/ 12700 w 1612900"/>
                  <a:gd name="connsiteY7" fmla="*/ 1022350 h 1225550"/>
                  <a:gd name="connsiteX8" fmla="*/ 1073150 w 1612900"/>
                  <a:gd name="connsiteY8" fmla="*/ 0 h 1225550"/>
                  <a:gd name="connsiteX9" fmla="*/ 1371600 w 1612900"/>
                  <a:gd name="connsiteY9" fmla="*/ 47625 h 1225550"/>
                  <a:gd name="connsiteX0" fmla="*/ 1600200 w 1651000"/>
                  <a:gd name="connsiteY0" fmla="*/ 92075 h 1225550"/>
                  <a:gd name="connsiteX1" fmla="*/ 1651000 w 1651000"/>
                  <a:gd name="connsiteY1" fmla="*/ 101600 h 1225550"/>
                  <a:gd name="connsiteX2" fmla="*/ 787400 w 1651000"/>
                  <a:gd name="connsiteY2" fmla="*/ 1225550 h 1225550"/>
                  <a:gd name="connsiteX3" fmla="*/ 565150 w 1651000"/>
                  <a:gd name="connsiteY3" fmla="*/ 1149350 h 1225550"/>
                  <a:gd name="connsiteX4" fmla="*/ 488950 w 1651000"/>
                  <a:gd name="connsiteY4" fmla="*/ 1219200 h 1225550"/>
                  <a:gd name="connsiteX5" fmla="*/ 12700 w 1651000"/>
                  <a:gd name="connsiteY5" fmla="*/ 1206500 h 1225550"/>
                  <a:gd name="connsiteX6" fmla="*/ 0 w 1651000"/>
                  <a:gd name="connsiteY6" fmla="*/ 1143000 h 1225550"/>
                  <a:gd name="connsiteX7" fmla="*/ 12700 w 1651000"/>
                  <a:gd name="connsiteY7" fmla="*/ 1022350 h 1225550"/>
                  <a:gd name="connsiteX8" fmla="*/ 1073150 w 1651000"/>
                  <a:gd name="connsiteY8" fmla="*/ 0 h 1225550"/>
                  <a:gd name="connsiteX9" fmla="*/ 1371600 w 1651000"/>
                  <a:gd name="connsiteY9" fmla="*/ 47625 h 1225550"/>
                  <a:gd name="connsiteX0" fmla="*/ 1603375 w 1651000"/>
                  <a:gd name="connsiteY0" fmla="*/ 101600 h 1225550"/>
                  <a:gd name="connsiteX1" fmla="*/ 1651000 w 1651000"/>
                  <a:gd name="connsiteY1" fmla="*/ 101600 h 1225550"/>
                  <a:gd name="connsiteX2" fmla="*/ 787400 w 1651000"/>
                  <a:gd name="connsiteY2" fmla="*/ 1225550 h 1225550"/>
                  <a:gd name="connsiteX3" fmla="*/ 565150 w 1651000"/>
                  <a:gd name="connsiteY3" fmla="*/ 1149350 h 1225550"/>
                  <a:gd name="connsiteX4" fmla="*/ 488950 w 1651000"/>
                  <a:gd name="connsiteY4" fmla="*/ 1219200 h 1225550"/>
                  <a:gd name="connsiteX5" fmla="*/ 12700 w 1651000"/>
                  <a:gd name="connsiteY5" fmla="*/ 1206500 h 1225550"/>
                  <a:gd name="connsiteX6" fmla="*/ 0 w 1651000"/>
                  <a:gd name="connsiteY6" fmla="*/ 1143000 h 1225550"/>
                  <a:gd name="connsiteX7" fmla="*/ 12700 w 1651000"/>
                  <a:gd name="connsiteY7" fmla="*/ 1022350 h 1225550"/>
                  <a:gd name="connsiteX8" fmla="*/ 1073150 w 1651000"/>
                  <a:gd name="connsiteY8" fmla="*/ 0 h 1225550"/>
                  <a:gd name="connsiteX9" fmla="*/ 1371600 w 1651000"/>
                  <a:gd name="connsiteY9" fmla="*/ 47625 h 1225550"/>
                  <a:gd name="connsiteX0" fmla="*/ 1612900 w 1651000"/>
                  <a:gd name="connsiteY0" fmla="*/ 88900 h 1225550"/>
                  <a:gd name="connsiteX1" fmla="*/ 1651000 w 1651000"/>
                  <a:gd name="connsiteY1" fmla="*/ 101600 h 1225550"/>
                  <a:gd name="connsiteX2" fmla="*/ 787400 w 1651000"/>
                  <a:gd name="connsiteY2" fmla="*/ 1225550 h 1225550"/>
                  <a:gd name="connsiteX3" fmla="*/ 565150 w 1651000"/>
                  <a:gd name="connsiteY3" fmla="*/ 1149350 h 1225550"/>
                  <a:gd name="connsiteX4" fmla="*/ 488950 w 1651000"/>
                  <a:gd name="connsiteY4" fmla="*/ 1219200 h 1225550"/>
                  <a:gd name="connsiteX5" fmla="*/ 12700 w 1651000"/>
                  <a:gd name="connsiteY5" fmla="*/ 1206500 h 1225550"/>
                  <a:gd name="connsiteX6" fmla="*/ 0 w 1651000"/>
                  <a:gd name="connsiteY6" fmla="*/ 1143000 h 1225550"/>
                  <a:gd name="connsiteX7" fmla="*/ 12700 w 1651000"/>
                  <a:gd name="connsiteY7" fmla="*/ 1022350 h 1225550"/>
                  <a:gd name="connsiteX8" fmla="*/ 1073150 w 1651000"/>
                  <a:gd name="connsiteY8" fmla="*/ 0 h 1225550"/>
                  <a:gd name="connsiteX9" fmla="*/ 1371600 w 1651000"/>
                  <a:gd name="connsiteY9" fmla="*/ 47625 h 1225550"/>
                  <a:gd name="connsiteX0" fmla="*/ 1612900 w 1651000"/>
                  <a:gd name="connsiteY0" fmla="*/ 88900 h 1225550"/>
                  <a:gd name="connsiteX1" fmla="*/ 1651000 w 1651000"/>
                  <a:gd name="connsiteY1" fmla="*/ 101600 h 1225550"/>
                  <a:gd name="connsiteX2" fmla="*/ 787400 w 1651000"/>
                  <a:gd name="connsiteY2" fmla="*/ 1225550 h 1225550"/>
                  <a:gd name="connsiteX3" fmla="*/ 565150 w 1651000"/>
                  <a:gd name="connsiteY3" fmla="*/ 1149350 h 1225550"/>
                  <a:gd name="connsiteX4" fmla="*/ 488950 w 1651000"/>
                  <a:gd name="connsiteY4" fmla="*/ 1219200 h 1225550"/>
                  <a:gd name="connsiteX5" fmla="*/ 12700 w 1651000"/>
                  <a:gd name="connsiteY5" fmla="*/ 1206500 h 1225550"/>
                  <a:gd name="connsiteX6" fmla="*/ 0 w 1651000"/>
                  <a:gd name="connsiteY6" fmla="*/ 1143000 h 1225550"/>
                  <a:gd name="connsiteX7" fmla="*/ 12700 w 1651000"/>
                  <a:gd name="connsiteY7" fmla="*/ 1022350 h 1225550"/>
                  <a:gd name="connsiteX8" fmla="*/ 1073150 w 1651000"/>
                  <a:gd name="connsiteY8" fmla="*/ 0 h 1225550"/>
                  <a:gd name="connsiteX9" fmla="*/ 1371600 w 1651000"/>
                  <a:gd name="connsiteY9" fmla="*/ 47625 h 1225550"/>
                  <a:gd name="connsiteX0" fmla="*/ 1624507 w 1662607"/>
                  <a:gd name="connsiteY0" fmla="*/ 88900 h 1225550"/>
                  <a:gd name="connsiteX1" fmla="*/ 1662607 w 1662607"/>
                  <a:gd name="connsiteY1" fmla="*/ 101600 h 1225550"/>
                  <a:gd name="connsiteX2" fmla="*/ 799007 w 1662607"/>
                  <a:gd name="connsiteY2" fmla="*/ 1225550 h 1225550"/>
                  <a:gd name="connsiteX3" fmla="*/ 576757 w 1662607"/>
                  <a:gd name="connsiteY3" fmla="*/ 1149350 h 1225550"/>
                  <a:gd name="connsiteX4" fmla="*/ 500557 w 1662607"/>
                  <a:gd name="connsiteY4" fmla="*/ 1219200 h 1225550"/>
                  <a:gd name="connsiteX5" fmla="*/ 24307 w 1662607"/>
                  <a:gd name="connsiteY5" fmla="*/ 1206500 h 1225550"/>
                  <a:gd name="connsiteX6" fmla="*/ 11607 w 1662607"/>
                  <a:gd name="connsiteY6" fmla="*/ 1143000 h 1225550"/>
                  <a:gd name="connsiteX7" fmla="*/ 24307 w 1662607"/>
                  <a:gd name="connsiteY7" fmla="*/ 1022350 h 1225550"/>
                  <a:gd name="connsiteX8" fmla="*/ 1084757 w 1662607"/>
                  <a:gd name="connsiteY8" fmla="*/ 0 h 1225550"/>
                  <a:gd name="connsiteX9" fmla="*/ 1383207 w 1662607"/>
                  <a:gd name="connsiteY9" fmla="*/ 47625 h 1225550"/>
                  <a:gd name="connsiteX0" fmla="*/ 1630465 w 1668565"/>
                  <a:gd name="connsiteY0" fmla="*/ 88900 h 1225550"/>
                  <a:gd name="connsiteX1" fmla="*/ 1668565 w 1668565"/>
                  <a:gd name="connsiteY1" fmla="*/ 101600 h 1225550"/>
                  <a:gd name="connsiteX2" fmla="*/ 804965 w 1668565"/>
                  <a:gd name="connsiteY2" fmla="*/ 1225550 h 1225550"/>
                  <a:gd name="connsiteX3" fmla="*/ 582715 w 1668565"/>
                  <a:gd name="connsiteY3" fmla="*/ 1149350 h 1225550"/>
                  <a:gd name="connsiteX4" fmla="*/ 506515 w 1668565"/>
                  <a:gd name="connsiteY4" fmla="*/ 1219200 h 1225550"/>
                  <a:gd name="connsiteX5" fmla="*/ 30265 w 1668565"/>
                  <a:gd name="connsiteY5" fmla="*/ 1206500 h 1225550"/>
                  <a:gd name="connsiteX6" fmla="*/ 17565 w 1668565"/>
                  <a:gd name="connsiteY6" fmla="*/ 1143000 h 1225550"/>
                  <a:gd name="connsiteX7" fmla="*/ 30265 w 1668565"/>
                  <a:gd name="connsiteY7" fmla="*/ 1022350 h 1225550"/>
                  <a:gd name="connsiteX8" fmla="*/ 1090715 w 1668565"/>
                  <a:gd name="connsiteY8" fmla="*/ 0 h 1225550"/>
                  <a:gd name="connsiteX9" fmla="*/ 1389165 w 1668565"/>
                  <a:gd name="connsiteY9" fmla="*/ 47625 h 1225550"/>
                  <a:gd name="connsiteX0" fmla="*/ 1635294 w 1673394"/>
                  <a:gd name="connsiteY0" fmla="*/ 88900 h 1225550"/>
                  <a:gd name="connsiteX1" fmla="*/ 1673394 w 1673394"/>
                  <a:gd name="connsiteY1" fmla="*/ 101600 h 1225550"/>
                  <a:gd name="connsiteX2" fmla="*/ 809794 w 1673394"/>
                  <a:gd name="connsiteY2" fmla="*/ 1225550 h 1225550"/>
                  <a:gd name="connsiteX3" fmla="*/ 587544 w 1673394"/>
                  <a:gd name="connsiteY3" fmla="*/ 1149350 h 1225550"/>
                  <a:gd name="connsiteX4" fmla="*/ 511344 w 1673394"/>
                  <a:gd name="connsiteY4" fmla="*/ 1219200 h 1225550"/>
                  <a:gd name="connsiteX5" fmla="*/ 35094 w 1673394"/>
                  <a:gd name="connsiteY5" fmla="*/ 1206500 h 1225550"/>
                  <a:gd name="connsiteX6" fmla="*/ 12869 w 1673394"/>
                  <a:gd name="connsiteY6" fmla="*/ 1171575 h 1225550"/>
                  <a:gd name="connsiteX7" fmla="*/ 35094 w 1673394"/>
                  <a:gd name="connsiteY7" fmla="*/ 1022350 h 1225550"/>
                  <a:gd name="connsiteX8" fmla="*/ 1095544 w 1673394"/>
                  <a:gd name="connsiteY8" fmla="*/ 0 h 1225550"/>
                  <a:gd name="connsiteX9" fmla="*/ 1393994 w 1673394"/>
                  <a:gd name="connsiteY9" fmla="*/ 47625 h 1225550"/>
                  <a:gd name="connsiteX0" fmla="*/ 1635294 w 1673394"/>
                  <a:gd name="connsiteY0" fmla="*/ 88900 h 1225550"/>
                  <a:gd name="connsiteX1" fmla="*/ 1673394 w 1673394"/>
                  <a:gd name="connsiteY1" fmla="*/ 101600 h 1225550"/>
                  <a:gd name="connsiteX2" fmla="*/ 809794 w 1673394"/>
                  <a:gd name="connsiteY2" fmla="*/ 1225550 h 1225550"/>
                  <a:gd name="connsiteX3" fmla="*/ 587544 w 1673394"/>
                  <a:gd name="connsiteY3" fmla="*/ 1149350 h 1225550"/>
                  <a:gd name="connsiteX4" fmla="*/ 511344 w 1673394"/>
                  <a:gd name="connsiteY4" fmla="*/ 1219200 h 1225550"/>
                  <a:gd name="connsiteX5" fmla="*/ 3344 w 1673394"/>
                  <a:gd name="connsiteY5" fmla="*/ 1200150 h 1225550"/>
                  <a:gd name="connsiteX6" fmla="*/ 12869 w 1673394"/>
                  <a:gd name="connsiteY6" fmla="*/ 1171575 h 1225550"/>
                  <a:gd name="connsiteX7" fmla="*/ 35094 w 1673394"/>
                  <a:gd name="connsiteY7" fmla="*/ 1022350 h 1225550"/>
                  <a:gd name="connsiteX8" fmla="*/ 1095544 w 1673394"/>
                  <a:gd name="connsiteY8" fmla="*/ 0 h 1225550"/>
                  <a:gd name="connsiteX9" fmla="*/ 1393994 w 1673394"/>
                  <a:gd name="connsiteY9" fmla="*/ 47625 h 1225550"/>
                  <a:gd name="connsiteX0" fmla="*/ 1635294 w 1673394"/>
                  <a:gd name="connsiteY0" fmla="*/ 88900 h 1226994"/>
                  <a:gd name="connsiteX1" fmla="*/ 1673394 w 1673394"/>
                  <a:gd name="connsiteY1" fmla="*/ 101600 h 1226994"/>
                  <a:gd name="connsiteX2" fmla="*/ 809794 w 1673394"/>
                  <a:gd name="connsiteY2" fmla="*/ 1225550 h 1226994"/>
                  <a:gd name="connsiteX3" fmla="*/ 587544 w 1673394"/>
                  <a:gd name="connsiteY3" fmla="*/ 1149350 h 1226994"/>
                  <a:gd name="connsiteX4" fmla="*/ 511344 w 1673394"/>
                  <a:gd name="connsiteY4" fmla="*/ 1219200 h 1226994"/>
                  <a:gd name="connsiteX5" fmla="*/ 3344 w 1673394"/>
                  <a:gd name="connsiteY5" fmla="*/ 1200150 h 1226994"/>
                  <a:gd name="connsiteX6" fmla="*/ 12869 w 1673394"/>
                  <a:gd name="connsiteY6" fmla="*/ 1171575 h 1226994"/>
                  <a:gd name="connsiteX7" fmla="*/ 35094 w 1673394"/>
                  <a:gd name="connsiteY7" fmla="*/ 1022350 h 1226994"/>
                  <a:gd name="connsiteX8" fmla="*/ 1095544 w 1673394"/>
                  <a:gd name="connsiteY8" fmla="*/ 0 h 1226994"/>
                  <a:gd name="connsiteX9" fmla="*/ 1393994 w 1673394"/>
                  <a:gd name="connsiteY9" fmla="*/ 47625 h 1226994"/>
                  <a:gd name="connsiteX0" fmla="*/ 1631950 w 1670050"/>
                  <a:gd name="connsiteY0" fmla="*/ 88900 h 1226994"/>
                  <a:gd name="connsiteX1" fmla="*/ 1670050 w 1670050"/>
                  <a:gd name="connsiteY1" fmla="*/ 101600 h 1226994"/>
                  <a:gd name="connsiteX2" fmla="*/ 806450 w 1670050"/>
                  <a:gd name="connsiteY2" fmla="*/ 1225550 h 1226994"/>
                  <a:gd name="connsiteX3" fmla="*/ 584200 w 1670050"/>
                  <a:gd name="connsiteY3" fmla="*/ 1149350 h 1226994"/>
                  <a:gd name="connsiteX4" fmla="*/ 508000 w 1670050"/>
                  <a:gd name="connsiteY4" fmla="*/ 1219200 h 1226994"/>
                  <a:gd name="connsiteX5" fmla="*/ 0 w 1670050"/>
                  <a:gd name="connsiteY5" fmla="*/ 1200150 h 1226994"/>
                  <a:gd name="connsiteX6" fmla="*/ 31750 w 1670050"/>
                  <a:gd name="connsiteY6" fmla="*/ 1022350 h 1226994"/>
                  <a:gd name="connsiteX7" fmla="*/ 1092200 w 1670050"/>
                  <a:gd name="connsiteY7" fmla="*/ 0 h 1226994"/>
                  <a:gd name="connsiteX8" fmla="*/ 1390650 w 1670050"/>
                  <a:gd name="connsiteY8" fmla="*/ 47625 h 1226994"/>
                  <a:gd name="connsiteX0" fmla="*/ 1645456 w 1683556"/>
                  <a:gd name="connsiteY0" fmla="*/ 88900 h 1226994"/>
                  <a:gd name="connsiteX1" fmla="*/ 1683556 w 1683556"/>
                  <a:gd name="connsiteY1" fmla="*/ 101600 h 1226994"/>
                  <a:gd name="connsiteX2" fmla="*/ 819956 w 1683556"/>
                  <a:gd name="connsiteY2" fmla="*/ 1225550 h 1226994"/>
                  <a:gd name="connsiteX3" fmla="*/ 597706 w 1683556"/>
                  <a:gd name="connsiteY3" fmla="*/ 1149350 h 1226994"/>
                  <a:gd name="connsiteX4" fmla="*/ 521506 w 1683556"/>
                  <a:gd name="connsiteY4" fmla="*/ 1219200 h 1226994"/>
                  <a:gd name="connsiteX5" fmla="*/ 13506 w 1683556"/>
                  <a:gd name="connsiteY5" fmla="*/ 1200150 h 1226994"/>
                  <a:gd name="connsiteX6" fmla="*/ 45256 w 1683556"/>
                  <a:gd name="connsiteY6" fmla="*/ 1022350 h 1226994"/>
                  <a:gd name="connsiteX7" fmla="*/ 1105706 w 1683556"/>
                  <a:gd name="connsiteY7" fmla="*/ 0 h 1226994"/>
                  <a:gd name="connsiteX8" fmla="*/ 1404156 w 1683556"/>
                  <a:gd name="connsiteY8" fmla="*/ 47625 h 1226994"/>
                  <a:gd name="connsiteX0" fmla="*/ 1654942 w 1693042"/>
                  <a:gd name="connsiteY0" fmla="*/ 88900 h 1226994"/>
                  <a:gd name="connsiteX1" fmla="*/ 1693042 w 1693042"/>
                  <a:gd name="connsiteY1" fmla="*/ 101600 h 1226994"/>
                  <a:gd name="connsiteX2" fmla="*/ 829442 w 1693042"/>
                  <a:gd name="connsiteY2" fmla="*/ 1225550 h 1226994"/>
                  <a:gd name="connsiteX3" fmla="*/ 607192 w 1693042"/>
                  <a:gd name="connsiteY3" fmla="*/ 1149350 h 1226994"/>
                  <a:gd name="connsiteX4" fmla="*/ 530992 w 1693042"/>
                  <a:gd name="connsiteY4" fmla="*/ 1219200 h 1226994"/>
                  <a:gd name="connsiteX5" fmla="*/ 22992 w 1693042"/>
                  <a:gd name="connsiteY5" fmla="*/ 1200150 h 1226994"/>
                  <a:gd name="connsiteX6" fmla="*/ 54742 w 1693042"/>
                  <a:gd name="connsiteY6" fmla="*/ 1022350 h 1226994"/>
                  <a:gd name="connsiteX7" fmla="*/ 1115192 w 1693042"/>
                  <a:gd name="connsiteY7" fmla="*/ 0 h 1226994"/>
                  <a:gd name="connsiteX8" fmla="*/ 1413642 w 1693042"/>
                  <a:gd name="connsiteY8" fmla="*/ 47625 h 1226994"/>
                  <a:gd name="connsiteX0" fmla="*/ 1651001 w 1689101"/>
                  <a:gd name="connsiteY0" fmla="*/ 88900 h 1226994"/>
                  <a:gd name="connsiteX1" fmla="*/ 1689101 w 1689101"/>
                  <a:gd name="connsiteY1" fmla="*/ 101600 h 1226994"/>
                  <a:gd name="connsiteX2" fmla="*/ 825501 w 1689101"/>
                  <a:gd name="connsiteY2" fmla="*/ 1225550 h 1226994"/>
                  <a:gd name="connsiteX3" fmla="*/ 603251 w 1689101"/>
                  <a:gd name="connsiteY3" fmla="*/ 1149350 h 1226994"/>
                  <a:gd name="connsiteX4" fmla="*/ 527051 w 1689101"/>
                  <a:gd name="connsiteY4" fmla="*/ 1219200 h 1226994"/>
                  <a:gd name="connsiteX5" fmla="*/ 19051 w 1689101"/>
                  <a:gd name="connsiteY5" fmla="*/ 1200150 h 1226994"/>
                  <a:gd name="connsiteX6" fmla="*/ 50801 w 1689101"/>
                  <a:gd name="connsiteY6" fmla="*/ 1022350 h 1226994"/>
                  <a:gd name="connsiteX7" fmla="*/ 1111251 w 1689101"/>
                  <a:gd name="connsiteY7" fmla="*/ 0 h 1226994"/>
                  <a:gd name="connsiteX8" fmla="*/ 1409701 w 1689101"/>
                  <a:gd name="connsiteY8" fmla="*/ 47625 h 1226994"/>
                  <a:gd name="connsiteX0" fmla="*/ 1647872 w 1685972"/>
                  <a:gd name="connsiteY0" fmla="*/ 88900 h 1226994"/>
                  <a:gd name="connsiteX1" fmla="*/ 1685972 w 1685972"/>
                  <a:gd name="connsiteY1" fmla="*/ 101600 h 1226994"/>
                  <a:gd name="connsiteX2" fmla="*/ 822372 w 1685972"/>
                  <a:gd name="connsiteY2" fmla="*/ 1225550 h 1226994"/>
                  <a:gd name="connsiteX3" fmla="*/ 600122 w 1685972"/>
                  <a:gd name="connsiteY3" fmla="*/ 1149350 h 1226994"/>
                  <a:gd name="connsiteX4" fmla="*/ 523922 w 1685972"/>
                  <a:gd name="connsiteY4" fmla="*/ 1219200 h 1226994"/>
                  <a:gd name="connsiteX5" fmla="*/ 15922 w 1685972"/>
                  <a:gd name="connsiteY5" fmla="*/ 1200150 h 1226994"/>
                  <a:gd name="connsiteX6" fmla="*/ 47672 w 1685972"/>
                  <a:gd name="connsiteY6" fmla="*/ 1022350 h 1226994"/>
                  <a:gd name="connsiteX7" fmla="*/ 1108122 w 1685972"/>
                  <a:gd name="connsiteY7" fmla="*/ 0 h 1226994"/>
                  <a:gd name="connsiteX8" fmla="*/ 1406572 w 1685972"/>
                  <a:gd name="connsiteY8" fmla="*/ 47625 h 1226994"/>
                  <a:gd name="connsiteX0" fmla="*/ 1647872 w 1685972"/>
                  <a:gd name="connsiteY0" fmla="*/ 88900 h 1236611"/>
                  <a:gd name="connsiteX1" fmla="*/ 1685972 w 1685972"/>
                  <a:gd name="connsiteY1" fmla="*/ 101600 h 1236611"/>
                  <a:gd name="connsiteX2" fmla="*/ 822372 w 1685972"/>
                  <a:gd name="connsiteY2" fmla="*/ 1225550 h 1236611"/>
                  <a:gd name="connsiteX3" fmla="*/ 600122 w 1685972"/>
                  <a:gd name="connsiteY3" fmla="*/ 1149350 h 1236611"/>
                  <a:gd name="connsiteX4" fmla="*/ 523922 w 1685972"/>
                  <a:gd name="connsiteY4" fmla="*/ 1219200 h 1236611"/>
                  <a:gd name="connsiteX5" fmla="*/ 15922 w 1685972"/>
                  <a:gd name="connsiteY5" fmla="*/ 1200150 h 1236611"/>
                  <a:gd name="connsiteX6" fmla="*/ 47672 w 1685972"/>
                  <a:gd name="connsiteY6" fmla="*/ 1022350 h 1236611"/>
                  <a:gd name="connsiteX7" fmla="*/ 1108122 w 1685972"/>
                  <a:gd name="connsiteY7" fmla="*/ 0 h 1236611"/>
                  <a:gd name="connsiteX8" fmla="*/ 1406572 w 1685972"/>
                  <a:gd name="connsiteY8" fmla="*/ 47625 h 1236611"/>
                  <a:gd name="connsiteX0" fmla="*/ 1647872 w 1685972"/>
                  <a:gd name="connsiteY0" fmla="*/ 88900 h 1236611"/>
                  <a:gd name="connsiteX1" fmla="*/ 1685972 w 1685972"/>
                  <a:gd name="connsiteY1" fmla="*/ 101600 h 1236611"/>
                  <a:gd name="connsiteX2" fmla="*/ 822372 w 1685972"/>
                  <a:gd name="connsiteY2" fmla="*/ 1225550 h 1236611"/>
                  <a:gd name="connsiteX3" fmla="*/ 600122 w 1685972"/>
                  <a:gd name="connsiteY3" fmla="*/ 1149350 h 1236611"/>
                  <a:gd name="connsiteX4" fmla="*/ 523922 w 1685972"/>
                  <a:gd name="connsiteY4" fmla="*/ 1219200 h 1236611"/>
                  <a:gd name="connsiteX5" fmla="*/ 15922 w 1685972"/>
                  <a:gd name="connsiteY5" fmla="*/ 1200150 h 1236611"/>
                  <a:gd name="connsiteX6" fmla="*/ 47672 w 1685972"/>
                  <a:gd name="connsiteY6" fmla="*/ 1022350 h 1236611"/>
                  <a:gd name="connsiteX7" fmla="*/ 1108122 w 1685972"/>
                  <a:gd name="connsiteY7" fmla="*/ 0 h 1236611"/>
                  <a:gd name="connsiteX8" fmla="*/ 1406572 w 1685972"/>
                  <a:gd name="connsiteY8" fmla="*/ 47625 h 1236611"/>
                  <a:gd name="connsiteX0" fmla="*/ 1647872 w 1685972"/>
                  <a:gd name="connsiteY0" fmla="*/ 88900 h 1245548"/>
                  <a:gd name="connsiteX1" fmla="*/ 1685972 w 1685972"/>
                  <a:gd name="connsiteY1" fmla="*/ 101600 h 1245548"/>
                  <a:gd name="connsiteX2" fmla="*/ 822372 w 1685972"/>
                  <a:gd name="connsiteY2" fmla="*/ 1225550 h 1245548"/>
                  <a:gd name="connsiteX3" fmla="*/ 600122 w 1685972"/>
                  <a:gd name="connsiteY3" fmla="*/ 1149350 h 1245548"/>
                  <a:gd name="connsiteX4" fmla="*/ 523922 w 1685972"/>
                  <a:gd name="connsiteY4" fmla="*/ 1219200 h 1245548"/>
                  <a:gd name="connsiteX5" fmla="*/ 15922 w 1685972"/>
                  <a:gd name="connsiteY5" fmla="*/ 1200150 h 1245548"/>
                  <a:gd name="connsiteX6" fmla="*/ 47672 w 1685972"/>
                  <a:gd name="connsiteY6" fmla="*/ 1022350 h 1245548"/>
                  <a:gd name="connsiteX7" fmla="*/ 1108122 w 1685972"/>
                  <a:gd name="connsiteY7" fmla="*/ 0 h 1245548"/>
                  <a:gd name="connsiteX8" fmla="*/ 1406572 w 1685972"/>
                  <a:gd name="connsiteY8" fmla="*/ 47625 h 1245548"/>
                  <a:gd name="connsiteX0" fmla="*/ 1647872 w 1685972"/>
                  <a:gd name="connsiteY0" fmla="*/ 88900 h 1245548"/>
                  <a:gd name="connsiteX1" fmla="*/ 1685972 w 1685972"/>
                  <a:gd name="connsiteY1" fmla="*/ 101600 h 1245548"/>
                  <a:gd name="connsiteX2" fmla="*/ 822372 w 1685972"/>
                  <a:gd name="connsiteY2" fmla="*/ 1225550 h 1245548"/>
                  <a:gd name="connsiteX3" fmla="*/ 600122 w 1685972"/>
                  <a:gd name="connsiteY3" fmla="*/ 1149350 h 1245548"/>
                  <a:gd name="connsiteX4" fmla="*/ 523922 w 1685972"/>
                  <a:gd name="connsiteY4" fmla="*/ 1219200 h 1245548"/>
                  <a:gd name="connsiteX5" fmla="*/ 15922 w 1685972"/>
                  <a:gd name="connsiteY5" fmla="*/ 1200150 h 1245548"/>
                  <a:gd name="connsiteX6" fmla="*/ 47672 w 1685972"/>
                  <a:gd name="connsiteY6" fmla="*/ 1022350 h 1245548"/>
                  <a:gd name="connsiteX7" fmla="*/ 1108122 w 1685972"/>
                  <a:gd name="connsiteY7" fmla="*/ 0 h 1245548"/>
                  <a:gd name="connsiteX8" fmla="*/ 1406572 w 1685972"/>
                  <a:gd name="connsiteY8" fmla="*/ 47625 h 1245548"/>
                  <a:gd name="connsiteX0" fmla="*/ 1647872 w 1685972"/>
                  <a:gd name="connsiteY0" fmla="*/ 88900 h 1245548"/>
                  <a:gd name="connsiteX1" fmla="*/ 1685972 w 1685972"/>
                  <a:gd name="connsiteY1" fmla="*/ 101600 h 1245548"/>
                  <a:gd name="connsiteX2" fmla="*/ 822372 w 1685972"/>
                  <a:gd name="connsiteY2" fmla="*/ 1225550 h 1245548"/>
                  <a:gd name="connsiteX3" fmla="*/ 600122 w 1685972"/>
                  <a:gd name="connsiteY3" fmla="*/ 1149350 h 1245548"/>
                  <a:gd name="connsiteX4" fmla="*/ 523922 w 1685972"/>
                  <a:gd name="connsiteY4" fmla="*/ 1219200 h 1245548"/>
                  <a:gd name="connsiteX5" fmla="*/ 15922 w 1685972"/>
                  <a:gd name="connsiteY5" fmla="*/ 1200150 h 1245548"/>
                  <a:gd name="connsiteX6" fmla="*/ 47672 w 1685972"/>
                  <a:gd name="connsiteY6" fmla="*/ 1022350 h 1245548"/>
                  <a:gd name="connsiteX7" fmla="*/ 1108122 w 1685972"/>
                  <a:gd name="connsiteY7" fmla="*/ 0 h 1245548"/>
                  <a:gd name="connsiteX8" fmla="*/ 1406572 w 1685972"/>
                  <a:gd name="connsiteY8" fmla="*/ 47625 h 1245548"/>
                  <a:gd name="connsiteX0" fmla="*/ 1647872 w 1685972"/>
                  <a:gd name="connsiteY0" fmla="*/ 88900 h 1245548"/>
                  <a:gd name="connsiteX1" fmla="*/ 1685972 w 1685972"/>
                  <a:gd name="connsiteY1" fmla="*/ 101600 h 1245548"/>
                  <a:gd name="connsiteX2" fmla="*/ 822372 w 1685972"/>
                  <a:gd name="connsiteY2" fmla="*/ 1225550 h 1245548"/>
                  <a:gd name="connsiteX3" fmla="*/ 600122 w 1685972"/>
                  <a:gd name="connsiteY3" fmla="*/ 1149350 h 1245548"/>
                  <a:gd name="connsiteX4" fmla="*/ 523922 w 1685972"/>
                  <a:gd name="connsiteY4" fmla="*/ 1219200 h 1245548"/>
                  <a:gd name="connsiteX5" fmla="*/ 15922 w 1685972"/>
                  <a:gd name="connsiteY5" fmla="*/ 1200150 h 1245548"/>
                  <a:gd name="connsiteX6" fmla="*/ 47672 w 1685972"/>
                  <a:gd name="connsiteY6" fmla="*/ 1022350 h 1245548"/>
                  <a:gd name="connsiteX7" fmla="*/ 1108122 w 1685972"/>
                  <a:gd name="connsiteY7" fmla="*/ 0 h 1245548"/>
                  <a:gd name="connsiteX8" fmla="*/ 1406572 w 1685972"/>
                  <a:gd name="connsiteY8" fmla="*/ 47625 h 1245548"/>
                  <a:gd name="connsiteX0" fmla="*/ 1647872 w 1685972"/>
                  <a:gd name="connsiteY0" fmla="*/ 88900 h 1245548"/>
                  <a:gd name="connsiteX1" fmla="*/ 1685972 w 1685972"/>
                  <a:gd name="connsiteY1" fmla="*/ 101600 h 1245548"/>
                  <a:gd name="connsiteX2" fmla="*/ 822372 w 1685972"/>
                  <a:gd name="connsiteY2" fmla="*/ 1225550 h 1245548"/>
                  <a:gd name="connsiteX3" fmla="*/ 600122 w 1685972"/>
                  <a:gd name="connsiteY3" fmla="*/ 1149350 h 1245548"/>
                  <a:gd name="connsiteX4" fmla="*/ 523922 w 1685972"/>
                  <a:gd name="connsiteY4" fmla="*/ 1219200 h 1245548"/>
                  <a:gd name="connsiteX5" fmla="*/ 15922 w 1685972"/>
                  <a:gd name="connsiteY5" fmla="*/ 1200150 h 1245548"/>
                  <a:gd name="connsiteX6" fmla="*/ 47672 w 1685972"/>
                  <a:gd name="connsiteY6" fmla="*/ 1022350 h 1245548"/>
                  <a:gd name="connsiteX7" fmla="*/ 1108122 w 1685972"/>
                  <a:gd name="connsiteY7" fmla="*/ 0 h 1245548"/>
                  <a:gd name="connsiteX8" fmla="*/ 1406572 w 1685972"/>
                  <a:gd name="connsiteY8" fmla="*/ 47625 h 1245548"/>
                  <a:gd name="connsiteX0" fmla="*/ 1647872 w 1685972"/>
                  <a:gd name="connsiteY0" fmla="*/ 88900 h 1245548"/>
                  <a:gd name="connsiteX1" fmla="*/ 1685972 w 1685972"/>
                  <a:gd name="connsiteY1" fmla="*/ 101600 h 1245548"/>
                  <a:gd name="connsiteX2" fmla="*/ 822372 w 1685972"/>
                  <a:gd name="connsiteY2" fmla="*/ 1225550 h 1245548"/>
                  <a:gd name="connsiteX3" fmla="*/ 603297 w 1685972"/>
                  <a:gd name="connsiteY3" fmla="*/ 1155700 h 1245548"/>
                  <a:gd name="connsiteX4" fmla="*/ 523922 w 1685972"/>
                  <a:gd name="connsiteY4" fmla="*/ 1219200 h 1245548"/>
                  <a:gd name="connsiteX5" fmla="*/ 15922 w 1685972"/>
                  <a:gd name="connsiteY5" fmla="*/ 1200150 h 1245548"/>
                  <a:gd name="connsiteX6" fmla="*/ 47672 w 1685972"/>
                  <a:gd name="connsiteY6" fmla="*/ 1022350 h 1245548"/>
                  <a:gd name="connsiteX7" fmla="*/ 1108122 w 1685972"/>
                  <a:gd name="connsiteY7" fmla="*/ 0 h 1245548"/>
                  <a:gd name="connsiteX8" fmla="*/ 1406572 w 1685972"/>
                  <a:gd name="connsiteY8" fmla="*/ 47625 h 1245548"/>
                  <a:gd name="connsiteX0" fmla="*/ 1647872 w 1671684"/>
                  <a:gd name="connsiteY0" fmla="*/ 88900 h 1245548"/>
                  <a:gd name="connsiteX1" fmla="*/ 1671684 w 1671684"/>
                  <a:gd name="connsiteY1" fmla="*/ 96837 h 1245548"/>
                  <a:gd name="connsiteX2" fmla="*/ 822372 w 1671684"/>
                  <a:gd name="connsiteY2" fmla="*/ 1225550 h 1245548"/>
                  <a:gd name="connsiteX3" fmla="*/ 603297 w 1671684"/>
                  <a:gd name="connsiteY3" fmla="*/ 1155700 h 1245548"/>
                  <a:gd name="connsiteX4" fmla="*/ 523922 w 1671684"/>
                  <a:gd name="connsiteY4" fmla="*/ 1219200 h 1245548"/>
                  <a:gd name="connsiteX5" fmla="*/ 15922 w 1671684"/>
                  <a:gd name="connsiteY5" fmla="*/ 1200150 h 1245548"/>
                  <a:gd name="connsiteX6" fmla="*/ 47672 w 1671684"/>
                  <a:gd name="connsiteY6" fmla="*/ 1022350 h 1245548"/>
                  <a:gd name="connsiteX7" fmla="*/ 1108122 w 1671684"/>
                  <a:gd name="connsiteY7" fmla="*/ 0 h 1245548"/>
                  <a:gd name="connsiteX8" fmla="*/ 1406572 w 1671684"/>
                  <a:gd name="connsiteY8" fmla="*/ 47625 h 1245548"/>
                  <a:gd name="connsiteX0" fmla="*/ 1647872 w 1671684"/>
                  <a:gd name="connsiteY0" fmla="*/ 88900 h 1245548"/>
                  <a:gd name="connsiteX1" fmla="*/ 1671684 w 1671684"/>
                  <a:gd name="connsiteY1" fmla="*/ 96837 h 1245548"/>
                  <a:gd name="connsiteX2" fmla="*/ 803322 w 1671684"/>
                  <a:gd name="connsiteY2" fmla="*/ 1206500 h 1245548"/>
                  <a:gd name="connsiteX3" fmla="*/ 603297 w 1671684"/>
                  <a:gd name="connsiteY3" fmla="*/ 1155700 h 1245548"/>
                  <a:gd name="connsiteX4" fmla="*/ 523922 w 1671684"/>
                  <a:gd name="connsiteY4" fmla="*/ 1219200 h 1245548"/>
                  <a:gd name="connsiteX5" fmla="*/ 15922 w 1671684"/>
                  <a:gd name="connsiteY5" fmla="*/ 1200150 h 1245548"/>
                  <a:gd name="connsiteX6" fmla="*/ 47672 w 1671684"/>
                  <a:gd name="connsiteY6" fmla="*/ 1022350 h 1245548"/>
                  <a:gd name="connsiteX7" fmla="*/ 1108122 w 1671684"/>
                  <a:gd name="connsiteY7" fmla="*/ 0 h 1245548"/>
                  <a:gd name="connsiteX8" fmla="*/ 1406572 w 1671684"/>
                  <a:gd name="connsiteY8" fmla="*/ 47625 h 1245548"/>
                  <a:gd name="connsiteX0" fmla="*/ 1647872 w 1671684"/>
                  <a:gd name="connsiteY0" fmla="*/ 55562 h 1212210"/>
                  <a:gd name="connsiteX1" fmla="*/ 1671684 w 1671684"/>
                  <a:gd name="connsiteY1" fmla="*/ 63499 h 1212210"/>
                  <a:gd name="connsiteX2" fmla="*/ 803322 w 1671684"/>
                  <a:gd name="connsiteY2" fmla="*/ 1173162 h 1212210"/>
                  <a:gd name="connsiteX3" fmla="*/ 603297 w 1671684"/>
                  <a:gd name="connsiteY3" fmla="*/ 1122362 h 1212210"/>
                  <a:gd name="connsiteX4" fmla="*/ 523922 w 1671684"/>
                  <a:gd name="connsiteY4" fmla="*/ 1185862 h 1212210"/>
                  <a:gd name="connsiteX5" fmla="*/ 15922 w 1671684"/>
                  <a:gd name="connsiteY5" fmla="*/ 1166812 h 1212210"/>
                  <a:gd name="connsiteX6" fmla="*/ 47672 w 1671684"/>
                  <a:gd name="connsiteY6" fmla="*/ 989012 h 1212210"/>
                  <a:gd name="connsiteX7" fmla="*/ 1098597 w 1671684"/>
                  <a:gd name="connsiteY7" fmla="*/ 0 h 1212210"/>
                  <a:gd name="connsiteX8" fmla="*/ 1406572 w 1671684"/>
                  <a:gd name="connsiteY8" fmla="*/ 14287 h 1212210"/>
                  <a:gd name="connsiteX0" fmla="*/ 1647872 w 1671684"/>
                  <a:gd name="connsiteY0" fmla="*/ 55562 h 1212210"/>
                  <a:gd name="connsiteX1" fmla="*/ 1671684 w 1671684"/>
                  <a:gd name="connsiteY1" fmla="*/ 63499 h 1212210"/>
                  <a:gd name="connsiteX2" fmla="*/ 803322 w 1671684"/>
                  <a:gd name="connsiteY2" fmla="*/ 1173162 h 1212210"/>
                  <a:gd name="connsiteX3" fmla="*/ 603297 w 1671684"/>
                  <a:gd name="connsiteY3" fmla="*/ 1122362 h 1212210"/>
                  <a:gd name="connsiteX4" fmla="*/ 523922 w 1671684"/>
                  <a:gd name="connsiteY4" fmla="*/ 1185862 h 1212210"/>
                  <a:gd name="connsiteX5" fmla="*/ 15922 w 1671684"/>
                  <a:gd name="connsiteY5" fmla="*/ 1166812 h 1212210"/>
                  <a:gd name="connsiteX6" fmla="*/ 47672 w 1671684"/>
                  <a:gd name="connsiteY6" fmla="*/ 989012 h 1212210"/>
                  <a:gd name="connsiteX7" fmla="*/ 1098597 w 1671684"/>
                  <a:gd name="connsiteY7" fmla="*/ 0 h 1212210"/>
                  <a:gd name="connsiteX8" fmla="*/ 1401809 w 1671684"/>
                  <a:gd name="connsiteY8" fmla="*/ 38099 h 1212210"/>
                  <a:gd name="connsiteX0" fmla="*/ 1647872 w 1671684"/>
                  <a:gd name="connsiteY0" fmla="*/ 55562 h 1212210"/>
                  <a:gd name="connsiteX1" fmla="*/ 1671684 w 1671684"/>
                  <a:gd name="connsiteY1" fmla="*/ 73024 h 1212210"/>
                  <a:gd name="connsiteX2" fmla="*/ 803322 w 1671684"/>
                  <a:gd name="connsiteY2" fmla="*/ 1173162 h 1212210"/>
                  <a:gd name="connsiteX3" fmla="*/ 603297 w 1671684"/>
                  <a:gd name="connsiteY3" fmla="*/ 1122362 h 1212210"/>
                  <a:gd name="connsiteX4" fmla="*/ 523922 w 1671684"/>
                  <a:gd name="connsiteY4" fmla="*/ 1185862 h 1212210"/>
                  <a:gd name="connsiteX5" fmla="*/ 15922 w 1671684"/>
                  <a:gd name="connsiteY5" fmla="*/ 1166812 h 1212210"/>
                  <a:gd name="connsiteX6" fmla="*/ 47672 w 1671684"/>
                  <a:gd name="connsiteY6" fmla="*/ 989012 h 1212210"/>
                  <a:gd name="connsiteX7" fmla="*/ 1098597 w 1671684"/>
                  <a:gd name="connsiteY7" fmla="*/ 0 h 1212210"/>
                  <a:gd name="connsiteX8" fmla="*/ 1401809 w 1671684"/>
                  <a:gd name="connsiteY8" fmla="*/ 38099 h 1212210"/>
                  <a:gd name="connsiteX0" fmla="*/ 1647872 w 1690734"/>
                  <a:gd name="connsiteY0" fmla="*/ 55562 h 1212210"/>
                  <a:gd name="connsiteX1" fmla="*/ 1690734 w 1690734"/>
                  <a:gd name="connsiteY1" fmla="*/ 87311 h 1212210"/>
                  <a:gd name="connsiteX2" fmla="*/ 803322 w 1690734"/>
                  <a:gd name="connsiteY2" fmla="*/ 1173162 h 1212210"/>
                  <a:gd name="connsiteX3" fmla="*/ 603297 w 1690734"/>
                  <a:gd name="connsiteY3" fmla="*/ 1122362 h 1212210"/>
                  <a:gd name="connsiteX4" fmla="*/ 523922 w 1690734"/>
                  <a:gd name="connsiteY4" fmla="*/ 1185862 h 1212210"/>
                  <a:gd name="connsiteX5" fmla="*/ 15922 w 1690734"/>
                  <a:gd name="connsiteY5" fmla="*/ 1166812 h 1212210"/>
                  <a:gd name="connsiteX6" fmla="*/ 47672 w 1690734"/>
                  <a:gd name="connsiteY6" fmla="*/ 989012 h 1212210"/>
                  <a:gd name="connsiteX7" fmla="*/ 1098597 w 1690734"/>
                  <a:gd name="connsiteY7" fmla="*/ 0 h 1212210"/>
                  <a:gd name="connsiteX8" fmla="*/ 1401809 w 1690734"/>
                  <a:gd name="connsiteY8" fmla="*/ 38099 h 1212210"/>
                  <a:gd name="connsiteX0" fmla="*/ 1638347 w 1690734"/>
                  <a:gd name="connsiteY0" fmla="*/ 74612 h 1212210"/>
                  <a:gd name="connsiteX1" fmla="*/ 1690734 w 1690734"/>
                  <a:gd name="connsiteY1" fmla="*/ 87311 h 1212210"/>
                  <a:gd name="connsiteX2" fmla="*/ 803322 w 1690734"/>
                  <a:gd name="connsiteY2" fmla="*/ 1173162 h 1212210"/>
                  <a:gd name="connsiteX3" fmla="*/ 603297 w 1690734"/>
                  <a:gd name="connsiteY3" fmla="*/ 1122362 h 1212210"/>
                  <a:gd name="connsiteX4" fmla="*/ 523922 w 1690734"/>
                  <a:gd name="connsiteY4" fmla="*/ 1185862 h 1212210"/>
                  <a:gd name="connsiteX5" fmla="*/ 15922 w 1690734"/>
                  <a:gd name="connsiteY5" fmla="*/ 1166812 h 1212210"/>
                  <a:gd name="connsiteX6" fmla="*/ 47672 w 1690734"/>
                  <a:gd name="connsiteY6" fmla="*/ 989012 h 1212210"/>
                  <a:gd name="connsiteX7" fmla="*/ 1098597 w 1690734"/>
                  <a:gd name="connsiteY7" fmla="*/ 0 h 1212210"/>
                  <a:gd name="connsiteX8" fmla="*/ 1401809 w 1690734"/>
                  <a:gd name="connsiteY8" fmla="*/ 38099 h 1212210"/>
                  <a:gd name="connsiteX0" fmla="*/ 1638347 w 1676447"/>
                  <a:gd name="connsiteY0" fmla="*/ 74612 h 1212210"/>
                  <a:gd name="connsiteX1" fmla="*/ 1676447 w 1676447"/>
                  <a:gd name="connsiteY1" fmla="*/ 82549 h 1212210"/>
                  <a:gd name="connsiteX2" fmla="*/ 803322 w 1676447"/>
                  <a:gd name="connsiteY2" fmla="*/ 1173162 h 1212210"/>
                  <a:gd name="connsiteX3" fmla="*/ 603297 w 1676447"/>
                  <a:gd name="connsiteY3" fmla="*/ 1122362 h 1212210"/>
                  <a:gd name="connsiteX4" fmla="*/ 523922 w 1676447"/>
                  <a:gd name="connsiteY4" fmla="*/ 1185862 h 1212210"/>
                  <a:gd name="connsiteX5" fmla="*/ 15922 w 1676447"/>
                  <a:gd name="connsiteY5" fmla="*/ 1166812 h 1212210"/>
                  <a:gd name="connsiteX6" fmla="*/ 47672 w 1676447"/>
                  <a:gd name="connsiteY6" fmla="*/ 989012 h 1212210"/>
                  <a:gd name="connsiteX7" fmla="*/ 1098597 w 1676447"/>
                  <a:gd name="connsiteY7" fmla="*/ 0 h 1212210"/>
                  <a:gd name="connsiteX8" fmla="*/ 1401809 w 1676447"/>
                  <a:gd name="connsiteY8" fmla="*/ 38099 h 1212210"/>
                  <a:gd name="connsiteX0" fmla="*/ 1638347 w 1676447"/>
                  <a:gd name="connsiteY0" fmla="*/ 74612 h 1212210"/>
                  <a:gd name="connsiteX1" fmla="*/ 1676447 w 1676447"/>
                  <a:gd name="connsiteY1" fmla="*/ 82549 h 1212210"/>
                  <a:gd name="connsiteX2" fmla="*/ 784272 w 1676447"/>
                  <a:gd name="connsiteY2" fmla="*/ 1168399 h 1212210"/>
                  <a:gd name="connsiteX3" fmla="*/ 603297 w 1676447"/>
                  <a:gd name="connsiteY3" fmla="*/ 1122362 h 1212210"/>
                  <a:gd name="connsiteX4" fmla="*/ 523922 w 1676447"/>
                  <a:gd name="connsiteY4" fmla="*/ 1185862 h 1212210"/>
                  <a:gd name="connsiteX5" fmla="*/ 15922 w 1676447"/>
                  <a:gd name="connsiteY5" fmla="*/ 1166812 h 1212210"/>
                  <a:gd name="connsiteX6" fmla="*/ 47672 w 1676447"/>
                  <a:gd name="connsiteY6" fmla="*/ 989012 h 1212210"/>
                  <a:gd name="connsiteX7" fmla="*/ 1098597 w 1676447"/>
                  <a:gd name="connsiteY7" fmla="*/ 0 h 1212210"/>
                  <a:gd name="connsiteX8" fmla="*/ 1401809 w 1676447"/>
                  <a:gd name="connsiteY8" fmla="*/ 38099 h 1212210"/>
                  <a:gd name="connsiteX0" fmla="*/ 1638347 w 1676447"/>
                  <a:gd name="connsiteY0" fmla="*/ 74612 h 1202057"/>
                  <a:gd name="connsiteX1" fmla="*/ 1676447 w 1676447"/>
                  <a:gd name="connsiteY1" fmla="*/ 82549 h 1202057"/>
                  <a:gd name="connsiteX2" fmla="*/ 784272 w 1676447"/>
                  <a:gd name="connsiteY2" fmla="*/ 1168399 h 1202057"/>
                  <a:gd name="connsiteX3" fmla="*/ 603297 w 1676447"/>
                  <a:gd name="connsiteY3" fmla="*/ 1122362 h 1202057"/>
                  <a:gd name="connsiteX4" fmla="*/ 532695 w 1676447"/>
                  <a:gd name="connsiteY4" fmla="*/ 1158044 h 1202057"/>
                  <a:gd name="connsiteX5" fmla="*/ 15922 w 1676447"/>
                  <a:gd name="connsiteY5" fmla="*/ 1166812 h 1202057"/>
                  <a:gd name="connsiteX6" fmla="*/ 47672 w 1676447"/>
                  <a:gd name="connsiteY6" fmla="*/ 989012 h 1202057"/>
                  <a:gd name="connsiteX7" fmla="*/ 1098597 w 1676447"/>
                  <a:gd name="connsiteY7" fmla="*/ 0 h 1202057"/>
                  <a:gd name="connsiteX8" fmla="*/ 1401809 w 1676447"/>
                  <a:gd name="connsiteY8" fmla="*/ 38099 h 1202057"/>
                  <a:gd name="connsiteX0" fmla="*/ 1638347 w 1676447"/>
                  <a:gd name="connsiteY0" fmla="*/ 74612 h 1196823"/>
                  <a:gd name="connsiteX1" fmla="*/ 1676447 w 1676447"/>
                  <a:gd name="connsiteY1" fmla="*/ 82549 h 1196823"/>
                  <a:gd name="connsiteX2" fmla="*/ 784272 w 1676447"/>
                  <a:gd name="connsiteY2" fmla="*/ 1168399 h 1196823"/>
                  <a:gd name="connsiteX3" fmla="*/ 603297 w 1676447"/>
                  <a:gd name="connsiteY3" fmla="*/ 1122362 h 1196823"/>
                  <a:gd name="connsiteX4" fmla="*/ 532695 w 1676447"/>
                  <a:gd name="connsiteY4" fmla="*/ 1158044 h 1196823"/>
                  <a:gd name="connsiteX5" fmla="*/ 15922 w 1676447"/>
                  <a:gd name="connsiteY5" fmla="*/ 1166812 h 1196823"/>
                  <a:gd name="connsiteX6" fmla="*/ 47672 w 1676447"/>
                  <a:gd name="connsiteY6" fmla="*/ 989012 h 1196823"/>
                  <a:gd name="connsiteX7" fmla="*/ 1098597 w 1676447"/>
                  <a:gd name="connsiteY7" fmla="*/ 0 h 1196823"/>
                  <a:gd name="connsiteX8" fmla="*/ 1401809 w 1676447"/>
                  <a:gd name="connsiteY8" fmla="*/ 38099 h 1196823"/>
                  <a:gd name="connsiteX0" fmla="*/ 1638347 w 1676447"/>
                  <a:gd name="connsiteY0" fmla="*/ 74612 h 1168399"/>
                  <a:gd name="connsiteX1" fmla="*/ 1676447 w 1676447"/>
                  <a:gd name="connsiteY1" fmla="*/ 82549 h 1168399"/>
                  <a:gd name="connsiteX2" fmla="*/ 784272 w 1676447"/>
                  <a:gd name="connsiteY2" fmla="*/ 1168399 h 1168399"/>
                  <a:gd name="connsiteX3" fmla="*/ 603297 w 1676447"/>
                  <a:gd name="connsiteY3" fmla="*/ 1122362 h 1168399"/>
                  <a:gd name="connsiteX4" fmla="*/ 532695 w 1676447"/>
                  <a:gd name="connsiteY4" fmla="*/ 1158044 h 1168399"/>
                  <a:gd name="connsiteX5" fmla="*/ 15922 w 1676447"/>
                  <a:gd name="connsiteY5" fmla="*/ 1166812 h 1168399"/>
                  <a:gd name="connsiteX6" fmla="*/ 47672 w 1676447"/>
                  <a:gd name="connsiteY6" fmla="*/ 989012 h 1168399"/>
                  <a:gd name="connsiteX7" fmla="*/ 1098597 w 1676447"/>
                  <a:gd name="connsiteY7" fmla="*/ 0 h 1168399"/>
                  <a:gd name="connsiteX8" fmla="*/ 1401809 w 1676447"/>
                  <a:gd name="connsiteY8" fmla="*/ 38099 h 1168399"/>
                  <a:gd name="connsiteX0" fmla="*/ 1641914 w 1680014"/>
                  <a:gd name="connsiteY0" fmla="*/ 74612 h 1168399"/>
                  <a:gd name="connsiteX1" fmla="*/ 1680014 w 1680014"/>
                  <a:gd name="connsiteY1" fmla="*/ 82549 h 1168399"/>
                  <a:gd name="connsiteX2" fmla="*/ 787839 w 1680014"/>
                  <a:gd name="connsiteY2" fmla="*/ 1168399 h 1168399"/>
                  <a:gd name="connsiteX3" fmla="*/ 606864 w 1680014"/>
                  <a:gd name="connsiteY3" fmla="*/ 1122362 h 1168399"/>
                  <a:gd name="connsiteX4" fmla="*/ 536262 w 1680014"/>
                  <a:gd name="connsiteY4" fmla="*/ 1158044 h 1168399"/>
                  <a:gd name="connsiteX5" fmla="*/ 15103 w 1680014"/>
                  <a:gd name="connsiteY5" fmla="*/ 1158864 h 1168399"/>
                  <a:gd name="connsiteX6" fmla="*/ 51239 w 1680014"/>
                  <a:gd name="connsiteY6" fmla="*/ 989012 h 1168399"/>
                  <a:gd name="connsiteX7" fmla="*/ 1102164 w 1680014"/>
                  <a:gd name="connsiteY7" fmla="*/ 0 h 1168399"/>
                  <a:gd name="connsiteX8" fmla="*/ 1405376 w 1680014"/>
                  <a:gd name="connsiteY8" fmla="*/ 38099 h 1168399"/>
                  <a:gd name="connsiteX0" fmla="*/ 1645327 w 1683427"/>
                  <a:gd name="connsiteY0" fmla="*/ 74612 h 1168399"/>
                  <a:gd name="connsiteX1" fmla="*/ 1683427 w 1683427"/>
                  <a:gd name="connsiteY1" fmla="*/ 82549 h 1168399"/>
                  <a:gd name="connsiteX2" fmla="*/ 791252 w 1683427"/>
                  <a:gd name="connsiteY2" fmla="*/ 1168399 h 1168399"/>
                  <a:gd name="connsiteX3" fmla="*/ 610277 w 1683427"/>
                  <a:gd name="connsiteY3" fmla="*/ 1122362 h 1168399"/>
                  <a:gd name="connsiteX4" fmla="*/ 539675 w 1683427"/>
                  <a:gd name="connsiteY4" fmla="*/ 1158044 h 1168399"/>
                  <a:gd name="connsiteX5" fmla="*/ 14404 w 1683427"/>
                  <a:gd name="connsiteY5" fmla="*/ 1153896 h 1168399"/>
                  <a:gd name="connsiteX6" fmla="*/ 54652 w 1683427"/>
                  <a:gd name="connsiteY6" fmla="*/ 989012 h 1168399"/>
                  <a:gd name="connsiteX7" fmla="*/ 1105577 w 1683427"/>
                  <a:gd name="connsiteY7" fmla="*/ 0 h 1168399"/>
                  <a:gd name="connsiteX8" fmla="*/ 1408789 w 1683427"/>
                  <a:gd name="connsiteY8" fmla="*/ 38099 h 1168399"/>
                  <a:gd name="connsiteX0" fmla="*/ 1645327 w 1683427"/>
                  <a:gd name="connsiteY0" fmla="*/ 74612 h 1168399"/>
                  <a:gd name="connsiteX1" fmla="*/ 1683427 w 1683427"/>
                  <a:gd name="connsiteY1" fmla="*/ 82549 h 1168399"/>
                  <a:gd name="connsiteX2" fmla="*/ 791252 w 1683427"/>
                  <a:gd name="connsiteY2" fmla="*/ 1168399 h 1168399"/>
                  <a:gd name="connsiteX3" fmla="*/ 610277 w 1683427"/>
                  <a:gd name="connsiteY3" fmla="*/ 1122362 h 1168399"/>
                  <a:gd name="connsiteX4" fmla="*/ 539675 w 1683427"/>
                  <a:gd name="connsiteY4" fmla="*/ 1158044 h 1168399"/>
                  <a:gd name="connsiteX5" fmla="*/ 14404 w 1683427"/>
                  <a:gd name="connsiteY5" fmla="*/ 1153896 h 1168399"/>
                  <a:gd name="connsiteX6" fmla="*/ 54652 w 1683427"/>
                  <a:gd name="connsiteY6" fmla="*/ 989012 h 1168399"/>
                  <a:gd name="connsiteX7" fmla="*/ 1105577 w 1683427"/>
                  <a:gd name="connsiteY7" fmla="*/ 0 h 1168399"/>
                  <a:gd name="connsiteX8" fmla="*/ 1408789 w 1683427"/>
                  <a:gd name="connsiteY8" fmla="*/ 38099 h 1168399"/>
                  <a:gd name="connsiteX0" fmla="*/ 1645327 w 1683427"/>
                  <a:gd name="connsiteY0" fmla="*/ 74612 h 1168399"/>
                  <a:gd name="connsiteX1" fmla="*/ 1683427 w 1683427"/>
                  <a:gd name="connsiteY1" fmla="*/ 82549 h 1168399"/>
                  <a:gd name="connsiteX2" fmla="*/ 791252 w 1683427"/>
                  <a:gd name="connsiteY2" fmla="*/ 1168399 h 1168399"/>
                  <a:gd name="connsiteX3" fmla="*/ 610277 w 1683427"/>
                  <a:gd name="connsiteY3" fmla="*/ 1122362 h 1168399"/>
                  <a:gd name="connsiteX4" fmla="*/ 504034 w 1683427"/>
                  <a:gd name="connsiteY4" fmla="*/ 1156802 h 1168399"/>
                  <a:gd name="connsiteX5" fmla="*/ 14404 w 1683427"/>
                  <a:gd name="connsiteY5" fmla="*/ 1153896 h 1168399"/>
                  <a:gd name="connsiteX6" fmla="*/ 54652 w 1683427"/>
                  <a:gd name="connsiteY6" fmla="*/ 989012 h 1168399"/>
                  <a:gd name="connsiteX7" fmla="*/ 1105577 w 1683427"/>
                  <a:gd name="connsiteY7" fmla="*/ 0 h 1168399"/>
                  <a:gd name="connsiteX8" fmla="*/ 1408789 w 1683427"/>
                  <a:gd name="connsiteY8" fmla="*/ 38099 h 1168399"/>
                  <a:gd name="connsiteX0" fmla="*/ 1645327 w 1683427"/>
                  <a:gd name="connsiteY0" fmla="*/ 74612 h 1168399"/>
                  <a:gd name="connsiteX1" fmla="*/ 1683427 w 1683427"/>
                  <a:gd name="connsiteY1" fmla="*/ 82549 h 1168399"/>
                  <a:gd name="connsiteX2" fmla="*/ 791252 w 1683427"/>
                  <a:gd name="connsiteY2" fmla="*/ 1168399 h 1168399"/>
                  <a:gd name="connsiteX3" fmla="*/ 558187 w 1683427"/>
                  <a:gd name="connsiteY3" fmla="*/ 1100009 h 1168399"/>
                  <a:gd name="connsiteX4" fmla="*/ 504034 w 1683427"/>
                  <a:gd name="connsiteY4" fmla="*/ 1156802 h 1168399"/>
                  <a:gd name="connsiteX5" fmla="*/ 14404 w 1683427"/>
                  <a:gd name="connsiteY5" fmla="*/ 1153896 h 1168399"/>
                  <a:gd name="connsiteX6" fmla="*/ 54652 w 1683427"/>
                  <a:gd name="connsiteY6" fmla="*/ 989012 h 1168399"/>
                  <a:gd name="connsiteX7" fmla="*/ 1105577 w 1683427"/>
                  <a:gd name="connsiteY7" fmla="*/ 0 h 1168399"/>
                  <a:gd name="connsiteX8" fmla="*/ 1408789 w 1683427"/>
                  <a:gd name="connsiteY8" fmla="*/ 38099 h 1168399"/>
                  <a:gd name="connsiteX0" fmla="*/ 1645327 w 1683427"/>
                  <a:gd name="connsiteY0" fmla="*/ 74612 h 1168399"/>
                  <a:gd name="connsiteX1" fmla="*/ 1683427 w 1683427"/>
                  <a:gd name="connsiteY1" fmla="*/ 82549 h 1168399"/>
                  <a:gd name="connsiteX2" fmla="*/ 791252 w 1683427"/>
                  <a:gd name="connsiteY2" fmla="*/ 1168399 h 1168399"/>
                  <a:gd name="connsiteX3" fmla="*/ 558187 w 1683427"/>
                  <a:gd name="connsiteY3" fmla="*/ 1100009 h 1168399"/>
                  <a:gd name="connsiteX4" fmla="*/ 504034 w 1683427"/>
                  <a:gd name="connsiteY4" fmla="*/ 1156802 h 1168399"/>
                  <a:gd name="connsiteX5" fmla="*/ 14404 w 1683427"/>
                  <a:gd name="connsiteY5" fmla="*/ 1153896 h 1168399"/>
                  <a:gd name="connsiteX6" fmla="*/ 54652 w 1683427"/>
                  <a:gd name="connsiteY6" fmla="*/ 989012 h 1168399"/>
                  <a:gd name="connsiteX7" fmla="*/ 1105577 w 1683427"/>
                  <a:gd name="connsiteY7" fmla="*/ 0 h 1168399"/>
                  <a:gd name="connsiteX8" fmla="*/ 1408789 w 1683427"/>
                  <a:gd name="connsiteY8" fmla="*/ 38099 h 1168399"/>
                  <a:gd name="connsiteX0" fmla="*/ 1645327 w 1683427"/>
                  <a:gd name="connsiteY0" fmla="*/ 74612 h 1168399"/>
                  <a:gd name="connsiteX1" fmla="*/ 1683427 w 1683427"/>
                  <a:gd name="connsiteY1" fmla="*/ 82549 h 1168399"/>
                  <a:gd name="connsiteX2" fmla="*/ 791252 w 1683427"/>
                  <a:gd name="connsiteY2" fmla="*/ 1168399 h 1168399"/>
                  <a:gd name="connsiteX3" fmla="*/ 558187 w 1683427"/>
                  <a:gd name="connsiteY3" fmla="*/ 1100009 h 1168399"/>
                  <a:gd name="connsiteX4" fmla="*/ 504034 w 1683427"/>
                  <a:gd name="connsiteY4" fmla="*/ 1156802 h 1168399"/>
                  <a:gd name="connsiteX5" fmla="*/ 14404 w 1683427"/>
                  <a:gd name="connsiteY5" fmla="*/ 1153896 h 1168399"/>
                  <a:gd name="connsiteX6" fmla="*/ 54652 w 1683427"/>
                  <a:gd name="connsiteY6" fmla="*/ 989012 h 1168399"/>
                  <a:gd name="connsiteX7" fmla="*/ 1105577 w 1683427"/>
                  <a:gd name="connsiteY7" fmla="*/ 0 h 1168399"/>
                  <a:gd name="connsiteX8" fmla="*/ 1408789 w 1683427"/>
                  <a:gd name="connsiteY8" fmla="*/ 38099 h 1168399"/>
                  <a:gd name="connsiteX0" fmla="*/ 1645327 w 1683427"/>
                  <a:gd name="connsiteY0" fmla="*/ 74612 h 1156802"/>
                  <a:gd name="connsiteX1" fmla="*/ 1683427 w 1683427"/>
                  <a:gd name="connsiteY1" fmla="*/ 82549 h 1156802"/>
                  <a:gd name="connsiteX2" fmla="*/ 815926 w 1683427"/>
                  <a:gd name="connsiteY2" fmla="*/ 1149771 h 1156802"/>
                  <a:gd name="connsiteX3" fmla="*/ 558187 w 1683427"/>
                  <a:gd name="connsiteY3" fmla="*/ 1100009 h 1156802"/>
                  <a:gd name="connsiteX4" fmla="*/ 504034 w 1683427"/>
                  <a:gd name="connsiteY4" fmla="*/ 1156802 h 1156802"/>
                  <a:gd name="connsiteX5" fmla="*/ 14404 w 1683427"/>
                  <a:gd name="connsiteY5" fmla="*/ 1153896 h 1156802"/>
                  <a:gd name="connsiteX6" fmla="*/ 54652 w 1683427"/>
                  <a:gd name="connsiteY6" fmla="*/ 989012 h 1156802"/>
                  <a:gd name="connsiteX7" fmla="*/ 1105577 w 1683427"/>
                  <a:gd name="connsiteY7" fmla="*/ 0 h 1156802"/>
                  <a:gd name="connsiteX8" fmla="*/ 1408789 w 1683427"/>
                  <a:gd name="connsiteY8" fmla="*/ 38099 h 1156802"/>
                  <a:gd name="connsiteX0" fmla="*/ 1645327 w 1683427"/>
                  <a:gd name="connsiteY0" fmla="*/ 74612 h 1227249"/>
                  <a:gd name="connsiteX1" fmla="*/ 1683427 w 1683427"/>
                  <a:gd name="connsiteY1" fmla="*/ 82549 h 1227249"/>
                  <a:gd name="connsiteX2" fmla="*/ 815926 w 1683427"/>
                  <a:gd name="connsiteY2" fmla="*/ 1149771 h 1227249"/>
                  <a:gd name="connsiteX3" fmla="*/ 719417 w 1683427"/>
                  <a:gd name="connsiteY3" fmla="*/ 1139475 h 1227249"/>
                  <a:gd name="connsiteX4" fmla="*/ 558187 w 1683427"/>
                  <a:gd name="connsiteY4" fmla="*/ 1100009 h 1227249"/>
                  <a:gd name="connsiteX5" fmla="*/ 504034 w 1683427"/>
                  <a:gd name="connsiteY5" fmla="*/ 1156802 h 1227249"/>
                  <a:gd name="connsiteX6" fmla="*/ 14404 w 1683427"/>
                  <a:gd name="connsiteY6" fmla="*/ 1153896 h 1227249"/>
                  <a:gd name="connsiteX7" fmla="*/ 54652 w 1683427"/>
                  <a:gd name="connsiteY7" fmla="*/ 989012 h 1227249"/>
                  <a:gd name="connsiteX8" fmla="*/ 1105577 w 1683427"/>
                  <a:gd name="connsiteY8" fmla="*/ 0 h 1227249"/>
                  <a:gd name="connsiteX9" fmla="*/ 1408789 w 1683427"/>
                  <a:gd name="connsiteY9" fmla="*/ 38099 h 1227249"/>
                  <a:gd name="connsiteX0" fmla="*/ 1645327 w 1683427"/>
                  <a:gd name="connsiteY0" fmla="*/ 74612 h 1227519"/>
                  <a:gd name="connsiteX1" fmla="*/ 1683427 w 1683427"/>
                  <a:gd name="connsiteY1" fmla="*/ 82549 h 1227519"/>
                  <a:gd name="connsiteX2" fmla="*/ 815926 w 1683427"/>
                  <a:gd name="connsiteY2" fmla="*/ 1149771 h 1227519"/>
                  <a:gd name="connsiteX3" fmla="*/ 719417 w 1683427"/>
                  <a:gd name="connsiteY3" fmla="*/ 1139475 h 1227519"/>
                  <a:gd name="connsiteX4" fmla="*/ 558187 w 1683427"/>
                  <a:gd name="connsiteY4" fmla="*/ 1100009 h 1227519"/>
                  <a:gd name="connsiteX5" fmla="*/ 504034 w 1683427"/>
                  <a:gd name="connsiteY5" fmla="*/ 1156802 h 1227519"/>
                  <a:gd name="connsiteX6" fmla="*/ 14404 w 1683427"/>
                  <a:gd name="connsiteY6" fmla="*/ 1153896 h 1227519"/>
                  <a:gd name="connsiteX7" fmla="*/ 54652 w 1683427"/>
                  <a:gd name="connsiteY7" fmla="*/ 989012 h 1227519"/>
                  <a:gd name="connsiteX8" fmla="*/ 1105577 w 1683427"/>
                  <a:gd name="connsiteY8" fmla="*/ 0 h 1227519"/>
                  <a:gd name="connsiteX9" fmla="*/ 1408789 w 1683427"/>
                  <a:gd name="connsiteY9" fmla="*/ 38099 h 1227519"/>
                  <a:gd name="connsiteX0" fmla="*/ 1645327 w 1683427"/>
                  <a:gd name="connsiteY0" fmla="*/ 74612 h 1229791"/>
                  <a:gd name="connsiteX1" fmla="*/ 1683427 w 1683427"/>
                  <a:gd name="connsiteY1" fmla="*/ 82549 h 1229791"/>
                  <a:gd name="connsiteX2" fmla="*/ 815926 w 1683427"/>
                  <a:gd name="connsiteY2" fmla="*/ 1149771 h 1229791"/>
                  <a:gd name="connsiteX3" fmla="*/ 720788 w 1683427"/>
                  <a:gd name="connsiteY3" fmla="*/ 1148168 h 1229791"/>
                  <a:gd name="connsiteX4" fmla="*/ 558187 w 1683427"/>
                  <a:gd name="connsiteY4" fmla="*/ 1100009 h 1229791"/>
                  <a:gd name="connsiteX5" fmla="*/ 504034 w 1683427"/>
                  <a:gd name="connsiteY5" fmla="*/ 1156802 h 1229791"/>
                  <a:gd name="connsiteX6" fmla="*/ 14404 w 1683427"/>
                  <a:gd name="connsiteY6" fmla="*/ 1153896 h 1229791"/>
                  <a:gd name="connsiteX7" fmla="*/ 54652 w 1683427"/>
                  <a:gd name="connsiteY7" fmla="*/ 989012 h 1229791"/>
                  <a:gd name="connsiteX8" fmla="*/ 1105577 w 1683427"/>
                  <a:gd name="connsiteY8" fmla="*/ 0 h 1229791"/>
                  <a:gd name="connsiteX9" fmla="*/ 1408789 w 1683427"/>
                  <a:gd name="connsiteY9" fmla="*/ 38099 h 1229791"/>
                  <a:gd name="connsiteX0" fmla="*/ 1645327 w 1683427"/>
                  <a:gd name="connsiteY0" fmla="*/ 74612 h 1229791"/>
                  <a:gd name="connsiteX1" fmla="*/ 1683427 w 1683427"/>
                  <a:gd name="connsiteY1" fmla="*/ 82549 h 1229791"/>
                  <a:gd name="connsiteX2" fmla="*/ 815926 w 1683427"/>
                  <a:gd name="connsiteY2" fmla="*/ 1149771 h 1229791"/>
                  <a:gd name="connsiteX3" fmla="*/ 720788 w 1683427"/>
                  <a:gd name="connsiteY3" fmla="*/ 1148168 h 1229791"/>
                  <a:gd name="connsiteX4" fmla="*/ 558187 w 1683427"/>
                  <a:gd name="connsiteY4" fmla="*/ 1100009 h 1229791"/>
                  <a:gd name="connsiteX5" fmla="*/ 504034 w 1683427"/>
                  <a:gd name="connsiteY5" fmla="*/ 1156802 h 1229791"/>
                  <a:gd name="connsiteX6" fmla="*/ 14404 w 1683427"/>
                  <a:gd name="connsiteY6" fmla="*/ 1153896 h 1229791"/>
                  <a:gd name="connsiteX7" fmla="*/ 54652 w 1683427"/>
                  <a:gd name="connsiteY7" fmla="*/ 989012 h 1229791"/>
                  <a:gd name="connsiteX8" fmla="*/ 1105577 w 1683427"/>
                  <a:gd name="connsiteY8" fmla="*/ 0 h 1229791"/>
                  <a:gd name="connsiteX9" fmla="*/ 1408789 w 1683427"/>
                  <a:gd name="connsiteY9" fmla="*/ 38099 h 1229791"/>
                  <a:gd name="connsiteX0" fmla="*/ 1645327 w 1683427"/>
                  <a:gd name="connsiteY0" fmla="*/ 74612 h 1229791"/>
                  <a:gd name="connsiteX1" fmla="*/ 1683427 w 1683427"/>
                  <a:gd name="connsiteY1" fmla="*/ 82549 h 1229791"/>
                  <a:gd name="connsiteX2" fmla="*/ 815926 w 1683427"/>
                  <a:gd name="connsiteY2" fmla="*/ 1149771 h 1229791"/>
                  <a:gd name="connsiteX3" fmla="*/ 720788 w 1683427"/>
                  <a:gd name="connsiteY3" fmla="*/ 1148168 h 1229791"/>
                  <a:gd name="connsiteX4" fmla="*/ 558187 w 1683427"/>
                  <a:gd name="connsiteY4" fmla="*/ 1100009 h 1229791"/>
                  <a:gd name="connsiteX5" fmla="*/ 504034 w 1683427"/>
                  <a:gd name="connsiteY5" fmla="*/ 1156802 h 1229791"/>
                  <a:gd name="connsiteX6" fmla="*/ 14404 w 1683427"/>
                  <a:gd name="connsiteY6" fmla="*/ 1153896 h 1229791"/>
                  <a:gd name="connsiteX7" fmla="*/ 54652 w 1683427"/>
                  <a:gd name="connsiteY7" fmla="*/ 989012 h 1229791"/>
                  <a:gd name="connsiteX8" fmla="*/ 1105577 w 1683427"/>
                  <a:gd name="connsiteY8" fmla="*/ 0 h 1229791"/>
                  <a:gd name="connsiteX9" fmla="*/ 1408789 w 1683427"/>
                  <a:gd name="connsiteY9" fmla="*/ 38099 h 1229791"/>
                  <a:gd name="connsiteX0" fmla="*/ 1645327 w 1683427"/>
                  <a:gd name="connsiteY0" fmla="*/ 74612 h 1156802"/>
                  <a:gd name="connsiteX1" fmla="*/ 1683427 w 1683427"/>
                  <a:gd name="connsiteY1" fmla="*/ 82549 h 1156802"/>
                  <a:gd name="connsiteX2" fmla="*/ 815926 w 1683427"/>
                  <a:gd name="connsiteY2" fmla="*/ 1149771 h 1156802"/>
                  <a:gd name="connsiteX3" fmla="*/ 720788 w 1683427"/>
                  <a:gd name="connsiteY3" fmla="*/ 1148168 h 1156802"/>
                  <a:gd name="connsiteX4" fmla="*/ 558187 w 1683427"/>
                  <a:gd name="connsiteY4" fmla="*/ 1100009 h 1156802"/>
                  <a:gd name="connsiteX5" fmla="*/ 504034 w 1683427"/>
                  <a:gd name="connsiteY5" fmla="*/ 1156802 h 1156802"/>
                  <a:gd name="connsiteX6" fmla="*/ 14404 w 1683427"/>
                  <a:gd name="connsiteY6" fmla="*/ 1153896 h 1156802"/>
                  <a:gd name="connsiteX7" fmla="*/ 54652 w 1683427"/>
                  <a:gd name="connsiteY7" fmla="*/ 989012 h 1156802"/>
                  <a:gd name="connsiteX8" fmla="*/ 1105577 w 1683427"/>
                  <a:gd name="connsiteY8" fmla="*/ 0 h 1156802"/>
                  <a:gd name="connsiteX9" fmla="*/ 1408789 w 1683427"/>
                  <a:gd name="connsiteY9" fmla="*/ 38099 h 1156802"/>
                  <a:gd name="connsiteX0" fmla="*/ 1645327 w 1683427"/>
                  <a:gd name="connsiteY0" fmla="*/ 74612 h 1156802"/>
                  <a:gd name="connsiteX1" fmla="*/ 1683427 w 1683427"/>
                  <a:gd name="connsiteY1" fmla="*/ 82549 h 1156802"/>
                  <a:gd name="connsiteX2" fmla="*/ 815926 w 1683427"/>
                  <a:gd name="connsiteY2" fmla="*/ 1149771 h 1156802"/>
                  <a:gd name="connsiteX3" fmla="*/ 720788 w 1683427"/>
                  <a:gd name="connsiteY3" fmla="*/ 1148168 h 1156802"/>
                  <a:gd name="connsiteX4" fmla="*/ 558187 w 1683427"/>
                  <a:gd name="connsiteY4" fmla="*/ 1100009 h 1156802"/>
                  <a:gd name="connsiteX5" fmla="*/ 504034 w 1683427"/>
                  <a:gd name="connsiteY5" fmla="*/ 1156802 h 1156802"/>
                  <a:gd name="connsiteX6" fmla="*/ 14404 w 1683427"/>
                  <a:gd name="connsiteY6" fmla="*/ 1153896 h 1156802"/>
                  <a:gd name="connsiteX7" fmla="*/ 54652 w 1683427"/>
                  <a:gd name="connsiteY7" fmla="*/ 989012 h 1156802"/>
                  <a:gd name="connsiteX8" fmla="*/ 1105577 w 1683427"/>
                  <a:gd name="connsiteY8" fmla="*/ 0 h 1156802"/>
                  <a:gd name="connsiteX9" fmla="*/ 1408789 w 1683427"/>
                  <a:gd name="connsiteY9" fmla="*/ 38099 h 1156802"/>
                  <a:gd name="connsiteX0" fmla="*/ 1645327 w 1647787"/>
                  <a:gd name="connsiteY0" fmla="*/ 74612 h 1156802"/>
                  <a:gd name="connsiteX1" fmla="*/ 1647787 w 1647787"/>
                  <a:gd name="connsiteY1" fmla="*/ 112354 h 1156802"/>
                  <a:gd name="connsiteX2" fmla="*/ 815926 w 1647787"/>
                  <a:gd name="connsiteY2" fmla="*/ 1149771 h 1156802"/>
                  <a:gd name="connsiteX3" fmla="*/ 720788 w 1647787"/>
                  <a:gd name="connsiteY3" fmla="*/ 1148168 h 1156802"/>
                  <a:gd name="connsiteX4" fmla="*/ 558187 w 1647787"/>
                  <a:gd name="connsiteY4" fmla="*/ 1100009 h 1156802"/>
                  <a:gd name="connsiteX5" fmla="*/ 504034 w 1647787"/>
                  <a:gd name="connsiteY5" fmla="*/ 1156802 h 1156802"/>
                  <a:gd name="connsiteX6" fmla="*/ 14404 w 1647787"/>
                  <a:gd name="connsiteY6" fmla="*/ 1153896 h 1156802"/>
                  <a:gd name="connsiteX7" fmla="*/ 54652 w 1647787"/>
                  <a:gd name="connsiteY7" fmla="*/ 989012 h 1156802"/>
                  <a:gd name="connsiteX8" fmla="*/ 1105577 w 1647787"/>
                  <a:gd name="connsiteY8" fmla="*/ 0 h 1156802"/>
                  <a:gd name="connsiteX9" fmla="*/ 1408789 w 1647787"/>
                  <a:gd name="connsiteY9" fmla="*/ 38099 h 1156802"/>
                  <a:gd name="connsiteX0" fmla="*/ 1645327 w 1647787"/>
                  <a:gd name="connsiteY0" fmla="*/ 74612 h 1156802"/>
                  <a:gd name="connsiteX1" fmla="*/ 1647787 w 1647787"/>
                  <a:gd name="connsiteY1" fmla="*/ 112354 h 1156802"/>
                  <a:gd name="connsiteX2" fmla="*/ 815926 w 1647787"/>
                  <a:gd name="connsiteY2" fmla="*/ 1149771 h 1156802"/>
                  <a:gd name="connsiteX3" fmla="*/ 720788 w 1647787"/>
                  <a:gd name="connsiteY3" fmla="*/ 1148168 h 1156802"/>
                  <a:gd name="connsiteX4" fmla="*/ 558187 w 1647787"/>
                  <a:gd name="connsiteY4" fmla="*/ 1100009 h 1156802"/>
                  <a:gd name="connsiteX5" fmla="*/ 504034 w 1647787"/>
                  <a:gd name="connsiteY5" fmla="*/ 1156802 h 1156802"/>
                  <a:gd name="connsiteX6" fmla="*/ 14404 w 1647787"/>
                  <a:gd name="connsiteY6" fmla="*/ 1153896 h 1156802"/>
                  <a:gd name="connsiteX7" fmla="*/ 54652 w 1647787"/>
                  <a:gd name="connsiteY7" fmla="*/ 989012 h 1156802"/>
                  <a:gd name="connsiteX8" fmla="*/ 1105577 w 1647787"/>
                  <a:gd name="connsiteY8" fmla="*/ 0 h 1156802"/>
                  <a:gd name="connsiteX9" fmla="*/ 1408789 w 1647787"/>
                  <a:gd name="connsiteY9" fmla="*/ 38099 h 1156802"/>
                  <a:gd name="connsiteX0" fmla="*/ 1801597 w 1801597"/>
                  <a:gd name="connsiteY0" fmla="*/ 49775 h 1156802"/>
                  <a:gd name="connsiteX1" fmla="*/ 1647787 w 1801597"/>
                  <a:gd name="connsiteY1" fmla="*/ 112354 h 1156802"/>
                  <a:gd name="connsiteX2" fmla="*/ 815926 w 1801597"/>
                  <a:gd name="connsiteY2" fmla="*/ 1149771 h 1156802"/>
                  <a:gd name="connsiteX3" fmla="*/ 720788 w 1801597"/>
                  <a:gd name="connsiteY3" fmla="*/ 1148168 h 1156802"/>
                  <a:gd name="connsiteX4" fmla="*/ 558187 w 1801597"/>
                  <a:gd name="connsiteY4" fmla="*/ 1100009 h 1156802"/>
                  <a:gd name="connsiteX5" fmla="*/ 504034 w 1801597"/>
                  <a:gd name="connsiteY5" fmla="*/ 1156802 h 1156802"/>
                  <a:gd name="connsiteX6" fmla="*/ 14404 w 1801597"/>
                  <a:gd name="connsiteY6" fmla="*/ 1153896 h 1156802"/>
                  <a:gd name="connsiteX7" fmla="*/ 54652 w 1801597"/>
                  <a:gd name="connsiteY7" fmla="*/ 989012 h 1156802"/>
                  <a:gd name="connsiteX8" fmla="*/ 1105577 w 1801597"/>
                  <a:gd name="connsiteY8" fmla="*/ 0 h 1156802"/>
                  <a:gd name="connsiteX9" fmla="*/ 1408789 w 1801597"/>
                  <a:gd name="connsiteY9" fmla="*/ 38099 h 1156802"/>
                  <a:gd name="connsiteX0" fmla="*/ 1645327 w 1647787"/>
                  <a:gd name="connsiteY0" fmla="*/ 0 h 1164153"/>
                  <a:gd name="connsiteX1" fmla="*/ 1647787 w 1647787"/>
                  <a:gd name="connsiteY1" fmla="*/ 119705 h 1164153"/>
                  <a:gd name="connsiteX2" fmla="*/ 815926 w 1647787"/>
                  <a:gd name="connsiteY2" fmla="*/ 1157122 h 1164153"/>
                  <a:gd name="connsiteX3" fmla="*/ 720788 w 1647787"/>
                  <a:gd name="connsiteY3" fmla="*/ 1155519 h 1164153"/>
                  <a:gd name="connsiteX4" fmla="*/ 558187 w 1647787"/>
                  <a:gd name="connsiteY4" fmla="*/ 1107360 h 1164153"/>
                  <a:gd name="connsiteX5" fmla="*/ 504034 w 1647787"/>
                  <a:gd name="connsiteY5" fmla="*/ 1164153 h 1164153"/>
                  <a:gd name="connsiteX6" fmla="*/ 14404 w 1647787"/>
                  <a:gd name="connsiteY6" fmla="*/ 1161247 h 1164153"/>
                  <a:gd name="connsiteX7" fmla="*/ 54652 w 1647787"/>
                  <a:gd name="connsiteY7" fmla="*/ 996363 h 1164153"/>
                  <a:gd name="connsiteX8" fmla="*/ 1105577 w 1647787"/>
                  <a:gd name="connsiteY8" fmla="*/ 7351 h 1164153"/>
                  <a:gd name="connsiteX9" fmla="*/ 1408789 w 1647787"/>
                  <a:gd name="connsiteY9" fmla="*/ 45450 h 1164153"/>
                  <a:gd name="connsiteX0" fmla="*/ 1645327 w 1647787"/>
                  <a:gd name="connsiteY0" fmla="*/ 46450 h 1210603"/>
                  <a:gd name="connsiteX1" fmla="*/ 1647787 w 1647787"/>
                  <a:gd name="connsiteY1" fmla="*/ 166155 h 1210603"/>
                  <a:gd name="connsiteX2" fmla="*/ 815926 w 1647787"/>
                  <a:gd name="connsiteY2" fmla="*/ 1203572 h 1210603"/>
                  <a:gd name="connsiteX3" fmla="*/ 720788 w 1647787"/>
                  <a:gd name="connsiteY3" fmla="*/ 1201969 h 1210603"/>
                  <a:gd name="connsiteX4" fmla="*/ 558187 w 1647787"/>
                  <a:gd name="connsiteY4" fmla="*/ 1153810 h 1210603"/>
                  <a:gd name="connsiteX5" fmla="*/ 504034 w 1647787"/>
                  <a:gd name="connsiteY5" fmla="*/ 1210603 h 1210603"/>
                  <a:gd name="connsiteX6" fmla="*/ 14404 w 1647787"/>
                  <a:gd name="connsiteY6" fmla="*/ 1207697 h 1210603"/>
                  <a:gd name="connsiteX7" fmla="*/ 54652 w 1647787"/>
                  <a:gd name="connsiteY7" fmla="*/ 1042813 h 1210603"/>
                  <a:gd name="connsiteX8" fmla="*/ 1105577 w 1647787"/>
                  <a:gd name="connsiteY8" fmla="*/ 53801 h 1210603"/>
                  <a:gd name="connsiteX9" fmla="*/ 1290902 w 1647787"/>
                  <a:gd name="connsiteY9" fmla="*/ 0 h 1210603"/>
                  <a:gd name="connsiteX0" fmla="*/ 1645327 w 1647787"/>
                  <a:gd name="connsiteY0" fmla="*/ 46450 h 1210603"/>
                  <a:gd name="connsiteX1" fmla="*/ 1647787 w 1647787"/>
                  <a:gd name="connsiteY1" fmla="*/ 166155 h 1210603"/>
                  <a:gd name="connsiteX2" fmla="*/ 815926 w 1647787"/>
                  <a:gd name="connsiteY2" fmla="*/ 1203572 h 1210603"/>
                  <a:gd name="connsiteX3" fmla="*/ 720788 w 1647787"/>
                  <a:gd name="connsiteY3" fmla="*/ 1201969 h 1210603"/>
                  <a:gd name="connsiteX4" fmla="*/ 558187 w 1647787"/>
                  <a:gd name="connsiteY4" fmla="*/ 1153810 h 1210603"/>
                  <a:gd name="connsiteX5" fmla="*/ 504034 w 1647787"/>
                  <a:gd name="connsiteY5" fmla="*/ 1210603 h 1210603"/>
                  <a:gd name="connsiteX6" fmla="*/ 14404 w 1647787"/>
                  <a:gd name="connsiteY6" fmla="*/ 1207697 h 1210603"/>
                  <a:gd name="connsiteX7" fmla="*/ 54652 w 1647787"/>
                  <a:gd name="connsiteY7" fmla="*/ 1042813 h 1210603"/>
                  <a:gd name="connsiteX8" fmla="*/ 1105577 w 1647787"/>
                  <a:gd name="connsiteY8" fmla="*/ 53801 h 1210603"/>
                  <a:gd name="connsiteX9" fmla="*/ 1290902 w 1647787"/>
                  <a:gd name="connsiteY9" fmla="*/ 0 h 1210603"/>
                  <a:gd name="connsiteX10" fmla="*/ 1645327 w 1647787"/>
                  <a:gd name="connsiteY10" fmla="*/ 46450 h 1210603"/>
                  <a:gd name="connsiteX0" fmla="*/ 1645327 w 1647787"/>
                  <a:gd name="connsiteY0" fmla="*/ 21612 h 1185765"/>
                  <a:gd name="connsiteX1" fmla="*/ 1647787 w 1647787"/>
                  <a:gd name="connsiteY1" fmla="*/ 141317 h 1185765"/>
                  <a:gd name="connsiteX2" fmla="*/ 815926 w 1647787"/>
                  <a:gd name="connsiteY2" fmla="*/ 1178734 h 1185765"/>
                  <a:gd name="connsiteX3" fmla="*/ 720788 w 1647787"/>
                  <a:gd name="connsiteY3" fmla="*/ 1177131 h 1185765"/>
                  <a:gd name="connsiteX4" fmla="*/ 558187 w 1647787"/>
                  <a:gd name="connsiteY4" fmla="*/ 1128972 h 1185765"/>
                  <a:gd name="connsiteX5" fmla="*/ 504034 w 1647787"/>
                  <a:gd name="connsiteY5" fmla="*/ 1185765 h 1185765"/>
                  <a:gd name="connsiteX6" fmla="*/ 14404 w 1647787"/>
                  <a:gd name="connsiteY6" fmla="*/ 1182859 h 1185765"/>
                  <a:gd name="connsiteX7" fmla="*/ 54652 w 1647787"/>
                  <a:gd name="connsiteY7" fmla="*/ 1017975 h 1185765"/>
                  <a:gd name="connsiteX8" fmla="*/ 1105577 w 1647787"/>
                  <a:gd name="connsiteY8" fmla="*/ 28963 h 1185765"/>
                  <a:gd name="connsiteX9" fmla="*/ 1211397 w 1647787"/>
                  <a:gd name="connsiteY9" fmla="*/ 0 h 1185765"/>
                  <a:gd name="connsiteX10" fmla="*/ 1645327 w 1647787"/>
                  <a:gd name="connsiteY10" fmla="*/ 21612 h 1185765"/>
                  <a:gd name="connsiteX0" fmla="*/ 1612428 w 1647787"/>
                  <a:gd name="connsiteY0" fmla="*/ 128414 h 1185765"/>
                  <a:gd name="connsiteX1" fmla="*/ 1647787 w 1647787"/>
                  <a:gd name="connsiteY1" fmla="*/ 141317 h 1185765"/>
                  <a:gd name="connsiteX2" fmla="*/ 815926 w 1647787"/>
                  <a:gd name="connsiteY2" fmla="*/ 1178734 h 1185765"/>
                  <a:gd name="connsiteX3" fmla="*/ 720788 w 1647787"/>
                  <a:gd name="connsiteY3" fmla="*/ 1177131 h 1185765"/>
                  <a:gd name="connsiteX4" fmla="*/ 558187 w 1647787"/>
                  <a:gd name="connsiteY4" fmla="*/ 1128972 h 1185765"/>
                  <a:gd name="connsiteX5" fmla="*/ 504034 w 1647787"/>
                  <a:gd name="connsiteY5" fmla="*/ 1185765 h 1185765"/>
                  <a:gd name="connsiteX6" fmla="*/ 14404 w 1647787"/>
                  <a:gd name="connsiteY6" fmla="*/ 1182859 h 1185765"/>
                  <a:gd name="connsiteX7" fmla="*/ 54652 w 1647787"/>
                  <a:gd name="connsiteY7" fmla="*/ 1017975 h 1185765"/>
                  <a:gd name="connsiteX8" fmla="*/ 1105577 w 1647787"/>
                  <a:gd name="connsiteY8" fmla="*/ 28963 h 1185765"/>
                  <a:gd name="connsiteX9" fmla="*/ 1211397 w 1647787"/>
                  <a:gd name="connsiteY9" fmla="*/ 0 h 1185765"/>
                  <a:gd name="connsiteX10" fmla="*/ 1612428 w 1647787"/>
                  <a:gd name="connsiteY10" fmla="*/ 128414 h 1185765"/>
                  <a:gd name="connsiteX0" fmla="*/ 1612428 w 1642304"/>
                  <a:gd name="connsiteY0" fmla="*/ 128414 h 1185765"/>
                  <a:gd name="connsiteX1" fmla="*/ 1642304 w 1642304"/>
                  <a:gd name="connsiteY1" fmla="*/ 156220 h 1185765"/>
                  <a:gd name="connsiteX2" fmla="*/ 815926 w 1642304"/>
                  <a:gd name="connsiteY2" fmla="*/ 1178734 h 1185765"/>
                  <a:gd name="connsiteX3" fmla="*/ 720788 w 1642304"/>
                  <a:gd name="connsiteY3" fmla="*/ 1177131 h 1185765"/>
                  <a:gd name="connsiteX4" fmla="*/ 558187 w 1642304"/>
                  <a:gd name="connsiteY4" fmla="*/ 1128972 h 1185765"/>
                  <a:gd name="connsiteX5" fmla="*/ 504034 w 1642304"/>
                  <a:gd name="connsiteY5" fmla="*/ 1185765 h 1185765"/>
                  <a:gd name="connsiteX6" fmla="*/ 14404 w 1642304"/>
                  <a:gd name="connsiteY6" fmla="*/ 1182859 h 1185765"/>
                  <a:gd name="connsiteX7" fmla="*/ 54652 w 1642304"/>
                  <a:gd name="connsiteY7" fmla="*/ 1017975 h 1185765"/>
                  <a:gd name="connsiteX8" fmla="*/ 1105577 w 1642304"/>
                  <a:gd name="connsiteY8" fmla="*/ 28963 h 1185765"/>
                  <a:gd name="connsiteX9" fmla="*/ 1211397 w 1642304"/>
                  <a:gd name="connsiteY9" fmla="*/ 0 h 1185765"/>
                  <a:gd name="connsiteX10" fmla="*/ 1612428 w 1642304"/>
                  <a:gd name="connsiteY10" fmla="*/ 128414 h 1185765"/>
                  <a:gd name="connsiteX0" fmla="*/ 1612428 w 1642304"/>
                  <a:gd name="connsiteY0" fmla="*/ 128414 h 1185765"/>
                  <a:gd name="connsiteX1" fmla="*/ 1642304 w 1642304"/>
                  <a:gd name="connsiteY1" fmla="*/ 156220 h 1185765"/>
                  <a:gd name="connsiteX2" fmla="*/ 815926 w 1642304"/>
                  <a:gd name="connsiteY2" fmla="*/ 1178734 h 1185765"/>
                  <a:gd name="connsiteX3" fmla="*/ 720788 w 1642304"/>
                  <a:gd name="connsiteY3" fmla="*/ 1177131 h 1185765"/>
                  <a:gd name="connsiteX4" fmla="*/ 558187 w 1642304"/>
                  <a:gd name="connsiteY4" fmla="*/ 1128972 h 1185765"/>
                  <a:gd name="connsiteX5" fmla="*/ 504034 w 1642304"/>
                  <a:gd name="connsiteY5" fmla="*/ 1185765 h 1185765"/>
                  <a:gd name="connsiteX6" fmla="*/ 14404 w 1642304"/>
                  <a:gd name="connsiteY6" fmla="*/ 1182859 h 1185765"/>
                  <a:gd name="connsiteX7" fmla="*/ 54652 w 1642304"/>
                  <a:gd name="connsiteY7" fmla="*/ 1017975 h 1185765"/>
                  <a:gd name="connsiteX8" fmla="*/ 1105577 w 1642304"/>
                  <a:gd name="connsiteY8" fmla="*/ 28963 h 1185765"/>
                  <a:gd name="connsiteX9" fmla="*/ 1211397 w 1642304"/>
                  <a:gd name="connsiteY9" fmla="*/ 0 h 1185765"/>
                  <a:gd name="connsiteX10" fmla="*/ 1612428 w 1642304"/>
                  <a:gd name="connsiteY10" fmla="*/ 128414 h 1185765"/>
                  <a:gd name="connsiteX0" fmla="*/ 1612428 w 1642304"/>
                  <a:gd name="connsiteY0" fmla="*/ 123446 h 1180797"/>
                  <a:gd name="connsiteX1" fmla="*/ 1642304 w 1642304"/>
                  <a:gd name="connsiteY1" fmla="*/ 151252 h 1180797"/>
                  <a:gd name="connsiteX2" fmla="*/ 815926 w 1642304"/>
                  <a:gd name="connsiteY2" fmla="*/ 1173766 h 1180797"/>
                  <a:gd name="connsiteX3" fmla="*/ 720788 w 1642304"/>
                  <a:gd name="connsiteY3" fmla="*/ 1172163 h 1180797"/>
                  <a:gd name="connsiteX4" fmla="*/ 558187 w 1642304"/>
                  <a:gd name="connsiteY4" fmla="*/ 1124004 h 1180797"/>
                  <a:gd name="connsiteX5" fmla="*/ 504034 w 1642304"/>
                  <a:gd name="connsiteY5" fmla="*/ 1180797 h 1180797"/>
                  <a:gd name="connsiteX6" fmla="*/ 14404 w 1642304"/>
                  <a:gd name="connsiteY6" fmla="*/ 1177891 h 1180797"/>
                  <a:gd name="connsiteX7" fmla="*/ 54652 w 1642304"/>
                  <a:gd name="connsiteY7" fmla="*/ 1013007 h 1180797"/>
                  <a:gd name="connsiteX8" fmla="*/ 1105577 w 1642304"/>
                  <a:gd name="connsiteY8" fmla="*/ 23995 h 1180797"/>
                  <a:gd name="connsiteX9" fmla="*/ 1159307 w 1642304"/>
                  <a:gd name="connsiteY9" fmla="*/ 0 h 1180797"/>
                  <a:gd name="connsiteX10" fmla="*/ 1612428 w 1642304"/>
                  <a:gd name="connsiteY10" fmla="*/ 123446 h 1180797"/>
                  <a:gd name="connsiteX0" fmla="*/ 1612428 w 1642304"/>
                  <a:gd name="connsiteY0" fmla="*/ 123446 h 1180797"/>
                  <a:gd name="connsiteX1" fmla="*/ 1642304 w 1642304"/>
                  <a:gd name="connsiteY1" fmla="*/ 151252 h 1180797"/>
                  <a:gd name="connsiteX2" fmla="*/ 815926 w 1642304"/>
                  <a:gd name="connsiteY2" fmla="*/ 1173766 h 1180797"/>
                  <a:gd name="connsiteX3" fmla="*/ 720788 w 1642304"/>
                  <a:gd name="connsiteY3" fmla="*/ 1172163 h 1180797"/>
                  <a:gd name="connsiteX4" fmla="*/ 558187 w 1642304"/>
                  <a:gd name="connsiteY4" fmla="*/ 1124004 h 1180797"/>
                  <a:gd name="connsiteX5" fmla="*/ 504034 w 1642304"/>
                  <a:gd name="connsiteY5" fmla="*/ 1180797 h 1180797"/>
                  <a:gd name="connsiteX6" fmla="*/ 14404 w 1642304"/>
                  <a:gd name="connsiteY6" fmla="*/ 1177891 h 1180797"/>
                  <a:gd name="connsiteX7" fmla="*/ 54652 w 1642304"/>
                  <a:gd name="connsiteY7" fmla="*/ 1013007 h 1180797"/>
                  <a:gd name="connsiteX8" fmla="*/ 891734 w 1642304"/>
                  <a:gd name="connsiteY8" fmla="*/ 264921 h 1180797"/>
                  <a:gd name="connsiteX9" fmla="*/ 1159307 w 1642304"/>
                  <a:gd name="connsiteY9" fmla="*/ 0 h 1180797"/>
                  <a:gd name="connsiteX10" fmla="*/ 1612428 w 1642304"/>
                  <a:gd name="connsiteY10" fmla="*/ 123446 h 1180797"/>
                  <a:gd name="connsiteX0" fmla="*/ 1603429 w 1633305"/>
                  <a:gd name="connsiteY0" fmla="*/ 123446 h 1180797"/>
                  <a:gd name="connsiteX1" fmla="*/ 1633305 w 1633305"/>
                  <a:gd name="connsiteY1" fmla="*/ 151252 h 1180797"/>
                  <a:gd name="connsiteX2" fmla="*/ 806927 w 1633305"/>
                  <a:gd name="connsiteY2" fmla="*/ 1173766 h 1180797"/>
                  <a:gd name="connsiteX3" fmla="*/ 711789 w 1633305"/>
                  <a:gd name="connsiteY3" fmla="*/ 1172163 h 1180797"/>
                  <a:gd name="connsiteX4" fmla="*/ 549188 w 1633305"/>
                  <a:gd name="connsiteY4" fmla="*/ 1124004 h 1180797"/>
                  <a:gd name="connsiteX5" fmla="*/ 495035 w 1633305"/>
                  <a:gd name="connsiteY5" fmla="*/ 1180797 h 1180797"/>
                  <a:gd name="connsiteX6" fmla="*/ 5405 w 1633305"/>
                  <a:gd name="connsiteY6" fmla="*/ 1177891 h 1180797"/>
                  <a:gd name="connsiteX7" fmla="*/ 188215 w 1633305"/>
                  <a:gd name="connsiteY7" fmla="*/ 960848 h 1180797"/>
                  <a:gd name="connsiteX8" fmla="*/ 882735 w 1633305"/>
                  <a:gd name="connsiteY8" fmla="*/ 264921 h 1180797"/>
                  <a:gd name="connsiteX9" fmla="*/ 1150308 w 1633305"/>
                  <a:gd name="connsiteY9" fmla="*/ 0 h 1180797"/>
                  <a:gd name="connsiteX10" fmla="*/ 1603429 w 1633305"/>
                  <a:gd name="connsiteY10" fmla="*/ 123446 h 1180797"/>
                  <a:gd name="connsiteX0" fmla="*/ 1603429 w 1633305"/>
                  <a:gd name="connsiteY0" fmla="*/ 123446 h 1180797"/>
                  <a:gd name="connsiteX1" fmla="*/ 1633305 w 1633305"/>
                  <a:gd name="connsiteY1" fmla="*/ 151252 h 1180797"/>
                  <a:gd name="connsiteX2" fmla="*/ 806927 w 1633305"/>
                  <a:gd name="connsiteY2" fmla="*/ 1173766 h 1180797"/>
                  <a:gd name="connsiteX3" fmla="*/ 711789 w 1633305"/>
                  <a:gd name="connsiteY3" fmla="*/ 1172163 h 1180797"/>
                  <a:gd name="connsiteX4" fmla="*/ 549188 w 1633305"/>
                  <a:gd name="connsiteY4" fmla="*/ 1124004 h 1180797"/>
                  <a:gd name="connsiteX5" fmla="*/ 495035 w 1633305"/>
                  <a:gd name="connsiteY5" fmla="*/ 1180797 h 1180797"/>
                  <a:gd name="connsiteX6" fmla="*/ 5405 w 1633305"/>
                  <a:gd name="connsiteY6" fmla="*/ 1177891 h 1180797"/>
                  <a:gd name="connsiteX7" fmla="*/ 188215 w 1633305"/>
                  <a:gd name="connsiteY7" fmla="*/ 960848 h 1180797"/>
                  <a:gd name="connsiteX8" fmla="*/ 882735 w 1633305"/>
                  <a:gd name="connsiteY8" fmla="*/ 264921 h 1180797"/>
                  <a:gd name="connsiteX9" fmla="*/ 1150308 w 1633305"/>
                  <a:gd name="connsiteY9" fmla="*/ 0 h 1180797"/>
                  <a:gd name="connsiteX10" fmla="*/ 1603429 w 1633305"/>
                  <a:gd name="connsiteY10" fmla="*/ 123446 h 1180797"/>
                  <a:gd name="connsiteX0" fmla="*/ 1624895 w 1654771"/>
                  <a:gd name="connsiteY0" fmla="*/ 123446 h 1180797"/>
                  <a:gd name="connsiteX1" fmla="*/ 1654771 w 1654771"/>
                  <a:gd name="connsiteY1" fmla="*/ 151252 h 1180797"/>
                  <a:gd name="connsiteX2" fmla="*/ 828393 w 1654771"/>
                  <a:gd name="connsiteY2" fmla="*/ 1173766 h 1180797"/>
                  <a:gd name="connsiteX3" fmla="*/ 733255 w 1654771"/>
                  <a:gd name="connsiteY3" fmla="*/ 1172163 h 1180797"/>
                  <a:gd name="connsiteX4" fmla="*/ 570654 w 1654771"/>
                  <a:gd name="connsiteY4" fmla="*/ 1124004 h 1180797"/>
                  <a:gd name="connsiteX5" fmla="*/ 516501 w 1654771"/>
                  <a:gd name="connsiteY5" fmla="*/ 1180797 h 1180797"/>
                  <a:gd name="connsiteX6" fmla="*/ 26871 w 1654771"/>
                  <a:gd name="connsiteY6" fmla="*/ 1177891 h 1180797"/>
                  <a:gd name="connsiteX7" fmla="*/ 23253 w 1654771"/>
                  <a:gd name="connsiteY7" fmla="*/ 849078 h 1180797"/>
                  <a:gd name="connsiteX8" fmla="*/ 904201 w 1654771"/>
                  <a:gd name="connsiteY8" fmla="*/ 264921 h 1180797"/>
                  <a:gd name="connsiteX9" fmla="*/ 1171774 w 1654771"/>
                  <a:gd name="connsiteY9" fmla="*/ 0 h 1180797"/>
                  <a:gd name="connsiteX10" fmla="*/ 1624895 w 1654771"/>
                  <a:gd name="connsiteY10" fmla="*/ 123446 h 1180797"/>
                  <a:gd name="connsiteX0" fmla="*/ 1616017 w 1645893"/>
                  <a:gd name="connsiteY0" fmla="*/ 123446 h 1180797"/>
                  <a:gd name="connsiteX1" fmla="*/ 1645893 w 1645893"/>
                  <a:gd name="connsiteY1" fmla="*/ 151252 h 1180797"/>
                  <a:gd name="connsiteX2" fmla="*/ 819515 w 1645893"/>
                  <a:gd name="connsiteY2" fmla="*/ 1173766 h 1180797"/>
                  <a:gd name="connsiteX3" fmla="*/ 724377 w 1645893"/>
                  <a:gd name="connsiteY3" fmla="*/ 1172163 h 1180797"/>
                  <a:gd name="connsiteX4" fmla="*/ 561776 w 1645893"/>
                  <a:gd name="connsiteY4" fmla="*/ 1124004 h 1180797"/>
                  <a:gd name="connsiteX5" fmla="*/ 507623 w 1645893"/>
                  <a:gd name="connsiteY5" fmla="*/ 1180797 h 1180797"/>
                  <a:gd name="connsiteX6" fmla="*/ 17993 w 1645893"/>
                  <a:gd name="connsiteY6" fmla="*/ 1177891 h 1180797"/>
                  <a:gd name="connsiteX7" fmla="*/ 14375 w 1645893"/>
                  <a:gd name="connsiteY7" fmla="*/ 849078 h 1180797"/>
                  <a:gd name="connsiteX8" fmla="*/ 895323 w 1645893"/>
                  <a:gd name="connsiteY8" fmla="*/ 264921 h 1180797"/>
                  <a:gd name="connsiteX9" fmla="*/ 1162896 w 1645893"/>
                  <a:gd name="connsiteY9" fmla="*/ 0 h 1180797"/>
                  <a:gd name="connsiteX10" fmla="*/ 1616017 w 1645893"/>
                  <a:gd name="connsiteY10" fmla="*/ 123446 h 1180797"/>
                  <a:gd name="connsiteX0" fmla="*/ 1601642 w 1631518"/>
                  <a:gd name="connsiteY0" fmla="*/ 123446 h 1180797"/>
                  <a:gd name="connsiteX1" fmla="*/ 1631518 w 1631518"/>
                  <a:gd name="connsiteY1" fmla="*/ 151252 h 1180797"/>
                  <a:gd name="connsiteX2" fmla="*/ 805140 w 1631518"/>
                  <a:gd name="connsiteY2" fmla="*/ 1173766 h 1180797"/>
                  <a:gd name="connsiteX3" fmla="*/ 710002 w 1631518"/>
                  <a:gd name="connsiteY3" fmla="*/ 1172163 h 1180797"/>
                  <a:gd name="connsiteX4" fmla="*/ 547401 w 1631518"/>
                  <a:gd name="connsiteY4" fmla="*/ 1124004 h 1180797"/>
                  <a:gd name="connsiteX5" fmla="*/ 493248 w 1631518"/>
                  <a:gd name="connsiteY5" fmla="*/ 1180797 h 1180797"/>
                  <a:gd name="connsiteX6" fmla="*/ 3618 w 1631518"/>
                  <a:gd name="connsiteY6" fmla="*/ 1177891 h 1180797"/>
                  <a:gd name="connsiteX7" fmla="*/ 0 w 1631518"/>
                  <a:gd name="connsiteY7" fmla="*/ 849078 h 1180797"/>
                  <a:gd name="connsiteX8" fmla="*/ 880948 w 1631518"/>
                  <a:gd name="connsiteY8" fmla="*/ 264921 h 1180797"/>
                  <a:gd name="connsiteX9" fmla="*/ 1148521 w 1631518"/>
                  <a:gd name="connsiteY9" fmla="*/ 0 h 1180797"/>
                  <a:gd name="connsiteX10" fmla="*/ 1601642 w 1631518"/>
                  <a:gd name="connsiteY10" fmla="*/ 123446 h 1180797"/>
                  <a:gd name="connsiteX0" fmla="*/ 1604383 w 1634259"/>
                  <a:gd name="connsiteY0" fmla="*/ 123446 h 1180797"/>
                  <a:gd name="connsiteX1" fmla="*/ 1634259 w 1634259"/>
                  <a:gd name="connsiteY1" fmla="*/ 151252 h 1180797"/>
                  <a:gd name="connsiteX2" fmla="*/ 807881 w 1634259"/>
                  <a:gd name="connsiteY2" fmla="*/ 1173766 h 1180797"/>
                  <a:gd name="connsiteX3" fmla="*/ 712743 w 1634259"/>
                  <a:gd name="connsiteY3" fmla="*/ 1172163 h 1180797"/>
                  <a:gd name="connsiteX4" fmla="*/ 550142 w 1634259"/>
                  <a:gd name="connsiteY4" fmla="*/ 1124004 h 1180797"/>
                  <a:gd name="connsiteX5" fmla="*/ 495989 w 1634259"/>
                  <a:gd name="connsiteY5" fmla="*/ 1180797 h 1180797"/>
                  <a:gd name="connsiteX6" fmla="*/ 6359 w 1634259"/>
                  <a:gd name="connsiteY6" fmla="*/ 1177891 h 1180797"/>
                  <a:gd name="connsiteX7" fmla="*/ 0 w 1634259"/>
                  <a:gd name="connsiteY7" fmla="*/ 856529 h 1180797"/>
                  <a:gd name="connsiteX8" fmla="*/ 883689 w 1634259"/>
                  <a:gd name="connsiteY8" fmla="*/ 264921 h 1180797"/>
                  <a:gd name="connsiteX9" fmla="*/ 1151262 w 1634259"/>
                  <a:gd name="connsiteY9" fmla="*/ 0 h 1180797"/>
                  <a:gd name="connsiteX10" fmla="*/ 1604383 w 1634259"/>
                  <a:gd name="connsiteY10" fmla="*/ 123446 h 1180797"/>
                  <a:gd name="connsiteX0" fmla="*/ 1604383 w 1634259"/>
                  <a:gd name="connsiteY0" fmla="*/ 123446 h 1180797"/>
                  <a:gd name="connsiteX1" fmla="*/ 1634259 w 1634259"/>
                  <a:gd name="connsiteY1" fmla="*/ 151252 h 1180797"/>
                  <a:gd name="connsiteX2" fmla="*/ 807881 w 1634259"/>
                  <a:gd name="connsiteY2" fmla="*/ 1173766 h 1180797"/>
                  <a:gd name="connsiteX3" fmla="*/ 712743 w 1634259"/>
                  <a:gd name="connsiteY3" fmla="*/ 1172163 h 1180797"/>
                  <a:gd name="connsiteX4" fmla="*/ 550142 w 1634259"/>
                  <a:gd name="connsiteY4" fmla="*/ 1124004 h 1180797"/>
                  <a:gd name="connsiteX5" fmla="*/ 495989 w 1634259"/>
                  <a:gd name="connsiteY5" fmla="*/ 1180797 h 1180797"/>
                  <a:gd name="connsiteX6" fmla="*/ 6359 w 1634259"/>
                  <a:gd name="connsiteY6" fmla="*/ 1177891 h 1180797"/>
                  <a:gd name="connsiteX7" fmla="*/ 0 w 1634259"/>
                  <a:gd name="connsiteY7" fmla="*/ 856529 h 1180797"/>
                  <a:gd name="connsiteX8" fmla="*/ 883689 w 1634259"/>
                  <a:gd name="connsiteY8" fmla="*/ 264921 h 1180797"/>
                  <a:gd name="connsiteX9" fmla="*/ 1151262 w 1634259"/>
                  <a:gd name="connsiteY9" fmla="*/ 0 h 1180797"/>
                  <a:gd name="connsiteX10" fmla="*/ 1604383 w 1634259"/>
                  <a:gd name="connsiteY10" fmla="*/ 123446 h 1180797"/>
                  <a:gd name="connsiteX0" fmla="*/ 1606249 w 1636125"/>
                  <a:gd name="connsiteY0" fmla="*/ 123446 h 1182859"/>
                  <a:gd name="connsiteX1" fmla="*/ 1636125 w 1636125"/>
                  <a:gd name="connsiteY1" fmla="*/ 151252 h 1182859"/>
                  <a:gd name="connsiteX2" fmla="*/ 809747 w 1636125"/>
                  <a:gd name="connsiteY2" fmla="*/ 1173766 h 1182859"/>
                  <a:gd name="connsiteX3" fmla="*/ 714609 w 1636125"/>
                  <a:gd name="connsiteY3" fmla="*/ 1172163 h 1182859"/>
                  <a:gd name="connsiteX4" fmla="*/ 552008 w 1636125"/>
                  <a:gd name="connsiteY4" fmla="*/ 1124004 h 1182859"/>
                  <a:gd name="connsiteX5" fmla="*/ 497855 w 1636125"/>
                  <a:gd name="connsiteY5" fmla="*/ 1180797 h 1182859"/>
                  <a:gd name="connsiteX6" fmla="*/ 0 w 1636125"/>
                  <a:gd name="connsiteY6" fmla="*/ 1182859 h 1182859"/>
                  <a:gd name="connsiteX7" fmla="*/ 1866 w 1636125"/>
                  <a:gd name="connsiteY7" fmla="*/ 856529 h 1182859"/>
                  <a:gd name="connsiteX8" fmla="*/ 885555 w 1636125"/>
                  <a:gd name="connsiteY8" fmla="*/ 264921 h 1182859"/>
                  <a:gd name="connsiteX9" fmla="*/ 1153128 w 1636125"/>
                  <a:gd name="connsiteY9" fmla="*/ 0 h 1182859"/>
                  <a:gd name="connsiteX10" fmla="*/ 1606249 w 1636125"/>
                  <a:gd name="connsiteY10" fmla="*/ 123446 h 1182859"/>
                  <a:gd name="connsiteX0" fmla="*/ 1606249 w 1636125"/>
                  <a:gd name="connsiteY0" fmla="*/ 123446 h 1182859"/>
                  <a:gd name="connsiteX1" fmla="*/ 1636125 w 1636125"/>
                  <a:gd name="connsiteY1" fmla="*/ 151252 h 1182859"/>
                  <a:gd name="connsiteX2" fmla="*/ 809747 w 1636125"/>
                  <a:gd name="connsiteY2" fmla="*/ 1173766 h 1182859"/>
                  <a:gd name="connsiteX3" fmla="*/ 714609 w 1636125"/>
                  <a:gd name="connsiteY3" fmla="*/ 1172163 h 1182859"/>
                  <a:gd name="connsiteX4" fmla="*/ 552008 w 1636125"/>
                  <a:gd name="connsiteY4" fmla="*/ 1124004 h 1182859"/>
                  <a:gd name="connsiteX5" fmla="*/ 497855 w 1636125"/>
                  <a:gd name="connsiteY5" fmla="*/ 1180797 h 1182859"/>
                  <a:gd name="connsiteX6" fmla="*/ 0 w 1636125"/>
                  <a:gd name="connsiteY6" fmla="*/ 1182859 h 1182859"/>
                  <a:gd name="connsiteX7" fmla="*/ 1866 w 1636125"/>
                  <a:gd name="connsiteY7" fmla="*/ 856529 h 1182859"/>
                  <a:gd name="connsiteX8" fmla="*/ 885555 w 1636125"/>
                  <a:gd name="connsiteY8" fmla="*/ 264921 h 1182859"/>
                  <a:gd name="connsiteX9" fmla="*/ 1153128 w 1636125"/>
                  <a:gd name="connsiteY9" fmla="*/ 0 h 1182859"/>
                  <a:gd name="connsiteX10" fmla="*/ 1606249 w 1636125"/>
                  <a:gd name="connsiteY10" fmla="*/ 123446 h 1182859"/>
                  <a:gd name="connsiteX0" fmla="*/ 1606249 w 1636125"/>
                  <a:gd name="connsiteY0" fmla="*/ 123446 h 1182859"/>
                  <a:gd name="connsiteX1" fmla="*/ 1636125 w 1636125"/>
                  <a:gd name="connsiteY1" fmla="*/ 151252 h 1182859"/>
                  <a:gd name="connsiteX2" fmla="*/ 809747 w 1636125"/>
                  <a:gd name="connsiteY2" fmla="*/ 1173766 h 1182859"/>
                  <a:gd name="connsiteX3" fmla="*/ 714609 w 1636125"/>
                  <a:gd name="connsiteY3" fmla="*/ 1172163 h 1182859"/>
                  <a:gd name="connsiteX4" fmla="*/ 552008 w 1636125"/>
                  <a:gd name="connsiteY4" fmla="*/ 1124004 h 1182859"/>
                  <a:gd name="connsiteX5" fmla="*/ 497855 w 1636125"/>
                  <a:gd name="connsiteY5" fmla="*/ 1180797 h 1182859"/>
                  <a:gd name="connsiteX6" fmla="*/ 0 w 1636125"/>
                  <a:gd name="connsiteY6" fmla="*/ 1182859 h 1182859"/>
                  <a:gd name="connsiteX7" fmla="*/ 1866 w 1636125"/>
                  <a:gd name="connsiteY7" fmla="*/ 856529 h 1182859"/>
                  <a:gd name="connsiteX8" fmla="*/ 710094 w 1636125"/>
                  <a:gd name="connsiteY8" fmla="*/ 217729 h 1182859"/>
                  <a:gd name="connsiteX9" fmla="*/ 1153128 w 1636125"/>
                  <a:gd name="connsiteY9" fmla="*/ 0 h 1182859"/>
                  <a:gd name="connsiteX10" fmla="*/ 1606249 w 1636125"/>
                  <a:gd name="connsiteY10" fmla="*/ 123446 h 1182859"/>
                  <a:gd name="connsiteX0" fmla="*/ 1606249 w 1636125"/>
                  <a:gd name="connsiteY0" fmla="*/ 123446 h 1182859"/>
                  <a:gd name="connsiteX1" fmla="*/ 1636125 w 1636125"/>
                  <a:gd name="connsiteY1" fmla="*/ 151252 h 1182859"/>
                  <a:gd name="connsiteX2" fmla="*/ 809747 w 1636125"/>
                  <a:gd name="connsiteY2" fmla="*/ 1173766 h 1182859"/>
                  <a:gd name="connsiteX3" fmla="*/ 714609 w 1636125"/>
                  <a:gd name="connsiteY3" fmla="*/ 1172163 h 1182859"/>
                  <a:gd name="connsiteX4" fmla="*/ 552008 w 1636125"/>
                  <a:gd name="connsiteY4" fmla="*/ 1124004 h 1182859"/>
                  <a:gd name="connsiteX5" fmla="*/ 497855 w 1636125"/>
                  <a:gd name="connsiteY5" fmla="*/ 1180797 h 1182859"/>
                  <a:gd name="connsiteX6" fmla="*/ 0 w 1636125"/>
                  <a:gd name="connsiteY6" fmla="*/ 1182859 h 1182859"/>
                  <a:gd name="connsiteX7" fmla="*/ 1866 w 1636125"/>
                  <a:gd name="connsiteY7" fmla="*/ 856529 h 1182859"/>
                  <a:gd name="connsiteX8" fmla="*/ 710094 w 1636125"/>
                  <a:gd name="connsiteY8" fmla="*/ 217729 h 1182859"/>
                  <a:gd name="connsiteX9" fmla="*/ 1153128 w 1636125"/>
                  <a:gd name="connsiteY9" fmla="*/ 0 h 1182859"/>
                  <a:gd name="connsiteX10" fmla="*/ 1606249 w 1636125"/>
                  <a:gd name="connsiteY10" fmla="*/ 123446 h 1182859"/>
                  <a:gd name="connsiteX0" fmla="*/ 1606249 w 1636125"/>
                  <a:gd name="connsiteY0" fmla="*/ 140832 h 1200245"/>
                  <a:gd name="connsiteX1" fmla="*/ 1636125 w 1636125"/>
                  <a:gd name="connsiteY1" fmla="*/ 168638 h 1200245"/>
                  <a:gd name="connsiteX2" fmla="*/ 809747 w 1636125"/>
                  <a:gd name="connsiteY2" fmla="*/ 1191152 h 1200245"/>
                  <a:gd name="connsiteX3" fmla="*/ 714609 w 1636125"/>
                  <a:gd name="connsiteY3" fmla="*/ 1189549 h 1200245"/>
                  <a:gd name="connsiteX4" fmla="*/ 552008 w 1636125"/>
                  <a:gd name="connsiteY4" fmla="*/ 1141390 h 1200245"/>
                  <a:gd name="connsiteX5" fmla="*/ 497855 w 1636125"/>
                  <a:gd name="connsiteY5" fmla="*/ 1198183 h 1200245"/>
                  <a:gd name="connsiteX6" fmla="*/ 0 w 1636125"/>
                  <a:gd name="connsiteY6" fmla="*/ 1200245 h 1200245"/>
                  <a:gd name="connsiteX7" fmla="*/ 1866 w 1636125"/>
                  <a:gd name="connsiteY7" fmla="*/ 873915 h 1200245"/>
                  <a:gd name="connsiteX8" fmla="*/ 710094 w 1636125"/>
                  <a:gd name="connsiteY8" fmla="*/ 235115 h 1200245"/>
                  <a:gd name="connsiteX9" fmla="*/ 1002341 w 1636125"/>
                  <a:gd name="connsiteY9" fmla="*/ 0 h 1200245"/>
                  <a:gd name="connsiteX10" fmla="*/ 1606249 w 1636125"/>
                  <a:gd name="connsiteY10" fmla="*/ 140832 h 1200245"/>
                  <a:gd name="connsiteX0" fmla="*/ 1606249 w 1636125"/>
                  <a:gd name="connsiteY0" fmla="*/ 140832 h 1200245"/>
                  <a:gd name="connsiteX1" fmla="*/ 1636125 w 1636125"/>
                  <a:gd name="connsiteY1" fmla="*/ 168638 h 1200245"/>
                  <a:gd name="connsiteX2" fmla="*/ 809747 w 1636125"/>
                  <a:gd name="connsiteY2" fmla="*/ 1191152 h 1200245"/>
                  <a:gd name="connsiteX3" fmla="*/ 714609 w 1636125"/>
                  <a:gd name="connsiteY3" fmla="*/ 1189549 h 1200245"/>
                  <a:gd name="connsiteX4" fmla="*/ 552008 w 1636125"/>
                  <a:gd name="connsiteY4" fmla="*/ 1141390 h 1200245"/>
                  <a:gd name="connsiteX5" fmla="*/ 497855 w 1636125"/>
                  <a:gd name="connsiteY5" fmla="*/ 1198183 h 1200245"/>
                  <a:gd name="connsiteX6" fmla="*/ 0 w 1636125"/>
                  <a:gd name="connsiteY6" fmla="*/ 1200245 h 1200245"/>
                  <a:gd name="connsiteX7" fmla="*/ 1866 w 1636125"/>
                  <a:gd name="connsiteY7" fmla="*/ 873915 h 1200245"/>
                  <a:gd name="connsiteX8" fmla="*/ 710094 w 1636125"/>
                  <a:gd name="connsiteY8" fmla="*/ 235115 h 1200245"/>
                  <a:gd name="connsiteX9" fmla="*/ 1002341 w 1636125"/>
                  <a:gd name="connsiteY9" fmla="*/ 0 h 1200245"/>
                  <a:gd name="connsiteX10" fmla="*/ 1606249 w 1636125"/>
                  <a:gd name="connsiteY10" fmla="*/ 140832 h 1200245"/>
                  <a:gd name="connsiteX0" fmla="*/ 1606249 w 1636125"/>
                  <a:gd name="connsiteY0" fmla="*/ 140832 h 1200245"/>
                  <a:gd name="connsiteX1" fmla="*/ 1636125 w 1636125"/>
                  <a:gd name="connsiteY1" fmla="*/ 168638 h 1200245"/>
                  <a:gd name="connsiteX2" fmla="*/ 809747 w 1636125"/>
                  <a:gd name="connsiteY2" fmla="*/ 1191152 h 1200245"/>
                  <a:gd name="connsiteX3" fmla="*/ 714609 w 1636125"/>
                  <a:gd name="connsiteY3" fmla="*/ 1189549 h 1200245"/>
                  <a:gd name="connsiteX4" fmla="*/ 552008 w 1636125"/>
                  <a:gd name="connsiteY4" fmla="*/ 1141390 h 1200245"/>
                  <a:gd name="connsiteX5" fmla="*/ 497855 w 1636125"/>
                  <a:gd name="connsiteY5" fmla="*/ 1198183 h 1200245"/>
                  <a:gd name="connsiteX6" fmla="*/ 0 w 1636125"/>
                  <a:gd name="connsiteY6" fmla="*/ 1200245 h 1200245"/>
                  <a:gd name="connsiteX7" fmla="*/ 1866 w 1636125"/>
                  <a:gd name="connsiteY7" fmla="*/ 873915 h 1200245"/>
                  <a:gd name="connsiteX8" fmla="*/ 740252 w 1636125"/>
                  <a:gd name="connsiteY8" fmla="*/ 247534 h 1200245"/>
                  <a:gd name="connsiteX9" fmla="*/ 1002341 w 1636125"/>
                  <a:gd name="connsiteY9" fmla="*/ 0 h 1200245"/>
                  <a:gd name="connsiteX10" fmla="*/ 1606249 w 1636125"/>
                  <a:gd name="connsiteY10" fmla="*/ 140832 h 1200245"/>
                  <a:gd name="connsiteX0" fmla="*/ 1606249 w 1636125"/>
                  <a:gd name="connsiteY0" fmla="*/ 140832 h 1200245"/>
                  <a:gd name="connsiteX1" fmla="*/ 1636125 w 1636125"/>
                  <a:gd name="connsiteY1" fmla="*/ 168638 h 1200245"/>
                  <a:gd name="connsiteX2" fmla="*/ 809747 w 1636125"/>
                  <a:gd name="connsiteY2" fmla="*/ 1191152 h 1200245"/>
                  <a:gd name="connsiteX3" fmla="*/ 714609 w 1636125"/>
                  <a:gd name="connsiteY3" fmla="*/ 1189549 h 1200245"/>
                  <a:gd name="connsiteX4" fmla="*/ 552008 w 1636125"/>
                  <a:gd name="connsiteY4" fmla="*/ 1141390 h 1200245"/>
                  <a:gd name="connsiteX5" fmla="*/ 497855 w 1636125"/>
                  <a:gd name="connsiteY5" fmla="*/ 1198183 h 1200245"/>
                  <a:gd name="connsiteX6" fmla="*/ 0 w 1636125"/>
                  <a:gd name="connsiteY6" fmla="*/ 1200245 h 1200245"/>
                  <a:gd name="connsiteX7" fmla="*/ 1866 w 1636125"/>
                  <a:gd name="connsiteY7" fmla="*/ 873915 h 1200245"/>
                  <a:gd name="connsiteX8" fmla="*/ 740252 w 1636125"/>
                  <a:gd name="connsiteY8" fmla="*/ 247534 h 1200245"/>
                  <a:gd name="connsiteX9" fmla="*/ 1002341 w 1636125"/>
                  <a:gd name="connsiteY9" fmla="*/ 0 h 1200245"/>
                  <a:gd name="connsiteX10" fmla="*/ 1606249 w 1636125"/>
                  <a:gd name="connsiteY10" fmla="*/ 140832 h 1200245"/>
                  <a:gd name="connsiteX0" fmla="*/ 1606249 w 1636125"/>
                  <a:gd name="connsiteY0" fmla="*/ 130897 h 1190310"/>
                  <a:gd name="connsiteX1" fmla="*/ 1636125 w 1636125"/>
                  <a:gd name="connsiteY1" fmla="*/ 158703 h 1190310"/>
                  <a:gd name="connsiteX2" fmla="*/ 809747 w 1636125"/>
                  <a:gd name="connsiteY2" fmla="*/ 1181217 h 1190310"/>
                  <a:gd name="connsiteX3" fmla="*/ 714609 w 1636125"/>
                  <a:gd name="connsiteY3" fmla="*/ 1179614 h 1190310"/>
                  <a:gd name="connsiteX4" fmla="*/ 552008 w 1636125"/>
                  <a:gd name="connsiteY4" fmla="*/ 1131455 h 1190310"/>
                  <a:gd name="connsiteX5" fmla="*/ 497855 w 1636125"/>
                  <a:gd name="connsiteY5" fmla="*/ 1188248 h 1190310"/>
                  <a:gd name="connsiteX6" fmla="*/ 0 w 1636125"/>
                  <a:gd name="connsiteY6" fmla="*/ 1190310 h 1190310"/>
                  <a:gd name="connsiteX7" fmla="*/ 1866 w 1636125"/>
                  <a:gd name="connsiteY7" fmla="*/ 863980 h 1190310"/>
                  <a:gd name="connsiteX8" fmla="*/ 740252 w 1636125"/>
                  <a:gd name="connsiteY8" fmla="*/ 237599 h 1190310"/>
                  <a:gd name="connsiteX9" fmla="*/ 999599 w 1636125"/>
                  <a:gd name="connsiteY9" fmla="*/ 0 h 1190310"/>
                  <a:gd name="connsiteX10" fmla="*/ 1606249 w 1636125"/>
                  <a:gd name="connsiteY10" fmla="*/ 130897 h 1190310"/>
                  <a:gd name="connsiteX0" fmla="*/ 1866 w 1636125"/>
                  <a:gd name="connsiteY0" fmla="*/ 863980 h 1190310"/>
                  <a:gd name="connsiteX1" fmla="*/ 740252 w 1636125"/>
                  <a:gd name="connsiteY1" fmla="*/ 237599 h 1190310"/>
                  <a:gd name="connsiteX2" fmla="*/ 999599 w 1636125"/>
                  <a:gd name="connsiteY2" fmla="*/ 0 h 1190310"/>
                  <a:gd name="connsiteX3" fmla="*/ 1606249 w 1636125"/>
                  <a:gd name="connsiteY3" fmla="*/ 130897 h 1190310"/>
                  <a:gd name="connsiteX4" fmla="*/ 1636125 w 1636125"/>
                  <a:gd name="connsiteY4" fmla="*/ 158703 h 1190310"/>
                  <a:gd name="connsiteX5" fmla="*/ 809747 w 1636125"/>
                  <a:gd name="connsiteY5" fmla="*/ 1181217 h 1190310"/>
                  <a:gd name="connsiteX6" fmla="*/ 714609 w 1636125"/>
                  <a:gd name="connsiteY6" fmla="*/ 1179614 h 1190310"/>
                  <a:gd name="connsiteX7" fmla="*/ 552008 w 1636125"/>
                  <a:gd name="connsiteY7" fmla="*/ 1131455 h 1190310"/>
                  <a:gd name="connsiteX8" fmla="*/ 497855 w 1636125"/>
                  <a:gd name="connsiteY8" fmla="*/ 1188248 h 1190310"/>
                  <a:gd name="connsiteX9" fmla="*/ 0 w 1636125"/>
                  <a:gd name="connsiteY9" fmla="*/ 1190310 h 1190310"/>
                  <a:gd name="connsiteX10" fmla="*/ 54504 w 1636125"/>
                  <a:gd name="connsiteY10" fmla="*/ 911668 h 1190310"/>
                  <a:gd name="connsiteX0" fmla="*/ 1866 w 1636125"/>
                  <a:gd name="connsiteY0" fmla="*/ 863980 h 1190310"/>
                  <a:gd name="connsiteX1" fmla="*/ 740252 w 1636125"/>
                  <a:gd name="connsiteY1" fmla="*/ 237599 h 1190310"/>
                  <a:gd name="connsiteX2" fmla="*/ 999599 w 1636125"/>
                  <a:gd name="connsiteY2" fmla="*/ 0 h 1190310"/>
                  <a:gd name="connsiteX3" fmla="*/ 1606249 w 1636125"/>
                  <a:gd name="connsiteY3" fmla="*/ 130897 h 1190310"/>
                  <a:gd name="connsiteX4" fmla="*/ 1636125 w 1636125"/>
                  <a:gd name="connsiteY4" fmla="*/ 158703 h 1190310"/>
                  <a:gd name="connsiteX5" fmla="*/ 809747 w 1636125"/>
                  <a:gd name="connsiteY5" fmla="*/ 1181217 h 1190310"/>
                  <a:gd name="connsiteX6" fmla="*/ 714609 w 1636125"/>
                  <a:gd name="connsiteY6" fmla="*/ 1179614 h 1190310"/>
                  <a:gd name="connsiteX7" fmla="*/ 552008 w 1636125"/>
                  <a:gd name="connsiteY7" fmla="*/ 1131455 h 1190310"/>
                  <a:gd name="connsiteX8" fmla="*/ 497855 w 1636125"/>
                  <a:gd name="connsiteY8" fmla="*/ 1188248 h 1190310"/>
                  <a:gd name="connsiteX9" fmla="*/ 0 w 1636125"/>
                  <a:gd name="connsiteY9" fmla="*/ 1190310 h 1190310"/>
                  <a:gd name="connsiteX0" fmla="*/ 0 w 1634259"/>
                  <a:gd name="connsiteY0" fmla="*/ 863980 h 1188248"/>
                  <a:gd name="connsiteX1" fmla="*/ 738386 w 1634259"/>
                  <a:gd name="connsiteY1" fmla="*/ 237599 h 1188248"/>
                  <a:gd name="connsiteX2" fmla="*/ 997733 w 1634259"/>
                  <a:gd name="connsiteY2" fmla="*/ 0 h 1188248"/>
                  <a:gd name="connsiteX3" fmla="*/ 1604383 w 1634259"/>
                  <a:gd name="connsiteY3" fmla="*/ 130897 h 1188248"/>
                  <a:gd name="connsiteX4" fmla="*/ 1634259 w 1634259"/>
                  <a:gd name="connsiteY4" fmla="*/ 158703 h 1188248"/>
                  <a:gd name="connsiteX5" fmla="*/ 807881 w 1634259"/>
                  <a:gd name="connsiteY5" fmla="*/ 1181217 h 1188248"/>
                  <a:gd name="connsiteX6" fmla="*/ 712743 w 1634259"/>
                  <a:gd name="connsiteY6" fmla="*/ 1179614 h 1188248"/>
                  <a:gd name="connsiteX7" fmla="*/ 550142 w 1634259"/>
                  <a:gd name="connsiteY7" fmla="*/ 1131455 h 1188248"/>
                  <a:gd name="connsiteX8" fmla="*/ 495989 w 1634259"/>
                  <a:gd name="connsiteY8" fmla="*/ 1188248 h 1188248"/>
                  <a:gd name="connsiteX0" fmla="*/ 0 w 1634259"/>
                  <a:gd name="connsiteY0" fmla="*/ 863980 h 1188248"/>
                  <a:gd name="connsiteX1" fmla="*/ 738386 w 1634259"/>
                  <a:gd name="connsiteY1" fmla="*/ 237599 h 1188248"/>
                  <a:gd name="connsiteX2" fmla="*/ 997733 w 1634259"/>
                  <a:gd name="connsiteY2" fmla="*/ 0 h 1188248"/>
                  <a:gd name="connsiteX3" fmla="*/ 1604383 w 1634259"/>
                  <a:gd name="connsiteY3" fmla="*/ 130897 h 1188248"/>
                  <a:gd name="connsiteX4" fmla="*/ 1634259 w 1634259"/>
                  <a:gd name="connsiteY4" fmla="*/ 158703 h 1188248"/>
                  <a:gd name="connsiteX5" fmla="*/ 1229531 w 1634259"/>
                  <a:gd name="connsiteY5" fmla="*/ 689071 h 1188248"/>
                  <a:gd name="connsiteX6" fmla="*/ 807881 w 1634259"/>
                  <a:gd name="connsiteY6" fmla="*/ 1181217 h 1188248"/>
                  <a:gd name="connsiteX7" fmla="*/ 712743 w 1634259"/>
                  <a:gd name="connsiteY7" fmla="*/ 1179614 h 1188248"/>
                  <a:gd name="connsiteX8" fmla="*/ 550142 w 1634259"/>
                  <a:gd name="connsiteY8" fmla="*/ 1131455 h 1188248"/>
                  <a:gd name="connsiteX9" fmla="*/ 495989 w 1634259"/>
                  <a:gd name="connsiteY9" fmla="*/ 1188248 h 1188248"/>
                  <a:gd name="connsiteX0" fmla="*/ 0 w 1634259"/>
                  <a:gd name="connsiteY0" fmla="*/ 863980 h 1188248"/>
                  <a:gd name="connsiteX1" fmla="*/ 738386 w 1634259"/>
                  <a:gd name="connsiteY1" fmla="*/ 237599 h 1188248"/>
                  <a:gd name="connsiteX2" fmla="*/ 997733 w 1634259"/>
                  <a:gd name="connsiteY2" fmla="*/ 0 h 1188248"/>
                  <a:gd name="connsiteX3" fmla="*/ 1604383 w 1634259"/>
                  <a:gd name="connsiteY3" fmla="*/ 130897 h 1188248"/>
                  <a:gd name="connsiteX4" fmla="*/ 1634259 w 1634259"/>
                  <a:gd name="connsiteY4" fmla="*/ 158703 h 1188248"/>
                  <a:gd name="connsiteX5" fmla="*/ 1218565 w 1634259"/>
                  <a:gd name="connsiteY5" fmla="*/ 706457 h 1188248"/>
                  <a:gd name="connsiteX6" fmla="*/ 807881 w 1634259"/>
                  <a:gd name="connsiteY6" fmla="*/ 1181217 h 1188248"/>
                  <a:gd name="connsiteX7" fmla="*/ 712743 w 1634259"/>
                  <a:gd name="connsiteY7" fmla="*/ 1179614 h 1188248"/>
                  <a:gd name="connsiteX8" fmla="*/ 550142 w 1634259"/>
                  <a:gd name="connsiteY8" fmla="*/ 1131455 h 1188248"/>
                  <a:gd name="connsiteX9" fmla="*/ 495989 w 1634259"/>
                  <a:gd name="connsiteY9" fmla="*/ 1188248 h 1188248"/>
                  <a:gd name="connsiteX0" fmla="*/ 0 w 1634259"/>
                  <a:gd name="connsiteY0" fmla="*/ 863980 h 1188248"/>
                  <a:gd name="connsiteX1" fmla="*/ 738386 w 1634259"/>
                  <a:gd name="connsiteY1" fmla="*/ 237599 h 1188248"/>
                  <a:gd name="connsiteX2" fmla="*/ 997733 w 1634259"/>
                  <a:gd name="connsiteY2" fmla="*/ 0 h 1188248"/>
                  <a:gd name="connsiteX3" fmla="*/ 1604383 w 1634259"/>
                  <a:gd name="connsiteY3" fmla="*/ 130897 h 1188248"/>
                  <a:gd name="connsiteX4" fmla="*/ 1634259 w 1634259"/>
                  <a:gd name="connsiteY4" fmla="*/ 158703 h 1188248"/>
                  <a:gd name="connsiteX5" fmla="*/ 1285734 w 1634259"/>
                  <a:gd name="connsiteY5" fmla="*/ 624493 h 1188248"/>
                  <a:gd name="connsiteX6" fmla="*/ 1218565 w 1634259"/>
                  <a:gd name="connsiteY6" fmla="*/ 706457 h 1188248"/>
                  <a:gd name="connsiteX7" fmla="*/ 807881 w 1634259"/>
                  <a:gd name="connsiteY7" fmla="*/ 1181217 h 1188248"/>
                  <a:gd name="connsiteX8" fmla="*/ 712743 w 1634259"/>
                  <a:gd name="connsiteY8" fmla="*/ 1179614 h 1188248"/>
                  <a:gd name="connsiteX9" fmla="*/ 550142 w 1634259"/>
                  <a:gd name="connsiteY9" fmla="*/ 1131455 h 1188248"/>
                  <a:gd name="connsiteX10" fmla="*/ 495989 w 1634259"/>
                  <a:gd name="connsiteY10" fmla="*/ 1188248 h 1188248"/>
                  <a:gd name="connsiteX0" fmla="*/ 0 w 1634259"/>
                  <a:gd name="connsiteY0" fmla="*/ 863980 h 1188248"/>
                  <a:gd name="connsiteX1" fmla="*/ 738386 w 1634259"/>
                  <a:gd name="connsiteY1" fmla="*/ 237599 h 1188248"/>
                  <a:gd name="connsiteX2" fmla="*/ 997733 w 1634259"/>
                  <a:gd name="connsiteY2" fmla="*/ 0 h 1188248"/>
                  <a:gd name="connsiteX3" fmla="*/ 1604383 w 1634259"/>
                  <a:gd name="connsiteY3" fmla="*/ 130897 h 1188248"/>
                  <a:gd name="connsiteX4" fmla="*/ 1634259 w 1634259"/>
                  <a:gd name="connsiteY4" fmla="*/ 158703 h 1188248"/>
                  <a:gd name="connsiteX5" fmla="*/ 1198004 w 1634259"/>
                  <a:gd name="connsiteY5" fmla="*/ 622009 h 1188248"/>
                  <a:gd name="connsiteX6" fmla="*/ 1218565 w 1634259"/>
                  <a:gd name="connsiteY6" fmla="*/ 706457 h 1188248"/>
                  <a:gd name="connsiteX7" fmla="*/ 807881 w 1634259"/>
                  <a:gd name="connsiteY7" fmla="*/ 1181217 h 1188248"/>
                  <a:gd name="connsiteX8" fmla="*/ 712743 w 1634259"/>
                  <a:gd name="connsiteY8" fmla="*/ 1179614 h 1188248"/>
                  <a:gd name="connsiteX9" fmla="*/ 550142 w 1634259"/>
                  <a:gd name="connsiteY9" fmla="*/ 1131455 h 1188248"/>
                  <a:gd name="connsiteX10" fmla="*/ 495989 w 1634259"/>
                  <a:gd name="connsiteY10" fmla="*/ 1188248 h 1188248"/>
                  <a:gd name="connsiteX0" fmla="*/ 0 w 1634259"/>
                  <a:gd name="connsiteY0" fmla="*/ 863980 h 1188248"/>
                  <a:gd name="connsiteX1" fmla="*/ 738386 w 1634259"/>
                  <a:gd name="connsiteY1" fmla="*/ 237599 h 1188248"/>
                  <a:gd name="connsiteX2" fmla="*/ 997733 w 1634259"/>
                  <a:gd name="connsiteY2" fmla="*/ 0 h 1188248"/>
                  <a:gd name="connsiteX3" fmla="*/ 1604383 w 1634259"/>
                  <a:gd name="connsiteY3" fmla="*/ 130897 h 1188248"/>
                  <a:gd name="connsiteX4" fmla="*/ 1634259 w 1634259"/>
                  <a:gd name="connsiteY4" fmla="*/ 158703 h 1188248"/>
                  <a:gd name="connsiteX5" fmla="*/ 1198004 w 1634259"/>
                  <a:gd name="connsiteY5" fmla="*/ 622009 h 1188248"/>
                  <a:gd name="connsiteX6" fmla="*/ 1218565 w 1634259"/>
                  <a:gd name="connsiteY6" fmla="*/ 706457 h 1188248"/>
                  <a:gd name="connsiteX7" fmla="*/ 807881 w 1634259"/>
                  <a:gd name="connsiteY7" fmla="*/ 1181217 h 1188248"/>
                  <a:gd name="connsiteX8" fmla="*/ 712743 w 1634259"/>
                  <a:gd name="connsiteY8" fmla="*/ 1179614 h 1188248"/>
                  <a:gd name="connsiteX9" fmla="*/ 550142 w 1634259"/>
                  <a:gd name="connsiteY9" fmla="*/ 1131455 h 1188248"/>
                  <a:gd name="connsiteX10" fmla="*/ 495989 w 1634259"/>
                  <a:gd name="connsiteY10" fmla="*/ 1188248 h 1188248"/>
                  <a:gd name="connsiteX0" fmla="*/ 0 w 1634259"/>
                  <a:gd name="connsiteY0" fmla="*/ 863980 h 1188248"/>
                  <a:gd name="connsiteX1" fmla="*/ 738386 w 1634259"/>
                  <a:gd name="connsiteY1" fmla="*/ 237599 h 1188248"/>
                  <a:gd name="connsiteX2" fmla="*/ 997733 w 1634259"/>
                  <a:gd name="connsiteY2" fmla="*/ 0 h 1188248"/>
                  <a:gd name="connsiteX3" fmla="*/ 1604383 w 1634259"/>
                  <a:gd name="connsiteY3" fmla="*/ 130897 h 1188248"/>
                  <a:gd name="connsiteX4" fmla="*/ 1634259 w 1634259"/>
                  <a:gd name="connsiteY4" fmla="*/ 158703 h 1188248"/>
                  <a:gd name="connsiteX5" fmla="*/ 1198004 w 1634259"/>
                  <a:gd name="connsiteY5" fmla="*/ 622009 h 1188248"/>
                  <a:gd name="connsiteX6" fmla="*/ 1218565 w 1634259"/>
                  <a:gd name="connsiteY6" fmla="*/ 706457 h 1188248"/>
                  <a:gd name="connsiteX7" fmla="*/ 807881 w 1634259"/>
                  <a:gd name="connsiteY7" fmla="*/ 1181217 h 1188248"/>
                  <a:gd name="connsiteX8" fmla="*/ 712743 w 1634259"/>
                  <a:gd name="connsiteY8" fmla="*/ 1179614 h 1188248"/>
                  <a:gd name="connsiteX9" fmla="*/ 550142 w 1634259"/>
                  <a:gd name="connsiteY9" fmla="*/ 1131455 h 1188248"/>
                  <a:gd name="connsiteX10" fmla="*/ 495989 w 1634259"/>
                  <a:gd name="connsiteY10" fmla="*/ 1188248 h 1188248"/>
                  <a:gd name="connsiteX0" fmla="*/ 0 w 1634259"/>
                  <a:gd name="connsiteY0" fmla="*/ 863980 h 1188248"/>
                  <a:gd name="connsiteX1" fmla="*/ 738386 w 1634259"/>
                  <a:gd name="connsiteY1" fmla="*/ 237599 h 1188248"/>
                  <a:gd name="connsiteX2" fmla="*/ 997733 w 1634259"/>
                  <a:gd name="connsiteY2" fmla="*/ 0 h 1188248"/>
                  <a:gd name="connsiteX3" fmla="*/ 1604383 w 1634259"/>
                  <a:gd name="connsiteY3" fmla="*/ 130897 h 1188248"/>
                  <a:gd name="connsiteX4" fmla="*/ 1634259 w 1634259"/>
                  <a:gd name="connsiteY4" fmla="*/ 158703 h 1188248"/>
                  <a:gd name="connsiteX5" fmla="*/ 1198004 w 1634259"/>
                  <a:gd name="connsiteY5" fmla="*/ 622009 h 1188248"/>
                  <a:gd name="connsiteX6" fmla="*/ 1207599 w 1634259"/>
                  <a:gd name="connsiteY6" fmla="*/ 715150 h 1188248"/>
                  <a:gd name="connsiteX7" fmla="*/ 807881 w 1634259"/>
                  <a:gd name="connsiteY7" fmla="*/ 1181217 h 1188248"/>
                  <a:gd name="connsiteX8" fmla="*/ 712743 w 1634259"/>
                  <a:gd name="connsiteY8" fmla="*/ 1179614 h 1188248"/>
                  <a:gd name="connsiteX9" fmla="*/ 550142 w 1634259"/>
                  <a:gd name="connsiteY9" fmla="*/ 1131455 h 1188248"/>
                  <a:gd name="connsiteX10" fmla="*/ 495989 w 1634259"/>
                  <a:gd name="connsiteY10" fmla="*/ 1188248 h 1188248"/>
                  <a:gd name="connsiteX0" fmla="*/ 0 w 1634259"/>
                  <a:gd name="connsiteY0" fmla="*/ 863980 h 1188248"/>
                  <a:gd name="connsiteX1" fmla="*/ 738386 w 1634259"/>
                  <a:gd name="connsiteY1" fmla="*/ 237599 h 1188248"/>
                  <a:gd name="connsiteX2" fmla="*/ 997733 w 1634259"/>
                  <a:gd name="connsiteY2" fmla="*/ 0 h 1188248"/>
                  <a:gd name="connsiteX3" fmla="*/ 1604383 w 1634259"/>
                  <a:gd name="connsiteY3" fmla="*/ 130897 h 1188248"/>
                  <a:gd name="connsiteX4" fmla="*/ 1634259 w 1634259"/>
                  <a:gd name="connsiteY4" fmla="*/ 158703 h 1188248"/>
                  <a:gd name="connsiteX5" fmla="*/ 1198004 w 1634259"/>
                  <a:gd name="connsiteY5" fmla="*/ 622009 h 1188248"/>
                  <a:gd name="connsiteX6" fmla="*/ 1207599 w 1634259"/>
                  <a:gd name="connsiteY6" fmla="*/ 715150 h 1188248"/>
                  <a:gd name="connsiteX7" fmla="*/ 807881 w 1634259"/>
                  <a:gd name="connsiteY7" fmla="*/ 1181217 h 1188248"/>
                  <a:gd name="connsiteX8" fmla="*/ 712743 w 1634259"/>
                  <a:gd name="connsiteY8" fmla="*/ 1179614 h 1188248"/>
                  <a:gd name="connsiteX9" fmla="*/ 550142 w 1634259"/>
                  <a:gd name="connsiteY9" fmla="*/ 1131455 h 1188248"/>
                  <a:gd name="connsiteX10" fmla="*/ 495989 w 1634259"/>
                  <a:gd name="connsiteY10" fmla="*/ 1188248 h 1188248"/>
                  <a:gd name="connsiteX0" fmla="*/ 0 w 1634259"/>
                  <a:gd name="connsiteY0" fmla="*/ 863980 h 1188248"/>
                  <a:gd name="connsiteX1" fmla="*/ 738386 w 1634259"/>
                  <a:gd name="connsiteY1" fmla="*/ 237599 h 1188248"/>
                  <a:gd name="connsiteX2" fmla="*/ 997733 w 1634259"/>
                  <a:gd name="connsiteY2" fmla="*/ 0 h 1188248"/>
                  <a:gd name="connsiteX3" fmla="*/ 1604383 w 1634259"/>
                  <a:gd name="connsiteY3" fmla="*/ 130897 h 1188248"/>
                  <a:gd name="connsiteX4" fmla="*/ 1634259 w 1634259"/>
                  <a:gd name="connsiteY4" fmla="*/ 158703 h 1188248"/>
                  <a:gd name="connsiteX5" fmla="*/ 1206229 w 1634259"/>
                  <a:gd name="connsiteY5" fmla="*/ 620767 h 1188248"/>
                  <a:gd name="connsiteX6" fmla="*/ 1207599 w 1634259"/>
                  <a:gd name="connsiteY6" fmla="*/ 715150 h 1188248"/>
                  <a:gd name="connsiteX7" fmla="*/ 807881 w 1634259"/>
                  <a:gd name="connsiteY7" fmla="*/ 1181217 h 1188248"/>
                  <a:gd name="connsiteX8" fmla="*/ 712743 w 1634259"/>
                  <a:gd name="connsiteY8" fmla="*/ 1179614 h 1188248"/>
                  <a:gd name="connsiteX9" fmla="*/ 550142 w 1634259"/>
                  <a:gd name="connsiteY9" fmla="*/ 1131455 h 1188248"/>
                  <a:gd name="connsiteX10" fmla="*/ 495989 w 1634259"/>
                  <a:gd name="connsiteY10" fmla="*/ 1188248 h 1188248"/>
                  <a:gd name="connsiteX0" fmla="*/ 0 w 1634259"/>
                  <a:gd name="connsiteY0" fmla="*/ 863980 h 1188248"/>
                  <a:gd name="connsiteX1" fmla="*/ 738386 w 1634259"/>
                  <a:gd name="connsiteY1" fmla="*/ 237599 h 1188248"/>
                  <a:gd name="connsiteX2" fmla="*/ 997733 w 1634259"/>
                  <a:gd name="connsiteY2" fmla="*/ 0 h 1188248"/>
                  <a:gd name="connsiteX3" fmla="*/ 1604383 w 1634259"/>
                  <a:gd name="connsiteY3" fmla="*/ 130897 h 1188248"/>
                  <a:gd name="connsiteX4" fmla="*/ 1634259 w 1634259"/>
                  <a:gd name="connsiteY4" fmla="*/ 158703 h 1188248"/>
                  <a:gd name="connsiteX5" fmla="*/ 1206229 w 1634259"/>
                  <a:gd name="connsiteY5" fmla="*/ 620767 h 1188248"/>
                  <a:gd name="connsiteX6" fmla="*/ 1207599 w 1634259"/>
                  <a:gd name="connsiteY6" fmla="*/ 715150 h 1188248"/>
                  <a:gd name="connsiteX7" fmla="*/ 807881 w 1634259"/>
                  <a:gd name="connsiteY7" fmla="*/ 1181217 h 1188248"/>
                  <a:gd name="connsiteX8" fmla="*/ 712743 w 1634259"/>
                  <a:gd name="connsiteY8" fmla="*/ 1179614 h 1188248"/>
                  <a:gd name="connsiteX9" fmla="*/ 550142 w 1634259"/>
                  <a:gd name="connsiteY9" fmla="*/ 1131455 h 1188248"/>
                  <a:gd name="connsiteX10" fmla="*/ 495989 w 1634259"/>
                  <a:gd name="connsiteY10" fmla="*/ 1188248 h 1188248"/>
                  <a:gd name="connsiteX0" fmla="*/ 0 w 1634259"/>
                  <a:gd name="connsiteY0" fmla="*/ 863980 h 1188248"/>
                  <a:gd name="connsiteX1" fmla="*/ 738386 w 1634259"/>
                  <a:gd name="connsiteY1" fmla="*/ 237599 h 1188248"/>
                  <a:gd name="connsiteX2" fmla="*/ 997733 w 1634259"/>
                  <a:gd name="connsiteY2" fmla="*/ 0 h 1188248"/>
                  <a:gd name="connsiteX3" fmla="*/ 1604383 w 1634259"/>
                  <a:gd name="connsiteY3" fmla="*/ 130897 h 1188248"/>
                  <a:gd name="connsiteX4" fmla="*/ 1634259 w 1634259"/>
                  <a:gd name="connsiteY4" fmla="*/ 158703 h 1188248"/>
                  <a:gd name="connsiteX5" fmla="*/ 1206229 w 1634259"/>
                  <a:gd name="connsiteY5" fmla="*/ 620767 h 1188248"/>
                  <a:gd name="connsiteX6" fmla="*/ 1207599 w 1634259"/>
                  <a:gd name="connsiteY6" fmla="*/ 715150 h 1188248"/>
                  <a:gd name="connsiteX7" fmla="*/ 807881 w 1634259"/>
                  <a:gd name="connsiteY7" fmla="*/ 1181217 h 1188248"/>
                  <a:gd name="connsiteX8" fmla="*/ 712743 w 1634259"/>
                  <a:gd name="connsiteY8" fmla="*/ 1179614 h 1188248"/>
                  <a:gd name="connsiteX9" fmla="*/ 550142 w 1634259"/>
                  <a:gd name="connsiteY9" fmla="*/ 1131455 h 1188248"/>
                  <a:gd name="connsiteX10" fmla="*/ 495989 w 1634259"/>
                  <a:gd name="connsiteY10" fmla="*/ 1188248 h 1188248"/>
                  <a:gd name="connsiteX0" fmla="*/ 0 w 1627405"/>
                  <a:gd name="connsiteY0" fmla="*/ 863980 h 1188248"/>
                  <a:gd name="connsiteX1" fmla="*/ 738386 w 1627405"/>
                  <a:gd name="connsiteY1" fmla="*/ 237599 h 1188248"/>
                  <a:gd name="connsiteX2" fmla="*/ 997733 w 1627405"/>
                  <a:gd name="connsiteY2" fmla="*/ 0 h 1188248"/>
                  <a:gd name="connsiteX3" fmla="*/ 1604383 w 1627405"/>
                  <a:gd name="connsiteY3" fmla="*/ 130897 h 1188248"/>
                  <a:gd name="connsiteX4" fmla="*/ 1627405 w 1627405"/>
                  <a:gd name="connsiteY4" fmla="*/ 168638 h 1188248"/>
                  <a:gd name="connsiteX5" fmla="*/ 1206229 w 1627405"/>
                  <a:gd name="connsiteY5" fmla="*/ 620767 h 1188248"/>
                  <a:gd name="connsiteX6" fmla="*/ 1207599 w 1627405"/>
                  <a:gd name="connsiteY6" fmla="*/ 715150 h 1188248"/>
                  <a:gd name="connsiteX7" fmla="*/ 807881 w 1627405"/>
                  <a:gd name="connsiteY7" fmla="*/ 1181217 h 1188248"/>
                  <a:gd name="connsiteX8" fmla="*/ 712743 w 1627405"/>
                  <a:gd name="connsiteY8" fmla="*/ 1179614 h 1188248"/>
                  <a:gd name="connsiteX9" fmla="*/ 550142 w 1627405"/>
                  <a:gd name="connsiteY9" fmla="*/ 1131455 h 1188248"/>
                  <a:gd name="connsiteX10" fmla="*/ 495989 w 1627405"/>
                  <a:gd name="connsiteY10" fmla="*/ 1188248 h 118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7405" h="1188248">
                    <a:moveTo>
                      <a:pt x="0" y="863980"/>
                    </a:moveTo>
                    <a:cubicBezTo>
                      <a:pt x="297320" y="568057"/>
                      <a:pt x="330071" y="565964"/>
                      <a:pt x="738386" y="237599"/>
                    </a:cubicBezTo>
                    <a:cubicBezTo>
                      <a:pt x="835802" y="159227"/>
                      <a:pt x="911283" y="83339"/>
                      <a:pt x="997733" y="0"/>
                    </a:cubicBezTo>
                    <a:lnTo>
                      <a:pt x="1604383" y="130897"/>
                    </a:lnTo>
                    <a:lnTo>
                      <a:pt x="1627405" y="168638"/>
                    </a:lnTo>
                    <a:cubicBezTo>
                      <a:pt x="1574297" y="250904"/>
                      <a:pt x="1275511" y="529475"/>
                      <a:pt x="1206229" y="620767"/>
                    </a:cubicBezTo>
                    <a:cubicBezTo>
                      <a:pt x="1204115" y="654933"/>
                      <a:pt x="1206364" y="686941"/>
                      <a:pt x="1207599" y="715150"/>
                    </a:cubicBezTo>
                    <a:cubicBezTo>
                      <a:pt x="1127957" y="807937"/>
                      <a:pt x="894012" y="1099460"/>
                      <a:pt x="807881" y="1181217"/>
                    </a:cubicBezTo>
                    <a:cubicBezTo>
                      <a:pt x="766471" y="1181023"/>
                      <a:pt x="748846" y="1180457"/>
                      <a:pt x="712743" y="1179614"/>
                    </a:cubicBezTo>
                    <a:cubicBezTo>
                      <a:pt x="668415" y="1160143"/>
                      <a:pt x="586039" y="1139744"/>
                      <a:pt x="550142" y="1131455"/>
                    </a:cubicBezTo>
                    <a:cubicBezTo>
                      <a:pt x="532604" y="1151012"/>
                      <a:pt x="515331" y="1165106"/>
                      <a:pt x="495989" y="1188248"/>
                    </a:cubicBezTo>
                  </a:path>
                </a:pathLst>
              </a:custGeom>
              <a:noFill/>
              <a:ln w="44450" cap="sq">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33" name="フリーフォーム 132"/>
              <p:cNvSpPr/>
              <p:nvPr/>
            </p:nvSpPr>
            <p:spPr>
              <a:xfrm>
                <a:off x="2136689" y="-442845"/>
                <a:ext cx="2080220" cy="800144"/>
              </a:xfrm>
              <a:custGeom>
                <a:avLst/>
                <a:gdLst>
                  <a:gd name="connsiteX0" fmla="*/ 0 w 1247775"/>
                  <a:gd name="connsiteY0" fmla="*/ 261938 h 509588"/>
                  <a:gd name="connsiteX1" fmla="*/ 176213 w 1247775"/>
                  <a:gd name="connsiteY1" fmla="*/ 0 h 509588"/>
                  <a:gd name="connsiteX2" fmla="*/ 323850 w 1247775"/>
                  <a:gd name="connsiteY2" fmla="*/ 38100 h 509588"/>
                  <a:gd name="connsiteX3" fmla="*/ 666750 w 1247775"/>
                  <a:gd name="connsiteY3" fmla="*/ 119063 h 509588"/>
                  <a:gd name="connsiteX4" fmla="*/ 857250 w 1247775"/>
                  <a:gd name="connsiteY4" fmla="*/ 176213 h 509588"/>
                  <a:gd name="connsiteX5" fmla="*/ 1090613 w 1247775"/>
                  <a:gd name="connsiteY5" fmla="*/ 185738 h 509588"/>
                  <a:gd name="connsiteX6" fmla="*/ 1247775 w 1247775"/>
                  <a:gd name="connsiteY6" fmla="*/ 185738 h 509588"/>
                  <a:gd name="connsiteX7" fmla="*/ 1052513 w 1247775"/>
                  <a:gd name="connsiteY7" fmla="*/ 509588 h 509588"/>
                  <a:gd name="connsiteX8" fmla="*/ 581025 w 1247775"/>
                  <a:gd name="connsiteY8" fmla="*/ 433388 h 509588"/>
                  <a:gd name="connsiteX9" fmla="*/ 242888 w 1247775"/>
                  <a:gd name="connsiteY9" fmla="*/ 357188 h 509588"/>
                  <a:gd name="connsiteX0" fmla="*/ 0 w 1247775"/>
                  <a:gd name="connsiteY0" fmla="*/ 261938 h 509588"/>
                  <a:gd name="connsiteX1" fmla="*/ 176213 w 1247775"/>
                  <a:gd name="connsiteY1" fmla="*/ 0 h 509588"/>
                  <a:gd name="connsiteX2" fmla="*/ 323850 w 1247775"/>
                  <a:gd name="connsiteY2" fmla="*/ 38100 h 509588"/>
                  <a:gd name="connsiteX3" fmla="*/ 666750 w 1247775"/>
                  <a:gd name="connsiteY3" fmla="*/ 119063 h 509588"/>
                  <a:gd name="connsiteX4" fmla="*/ 857250 w 1247775"/>
                  <a:gd name="connsiteY4" fmla="*/ 176213 h 509588"/>
                  <a:gd name="connsiteX5" fmla="*/ 1090613 w 1247775"/>
                  <a:gd name="connsiteY5" fmla="*/ 185738 h 509588"/>
                  <a:gd name="connsiteX6" fmla="*/ 1247775 w 1247775"/>
                  <a:gd name="connsiteY6" fmla="*/ 185738 h 509588"/>
                  <a:gd name="connsiteX7" fmla="*/ 1052513 w 1247775"/>
                  <a:gd name="connsiteY7" fmla="*/ 509588 h 509588"/>
                  <a:gd name="connsiteX8" fmla="*/ 581025 w 1247775"/>
                  <a:gd name="connsiteY8" fmla="*/ 433388 h 509588"/>
                  <a:gd name="connsiteX9" fmla="*/ 242888 w 1247775"/>
                  <a:gd name="connsiteY9" fmla="*/ 357188 h 509588"/>
                  <a:gd name="connsiteX0" fmla="*/ 0 w 1247775"/>
                  <a:gd name="connsiteY0" fmla="*/ 261938 h 509588"/>
                  <a:gd name="connsiteX1" fmla="*/ 176213 w 1247775"/>
                  <a:gd name="connsiteY1" fmla="*/ 0 h 509588"/>
                  <a:gd name="connsiteX2" fmla="*/ 323850 w 1247775"/>
                  <a:gd name="connsiteY2" fmla="*/ 38100 h 509588"/>
                  <a:gd name="connsiteX3" fmla="*/ 666750 w 1247775"/>
                  <a:gd name="connsiteY3" fmla="*/ 119063 h 509588"/>
                  <a:gd name="connsiteX4" fmla="*/ 857250 w 1247775"/>
                  <a:gd name="connsiteY4" fmla="*/ 176213 h 509588"/>
                  <a:gd name="connsiteX5" fmla="*/ 1090613 w 1247775"/>
                  <a:gd name="connsiteY5" fmla="*/ 185738 h 509588"/>
                  <a:gd name="connsiteX6" fmla="*/ 1247775 w 1247775"/>
                  <a:gd name="connsiteY6" fmla="*/ 185738 h 509588"/>
                  <a:gd name="connsiteX7" fmla="*/ 1052513 w 1247775"/>
                  <a:gd name="connsiteY7" fmla="*/ 509588 h 509588"/>
                  <a:gd name="connsiteX8" fmla="*/ 581025 w 1247775"/>
                  <a:gd name="connsiteY8" fmla="*/ 433388 h 509588"/>
                  <a:gd name="connsiteX9" fmla="*/ 242888 w 1247775"/>
                  <a:gd name="connsiteY9" fmla="*/ 357188 h 509588"/>
                  <a:gd name="connsiteX0" fmla="*/ 0 w 1247775"/>
                  <a:gd name="connsiteY0" fmla="*/ 261938 h 509588"/>
                  <a:gd name="connsiteX1" fmla="*/ 176213 w 1247775"/>
                  <a:gd name="connsiteY1" fmla="*/ 0 h 509588"/>
                  <a:gd name="connsiteX2" fmla="*/ 323850 w 1247775"/>
                  <a:gd name="connsiteY2" fmla="*/ 38100 h 509588"/>
                  <a:gd name="connsiteX3" fmla="*/ 666750 w 1247775"/>
                  <a:gd name="connsiteY3" fmla="*/ 119063 h 509588"/>
                  <a:gd name="connsiteX4" fmla="*/ 857250 w 1247775"/>
                  <a:gd name="connsiteY4" fmla="*/ 176213 h 509588"/>
                  <a:gd name="connsiteX5" fmla="*/ 1090613 w 1247775"/>
                  <a:gd name="connsiteY5" fmla="*/ 185738 h 509588"/>
                  <a:gd name="connsiteX6" fmla="*/ 1247775 w 1247775"/>
                  <a:gd name="connsiteY6" fmla="*/ 185738 h 509588"/>
                  <a:gd name="connsiteX7" fmla="*/ 1052513 w 1247775"/>
                  <a:gd name="connsiteY7" fmla="*/ 509588 h 509588"/>
                  <a:gd name="connsiteX8" fmla="*/ 581025 w 1247775"/>
                  <a:gd name="connsiteY8" fmla="*/ 433388 h 509588"/>
                  <a:gd name="connsiteX9" fmla="*/ 242888 w 1247775"/>
                  <a:gd name="connsiteY9" fmla="*/ 357188 h 509588"/>
                  <a:gd name="connsiteX0" fmla="*/ 0 w 1247775"/>
                  <a:gd name="connsiteY0" fmla="*/ 261938 h 509588"/>
                  <a:gd name="connsiteX1" fmla="*/ 176213 w 1247775"/>
                  <a:gd name="connsiteY1" fmla="*/ 0 h 509588"/>
                  <a:gd name="connsiteX2" fmla="*/ 323850 w 1247775"/>
                  <a:gd name="connsiteY2" fmla="*/ 38100 h 509588"/>
                  <a:gd name="connsiteX3" fmla="*/ 666750 w 1247775"/>
                  <a:gd name="connsiteY3" fmla="*/ 119063 h 509588"/>
                  <a:gd name="connsiteX4" fmla="*/ 857250 w 1247775"/>
                  <a:gd name="connsiteY4" fmla="*/ 176213 h 509588"/>
                  <a:gd name="connsiteX5" fmla="*/ 1090613 w 1247775"/>
                  <a:gd name="connsiteY5" fmla="*/ 185738 h 509588"/>
                  <a:gd name="connsiteX6" fmla="*/ 1247775 w 1247775"/>
                  <a:gd name="connsiteY6" fmla="*/ 185738 h 509588"/>
                  <a:gd name="connsiteX7" fmla="*/ 1052513 w 1247775"/>
                  <a:gd name="connsiteY7" fmla="*/ 509588 h 509588"/>
                  <a:gd name="connsiteX8" fmla="*/ 581025 w 1247775"/>
                  <a:gd name="connsiteY8" fmla="*/ 433388 h 509588"/>
                  <a:gd name="connsiteX9" fmla="*/ 242888 w 1247775"/>
                  <a:gd name="connsiteY9" fmla="*/ 357188 h 509588"/>
                  <a:gd name="connsiteX0" fmla="*/ 0 w 1247775"/>
                  <a:gd name="connsiteY0" fmla="*/ 265520 h 513170"/>
                  <a:gd name="connsiteX1" fmla="*/ 176213 w 1247775"/>
                  <a:gd name="connsiteY1" fmla="*/ 3582 h 513170"/>
                  <a:gd name="connsiteX2" fmla="*/ 323850 w 1247775"/>
                  <a:gd name="connsiteY2" fmla="*/ 41682 h 513170"/>
                  <a:gd name="connsiteX3" fmla="*/ 666750 w 1247775"/>
                  <a:gd name="connsiteY3" fmla="*/ 122645 h 513170"/>
                  <a:gd name="connsiteX4" fmla="*/ 857250 w 1247775"/>
                  <a:gd name="connsiteY4" fmla="*/ 179795 h 513170"/>
                  <a:gd name="connsiteX5" fmla="*/ 1090613 w 1247775"/>
                  <a:gd name="connsiteY5" fmla="*/ 189320 h 513170"/>
                  <a:gd name="connsiteX6" fmla="*/ 1247775 w 1247775"/>
                  <a:gd name="connsiteY6" fmla="*/ 189320 h 513170"/>
                  <a:gd name="connsiteX7" fmla="*/ 1052513 w 1247775"/>
                  <a:gd name="connsiteY7" fmla="*/ 513170 h 513170"/>
                  <a:gd name="connsiteX8" fmla="*/ 581025 w 1247775"/>
                  <a:gd name="connsiteY8" fmla="*/ 436970 h 513170"/>
                  <a:gd name="connsiteX9" fmla="*/ 242888 w 1247775"/>
                  <a:gd name="connsiteY9" fmla="*/ 360770 h 513170"/>
                  <a:gd name="connsiteX0" fmla="*/ 0 w 1247775"/>
                  <a:gd name="connsiteY0" fmla="*/ 265520 h 513170"/>
                  <a:gd name="connsiteX1" fmla="*/ 176213 w 1247775"/>
                  <a:gd name="connsiteY1" fmla="*/ 3582 h 513170"/>
                  <a:gd name="connsiteX2" fmla="*/ 323850 w 1247775"/>
                  <a:gd name="connsiteY2" fmla="*/ 41682 h 513170"/>
                  <a:gd name="connsiteX3" fmla="*/ 666750 w 1247775"/>
                  <a:gd name="connsiteY3" fmla="*/ 122645 h 513170"/>
                  <a:gd name="connsiteX4" fmla="*/ 857250 w 1247775"/>
                  <a:gd name="connsiteY4" fmla="*/ 179795 h 513170"/>
                  <a:gd name="connsiteX5" fmla="*/ 1090613 w 1247775"/>
                  <a:gd name="connsiteY5" fmla="*/ 189320 h 513170"/>
                  <a:gd name="connsiteX6" fmla="*/ 1247775 w 1247775"/>
                  <a:gd name="connsiteY6" fmla="*/ 189320 h 513170"/>
                  <a:gd name="connsiteX7" fmla="*/ 1052513 w 1247775"/>
                  <a:gd name="connsiteY7" fmla="*/ 513170 h 513170"/>
                  <a:gd name="connsiteX8" fmla="*/ 581025 w 1247775"/>
                  <a:gd name="connsiteY8" fmla="*/ 436970 h 513170"/>
                  <a:gd name="connsiteX9" fmla="*/ 242888 w 1247775"/>
                  <a:gd name="connsiteY9" fmla="*/ 360770 h 513170"/>
                  <a:gd name="connsiteX0" fmla="*/ 0 w 1247775"/>
                  <a:gd name="connsiteY0" fmla="*/ 264272 h 511922"/>
                  <a:gd name="connsiteX1" fmla="*/ 176213 w 1247775"/>
                  <a:gd name="connsiteY1" fmla="*/ 2334 h 511922"/>
                  <a:gd name="connsiteX2" fmla="*/ 400050 w 1247775"/>
                  <a:gd name="connsiteY2" fmla="*/ 69009 h 511922"/>
                  <a:gd name="connsiteX3" fmla="*/ 666750 w 1247775"/>
                  <a:gd name="connsiteY3" fmla="*/ 121397 h 511922"/>
                  <a:gd name="connsiteX4" fmla="*/ 857250 w 1247775"/>
                  <a:gd name="connsiteY4" fmla="*/ 178547 h 511922"/>
                  <a:gd name="connsiteX5" fmla="*/ 1090613 w 1247775"/>
                  <a:gd name="connsiteY5" fmla="*/ 188072 h 511922"/>
                  <a:gd name="connsiteX6" fmla="*/ 1247775 w 1247775"/>
                  <a:gd name="connsiteY6" fmla="*/ 188072 h 511922"/>
                  <a:gd name="connsiteX7" fmla="*/ 1052513 w 1247775"/>
                  <a:gd name="connsiteY7" fmla="*/ 511922 h 511922"/>
                  <a:gd name="connsiteX8" fmla="*/ 581025 w 1247775"/>
                  <a:gd name="connsiteY8" fmla="*/ 435722 h 511922"/>
                  <a:gd name="connsiteX9" fmla="*/ 242888 w 1247775"/>
                  <a:gd name="connsiteY9" fmla="*/ 359522 h 511922"/>
                  <a:gd name="connsiteX0" fmla="*/ 0 w 1247775"/>
                  <a:gd name="connsiteY0" fmla="*/ 264144 h 511794"/>
                  <a:gd name="connsiteX1" fmla="*/ 176213 w 1247775"/>
                  <a:gd name="connsiteY1" fmla="*/ 2206 h 511794"/>
                  <a:gd name="connsiteX2" fmla="*/ 428625 w 1247775"/>
                  <a:gd name="connsiteY2" fmla="*/ 73644 h 511794"/>
                  <a:gd name="connsiteX3" fmla="*/ 666750 w 1247775"/>
                  <a:gd name="connsiteY3" fmla="*/ 121269 h 511794"/>
                  <a:gd name="connsiteX4" fmla="*/ 857250 w 1247775"/>
                  <a:gd name="connsiteY4" fmla="*/ 178419 h 511794"/>
                  <a:gd name="connsiteX5" fmla="*/ 1090613 w 1247775"/>
                  <a:gd name="connsiteY5" fmla="*/ 187944 h 511794"/>
                  <a:gd name="connsiteX6" fmla="*/ 1247775 w 1247775"/>
                  <a:gd name="connsiteY6" fmla="*/ 187944 h 511794"/>
                  <a:gd name="connsiteX7" fmla="*/ 1052513 w 1247775"/>
                  <a:gd name="connsiteY7" fmla="*/ 511794 h 511794"/>
                  <a:gd name="connsiteX8" fmla="*/ 581025 w 1247775"/>
                  <a:gd name="connsiteY8" fmla="*/ 435594 h 511794"/>
                  <a:gd name="connsiteX9" fmla="*/ 242888 w 1247775"/>
                  <a:gd name="connsiteY9" fmla="*/ 359394 h 511794"/>
                  <a:gd name="connsiteX0" fmla="*/ 0 w 1247775"/>
                  <a:gd name="connsiteY0" fmla="*/ 264429 h 512079"/>
                  <a:gd name="connsiteX1" fmla="*/ 176213 w 1247775"/>
                  <a:gd name="connsiteY1" fmla="*/ 2491 h 512079"/>
                  <a:gd name="connsiteX2" fmla="*/ 428625 w 1247775"/>
                  <a:gd name="connsiteY2" fmla="*/ 73929 h 512079"/>
                  <a:gd name="connsiteX3" fmla="*/ 723900 w 1247775"/>
                  <a:gd name="connsiteY3" fmla="*/ 140604 h 512079"/>
                  <a:gd name="connsiteX4" fmla="*/ 857250 w 1247775"/>
                  <a:gd name="connsiteY4" fmla="*/ 178704 h 512079"/>
                  <a:gd name="connsiteX5" fmla="*/ 1090613 w 1247775"/>
                  <a:gd name="connsiteY5" fmla="*/ 188229 h 512079"/>
                  <a:gd name="connsiteX6" fmla="*/ 1247775 w 1247775"/>
                  <a:gd name="connsiteY6" fmla="*/ 188229 h 512079"/>
                  <a:gd name="connsiteX7" fmla="*/ 1052513 w 1247775"/>
                  <a:gd name="connsiteY7" fmla="*/ 512079 h 512079"/>
                  <a:gd name="connsiteX8" fmla="*/ 581025 w 1247775"/>
                  <a:gd name="connsiteY8" fmla="*/ 435879 h 512079"/>
                  <a:gd name="connsiteX9" fmla="*/ 242888 w 1247775"/>
                  <a:gd name="connsiteY9" fmla="*/ 359679 h 512079"/>
                  <a:gd name="connsiteX0" fmla="*/ 0 w 1247775"/>
                  <a:gd name="connsiteY0" fmla="*/ 264429 h 512079"/>
                  <a:gd name="connsiteX1" fmla="*/ 176213 w 1247775"/>
                  <a:gd name="connsiteY1" fmla="*/ 2491 h 512079"/>
                  <a:gd name="connsiteX2" fmla="*/ 428625 w 1247775"/>
                  <a:gd name="connsiteY2" fmla="*/ 73929 h 512079"/>
                  <a:gd name="connsiteX3" fmla="*/ 723900 w 1247775"/>
                  <a:gd name="connsiteY3" fmla="*/ 140604 h 512079"/>
                  <a:gd name="connsiteX4" fmla="*/ 862012 w 1247775"/>
                  <a:gd name="connsiteY4" fmla="*/ 183466 h 512079"/>
                  <a:gd name="connsiteX5" fmla="*/ 1090613 w 1247775"/>
                  <a:gd name="connsiteY5" fmla="*/ 188229 h 512079"/>
                  <a:gd name="connsiteX6" fmla="*/ 1247775 w 1247775"/>
                  <a:gd name="connsiteY6" fmla="*/ 188229 h 512079"/>
                  <a:gd name="connsiteX7" fmla="*/ 1052513 w 1247775"/>
                  <a:gd name="connsiteY7" fmla="*/ 512079 h 512079"/>
                  <a:gd name="connsiteX8" fmla="*/ 581025 w 1247775"/>
                  <a:gd name="connsiteY8" fmla="*/ 435879 h 512079"/>
                  <a:gd name="connsiteX9" fmla="*/ 242888 w 1247775"/>
                  <a:gd name="connsiteY9" fmla="*/ 359679 h 512079"/>
                  <a:gd name="connsiteX0" fmla="*/ 0 w 1247775"/>
                  <a:gd name="connsiteY0" fmla="*/ 264429 h 512079"/>
                  <a:gd name="connsiteX1" fmla="*/ 136376 w 1247775"/>
                  <a:gd name="connsiteY1" fmla="*/ 2491 h 512079"/>
                  <a:gd name="connsiteX2" fmla="*/ 428625 w 1247775"/>
                  <a:gd name="connsiteY2" fmla="*/ 73929 h 512079"/>
                  <a:gd name="connsiteX3" fmla="*/ 723900 w 1247775"/>
                  <a:gd name="connsiteY3" fmla="*/ 140604 h 512079"/>
                  <a:gd name="connsiteX4" fmla="*/ 862012 w 1247775"/>
                  <a:gd name="connsiteY4" fmla="*/ 183466 h 512079"/>
                  <a:gd name="connsiteX5" fmla="*/ 1090613 w 1247775"/>
                  <a:gd name="connsiteY5" fmla="*/ 188229 h 512079"/>
                  <a:gd name="connsiteX6" fmla="*/ 1247775 w 1247775"/>
                  <a:gd name="connsiteY6" fmla="*/ 188229 h 512079"/>
                  <a:gd name="connsiteX7" fmla="*/ 1052513 w 1247775"/>
                  <a:gd name="connsiteY7" fmla="*/ 512079 h 512079"/>
                  <a:gd name="connsiteX8" fmla="*/ 581025 w 1247775"/>
                  <a:gd name="connsiteY8" fmla="*/ 435879 h 512079"/>
                  <a:gd name="connsiteX9" fmla="*/ 242888 w 1247775"/>
                  <a:gd name="connsiteY9" fmla="*/ 359679 h 512079"/>
                  <a:gd name="connsiteX0" fmla="*/ 0 w 1247775"/>
                  <a:gd name="connsiteY0" fmla="*/ 261938 h 509588"/>
                  <a:gd name="connsiteX1" fmla="*/ 136376 w 1247775"/>
                  <a:gd name="connsiteY1" fmla="*/ 0 h 509588"/>
                  <a:gd name="connsiteX2" fmla="*/ 428625 w 1247775"/>
                  <a:gd name="connsiteY2" fmla="*/ 71438 h 509588"/>
                  <a:gd name="connsiteX3" fmla="*/ 723900 w 1247775"/>
                  <a:gd name="connsiteY3" fmla="*/ 138113 h 509588"/>
                  <a:gd name="connsiteX4" fmla="*/ 862012 w 1247775"/>
                  <a:gd name="connsiteY4" fmla="*/ 180975 h 509588"/>
                  <a:gd name="connsiteX5" fmla="*/ 1090613 w 1247775"/>
                  <a:gd name="connsiteY5" fmla="*/ 185738 h 509588"/>
                  <a:gd name="connsiteX6" fmla="*/ 1247775 w 1247775"/>
                  <a:gd name="connsiteY6" fmla="*/ 185738 h 509588"/>
                  <a:gd name="connsiteX7" fmla="*/ 1052513 w 1247775"/>
                  <a:gd name="connsiteY7" fmla="*/ 509588 h 509588"/>
                  <a:gd name="connsiteX8" fmla="*/ 581025 w 1247775"/>
                  <a:gd name="connsiteY8" fmla="*/ 433388 h 509588"/>
                  <a:gd name="connsiteX9" fmla="*/ 242888 w 1247775"/>
                  <a:gd name="connsiteY9" fmla="*/ 357188 h 509588"/>
                  <a:gd name="connsiteX0" fmla="*/ 0 w 1247775"/>
                  <a:gd name="connsiteY0" fmla="*/ 261938 h 509588"/>
                  <a:gd name="connsiteX1" fmla="*/ 136376 w 1247775"/>
                  <a:gd name="connsiteY1" fmla="*/ 0 h 509588"/>
                  <a:gd name="connsiteX2" fmla="*/ 428625 w 1247775"/>
                  <a:gd name="connsiteY2" fmla="*/ 71438 h 509588"/>
                  <a:gd name="connsiteX3" fmla="*/ 723900 w 1247775"/>
                  <a:gd name="connsiteY3" fmla="*/ 138113 h 509588"/>
                  <a:gd name="connsiteX4" fmla="*/ 862012 w 1247775"/>
                  <a:gd name="connsiteY4" fmla="*/ 180975 h 509588"/>
                  <a:gd name="connsiteX5" fmla="*/ 1090613 w 1247775"/>
                  <a:gd name="connsiteY5" fmla="*/ 185738 h 509588"/>
                  <a:gd name="connsiteX6" fmla="*/ 1247775 w 1247775"/>
                  <a:gd name="connsiteY6" fmla="*/ 185738 h 509588"/>
                  <a:gd name="connsiteX7" fmla="*/ 1052513 w 1247775"/>
                  <a:gd name="connsiteY7" fmla="*/ 509588 h 509588"/>
                  <a:gd name="connsiteX8" fmla="*/ 581025 w 1247775"/>
                  <a:gd name="connsiteY8" fmla="*/ 433388 h 509588"/>
                  <a:gd name="connsiteX9" fmla="*/ 242888 w 1247775"/>
                  <a:gd name="connsiteY9" fmla="*/ 357188 h 509588"/>
                  <a:gd name="connsiteX0" fmla="*/ 0 w 1247775"/>
                  <a:gd name="connsiteY0" fmla="*/ 249095 h 496745"/>
                  <a:gd name="connsiteX1" fmla="*/ 154081 w 1247775"/>
                  <a:gd name="connsiteY1" fmla="*/ 0 h 496745"/>
                  <a:gd name="connsiteX2" fmla="*/ 428625 w 1247775"/>
                  <a:gd name="connsiteY2" fmla="*/ 58595 h 496745"/>
                  <a:gd name="connsiteX3" fmla="*/ 723900 w 1247775"/>
                  <a:gd name="connsiteY3" fmla="*/ 125270 h 496745"/>
                  <a:gd name="connsiteX4" fmla="*/ 862012 w 1247775"/>
                  <a:gd name="connsiteY4" fmla="*/ 168132 h 496745"/>
                  <a:gd name="connsiteX5" fmla="*/ 1090613 w 1247775"/>
                  <a:gd name="connsiteY5" fmla="*/ 172895 h 496745"/>
                  <a:gd name="connsiteX6" fmla="*/ 1247775 w 1247775"/>
                  <a:gd name="connsiteY6" fmla="*/ 172895 h 496745"/>
                  <a:gd name="connsiteX7" fmla="*/ 1052513 w 1247775"/>
                  <a:gd name="connsiteY7" fmla="*/ 496745 h 496745"/>
                  <a:gd name="connsiteX8" fmla="*/ 581025 w 1247775"/>
                  <a:gd name="connsiteY8" fmla="*/ 420545 h 496745"/>
                  <a:gd name="connsiteX9" fmla="*/ 242888 w 1247775"/>
                  <a:gd name="connsiteY9" fmla="*/ 344345 h 496745"/>
                  <a:gd name="connsiteX0" fmla="*/ 0 w 1247775"/>
                  <a:gd name="connsiteY0" fmla="*/ 249095 h 496745"/>
                  <a:gd name="connsiteX1" fmla="*/ 154081 w 1247775"/>
                  <a:gd name="connsiteY1" fmla="*/ 0 h 496745"/>
                  <a:gd name="connsiteX2" fmla="*/ 428625 w 1247775"/>
                  <a:gd name="connsiteY2" fmla="*/ 58595 h 496745"/>
                  <a:gd name="connsiteX3" fmla="*/ 723900 w 1247775"/>
                  <a:gd name="connsiteY3" fmla="*/ 125270 h 496745"/>
                  <a:gd name="connsiteX4" fmla="*/ 862012 w 1247775"/>
                  <a:gd name="connsiteY4" fmla="*/ 168132 h 496745"/>
                  <a:gd name="connsiteX5" fmla="*/ 1090613 w 1247775"/>
                  <a:gd name="connsiteY5" fmla="*/ 172895 h 496745"/>
                  <a:gd name="connsiteX6" fmla="*/ 1247775 w 1247775"/>
                  <a:gd name="connsiteY6" fmla="*/ 172895 h 496745"/>
                  <a:gd name="connsiteX7" fmla="*/ 1052513 w 1247775"/>
                  <a:gd name="connsiteY7" fmla="*/ 496745 h 496745"/>
                  <a:gd name="connsiteX8" fmla="*/ 581025 w 1247775"/>
                  <a:gd name="connsiteY8" fmla="*/ 420545 h 496745"/>
                  <a:gd name="connsiteX9" fmla="*/ 242888 w 1247775"/>
                  <a:gd name="connsiteY9" fmla="*/ 344345 h 496745"/>
                  <a:gd name="connsiteX0" fmla="*/ 0 w 1247775"/>
                  <a:gd name="connsiteY0" fmla="*/ 261938 h 509588"/>
                  <a:gd name="connsiteX1" fmla="*/ 176212 w 1247775"/>
                  <a:gd name="connsiteY1" fmla="*/ 0 h 509588"/>
                  <a:gd name="connsiteX2" fmla="*/ 428625 w 1247775"/>
                  <a:gd name="connsiteY2" fmla="*/ 71438 h 509588"/>
                  <a:gd name="connsiteX3" fmla="*/ 723900 w 1247775"/>
                  <a:gd name="connsiteY3" fmla="*/ 138113 h 509588"/>
                  <a:gd name="connsiteX4" fmla="*/ 862012 w 1247775"/>
                  <a:gd name="connsiteY4" fmla="*/ 180975 h 509588"/>
                  <a:gd name="connsiteX5" fmla="*/ 1090613 w 1247775"/>
                  <a:gd name="connsiteY5" fmla="*/ 185738 h 509588"/>
                  <a:gd name="connsiteX6" fmla="*/ 1247775 w 1247775"/>
                  <a:gd name="connsiteY6" fmla="*/ 185738 h 509588"/>
                  <a:gd name="connsiteX7" fmla="*/ 1052513 w 1247775"/>
                  <a:gd name="connsiteY7" fmla="*/ 509588 h 509588"/>
                  <a:gd name="connsiteX8" fmla="*/ 581025 w 1247775"/>
                  <a:gd name="connsiteY8" fmla="*/ 433388 h 509588"/>
                  <a:gd name="connsiteX9" fmla="*/ 242888 w 1247775"/>
                  <a:gd name="connsiteY9" fmla="*/ 357188 h 509588"/>
                  <a:gd name="connsiteX0" fmla="*/ 0 w 1278759"/>
                  <a:gd name="connsiteY0" fmla="*/ 167758 h 509588"/>
                  <a:gd name="connsiteX1" fmla="*/ 207196 w 1278759"/>
                  <a:gd name="connsiteY1" fmla="*/ 0 h 509588"/>
                  <a:gd name="connsiteX2" fmla="*/ 459609 w 1278759"/>
                  <a:gd name="connsiteY2" fmla="*/ 71438 h 509588"/>
                  <a:gd name="connsiteX3" fmla="*/ 754884 w 1278759"/>
                  <a:gd name="connsiteY3" fmla="*/ 138113 h 509588"/>
                  <a:gd name="connsiteX4" fmla="*/ 892996 w 1278759"/>
                  <a:gd name="connsiteY4" fmla="*/ 180975 h 509588"/>
                  <a:gd name="connsiteX5" fmla="*/ 1121597 w 1278759"/>
                  <a:gd name="connsiteY5" fmla="*/ 185738 h 509588"/>
                  <a:gd name="connsiteX6" fmla="*/ 1278759 w 1278759"/>
                  <a:gd name="connsiteY6" fmla="*/ 185738 h 509588"/>
                  <a:gd name="connsiteX7" fmla="*/ 1083497 w 1278759"/>
                  <a:gd name="connsiteY7" fmla="*/ 509588 h 509588"/>
                  <a:gd name="connsiteX8" fmla="*/ 612009 w 1278759"/>
                  <a:gd name="connsiteY8" fmla="*/ 433388 h 509588"/>
                  <a:gd name="connsiteX9" fmla="*/ 273872 w 1278759"/>
                  <a:gd name="connsiteY9" fmla="*/ 357188 h 509588"/>
                  <a:gd name="connsiteX0" fmla="*/ 0 w 1278759"/>
                  <a:gd name="connsiteY0" fmla="*/ 167758 h 509588"/>
                  <a:gd name="connsiteX1" fmla="*/ 207196 w 1278759"/>
                  <a:gd name="connsiteY1" fmla="*/ 0 h 509588"/>
                  <a:gd name="connsiteX2" fmla="*/ 459609 w 1278759"/>
                  <a:gd name="connsiteY2" fmla="*/ 71438 h 509588"/>
                  <a:gd name="connsiteX3" fmla="*/ 754884 w 1278759"/>
                  <a:gd name="connsiteY3" fmla="*/ 138113 h 509588"/>
                  <a:gd name="connsiteX4" fmla="*/ 892996 w 1278759"/>
                  <a:gd name="connsiteY4" fmla="*/ 180975 h 509588"/>
                  <a:gd name="connsiteX5" fmla="*/ 1121597 w 1278759"/>
                  <a:gd name="connsiteY5" fmla="*/ 185738 h 509588"/>
                  <a:gd name="connsiteX6" fmla="*/ 1278759 w 1278759"/>
                  <a:gd name="connsiteY6" fmla="*/ 185738 h 509588"/>
                  <a:gd name="connsiteX7" fmla="*/ 1083497 w 1278759"/>
                  <a:gd name="connsiteY7" fmla="*/ 509588 h 509588"/>
                  <a:gd name="connsiteX8" fmla="*/ 612009 w 1278759"/>
                  <a:gd name="connsiteY8" fmla="*/ 433388 h 509588"/>
                  <a:gd name="connsiteX9" fmla="*/ 309282 w 1278759"/>
                  <a:gd name="connsiteY9" fmla="*/ 327222 h 509588"/>
                  <a:gd name="connsiteX0" fmla="*/ 0 w 1278759"/>
                  <a:gd name="connsiteY0" fmla="*/ 167758 h 509588"/>
                  <a:gd name="connsiteX1" fmla="*/ 207196 w 1278759"/>
                  <a:gd name="connsiteY1" fmla="*/ 0 h 509588"/>
                  <a:gd name="connsiteX2" fmla="*/ 459609 w 1278759"/>
                  <a:gd name="connsiteY2" fmla="*/ 71438 h 509588"/>
                  <a:gd name="connsiteX3" fmla="*/ 754884 w 1278759"/>
                  <a:gd name="connsiteY3" fmla="*/ 138113 h 509588"/>
                  <a:gd name="connsiteX4" fmla="*/ 892996 w 1278759"/>
                  <a:gd name="connsiteY4" fmla="*/ 180975 h 509588"/>
                  <a:gd name="connsiteX5" fmla="*/ 1121597 w 1278759"/>
                  <a:gd name="connsiteY5" fmla="*/ 185738 h 509588"/>
                  <a:gd name="connsiteX6" fmla="*/ 1278759 w 1278759"/>
                  <a:gd name="connsiteY6" fmla="*/ 185738 h 509588"/>
                  <a:gd name="connsiteX7" fmla="*/ 1083497 w 1278759"/>
                  <a:gd name="connsiteY7" fmla="*/ 509588 h 509588"/>
                  <a:gd name="connsiteX8" fmla="*/ 642993 w 1278759"/>
                  <a:gd name="connsiteY8" fmla="*/ 429107 h 509588"/>
                  <a:gd name="connsiteX9" fmla="*/ 309282 w 1278759"/>
                  <a:gd name="connsiteY9" fmla="*/ 327222 h 509588"/>
                  <a:gd name="connsiteX0" fmla="*/ 0 w 1278759"/>
                  <a:gd name="connsiteY0" fmla="*/ 167758 h 496745"/>
                  <a:gd name="connsiteX1" fmla="*/ 207196 w 1278759"/>
                  <a:gd name="connsiteY1" fmla="*/ 0 h 496745"/>
                  <a:gd name="connsiteX2" fmla="*/ 459609 w 1278759"/>
                  <a:gd name="connsiteY2" fmla="*/ 71438 h 496745"/>
                  <a:gd name="connsiteX3" fmla="*/ 754884 w 1278759"/>
                  <a:gd name="connsiteY3" fmla="*/ 138113 h 496745"/>
                  <a:gd name="connsiteX4" fmla="*/ 892996 w 1278759"/>
                  <a:gd name="connsiteY4" fmla="*/ 180975 h 496745"/>
                  <a:gd name="connsiteX5" fmla="*/ 1121597 w 1278759"/>
                  <a:gd name="connsiteY5" fmla="*/ 185738 h 496745"/>
                  <a:gd name="connsiteX6" fmla="*/ 1278759 w 1278759"/>
                  <a:gd name="connsiteY6" fmla="*/ 185738 h 496745"/>
                  <a:gd name="connsiteX7" fmla="*/ 1114481 w 1278759"/>
                  <a:gd name="connsiteY7" fmla="*/ 496745 h 496745"/>
                  <a:gd name="connsiteX8" fmla="*/ 642993 w 1278759"/>
                  <a:gd name="connsiteY8" fmla="*/ 429107 h 496745"/>
                  <a:gd name="connsiteX9" fmla="*/ 309282 w 1278759"/>
                  <a:gd name="connsiteY9" fmla="*/ 327222 h 496745"/>
                  <a:gd name="connsiteX0" fmla="*/ 0 w 1278759"/>
                  <a:gd name="connsiteY0" fmla="*/ 167758 h 496745"/>
                  <a:gd name="connsiteX1" fmla="*/ 207196 w 1278759"/>
                  <a:gd name="connsiteY1" fmla="*/ 0 h 496745"/>
                  <a:gd name="connsiteX2" fmla="*/ 459609 w 1278759"/>
                  <a:gd name="connsiteY2" fmla="*/ 71438 h 496745"/>
                  <a:gd name="connsiteX3" fmla="*/ 754884 w 1278759"/>
                  <a:gd name="connsiteY3" fmla="*/ 138113 h 496745"/>
                  <a:gd name="connsiteX4" fmla="*/ 892996 w 1278759"/>
                  <a:gd name="connsiteY4" fmla="*/ 180975 h 496745"/>
                  <a:gd name="connsiteX5" fmla="*/ 1121597 w 1278759"/>
                  <a:gd name="connsiteY5" fmla="*/ 185738 h 496745"/>
                  <a:gd name="connsiteX6" fmla="*/ 1278759 w 1278759"/>
                  <a:gd name="connsiteY6" fmla="*/ 185738 h 496745"/>
                  <a:gd name="connsiteX7" fmla="*/ 1114481 w 1278759"/>
                  <a:gd name="connsiteY7" fmla="*/ 496745 h 496745"/>
                  <a:gd name="connsiteX8" fmla="*/ 642993 w 1278759"/>
                  <a:gd name="connsiteY8" fmla="*/ 429107 h 496745"/>
                  <a:gd name="connsiteX9" fmla="*/ 309282 w 1278759"/>
                  <a:gd name="connsiteY9" fmla="*/ 327222 h 496745"/>
                  <a:gd name="connsiteX0" fmla="*/ 0 w 1274333"/>
                  <a:gd name="connsiteY0" fmla="*/ 167758 h 496745"/>
                  <a:gd name="connsiteX1" fmla="*/ 207196 w 1274333"/>
                  <a:gd name="connsiteY1" fmla="*/ 0 h 496745"/>
                  <a:gd name="connsiteX2" fmla="*/ 459609 w 1274333"/>
                  <a:gd name="connsiteY2" fmla="*/ 71438 h 496745"/>
                  <a:gd name="connsiteX3" fmla="*/ 754884 w 1274333"/>
                  <a:gd name="connsiteY3" fmla="*/ 138113 h 496745"/>
                  <a:gd name="connsiteX4" fmla="*/ 892996 w 1274333"/>
                  <a:gd name="connsiteY4" fmla="*/ 180975 h 496745"/>
                  <a:gd name="connsiteX5" fmla="*/ 1121597 w 1274333"/>
                  <a:gd name="connsiteY5" fmla="*/ 185738 h 496745"/>
                  <a:gd name="connsiteX6" fmla="*/ 1274333 w 1274333"/>
                  <a:gd name="connsiteY6" fmla="*/ 215704 h 496745"/>
                  <a:gd name="connsiteX7" fmla="*/ 1114481 w 1274333"/>
                  <a:gd name="connsiteY7" fmla="*/ 496745 h 496745"/>
                  <a:gd name="connsiteX8" fmla="*/ 642993 w 1274333"/>
                  <a:gd name="connsiteY8" fmla="*/ 429107 h 496745"/>
                  <a:gd name="connsiteX9" fmla="*/ 309282 w 1274333"/>
                  <a:gd name="connsiteY9" fmla="*/ 327222 h 496745"/>
                  <a:gd name="connsiteX0" fmla="*/ 0 w 1274333"/>
                  <a:gd name="connsiteY0" fmla="*/ 167758 h 496745"/>
                  <a:gd name="connsiteX1" fmla="*/ 207196 w 1274333"/>
                  <a:gd name="connsiteY1" fmla="*/ 0 h 496745"/>
                  <a:gd name="connsiteX2" fmla="*/ 459609 w 1274333"/>
                  <a:gd name="connsiteY2" fmla="*/ 71438 h 496745"/>
                  <a:gd name="connsiteX3" fmla="*/ 754884 w 1274333"/>
                  <a:gd name="connsiteY3" fmla="*/ 138113 h 496745"/>
                  <a:gd name="connsiteX4" fmla="*/ 892996 w 1274333"/>
                  <a:gd name="connsiteY4" fmla="*/ 180975 h 496745"/>
                  <a:gd name="connsiteX5" fmla="*/ 1121597 w 1274333"/>
                  <a:gd name="connsiteY5" fmla="*/ 185738 h 496745"/>
                  <a:gd name="connsiteX6" fmla="*/ 1274333 w 1274333"/>
                  <a:gd name="connsiteY6" fmla="*/ 215704 h 496745"/>
                  <a:gd name="connsiteX7" fmla="*/ 1114481 w 1274333"/>
                  <a:gd name="connsiteY7" fmla="*/ 496745 h 496745"/>
                  <a:gd name="connsiteX8" fmla="*/ 642993 w 1274333"/>
                  <a:gd name="connsiteY8" fmla="*/ 429107 h 496745"/>
                  <a:gd name="connsiteX9" fmla="*/ 309282 w 1274333"/>
                  <a:gd name="connsiteY9" fmla="*/ 327222 h 496745"/>
                  <a:gd name="connsiteX0" fmla="*/ 0 w 1278759"/>
                  <a:gd name="connsiteY0" fmla="*/ 167758 h 496745"/>
                  <a:gd name="connsiteX1" fmla="*/ 207196 w 1278759"/>
                  <a:gd name="connsiteY1" fmla="*/ 0 h 496745"/>
                  <a:gd name="connsiteX2" fmla="*/ 459609 w 1278759"/>
                  <a:gd name="connsiteY2" fmla="*/ 71438 h 496745"/>
                  <a:gd name="connsiteX3" fmla="*/ 754884 w 1278759"/>
                  <a:gd name="connsiteY3" fmla="*/ 138113 h 496745"/>
                  <a:gd name="connsiteX4" fmla="*/ 892996 w 1278759"/>
                  <a:gd name="connsiteY4" fmla="*/ 180975 h 496745"/>
                  <a:gd name="connsiteX5" fmla="*/ 1121597 w 1278759"/>
                  <a:gd name="connsiteY5" fmla="*/ 185738 h 496745"/>
                  <a:gd name="connsiteX6" fmla="*/ 1278759 w 1278759"/>
                  <a:gd name="connsiteY6" fmla="*/ 202861 h 496745"/>
                  <a:gd name="connsiteX7" fmla="*/ 1114481 w 1278759"/>
                  <a:gd name="connsiteY7" fmla="*/ 496745 h 496745"/>
                  <a:gd name="connsiteX8" fmla="*/ 642993 w 1278759"/>
                  <a:gd name="connsiteY8" fmla="*/ 429107 h 496745"/>
                  <a:gd name="connsiteX9" fmla="*/ 309282 w 1278759"/>
                  <a:gd name="connsiteY9" fmla="*/ 327222 h 496745"/>
                  <a:gd name="connsiteX0" fmla="*/ 0 w 1278759"/>
                  <a:gd name="connsiteY0" fmla="*/ 167758 h 496745"/>
                  <a:gd name="connsiteX1" fmla="*/ 207196 w 1278759"/>
                  <a:gd name="connsiteY1" fmla="*/ 0 h 496745"/>
                  <a:gd name="connsiteX2" fmla="*/ 459609 w 1278759"/>
                  <a:gd name="connsiteY2" fmla="*/ 71438 h 496745"/>
                  <a:gd name="connsiteX3" fmla="*/ 754884 w 1278759"/>
                  <a:gd name="connsiteY3" fmla="*/ 138113 h 496745"/>
                  <a:gd name="connsiteX4" fmla="*/ 892996 w 1278759"/>
                  <a:gd name="connsiteY4" fmla="*/ 180975 h 496745"/>
                  <a:gd name="connsiteX5" fmla="*/ 1134876 w 1278759"/>
                  <a:gd name="connsiteY5" fmla="*/ 177176 h 496745"/>
                  <a:gd name="connsiteX6" fmla="*/ 1278759 w 1278759"/>
                  <a:gd name="connsiteY6" fmla="*/ 202861 h 496745"/>
                  <a:gd name="connsiteX7" fmla="*/ 1114481 w 1278759"/>
                  <a:gd name="connsiteY7" fmla="*/ 496745 h 496745"/>
                  <a:gd name="connsiteX8" fmla="*/ 642993 w 1278759"/>
                  <a:gd name="connsiteY8" fmla="*/ 429107 h 496745"/>
                  <a:gd name="connsiteX9" fmla="*/ 309282 w 1278759"/>
                  <a:gd name="connsiteY9" fmla="*/ 327222 h 496745"/>
                  <a:gd name="connsiteX0" fmla="*/ 0 w 1292038"/>
                  <a:gd name="connsiteY0" fmla="*/ 167758 h 496745"/>
                  <a:gd name="connsiteX1" fmla="*/ 207196 w 1292038"/>
                  <a:gd name="connsiteY1" fmla="*/ 0 h 496745"/>
                  <a:gd name="connsiteX2" fmla="*/ 459609 w 1292038"/>
                  <a:gd name="connsiteY2" fmla="*/ 71438 h 496745"/>
                  <a:gd name="connsiteX3" fmla="*/ 754884 w 1292038"/>
                  <a:gd name="connsiteY3" fmla="*/ 138113 h 496745"/>
                  <a:gd name="connsiteX4" fmla="*/ 892996 w 1292038"/>
                  <a:gd name="connsiteY4" fmla="*/ 180975 h 496745"/>
                  <a:gd name="connsiteX5" fmla="*/ 1134876 w 1292038"/>
                  <a:gd name="connsiteY5" fmla="*/ 177176 h 496745"/>
                  <a:gd name="connsiteX6" fmla="*/ 1292038 w 1292038"/>
                  <a:gd name="connsiteY6" fmla="*/ 177176 h 496745"/>
                  <a:gd name="connsiteX7" fmla="*/ 1114481 w 1292038"/>
                  <a:gd name="connsiteY7" fmla="*/ 496745 h 496745"/>
                  <a:gd name="connsiteX8" fmla="*/ 642993 w 1292038"/>
                  <a:gd name="connsiteY8" fmla="*/ 429107 h 496745"/>
                  <a:gd name="connsiteX9" fmla="*/ 309282 w 1292038"/>
                  <a:gd name="connsiteY9" fmla="*/ 327222 h 496745"/>
                  <a:gd name="connsiteX0" fmla="*/ 0 w 1292038"/>
                  <a:gd name="connsiteY0" fmla="*/ 167758 h 496745"/>
                  <a:gd name="connsiteX1" fmla="*/ 207196 w 1292038"/>
                  <a:gd name="connsiteY1" fmla="*/ 0 h 496745"/>
                  <a:gd name="connsiteX2" fmla="*/ 459609 w 1292038"/>
                  <a:gd name="connsiteY2" fmla="*/ 71438 h 496745"/>
                  <a:gd name="connsiteX3" fmla="*/ 754884 w 1292038"/>
                  <a:gd name="connsiteY3" fmla="*/ 138113 h 496745"/>
                  <a:gd name="connsiteX4" fmla="*/ 892996 w 1292038"/>
                  <a:gd name="connsiteY4" fmla="*/ 180975 h 496745"/>
                  <a:gd name="connsiteX5" fmla="*/ 1134876 w 1292038"/>
                  <a:gd name="connsiteY5" fmla="*/ 177176 h 496745"/>
                  <a:gd name="connsiteX6" fmla="*/ 1292038 w 1292038"/>
                  <a:gd name="connsiteY6" fmla="*/ 177176 h 496745"/>
                  <a:gd name="connsiteX7" fmla="*/ 1114481 w 1292038"/>
                  <a:gd name="connsiteY7" fmla="*/ 496745 h 496745"/>
                  <a:gd name="connsiteX8" fmla="*/ 642993 w 1292038"/>
                  <a:gd name="connsiteY8" fmla="*/ 429107 h 496745"/>
                  <a:gd name="connsiteX9" fmla="*/ 309282 w 1292038"/>
                  <a:gd name="connsiteY9" fmla="*/ 327222 h 496745"/>
                  <a:gd name="connsiteX0" fmla="*/ 0 w 1292038"/>
                  <a:gd name="connsiteY0" fmla="*/ 167758 h 496745"/>
                  <a:gd name="connsiteX1" fmla="*/ 207196 w 1292038"/>
                  <a:gd name="connsiteY1" fmla="*/ 0 h 496745"/>
                  <a:gd name="connsiteX2" fmla="*/ 459609 w 1292038"/>
                  <a:gd name="connsiteY2" fmla="*/ 71438 h 496745"/>
                  <a:gd name="connsiteX3" fmla="*/ 754884 w 1292038"/>
                  <a:gd name="connsiteY3" fmla="*/ 138113 h 496745"/>
                  <a:gd name="connsiteX4" fmla="*/ 892996 w 1292038"/>
                  <a:gd name="connsiteY4" fmla="*/ 180975 h 496745"/>
                  <a:gd name="connsiteX5" fmla="*/ 1134876 w 1292038"/>
                  <a:gd name="connsiteY5" fmla="*/ 177176 h 496745"/>
                  <a:gd name="connsiteX6" fmla="*/ 1292038 w 1292038"/>
                  <a:gd name="connsiteY6" fmla="*/ 177176 h 496745"/>
                  <a:gd name="connsiteX7" fmla="*/ 1114481 w 1292038"/>
                  <a:gd name="connsiteY7" fmla="*/ 496745 h 496745"/>
                  <a:gd name="connsiteX8" fmla="*/ 642993 w 1292038"/>
                  <a:gd name="connsiteY8" fmla="*/ 429107 h 496745"/>
                  <a:gd name="connsiteX9" fmla="*/ 309282 w 1292038"/>
                  <a:gd name="connsiteY9" fmla="*/ 327222 h 496745"/>
                  <a:gd name="connsiteX0" fmla="*/ 0 w 1292038"/>
                  <a:gd name="connsiteY0" fmla="*/ 167758 h 496745"/>
                  <a:gd name="connsiteX1" fmla="*/ 207196 w 1292038"/>
                  <a:gd name="connsiteY1" fmla="*/ 0 h 496745"/>
                  <a:gd name="connsiteX2" fmla="*/ 459609 w 1292038"/>
                  <a:gd name="connsiteY2" fmla="*/ 71438 h 496745"/>
                  <a:gd name="connsiteX3" fmla="*/ 754884 w 1292038"/>
                  <a:gd name="connsiteY3" fmla="*/ 138113 h 496745"/>
                  <a:gd name="connsiteX4" fmla="*/ 892996 w 1292038"/>
                  <a:gd name="connsiteY4" fmla="*/ 180975 h 496745"/>
                  <a:gd name="connsiteX5" fmla="*/ 1134876 w 1292038"/>
                  <a:gd name="connsiteY5" fmla="*/ 177176 h 496745"/>
                  <a:gd name="connsiteX6" fmla="*/ 1292038 w 1292038"/>
                  <a:gd name="connsiteY6" fmla="*/ 177176 h 496745"/>
                  <a:gd name="connsiteX7" fmla="*/ 1114481 w 1292038"/>
                  <a:gd name="connsiteY7" fmla="*/ 496745 h 496745"/>
                  <a:gd name="connsiteX8" fmla="*/ 642993 w 1292038"/>
                  <a:gd name="connsiteY8" fmla="*/ 429107 h 496745"/>
                  <a:gd name="connsiteX9" fmla="*/ 313708 w 1292038"/>
                  <a:gd name="connsiteY9" fmla="*/ 352907 h 496745"/>
                  <a:gd name="connsiteX0" fmla="*/ 0 w 1292038"/>
                  <a:gd name="connsiteY0" fmla="*/ 167758 h 496745"/>
                  <a:gd name="connsiteX1" fmla="*/ 207196 w 1292038"/>
                  <a:gd name="connsiteY1" fmla="*/ 0 h 496745"/>
                  <a:gd name="connsiteX2" fmla="*/ 459609 w 1292038"/>
                  <a:gd name="connsiteY2" fmla="*/ 71438 h 496745"/>
                  <a:gd name="connsiteX3" fmla="*/ 754884 w 1292038"/>
                  <a:gd name="connsiteY3" fmla="*/ 138113 h 496745"/>
                  <a:gd name="connsiteX4" fmla="*/ 892996 w 1292038"/>
                  <a:gd name="connsiteY4" fmla="*/ 180975 h 496745"/>
                  <a:gd name="connsiteX5" fmla="*/ 1134876 w 1292038"/>
                  <a:gd name="connsiteY5" fmla="*/ 177176 h 496745"/>
                  <a:gd name="connsiteX6" fmla="*/ 1292038 w 1292038"/>
                  <a:gd name="connsiteY6" fmla="*/ 177176 h 496745"/>
                  <a:gd name="connsiteX7" fmla="*/ 1114481 w 1292038"/>
                  <a:gd name="connsiteY7" fmla="*/ 496745 h 496745"/>
                  <a:gd name="connsiteX8" fmla="*/ 638567 w 1292038"/>
                  <a:gd name="connsiteY8" fmla="*/ 407703 h 496745"/>
                  <a:gd name="connsiteX9" fmla="*/ 313708 w 1292038"/>
                  <a:gd name="connsiteY9" fmla="*/ 352907 h 496745"/>
                  <a:gd name="connsiteX0" fmla="*/ 0 w 1265480"/>
                  <a:gd name="connsiteY0" fmla="*/ 240533 h 496745"/>
                  <a:gd name="connsiteX1" fmla="*/ 180638 w 1265480"/>
                  <a:gd name="connsiteY1" fmla="*/ 0 h 496745"/>
                  <a:gd name="connsiteX2" fmla="*/ 433051 w 1265480"/>
                  <a:gd name="connsiteY2" fmla="*/ 71438 h 496745"/>
                  <a:gd name="connsiteX3" fmla="*/ 728326 w 1265480"/>
                  <a:gd name="connsiteY3" fmla="*/ 138113 h 496745"/>
                  <a:gd name="connsiteX4" fmla="*/ 866438 w 1265480"/>
                  <a:gd name="connsiteY4" fmla="*/ 180975 h 496745"/>
                  <a:gd name="connsiteX5" fmla="*/ 1108318 w 1265480"/>
                  <a:gd name="connsiteY5" fmla="*/ 177176 h 496745"/>
                  <a:gd name="connsiteX6" fmla="*/ 1265480 w 1265480"/>
                  <a:gd name="connsiteY6" fmla="*/ 177176 h 496745"/>
                  <a:gd name="connsiteX7" fmla="*/ 1087923 w 1265480"/>
                  <a:gd name="connsiteY7" fmla="*/ 496745 h 496745"/>
                  <a:gd name="connsiteX8" fmla="*/ 612009 w 1265480"/>
                  <a:gd name="connsiteY8" fmla="*/ 407703 h 496745"/>
                  <a:gd name="connsiteX9" fmla="*/ 287150 w 1265480"/>
                  <a:gd name="connsiteY9" fmla="*/ 352907 h 496745"/>
                  <a:gd name="connsiteX0" fmla="*/ 0 w 1265480"/>
                  <a:gd name="connsiteY0" fmla="*/ 231971 h 488183"/>
                  <a:gd name="connsiteX1" fmla="*/ 185064 w 1265480"/>
                  <a:gd name="connsiteY1" fmla="*/ 0 h 488183"/>
                  <a:gd name="connsiteX2" fmla="*/ 433051 w 1265480"/>
                  <a:gd name="connsiteY2" fmla="*/ 62876 h 488183"/>
                  <a:gd name="connsiteX3" fmla="*/ 728326 w 1265480"/>
                  <a:gd name="connsiteY3" fmla="*/ 129551 h 488183"/>
                  <a:gd name="connsiteX4" fmla="*/ 866438 w 1265480"/>
                  <a:gd name="connsiteY4" fmla="*/ 172413 h 488183"/>
                  <a:gd name="connsiteX5" fmla="*/ 1108318 w 1265480"/>
                  <a:gd name="connsiteY5" fmla="*/ 168614 h 488183"/>
                  <a:gd name="connsiteX6" fmla="*/ 1265480 w 1265480"/>
                  <a:gd name="connsiteY6" fmla="*/ 168614 h 488183"/>
                  <a:gd name="connsiteX7" fmla="*/ 1087923 w 1265480"/>
                  <a:gd name="connsiteY7" fmla="*/ 488183 h 488183"/>
                  <a:gd name="connsiteX8" fmla="*/ 612009 w 1265480"/>
                  <a:gd name="connsiteY8" fmla="*/ 399141 h 488183"/>
                  <a:gd name="connsiteX9" fmla="*/ 287150 w 1265480"/>
                  <a:gd name="connsiteY9" fmla="*/ 344345 h 488183"/>
                  <a:gd name="connsiteX0" fmla="*/ 0 w 1247775"/>
                  <a:gd name="connsiteY0" fmla="*/ 249095 h 488183"/>
                  <a:gd name="connsiteX1" fmla="*/ 167359 w 1247775"/>
                  <a:gd name="connsiteY1" fmla="*/ 0 h 488183"/>
                  <a:gd name="connsiteX2" fmla="*/ 415346 w 1247775"/>
                  <a:gd name="connsiteY2" fmla="*/ 62876 h 488183"/>
                  <a:gd name="connsiteX3" fmla="*/ 710621 w 1247775"/>
                  <a:gd name="connsiteY3" fmla="*/ 129551 h 488183"/>
                  <a:gd name="connsiteX4" fmla="*/ 848733 w 1247775"/>
                  <a:gd name="connsiteY4" fmla="*/ 172413 h 488183"/>
                  <a:gd name="connsiteX5" fmla="*/ 1090613 w 1247775"/>
                  <a:gd name="connsiteY5" fmla="*/ 168614 h 488183"/>
                  <a:gd name="connsiteX6" fmla="*/ 1247775 w 1247775"/>
                  <a:gd name="connsiteY6" fmla="*/ 168614 h 488183"/>
                  <a:gd name="connsiteX7" fmla="*/ 1070218 w 1247775"/>
                  <a:gd name="connsiteY7" fmla="*/ 488183 h 488183"/>
                  <a:gd name="connsiteX8" fmla="*/ 594304 w 1247775"/>
                  <a:gd name="connsiteY8" fmla="*/ 399141 h 488183"/>
                  <a:gd name="connsiteX9" fmla="*/ 269445 w 1247775"/>
                  <a:gd name="connsiteY9" fmla="*/ 344345 h 488183"/>
                  <a:gd name="connsiteX0" fmla="*/ 0 w 1247775"/>
                  <a:gd name="connsiteY0" fmla="*/ 249095 h 488183"/>
                  <a:gd name="connsiteX1" fmla="*/ 167359 w 1247775"/>
                  <a:gd name="connsiteY1" fmla="*/ 0 h 488183"/>
                  <a:gd name="connsiteX2" fmla="*/ 415346 w 1247775"/>
                  <a:gd name="connsiteY2" fmla="*/ 62876 h 488183"/>
                  <a:gd name="connsiteX3" fmla="*/ 710621 w 1247775"/>
                  <a:gd name="connsiteY3" fmla="*/ 129551 h 488183"/>
                  <a:gd name="connsiteX4" fmla="*/ 848733 w 1247775"/>
                  <a:gd name="connsiteY4" fmla="*/ 172413 h 488183"/>
                  <a:gd name="connsiteX5" fmla="*/ 1090613 w 1247775"/>
                  <a:gd name="connsiteY5" fmla="*/ 168614 h 488183"/>
                  <a:gd name="connsiteX6" fmla="*/ 1247775 w 1247775"/>
                  <a:gd name="connsiteY6" fmla="*/ 168614 h 488183"/>
                  <a:gd name="connsiteX7" fmla="*/ 1070218 w 1247775"/>
                  <a:gd name="connsiteY7" fmla="*/ 488183 h 488183"/>
                  <a:gd name="connsiteX8" fmla="*/ 594304 w 1247775"/>
                  <a:gd name="connsiteY8" fmla="*/ 399141 h 488183"/>
                  <a:gd name="connsiteX9" fmla="*/ 269445 w 1247775"/>
                  <a:gd name="connsiteY9" fmla="*/ 344345 h 488183"/>
                  <a:gd name="connsiteX0" fmla="*/ 0 w 1247775"/>
                  <a:gd name="connsiteY0" fmla="*/ 249095 h 488183"/>
                  <a:gd name="connsiteX1" fmla="*/ 167359 w 1247775"/>
                  <a:gd name="connsiteY1" fmla="*/ 0 h 488183"/>
                  <a:gd name="connsiteX2" fmla="*/ 415346 w 1247775"/>
                  <a:gd name="connsiteY2" fmla="*/ 62876 h 488183"/>
                  <a:gd name="connsiteX3" fmla="*/ 710621 w 1247775"/>
                  <a:gd name="connsiteY3" fmla="*/ 129551 h 488183"/>
                  <a:gd name="connsiteX4" fmla="*/ 848733 w 1247775"/>
                  <a:gd name="connsiteY4" fmla="*/ 172413 h 488183"/>
                  <a:gd name="connsiteX5" fmla="*/ 1090613 w 1247775"/>
                  <a:gd name="connsiteY5" fmla="*/ 168614 h 488183"/>
                  <a:gd name="connsiteX6" fmla="*/ 1247775 w 1247775"/>
                  <a:gd name="connsiteY6" fmla="*/ 168614 h 488183"/>
                  <a:gd name="connsiteX7" fmla="*/ 1070218 w 1247775"/>
                  <a:gd name="connsiteY7" fmla="*/ 488183 h 488183"/>
                  <a:gd name="connsiteX8" fmla="*/ 595687 w 1247775"/>
                  <a:gd name="connsiteY8" fmla="*/ 408506 h 488183"/>
                  <a:gd name="connsiteX9" fmla="*/ 269445 w 1247775"/>
                  <a:gd name="connsiteY9" fmla="*/ 344345 h 488183"/>
                  <a:gd name="connsiteX0" fmla="*/ 0 w 1247775"/>
                  <a:gd name="connsiteY0" fmla="*/ 249095 h 488183"/>
                  <a:gd name="connsiteX1" fmla="*/ 167359 w 1247775"/>
                  <a:gd name="connsiteY1" fmla="*/ 0 h 488183"/>
                  <a:gd name="connsiteX2" fmla="*/ 415346 w 1247775"/>
                  <a:gd name="connsiteY2" fmla="*/ 62876 h 488183"/>
                  <a:gd name="connsiteX3" fmla="*/ 710621 w 1247775"/>
                  <a:gd name="connsiteY3" fmla="*/ 129551 h 488183"/>
                  <a:gd name="connsiteX4" fmla="*/ 848733 w 1247775"/>
                  <a:gd name="connsiteY4" fmla="*/ 172413 h 488183"/>
                  <a:gd name="connsiteX5" fmla="*/ 1090613 w 1247775"/>
                  <a:gd name="connsiteY5" fmla="*/ 168614 h 488183"/>
                  <a:gd name="connsiteX6" fmla="*/ 1247775 w 1247775"/>
                  <a:gd name="connsiteY6" fmla="*/ 168614 h 488183"/>
                  <a:gd name="connsiteX7" fmla="*/ 1070218 w 1247775"/>
                  <a:gd name="connsiteY7" fmla="*/ 488183 h 488183"/>
                  <a:gd name="connsiteX8" fmla="*/ 595687 w 1247775"/>
                  <a:gd name="connsiteY8" fmla="*/ 408506 h 488183"/>
                  <a:gd name="connsiteX9" fmla="*/ 250080 w 1247775"/>
                  <a:gd name="connsiteY9" fmla="*/ 348358 h 488183"/>
                  <a:gd name="connsiteX0" fmla="*/ 0 w 1247775"/>
                  <a:gd name="connsiteY0" fmla="*/ 249095 h 488183"/>
                  <a:gd name="connsiteX1" fmla="*/ 167359 w 1247775"/>
                  <a:gd name="connsiteY1" fmla="*/ 0 h 488183"/>
                  <a:gd name="connsiteX2" fmla="*/ 415346 w 1247775"/>
                  <a:gd name="connsiteY2" fmla="*/ 62876 h 488183"/>
                  <a:gd name="connsiteX3" fmla="*/ 682957 w 1247775"/>
                  <a:gd name="connsiteY3" fmla="*/ 105472 h 488183"/>
                  <a:gd name="connsiteX4" fmla="*/ 848733 w 1247775"/>
                  <a:gd name="connsiteY4" fmla="*/ 172413 h 488183"/>
                  <a:gd name="connsiteX5" fmla="*/ 1090613 w 1247775"/>
                  <a:gd name="connsiteY5" fmla="*/ 168614 h 488183"/>
                  <a:gd name="connsiteX6" fmla="*/ 1247775 w 1247775"/>
                  <a:gd name="connsiteY6" fmla="*/ 168614 h 488183"/>
                  <a:gd name="connsiteX7" fmla="*/ 1070218 w 1247775"/>
                  <a:gd name="connsiteY7" fmla="*/ 488183 h 488183"/>
                  <a:gd name="connsiteX8" fmla="*/ 595687 w 1247775"/>
                  <a:gd name="connsiteY8" fmla="*/ 408506 h 488183"/>
                  <a:gd name="connsiteX9" fmla="*/ 250080 w 1247775"/>
                  <a:gd name="connsiteY9" fmla="*/ 348358 h 488183"/>
                  <a:gd name="connsiteX0" fmla="*/ 0 w 1247775"/>
                  <a:gd name="connsiteY0" fmla="*/ 249095 h 488183"/>
                  <a:gd name="connsiteX1" fmla="*/ 167359 w 1247775"/>
                  <a:gd name="connsiteY1" fmla="*/ 0 h 488183"/>
                  <a:gd name="connsiteX2" fmla="*/ 411197 w 1247775"/>
                  <a:gd name="connsiteY2" fmla="*/ 49498 h 488183"/>
                  <a:gd name="connsiteX3" fmla="*/ 682957 w 1247775"/>
                  <a:gd name="connsiteY3" fmla="*/ 105472 h 488183"/>
                  <a:gd name="connsiteX4" fmla="*/ 848733 w 1247775"/>
                  <a:gd name="connsiteY4" fmla="*/ 172413 h 488183"/>
                  <a:gd name="connsiteX5" fmla="*/ 1090613 w 1247775"/>
                  <a:gd name="connsiteY5" fmla="*/ 168614 h 488183"/>
                  <a:gd name="connsiteX6" fmla="*/ 1247775 w 1247775"/>
                  <a:gd name="connsiteY6" fmla="*/ 168614 h 488183"/>
                  <a:gd name="connsiteX7" fmla="*/ 1070218 w 1247775"/>
                  <a:gd name="connsiteY7" fmla="*/ 488183 h 488183"/>
                  <a:gd name="connsiteX8" fmla="*/ 595687 w 1247775"/>
                  <a:gd name="connsiteY8" fmla="*/ 408506 h 488183"/>
                  <a:gd name="connsiteX9" fmla="*/ 250080 w 1247775"/>
                  <a:gd name="connsiteY9" fmla="*/ 348358 h 488183"/>
                  <a:gd name="connsiteX0" fmla="*/ 0 w 1247775"/>
                  <a:gd name="connsiteY0" fmla="*/ 249095 h 488183"/>
                  <a:gd name="connsiteX1" fmla="*/ 167359 w 1247775"/>
                  <a:gd name="connsiteY1" fmla="*/ 0 h 488183"/>
                  <a:gd name="connsiteX2" fmla="*/ 411197 w 1247775"/>
                  <a:gd name="connsiteY2" fmla="*/ 49498 h 488183"/>
                  <a:gd name="connsiteX3" fmla="*/ 682957 w 1247775"/>
                  <a:gd name="connsiteY3" fmla="*/ 105472 h 488183"/>
                  <a:gd name="connsiteX4" fmla="*/ 827985 w 1247775"/>
                  <a:gd name="connsiteY4" fmla="*/ 159035 h 488183"/>
                  <a:gd name="connsiteX5" fmla="*/ 1090613 w 1247775"/>
                  <a:gd name="connsiteY5" fmla="*/ 168614 h 488183"/>
                  <a:gd name="connsiteX6" fmla="*/ 1247775 w 1247775"/>
                  <a:gd name="connsiteY6" fmla="*/ 168614 h 488183"/>
                  <a:gd name="connsiteX7" fmla="*/ 1070218 w 1247775"/>
                  <a:gd name="connsiteY7" fmla="*/ 488183 h 488183"/>
                  <a:gd name="connsiteX8" fmla="*/ 595687 w 1247775"/>
                  <a:gd name="connsiteY8" fmla="*/ 408506 h 488183"/>
                  <a:gd name="connsiteX9" fmla="*/ 250080 w 1247775"/>
                  <a:gd name="connsiteY9" fmla="*/ 348358 h 48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7775" h="488183">
                    <a:moveTo>
                      <a:pt x="0" y="249095"/>
                    </a:moveTo>
                    <a:cubicBezTo>
                      <a:pt x="54312" y="148939"/>
                      <a:pt x="97751" y="109199"/>
                      <a:pt x="167359" y="0"/>
                    </a:cubicBezTo>
                    <a:cubicBezTo>
                      <a:pt x="264196" y="14091"/>
                      <a:pt x="325264" y="31919"/>
                      <a:pt x="411197" y="49498"/>
                    </a:cubicBezTo>
                    <a:cubicBezTo>
                      <a:pt x="497130" y="67077"/>
                      <a:pt x="584532" y="83247"/>
                      <a:pt x="682957" y="105472"/>
                    </a:cubicBezTo>
                    <a:lnTo>
                      <a:pt x="827985" y="159035"/>
                    </a:lnTo>
                    <a:lnTo>
                      <a:pt x="1090613" y="168614"/>
                    </a:lnTo>
                    <a:cubicBezTo>
                      <a:pt x="1143000" y="168614"/>
                      <a:pt x="1167822" y="166687"/>
                      <a:pt x="1247775" y="168614"/>
                    </a:cubicBezTo>
                    <a:cubicBezTo>
                      <a:pt x="1189804" y="268056"/>
                      <a:pt x="1136986" y="371671"/>
                      <a:pt x="1070218" y="488183"/>
                    </a:cubicBezTo>
                    <a:cubicBezTo>
                      <a:pt x="903530" y="477070"/>
                      <a:pt x="752850" y="433906"/>
                      <a:pt x="595687" y="408506"/>
                    </a:cubicBezTo>
                    <a:lnTo>
                      <a:pt x="250080" y="348358"/>
                    </a:lnTo>
                  </a:path>
                </a:pathLst>
              </a:custGeom>
              <a:noFill/>
              <a:ln w="38100" cap="sq">
                <a:solidFill>
                  <a:schemeClr val="tx1"/>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sp>
          <p:nvSpPr>
            <p:cNvPr id="127" name="フリーフォーム: 図形 80"/>
            <p:cNvSpPr/>
            <p:nvPr/>
          </p:nvSpPr>
          <p:spPr>
            <a:xfrm>
              <a:off x="1741674" y="557271"/>
              <a:ext cx="1328172" cy="496398"/>
            </a:xfrm>
            <a:custGeom>
              <a:avLst/>
              <a:gdLst>
                <a:gd name="connsiteX0" fmla="*/ 0 w 885437"/>
                <a:gd name="connsiteY0" fmla="*/ 0 h 331004"/>
                <a:gd name="connsiteX1" fmla="*/ 324799 w 885437"/>
                <a:gd name="connsiteY1" fmla="*/ 134470 h 331004"/>
                <a:gd name="connsiteX2" fmla="*/ 647528 w 885437"/>
                <a:gd name="connsiteY2" fmla="*/ 244116 h 331004"/>
                <a:gd name="connsiteX3" fmla="*/ 885437 w 885437"/>
                <a:gd name="connsiteY3" fmla="*/ 331004 h 331004"/>
              </a:gdLst>
              <a:ahLst/>
              <a:cxnLst>
                <a:cxn ang="0">
                  <a:pos x="connsiteX0" y="connsiteY0"/>
                </a:cxn>
                <a:cxn ang="0">
                  <a:pos x="connsiteX1" y="connsiteY1"/>
                </a:cxn>
                <a:cxn ang="0">
                  <a:pos x="connsiteX2" y="connsiteY2"/>
                </a:cxn>
                <a:cxn ang="0">
                  <a:pos x="connsiteX3" y="connsiteY3"/>
                </a:cxn>
              </a:cxnLst>
              <a:rect l="l" t="t" r="r" b="b"/>
              <a:pathLst>
                <a:path w="885437" h="331004">
                  <a:moveTo>
                    <a:pt x="0" y="0"/>
                  </a:moveTo>
                  <a:lnTo>
                    <a:pt x="324799" y="134470"/>
                  </a:lnTo>
                  <a:lnTo>
                    <a:pt x="647528" y="244116"/>
                  </a:lnTo>
                  <a:lnTo>
                    <a:pt x="885437" y="331004"/>
                  </a:lnTo>
                </a:path>
              </a:pathLst>
            </a:custGeom>
            <a:noFill/>
            <a:ln w="60325" cmpd="dbl">
              <a:solidFill>
                <a:schemeClr val="tx1"/>
              </a:solidFill>
              <a:headEnd type="stealth"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2" name="正方形/長方形 1"/>
          <p:cNvSpPr/>
          <p:nvPr/>
        </p:nvSpPr>
        <p:spPr>
          <a:xfrm>
            <a:off x="2578882" y="2621246"/>
            <a:ext cx="2052000" cy="128059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6" name="正方形/長方形 125"/>
          <p:cNvSpPr/>
          <p:nvPr/>
        </p:nvSpPr>
        <p:spPr>
          <a:xfrm>
            <a:off x="6906198" y="2621246"/>
            <a:ext cx="2052000" cy="161855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0" name="テキスト ボックス 2"/>
          <p:cNvSpPr txBox="1">
            <a:spLocks noChangeArrowheads="1"/>
          </p:cNvSpPr>
          <p:nvPr/>
        </p:nvSpPr>
        <p:spPr bwMode="auto">
          <a:xfrm>
            <a:off x="6958729" y="2676022"/>
            <a:ext cx="1463955" cy="153121"/>
          </a:xfrm>
          <a:prstGeom prst="rect">
            <a:avLst/>
          </a:prstGeom>
          <a:noFill/>
          <a:ln w="9525">
            <a:noFill/>
            <a:miter lim="800000"/>
            <a:headEnd/>
            <a:tailEnd/>
          </a:ln>
        </p:spPr>
        <p:txBody>
          <a:bodyPr rot="0" vert="horz" wrap="square" lIns="0" tIns="0" rIns="0" bIns="0" anchor="t" anchorCtr="0">
            <a:noAutofit/>
          </a:bodyPr>
          <a:lstStyle/>
          <a:p>
            <a:pPr marL="113665" indent="-111125" algn="just">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●まちの将来像の検討・提示</a:t>
            </a:r>
          </a:p>
        </p:txBody>
      </p:sp>
      <p:sp>
        <p:nvSpPr>
          <p:cNvPr id="111" name="テキスト ボックス 2"/>
          <p:cNvSpPr txBox="1">
            <a:spLocks noChangeArrowheads="1"/>
          </p:cNvSpPr>
          <p:nvPr/>
        </p:nvSpPr>
        <p:spPr bwMode="auto">
          <a:xfrm>
            <a:off x="6957013" y="2862128"/>
            <a:ext cx="1701848" cy="311487"/>
          </a:xfrm>
          <a:prstGeom prst="rect">
            <a:avLst/>
          </a:prstGeom>
          <a:noFill/>
          <a:ln w="9525">
            <a:noFill/>
            <a:miter lim="800000"/>
            <a:headEnd/>
            <a:tailEnd/>
          </a:ln>
        </p:spPr>
        <p:txBody>
          <a:bodyPr rot="0" vert="horz" wrap="square" lIns="0" tIns="0" rIns="0" bIns="0" anchor="t" anchorCtr="0">
            <a:noAutofit/>
          </a:bodyPr>
          <a:lstStyle/>
          <a:p>
            <a:pPr marL="113665" indent="-111125" algn="just">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●道路等の基盤整備、</a:t>
            </a:r>
          </a:p>
          <a:p>
            <a:pPr marL="2540" indent="114300" algn="just">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整備を契機としたまちづくり</a:t>
            </a:r>
          </a:p>
        </p:txBody>
      </p:sp>
      <p:sp>
        <p:nvSpPr>
          <p:cNvPr id="112" name="テキスト ボックス 2"/>
          <p:cNvSpPr txBox="1">
            <a:spLocks noChangeArrowheads="1"/>
          </p:cNvSpPr>
          <p:nvPr/>
        </p:nvSpPr>
        <p:spPr bwMode="auto">
          <a:xfrm>
            <a:off x="6958733" y="3184426"/>
            <a:ext cx="1970883" cy="675265"/>
          </a:xfrm>
          <a:prstGeom prst="rect">
            <a:avLst/>
          </a:prstGeom>
          <a:noFill/>
          <a:ln w="9525">
            <a:noFill/>
            <a:miter lim="800000"/>
            <a:headEnd/>
            <a:tailEnd/>
          </a:ln>
        </p:spPr>
        <p:txBody>
          <a:bodyPr rot="0" vert="horz" wrap="square" lIns="0" tIns="0" rIns="0" bIns="0" anchor="t" anchorCtr="0">
            <a:noAutofit/>
          </a:bodyPr>
          <a:lstStyle/>
          <a:p>
            <a:pPr marL="113665" indent="-111125" algn="just">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900" kern="100" spc="-90" dirty="0">
                <a:effectLst/>
                <a:latin typeface="Meiryo UI" panose="020B0604030504040204" pitchFamily="50" charset="-128"/>
                <a:ea typeface="Meiryo UI" panose="020B0604030504040204" pitchFamily="50" charset="-128"/>
                <a:cs typeface="Times New Roman" panose="02020603050405020304" pitchFamily="18" charset="0"/>
              </a:rPr>
              <a:t>民間主体による建替え等が進む環境の整備</a:t>
            </a:r>
          </a:p>
          <a:p>
            <a:pPr marL="88900" algn="just">
              <a:lnSpc>
                <a:spcPts val="10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・狭小・接道不良敷地の解消</a:t>
            </a:r>
          </a:p>
          <a:p>
            <a:pPr marL="88900" algn="just">
              <a:lnSpc>
                <a:spcPts val="10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・空家・空地の活用、優良宅地形成</a:t>
            </a:r>
          </a:p>
          <a:p>
            <a:pPr marL="88900" algn="just">
              <a:lnSpc>
                <a:spcPts val="10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・地籍調査等の推進</a:t>
            </a:r>
          </a:p>
          <a:p>
            <a:pPr marL="88900" algn="just">
              <a:lnSpc>
                <a:spcPts val="10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900" kern="100" spc="-50" dirty="0">
                <a:effectLst/>
                <a:latin typeface="Meiryo UI" panose="020B0604030504040204" pitchFamily="50" charset="-128"/>
                <a:ea typeface="Meiryo UI" panose="020B0604030504040204" pitchFamily="50" charset="-128"/>
                <a:cs typeface="Times New Roman" panose="02020603050405020304" pitchFamily="18" charset="0"/>
              </a:rPr>
              <a:t>様々な分野の専門家の連携体制の構築</a:t>
            </a:r>
          </a:p>
          <a:p>
            <a:pPr algn="just">
              <a:lnSpc>
                <a:spcPts val="1200"/>
              </a:lnSpc>
              <a:spcAft>
                <a:spcPts val="0"/>
              </a:spcAft>
            </a:pP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3" name="テキスト ボックス 2"/>
          <p:cNvSpPr txBox="1">
            <a:spLocks noChangeArrowheads="1"/>
          </p:cNvSpPr>
          <p:nvPr/>
        </p:nvSpPr>
        <p:spPr bwMode="auto">
          <a:xfrm>
            <a:off x="6958713" y="3859691"/>
            <a:ext cx="1938419" cy="317050"/>
          </a:xfrm>
          <a:prstGeom prst="rect">
            <a:avLst/>
          </a:prstGeom>
          <a:noFill/>
          <a:ln w="9525">
            <a:noFill/>
            <a:miter lim="800000"/>
            <a:headEnd/>
            <a:tailEnd/>
          </a:ln>
        </p:spPr>
        <p:txBody>
          <a:bodyPr rot="0" vert="horz" wrap="square" lIns="0" tIns="0" rIns="0" bIns="0" anchor="t" anchorCtr="0">
            <a:noAutofit/>
          </a:bodyPr>
          <a:lstStyle/>
          <a:p>
            <a:pPr marL="112713" indent="-111125" algn="just">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●地域ニーズに応じた空地の柔軟な活用による「みどり」の創出</a:t>
            </a:r>
          </a:p>
        </p:txBody>
      </p:sp>
      <p:grpSp>
        <p:nvGrpSpPr>
          <p:cNvPr id="5" name="グループ化 4"/>
          <p:cNvGrpSpPr/>
          <p:nvPr/>
        </p:nvGrpSpPr>
        <p:grpSpPr>
          <a:xfrm>
            <a:off x="3703302" y="2738286"/>
            <a:ext cx="1167961" cy="1513974"/>
            <a:chOff x="3749302" y="2768046"/>
            <a:chExt cx="1303917" cy="1295223"/>
          </a:xfrm>
        </p:grpSpPr>
        <p:cxnSp>
          <p:nvCxnSpPr>
            <p:cNvPr id="75" name="直線コネクタ 74"/>
            <p:cNvCxnSpPr/>
            <p:nvPr/>
          </p:nvCxnSpPr>
          <p:spPr>
            <a:xfrm>
              <a:off x="4464050" y="2768046"/>
              <a:ext cx="589169" cy="1295223"/>
            </a:xfrm>
            <a:prstGeom prst="line">
              <a:avLst/>
            </a:prstGeom>
            <a:ln w="127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flipH="1">
              <a:off x="3749302" y="2768046"/>
              <a:ext cx="7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4" name="Rectangle 49"/>
          <p:cNvSpPr>
            <a:spLocks noChangeArrowheads="1"/>
          </p:cNvSpPr>
          <p:nvPr/>
        </p:nvSpPr>
        <p:spPr bwMode="auto">
          <a:xfrm>
            <a:off x="1625281" y="455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9" name="テキスト ボックス 68"/>
          <p:cNvSpPr txBox="1"/>
          <p:nvPr/>
        </p:nvSpPr>
        <p:spPr>
          <a:xfrm>
            <a:off x="179134" y="700822"/>
            <a:ext cx="6336704"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大阪府密集市街地整備方針」の取組み</a:t>
            </a:r>
            <a:endParaRPr lang="en-US" altLang="ja-JP" sz="1400" b="1" u="sng" dirty="0"/>
          </a:p>
        </p:txBody>
      </p:sp>
      <p:graphicFrame>
        <p:nvGraphicFramePr>
          <p:cNvPr id="71" name="表 70"/>
          <p:cNvGraphicFramePr>
            <a:graphicFrameLocks noGrp="1"/>
          </p:cNvGraphicFramePr>
          <p:nvPr/>
        </p:nvGraphicFramePr>
        <p:xfrm>
          <a:off x="435152" y="4858116"/>
          <a:ext cx="1859286" cy="859190"/>
        </p:xfrm>
        <a:graphic>
          <a:graphicData uri="http://schemas.openxmlformats.org/drawingml/2006/table">
            <a:tbl>
              <a:tblPr>
                <a:tableStyleId>{5C22544A-7EE6-4342-B048-85BDC9FD1C3A}</a:tableStyleId>
              </a:tblPr>
              <a:tblGrid>
                <a:gridCol w="446169">
                  <a:extLst>
                    <a:ext uri="{9D8B030D-6E8A-4147-A177-3AD203B41FA5}">
                      <a16:colId xmlns:a16="http://schemas.microsoft.com/office/drawing/2014/main" val="1276941167"/>
                    </a:ext>
                  </a:extLst>
                </a:gridCol>
                <a:gridCol w="471039">
                  <a:extLst>
                    <a:ext uri="{9D8B030D-6E8A-4147-A177-3AD203B41FA5}">
                      <a16:colId xmlns:a16="http://schemas.microsoft.com/office/drawing/2014/main" val="1676820223"/>
                    </a:ext>
                  </a:extLst>
                </a:gridCol>
                <a:gridCol w="471039">
                  <a:extLst>
                    <a:ext uri="{9D8B030D-6E8A-4147-A177-3AD203B41FA5}">
                      <a16:colId xmlns:a16="http://schemas.microsoft.com/office/drawing/2014/main" val="1383888150"/>
                    </a:ext>
                  </a:extLst>
                </a:gridCol>
                <a:gridCol w="471039">
                  <a:extLst>
                    <a:ext uri="{9D8B030D-6E8A-4147-A177-3AD203B41FA5}">
                      <a16:colId xmlns:a16="http://schemas.microsoft.com/office/drawing/2014/main" val="1704229019"/>
                    </a:ext>
                  </a:extLst>
                </a:gridCol>
              </a:tblGrid>
              <a:tr h="85919">
                <a:tc rowSpan="2">
                  <a:txBody>
                    <a:bodyPr/>
                    <a:lstStyle/>
                    <a:p>
                      <a:pPr algn="ctr" fontAlgn="ctr"/>
                      <a:r>
                        <a:rPr lang="ja-JP" altLang="en-US" sz="500" u="none" strike="noStrike" dirty="0">
                          <a:effectLst/>
                          <a:latin typeface="Meiryo UI" panose="020B0604030504040204" pitchFamily="50" charset="-128"/>
                          <a:ea typeface="Meiryo UI" panose="020B0604030504040204" pitchFamily="50" charset="-128"/>
                        </a:rPr>
                        <a:t>市</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algn="ctr" fontAlgn="ctr"/>
                      <a:r>
                        <a:rPr lang="en-US" sz="500" u="none" strike="noStrike" dirty="0">
                          <a:effectLst/>
                          <a:latin typeface="Meiryo UI" panose="020B0604030504040204" pitchFamily="50" charset="-128"/>
                          <a:ea typeface="Meiryo UI" panose="020B0604030504040204" pitchFamily="50" charset="-128"/>
                        </a:rPr>
                        <a:t>H24</a:t>
                      </a:r>
                      <a:r>
                        <a:rPr lang="ja-JP" altLang="en-US" sz="500" u="none" strike="noStrike" dirty="0">
                          <a:effectLst/>
                          <a:latin typeface="Meiryo UI" panose="020B0604030504040204" pitchFamily="50" charset="-128"/>
                          <a:ea typeface="Meiryo UI" panose="020B0604030504040204" pitchFamily="50" charset="-128"/>
                        </a:rPr>
                        <a:t>年度</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gridSpan="2">
                  <a:txBody>
                    <a:bodyPr/>
                    <a:lstStyle/>
                    <a:p>
                      <a:pPr algn="ctr" fontAlgn="ctr"/>
                      <a:r>
                        <a:rPr lang="en-US" altLang="ja-JP" sz="500" b="0" i="0" u="none" strike="noStrike" dirty="0">
                          <a:solidFill>
                            <a:srgbClr val="000000"/>
                          </a:solidFill>
                          <a:effectLst/>
                          <a:latin typeface="Meiryo UI" panose="020B0604030504040204" pitchFamily="50" charset="-128"/>
                          <a:ea typeface="Meiryo UI" panose="020B0604030504040204" pitchFamily="50" charset="-128"/>
                        </a:rPr>
                        <a:t>R2</a:t>
                      </a:r>
                      <a:r>
                        <a:rPr lang="ja-JP" altLang="en-US" sz="500" b="0" i="0" u="none" strike="noStrike" dirty="0">
                          <a:solidFill>
                            <a:srgbClr val="000000"/>
                          </a:solidFill>
                          <a:effectLst/>
                          <a:latin typeface="Meiryo UI" panose="020B0604030504040204" pitchFamily="50" charset="-128"/>
                          <a:ea typeface="Meiryo UI" panose="020B0604030504040204" pitchFamily="50" charset="-128"/>
                        </a:rPr>
                        <a:t>年度末</a:t>
                      </a: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hMerge="1">
                  <a:txBody>
                    <a:bodyPr/>
                    <a:lstStyle/>
                    <a:p>
                      <a:pPr algn="ct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0205" marR="50205"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2362159"/>
                  </a:ext>
                </a:extLst>
              </a:tr>
              <a:tr h="85919">
                <a:tc vMerge="1">
                  <a:txBody>
                    <a:bodyPr/>
                    <a:lstStyle/>
                    <a:p>
                      <a:pPr algn="ct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0205" marR="50205"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algn="ct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0205" marR="50205"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ja-JP" altLang="en-US" sz="500" u="none" strike="noStrike" dirty="0">
                          <a:effectLst/>
                          <a:latin typeface="Meiryo UI" panose="020B0604030504040204" pitchFamily="50" charset="-128"/>
                          <a:ea typeface="Meiryo UI" panose="020B0604030504040204" pitchFamily="50" charset="-128"/>
                        </a:rPr>
                        <a:t>解消</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ja-JP" altLang="en-US" sz="500" u="none" strike="noStrike" dirty="0">
                          <a:effectLst/>
                          <a:latin typeface="Meiryo UI" panose="020B0604030504040204" pitchFamily="50" charset="-128"/>
                          <a:ea typeface="Meiryo UI" panose="020B0604030504040204" pitchFamily="50" charset="-128"/>
                        </a:rPr>
                        <a:t>未解消</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88529548"/>
                  </a:ext>
                </a:extLst>
              </a:tr>
              <a:tr h="85919">
                <a:tc>
                  <a:txBody>
                    <a:bodyPr/>
                    <a:lstStyle/>
                    <a:p>
                      <a:pPr algn="ctr" fontAlgn="ctr"/>
                      <a:r>
                        <a:rPr lang="ja-JP" altLang="en-US" sz="500" u="none" strike="noStrike" dirty="0">
                          <a:effectLst/>
                          <a:latin typeface="Meiryo UI" panose="020B0604030504040204" pitchFamily="50" charset="-128"/>
                          <a:ea typeface="Meiryo UI" panose="020B0604030504040204" pitchFamily="50" charset="-128"/>
                        </a:rPr>
                        <a:t>大阪市</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1,333</a:t>
                      </a:r>
                      <a:r>
                        <a:rPr lang="ja-JP" altLang="en-US" sz="500" u="none" strike="noStrike" baseline="0" dirty="0">
                          <a:effectLst/>
                          <a:latin typeface="Meiryo UI" panose="020B0604030504040204" pitchFamily="50" charset="-128"/>
                          <a:ea typeface="Meiryo UI" panose="020B0604030504040204" pitchFamily="50" charset="-128"/>
                        </a:rPr>
                        <a:t> </a:t>
                      </a:r>
                      <a:r>
                        <a:rPr lang="en-US" altLang="ja-JP" sz="500" u="none" strike="noStrike" dirty="0">
                          <a:effectLst/>
                          <a:latin typeface="Meiryo UI" panose="020B0604030504040204" pitchFamily="50" charset="-128"/>
                          <a:ea typeface="Meiryo UI" panose="020B0604030504040204" pitchFamily="50" charset="-128"/>
                        </a:rPr>
                        <a:t>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692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641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56852813"/>
                  </a:ext>
                </a:extLst>
              </a:tr>
              <a:tr h="85919">
                <a:tc>
                  <a:txBody>
                    <a:bodyPr/>
                    <a:lstStyle/>
                    <a:p>
                      <a:pPr algn="ctr" fontAlgn="ctr"/>
                      <a:r>
                        <a:rPr lang="ja-JP" altLang="en-US" sz="500" u="none" strike="noStrike" dirty="0">
                          <a:effectLst/>
                          <a:latin typeface="Meiryo UI" panose="020B0604030504040204" pitchFamily="50" charset="-128"/>
                          <a:ea typeface="Meiryo UI" panose="020B0604030504040204" pitchFamily="50" charset="-128"/>
                        </a:rPr>
                        <a:t>堺市</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54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36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18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5487756"/>
                  </a:ext>
                </a:extLst>
              </a:tr>
              <a:tr h="85919">
                <a:tc>
                  <a:txBody>
                    <a:bodyPr/>
                    <a:lstStyle/>
                    <a:p>
                      <a:pPr algn="ctr" fontAlgn="ctr"/>
                      <a:r>
                        <a:rPr lang="ja-JP" altLang="en-US" sz="500" u="none" strike="noStrike" dirty="0">
                          <a:effectLst/>
                          <a:latin typeface="Meiryo UI" panose="020B0604030504040204" pitchFamily="50" charset="-128"/>
                          <a:ea typeface="Meiryo UI" panose="020B0604030504040204" pitchFamily="50" charset="-128"/>
                        </a:rPr>
                        <a:t>豊中市</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246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109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137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90308748"/>
                  </a:ext>
                </a:extLst>
              </a:tr>
              <a:tr h="85919">
                <a:tc>
                  <a:txBody>
                    <a:bodyPr/>
                    <a:lstStyle/>
                    <a:p>
                      <a:pPr algn="ctr" fontAlgn="ctr"/>
                      <a:r>
                        <a:rPr lang="ja-JP" altLang="en-US" sz="500" u="none" strike="noStrike" dirty="0">
                          <a:effectLst/>
                          <a:latin typeface="Meiryo UI" panose="020B0604030504040204" pitchFamily="50" charset="-128"/>
                          <a:ea typeface="Meiryo UI" panose="020B0604030504040204" pitchFamily="50" charset="-128"/>
                        </a:rPr>
                        <a:t>守口市</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213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213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0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24207345"/>
                  </a:ext>
                </a:extLst>
              </a:tr>
              <a:tr h="85919">
                <a:tc>
                  <a:txBody>
                    <a:bodyPr/>
                    <a:lstStyle/>
                    <a:p>
                      <a:pPr algn="ctr" fontAlgn="ctr"/>
                      <a:r>
                        <a:rPr lang="ja-JP" altLang="en-US" sz="500" u="none" strike="noStrike" dirty="0">
                          <a:effectLst/>
                          <a:latin typeface="Meiryo UI" panose="020B0604030504040204" pitchFamily="50" charset="-128"/>
                          <a:ea typeface="Meiryo UI" panose="020B0604030504040204" pitchFamily="50" charset="-128"/>
                        </a:rPr>
                        <a:t>門真市</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137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29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108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42813499"/>
                  </a:ext>
                </a:extLst>
              </a:tr>
              <a:tr h="85919">
                <a:tc>
                  <a:txBody>
                    <a:bodyPr/>
                    <a:lstStyle/>
                    <a:p>
                      <a:pPr algn="ctr" fontAlgn="ctr"/>
                      <a:r>
                        <a:rPr lang="ja-JP" altLang="en-US" sz="500" u="none" strike="noStrike" dirty="0">
                          <a:effectLst/>
                          <a:latin typeface="Meiryo UI" panose="020B0604030504040204" pitchFamily="50" charset="-128"/>
                          <a:ea typeface="Meiryo UI" panose="020B0604030504040204" pitchFamily="50" charset="-128"/>
                        </a:rPr>
                        <a:t>寝屋川市</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216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144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72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85699602"/>
                  </a:ext>
                </a:extLst>
              </a:tr>
              <a:tr h="85919">
                <a:tc>
                  <a:txBody>
                    <a:bodyPr/>
                    <a:lstStyle/>
                    <a:p>
                      <a:pPr algn="ctr" fontAlgn="ctr"/>
                      <a:r>
                        <a:rPr lang="ja-JP" altLang="en-US" sz="500" u="none" strike="noStrike" dirty="0">
                          <a:effectLst/>
                          <a:latin typeface="Meiryo UI" panose="020B0604030504040204" pitchFamily="50" charset="-128"/>
                          <a:ea typeface="Meiryo UI" panose="020B0604030504040204" pitchFamily="50" charset="-128"/>
                        </a:rPr>
                        <a:t>東大阪市</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49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11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38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84503085"/>
                  </a:ext>
                </a:extLst>
              </a:tr>
              <a:tr h="85919">
                <a:tc>
                  <a:txBody>
                    <a:bodyPr/>
                    <a:lstStyle/>
                    <a:p>
                      <a:pPr algn="ctr" fontAlgn="ctr"/>
                      <a:r>
                        <a:rPr lang="ja-JP" altLang="en-US" sz="500" u="none" strike="noStrike" dirty="0">
                          <a:effectLst/>
                          <a:latin typeface="Meiryo UI" panose="020B0604030504040204" pitchFamily="50" charset="-128"/>
                          <a:ea typeface="Meiryo UI" panose="020B0604030504040204" pitchFamily="50" charset="-128"/>
                        </a:rPr>
                        <a:t>合計</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2,248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1,234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1,014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13851829"/>
                  </a:ext>
                </a:extLst>
              </a:tr>
            </a:tbl>
          </a:graphicData>
        </a:graphic>
      </p:graphicFrame>
      <p:grpSp>
        <p:nvGrpSpPr>
          <p:cNvPr id="72" name="グループ化 71"/>
          <p:cNvGrpSpPr/>
          <p:nvPr/>
        </p:nvGrpSpPr>
        <p:grpSpPr>
          <a:xfrm>
            <a:off x="442641" y="3033895"/>
            <a:ext cx="1856156" cy="1795137"/>
            <a:chOff x="2593445" y="2785361"/>
            <a:chExt cx="3164011" cy="3060000"/>
          </a:xfrm>
        </p:grpSpPr>
        <p:grpSp>
          <p:nvGrpSpPr>
            <p:cNvPr id="76" name="グループ化 75"/>
            <p:cNvGrpSpPr/>
            <p:nvPr/>
          </p:nvGrpSpPr>
          <p:grpSpPr>
            <a:xfrm>
              <a:off x="2593445" y="2785361"/>
              <a:ext cx="3164011" cy="3060000"/>
              <a:chOff x="2631253" y="2785361"/>
              <a:chExt cx="3164011" cy="3060000"/>
            </a:xfrm>
          </p:grpSpPr>
          <p:pic>
            <p:nvPicPr>
              <p:cNvPr id="114" name="図 113"/>
              <p:cNvPicPr>
                <a:picLocks noChangeAspect="1"/>
              </p:cNvPicPr>
              <p:nvPr/>
            </p:nvPicPr>
            <p:blipFill rotWithShape="1">
              <a:blip r:embed="rId3" cstate="print">
                <a:extLst>
                  <a:ext uri="{28A0092B-C50C-407E-A947-70E740481C1C}">
                    <a14:useLocalDpi xmlns:a14="http://schemas.microsoft.com/office/drawing/2010/main" val="0"/>
                  </a:ext>
                </a:extLst>
              </a:blip>
              <a:srcRect l="14107" t="18222" r="5078" b="21033"/>
              <a:stretch/>
            </p:blipFill>
            <p:spPr bwMode="auto">
              <a:xfrm>
                <a:off x="2631253" y="2785361"/>
                <a:ext cx="3164011" cy="3060000"/>
              </a:xfrm>
              <a:prstGeom prst="rect">
                <a:avLst/>
              </a:prstGeom>
              <a:ln>
                <a:solidFill>
                  <a:schemeClr val="bg1">
                    <a:lumMod val="50000"/>
                  </a:schemeClr>
                </a:solidFill>
              </a:ln>
              <a:extLst>
                <a:ext uri="{53640926-AAD7-44D8-BBD7-CCE9431645EC}">
                  <a14:shadowObscured xmlns:a14="http://schemas.microsoft.com/office/drawing/2010/main"/>
                </a:ext>
              </a:extLst>
            </p:spPr>
          </p:pic>
          <p:sp>
            <p:nvSpPr>
              <p:cNvPr id="115" name="正方形/長方形 114"/>
              <p:cNvSpPr/>
              <p:nvPr/>
            </p:nvSpPr>
            <p:spPr>
              <a:xfrm>
                <a:off x="2696611" y="2983033"/>
                <a:ext cx="376880" cy="14346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0" rIns="0" bIns="0" numCol="1" spcCol="0" rtlCol="0" fromWordArt="0" anchor="ctr" anchorCtr="1" forceAA="0" compatLnSpc="1">
                <a:prstTxWarp prst="textNoShape">
                  <a:avLst/>
                </a:prstTxWarp>
                <a:noAutofit/>
              </a:bodyPr>
              <a:lstStyle/>
              <a:p>
                <a:pPr algn="ctr">
                  <a:spcAft>
                    <a:spcPts val="0"/>
                  </a:spcAft>
                </a:pPr>
                <a:r>
                  <a:rPr lang="ja-JP" sz="500" kern="100" dirty="0">
                    <a:solidFill>
                      <a:srgbClr val="000000"/>
                    </a:solidFill>
                    <a:effectLst/>
                    <a:ea typeface="HGSｺﾞｼｯｸM" panose="020B0600000000000000" pitchFamily="50" charset="-128"/>
                    <a:cs typeface="Times New Roman" panose="02020603050405020304" pitchFamily="18" charset="0"/>
                  </a:rPr>
                  <a:t>庄内</a:t>
                </a:r>
                <a:r>
                  <a:rPr lang="en-US" sz="400" kern="100" dirty="0">
                    <a:solidFill>
                      <a:srgbClr val="000000"/>
                    </a:solidFill>
                    <a:effectLst/>
                    <a:latin typeface="HGSｺﾞｼｯｸM" panose="020B0600000000000000" pitchFamily="50" charset="-128"/>
                    <a:ea typeface="ＭＳ 明朝" panose="02020609040205080304" pitchFamily="17" charset="-128"/>
                    <a:cs typeface="Times New Roman" panose="02020603050405020304" pitchFamily="18" charset="0"/>
                  </a:rPr>
                  <a:t> </a:t>
                </a:r>
                <a:endParaRPr lang="ja-JP" sz="400" kern="100" dirty="0">
                  <a:effectLst/>
                  <a:ea typeface="ＭＳ 明朝" panose="02020609040205080304" pitchFamily="17" charset="-128"/>
                  <a:cs typeface="Times New Roman" panose="02020603050405020304" pitchFamily="18" charset="0"/>
                </a:endParaRPr>
              </a:p>
            </p:txBody>
          </p:sp>
          <p:cxnSp>
            <p:nvCxnSpPr>
              <p:cNvPr id="118" name="直線コネクタ 117"/>
              <p:cNvCxnSpPr>
                <a:stCxn id="115" idx="2"/>
              </p:cNvCxnSpPr>
              <p:nvPr/>
            </p:nvCxnSpPr>
            <p:spPr>
              <a:xfrm>
                <a:off x="2885052" y="3126499"/>
                <a:ext cx="117971" cy="210110"/>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sp>
            <p:nvSpPr>
              <p:cNvPr id="119" name="正方形/長方形 118"/>
              <p:cNvSpPr/>
              <p:nvPr/>
            </p:nvSpPr>
            <p:spPr>
              <a:xfrm>
                <a:off x="3186298" y="2983827"/>
                <a:ext cx="431864" cy="14346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0" rIns="0" bIns="0" numCol="1" spcCol="0" rtlCol="0" fromWordArt="0" anchor="ctr" anchorCtr="1" forceAA="0" compatLnSpc="1">
                <a:prstTxWarp prst="textNoShape">
                  <a:avLst/>
                </a:prstTxWarp>
                <a:noAutofit/>
              </a:bodyPr>
              <a:lstStyle/>
              <a:p>
                <a:pPr algn="ctr">
                  <a:spcAft>
                    <a:spcPts val="0"/>
                  </a:spcAft>
                </a:pPr>
                <a:r>
                  <a:rPr lang="ja-JP" altLang="en-US" sz="500" kern="100" dirty="0">
                    <a:solidFill>
                      <a:srgbClr val="000000"/>
                    </a:solidFill>
                    <a:ea typeface="HGSｺﾞｼｯｸM" panose="020B0600000000000000" pitchFamily="50" charset="-128"/>
                    <a:cs typeface="Times New Roman" panose="02020603050405020304" pitchFamily="18" charset="0"/>
                  </a:rPr>
                  <a:t>豊南町</a:t>
                </a:r>
                <a:r>
                  <a:rPr lang="en-US" sz="600" kern="100" dirty="0">
                    <a:solidFill>
                      <a:srgbClr val="000000"/>
                    </a:solidFill>
                    <a:effectLst/>
                    <a:latin typeface="HGSｺﾞｼｯｸM" panose="020B0600000000000000" pitchFamily="50" charset="-128"/>
                    <a:ea typeface="ＭＳ 明朝" panose="02020609040205080304" pitchFamily="17" charset="-128"/>
                    <a:cs typeface="Times New Roman" panose="02020603050405020304" pitchFamily="18" charset="0"/>
                  </a:rPr>
                  <a:t> </a:t>
                </a:r>
                <a:endParaRPr lang="ja-JP" sz="600" kern="100" dirty="0">
                  <a:effectLst/>
                  <a:ea typeface="ＭＳ 明朝" panose="02020609040205080304" pitchFamily="17" charset="-128"/>
                  <a:cs typeface="Times New Roman" panose="02020603050405020304" pitchFamily="18" charset="0"/>
                </a:endParaRPr>
              </a:p>
            </p:txBody>
          </p:sp>
          <p:sp>
            <p:nvSpPr>
              <p:cNvPr id="120" name="正方形/長方形 119"/>
              <p:cNvSpPr/>
              <p:nvPr/>
            </p:nvSpPr>
            <p:spPr>
              <a:xfrm>
                <a:off x="5448206" y="2816243"/>
                <a:ext cx="312695" cy="143466"/>
              </a:xfrm>
              <a:prstGeom prst="rect">
                <a:avLst/>
              </a:prstGeom>
              <a:solidFill>
                <a:schemeClr val="bg1"/>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0" rIns="0" bIns="0" numCol="1" spcCol="0" rtlCol="0" fromWordArt="0" anchor="ctr" anchorCtr="1" forceAA="0" compatLnSpc="1">
                <a:prstTxWarp prst="textNoShape">
                  <a:avLst/>
                </a:prstTxWarp>
                <a:noAutofit/>
              </a:bodyPr>
              <a:lstStyle/>
              <a:p>
                <a:pPr algn="ctr">
                  <a:lnSpc>
                    <a:spcPts val="800"/>
                  </a:lnSpc>
                  <a:spcAft>
                    <a:spcPts val="0"/>
                  </a:spcAft>
                </a:pPr>
                <a:r>
                  <a:rPr lang="ja-JP" altLang="en-US" sz="500" kern="100" dirty="0">
                    <a:solidFill>
                      <a:srgbClr val="000000"/>
                    </a:solidFill>
                    <a:ea typeface="HGSｺﾞｼｯｸM" panose="020B0600000000000000" pitchFamily="50" charset="-128"/>
                    <a:cs typeface="Times New Roman" panose="02020603050405020304" pitchFamily="18" charset="0"/>
                  </a:rPr>
                  <a:t>香里</a:t>
                </a:r>
                <a:r>
                  <a:rPr lang="en-US" sz="600" kern="100" dirty="0">
                    <a:solidFill>
                      <a:srgbClr val="000000"/>
                    </a:solidFill>
                    <a:effectLst/>
                    <a:latin typeface="HGSｺﾞｼｯｸM" panose="020B0600000000000000" pitchFamily="50" charset="-128"/>
                    <a:ea typeface="ＭＳ 明朝" panose="02020609040205080304" pitchFamily="17" charset="-128"/>
                    <a:cs typeface="Times New Roman" panose="02020603050405020304" pitchFamily="18" charset="0"/>
                  </a:rPr>
                  <a:t> </a:t>
                </a:r>
                <a:endParaRPr lang="ja-JP" sz="600" kern="100" dirty="0">
                  <a:effectLst/>
                  <a:ea typeface="ＭＳ 明朝" panose="02020609040205080304" pitchFamily="17" charset="-128"/>
                  <a:cs typeface="Times New Roman" panose="02020603050405020304" pitchFamily="18" charset="0"/>
                </a:endParaRPr>
              </a:p>
            </p:txBody>
          </p:sp>
          <p:sp>
            <p:nvSpPr>
              <p:cNvPr id="131" name="正方形/長方形 130"/>
              <p:cNvSpPr/>
              <p:nvPr/>
            </p:nvSpPr>
            <p:spPr>
              <a:xfrm>
                <a:off x="5218225" y="3102741"/>
                <a:ext cx="539693" cy="14346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0" rIns="0" bIns="0" numCol="1" spcCol="0" rtlCol="0" fromWordArt="0" anchor="ctr" anchorCtr="1" forceAA="0" compatLnSpc="1">
                <a:prstTxWarp prst="textNoShape">
                  <a:avLst/>
                </a:prstTxWarp>
                <a:noAutofit/>
              </a:bodyPr>
              <a:lstStyle/>
              <a:p>
                <a:pPr algn="ctr">
                  <a:lnSpc>
                    <a:spcPts val="800"/>
                  </a:lnSpc>
                  <a:spcAft>
                    <a:spcPts val="0"/>
                  </a:spcAft>
                </a:pPr>
                <a:r>
                  <a:rPr lang="ja-JP" altLang="en-US" sz="500" kern="100" dirty="0">
                    <a:solidFill>
                      <a:srgbClr val="000000"/>
                    </a:solidFill>
                    <a:ea typeface="HGSｺﾞｼｯｸM" panose="020B0600000000000000" pitchFamily="50" charset="-128"/>
                    <a:cs typeface="Times New Roman" panose="02020603050405020304" pitchFamily="18" charset="0"/>
                  </a:rPr>
                  <a:t>池田･大利</a:t>
                </a:r>
                <a:r>
                  <a:rPr lang="en-US" sz="500" kern="100" dirty="0">
                    <a:solidFill>
                      <a:srgbClr val="000000"/>
                    </a:solidFill>
                    <a:effectLst/>
                    <a:latin typeface="HGSｺﾞｼｯｸM" panose="020B0600000000000000" pitchFamily="50" charset="-128"/>
                    <a:ea typeface="ＭＳ 明朝" panose="02020609040205080304" pitchFamily="17" charset="-128"/>
                    <a:cs typeface="Times New Roman" panose="02020603050405020304" pitchFamily="18" charset="0"/>
                  </a:rPr>
                  <a:t> </a:t>
                </a:r>
                <a:endParaRPr lang="ja-JP" sz="500" kern="100" dirty="0">
                  <a:effectLst/>
                  <a:ea typeface="ＭＳ 明朝" panose="02020609040205080304" pitchFamily="17" charset="-128"/>
                  <a:cs typeface="Times New Roman" panose="02020603050405020304" pitchFamily="18" charset="0"/>
                </a:endParaRPr>
              </a:p>
            </p:txBody>
          </p:sp>
          <p:sp>
            <p:nvSpPr>
              <p:cNvPr id="132" name="正方形/長方形 131"/>
              <p:cNvSpPr/>
              <p:nvPr/>
            </p:nvSpPr>
            <p:spPr>
              <a:xfrm>
                <a:off x="5332867" y="3368379"/>
                <a:ext cx="403542" cy="14346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0" rIns="0" bIns="0" numCol="1" spcCol="0" rtlCol="0" fromWordArt="0" anchor="ctr" anchorCtr="1" forceAA="0" compatLnSpc="1">
                <a:prstTxWarp prst="textNoShape">
                  <a:avLst/>
                </a:prstTxWarp>
                <a:noAutofit/>
              </a:bodyPr>
              <a:lstStyle/>
              <a:p>
                <a:pPr algn="ctr">
                  <a:spcAft>
                    <a:spcPts val="0"/>
                  </a:spcAft>
                </a:pPr>
                <a:r>
                  <a:rPr lang="ja-JP" altLang="en-US" sz="500" kern="100" dirty="0">
                    <a:solidFill>
                      <a:srgbClr val="000000"/>
                    </a:solidFill>
                    <a:ea typeface="HGSｺﾞｼｯｸM" panose="020B0600000000000000" pitchFamily="50" charset="-128"/>
                    <a:cs typeface="Times New Roman" panose="02020603050405020304" pitchFamily="18" charset="0"/>
                  </a:rPr>
                  <a:t>萱島東</a:t>
                </a:r>
                <a:r>
                  <a:rPr lang="en-US" sz="600" kern="100" dirty="0">
                    <a:solidFill>
                      <a:srgbClr val="000000"/>
                    </a:solidFill>
                    <a:effectLst/>
                    <a:latin typeface="HGSｺﾞｼｯｸM" panose="020B0600000000000000" pitchFamily="50" charset="-128"/>
                    <a:ea typeface="ＭＳ 明朝" panose="02020609040205080304" pitchFamily="17" charset="-128"/>
                    <a:cs typeface="Times New Roman" panose="02020603050405020304" pitchFamily="18" charset="0"/>
                  </a:rPr>
                  <a:t> </a:t>
                </a:r>
                <a:endParaRPr lang="ja-JP" sz="600" kern="100" dirty="0">
                  <a:effectLst/>
                  <a:ea typeface="ＭＳ 明朝" panose="02020609040205080304" pitchFamily="17" charset="-128"/>
                  <a:cs typeface="Times New Roman" panose="02020603050405020304" pitchFamily="18" charset="0"/>
                </a:endParaRPr>
              </a:p>
            </p:txBody>
          </p:sp>
          <p:sp>
            <p:nvSpPr>
              <p:cNvPr id="142" name="正方形/長方形 141"/>
              <p:cNvSpPr/>
              <p:nvPr/>
            </p:nvSpPr>
            <p:spPr>
              <a:xfrm>
                <a:off x="4149684" y="2882252"/>
                <a:ext cx="433747" cy="143466"/>
              </a:xfrm>
              <a:prstGeom prst="rect">
                <a:avLst/>
              </a:prstGeom>
              <a:solidFill>
                <a:schemeClr val="bg1"/>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0" rIns="0" bIns="0" numCol="1" spcCol="0" rtlCol="0" fromWordArt="0" anchor="ctr" anchorCtr="1" forceAA="0" compatLnSpc="1">
                <a:prstTxWarp prst="textNoShape">
                  <a:avLst/>
                </a:prstTxWarp>
                <a:noAutofit/>
              </a:bodyPr>
              <a:lstStyle/>
              <a:p>
                <a:pPr algn="r">
                  <a:spcAft>
                    <a:spcPts val="0"/>
                  </a:spcAft>
                </a:pPr>
                <a:r>
                  <a:rPr lang="ja-JP" altLang="en-US" sz="500" kern="100" dirty="0">
                    <a:solidFill>
                      <a:srgbClr val="000000"/>
                    </a:solidFill>
                    <a:ea typeface="HGSｺﾞｼｯｸM" panose="020B0600000000000000" pitchFamily="50" charset="-128"/>
                    <a:cs typeface="Times New Roman" panose="02020603050405020304" pitchFamily="18" charset="0"/>
                  </a:rPr>
                  <a:t>東部</a:t>
                </a:r>
                <a:r>
                  <a:rPr lang="en-US" sz="600" kern="100" dirty="0">
                    <a:solidFill>
                      <a:srgbClr val="000000"/>
                    </a:solidFill>
                    <a:effectLst/>
                    <a:latin typeface="HGSｺﾞｼｯｸM" panose="020B0600000000000000" pitchFamily="50" charset="-128"/>
                    <a:ea typeface="ＭＳ 明朝" panose="02020609040205080304" pitchFamily="17" charset="-128"/>
                    <a:cs typeface="Times New Roman" panose="02020603050405020304" pitchFamily="18" charset="0"/>
                  </a:rPr>
                  <a:t> </a:t>
                </a:r>
                <a:endParaRPr lang="ja-JP" sz="600" kern="100" dirty="0">
                  <a:effectLst/>
                  <a:ea typeface="ＭＳ 明朝" panose="02020609040205080304" pitchFamily="17" charset="-128"/>
                  <a:cs typeface="Times New Roman" panose="02020603050405020304" pitchFamily="18" charset="0"/>
                </a:endParaRPr>
              </a:p>
            </p:txBody>
          </p:sp>
          <p:sp>
            <p:nvSpPr>
              <p:cNvPr id="148" name="正方形/長方形 147"/>
              <p:cNvSpPr/>
              <p:nvPr/>
            </p:nvSpPr>
            <p:spPr>
              <a:xfrm>
                <a:off x="3429538" y="3316918"/>
                <a:ext cx="798155" cy="141462"/>
              </a:xfrm>
              <a:prstGeom prst="rect">
                <a:avLst/>
              </a:prstGeom>
              <a:solidFill>
                <a:schemeClr val="bg1"/>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0" rIns="0" bIns="0" numCol="1" spcCol="0" rtlCol="0" fromWordArt="0" anchor="ctr" anchorCtr="1" forceAA="0" compatLnSpc="1">
                <a:prstTxWarp prst="textNoShape">
                  <a:avLst/>
                </a:prstTxWarp>
                <a:noAutofit/>
              </a:bodyPr>
              <a:lstStyle/>
              <a:p>
                <a:pPr algn="r">
                  <a:lnSpc>
                    <a:spcPts val="800"/>
                  </a:lnSpc>
                  <a:spcAft>
                    <a:spcPts val="0"/>
                  </a:spcAft>
                </a:pPr>
                <a:r>
                  <a:rPr lang="ja-JP" altLang="en-US" sz="500" kern="100" dirty="0">
                    <a:solidFill>
                      <a:srgbClr val="000000"/>
                    </a:solidFill>
                    <a:ea typeface="HGSｺﾞｼｯｸM" panose="020B0600000000000000" pitchFamily="50" charset="-128"/>
                    <a:cs typeface="Times New Roman" panose="02020603050405020304" pitchFamily="18" charset="0"/>
                  </a:rPr>
                  <a:t>大日･八雲東町</a:t>
                </a:r>
                <a:r>
                  <a:rPr lang="en-US" sz="600" kern="100" dirty="0">
                    <a:solidFill>
                      <a:srgbClr val="000000"/>
                    </a:solidFill>
                    <a:effectLst/>
                    <a:latin typeface="HGSｺﾞｼｯｸM" panose="020B0600000000000000" pitchFamily="50" charset="-128"/>
                    <a:ea typeface="ＭＳ 明朝" panose="02020609040205080304" pitchFamily="17" charset="-128"/>
                    <a:cs typeface="Times New Roman" panose="02020603050405020304" pitchFamily="18" charset="0"/>
                  </a:rPr>
                  <a:t> </a:t>
                </a:r>
                <a:endParaRPr lang="ja-JP" sz="600" kern="100" dirty="0">
                  <a:effectLst/>
                  <a:ea typeface="ＭＳ 明朝" panose="02020609040205080304" pitchFamily="17" charset="-128"/>
                  <a:cs typeface="Times New Roman" panose="02020603050405020304" pitchFamily="18" charset="0"/>
                </a:endParaRPr>
              </a:p>
            </p:txBody>
          </p:sp>
          <p:sp>
            <p:nvSpPr>
              <p:cNvPr id="149" name="正方形/長方形 148"/>
              <p:cNvSpPr/>
              <p:nvPr/>
            </p:nvSpPr>
            <p:spPr>
              <a:xfrm>
                <a:off x="4708925" y="3902509"/>
                <a:ext cx="388459" cy="14346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0" rIns="0" bIns="0" numCol="1" spcCol="0" rtlCol="0" fromWordArt="0" anchor="ctr" anchorCtr="1" forceAA="0" compatLnSpc="1">
                <a:prstTxWarp prst="textNoShape">
                  <a:avLst/>
                </a:prstTxWarp>
                <a:noAutofit/>
              </a:bodyPr>
              <a:lstStyle/>
              <a:p>
                <a:pPr algn="ctr">
                  <a:spcAft>
                    <a:spcPts val="0"/>
                  </a:spcAft>
                </a:pPr>
                <a:r>
                  <a:rPr lang="ja-JP" altLang="en-US" sz="500" kern="100" dirty="0">
                    <a:solidFill>
                      <a:srgbClr val="000000"/>
                    </a:solidFill>
                    <a:ea typeface="HGSｺﾞｼｯｸM" panose="020B0600000000000000" pitchFamily="50" charset="-128"/>
                    <a:cs typeface="Times New Roman" panose="02020603050405020304" pitchFamily="18" charset="0"/>
                  </a:rPr>
                  <a:t>北部</a:t>
                </a:r>
                <a:endParaRPr lang="ja-JP" sz="500" kern="100" dirty="0">
                  <a:effectLst/>
                  <a:ea typeface="ＭＳ 明朝" panose="02020609040205080304" pitchFamily="17" charset="-128"/>
                  <a:cs typeface="Times New Roman" panose="02020603050405020304" pitchFamily="18" charset="0"/>
                </a:endParaRPr>
              </a:p>
            </p:txBody>
          </p:sp>
          <p:sp>
            <p:nvSpPr>
              <p:cNvPr id="150" name="正方形/長方形 149"/>
              <p:cNvSpPr/>
              <p:nvPr/>
            </p:nvSpPr>
            <p:spPr>
              <a:xfrm>
                <a:off x="4614720" y="4828724"/>
                <a:ext cx="1073207" cy="14346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0" rIns="0" bIns="0" numCol="1" spcCol="0" rtlCol="0" fromWordArt="0" anchor="ctr" anchorCtr="1" forceAA="0" compatLnSpc="1">
                <a:prstTxWarp prst="textNoShape">
                  <a:avLst/>
                </a:prstTxWarp>
                <a:noAutofit/>
              </a:bodyPr>
              <a:lstStyle/>
              <a:p>
                <a:pPr algn="ctr">
                  <a:spcAft>
                    <a:spcPts val="0"/>
                  </a:spcAft>
                </a:pPr>
                <a:r>
                  <a:rPr lang="ja-JP" altLang="en-US" sz="600" kern="100" dirty="0">
                    <a:solidFill>
                      <a:srgbClr val="000000"/>
                    </a:solidFill>
                    <a:ea typeface="HGSｺﾞｼｯｸM" panose="020B0600000000000000" pitchFamily="50" charset="-128"/>
                    <a:cs typeface="Times New Roman" panose="02020603050405020304" pitchFamily="18" charset="0"/>
                  </a:rPr>
                  <a:t>若江･岩田･瓜生堂</a:t>
                </a:r>
                <a:endParaRPr lang="ja-JP" sz="600" kern="100" dirty="0">
                  <a:effectLst/>
                  <a:ea typeface="ＭＳ 明朝" panose="02020609040205080304" pitchFamily="17" charset="-128"/>
                  <a:cs typeface="Times New Roman" panose="02020603050405020304" pitchFamily="18" charset="0"/>
                </a:endParaRPr>
              </a:p>
            </p:txBody>
          </p:sp>
          <p:sp>
            <p:nvSpPr>
              <p:cNvPr id="151" name="正方形/長方形 150"/>
              <p:cNvSpPr/>
              <p:nvPr/>
            </p:nvSpPr>
            <p:spPr>
              <a:xfrm>
                <a:off x="2763041" y="5342532"/>
                <a:ext cx="353229" cy="14346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0" rIns="0" bIns="0" numCol="1" spcCol="0" rtlCol="0" fromWordArt="0" anchor="ctr" anchorCtr="1" forceAA="0" compatLnSpc="1">
                <a:prstTxWarp prst="textNoShape">
                  <a:avLst/>
                </a:prstTxWarp>
                <a:noAutofit/>
              </a:bodyPr>
              <a:lstStyle/>
              <a:p>
                <a:pPr algn="ctr">
                  <a:spcAft>
                    <a:spcPts val="0"/>
                  </a:spcAft>
                </a:pPr>
                <a:r>
                  <a:rPr lang="ja-JP" altLang="en-US" sz="500" kern="100" dirty="0">
                    <a:solidFill>
                      <a:srgbClr val="000000"/>
                    </a:solidFill>
                    <a:ea typeface="HGSｺﾞｼｯｸM" panose="020B0600000000000000" pitchFamily="50" charset="-128"/>
                    <a:cs typeface="Times New Roman" panose="02020603050405020304" pitchFamily="18" charset="0"/>
                  </a:rPr>
                  <a:t>新湊</a:t>
                </a:r>
                <a:r>
                  <a:rPr lang="en-US" sz="500" kern="100" dirty="0">
                    <a:solidFill>
                      <a:srgbClr val="000000"/>
                    </a:solidFill>
                    <a:effectLst/>
                    <a:latin typeface="HGSｺﾞｼｯｸM" panose="020B0600000000000000" pitchFamily="50" charset="-128"/>
                    <a:ea typeface="ＭＳ 明朝" panose="02020609040205080304" pitchFamily="17" charset="-128"/>
                    <a:cs typeface="Times New Roman" panose="02020603050405020304" pitchFamily="18" charset="0"/>
                  </a:rPr>
                  <a:t> </a:t>
                </a:r>
                <a:endParaRPr lang="ja-JP" sz="500" kern="100" dirty="0">
                  <a:effectLst/>
                  <a:ea typeface="ＭＳ 明朝" panose="02020609040205080304" pitchFamily="17" charset="-128"/>
                  <a:cs typeface="Times New Roman" panose="02020603050405020304" pitchFamily="18" charset="0"/>
                </a:endParaRPr>
              </a:p>
            </p:txBody>
          </p:sp>
          <p:cxnSp>
            <p:nvCxnSpPr>
              <p:cNvPr id="152" name="直線コネクタ 151"/>
              <p:cNvCxnSpPr>
                <a:stCxn id="119" idx="2"/>
              </p:cNvCxnSpPr>
              <p:nvPr/>
            </p:nvCxnSpPr>
            <p:spPr>
              <a:xfrm flipH="1">
                <a:off x="3247872" y="3127293"/>
                <a:ext cx="154359" cy="209316"/>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53" name="直線コネクタ 152"/>
              <p:cNvCxnSpPr>
                <a:stCxn id="120" idx="1"/>
              </p:cNvCxnSpPr>
              <p:nvPr/>
            </p:nvCxnSpPr>
            <p:spPr>
              <a:xfrm flipH="1">
                <a:off x="5192279" y="2887976"/>
                <a:ext cx="255927" cy="111009"/>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54" name="直線コネクタ 153"/>
              <p:cNvCxnSpPr>
                <a:stCxn id="131" idx="1"/>
              </p:cNvCxnSpPr>
              <p:nvPr/>
            </p:nvCxnSpPr>
            <p:spPr>
              <a:xfrm flipH="1">
                <a:off x="5038184" y="3174474"/>
                <a:ext cx="180041" cy="8271"/>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55" name="直線コネクタ 154"/>
              <p:cNvCxnSpPr>
                <a:stCxn id="142" idx="2"/>
              </p:cNvCxnSpPr>
              <p:nvPr/>
            </p:nvCxnSpPr>
            <p:spPr>
              <a:xfrm>
                <a:off x="4366558" y="3025718"/>
                <a:ext cx="248162" cy="260755"/>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56" name="直線コネクタ 155"/>
              <p:cNvCxnSpPr>
                <a:stCxn id="148" idx="3"/>
              </p:cNvCxnSpPr>
              <p:nvPr/>
            </p:nvCxnSpPr>
            <p:spPr>
              <a:xfrm flipV="1">
                <a:off x="4227693" y="3308140"/>
                <a:ext cx="226494" cy="79510"/>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57" name="直線コネクタ 156"/>
              <p:cNvCxnSpPr>
                <a:stCxn id="148" idx="3"/>
              </p:cNvCxnSpPr>
              <p:nvPr/>
            </p:nvCxnSpPr>
            <p:spPr>
              <a:xfrm>
                <a:off x="4227693" y="3387649"/>
                <a:ext cx="217559" cy="34455"/>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58" name="直線コネクタ 157"/>
              <p:cNvCxnSpPr>
                <a:stCxn id="149" idx="0"/>
              </p:cNvCxnSpPr>
              <p:nvPr/>
            </p:nvCxnSpPr>
            <p:spPr>
              <a:xfrm flipH="1" flipV="1">
                <a:off x="4478200" y="3537077"/>
                <a:ext cx="424955" cy="365431"/>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59" name="直線コネクタ 158"/>
              <p:cNvCxnSpPr>
                <a:stCxn id="149" idx="0"/>
              </p:cNvCxnSpPr>
              <p:nvPr/>
            </p:nvCxnSpPr>
            <p:spPr>
              <a:xfrm flipH="1" flipV="1">
                <a:off x="4669680" y="3478215"/>
                <a:ext cx="233475" cy="424294"/>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a:stCxn id="149" idx="0"/>
              </p:cNvCxnSpPr>
              <p:nvPr/>
            </p:nvCxnSpPr>
            <p:spPr>
              <a:xfrm flipH="1" flipV="1">
                <a:off x="4826947" y="3526447"/>
                <a:ext cx="76208" cy="376061"/>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61" name="直線コネクタ 160"/>
              <p:cNvCxnSpPr>
                <a:stCxn id="149" idx="0"/>
              </p:cNvCxnSpPr>
              <p:nvPr/>
            </p:nvCxnSpPr>
            <p:spPr>
              <a:xfrm flipV="1">
                <a:off x="4903155" y="3494770"/>
                <a:ext cx="21771" cy="407739"/>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62" name="直線コネクタ 161"/>
              <p:cNvCxnSpPr>
                <a:stCxn id="132" idx="1"/>
              </p:cNvCxnSpPr>
              <p:nvPr/>
            </p:nvCxnSpPr>
            <p:spPr>
              <a:xfrm flipH="1" flipV="1">
                <a:off x="5063097" y="3422105"/>
                <a:ext cx="269769" cy="18007"/>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63" name="直線コネクタ 162"/>
              <p:cNvCxnSpPr>
                <a:stCxn id="150" idx="0"/>
              </p:cNvCxnSpPr>
              <p:nvPr/>
            </p:nvCxnSpPr>
            <p:spPr>
              <a:xfrm flipH="1" flipV="1">
                <a:off x="4869928" y="4600525"/>
                <a:ext cx="281396" cy="228199"/>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64" name="直線コネクタ 163"/>
              <p:cNvCxnSpPr>
                <a:stCxn id="151" idx="2"/>
              </p:cNvCxnSpPr>
              <p:nvPr/>
            </p:nvCxnSpPr>
            <p:spPr>
              <a:xfrm>
                <a:off x="2939656" y="5485998"/>
                <a:ext cx="9544" cy="219941"/>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65" name="直線コネクタ 164"/>
              <p:cNvCxnSpPr/>
              <p:nvPr/>
            </p:nvCxnSpPr>
            <p:spPr>
              <a:xfrm flipH="1" flipV="1">
                <a:off x="3109561" y="4116906"/>
                <a:ext cx="437947" cy="234566"/>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66" name="直線コネクタ 165"/>
              <p:cNvCxnSpPr/>
              <p:nvPr/>
            </p:nvCxnSpPr>
            <p:spPr>
              <a:xfrm flipV="1">
                <a:off x="3547508" y="4087854"/>
                <a:ext cx="467240" cy="263620"/>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p:nvPr/>
            </p:nvCxnSpPr>
            <p:spPr>
              <a:xfrm>
                <a:off x="3547509" y="4351472"/>
                <a:ext cx="153535" cy="497729"/>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sp>
            <p:nvSpPr>
              <p:cNvPr id="168" name="正方形/長方形 167"/>
              <p:cNvSpPr/>
              <p:nvPr/>
            </p:nvSpPr>
            <p:spPr>
              <a:xfrm>
                <a:off x="3291654" y="4266387"/>
                <a:ext cx="540113" cy="14136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0" rIns="0" bIns="0" numCol="1" spcCol="0" rtlCol="0" fromWordArt="0" anchor="ctr" anchorCtr="1" forceAA="0" compatLnSpc="1">
                <a:prstTxWarp prst="textNoShape">
                  <a:avLst/>
                </a:prstTxWarp>
                <a:noAutofit/>
              </a:bodyPr>
              <a:lstStyle/>
              <a:p>
                <a:pPr algn="ctr">
                  <a:spcAft>
                    <a:spcPts val="0"/>
                  </a:spcAft>
                </a:pPr>
                <a:r>
                  <a:rPr lang="ja-JP" altLang="en-US" sz="500" kern="100" dirty="0">
                    <a:solidFill>
                      <a:srgbClr val="000000"/>
                    </a:solidFill>
                    <a:ea typeface="HGSｺﾞｼｯｸM" panose="020B0600000000000000" pitchFamily="50" charset="-128"/>
                    <a:cs typeface="Times New Roman" panose="02020603050405020304" pitchFamily="18" charset="0"/>
                  </a:rPr>
                  <a:t>優先</a:t>
                </a:r>
                <a:r>
                  <a:rPr lang="ja-JP" sz="500" kern="100" dirty="0">
                    <a:solidFill>
                      <a:srgbClr val="000000"/>
                    </a:solidFill>
                    <a:effectLst/>
                    <a:ea typeface="HGSｺﾞｼｯｸM" panose="020B0600000000000000" pitchFamily="50" charset="-128"/>
                    <a:cs typeface="Times New Roman" panose="02020603050405020304" pitchFamily="18" charset="0"/>
                  </a:rPr>
                  <a:t>地区</a:t>
                </a:r>
                <a:r>
                  <a:rPr lang="en-US" sz="500" kern="100" dirty="0">
                    <a:solidFill>
                      <a:srgbClr val="000000"/>
                    </a:solidFill>
                    <a:effectLst/>
                    <a:latin typeface="HGSｺﾞｼｯｸM" panose="020B0600000000000000" pitchFamily="50" charset="-128"/>
                    <a:ea typeface="ＭＳ 明朝" panose="02020609040205080304" pitchFamily="17" charset="-128"/>
                    <a:cs typeface="Times New Roman" panose="02020603050405020304" pitchFamily="18" charset="0"/>
                  </a:rPr>
                  <a:t> </a:t>
                </a:r>
                <a:endParaRPr lang="ja-JP" sz="500" kern="100" dirty="0">
                  <a:effectLst/>
                  <a:ea typeface="ＭＳ 明朝" panose="02020609040205080304" pitchFamily="17" charset="-128"/>
                  <a:cs typeface="Times New Roman" panose="02020603050405020304" pitchFamily="18" charset="0"/>
                </a:endParaRPr>
              </a:p>
            </p:txBody>
          </p:sp>
        </p:grpSp>
        <p:grpSp>
          <p:nvGrpSpPr>
            <p:cNvPr id="79" name="グループ化 78"/>
            <p:cNvGrpSpPr/>
            <p:nvPr/>
          </p:nvGrpSpPr>
          <p:grpSpPr>
            <a:xfrm>
              <a:off x="4431348" y="5305111"/>
              <a:ext cx="1187216" cy="378883"/>
              <a:chOff x="-1131285" y="3151717"/>
              <a:chExt cx="1187216" cy="378883"/>
            </a:xfrm>
          </p:grpSpPr>
          <p:sp>
            <p:nvSpPr>
              <p:cNvPr id="80" name="正方形/長方形 79"/>
              <p:cNvSpPr/>
              <p:nvPr/>
            </p:nvSpPr>
            <p:spPr>
              <a:xfrm>
                <a:off x="-1131285" y="3151717"/>
                <a:ext cx="1145716" cy="378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p:cNvSpPr/>
              <p:nvPr/>
            </p:nvSpPr>
            <p:spPr>
              <a:xfrm>
                <a:off x="-875607" y="3216094"/>
                <a:ext cx="333759" cy="107999"/>
              </a:xfrm>
              <a:prstGeom prst="rect">
                <a:avLst/>
              </a:prstGeom>
              <a:noFill/>
              <a:ln w="3175">
                <a:solidFill>
                  <a:schemeClr val="tx1"/>
                </a:solidFill>
                <a:prstDash val="dash"/>
              </a:ln>
            </p:spPr>
            <p:txBody>
              <a:bodyPr wrap="square" lIns="0" tIns="0" rIns="0" bIns="0" anchor="ctr" anchorCtr="0">
                <a:noAutofit/>
              </a:bodyPr>
              <a:lstStyle/>
              <a:p>
                <a:pPr algn="ctr"/>
                <a:r>
                  <a:rPr lang="ja-JP" altLang="en-US" sz="400" dirty="0">
                    <a:latin typeface="Meiryo UI" panose="020B0604030504040204" pitchFamily="50" charset="-128"/>
                    <a:ea typeface="Meiryo UI" panose="020B0604030504040204" pitchFamily="50" charset="-128"/>
                  </a:rPr>
                  <a:t>解　消</a:t>
                </a:r>
                <a:endParaRPr lang="en-US" altLang="ja-JP" sz="300" dirty="0">
                  <a:latin typeface="Meiryo UI" panose="020B0604030504040204" pitchFamily="50" charset="-128"/>
                  <a:ea typeface="Meiryo UI" panose="020B0604030504040204" pitchFamily="50" charset="-128"/>
                </a:endParaRPr>
              </a:p>
            </p:txBody>
          </p:sp>
          <p:sp>
            <p:nvSpPr>
              <p:cNvPr id="85" name="正方形/長方形 84"/>
              <p:cNvSpPr/>
              <p:nvPr/>
            </p:nvSpPr>
            <p:spPr>
              <a:xfrm>
                <a:off x="-875607" y="3364591"/>
                <a:ext cx="333759" cy="107999"/>
              </a:xfrm>
              <a:prstGeom prst="rect">
                <a:avLst/>
              </a:prstGeom>
              <a:noFill/>
              <a:ln w="9525">
                <a:solidFill>
                  <a:schemeClr val="tx1"/>
                </a:solidFill>
              </a:ln>
            </p:spPr>
            <p:txBody>
              <a:bodyPr wrap="square" lIns="0" tIns="0" rIns="0" bIns="0" anchor="ctr" anchorCtr="0">
                <a:noAutofit/>
              </a:bodyPr>
              <a:lstStyle/>
              <a:p>
                <a:pPr algn="ctr"/>
                <a:r>
                  <a:rPr lang="ja-JP" altLang="en-US" sz="400" dirty="0">
                    <a:latin typeface="Meiryo UI" panose="020B0604030504040204" pitchFamily="50" charset="-128"/>
                    <a:ea typeface="Meiryo UI" panose="020B0604030504040204" pitchFamily="50" charset="-128"/>
                  </a:rPr>
                  <a:t>未解消</a:t>
                </a:r>
                <a:endParaRPr lang="en-US" altLang="ja-JP" sz="300" dirty="0">
                  <a:latin typeface="Meiryo UI" panose="020B0604030504040204" pitchFamily="50" charset="-128"/>
                  <a:ea typeface="Meiryo UI" panose="020B0604030504040204" pitchFamily="50" charset="-128"/>
                </a:endParaRPr>
              </a:p>
            </p:txBody>
          </p:sp>
          <p:sp>
            <p:nvSpPr>
              <p:cNvPr id="88" name="正方形/長方形 87"/>
              <p:cNvSpPr/>
              <p:nvPr/>
            </p:nvSpPr>
            <p:spPr>
              <a:xfrm>
                <a:off x="-1066647" y="3216094"/>
                <a:ext cx="144000" cy="108000"/>
              </a:xfrm>
              <a:prstGeom prst="rect">
                <a:avLst/>
              </a:prstGeom>
              <a:solidFill>
                <a:srgbClr val="FFFF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1066647" y="3364591"/>
                <a:ext cx="144000" cy="108000"/>
              </a:xfrm>
              <a:prstGeom prst="rect">
                <a:avLst/>
              </a:prstGeom>
              <a:pattFill prst="ltUpDiag">
                <a:fgClr>
                  <a:schemeClr val="tx1"/>
                </a:fgClr>
                <a:bgClr>
                  <a:srgbClr val="FF3399"/>
                </a:bgClr>
              </a:patt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478960" y="3216093"/>
                <a:ext cx="534891" cy="107999"/>
              </a:xfrm>
              <a:prstGeom prst="rect">
                <a:avLst/>
              </a:prstGeom>
              <a:noFill/>
              <a:ln>
                <a:noFill/>
              </a:ln>
            </p:spPr>
            <p:txBody>
              <a:bodyPr wrap="square" lIns="0" tIns="0" rIns="0" bIns="0" anchor="ctr" anchorCtr="0">
                <a:noAutofit/>
              </a:bodyPr>
              <a:lstStyle/>
              <a:p>
                <a:pPr>
                  <a:spcBef>
                    <a:spcPts val="100"/>
                  </a:spcBef>
                </a:pPr>
                <a:r>
                  <a:rPr lang="en-US" altLang="ja-JP" sz="400" dirty="0">
                    <a:latin typeface="Meiryo UI" panose="020B0604030504040204" pitchFamily="50" charset="-128"/>
                    <a:ea typeface="Meiryo UI" panose="020B0604030504040204" pitchFamily="50" charset="-128"/>
                  </a:rPr>
                  <a:t>1,234ha</a:t>
                </a:r>
                <a:endParaRPr lang="en-US" altLang="ja-JP" sz="300" dirty="0">
                  <a:latin typeface="Meiryo UI" panose="020B0604030504040204" pitchFamily="50" charset="-128"/>
                  <a:ea typeface="Meiryo UI" panose="020B0604030504040204" pitchFamily="50" charset="-128"/>
                </a:endParaRPr>
              </a:p>
            </p:txBody>
          </p:sp>
          <p:sp>
            <p:nvSpPr>
              <p:cNvPr id="97" name="正方形/長方形 96"/>
              <p:cNvSpPr/>
              <p:nvPr/>
            </p:nvSpPr>
            <p:spPr>
              <a:xfrm>
                <a:off x="-478960" y="3364592"/>
                <a:ext cx="534891" cy="107999"/>
              </a:xfrm>
              <a:prstGeom prst="rect">
                <a:avLst/>
              </a:prstGeom>
              <a:noFill/>
              <a:ln>
                <a:noFill/>
              </a:ln>
            </p:spPr>
            <p:txBody>
              <a:bodyPr wrap="square" lIns="0" tIns="0" rIns="0" bIns="0" anchor="ctr" anchorCtr="0">
                <a:noAutofit/>
              </a:bodyPr>
              <a:lstStyle/>
              <a:p>
                <a:pPr>
                  <a:spcBef>
                    <a:spcPts val="100"/>
                  </a:spcBef>
                </a:pPr>
                <a:r>
                  <a:rPr lang="en-US" altLang="ja-JP" sz="400" dirty="0">
                    <a:latin typeface="Meiryo UI" panose="020B0604030504040204" pitchFamily="50" charset="-128"/>
                    <a:ea typeface="Meiryo UI" panose="020B0604030504040204" pitchFamily="50" charset="-128"/>
                  </a:rPr>
                  <a:t>1,014ha</a:t>
                </a:r>
                <a:endParaRPr lang="en-US" altLang="ja-JP" sz="300" dirty="0">
                  <a:latin typeface="Meiryo UI" panose="020B0604030504040204" pitchFamily="50" charset="-128"/>
                  <a:ea typeface="Meiryo UI" panose="020B0604030504040204" pitchFamily="50" charset="-128"/>
                </a:endParaRPr>
              </a:p>
            </p:txBody>
          </p:sp>
        </p:grpSp>
      </p:grpSp>
      <p:sp>
        <p:nvSpPr>
          <p:cNvPr id="169" name="正方形/長方形 15"/>
          <p:cNvSpPr>
            <a:spLocks noChangeArrowheads="1"/>
          </p:cNvSpPr>
          <p:nvPr/>
        </p:nvSpPr>
        <p:spPr bwMode="auto">
          <a:xfrm>
            <a:off x="2671204" y="2090094"/>
            <a:ext cx="2064460" cy="2571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defTabSz="566128" fontAlgn="base">
              <a:lnSpc>
                <a:spcPts val="1239"/>
              </a:lnSpc>
              <a:spcBef>
                <a:spcPct val="0"/>
              </a:spcBef>
              <a:spcAft>
                <a:spcPct val="0"/>
              </a:spcAft>
            </a:pPr>
            <a:r>
              <a:rPr lang="ja-JP" altLang="en-US" sz="1143"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itchFamily="50" charset="-128"/>
              </a:rPr>
              <a:t>取組みの</a:t>
            </a:r>
            <a:r>
              <a:rPr lang="en-US" altLang="ja-JP" sz="1143"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itchFamily="50" charset="-128"/>
              </a:rPr>
              <a:t>3</a:t>
            </a:r>
            <a:r>
              <a:rPr lang="ja-JP" altLang="en-US" sz="1143"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itchFamily="50" charset="-128"/>
              </a:rPr>
              <a:t>本柱と具体的な取組み</a:t>
            </a:r>
            <a:endParaRPr lang="en-US" altLang="ja-JP"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0" name="テキスト ボックス 2"/>
          <p:cNvSpPr txBox="1">
            <a:spLocks noChangeArrowheads="1"/>
          </p:cNvSpPr>
          <p:nvPr/>
        </p:nvSpPr>
        <p:spPr bwMode="auto">
          <a:xfrm>
            <a:off x="2614576" y="2862128"/>
            <a:ext cx="1544951" cy="462734"/>
          </a:xfrm>
          <a:prstGeom prst="rect">
            <a:avLst/>
          </a:prstGeom>
          <a:noFill/>
          <a:ln w="9525">
            <a:noFill/>
            <a:miter lim="800000"/>
            <a:headEnd/>
            <a:tailEnd/>
          </a:ln>
        </p:spPr>
        <p:txBody>
          <a:bodyPr rot="0" vert="horz" wrap="square" lIns="0" tIns="0" rIns="0" bIns="0" anchor="t" anchorCtr="0">
            <a:noAutofit/>
          </a:bodyPr>
          <a:lstStyle/>
          <a:p>
            <a:pPr algn="l">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●延焼危険性の効果的な低減</a:t>
            </a:r>
          </a:p>
          <a:p>
            <a:pPr marL="90488" algn="l">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・地区内道路等の重点整備</a:t>
            </a:r>
          </a:p>
          <a:p>
            <a:pPr marL="90488" algn="l">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・老朽建築物の重点除却</a:t>
            </a:r>
          </a:p>
        </p:txBody>
      </p:sp>
      <p:sp>
        <p:nvSpPr>
          <p:cNvPr id="146" name="テキスト ボックス 2"/>
          <p:cNvSpPr txBox="1">
            <a:spLocks noChangeArrowheads="1"/>
          </p:cNvSpPr>
          <p:nvPr/>
        </p:nvSpPr>
        <p:spPr bwMode="auto">
          <a:xfrm>
            <a:off x="2614362" y="2676022"/>
            <a:ext cx="1448485" cy="180255"/>
          </a:xfrm>
          <a:prstGeom prst="rect">
            <a:avLst/>
          </a:prstGeom>
          <a:noFill/>
          <a:ln w="9525">
            <a:noFill/>
            <a:miter lim="800000"/>
            <a:headEnd/>
            <a:tailEnd/>
          </a:ln>
        </p:spPr>
        <p:txBody>
          <a:bodyPr rot="0" vert="horz" wrap="square" lIns="0" tIns="0" rIns="0" bIns="0" anchor="t" anchorCtr="0">
            <a:noAutofit/>
          </a:bodyPr>
          <a:lstStyle/>
          <a:p>
            <a:pPr algn="l">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●延焼遮断帯の整備</a:t>
            </a:r>
          </a:p>
        </p:txBody>
      </p:sp>
      <p:sp>
        <p:nvSpPr>
          <p:cNvPr id="147" name="テキスト ボックス 2"/>
          <p:cNvSpPr txBox="1">
            <a:spLocks noChangeArrowheads="1"/>
          </p:cNvSpPr>
          <p:nvPr/>
        </p:nvSpPr>
        <p:spPr bwMode="auto">
          <a:xfrm>
            <a:off x="2614362" y="3346448"/>
            <a:ext cx="1820013" cy="317984"/>
          </a:xfrm>
          <a:prstGeom prst="rect">
            <a:avLst/>
          </a:prstGeom>
          <a:noFill/>
          <a:ln w="9525">
            <a:noFill/>
            <a:miter lim="800000"/>
            <a:headEnd/>
            <a:tailEnd/>
          </a:ln>
        </p:spPr>
        <p:txBody>
          <a:bodyPr rot="0" vert="horz" wrap="square" lIns="0" tIns="0" rIns="0" bIns="0" anchor="t" anchorCtr="0">
            <a:noAutofit/>
          </a:bodyPr>
          <a:lstStyle/>
          <a:p>
            <a:pPr marL="120650" indent="-119063" algn="l">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●老朽建築物の除却、建替えの促進、防火規制の強化</a:t>
            </a:r>
          </a:p>
        </p:txBody>
      </p:sp>
      <p:sp>
        <p:nvSpPr>
          <p:cNvPr id="170" name="テキスト ボックス 2"/>
          <p:cNvSpPr txBox="1">
            <a:spLocks noChangeArrowheads="1"/>
          </p:cNvSpPr>
          <p:nvPr/>
        </p:nvSpPr>
        <p:spPr bwMode="auto">
          <a:xfrm>
            <a:off x="2614542" y="3676565"/>
            <a:ext cx="1838159" cy="165523"/>
          </a:xfrm>
          <a:prstGeom prst="rect">
            <a:avLst/>
          </a:prstGeom>
          <a:noFill/>
          <a:ln w="9525">
            <a:noFill/>
            <a:miter lim="800000"/>
            <a:headEnd/>
            <a:tailEnd/>
          </a:ln>
        </p:spPr>
        <p:txBody>
          <a:bodyPr rot="0" vert="horz" wrap="square" lIns="0" tIns="0" rIns="0" bIns="0" anchor="t" anchorCtr="0">
            <a:noAutofit/>
          </a:bodyPr>
          <a:lstStyle/>
          <a:p>
            <a:pPr marL="88265" indent="-85725" algn="l">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●避難路や公園・防災空地の整備</a:t>
            </a:r>
          </a:p>
        </p:txBody>
      </p:sp>
      <p:grpSp>
        <p:nvGrpSpPr>
          <p:cNvPr id="27" name="グループ化 26"/>
          <p:cNvGrpSpPr/>
          <p:nvPr/>
        </p:nvGrpSpPr>
        <p:grpSpPr>
          <a:xfrm>
            <a:off x="4212590" y="2952160"/>
            <a:ext cx="1340365" cy="2122809"/>
            <a:chOff x="4155440" y="2952159"/>
            <a:chExt cx="1325225" cy="2280241"/>
          </a:xfrm>
        </p:grpSpPr>
        <p:cxnSp>
          <p:nvCxnSpPr>
            <p:cNvPr id="91" name="直線コネクタ 90"/>
            <p:cNvCxnSpPr/>
            <p:nvPr/>
          </p:nvCxnSpPr>
          <p:spPr>
            <a:xfrm>
              <a:off x="4409094" y="2952159"/>
              <a:ext cx="1071571" cy="2280241"/>
            </a:xfrm>
            <a:prstGeom prst="line">
              <a:avLst/>
            </a:prstGeom>
            <a:ln w="127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flipH="1">
              <a:off x="4155440" y="2952516"/>
              <a:ext cx="25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5" name="テキスト ボックス 2"/>
          <p:cNvSpPr txBox="1">
            <a:spLocks noChangeArrowheads="1"/>
          </p:cNvSpPr>
          <p:nvPr/>
        </p:nvSpPr>
        <p:spPr bwMode="auto">
          <a:xfrm>
            <a:off x="2578882" y="2368517"/>
            <a:ext cx="2052001" cy="252000"/>
          </a:xfrm>
          <a:prstGeom prst="rect">
            <a:avLst/>
          </a:prstGeom>
          <a:solidFill>
            <a:schemeClr val="tx2"/>
          </a:solidFill>
          <a:ln w="9525">
            <a:solidFill>
              <a:schemeClr val="tx1"/>
            </a:solidFill>
            <a:miter lim="800000"/>
            <a:headEnd/>
            <a:tailEnd/>
          </a:ln>
        </p:spPr>
        <p:txBody>
          <a:bodyPr rot="0" vert="horz" wrap="square" lIns="0" tIns="0" rIns="0" bIns="0" anchor="ctr" anchorCtr="0">
            <a:spAutoFit/>
          </a:bodyPr>
          <a:lstStyle/>
          <a:p>
            <a:pPr algn="ctr">
              <a:spcAft>
                <a:spcPts val="0"/>
              </a:spcAft>
            </a:pPr>
            <a:r>
              <a:rPr lang="ja-JP" sz="1200" b="1" kern="100" dirty="0">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まちの防災性の向上</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7" name="テキスト ボックス 2"/>
          <p:cNvSpPr txBox="1">
            <a:spLocks noChangeArrowheads="1"/>
          </p:cNvSpPr>
          <p:nvPr/>
        </p:nvSpPr>
        <p:spPr bwMode="auto">
          <a:xfrm>
            <a:off x="6906198" y="2368517"/>
            <a:ext cx="2052001" cy="252000"/>
          </a:xfrm>
          <a:prstGeom prst="rect">
            <a:avLst/>
          </a:prstGeom>
          <a:solidFill>
            <a:schemeClr val="tx2"/>
          </a:solidFill>
          <a:ln w="9525">
            <a:solidFill>
              <a:schemeClr val="tx1"/>
            </a:solidFill>
            <a:miter lim="800000"/>
            <a:headEnd/>
            <a:tailEnd/>
          </a:ln>
        </p:spPr>
        <p:txBody>
          <a:bodyPr rot="0" vert="horz" wrap="square" lIns="0" tIns="0" rIns="0" bIns="0" anchor="ctr" anchorCtr="0">
            <a:spAutoFit/>
          </a:bodyPr>
          <a:lstStyle/>
          <a:p>
            <a:pPr algn="ctr">
              <a:spcAft>
                <a:spcPts val="0"/>
              </a:spcAft>
            </a:pPr>
            <a:r>
              <a:rPr lang="ja-JP" sz="1200" b="1" kern="100" dirty="0">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魅力あるまちづくり</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24" name="グループ化 23"/>
          <p:cNvGrpSpPr/>
          <p:nvPr/>
        </p:nvGrpSpPr>
        <p:grpSpPr>
          <a:xfrm>
            <a:off x="6515838" y="2932872"/>
            <a:ext cx="441175" cy="1183778"/>
            <a:chOff x="6515838" y="2932872"/>
            <a:chExt cx="441175" cy="1183778"/>
          </a:xfrm>
        </p:grpSpPr>
        <p:cxnSp>
          <p:nvCxnSpPr>
            <p:cNvPr id="102" name="直線コネクタ 101"/>
            <p:cNvCxnSpPr/>
            <p:nvPr/>
          </p:nvCxnSpPr>
          <p:spPr>
            <a:xfrm flipH="1">
              <a:off x="6515838" y="2932872"/>
              <a:ext cx="378854" cy="1183778"/>
            </a:xfrm>
            <a:prstGeom prst="line">
              <a:avLst/>
            </a:prstGeom>
            <a:ln w="127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6887288" y="2935644"/>
              <a:ext cx="697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グループ化 35"/>
          <p:cNvGrpSpPr/>
          <p:nvPr/>
        </p:nvGrpSpPr>
        <p:grpSpPr>
          <a:xfrm>
            <a:off x="3931196" y="3759326"/>
            <a:ext cx="552326" cy="2390774"/>
            <a:chOff x="3931196" y="3759326"/>
            <a:chExt cx="552326" cy="2390774"/>
          </a:xfrm>
        </p:grpSpPr>
        <p:cxnSp>
          <p:nvCxnSpPr>
            <p:cNvPr id="98" name="直線コネクタ 97"/>
            <p:cNvCxnSpPr/>
            <p:nvPr/>
          </p:nvCxnSpPr>
          <p:spPr>
            <a:xfrm flipH="1">
              <a:off x="3931196" y="3759326"/>
              <a:ext cx="552326" cy="2390774"/>
            </a:xfrm>
            <a:prstGeom prst="line">
              <a:avLst/>
            </a:prstGeom>
            <a:ln w="127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4273977" y="3760242"/>
              <a:ext cx="2095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グループ化 34"/>
          <p:cNvGrpSpPr/>
          <p:nvPr/>
        </p:nvGrpSpPr>
        <p:grpSpPr>
          <a:xfrm>
            <a:off x="4405674" y="3427417"/>
            <a:ext cx="674565" cy="2095049"/>
            <a:chOff x="4405674" y="3427417"/>
            <a:chExt cx="674565" cy="2095049"/>
          </a:xfrm>
        </p:grpSpPr>
        <p:cxnSp>
          <p:nvCxnSpPr>
            <p:cNvPr id="93" name="直線コネクタ 92"/>
            <p:cNvCxnSpPr/>
            <p:nvPr/>
          </p:nvCxnSpPr>
          <p:spPr>
            <a:xfrm>
              <a:off x="4525721" y="3427417"/>
              <a:ext cx="554518" cy="2095049"/>
            </a:xfrm>
            <a:prstGeom prst="line">
              <a:avLst/>
            </a:prstGeom>
            <a:ln w="127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45" name="直線コネクタ 144"/>
            <p:cNvCxnSpPr/>
            <p:nvPr/>
          </p:nvCxnSpPr>
          <p:spPr>
            <a:xfrm>
              <a:off x="4405674" y="3429761"/>
              <a:ext cx="12004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6" name="正方形/長方形 105"/>
          <p:cNvSpPr/>
          <p:nvPr/>
        </p:nvSpPr>
        <p:spPr>
          <a:xfrm>
            <a:off x="4742531" y="2621246"/>
            <a:ext cx="2052000" cy="6240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5" name="テキスト ボックス 2"/>
          <p:cNvSpPr txBox="1">
            <a:spLocks noChangeArrowheads="1"/>
          </p:cNvSpPr>
          <p:nvPr/>
        </p:nvSpPr>
        <p:spPr bwMode="auto">
          <a:xfrm>
            <a:off x="4785329" y="2676022"/>
            <a:ext cx="1973610" cy="153121"/>
          </a:xfrm>
          <a:prstGeom prst="rect">
            <a:avLst/>
          </a:prstGeom>
          <a:noFill/>
          <a:ln w="9525">
            <a:noFill/>
            <a:miter lim="800000"/>
            <a:headEnd/>
            <a:tailEnd/>
          </a:ln>
        </p:spPr>
        <p:txBody>
          <a:bodyPr rot="0" vert="horz" wrap="square" lIns="0" tIns="0" rIns="0" bIns="0" anchor="t" anchorCtr="0">
            <a:noAutofit/>
          </a:bodyPr>
          <a:lstStyle/>
          <a:p>
            <a:pPr algn="l">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●まちの危険性の一層の「見える化」</a:t>
            </a:r>
          </a:p>
        </p:txBody>
      </p:sp>
      <p:sp>
        <p:nvSpPr>
          <p:cNvPr id="136" name="テキスト ボックス 2"/>
          <p:cNvSpPr txBox="1">
            <a:spLocks noChangeArrowheads="1"/>
          </p:cNvSpPr>
          <p:nvPr/>
        </p:nvSpPr>
        <p:spPr bwMode="auto">
          <a:xfrm>
            <a:off x="4785329" y="2862128"/>
            <a:ext cx="1973611" cy="162671"/>
          </a:xfrm>
          <a:prstGeom prst="rect">
            <a:avLst/>
          </a:prstGeom>
          <a:noFill/>
          <a:ln w="9525">
            <a:noFill/>
            <a:miter lim="800000"/>
            <a:headEnd/>
            <a:tailEnd/>
          </a:ln>
        </p:spPr>
        <p:txBody>
          <a:bodyPr rot="0" vert="horz" wrap="square" lIns="0" tIns="0" rIns="0" bIns="0" anchor="t" anchorCtr="0">
            <a:noAutofit/>
          </a:bodyPr>
          <a:lstStyle/>
          <a:p>
            <a:pPr algn="l">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900" kern="100" spc="-50" dirty="0">
                <a:effectLst/>
                <a:latin typeface="Meiryo UI" panose="020B0604030504040204" pitchFamily="50" charset="-128"/>
                <a:ea typeface="Meiryo UI" panose="020B0604030504040204" pitchFamily="50" charset="-128"/>
                <a:cs typeface="Times New Roman" panose="02020603050405020304" pitchFamily="18" charset="0"/>
              </a:rPr>
              <a:t>地域特性に応じた防災活動への支援強化</a:t>
            </a:r>
          </a:p>
        </p:txBody>
      </p:sp>
      <p:sp>
        <p:nvSpPr>
          <p:cNvPr id="137" name="テキスト ボックス 2"/>
          <p:cNvSpPr txBox="1">
            <a:spLocks noChangeArrowheads="1"/>
          </p:cNvSpPr>
          <p:nvPr/>
        </p:nvSpPr>
        <p:spPr bwMode="auto">
          <a:xfrm>
            <a:off x="4785328" y="3057784"/>
            <a:ext cx="1973611" cy="162301"/>
          </a:xfrm>
          <a:prstGeom prst="rect">
            <a:avLst/>
          </a:prstGeom>
          <a:noFill/>
          <a:ln w="9525">
            <a:noFill/>
            <a:miter lim="800000"/>
            <a:headEnd/>
            <a:tailEnd/>
          </a:ln>
        </p:spPr>
        <p:txBody>
          <a:bodyPr rot="0" vert="horz" wrap="square" lIns="0" tIns="0" rIns="0" bIns="0" anchor="t" anchorCtr="0">
            <a:noAutofit/>
          </a:bodyPr>
          <a:lstStyle/>
          <a:p>
            <a:pPr algn="l">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●多様な主体と連携した防災啓発</a:t>
            </a:r>
          </a:p>
        </p:txBody>
      </p:sp>
      <p:sp>
        <p:nvSpPr>
          <p:cNvPr id="134" name="テキスト ボックス 2"/>
          <p:cNvSpPr txBox="1">
            <a:spLocks noChangeArrowheads="1"/>
          </p:cNvSpPr>
          <p:nvPr/>
        </p:nvSpPr>
        <p:spPr bwMode="auto">
          <a:xfrm>
            <a:off x="4742531" y="2368517"/>
            <a:ext cx="2052001" cy="251998"/>
          </a:xfrm>
          <a:prstGeom prst="rect">
            <a:avLst/>
          </a:prstGeom>
          <a:solidFill>
            <a:schemeClr val="tx2"/>
          </a:solidFill>
          <a:ln w="9525">
            <a:solidFill>
              <a:schemeClr val="tx1"/>
            </a:solidFill>
            <a:miter lim="800000"/>
            <a:headEnd/>
            <a:tailEnd/>
          </a:ln>
        </p:spPr>
        <p:txBody>
          <a:bodyPr rot="0" vert="horz" wrap="square" lIns="0" tIns="0" rIns="0" bIns="0" anchor="ctr" anchorCtr="0">
            <a:spAutoFit/>
          </a:bodyPr>
          <a:lstStyle/>
          <a:p>
            <a:pPr algn="ctr">
              <a:spcAft>
                <a:spcPts val="0"/>
              </a:spcAft>
            </a:pPr>
            <a:r>
              <a:rPr lang="ja-JP" sz="1200" b="1" kern="100" dirty="0">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地域防災力のさらなる向上</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43" name="グループ化 42"/>
          <p:cNvGrpSpPr/>
          <p:nvPr/>
        </p:nvGrpSpPr>
        <p:grpSpPr>
          <a:xfrm>
            <a:off x="5615781" y="3927803"/>
            <a:ext cx="1341231" cy="1710256"/>
            <a:chOff x="5438807" y="3927802"/>
            <a:chExt cx="1518206" cy="1811643"/>
          </a:xfrm>
        </p:grpSpPr>
        <p:cxnSp>
          <p:nvCxnSpPr>
            <p:cNvPr id="104" name="直線コネクタ 103"/>
            <p:cNvCxnSpPr/>
            <p:nvPr/>
          </p:nvCxnSpPr>
          <p:spPr>
            <a:xfrm flipH="1">
              <a:off x="5438807" y="3927802"/>
              <a:ext cx="1355724" cy="1811643"/>
            </a:xfrm>
            <a:prstGeom prst="line">
              <a:avLst/>
            </a:prstGeom>
            <a:ln w="127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6794531" y="3930790"/>
              <a:ext cx="16248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61300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テキスト ボックス 40"/>
          <p:cNvSpPr txBox="1"/>
          <p:nvPr/>
        </p:nvSpPr>
        <p:spPr>
          <a:xfrm>
            <a:off x="302954" y="1120861"/>
            <a:ext cx="5773447" cy="246221"/>
          </a:xfrm>
          <a:prstGeom prst="rect">
            <a:avLst/>
          </a:prstGeom>
          <a:noFill/>
        </p:spPr>
        <p:txBody>
          <a:bodyPr wrap="square" rtlCol="0">
            <a:spAutoFit/>
          </a:bodyPr>
          <a:lstStyle/>
          <a:p>
            <a:r>
              <a:rPr lang="en-US" altLang="ja-JP" sz="1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基本方針</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857" dirty="0">
                <a:latin typeface="Meiryo UI" panose="020B0604030504040204" pitchFamily="50" charset="-128"/>
                <a:ea typeface="Meiryo UI" panose="020B0604030504040204" pitchFamily="50" charset="-128"/>
                <a:cs typeface="Meiryo UI" panose="020B0604030504040204" pitchFamily="50" charset="-128"/>
              </a:rPr>
              <a:t>   </a:t>
            </a:r>
            <a:r>
              <a:rPr lang="en-US" altLang="ja-JP" sz="857" b="1"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857" b="1" dirty="0">
                <a:latin typeface="Meiryo UI" panose="020B0604030504040204" pitchFamily="50" charset="-128"/>
                <a:ea typeface="Meiryo UI" panose="020B0604030504040204" pitchFamily="50" charset="-128"/>
                <a:cs typeface="Meiryo UI" panose="020B0604030504040204" pitchFamily="50" charset="-128"/>
              </a:rPr>
              <a:t>効率的・効果的な維持管理の推進</a:t>
            </a:r>
            <a:r>
              <a:rPr lang="ja-JP" altLang="en-US" sz="857" dirty="0">
                <a:latin typeface="Meiryo UI" panose="020B0604030504040204" pitchFamily="50" charset="-128"/>
                <a:ea typeface="Meiryo UI" panose="020B0604030504040204" pitchFamily="50" charset="-128"/>
                <a:cs typeface="Meiryo UI" panose="020B0604030504040204" pitchFamily="50" charset="-128"/>
              </a:rPr>
              <a:t>　　　　　　　　　　　　　</a:t>
            </a:r>
            <a:r>
              <a:rPr lang="en-US" altLang="ja-JP" sz="857" b="1"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857" b="1" dirty="0">
                <a:latin typeface="Meiryo UI" panose="020B0604030504040204" pitchFamily="50" charset="-128"/>
                <a:ea typeface="Meiryo UI" panose="020B0604030504040204" pitchFamily="50" charset="-128"/>
                <a:cs typeface="Meiryo UI" panose="020B0604030504040204" pitchFamily="50" charset="-128"/>
              </a:rPr>
              <a:t>持続可能な維持管理の仕組みの構築</a:t>
            </a:r>
            <a:r>
              <a:rPr lang="ja-JP" altLang="en-US" sz="857"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44" name="角丸四角形 143"/>
          <p:cNvSpPr/>
          <p:nvPr/>
        </p:nvSpPr>
        <p:spPr>
          <a:xfrm>
            <a:off x="4619974" y="2634648"/>
            <a:ext cx="4483703" cy="2080209"/>
          </a:xfrm>
          <a:prstGeom prst="roundRect">
            <a:avLst>
              <a:gd name="adj" fmla="val 1680"/>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just"/>
            <a:endParaRPr lang="en-US" altLang="ja-JP" sz="857"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857" b="1" kern="100" dirty="0">
                <a:solidFill>
                  <a:prstClr val="black"/>
                </a:solidFill>
                <a:latin typeface="Georgia"/>
                <a:ea typeface="Meiryo UI"/>
                <a:cs typeface="Times New Roman"/>
              </a:rPr>
              <a:t>地域が一体となった維持管理を実践する</a:t>
            </a:r>
            <a:endParaRPr lang="en-US" altLang="ja-JP" sz="857" b="1" kern="100" dirty="0">
              <a:solidFill>
                <a:prstClr val="black"/>
              </a:solidFill>
              <a:latin typeface="Georgia"/>
              <a:ea typeface="Meiryo UI"/>
              <a:cs typeface="Times New Roman"/>
            </a:endParaRPr>
          </a:p>
          <a:p>
            <a:pPr algn="just"/>
            <a:r>
              <a:rPr lang="ja-JP" altLang="en-US" sz="857" i="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○土木事務所毎に大学、管内市町村と連携し、維持管理におけるノウハウの共有や、人材育成、</a:t>
            </a:r>
            <a:endParaRPr lang="en-US" altLang="ja-JP" sz="857" i="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en-US" altLang="ja-JP" sz="857" i="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57" i="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技術連携を図る地域維持管理連携プラットフォームを構築</a:t>
            </a:r>
            <a:endParaRPr lang="en-US" altLang="ja-JP" sz="750" b="1" kern="100" dirty="0">
              <a:solidFill>
                <a:prstClr val="black"/>
              </a:solidFill>
              <a:latin typeface="Georgia"/>
              <a:ea typeface="Meiryo UI"/>
              <a:cs typeface="Times New Roman"/>
            </a:endParaRPr>
          </a:p>
          <a:p>
            <a:pPr lvl="0" algn="just"/>
            <a:r>
              <a:rPr lang="ja-JP" altLang="en-US" sz="750" i="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857" b="1" i="1" kern="100" dirty="0">
              <a:solidFill>
                <a:prstClr val="black"/>
              </a:solidFill>
              <a:latin typeface="Georgia"/>
              <a:ea typeface="Meiryo UI"/>
              <a:cs typeface="Times New Roman"/>
            </a:endParaRPr>
          </a:p>
          <a:p>
            <a:pPr lvl="0" algn="just"/>
            <a:endParaRPr lang="en-US" altLang="ja-JP" sz="857" b="1" i="1" kern="100" dirty="0">
              <a:solidFill>
                <a:prstClr val="black"/>
              </a:solidFill>
              <a:latin typeface="Georgia"/>
              <a:ea typeface="Meiryo UI"/>
              <a:cs typeface="Times New Roman"/>
            </a:endParaRPr>
          </a:p>
          <a:p>
            <a:pPr lvl="0" algn="just"/>
            <a:endParaRPr lang="en-US" altLang="ja-JP" sz="857" b="1" i="1" kern="100" dirty="0">
              <a:solidFill>
                <a:prstClr val="black"/>
              </a:solidFill>
              <a:latin typeface="Georgia"/>
              <a:ea typeface="Meiryo UI"/>
              <a:cs typeface="Times New Roman"/>
            </a:endParaRPr>
          </a:p>
          <a:p>
            <a:pPr lvl="0" algn="just"/>
            <a:endParaRPr lang="en-US" altLang="ja-JP" sz="857" b="1" i="1" kern="100" dirty="0">
              <a:solidFill>
                <a:prstClr val="black"/>
              </a:solidFill>
              <a:latin typeface="Georgia"/>
              <a:ea typeface="Meiryo UI"/>
              <a:cs typeface="Times New Roman"/>
            </a:endParaRPr>
          </a:p>
          <a:p>
            <a:pPr lvl="0" algn="just"/>
            <a:endParaRPr lang="en-US" altLang="ja-JP" sz="857" b="1" i="1" kern="100" dirty="0">
              <a:solidFill>
                <a:prstClr val="black"/>
              </a:solidFill>
              <a:latin typeface="Georgia"/>
              <a:ea typeface="Meiryo UI"/>
              <a:cs typeface="Times New Roman"/>
            </a:endParaRPr>
          </a:p>
          <a:p>
            <a:pPr lvl="0" algn="just"/>
            <a:endParaRPr lang="en-US" altLang="ja-JP" sz="857" b="1" i="1" kern="100" dirty="0">
              <a:solidFill>
                <a:prstClr val="black"/>
              </a:solidFill>
              <a:latin typeface="Georgia"/>
              <a:ea typeface="Meiryo UI"/>
              <a:cs typeface="Times New Roman"/>
            </a:endParaRPr>
          </a:p>
          <a:p>
            <a:pPr lvl="0" algn="just"/>
            <a:endParaRPr lang="en-US" altLang="ja-JP" sz="857" b="1" i="1" kern="100" dirty="0">
              <a:solidFill>
                <a:prstClr val="black"/>
              </a:solidFill>
              <a:latin typeface="Georgia"/>
              <a:ea typeface="Meiryo UI"/>
              <a:cs typeface="Times New Roman"/>
            </a:endParaRPr>
          </a:p>
          <a:p>
            <a:pPr lvl="0" algn="just"/>
            <a:endParaRPr lang="en-US" altLang="ja-JP" sz="857" b="1" i="1" kern="100" dirty="0">
              <a:solidFill>
                <a:prstClr val="black"/>
              </a:solidFill>
              <a:latin typeface="Georgia"/>
              <a:ea typeface="Meiryo UI"/>
              <a:cs typeface="Times New Roman"/>
            </a:endParaRPr>
          </a:p>
          <a:p>
            <a:pPr lvl="0" algn="just"/>
            <a:endParaRPr lang="en-US" altLang="ja-JP" sz="857" b="1" i="1" kern="100" dirty="0">
              <a:solidFill>
                <a:prstClr val="black"/>
              </a:solidFill>
              <a:latin typeface="Georgia"/>
              <a:ea typeface="Meiryo UI"/>
              <a:cs typeface="Times New Roman"/>
            </a:endParaRPr>
          </a:p>
          <a:p>
            <a:pPr lvl="0" algn="just"/>
            <a:r>
              <a:rPr lang="ja-JP" altLang="en-US" sz="857" b="1" i="1" kern="100" dirty="0">
                <a:solidFill>
                  <a:prstClr val="black"/>
                </a:solidFill>
                <a:latin typeface="Georgia"/>
                <a:ea typeface="Meiryo UI"/>
                <a:cs typeface="Times New Roman"/>
              </a:rPr>
              <a:t>○</a:t>
            </a:r>
            <a:r>
              <a:rPr lang="ja-JP" altLang="en-US" sz="857" i="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維持管理技術者育成の視点で、研修プログラムを分野、経験など技術レベルに応じて体系化し、</a:t>
            </a:r>
            <a:endParaRPr lang="en-US" altLang="ja-JP" sz="857" i="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857" i="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フィールドワーク等により実践に即した形へ再構築</a:t>
            </a:r>
            <a:endParaRPr lang="en-US" altLang="ja-JP" sz="7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テキスト ボックス 2"/>
          <p:cNvSpPr txBox="1">
            <a:spLocks noChangeArrowheads="1"/>
          </p:cNvSpPr>
          <p:nvPr/>
        </p:nvSpPr>
        <p:spPr bwMode="auto">
          <a:xfrm>
            <a:off x="4723961" y="6224773"/>
            <a:ext cx="4308313" cy="542998"/>
          </a:xfrm>
          <a:prstGeom prst="rect">
            <a:avLst/>
          </a:prstGeom>
          <a:noFill/>
          <a:ln w="9525" cap="flat" cmpd="sng" algn="ctr">
            <a:solidFill>
              <a:schemeClr val="tx1"/>
            </a:solidFill>
            <a:prstDash val="dash"/>
            <a:headEnd/>
            <a:tailEnd/>
          </a:ln>
          <a:effectLst/>
        </p:spPr>
        <p:txBody>
          <a:bodyPr rot="0" vert="horz" wrap="square" lIns="65314" tIns="32657" rIns="65314" bIns="32657" anchor="t" anchorCtr="0">
            <a:noAutofit/>
          </a:bodyPr>
          <a:lstStyle/>
          <a:p>
            <a:pPr algn="just">
              <a:lnSpc>
                <a:spcPts val="1571"/>
              </a:lnSpc>
            </a:pP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857" kern="100" dirty="0">
                <a:latin typeface="Meiryo UI" panose="020B0604030504040204" pitchFamily="50" charset="-128"/>
                <a:ea typeface="Meiryo UI" panose="020B0604030504040204" pitchFamily="50" charset="-128"/>
                <a:cs typeface="Meiryo UI" panose="020B0604030504040204" pitchFamily="50" charset="-128"/>
              </a:rPr>
              <a:t>H27.2.19</a:t>
            </a: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857" kern="100" dirty="0">
                <a:latin typeface="Meiryo UI" panose="020B0604030504040204" pitchFamily="50" charset="-128"/>
                <a:ea typeface="Meiryo UI" panose="020B0604030504040204" pitchFamily="50" charset="-128"/>
                <a:cs typeface="Meiryo UI" panose="020B0604030504040204" pitchFamily="50" charset="-128"/>
              </a:rPr>
              <a:t>3.20  </a:t>
            </a: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「大阪府都市基盤施設長寿命化計画（案）」についてパブリックコメント  </a:t>
            </a:r>
            <a:r>
              <a:rPr lang="en-US" altLang="ja-JP" sz="857"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857" kern="1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571"/>
              </a:lnSpc>
            </a:pPr>
            <a:r>
              <a:rPr lang="ja-JP" altLang="en-US" sz="857"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57"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H27.3.31</a:t>
            </a:r>
            <a:r>
              <a:rPr lang="ja-JP" altLang="en-US" sz="857"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57" b="1" u="sng" kern="100" dirty="0">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857" u="sng" kern="100" dirty="0">
                <a:latin typeface="Meiryo UI" panose="020B0604030504040204" pitchFamily="50" charset="-128"/>
                <a:ea typeface="Meiryo UI" panose="020B0604030504040204" pitchFamily="50" charset="-128"/>
                <a:cs typeface="Meiryo UI" panose="020B0604030504040204" pitchFamily="50" charset="-128"/>
              </a:rPr>
              <a:t>」　策定　</a:t>
            </a:r>
            <a:endParaRPr lang="en-US" altLang="ja-JP" sz="857" u="sng" kern="1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571"/>
              </a:lnSpc>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857"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角丸四角形 147"/>
          <p:cNvSpPr/>
          <p:nvPr/>
        </p:nvSpPr>
        <p:spPr>
          <a:xfrm>
            <a:off x="4630889" y="4865220"/>
            <a:ext cx="4479760" cy="1943366"/>
          </a:xfrm>
          <a:prstGeom prst="roundRect">
            <a:avLst>
              <a:gd name="adj" fmla="val 1416"/>
            </a:avLst>
          </a:prstGeom>
          <a:noFill/>
          <a:ln>
            <a:solidFill>
              <a:schemeClr val="tx1"/>
            </a:solidFill>
          </a:ln>
          <a:effectLst/>
        </p:spPr>
        <p:style>
          <a:lnRef idx="1">
            <a:schemeClr val="accent3"/>
          </a:lnRef>
          <a:fillRef idx="2">
            <a:schemeClr val="accent3"/>
          </a:fillRef>
          <a:effectRef idx="1">
            <a:schemeClr val="accent3"/>
          </a:effectRef>
          <a:fontRef idx="minor">
            <a:schemeClr val="dk1"/>
          </a:fontRef>
        </p:style>
        <p:txBody>
          <a:bodyPr rot="0" spcFirstLastPara="0" vert="horz" wrap="square" lIns="65314" tIns="32657" rIns="65314" bIns="32657" numCol="1" spcCol="0" rtlCol="0" fromWordArt="0" anchor="ctr" anchorCtr="0" forceAA="0" compatLnSpc="1">
            <a:prstTxWarp prst="textNoShape">
              <a:avLst/>
            </a:prstTxWarp>
            <a:noAutofit/>
          </a:bodyPr>
          <a:lstStyle/>
          <a:p>
            <a:pPr>
              <a:lnSpc>
                <a:spcPts val="1071"/>
              </a:lnSpc>
            </a:pPr>
            <a:endParaRPr lang="ja-JP" altLang="ja-JP" sz="1429" kern="100" dirty="0">
              <a:solidFill>
                <a:prstClr val="black"/>
              </a:solidFill>
              <a:ea typeface="HG明朝B"/>
              <a:cs typeface="Times New Roman"/>
            </a:endParaRPr>
          </a:p>
        </p:txBody>
      </p:sp>
      <p:sp>
        <p:nvSpPr>
          <p:cNvPr id="149" name="テキスト ボックス 2"/>
          <p:cNvSpPr txBox="1">
            <a:spLocks noChangeArrowheads="1"/>
          </p:cNvSpPr>
          <p:nvPr/>
        </p:nvSpPr>
        <p:spPr bwMode="auto">
          <a:xfrm>
            <a:off x="4738470" y="5046504"/>
            <a:ext cx="4308313" cy="851342"/>
          </a:xfrm>
          <a:prstGeom prst="rect">
            <a:avLst/>
          </a:prstGeom>
          <a:noFill/>
          <a:ln w="9525" cap="flat" cmpd="sng" algn="ctr">
            <a:solidFill>
              <a:schemeClr val="tx1"/>
            </a:solidFill>
            <a:prstDash val="solid"/>
            <a:headEnd/>
            <a:tailEnd/>
          </a:ln>
          <a:effectLst/>
        </p:spPr>
        <p:txBody>
          <a:bodyPr rot="0" vert="horz" wrap="square" lIns="65314" tIns="32657" rIns="65314" bIns="32657" anchor="t" anchorCtr="0">
            <a:noAutofit/>
          </a:bodyPr>
          <a:lstStyle/>
          <a:p>
            <a:pPr algn="just">
              <a:lnSpc>
                <a:spcPts val="1571"/>
              </a:lnSpc>
            </a:pP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857" kern="100" dirty="0">
                <a:latin typeface="Meiryo UI" panose="020B0604030504040204" pitchFamily="50" charset="-128"/>
                <a:ea typeface="Meiryo UI" panose="020B0604030504040204" pitchFamily="50" charset="-128"/>
                <a:cs typeface="Meiryo UI" panose="020B0604030504040204" pitchFamily="50" charset="-128"/>
              </a:rPr>
              <a:t>H25.12.4:</a:t>
            </a: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大阪府都市基盤施設維持管理技術審議会へ諮問</a:t>
            </a:r>
            <a:endParaRPr lang="en-US" altLang="ja-JP" sz="857" kern="1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571"/>
              </a:lnSpc>
            </a:pP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50" kern="100" dirty="0">
                <a:latin typeface="Meiryo UI" panose="020B0604030504040204" pitchFamily="50" charset="-128"/>
                <a:ea typeface="Meiryo UI" panose="020B0604030504040204" pitchFamily="50" charset="-128"/>
                <a:cs typeface="Meiryo UI" panose="020B0604030504040204" pitchFamily="50" charset="-128"/>
              </a:rPr>
              <a:t>「都市基盤施設の効率的・効果的な維持管理・更新に関する長寿命化計画について」</a:t>
            </a:r>
            <a:endParaRPr lang="en-US" altLang="ja-JP" sz="750" kern="1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571"/>
              </a:lnSpc>
            </a:pP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5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50" kern="100" dirty="0">
                <a:latin typeface="Meiryo UI" panose="020B0604030504040204" pitchFamily="50" charset="-128"/>
                <a:ea typeface="Meiryo UI" panose="020B0604030504040204" pitchFamily="50" charset="-128"/>
                <a:cs typeface="Meiryo UI" panose="020B0604030504040204" pitchFamily="50" charset="-128"/>
              </a:rPr>
              <a:t>審議会２回、各部会</a:t>
            </a:r>
            <a:r>
              <a:rPr lang="en-US" altLang="ja-JP" sz="750" kern="1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750" kern="100" dirty="0">
                <a:latin typeface="Meiryo UI" panose="020B0604030504040204" pitchFamily="50" charset="-128"/>
                <a:ea typeface="Meiryo UI" panose="020B0604030504040204" pitchFamily="50" charset="-128"/>
                <a:cs typeface="Meiryo UI" panose="020B0604030504040204" pitchFamily="50" charset="-128"/>
              </a:rPr>
              <a:t>回開催</a:t>
            </a:r>
            <a:endParaRPr lang="en-US" altLang="ja-JP" sz="750" kern="1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571"/>
              </a:lnSpc>
            </a:pPr>
            <a:r>
              <a:rPr lang="ja-JP" altLang="en-US" sz="857"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57"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857"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en-US" altLang="ja-JP" sz="857"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857"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57" kern="100" dirty="0">
                <a:solidFill>
                  <a:prstClr val="black"/>
                </a:solidFill>
                <a:ea typeface="Meiryo UI"/>
                <a:cs typeface="Times New Roman"/>
              </a:rPr>
              <a:t>大阪府都市基盤施設維持管理技術審議会より「答申」</a:t>
            </a:r>
            <a:endParaRPr lang="en-US" altLang="ja-JP" sz="857" kern="100" dirty="0">
              <a:solidFill>
                <a:prstClr val="black"/>
              </a:solidFill>
              <a:ea typeface="Meiryo UI"/>
              <a:cs typeface="Times New Roman"/>
            </a:endParaRPr>
          </a:p>
        </p:txBody>
      </p:sp>
      <p:sp>
        <p:nvSpPr>
          <p:cNvPr id="150" name="角丸四角形 149"/>
          <p:cNvSpPr/>
          <p:nvPr/>
        </p:nvSpPr>
        <p:spPr>
          <a:xfrm>
            <a:off x="4615431" y="2527577"/>
            <a:ext cx="4483704" cy="239181"/>
          </a:xfrm>
          <a:prstGeom prst="roundRect">
            <a:avLst>
              <a:gd name="adj" fmla="val 2209"/>
            </a:avLst>
          </a:prstGeom>
          <a:ln/>
          <a:effectLst/>
        </p:spPr>
        <p:style>
          <a:lnRef idx="0">
            <a:schemeClr val="dk1"/>
          </a:lnRef>
          <a:fillRef idx="3">
            <a:schemeClr val="dk1"/>
          </a:fillRef>
          <a:effectRef idx="3">
            <a:schemeClr val="dk1"/>
          </a:effectRef>
          <a:fontRef idx="minor">
            <a:schemeClr val="lt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just"/>
            <a:r>
              <a:rPr lang="en-US" altLang="ja-JP"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持続可能な維持管理の仕組みの構築  </a:t>
            </a:r>
            <a:r>
              <a:rPr lang="en-US" altLang="ja-JP"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主な取組み）</a:t>
            </a:r>
            <a:endParaRPr lang="en-US" altLang="ja-JP"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lvl="0" algn="just"/>
            <a:endPar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1" name="二等辺三角形 150"/>
          <p:cNvSpPr/>
          <p:nvPr/>
        </p:nvSpPr>
        <p:spPr>
          <a:xfrm rot="10800000">
            <a:off x="4907097" y="5982572"/>
            <a:ext cx="3942572" cy="1618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53" name="テキスト ボックス 52"/>
          <p:cNvSpPr txBox="1"/>
          <p:nvPr/>
        </p:nvSpPr>
        <p:spPr>
          <a:xfrm>
            <a:off x="4668343" y="4766292"/>
            <a:ext cx="719012" cy="224229"/>
          </a:xfrm>
          <a:prstGeom prst="rect">
            <a:avLst/>
          </a:prstGeom>
          <a:solidFill>
            <a:schemeClr val="bg1"/>
          </a:solidFill>
          <a:ln w="19050">
            <a:solidFill>
              <a:schemeClr val="tx1"/>
            </a:solidFill>
          </a:ln>
        </p:spPr>
        <p:txBody>
          <a:bodyPr wrap="square" rtlCol="0">
            <a:spAutoFit/>
          </a:bodyPr>
          <a:lstStyle/>
          <a:p>
            <a:r>
              <a:rPr lang="ja-JP" altLang="en-US" sz="857" b="1" dirty="0">
                <a:latin typeface="Meiryo UI" panose="020B0604030504040204" pitchFamily="50" charset="-128"/>
                <a:ea typeface="Meiryo UI" panose="020B0604030504040204" pitchFamily="50" charset="-128"/>
                <a:cs typeface="Meiryo UI" panose="020B0604030504040204" pitchFamily="50" charset="-128"/>
              </a:rPr>
              <a:t>策定経緯</a:t>
            </a:r>
          </a:p>
        </p:txBody>
      </p:sp>
      <p:sp>
        <p:nvSpPr>
          <p:cNvPr id="55" name="テキスト ボックス 54"/>
          <p:cNvSpPr txBox="1"/>
          <p:nvPr/>
        </p:nvSpPr>
        <p:spPr>
          <a:xfrm>
            <a:off x="289005" y="662390"/>
            <a:ext cx="8991887" cy="641907"/>
          </a:xfrm>
          <a:prstGeom prst="rect">
            <a:avLst/>
          </a:prstGeom>
          <a:noFill/>
          <a:ln>
            <a:noFill/>
          </a:ln>
        </p:spPr>
        <p:txBody>
          <a:bodyPr wrap="square" rtlCol="0">
            <a:spAutoFit/>
          </a:bodyPr>
          <a:lstStyle/>
          <a:p>
            <a:r>
              <a:rPr lang="en-US" altLang="ja-JP" sz="1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目　的</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857" dirty="0">
                <a:latin typeface="Meiryo UI" panose="020B0604030504040204" pitchFamily="50" charset="-128"/>
                <a:ea typeface="Meiryo UI" panose="020B0604030504040204" pitchFamily="50" charset="-128"/>
                <a:cs typeface="Meiryo UI" panose="020B0604030504040204" pitchFamily="50" charset="-128"/>
              </a:rPr>
              <a:t>　○高度経済成長期に集中的に整備された都市基盤施設について、これまでの点検、補修などで蓄積されたデータを活用し、最新の専門的な知見に基づき、より一層、戦略的な</a:t>
            </a:r>
            <a:endParaRPr lang="en-US" altLang="ja-JP" sz="857"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57" dirty="0">
                <a:latin typeface="Meiryo UI" panose="020B0604030504040204" pitchFamily="50" charset="-128"/>
                <a:ea typeface="Meiryo UI" panose="020B0604030504040204" pitchFamily="50" charset="-128"/>
                <a:cs typeface="Meiryo UI" panose="020B0604030504040204" pitchFamily="50" charset="-128"/>
              </a:rPr>
              <a:t>　　　　　　　　　維持管理を推進するため、「大阪府都市基盤施設長寿命化計画」を策定　○特に、施設毎に更新時期の見極めの考え方を明確化し、将来の更新時期を平準化</a:t>
            </a:r>
            <a:endParaRPr lang="en-US" altLang="ja-JP" sz="857"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57" dirty="0">
                <a:latin typeface="Meiryo UI" panose="020B0604030504040204" pitchFamily="50" charset="-128"/>
                <a:ea typeface="Meiryo UI" panose="020B0604030504040204" pitchFamily="50" charset="-128"/>
                <a:cs typeface="Meiryo UI" panose="020B0604030504040204" pitchFamily="50" charset="-128"/>
              </a:rPr>
              <a:t>　　　　　　　 ○「効率的・効果的な維持管理の推進」や「持続可能な維持管理の仕組みの構築」に向け、今後</a:t>
            </a:r>
            <a:r>
              <a:rPr lang="en-US" altLang="ja-JP" sz="857" dirty="0">
                <a:latin typeface="Meiryo UI" panose="020B0604030504040204" pitchFamily="50" charset="-128"/>
                <a:ea typeface="Meiryo UI" panose="020B0604030504040204" pitchFamily="50" charset="-128"/>
                <a:cs typeface="Meiryo UI" panose="020B0604030504040204" pitchFamily="50" charset="-128"/>
              </a:rPr>
              <a:t>10</a:t>
            </a:r>
            <a:r>
              <a:rPr lang="ja-JP" altLang="en-US" sz="857" dirty="0">
                <a:latin typeface="Meiryo UI" panose="020B0604030504040204" pitchFamily="50" charset="-128"/>
                <a:ea typeface="Meiryo UI" panose="020B0604030504040204" pitchFamily="50" charset="-128"/>
                <a:cs typeface="Meiryo UI" panose="020B0604030504040204" pitchFamily="50" charset="-128"/>
              </a:rPr>
              <a:t>年を見通した「基本方針」と、分野・施設毎の対応方針を定めた「行動計画」で構成</a:t>
            </a:r>
          </a:p>
          <a:p>
            <a:endParaRPr lang="ja-JP" altLang="en-US" sz="8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45784" y="394377"/>
            <a:ext cx="9053351" cy="2108806"/>
          </a:xfrm>
          <a:prstGeom prst="roundRect">
            <a:avLst>
              <a:gd name="adj" fmla="val 277"/>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63" name="テキスト ボックス 62"/>
          <p:cNvSpPr txBox="1"/>
          <p:nvPr/>
        </p:nvSpPr>
        <p:spPr>
          <a:xfrm>
            <a:off x="3895899" y="1321853"/>
            <a:ext cx="2990644" cy="999120"/>
          </a:xfrm>
          <a:prstGeom prst="rect">
            <a:avLst/>
          </a:prstGeom>
          <a:noFill/>
          <a:ln>
            <a:solidFill>
              <a:schemeClr val="tx1"/>
            </a:solidFill>
            <a:prstDash val="dash"/>
          </a:ln>
        </p:spPr>
        <p:txBody>
          <a:bodyPr wrap="square" rtlCol="0">
            <a:spAutoFit/>
          </a:bodyPr>
          <a:lstStyle/>
          <a:p>
            <a:r>
              <a:rPr lang="ja-JP" altLang="en-US" sz="857" b="1" dirty="0">
                <a:latin typeface="Meiryo UI" panose="020B0604030504040204" pitchFamily="50" charset="-128"/>
                <a:ea typeface="Meiryo UI" panose="020B0604030504040204" pitchFamily="50" charset="-128"/>
                <a:cs typeface="Meiryo UI" panose="020B0604030504040204" pitchFamily="50" charset="-128"/>
              </a:rPr>
              <a:t>取組ポイント</a:t>
            </a:r>
            <a:endParaRPr lang="en-US" altLang="ja-JP" sz="857"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57" dirty="0">
                <a:latin typeface="Meiryo UI" panose="020B0604030504040204" pitchFamily="50" charset="-128"/>
                <a:ea typeface="Meiryo UI" panose="020B0604030504040204" pitchFamily="50" charset="-128"/>
                <a:cs typeface="Meiryo UI" panose="020B0604030504040204" pitchFamily="50" charset="-128"/>
              </a:rPr>
              <a:t>１）人材の育成と確保、技術力向上と継承の仕組みを構築する</a:t>
            </a:r>
          </a:p>
          <a:p>
            <a:pPr lvl="0"/>
            <a:r>
              <a:rPr lang="ja-JP" altLang="en-US" sz="857" dirty="0">
                <a:latin typeface="Meiryo UI" panose="020B0604030504040204" pitchFamily="50" charset="-128"/>
                <a:ea typeface="Meiryo UI" panose="020B0604030504040204" pitchFamily="50" charset="-128"/>
                <a:cs typeface="Meiryo UI" panose="020B0604030504040204" pitchFamily="50" charset="-128"/>
              </a:rPr>
              <a:t>２）地域が一体となった維持管理を実践する</a:t>
            </a:r>
            <a:endParaRPr lang="en-US" altLang="ja-JP" sz="857"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57" dirty="0">
                <a:latin typeface="Meiryo UI" panose="020B0604030504040204" pitchFamily="50" charset="-128"/>
                <a:ea typeface="Meiryo UI" panose="020B0604030504040204" pitchFamily="50" charset="-128"/>
                <a:cs typeface="Meiryo UI" panose="020B0604030504040204" pitchFamily="50" charset="-128"/>
              </a:rPr>
              <a:t>　　</a:t>
            </a:r>
            <a:r>
              <a:rPr lang="ja-JP" altLang="en-US" sz="750" dirty="0">
                <a:latin typeface="Meiryo UI" panose="020B0604030504040204" pitchFamily="50" charset="-128"/>
                <a:ea typeface="Meiryo UI" panose="020B0604030504040204" pitchFamily="50" charset="-128"/>
                <a:cs typeface="Meiryo UI" panose="020B0604030504040204" pitchFamily="50" charset="-128"/>
              </a:rPr>
              <a:t>　・地域維持管理連携プラットフォームの構築</a:t>
            </a:r>
            <a:r>
              <a:rPr lang="ja-JP" altLang="en-US" sz="643" dirty="0">
                <a:latin typeface="Meiryo UI" panose="020B0604030504040204" pitchFamily="50" charset="-128"/>
                <a:ea typeface="Meiryo UI" panose="020B0604030504040204" pitchFamily="50" charset="-128"/>
                <a:cs typeface="Meiryo UI" panose="020B0604030504040204" pitchFamily="50" charset="-128"/>
              </a:rPr>
              <a:t>　　　１</a:t>
            </a:r>
            <a:r>
              <a:rPr lang="en-US" altLang="ja-JP" sz="643" dirty="0">
                <a:latin typeface="Meiryo UI" panose="020B0604030504040204" pitchFamily="50" charset="-128"/>
                <a:ea typeface="Meiryo UI" panose="020B0604030504040204" pitchFamily="50" charset="-128"/>
                <a:cs typeface="Meiryo UI" panose="020B0604030504040204" pitchFamily="50" charset="-128"/>
              </a:rPr>
              <a:t>)</a:t>
            </a:r>
            <a:r>
              <a:rPr lang="ja-JP" altLang="en-US" sz="643" dirty="0">
                <a:latin typeface="Meiryo UI" panose="020B0604030504040204" pitchFamily="50" charset="-128"/>
                <a:ea typeface="Meiryo UI" panose="020B0604030504040204" pitchFamily="50" charset="-128"/>
                <a:cs typeface="Meiryo UI" panose="020B0604030504040204" pitchFamily="50" charset="-128"/>
              </a:rPr>
              <a:t>・２</a:t>
            </a:r>
            <a:r>
              <a:rPr lang="en-US" altLang="ja-JP" sz="643" dirty="0">
                <a:latin typeface="Meiryo UI" panose="020B0604030504040204" pitchFamily="50" charset="-128"/>
                <a:ea typeface="Meiryo UI" panose="020B0604030504040204" pitchFamily="50" charset="-128"/>
                <a:cs typeface="Meiryo UI" panose="020B0604030504040204" pitchFamily="50" charset="-128"/>
              </a:rPr>
              <a:t>)</a:t>
            </a:r>
            <a:r>
              <a:rPr lang="ja-JP" altLang="en-US" sz="643" dirty="0">
                <a:latin typeface="Meiryo UI" panose="020B0604030504040204" pitchFamily="50" charset="-128"/>
                <a:ea typeface="Meiryo UI" panose="020B0604030504040204" pitchFamily="50" charset="-128"/>
                <a:cs typeface="Meiryo UI" panose="020B0604030504040204" pitchFamily="50" charset="-128"/>
              </a:rPr>
              <a:t>共通</a:t>
            </a:r>
          </a:p>
          <a:p>
            <a:r>
              <a:rPr lang="ja-JP" altLang="en-US" sz="857" dirty="0">
                <a:latin typeface="Meiryo UI" panose="020B0604030504040204" pitchFamily="50" charset="-128"/>
                <a:ea typeface="Meiryo UI" panose="020B0604030504040204" pitchFamily="50" charset="-128"/>
                <a:cs typeface="Meiryo UI" panose="020B0604030504040204" pitchFamily="50" charset="-128"/>
              </a:rPr>
              <a:t>３）維持管理業務の改善を図る　</a:t>
            </a:r>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1280206" y="1320195"/>
            <a:ext cx="2571714" cy="1015599"/>
          </a:xfrm>
          <a:prstGeom prst="rect">
            <a:avLst/>
          </a:prstGeom>
          <a:noFill/>
          <a:ln>
            <a:solidFill>
              <a:schemeClr val="tx1"/>
            </a:solidFill>
            <a:prstDash val="dash"/>
          </a:ln>
        </p:spPr>
        <p:txBody>
          <a:bodyPr wrap="square" rtlCol="0">
            <a:spAutoFit/>
          </a:bodyPr>
          <a:lstStyle/>
          <a:p>
            <a:pPr lvl="0"/>
            <a:r>
              <a:rPr lang="ja-JP" altLang="en-US" sz="857"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取組ポイント</a:t>
            </a:r>
            <a:endParaRPr lang="en-US" altLang="ja-JP" sz="857"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１）致命的な不具合を見逃さない</a:t>
            </a:r>
            <a:endParaRPr lang="en-US" altLang="ja-JP"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・点検の充実、非破壊検査など新技術の導入</a:t>
            </a:r>
            <a:endParaRPr lang="en-US" altLang="ja-JP" sz="7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２）予防保全をレベルアップする</a:t>
            </a:r>
            <a:endParaRPr lang="en-US" altLang="ja-JP"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・点検データ蓄積などにより、予防保全を高度化　</a:t>
            </a:r>
            <a:endParaRPr lang="en-US" altLang="ja-JP" sz="7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857"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更新時期をしっかり見極める</a:t>
            </a:r>
            <a:endParaRPr lang="en-US" altLang="ja-JP"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・各施設の更新判定</a:t>
            </a:r>
            <a:r>
              <a:rPr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フローを設定</a:t>
            </a:r>
          </a:p>
        </p:txBody>
      </p:sp>
      <p:sp>
        <p:nvSpPr>
          <p:cNvPr id="58" name="角丸四角形 57"/>
          <p:cNvSpPr/>
          <p:nvPr/>
        </p:nvSpPr>
        <p:spPr>
          <a:xfrm>
            <a:off x="289005" y="2793604"/>
            <a:ext cx="4273122" cy="639045"/>
          </a:xfrm>
          <a:prstGeom prst="roundRect">
            <a:avLst>
              <a:gd name="adj" fmla="val 2209"/>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just"/>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管理施設：</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193</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路線　総延長</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1,527km</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橋梁：</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2,209</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橋　トンネル：</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トンネル</a:t>
            </a:r>
            <a:endPar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○橋梁の近接目視点検は</a:t>
            </a:r>
            <a:r>
              <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a:t>
            </a:r>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に加え、施設の状況に応じて中間点検の導入や直営点検を実施</a:t>
            </a:r>
            <a:endParaRPr lang="en-US" altLang="ja-JP"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○目視できない部分に対して、非破壊検査などの新技術を定期的な点検に導入</a:t>
            </a:r>
            <a:endParaRPr lang="en-US" altLang="ja-JP"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＊道路下の空洞に対して、走行型レーダー調査を実施　</a:t>
            </a:r>
            <a:r>
              <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年で全路線</a:t>
            </a:r>
            <a:r>
              <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0"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＊トンネルの変位やコンクリートの剥離に対して、画像＋レーザー計測調査を実施　</a:t>
            </a:r>
            <a:r>
              <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全トンネル</a:t>
            </a:r>
            <a:r>
              <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9" name="角丸四角形 58"/>
          <p:cNvSpPr/>
          <p:nvPr/>
        </p:nvSpPr>
        <p:spPr>
          <a:xfrm>
            <a:off x="3462" y="2527577"/>
            <a:ext cx="4568537" cy="239181"/>
          </a:xfrm>
          <a:prstGeom prst="roundRect">
            <a:avLst>
              <a:gd name="adj" fmla="val 2209"/>
            </a:avLst>
          </a:prstGeom>
          <a:ln/>
          <a:effectLst/>
        </p:spPr>
        <p:style>
          <a:lnRef idx="0">
            <a:schemeClr val="dk1"/>
          </a:lnRef>
          <a:fillRef idx="3">
            <a:schemeClr val="dk1"/>
          </a:fillRef>
          <a:effectRef idx="3">
            <a:schemeClr val="dk1"/>
          </a:effectRef>
          <a:fontRef idx="minor">
            <a:schemeClr val="lt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just"/>
            <a:r>
              <a:rPr lang="en-US" altLang="ja-JP"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効率的・効果的な維持管理の推進　　（主な取組み）</a:t>
            </a:r>
            <a:r>
              <a:rPr lang="ja-JP" altLang="en-US" sz="571"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＊対策数量は現時点</a:t>
            </a:r>
            <a:endPar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角丸四角形 59"/>
          <p:cNvSpPr/>
          <p:nvPr/>
        </p:nvSpPr>
        <p:spPr>
          <a:xfrm>
            <a:off x="45783" y="2792579"/>
            <a:ext cx="224011" cy="640070"/>
          </a:xfrm>
          <a:prstGeom prst="roundRect">
            <a:avLst>
              <a:gd name="adj" fmla="val 2209"/>
            </a:avLst>
          </a:prstGeom>
          <a:ln/>
          <a:effectLst/>
        </p:spPr>
        <p:style>
          <a:lnRef idx="0">
            <a:schemeClr val="dk1"/>
          </a:lnRef>
          <a:fillRef idx="3">
            <a:schemeClr val="dk1"/>
          </a:fillRef>
          <a:effectRef idx="3">
            <a:schemeClr val="dk1"/>
          </a:effectRef>
          <a:fontRef idx="minor">
            <a:schemeClr val="lt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ct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道</a:t>
            </a:r>
            <a:endParaRPr lang="en-US" altLang="ja-JP"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路</a:t>
            </a:r>
          </a:p>
        </p:txBody>
      </p:sp>
      <p:sp>
        <p:nvSpPr>
          <p:cNvPr id="64" name="角丸四角形 63"/>
          <p:cNvSpPr/>
          <p:nvPr/>
        </p:nvSpPr>
        <p:spPr>
          <a:xfrm>
            <a:off x="292075" y="3531869"/>
            <a:ext cx="4270053" cy="418083"/>
          </a:xfrm>
          <a:prstGeom prst="roundRect">
            <a:avLst>
              <a:gd name="adj" fmla="val 2209"/>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just"/>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管理施設：</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154</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河川　総延長</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777km</a:t>
            </a:r>
          </a:p>
          <a:p>
            <a:pPr lvl="0"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○河川毎に、護岸構造や堤防形状、施設の点検結果、土砂堆積・洗掘状況等をまとめた河川カルテを策定し、各河川の特性を踏まえ、巡視・点検の重点化や計画的に修繕を行う予防保全の高度化を図る</a:t>
            </a:r>
            <a:r>
              <a:rPr lang="ja-JP" altLang="en-US"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（全河川）</a:t>
            </a:r>
            <a:endParaRPr lang="ja-JP" altLang="en-US" sz="643"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角丸四角形 64"/>
          <p:cNvSpPr/>
          <p:nvPr/>
        </p:nvSpPr>
        <p:spPr>
          <a:xfrm>
            <a:off x="45784" y="3531869"/>
            <a:ext cx="225258" cy="418084"/>
          </a:xfrm>
          <a:prstGeom prst="roundRect">
            <a:avLst>
              <a:gd name="adj" fmla="val 2209"/>
            </a:avLst>
          </a:prstGeom>
          <a:ln/>
          <a:effectLst/>
        </p:spPr>
        <p:style>
          <a:lnRef idx="0">
            <a:schemeClr val="dk1"/>
          </a:lnRef>
          <a:fillRef idx="3">
            <a:schemeClr val="dk1"/>
          </a:fillRef>
          <a:effectRef idx="3">
            <a:schemeClr val="dk1"/>
          </a:effectRef>
          <a:fontRef idx="minor">
            <a:schemeClr val="lt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ct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河</a:t>
            </a:r>
            <a:endParaRPr lang="en-US" altLang="ja-JP"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川</a:t>
            </a:r>
          </a:p>
        </p:txBody>
      </p:sp>
      <p:sp>
        <p:nvSpPr>
          <p:cNvPr id="66" name="角丸四角形 65"/>
          <p:cNvSpPr/>
          <p:nvPr/>
        </p:nvSpPr>
        <p:spPr>
          <a:xfrm>
            <a:off x="294121" y="4046314"/>
            <a:ext cx="4268006" cy="424384"/>
          </a:xfrm>
          <a:prstGeom prst="roundRect">
            <a:avLst>
              <a:gd name="adj" fmla="val 2209"/>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just"/>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管理施設：</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港湾　岸壁・物揚場等：</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290</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施設（内</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鋼構造施設</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62</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　</a:t>
            </a:r>
            <a:endPar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○近接目視点検と併せて鋼構造</a:t>
            </a:r>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施設については潜水士等による水中調査を実施 </a:t>
            </a:r>
            <a:r>
              <a:rPr lang="ja-JP" altLang="en-US"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（全施設）</a:t>
            </a:r>
            <a:r>
              <a:rPr lang="ja-JP" altLang="en-US" sz="57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571"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○港湾鋼構造岸壁について、点検データの充実を図り、予防保全の高度化を図る</a:t>
            </a:r>
            <a:r>
              <a:rPr lang="ja-JP" altLang="en-US"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（要対策：</a:t>
            </a:r>
            <a:r>
              <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lang="ja-JP" altLang="en-US" sz="643"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endPar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角丸四角形 66"/>
          <p:cNvSpPr/>
          <p:nvPr/>
        </p:nvSpPr>
        <p:spPr>
          <a:xfrm>
            <a:off x="45783" y="4052513"/>
            <a:ext cx="231418" cy="418186"/>
          </a:xfrm>
          <a:prstGeom prst="roundRect">
            <a:avLst>
              <a:gd name="adj" fmla="val 2209"/>
            </a:avLst>
          </a:prstGeom>
          <a:ln/>
          <a:effectLst/>
        </p:spPr>
        <p:style>
          <a:lnRef idx="0">
            <a:schemeClr val="dk1"/>
          </a:lnRef>
          <a:fillRef idx="3">
            <a:schemeClr val="dk1"/>
          </a:fillRef>
          <a:effectRef idx="3">
            <a:schemeClr val="dk1"/>
          </a:effectRef>
          <a:fontRef idx="minor">
            <a:schemeClr val="lt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ct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港</a:t>
            </a:r>
            <a:endParaRPr lang="en-US" altLang="ja-JP"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湾</a:t>
            </a:r>
          </a:p>
        </p:txBody>
      </p:sp>
      <p:sp>
        <p:nvSpPr>
          <p:cNvPr id="68" name="角丸四角形 67"/>
          <p:cNvSpPr/>
          <p:nvPr/>
        </p:nvSpPr>
        <p:spPr>
          <a:xfrm>
            <a:off x="280438" y="4580383"/>
            <a:ext cx="4281689" cy="538896"/>
          </a:xfrm>
          <a:prstGeom prst="roundRect">
            <a:avLst>
              <a:gd name="adj" fmla="val 2209"/>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just"/>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管理施設：</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公園 </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985ha</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5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街路樹　 高中木</a:t>
            </a:r>
            <a:r>
              <a:rPr lang="en-US" altLang="ja-JP" sz="75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86</a:t>
            </a:r>
            <a:r>
              <a:rPr lang="ja-JP" altLang="en-US" sz="75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千本</a:t>
            </a:r>
            <a:endParaRPr lang="en-US" altLang="ja-JP" sz="75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7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遊具は</a:t>
            </a:r>
            <a:r>
              <a:rPr lang="ja-JP" altLang="en-US" sz="7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7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安全確保を最優先に</a:t>
            </a:r>
            <a:r>
              <a:rPr lang="ja-JP" altLang="en-US" sz="7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7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日常点検に</a:t>
            </a:r>
            <a:r>
              <a:rPr lang="ja-JP" altLang="en-US" sz="7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加えて</a:t>
            </a:r>
            <a:r>
              <a:rPr lang="ja-JP" altLang="ja-JP" sz="7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不可視部の確認を含めた精密点検を</a:t>
            </a:r>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実施すると共に、</a:t>
            </a:r>
            <a:endParaRPr lang="en-US" altLang="ja-JP"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点検データを蓄積・活用するなど、予防保全の充実を図る　</a:t>
            </a:r>
            <a:r>
              <a:rPr lang="ja-JP" altLang="en-US"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（要対策：</a:t>
            </a:r>
            <a:r>
              <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194</a:t>
            </a:r>
            <a:r>
              <a:rPr lang="ja-JP" altLang="en-US"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a:t>
            </a:r>
            <a:r>
              <a:rPr lang="ja-JP" altLang="en-US" sz="714"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○街路樹は、樹木医などによる点検診断の導入</a:t>
            </a:r>
            <a:endPar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a:xfrm>
            <a:off x="39380" y="4573980"/>
            <a:ext cx="226429" cy="545299"/>
          </a:xfrm>
          <a:prstGeom prst="roundRect">
            <a:avLst>
              <a:gd name="adj" fmla="val 2209"/>
            </a:avLst>
          </a:prstGeom>
          <a:ln/>
          <a:effectLst/>
        </p:spPr>
        <p:style>
          <a:lnRef idx="0">
            <a:schemeClr val="dk1"/>
          </a:lnRef>
          <a:fillRef idx="3">
            <a:schemeClr val="dk1"/>
          </a:fillRef>
          <a:effectRef idx="3">
            <a:schemeClr val="dk1"/>
          </a:effectRef>
          <a:fontRef idx="minor">
            <a:schemeClr val="lt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ct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a:t>
            </a:r>
            <a:endParaRPr lang="en-US" altLang="ja-JP"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園</a:t>
            </a:r>
            <a:endParaRPr lang="en-US" altLang="ja-JP"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角丸四角形 69"/>
          <p:cNvSpPr/>
          <p:nvPr/>
        </p:nvSpPr>
        <p:spPr>
          <a:xfrm>
            <a:off x="-5652" y="5621361"/>
            <a:ext cx="4567779" cy="1099434"/>
          </a:xfrm>
          <a:prstGeom prst="roundRect">
            <a:avLst>
              <a:gd name="adj" fmla="val 2209"/>
            </a:avLst>
          </a:prstGeom>
          <a:noFill/>
          <a:ln>
            <a:noFill/>
          </a:ln>
          <a:effectLst/>
        </p:spPr>
        <p:style>
          <a:lnRef idx="1">
            <a:schemeClr val="accent6"/>
          </a:lnRef>
          <a:fillRef idx="2">
            <a:schemeClr val="accent6"/>
          </a:fillRef>
          <a:effectRef idx="1">
            <a:schemeClr val="accent6"/>
          </a:effectRef>
          <a:fontRef idx="minor">
            <a:schemeClr val="dk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just"/>
            <a:r>
              <a:rPr lang="en-US" altLang="ja-JP" sz="75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5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全施設共通</a:t>
            </a:r>
            <a:r>
              <a:rPr lang="en-US" altLang="ja-JP" sz="75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0"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〇各施設について、それぞれの更新判定フローに基づく点検を実施し、更新すべき施設の抽出を行うと共に、</a:t>
            </a:r>
            <a:endParaRPr lang="en-US" altLang="ja-JP"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抽出した施設について、具体的な更新方法や時期を、今後順次、明らかにしていく</a:t>
            </a:r>
          </a:p>
          <a:p>
            <a:pPr lvl="0" algn="just"/>
            <a:endParaRPr lang="en-US" altLang="ja-JP"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河川・海岸・下水道機械設備共通</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gn="just"/>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○施設状況の把握が難しい、機械設備の維持管理手法を明確化</a:t>
            </a:r>
            <a:endPar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＊排水ポンプエンジン内部の見えない部分に対し、分解整備点検の頻度を</a:t>
            </a:r>
            <a:r>
              <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回から</a:t>
            </a:r>
            <a:r>
              <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回に高める </a:t>
            </a:r>
            <a:endPar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a:t>
            </a:r>
            <a:r>
              <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台：河川</a:t>
            </a:r>
            <a:r>
              <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台、海岸</a:t>
            </a:r>
            <a:r>
              <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台、下水</a:t>
            </a:r>
            <a:r>
              <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158</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a:t>
            </a:r>
            <a:r>
              <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＊洪水、高潮等</a:t>
            </a:r>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「いつ、いかなる時に」でも確実に稼働しなければならない排水ポンプエンジンは原則</a:t>
            </a:r>
            <a:r>
              <a:rPr lang="en-US" altLang="ja-JP"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年経過時点　</a:t>
            </a:r>
            <a:endParaRPr lang="en-US" altLang="ja-JP"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で取替え </a:t>
            </a:r>
            <a:r>
              <a:rPr lang="ja-JP" altLang="en-US"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要対策：</a:t>
            </a:r>
            <a:r>
              <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53</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台（河川</a:t>
            </a:r>
            <a:r>
              <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台、海岸</a:t>
            </a:r>
            <a:r>
              <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台、下水</a:t>
            </a:r>
            <a:r>
              <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a:t>
            </a:r>
            <a:endPar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endParaRPr lang="en-US" altLang="ja-JP" sz="75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endParaRPr lang="ja-JP" altLang="en-US" sz="643"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70"/>
          <p:cNvSpPr/>
          <p:nvPr/>
        </p:nvSpPr>
        <p:spPr>
          <a:xfrm>
            <a:off x="45784" y="5177971"/>
            <a:ext cx="218750" cy="462703"/>
          </a:xfrm>
          <a:prstGeom prst="roundRect">
            <a:avLst>
              <a:gd name="adj" fmla="val 2209"/>
            </a:avLst>
          </a:prstGeom>
          <a:ln/>
          <a:effectLst/>
        </p:spPr>
        <p:style>
          <a:lnRef idx="0">
            <a:schemeClr val="dk1"/>
          </a:lnRef>
          <a:fillRef idx="3">
            <a:schemeClr val="dk1"/>
          </a:fillRef>
          <a:effectRef idx="3">
            <a:schemeClr val="dk1"/>
          </a:effectRef>
          <a:fontRef idx="minor">
            <a:schemeClr val="lt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ctr"/>
            <a:r>
              <a:rPr lang="ja-JP" altLang="en-US" sz="857"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下</a:t>
            </a:r>
            <a:endParaRPr lang="en-US" altLang="ja-JP" sz="857"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857"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水</a:t>
            </a:r>
            <a:endParaRPr lang="en-US" altLang="ja-JP" sz="857"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857"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道</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4895" y="3247097"/>
            <a:ext cx="3984774" cy="1066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角丸四角形 49"/>
          <p:cNvSpPr/>
          <p:nvPr/>
        </p:nvSpPr>
        <p:spPr>
          <a:xfrm>
            <a:off x="8182" y="2527577"/>
            <a:ext cx="4563174" cy="4289602"/>
          </a:xfrm>
          <a:prstGeom prst="roundRect">
            <a:avLst>
              <a:gd name="adj" fmla="val 2209"/>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just"/>
            <a:endParaRPr lang="ja-JP" altLang="en-US" sz="643"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角丸四角形 56"/>
          <p:cNvSpPr/>
          <p:nvPr/>
        </p:nvSpPr>
        <p:spPr>
          <a:xfrm>
            <a:off x="283604" y="5171568"/>
            <a:ext cx="4278524" cy="469106"/>
          </a:xfrm>
          <a:prstGeom prst="roundRect">
            <a:avLst>
              <a:gd name="adj" fmla="val 2209"/>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rot="0" spcFirstLastPara="0" vert="horz" wrap="square" lIns="65314" tIns="32657" rIns="65314" bIns="32657" numCol="1" spcCol="0" rtlCol="0" fromWordArt="0" anchor="t" anchorCtr="0" forceAA="0" compatLnSpc="1">
            <a:prstTxWarp prst="textNoShape">
              <a:avLst/>
            </a:prstTxWarp>
            <a:noAutofit/>
          </a:bodyPr>
          <a:lstStyle/>
          <a:p>
            <a:pPr algn="just"/>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管理施設：</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処理場　管渠総延長</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558km</a:t>
            </a:r>
          </a:p>
          <a:p>
            <a:pPr algn="just"/>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○本計画で定めた水処理施設の維持管理指針に基づき、水処理施設等土木構造物の予防保全対策について、より一層の充実強化を図る</a:t>
            </a:r>
            <a:endPar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1228771" y="2305327"/>
            <a:ext cx="5349166" cy="224229"/>
          </a:xfrm>
          <a:prstGeom prst="rect">
            <a:avLst/>
          </a:prstGeom>
          <a:noFill/>
          <a:ln>
            <a:noFill/>
            <a:prstDash val="dash"/>
          </a:ln>
        </p:spPr>
        <p:txBody>
          <a:bodyPr wrap="square" rtlCol="0">
            <a:spAutoFit/>
          </a:bodyPr>
          <a:lstStyle/>
          <a:p>
            <a:pPr lvl="0"/>
            <a:r>
              <a:rPr lang="ja-JP" altLang="en-US"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○行動計画は、道路、河川、港湾・海岸、公園、下水道の各編で構成し、</a:t>
            </a:r>
            <a:r>
              <a:rPr lang="en-US" altLang="ja-JP"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年で</a:t>
            </a:r>
            <a:r>
              <a:rPr lang="en-US" altLang="ja-JP"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PDCA</a:t>
            </a:r>
            <a:r>
              <a:rPr lang="ja-JP" altLang="en-US"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サイクルにより改善・充実</a:t>
            </a:r>
            <a:endParaRPr lang="en-US" altLang="ja-JP"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6937977" y="1321853"/>
            <a:ext cx="2057371" cy="1015663"/>
          </a:xfrm>
          <a:prstGeom prst="rect">
            <a:avLst/>
          </a:prstGeom>
          <a:noFill/>
          <a:ln>
            <a:solidFill>
              <a:schemeClr val="tx1"/>
            </a:solidFill>
            <a:prstDash val="sysDash"/>
          </a:ln>
        </p:spPr>
        <p:txBody>
          <a:bodyPr wrap="square" rtlCol="0">
            <a:spAutoFit/>
          </a:bodyPr>
          <a:lstStyle/>
          <a:p>
            <a:r>
              <a:rPr lang="en-US" altLang="ja-JP" sz="750" u="sng" dirty="0">
                <a:latin typeface="Meiryo UI" panose="020B0604030504040204" pitchFamily="50" charset="-128"/>
                <a:ea typeface="Meiryo UI" panose="020B0604030504040204" pitchFamily="50" charset="-128"/>
                <a:cs typeface="Meiryo UI" panose="020B0604030504040204" pitchFamily="50" charset="-128"/>
              </a:rPr>
              <a:t>※</a:t>
            </a:r>
            <a:r>
              <a:rPr lang="ja-JP" altLang="en-US" sz="750" u="sng" dirty="0">
                <a:latin typeface="Meiryo UI" panose="020B0604030504040204" pitchFamily="50" charset="-128"/>
                <a:ea typeface="Meiryo UI" panose="020B0604030504040204" pitchFamily="50" charset="-128"/>
                <a:cs typeface="Meiryo UI" panose="020B0604030504040204" pitchFamily="50" charset="-128"/>
              </a:rPr>
              <a:t>更新判定とは</a:t>
            </a:r>
            <a:endParaRPr lang="en-US" altLang="ja-JP" sz="750"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cs typeface="Meiryo UI" panose="020B0604030504040204" pitchFamily="50" charset="-128"/>
              </a:rPr>
              <a:t>　●それぞれの施設の現状を分析</a:t>
            </a:r>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cs typeface="Meiryo UI" panose="020B0604030504040204" pitchFamily="50" charset="-128"/>
              </a:rPr>
              <a:t>　　（施設の機能や損傷度等）</a:t>
            </a:r>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cs typeface="Meiryo UI" panose="020B0604030504040204" pitchFamily="50" charset="-128"/>
              </a:rPr>
              <a:t>　●補修と更新のコスト比較</a:t>
            </a:r>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cs typeface="Meiryo UI" panose="020B0604030504040204" pitchFamily="50" charset="-128"/>
              </a:rPr>
              <a:t>　●更新する場合の代替性確保など社会的影響</a:t>
            </a:r>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cs typeface="Meiryo UI" panose="020B0604030504040204" pitchFamily="50" charset="-128"/>
              </a:rPr>
              <a:t>　⇒これらを総合的に評価したうえで、</a:t>
            </a:r>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cs typeface="Meiryo UI" panose="020B0604030504040204" pitchFamily="50" charset="-128"/>
              </a:rPr>
              <a:t>　　 ライフサイクルコストの最小化の観点で</a:t>
            </a:r>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cs typeface="Meiryo UI" panose="020B0604030504040204" pitchFamily="50" charset="-128"/>
              </a:rPr>
              <a:t>　　 更新すべき施設を抽出するもの</a:t>
            </a:r>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タイトル 1"/>
          <p:cNvSpPr txBox="1">
            <a:spLocks/>
          </p:cNvSpPr>
          <p:nvPr/>
        </p:nvSpPr>
        <p:spPr>
          <a:xfrm>
            <a:off x="3462" y="14856"/>
            <a:ext cx="9144000" cy="620688"/>
          </a:xfrm>
          <a:prstGeom prst="rect">
            <a:avLst/>
          </a:prstGeom>
          <a:solidFill>
            <a:srgbClr val="FFC000"/>
          </a:solidFill>
          <a:ln>
            <a:noFill/>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）人口減少・超高齢化社会でも持続可能な地域づくり</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17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④</a:t>
            </a:r>
            <a:r>
              <a:rPr lang="en-US" altLang="ja-JP" sz="17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7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長寿命化修繕計画の策定状況（</a:t>
            </a:r>
            <a:r>
              <a:rPr lang="zh-TW" altLang="en-US" sz="17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7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概要）　（参考指標）</a:t>
            </a:r>
          </a:p>
        </p:txBody>
      </p:sp>
      <p:sp>
        <p:nvSpPr>
          <p:cNvPr id="33"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26</a:t>
            </a:fld>
            <a:endParaRPr lang="ja-JP" altLang="en-US" sz="1800" dirty="0">
              <a:solidFill>
                <a:schemeClr val="tx1"/>
              </a:solidFill>
            </a:endParaRPr>
          </a:p>
        </p:txBody>
      </p:sp>
    </p:spTree>
    <p:extLst>
      <p:ext uri="{BB962C8B-B14F-4D97-AF65-F5344CB8AC3E}">
        <p14:creationId xmlns:p14="http://schemas.microsoft.com/office/powerpoint/2010/main" val="352583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20805"/>
            <a:ext cx="9144000" cy="620688"/>
          </a:xfrm>
          <a:prstGeom prst="rect">
            <a:avLst/>
          </a:prstGeom>
          <a:solidFill>
            <a:srgbClr val="FFC000"/>
          </a:solidFill>
          <a:ln>
            <a:noFill/>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）人口減少・超高齢化社会でも持続可能な地域づくり</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④</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温室効果ガス排出量</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・プラスチック排出量</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p>
        </p:txBody>
      </p:sp>
      <p:sp>
        <p:nvSpPr>
          <p:cNvPr id="6" name="Rectangle 2"/>
          <p:cNvSpPr>
            <a:spLocks noChangeArrowheads="1"/>
          </p:cNvSpPr>
          <p:nvPr/>
        </p:nvSpPr>
        <p:spPr bwMode="auto">
          <a:xfrm>
            <a:off x="36004" y="903952"/>
            <a:ext cx="387477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400"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1400"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大阪府域における温室効果ガス実排出量の推移</a:t>
            </a:r>
            <a:endParaRPr kumimoji="0" lang="ja-JP" altLang="ja-JP" sz="1400"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1" name="正方形/長方形 10"/>
          <p:cNvSpPr>
            <a:spLocks noChangeArrowheads="1"/>
          </p:cNvSpPr>
          <p:nvPr/>
        </p:nvSpPr>
        <p:spPr bwMode="auto">
          <a:xfrm>
            <a:off x="6122889" y="4677996"/>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資料：大阪府環境農林水産部ホームページより抜粋</a:t>
            </a:r>
            <a:endParaRPr lang="ja-JP" altLang="en-US" sz="800" dirty="0">
              <a:latin typeface="Meiryo UI" panose="020B0604030504040204" pitchFamily="50" charset="-128"/>
              <a:ea typeface="Meiryo UI" panose="020B0604030504040204" pitchFamily="50" charset="-128"/>
            </a:endParaRPr>
          </a:p>
        </p:txBody>
      </p:sp>
      <p:sp>
        <p:nvSpPr>
          <p:cNvPr id="9" name="スライド番号プレースホルダー 1"/>
          <p:cNvSpPr>
            <a:spLocks noGrp="1"/>
          </p:cNvSpPr>
          <p:nvPr>
            <p:ph type="sldNum" sz="quarter" idx="12"/>
          </p:nvPr>
        </p:nvSpPr>
        <p:spPr>
          <a:xfrm>
            <a:off x="6991560" y="6598462"/>
            <a:ext cx="2133600" cy="365125"/>
          </a:xfrm>
        </p:spPr>
        <p:txBody>
          <a:bodyPr/>
          <a:lstStyle/>
          <a:p>
            <a:pPr>
              <a:defRPr/>
            </a:pPr>
            <a:fld id="{C77793C5-38B7-48A6-8306-0FF47ECB2C84}" type="slidenum">
              <a:rPr lang="ja-JP" altLang="en-US" sz="1800">
                <a:solidFill>
                  <a:schemeClr val="tx1"/>
                </a:solidFill>
              </a:rPr>
              <a:pPr>
                <a:defRPr/>
              </a:pPr>
              <a:t>27</a:t>
            </a:fld>
            <a:endParaRPr lang="ja-JP" altLang="en-US" sz="1800" dirty="0">
              <a:solidFill>
                <a:schemeClr val="tx1"/>
              </a:solidFill>
            </a:endParaRPr>
          </a:p>
        </p:txBody>
      </p:sp>
      <p:graphicFrame>
        <p:nvGraphicFramePr>
          <p:cNvPr id="4" name="表 3">
            <a:extLst>
              <a:ext uri="{FF2B5EF4-FFF2-40B4-BE49-F238E27FC236}">
                <a16:creationId xmlns:a16="http://schemas.microsoft.com/office/drawing/2014/main" id="{7EF585AB-62B6-4C99-880E-1407FB377C98}"/>
              </a:ext>
            </a:extLst>
          </p:cNvPr>
          <p:cNvGraphicFramePr>
            <a:graphicFrameLocks noGrp="1"/>
          </p:cNvGraphicFramePr>
          <p:nvPr/>
        </p:nvGraphicFramePr>
        <p:xfrm>
          <a:off x="958455" y="5227836"/>
          <a:ext cx="5904656" cy="1295310"/>
        </p:xfrm>
        <a:graphic>
          <a:graphicData uri="http://schemas.openxmlformats.org/drawingml/2006/table">
            <a:tbl>
              <a:tblPr firstRow="1" firstCol="1" bandRow="1"/>
              <a:tblGrid>
                <a:gridCol w="2437718">
                  <a:extLst>
                    <a:ext uri="{9D8B030D-6E8A-4147-A177-3AD203B41FA5}">
                      <a16:colId xmlns:a16="http://schemas.microsoft.com/office/drawing/2014/main" val="3183734071"/>
                    </a:ext>
                  </a:extLst>
                </a:gridCol>
                <a:gridCol w="1155042">
                  <a:extLst>
                    <a:ext uri="{9D8B030D-6E8A-4147-A177-3AD203B41FA5}">
                      <a16:colId xmlns:a16="http://schemas.microsoft.com/office/drawing/2014/main" val="2417657833"/>
                    </a:ext>
                  </a:extLst>
                </a:gridCol>
                <a:gridCol w="1155948">
                  <a:extLst>
                    <a:ext uri="{9D8B030D-6E8A-4147-A177-3AD203B41FA5}">
                      <a16:colId xmlns:a16="http://schemas.microsoft.com/office/drawing/2014/main" val="3063926008"/>
                    </a:ext>
                  </a:extLst>
                </a:gridCol>
                <a:gridCol w="1155948">
                  <a:extLst>
                    <a:ext uri="{9D8B030D-6E8A-4147-A177-3AD203B41FA5}">
                      <a16:colId xmlns:a16="http://schemas.microsoft.com/office/drawing/2014/main" val="1825609907"/>
                    </a:ext>
                  </a:extLst>
                </a:gridCol>
              </a:tblGrid>
              <a:tr h="215885">
                <a:tc rowSpan="2">
                  <a:txBody>
                    <a:bodyPr/>
                    <a:lstStyle/>
                    <a:p>
                      <a:pPr algn="ctr">
                        <a:lnSpc>
                          <a:spcPts val="1400"/>
                        </a:lnSpc>
                      </a:pPr>
                      <a:r>
                        <a:rPr lang="ja-JP" sz="1200" kern="0" dirty="0">
                          <a:effectLst/>
                          <a:latin typeface="Meiryo UI" panose="020B0604030504040204" pitchFamily="50" charset="-128"/>
                          <a:ea typeface="Meiryo UI" panose="020B0604030504040204" pitchFamily="50" charset="-128"/>
                          <a:cs typeface="ＭＳ Ｐゴシック" panose="020B0600070205080204" pitchFamily="50" charset="-128"/>
                        </a:rPr>
                        <a:t>項目</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85000"/>
                      </a:schemeClr>
                    </a:solidFill>
                  </a:tcPr>
                </a:tc>
                <a:tc gridSpan="3">
                  <a:txBody>
                    <a:bodyPr/>
                    <a:lstStyle/>
                    <a:p>
                      <a:pPr algn="l">
                        <a:lnSpc>
                          <a:spcPts val="1400"/>
                        </a:lnSpc>
                      </a:pPr>
                      <a:r>
                        <a:rPr lang="en-US" sz="1200" kern="0">
                          <a:effectLst/>
                          <a:latin typeface="Meiryo UI" panose="020B0604030504040204" pitchFamily="50" charset="-128"/>
                          <a:ea typeface="Meiryo UI" panose="020B0604030504040204" pitchFamily="50" charset="-128"/>
                          <a:cs typeface="ＭＳ Ｐゴシック" panose="020B0600070205080204" pitchFamily="50" charset="-128"/>
                        </a:rPr>
                        <a:t>2019</a:t>
                      </a:r>
                      <a:r>
                        <a:rPr lang="ja-JP" sz="1200" kern="0">
                          <a:effectLst/>
                          <a:latin typeface="Meiryo UI" panose="020B0604030504040204" pitchFamily="50" charset="-128"/>
                          <a:ea typeface="Meiryo UI" panose="020B0604030504040204" pitchFamily="50" charset="-128"/>
                          <a:cs typeface="ＭＳ Ｐゴシック" panose="020B0600070205080204" pitchFamily="50" charset="-128"/>
                        </a:rPr>
                        <a:t>年度実績（万トン）</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28257576"/>
                  </a:ext>
                </a:extLst>
              </a:tr>
              <a:tr h="215885">
                <a:tc vMerge="1">
                  <a:txBody>
                    <a:bodyPr/>
                    <a:lstStyle/>
                    <a:p>
                      <a:endParaRPr kumimoji="1" lang="ja-JP" altLang="en-US"/>
                    </a:p>
                  </a:txBody>
                  <a:tcPr/>
                </a:tc>
                <a:tc>
                  <a:txBody>
                    <a:bodyPr/>
                    <a:lstStyle/>
                    <a:p>
                      <a:pPr algn="l">
                        <a:lnSpc>
                          <a:spcPts val="1400"/>
                        </a:lnSpc>
                      </a:pPr>
                      <a:r>
                        <a:rPr lang="ja-JP" sz="1200" kern="0" dirty="0">
                          <a:effectLst/>
                          <a:latin typeface="Meiryo UI" panose="020B0604030504040204" pitchFamily="50" charset="-128"/>
                          <a:ea typeface="Meiryo UI" panose="020B0604030504040204" pitchFamily="50" charset="-128"/>
                          <a:cs typeface="ＭＳ Ｐゴシック" panose="020B0600070205080204" pitchFamily="50" charset="-128"/>
                        </a:rPr>
                        <a:t>　</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chemeClr val="bg1">
                        <a:lumMod val="85000"/>
                      </a:schemeClr>
                    </a:solidFill>
                  </a:tcPr>
                </a:tc>
                <a:tc>
                  <a:txBody>
                    <a:bodyPr/>
                    <a:lstStyle/>
                    <a:p>
                      <a:pPr algn="l">
                        <a:lnSpc>
                          <a:spcPts val="1400"/>
                        </a:lnSpc>
                      </a:pPr>
                      <a:r>
                        <a:rPr lang="ja-JP" sz="1200" kern="0" dirty="0">
                          <a:effectLst/>
                          <a:latin typeface="Meiryo UI" panose="020B0604030504040204" pitchFamily="50" charset="-128"/>
                          <a:ea typeface="Meiryo UI" panose="020B0604030504040204" pitchFamily="50" charset="-128"/>
                          <a:cs typeface="ＭＳ Ｐゴシック" panose="020B0600070205080204" pitchFamily="50" charset="-128"/>
                        </a:rPr>
                        <a:t>一般廃棄物</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chemeClr val="bg1">
                        <a:lumMod val="85000"/>
                      </a:schemeClr>
                    </a:solidFill>
                  </a:tcPr>
                </a:tc>
                <a:tc>
                  <a:txBody>
                    <a:bodyPr/>
                    <a:lstStyle/>
                    <a:p>
                      <a:pPr algn="l">
                        <a:lnSpc>
                          <a:spcPts val="1400"/>
                        </a:lnSpc>
                      </a:pPr>
                      <a:r>
                        <a:rPr lang="ja-JP" sz="1200" kern="0" dirty="0">
                          <a:effectLst/>
                          <a:latin typeface="Meiryo UI" panose="020B0604030504040204" pitchFamily="50" charset="-128"/>
                          <a:ea typeface="Meiryo UI" panose="020B0604030504040204" pitchFamily="50" charset="-128"/>
                          <a:cs typeface="ＭＳ Ｐゴシック" panose="020B0600070205080204" pitchFamily="50" charset="-128"/>
                        </a:rPr>
                        <a:t>産業廃棄物</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87688490"/>
                  </a:ext>
                </a:extLst>
              </a:tr>
              <a:tr h="215885">
                <a:tc>
                  <a:txBody>
                    <a:bodyPr/>
                    <a:lstStyle/>
                    <a:p>
                      <a:pPr algn="l">
                        <a:lnSpc>
                          <a:spcPts val="1400"/>
                        </a:lnSpc>
                      </a:pPr>
                      <a:r>
                        <a:rPr lang="ja-JP" sz="1200" kern="0">
                          <a:effectLst/>
                          <a:latin typeface="Meiryo UI" panose="020B0604030504040204" pitchFamily="50" charset="-128"/>
                          <a:ea typeface="Meiryo UI" panose="020B0604030504040204" pitchFamily="50" charset="-128"/>
                          <a:cs typeface="ＭＳ Ｐゴシック" panose="020B0600070205080204" pitchFamily="50" charset="-128"/>
                        </a:rPr>
                        <a:t>プラスチック排出量</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pPr>
                      <a:r>
                        <a:rPr lang="en-US" sz="1200" kern="0" dirty="0">
                          <a:effectLst/>
                          <a:latin typeface="Meiryo UI" panose="020B0604030504040204" pitchFamily="50" charset="-128"/>
                          <a:ea typeface="Meiryo UI" panose="020B0604030504040204" pitchFamily="50" charset="-128"/>
                          <a:cs typeface="ＭＳ Ｐゴシック" panose="020B0600070205080204" pitchFamily="50" charset="-128"/>
                        </a:rPr>
                        <a:t>76</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pPr>
                      <a:r>
                        <a:rPr lang="en-US" sz="1200" kern="0">
                          <a:effectLst/>
                          <a:latin typeface="Meiryo UI" panose="020B0604030504040204" pitchFamily="50" charset="-128"/>
                          <a:ea typeface="Meiryo UI" panose="020B0604030504040204" pitchFamily="50" charset="-128"/>
                          <a:cs typeface="ＭＳ Ｐゴシック" panose="020B0600070205080204" pitchFamily="50" charset="-128"/>
                        </a:rPr>
                        <a:t>49</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pPr>
                      <a:r>
                        <a:rPr lang="en-US" sz="1200" kern="0">
                          <a:effectLst/>
                          <a:latin typeface="Meiryo UI" panose="020B0604030504040204" pitchFamily="50" charset="-128"/>
                          <a:ea typeface="Meiryo UI" panose="020B0604030504040204" pitchFamily="50" charset="-128"/>
                          <a:cs typeface="ＭＳ Ｐゴシック" panose="020B0600070205080204" pitchFamily="50" charset="-128"/>
                        </a:rPr>
                        <a:t>27</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5230562"/>
                  </a:ext>
                </a:extLst>
              </a:tr>
              <a:tr h="215885">
                <a:tc>
                  <a:txBody>
                    <a:bodyPr/>
                    <a:lstStyle/>
                    <a:p>
                      <a:pPr indent="333375" algn="l">
                        <a:lnSpc>
                          <a:spcPts val="1400"/>
                        </a:lnSpc>
                      </a:pPr>
                      <a:r>
                        <a:rPr lang="ja-JP" sz="1200" kern="0" dirty="0">
                          <a:effectLst/>
                          <a:latin typeface="Meiryo UI" panose="020B0604030504040204" pitchFamily="50" charset="-128"/>
                          <a:ea typeface="Meiryo UI" panose="020B0604030504040204" pitchFamily="50" charset="-128"/>
                          <a:cs typeface="ＭＳ Ｐゴシック" panose="020B0600070205080204" pitchFamily="50" charset="-128"/>
                        </a:rPr>
                        <a:t>〃 　　再生利用量</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pPr>
                      <a:r>
                        <a:rPr lang="en-US" sz="1200" kern="0" dirty="0">
                          <a:effectLst/>
                          <a:latin typeface="Meiryo UI" panose="020B0604030504040204" pitchFamily="50" charset="-128"/>
                          <a:ea typeface="Meiryo UI" panose="020B0604030504040204" pitchFamily="50" charset="-128"/>
                          <a:cs typeface="ＭＳ Ｐゴシック" panose="020B0600070205080204" pitchFamily="50" charset="-128"/>
                        </a:rPr>
                        <a:t>22</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pPr>
                      <a:r>
                        <a:rPr lang="en-US" sz="1200" kern="0">
                          <a:effectLst/>
                          <a:latin typeface="Meiryo UI" panose="020B0604030504040204" pitchFamily="50" charset="-128"/>
                          <a:ea typeface="Meiryo UI" panose="020B0604030504040204" pitchFamily="50" charset="-128"/>
                          <a:cs typeface="ＭＳ Ｐゴシック" panose="020B0600070205080204" pitchFamily="50" charset="-128"/>
                        </a:rPr>
                        <a:t>7</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pPr>
                      <a:r>
                        <a:rPr lang="en-US" sz="1200" kern="0">
                          <a:effectLst/>
                          <a:latin typeface="Meiryo UI" panose="020B0604030504040204" pitchFamily="50" charset="-128"/>
                          <a:ea typeface="Meiryo UI" panose="020B0604030504040204" pitchFamily="50" charset="-128"/>
                          <a:cs typeface="ＭＳ Ｐゴシック" panose="020B0600070205080204" pitchFamily="50" charset="-128"/>
                        </a:rPr>
                        <a:t>15</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5787519"/>
                  </a:ext>
                </a:extLst>
              </a:tr>
              <a:tr h="215885">
                <a:tc>
                  <a:txBody>
                    <a:bodyPr/>
                    <a:lstStyle/>
                    <a:p>
                      <a:pPr indent="333375" algn="l">
                        <a:lnSpc>
                          <a:spcPts val="1400"/>
                        </a:lnSpc>
                      </a:pPr>
                      <a:r>
                        <a:rPr lang="ja-JP" sz="1200" kern="0">
                          <a:effectLst/>
                          <a:latin typeface="Meiryo UI" panose="020B0604030504040204" pitchFamily="50" charset="-128"/>
                          <a:ea typeface="Meiryo UI" panose="020B0604030504040204" pitchFamily="50" charset="-128"/>
                          <a:cs typeface="ＭＳ Ｐゴシック" panose="020B0600070205080204" pitchFamily="50" charset="-128"/>
                        </a:rPr>
                        <a:t>〃 　　最終処分量</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pPr>
                      <a:r>
                        <a:rPr lang="en-US" sz="1200" kern="0">
                          <a:effectLst/>
                          <a:latin typeface="Meiryo UI" panose="020B0604030504040204" pitchFamily="50" charset="-128"/>
                          <a:ea typeface="Meiryo UI" panose="020B0604030504040204" pitchFamily="50" charset="-128"/>
                          <a:cs typeface="ＭＳ Ｐゴシック" panose="020B0600070205080204" pitchFamily="50" charset="-128"/>
                        </a:rPr>
                        <a:t>6</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pPr>
                      <a:r>
                        <a:rPr lang="en-US" sz="1200" kern="0" dirty="0">
                          <a:effectLst/>
                          <a:latin typeface="Meiryo UI" panose="020B0604030504040204" pitchFamily="50" charset="-128"/>
                          <a:ea typeface="Meiryo UI" panose="020B0604030504040204" pitchFamily="50" charset="-128"/>
                          <a:cs typeface="ＭＳ Ｐゴシック" panose="020B0600070205080204" pitchFamily="50" charset="-128"/>
                        </a:rPr>
                        <a:t>0</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pPr>
                      <a:r>
                        <a:rPr lang="en-US" sz="1200" kern="0">
                          <a:effectLst/>
                          <a:latin typeface="Meiryo UI" panose="020B0604030504040204" pitchFamily="50" charset="-128"/>
                          <a:ea typeface="Meiryo UI" panose="020B0604030504040204" pitchFamily="50" charset="-128"/>
                          <a:cs typeface="ＭＳ Ｐゴシック" panose="020B0600070205080204" pitchFamily="50" charset="-128"/>
                        </a:rPr>
                        <a:t>6</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3523378"/>
                  </a:ext>
                </a:extLst>
              </a:tr>
              <a:tr h="215885">
                <a:tc>
                  <a:txBody>
                    <a:bodyPr/>
                    <a:lstStyle/>
                    <a:p>
                      <a:pPr indent="333375" algn="l">
                        <a:lnSpc>
                          <a:spcPts val="1400"/>
                        </a:lnSpc>
                      </a:pPr>
                      <a:r>
                        <a:rPr lang="ja-JP" sz="1200" kern="0">
                          <a:effectLst/>
                          <a:latin typeface="Meiryo UI" panose="020B0604030504040204" pitchFamily="50" charset="-128"/>
                          <a:ea typeface="Meiryo UI" panose="020B0604030504040204" pitchFamily="50" charset="-128"/>
                          <a:cs typeface="ＭＳ Ｐゴシック" panose="020B0600070205080204" pitchFamily="50" charset="-128"/>
                        </a:rPr>
                        <a:t>〃 　　単純焼却量</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pPr>
                      <a:r>
                        <a:rPr lang="en-US" sz="1200" kern="0">
                          <a:effectLst/>
                          <a:latin typeface="Meiryo UI" panose="020B0604030504040204" pitchFamily="50" charset="-128"/>
                          <a:ea typeface="Meiryo UI" panose="020B0604030504040204" pitchFamily="50" charset="-128"/>
                          <a:cs typeface="ＭＳ Ｐゴシック" panose="020B0600070205080204" pitchFamily="50" charset="-128"/>
                        </a:rPr>
                        <a:t>3</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pPr>
                      <a:r>
                        <a:rPr lang="en-US" sz="1200" kern="0" dirty="0">
                          <a:effectLst/>
                          <a:latin typeface="Meiryo UI" panose="020B0604030504040204" pitchFamily="50" charset="-128"/>
                          <a:ea typeface="Meiryo UI" panose="020B0604030504040204" pitchFamily="50" charset="-128"/>
                          <a:cs typeface="ＭＳ Ｐゴシック" panose="020B0600070205080204" pitchFamily="50" charset="-128"/>
                        </a:rPr>
                        <a:t>0</a:t>
                      </a:r>
                      <a:r>
                        <a:rPr lang="ja-JP" sz="1200" kern="0" baseline="30000" dirty="0">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pPr>
                      <a:r>
                        <a:rPr lang="en-US" sz="1200" kern="0" dirty="0">
                          <a:effectLst/>
                          <a:latin typeface="Meiryo UI" panose="020B0604030504040204" pitchFamily="50" charset="-128"/>
                          <a:ea typeface="Meiryo UI" panose="020B0604030504040204" pitchFamily="50" charset="-128"/>
                          <a:cs typeface="ＭＳ Ｐゴシック" panose="020B0600070205080204" pitchFamily="50" charset="-128"/>
                        </a:rPr>
                        <a:t>2</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743819"/>
                  </a:ext>
                </a:extLst>
              </a:tr>
            </a:tbl>
          </a:graphicData>
        </a:graphic>
      </p:graphicFrame>
      <p:sp>
        <p:nvSpPr>
          <p:cNvPr id="8" name="Rectangle 2">
            <a:extLst>
              <a:ext uri="{FF2B5EF4-FFF2-40B4-BE49-F238E27FC236}">
                <a16:creationId xmlns:a16="http://schemas.microsoft.com/office/drawing/2014/main" id="{FA4B89E6-5E4E-426C-9CEA-56ED85FC6CB2}"/>
              </a:ext>
            </a:extLst>
          </p:cNvPr>
          <p:cNvSpPr>
            <a:spLocks noChangeArrowheads="1"/>
          </p:cNvSpPr>
          <p:nvPr/>
        </p:nvSpPr>
        <p:spPr bwMode="auto">
          <a:xfrm>
            <a:off x="4347201" y="6483046"/>
            <a:ext cx="482215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6002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1600200" algn="l" defTabSz="914400" rtl="0" eaLnBrk="0" fontAlgn="base" latinLnBrk="0" hangingPunct="0">
              <a:lnSpc>
                <a:spcPct val="100000"/>
              </a:lnSpc>
              <a:spcBef>
                <a:spcPct val="0"/>
              </a:spcBef>
              <a:spcAft>
                <a:spcPct val="0"/>
              </a:spcAft>
              <a:buClrTx/>
              <a:buSzTx/>
              <a:buFontTx/>
              <a:buNone/>
              <a:tabLst/>
            </a:pPr>
            <a:r>
              <a:rPr kumimoji="0"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資料：大阪府循環型社会推進計画（</a:t>
            </a:r>
            <a:r>
              <a:rPr kumimoji="0"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2021</a:t>
            </a:r>
            <a:r>
              <a:rPr kumimoji="0"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月策定） 抜粋</a:t>
            </a:r>
            <a:endParaRPr kumimoji="0" lang="ja-JP" altLang="en-US"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2" name="Rectangle 2">
            <a:extLst>
              <a:ext uri="{FF2B5EF4-FFF2-40B4-BE49-F238E27FC236}">
                <a16:creationId xmlns:a16="http://schemas.microsoft.com/office/drawing/2014/main" id="{1A5D3424-3D68-4886-AEC6-A8D2AE5BEAD5}"/>
              </a:ext>
            </a:extLst>
          </p:cNvPr>
          <p:cNvSpPr>
            <a:spLocks noChangeArrowheads="1"/>
          </p:cNvSpPr>
          <p:nvPr/>
        </p:nvSpPr>
        <p:spPr bwMode="auto">
          <a:xfrm>
            <a:off x="7369" y="4916064"/>
            <a:ext cx="63017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fontAlgn="base" hangingPunct="0">
              <a:spcBef>
                <a:spcPct val="0"/>
              </a:spcBef>
              <a:spcAft>
                <a:spcPct val="0"/>
              </a:spcAft>
            </a:pPr>
            <a:r>
              <a:rPr kumimoji="0" lang="ja-JP" altLang="en-US" sz="1400" u="sng" dirty="0">
                <a:latin typeface="Meiryo UI" panose="020B0604030504040204" pitchFamily="50" charset="-128"/>
                <a:ea typeface="Meiryo UI" panose="020B0604030504040204" pitchFamily="50" charset="-128"/>
                <a:cs typeface="Times New Roman" panose="02020603050405020304" pitchFamily="18" charset="0"/>
              </a:rPr>
              <a:t>■大阪府のプラスチック排出量・再生利用量・最終処分量・単純焼却量</a:t>
            </a:r>
            <a:r>
              <a:rPr kumimoji="0" lang="en-US" altLang="ja-JP" sz="1400"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【2019</a:t>
            </a:r>
            <a:r>
              <a:rPr kumimoji="0" lang="ja-JP" altLang="en-US" sz="1400"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a:t>
            </a:r>
            <a:r>
              <a:rPr kumimoji="0" lang="en-US" altLang="ja-JP" sz="1400"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kumimoji="0" lang="ja-JP" altLang="en-US" sz="1800" b="0" i="0" u="sng" strike="noStrike" cap="none" normalizeH="0" baseline="0" dirty="0">
              <a:ln>
                <a:noFill/>
              </a:ln>
              <a:solidFill>
                <a:schemeClr val="tx1"/>
              </a:solidFill>
              <a:effectLst/>
              <a:latin typeface="Arial" panose="020B0604020202020204" pitchFamily="34" charset="0"/>
            </a:endParaRPr>
          </a:p>
        </p:txBody>
      </p:sp>
      <p:sp>
        <p:nvSpPr>
          <p:cNvPr id="13" name="Rectangle 2">
            <a:extLst>
              <a:ext uri="{FF2B5EF4-FFF2-40B4-BE49-F238E27FC236}">
                <a16:creationId xmlns:a16="http://schemas.microsoft.com/office/drawing/2014/main" id="{51A9DA07-1BDF-41A4-B24A-1C08965A28FA}"/>
              </a:ext>
            </a:extLst>
          </p:cNvPr>
          <p:cNvSpPr>
            <a:spLocks noChangeArrowheads="1"/>
          </p:cNvSpPr>
          <p:nvPr/>
        </p:nvSpPr>
        <p:spPr bwMode="auto">
          <a:xfrm>
            <a:off x="3064743" y="6471504"/>
            <a:ext cx="288732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6002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1600200" algn="l" defTabSz="914400" rtl="0" eaLnBrk="0" fontAlgn="base" latinLnBrk="0" hangingPunct="0">
              <a:lnSpc>
                <a:spcPct val="100000"/>
              </a:lnSpc>
              <a:spcBef>
                <a:spcPct val="0"/>
              </a:spcBef>
              <a:spcAft>
                <a:spcPct val="0"/>
              </a:spcAft>
              <a:buClrTx/>
              <a:buSzTx/>
              <a:buFontTx/>
              <a:buNone/>
              <a:tabLst/>
            </a:pPr>
            <a:r>
              <a:rPr kumimoji="0" lang="en-US" altLang="ja-JP" sz="1050" b="0" i="0" u="none" strike="noStrike" cap="none" normalizeH="0" baseline="0" dirty="0">
                <a:ln>
                  <a:noFill/>
                </a:ln>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※0.3</a:t>
            </a:r>
            <a:r>
              <a:rPr kumimoji="0"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万トン</a:t>
            </a:r>
            <a:endPar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958455" y="1052913"/>
            <a:ext cx="6205833" cy="3290190"/>
          </a:xfrm>
          <a:prstGeom prst="rect">
            <a:avLst/>
          </a:prstGeom>
        </p:spPr>
      </p:pic>
      <p:sp>
        <p:nvSpPr>
          <p:cNvPr id="14" name="Rectangle 3"/>
          <p:cNvSpPr>
            <a:spLocks noChangeArrowheads="1"/>
          </p:cNvSpPr>
          <p:nvPr/>
        </p:nvSpPr>
        <p:spPr bwMode="auto">
          <a:xfrm>
            <a:off x="515228" y="4422534"/>
            <a:ext cx="8113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indent="342900" defTabSz="914400"/>
            <a:r>
              <a:rPr kumimoji="0" lang="en-US" altLang="ja-JP" sz="11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100" dirty="0">
                <a:latin typeface="Meiryo UI" panose="020B0604030504040204" pitchFamily="50" charset="-128"/>
                <a:ea typeface="Meiryo UI" panose="020B0604030504040204" pitchFamily="50" charset="-128"/>
                <a:cs typeface="Times New Roman" panose="02020603050405020304" pitchFamily="18" charset="0"/>
              </a:rPr>
              <a:t>表中に掲載している数値は端数を四捨五入しているため、各欄の値の合計と合致しないことがある。</a:t>
            </a:r>
          </a:p>
        </p:txBody>
      </p:sp>
    </p:spTree>
    <p:extLst>
      <p:ext uri="{BB962C8B-B14F-4D97-AF65-F5344CB8AC3E}">
        <p14:creationId xmlns:p14="http://schemas.microsoft.com/office/powerpoint/2010/main" val="2189806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9144000" cy="620688"/>
          </a:xfrm>
          <a:solidFill>
            <a:schemeClr val="accent6"/>
          </a:solidFill>
          <a:ln>
            <a:noFill/>
          </a:ln>
        </p:spPr>
        <p:txBody>
          <a:bodyPr>
            <a:noAutofit/>
          </a:bodyPr>
          <a:lstStyle/>
          <a:p>
            <a:pPr algn="l"/>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方向性</a:t>
            </a: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endParaRPr lang="ja-JP"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28</a:t>
            </a:fld>
            <a:endParaRPr lang="ja-JP" altLang="en-US" sz="1800" dirty="0">
              <a:solidFill>
                <a:schemeClr val="tx1"/>
              </a:solidFill>
            </a:endParaRPr>
          </a:p>
        </p:txBody>
      </p:sp>
      <p:sp>
        <p:nvSpPr>
          <p:cNvPr id="11" name="テキスト ボックス 10"/>
          <p:cNvSpPr txBox="1"/>
          <p:nvPr/>
        </p:nvSpPr>
        <p:spPr>
          <a:xfrm>
            <a:off x="252544" y="6269829"/>
            <a:ext cx="6336704" cy="553982"/>
          </a:xfrm>
          <a:prstGeom prst="rect">
            <a:avLst/>
          </a:prstGeom>
          <a:noFill/>
        </p:spPr>
        <p:txBody>
          <a:bodyPr wrap="square" lIns="91424" tIns="45712" rIns="91424" bIns="45712" rtlCol="0">
            <a:spAutoFit/>
          </a:bodyPr>
          <a:lstStyle/>
          <a:p>
            <a:r>
              <a:rPr lang="ja-JP" altLang="en-US" sz="1000" dirty="0">
                <a:latin typeface="Meiryo UI" panose="020B0604030504040204" pitchFamily="50" charset="-128"/>
                <a:ea typeface="Meiryo UI" panose="020B0604030504040204" pitchFamily="50" charset="-128"/>
              </a:rPr>
              <a:t>資料：大阪府統計課「平成</a:t>
            </a:r>
            <a:r>
              <a:rPr lang="en-US" altLang="ja-JP" sz="1000" dirty="0">
                <a:latin typeface="Meiryo UI" panose="020B0604030504040204" pitchFamily="50" charset="-128"/>
                <a:ea typeface="Meiryo UI" panose="020B0604030504040204" pitchFamily="50" charset="-128"/>
              </a:rPr>
              <a:t>30</a:t>
            </a:r>
            <a:r>
              <a:rPr lang="ja-JP" altLang="en-US" sz="1000" dirty="0">
                <a:latin typeface="Meiryo UI" panose="020B0604030504040204" pitchFamily="50" charset="-128"/>
                <a:ea typeface="Meiryo UI" panose="020B0604030504040204" pitchFamily="50" charset="-128"/>
              </a:rPr>
              <a:t>年度大阪府民経済計算≪確報≫」より作成</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年平均は幾何平均により算出</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毎年の調査で過年度の数値変更・調整あり。</a:t>
            </a:r>
            <a:r>
              <a:rPr lang="en-US" altLang="ja-JP" sz="1000" dirty="0">
                <a:latin typeface="Meiryo UI" panose="020B0604030504040204" pitchFamily="50" charset="-128"/>
                <a:ea typeface="Meiryo UI" panose="020B0604030504040204" pitchFamily="50" charset="-128"/>
              </a:rPr>
              <a:t>2018</a:t>
            </a:r>
            <a:r>
              <a:rPr lang="ja-JP" altLang="en-US" sz="1000" dirty="0">
                <a:latin typeface="Meiryo UI" panose="020B0604030504040204" pitchFamily="50" charset="-128"/>
                <a:ea typeface="Meiryo UI" panose="020B0604030504040204" pitchFamily="50" charset="-128"/>
              </a:rPr>
              <a:t>年度は</a:t>
            </a:r>
            <a:r>
              <a:rPr lang="en-US" altLang="ja-JP" sz="1000" dirty="0">
                <a:latin typeface="Meiryo UI" panose="020B0604030504040204" pitchFamily="50" charset="-128"/>
                <a:ea typeface="Meiryo UI" panose="020B0604030504040204" pitchFamily="50" charset="-128"/>
              </a:rPr>
              <a:t>2017</a:t>
            </a:r>
            <a:r>
              <a:rPr lang="ja-JP" altLang="en-US" sz="1000" dirty="0">
                <a:latin typeface="Meiryo UI" panose="020B0604030504040204" pitchFamily="50" charset="-128"/>
                <a:ea typeface="Meiryo UI" panose="020B0604030504040204" pitchFamily="50" charset="-128"/>
              </a:rPr>
              <a:t>年度の大阪府数値を変更</a:t>
            </a:r>
            <a:endParaRPr lang="en-US" altLang="ja-JP" sz="10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07504" y="688653"/>
            <a:ext cx="3672408" cy="307761"/>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経済成長率（実質）の推移</a:t>
            </a:r>
            <a:endParaRPr lang="en-US" altLang="ja-JP" sz="1400" b="1" u="sng" dirty="0">
              <a:latin typeface="Meiryo UI" panose="020B0604030504040204" pitchFamily="50" charset="-128"/>
              <a:ea typeface="Meiryo UI" panose="020B0604030504040204" pitchFamily="50" charset="-128"/>
            </a:endParaRPr>
          </a:p>
        </p:txBody>
      </p:sp>
      <p:sp>
        <p:nvSpPr>
          <p:cNvPr id="13" name="タイトル 1"/>
          <p:cNvSpPr txBox="1">
            <a:spLocks/>
          </p:cNvSpPr>
          <p:nvPr/>
        </p:nvSpPr>
        <p:spPr>
          <a:xfrm>
            <a:off x="0" y="20805"/>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⑤</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経済成長率（実質）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p>
        </p:txBody>
      </p:sp>
      <p:graphicFrame>
        <p:nvGraphicFramePr>
          <p:cNvPr id="5" name="表 4">
            <a:extLst>
              <a:ext uri="{FF2B5EF4-FFF2-40B4-BE49-F238E27FC236}">
                <a16:creationId xmlns:a16="http://schemas.microsoft.com/office/drawing/2014/main" id="{ED60DD5F-690B-4282-BCCF-0D95B61D8FAE}"/>
              </a:ext>
            </a:extLst>
          </p:cNvPr>
          <p:cNvGraphicFramePr>
            <a:graphicFrameLocks noGrp="1"/>
          </p:cNvGraphicFramePr>
          <p:nvPr>
            <p:extLst>
              <p:ext uri="{D42A27DB-BD31-4B8C-83A1-F6EECF244321}">
                <p14:modId xmlns:p14="http://schemas.microsoft.com/office/powerpoint/2010/main" val="2434091881"/>
              </p:ext>
            </p:extLst>
          </p:nvPr>
        </p:nvGraphicFramePr>
        <p:xfrm>
          <a:off x="76064" y="5027585"/>
          <a:ext cx="8949702" cy="1102780"/>
        </p:xfrm>
        <a:graphic>
          <a:graphicData uri="http://schemas.openxmlformats.org/drawingml/2006/table">
            <a:tbl>
              <a:tblPr/>
              <a:tblGrid>
                <a:gridCol w="1327584">
                  <a:extLst>
                    <a:ext uri="{9D8B030D-6E8A-4147-A177-3AD203B41FA5}">
                      <a16:colId xmlns:a16="http://schemas.microsoft.com/office/drawing/2014/main" val="291100596"/>
                    </a:ext>
                  </a:extLst>
                </a:gridCol>
                <a:gridCol w="648072">
                  <a:extLst>
                    <a:ext uri="{9D8B030D-6E8A-4147-A177-3AD203B41FA5}">
                      <a16:colId xmlns:a16="http://schemas.microsoft.com/office/drawing/2014/main" val="729300084"/>
                    </a:ext>
                  </a:extLst>
                </a:gridCol>
                <a:gridCol w="648072">
                  <a:extLst>
                    <a:ext uri="{9D8B030D-6E8A-4147-A177-3AD203B41FA5}">
                      <a16:colId xmlns:a16="http://schemas.microsoft.com/office/drawing/2014/main" val="2858846586"/>
                    </a:ext>
                  </a:extLst>
                </a:gridCol>
                <a:gridCol w="720080">
                  <a:extLst>
                    <a:ext uri="{9D8B030D-6E8A-4147-A177-3AD203B41FA5}">
                      <a16:colId xmlns:a16="http://schemas.microsoft.com/office/drawing/2014/main" val="352422625"/>
                    </a:ext>
                  </a:extLst>
                </a:gridCol>
                <a:gridCol w="720080">
                  <a:extLst>
                    <a:ext uri="{9D8B030D-6E8A-4147-A177-3AD203B41FA5}">
                      <a16:colId xmlns:a16="http://schemas.microsoft.com/office/drawing/2014/main" val="2120736734"/>
                    </a:ext>
                  </a:extLst>
                </a:gridCol>
                <a:gridCol w="773789">
                  <a:extLst>
                    <a:ext uri="{9D8B030D-6E8A-4147-A177-3AD203B41FA5}">
                      <a16:colId xmlns:a16="http://schemas.microsoft.com/office/drawing/2014/main" val="320862580"/>
                    </a:ext>
                  </a:extLst>
                </a:gridCol>
                <a:gridCol w="790774">
                  <a:extLst>
                    <a:ext uri="{9D8B030D-6E8A-4147-A177-3AD203B41FA5}">
                      <a16:colId xmlns:a16="http://schemas.microsoft.com/office/drawing/2014/main" val="2408936736"/>
                    </a:ext>
                  </a:extLst>
                </a:gridCol>
                <a:gridCol w="790774">
                  <a:extLst>
                    <a:ext uri="{9D8B030D-6E8A-4147-A177-3AD203B41FA5}">
                      <a16:colId xmlns:a16="http://schemas.microsoft.com/office/drawing/2014/main" val="3295668802"/>
                    </a:ext>
                  </a:extLst>
                </a:gridCol>
                <a:gridCol w="790774">
                  <a:extLst>
                    <a:ext uri="{9D8B030D-6E8A-4147-A177-3AD203B41FA5}">
                      <a16:colId xmlns:a16="http://schemas.microsoft.com/office/drawing/2014/main" val="1799948277"/>
                    </a:ext>
                  </a:extLst>
                </a:gridCol>
                <a:gridCol w="790774">
                  <a:extLst>
                    <a:ext uri="{9D8B030D-6E8A-4147-A177-3AD203B41FA5}">
                      <a16:colId xmlns:a16="http://schemas.microsoft.com/office/drawing/2014/main" val="2192993494"/>
                    </a:ext>
                  </a:extLst>
                </a:gridCol>
                <a:gridCol w="948929">
                  <a:extLst>
                    <a:ext uri="{9D8B030D-6E8A-4147-A177-3AD203B41FA5}">
                      <a16:colId xmlns:a16="http://schemas.microsoft.com/office/drawing/2014/main" val="76238917"/>
                    </a:ext>
                  </a:extLst>
                </a:gridCol>
              </a:tblGrid>
              <a:tr h="557318">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7DEE8"/>
                    </a:solidFill>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2010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年度</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7DEE8"/>
                    </a:solidFill>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2011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年度</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7DEE8"/>
                    </a:solidFill>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2012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年度</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7DEE8"/>
                    </a:solidFill>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年度</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7DEE8"/>
                    </a:solidFill>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2014</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年度</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7DEE8"/>
                    </a:solidFill>
                  </a:tcPr>
                </a:tc>
                <a:tc>
                  <a:txBody>
                    <a:bodyPr/>
                    <a:lstStyle/>
                    <a:p>
                      <a:pPr algn="ctr" fontAlgn="ct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2015</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年度</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7DEE8"/>
                    </a:solidFill>
                  </a:tcPr>
                </a:tc>
                <a:tc>
                  <a:txBody>
                    <a:bodyPr/>
                    <a:lstStyle/>
                    <a:p>
                      <a:pPr algn="ctr" fontAlgn="ctr"/>
                      <a:r>
                        <a:rPr lang="en-US" altLang="ja-JP" sz="1050" b="1" i="0" u="none" strike="noStrike">
                          <a:solidFill>
                            <a:srgbClr val="000000"/>
                          </a:solidFill>
                          <a:effectLst/>
                          <a:latin typeface="Meiryo UI" panose="020B0604030504040204" pitchFamily="50" charset="-128"/>
                          <a:ea typeface="Meiryo UI" panose="020B0604030504040204" pitchFamily="50" charset="-128"/>
                        </a:rPr>
                        <a:t>2016</a:t>
                      </a:r>
                      <a:r>
                        <a:rPr lang="ja-JP" altLang="en-US" sz="1050" b="1" i="0" u="none" strike="noStrike">
                          <a:solidFill>
                            <a:srgbClr val="000000"/>
                          </a:solidFill>
                          <a:effectLst/>
                          <a:latin typeface="Meiryo UI" panose="020B0604030504040204" pitchFamily="50" charset="-128"/>
                          <a:ea typeface="Meiryo UI" panose="020B0604030504040204" pitchFamily="50" charset="-128"/>
                        </a:rPr>
                        <a:t>年度</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7DEE8"/>
                    </a:solidFill>
                  </a:tcPr>
                </a:tc>
                <a:tc>
                  <a:txBody>
                    <a:bodyPr/>
                    <a:lstStyle/>
                    <a:p>
                      <a:pPr algn="ctr" fontAlgn="ctr"/>
                      <a:r>
                        <a:rPr lang="en-US" altLang="ja-JP" sz="1050" b="1" i="0" u="none" strike="noStrike">
                          <a:solidFill>
                            <a:srgbClr val="000000"/>
                          </a:solidFill>
                          <a:effectLst/>
                          <a:latin typeface="Meiryo UI" panose="020B0604030504040204" pitchFamily="50" charset="-128"/>
                          <a:ea typeface="Meiryo UI" panose="020B0604030504040204" pitchFamily="50" charset="-128"/>
                        </a:rPr>
                        <a:t>2017</a:t>
                      </a:r>
                      <a:r>
                        <a:rPr lang="ja-JP" altLang="en-US" sz="1050" b="1" i="0" u="none" strike="noStrike">
                          <a:solidFill>
                            <a:srgbClr val="000000"/>
                          </a:solidFill>
                          <a:effectLst/>
                          <a:latin typeface="Meiryo UI" panose="020B0604030504040204" pitchFamily="50" charset="-128"/>
                          <a:ea typeface="Meiryo UI" panose="020B0604030504040204" pitchFamily="50" charset="-128"/>
                        </a:rPr>
                        <a:t>年度</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7DEE8"/>
                    </a:solidFill>
                  </a:tcPr>
                </a:tc>
                <a:tc>
                  <a:txBody>
                    <a:bodyPr/>
                    <a:lstStyle/>
                    <a:p>
                      <a:pPr algn="ctr" fontAlgn="ctr"/>
                      <a:r>
                        <a:rPr lang="en-US" altLang="ja-JP" sz="1050" b="1" i="0" u="none" strike="noStrike">
                          <a:solidFill>
                            <a:srgbClr val="000000"/>
                          </a:solidFill>
                          <a:effectLst/>
                          <a:latin typeface="Meiryo UI" panose="020B0604030504040204" pitchFamily="50" charset="-128"/>
                          <a:ea typeface="Meiryo UI" panose="020B0604030504040204" pitchFamily="50" charset="-128"/>
                        </a:rPr>
                        <a:t>2018</a:t>
                      </a:r>
                      <a:r>
                        <a:rPr lang="ja-JP" altLang="en-US" sz="1050" b="1" i="0" u="none" strike="noStrike">
                          <a:solidFill>
                            <a:srgbClr val="000000"/>
                          </a:solidFill>
                          <a:effectLst/>
                          <a:latin typeface="Meiryo UI" panose="020B0604030504040204" pitchFamily="50" charset="-128"/>
                          <a:ea typeface="Meiryo UI" panose="020B0604030504040204" pitchFamily="50" charset="-128"/>
                        </a:rPr>
                        <a:t>年度</a:t>
                      </a:r>
                    </a:p>
                  </a:txBody>
                  <a:tcPr marL="6149" marR="6149" marT="61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7DEE8"/>
                    </a:solidFill>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第</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期戦略期間内（</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）平均</a:t>
                      </a:r>
                    </a:p>
                  </a:txBody>
                  <a:tcPr marL="6149" marR="6149" marT="6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7DEE8"/>
                    </a:solidFill>
                  </a:tcPr>
                </a:tc>
                <a:extLst>
                  <a:ext uri="{0D108BD9-81ED-4DB2-BD59-A6C34878D82A}">
                    <a16:rowId xmlns:a16="http://schemas.microsoft.com/office/drawing/2014/main" val="3905091519"/>
                  </a:ext>
                </a:extLst>
              </a:tr>
              <a:tr h="272731">
                <a:tc>
                  <a:txBody>
                    <a:bodyPr/>
                    <a:lstStyle/>
                    <a:p>
                      <a:pPr algn="l"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実質成長率（大阪府）</a:t>
                      </a:r>
                    </a:p>
                  </a:txBody>
                  <a:tcPr marL="6149" marR="6149" marT="6149" marB="0" anchor="ctr">
                    <a:lnL w="1270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n-US" altLang="ja-JP" sz="1050" b="1" i="0" u="sng" strike="noStrike">
                          <a:solidFill>
                            <a:srgbClr val="000000"/>
                          </a:solidFill>
                          <a:effectLst/>
                          <a:latin typeface="Meiryo UI" panose="020B0604030504040204" pitchFamily="50" charset="-128"/>
                          <a:ea typeface="Meiryo UI" panose="020B0604030504040204" pitchFamily="50" charset="-128"/>
                        </a:rPr>
                        <a:t>2.0 </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n-US" altLang="ja-JP" sz="1050" b="1" i="0" u="sng" strike="noStrike">
                          <a:solidFill>
                            <a:srgbClr val="000000"/>
                          </a:solidFill>
                          <a:effectLst/>
                          <a:latin typeface="Meiryo UI" panose="020B0604030504040204" pitchFamily="50" charset="-128"/>
                          <a:ea typeface="Meiryo UI" panose="020B0604030504040204" pitchFamily="50" charset="-128"/>
                        </a:rPr>
                        <a:t>2.4 </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n-US" altLang="ja-JP" sz="1050" b="1" i="0" u="sng" strike="noStrike">
                          <a:solidFill>
                            <a:srgbClr val="000000"/>
                          </a:solidFill>
                          <a:effectLst/>
                          <a:latin typeface="Meiryo UI" panose="020B0604030504040204" pitchFamily="50" charset="-128"/>
                          <a:ea typeface="Meiryo UI" panose="020B0604030504040204" pitchFamily="50" charset="-128"/>
                        </a:rPr>
                        <a:t>-0.7 </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n-US" altLang="ja-JP" sz="1050" b="1" i="0" u="sng" strike="noStrike">
                          <a:solidFill>
                            <a:srgbClr val="000000"/>
                          </a:solidFill>
                          <a:effectLst/>
                          <a:latin typeface="Meiryo UI" panose="020B0604030504040204" pitchFamily="50" charset="-128"/>
                          <a:ea typeface="Meiryo UI" panose="020B0604030504040204" pitchFamily="50" charset="-128"/>
                        </a:rPr>
                        <a:t>0.6 </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n-US" altLang="ja-JP" sz="1050" b="1" i="0" u="sng" strike="noStrike" dirty="0">
                          <a:solidFill>
                            <a:srgbClr val="000000"/>
                          </a:solidFill>
                          <a:effectLst/>
                          <a:latin typeface="Meiryo UI" panose="020B0604030504040204" pitchFamily="50" charset="-128"/>
                          <a:ea typeface="Meiryo UI" panose="020B0604030504040204" pitchFamily="50" charset="-128"/>
                        </a:rPr>
                        <a:t>-0.5 </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n-US" altLang="ja-JP" sz="1050" b="1" i="0" u="sng" strike="noStrike">
                          <a:solidFill>
                            <a:srgbClr val="000000"/>
                          </a:solidFill>
                          <a:effectLst/>
                          <a:latin typeface="Meiryo UI" panose="020B0604030504040204" pitchFamily="50" charset="-128"/>
                          <a:ea typeface="Meiryo UI" panose="020B0604030504040204" pitchFamily="50" charset="-128"/>
                        </a:rPr>
                        <a:t>1.4 </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n-US" altLang="ja-JP" sz="1050" b="1" i="0" u="sng" strike="noStrike">
                          <a:solidFill>
                            <a:srgbClr val="000000"/>
                          </a:solidFill>
                          <a:effectLst/>
                          <a:latin typeface="Meiryo UI" panose="020B0604030504040204" pitchFamily="50" charset="-128"/>
                          <a:ea typeface="Meiryo UI" panose="020B0604030504040204" pitchFamily="50" charset="-128"/>
                        </a:rPr>
                        <a:t>0.0</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n-US" altLang="ja-JP" sz="1050" b="1" i="0" u="sng" strike="noStrike">
                          <a:solidFill>
                            <a:srgbClr val="000000"/>
                          </a:solidFill>
                          <a:effectLst/>
                          <a:latin typeface="Meiryo UI" panose="020B0604030504040204" pitchFamily="50" charset="-128"/>
                          <a:ea typeface="Meiryo UI" panose="020B0604030504040204" pitchFamily="50" charset="-128"/>
                        </a:rPr>
                        <a:t>2.8</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n-US" altLang="ja-JP" sz="1050" b="1" i="0" u="sng" strike="noStrike">
                          <a:solidFill>
                            <a:srgbClr val="000000"/>
                          </a:solidFill>
                          <a:effectLst/>
                          <a:latin typeface="Meiryo UI" panose="020B0604030504040204" pitchFamily="50" charset="-128"/>
                          <a:ea typeface="Meiryo UI" panose="020B0604030504040204" pitchFamily="50" charset="-128"/>
                        </a:rPr>
                        <a:t>0.1</a:t>
                      </a:r>
                    </a:p>
                  </a:txBody>
                  <a:tcPr marL="6149" marR="6149" marT="61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n-US" altLang="ja-JP" sz="1050" b="1" i="0" u="sng" strike="noStrike" dirty="0">
                          <a:solidFill>
                            <a:srgbClr val="000000"/>
                          </a:solidFill>
                          <a:effectLst/>
                          <a:latin typeface="Meiryo UI" panose="020B0604030504040204" pitchFamily="50" charset="-128"/>
                          <a:ea typeface="Meiryo UI" panose="020B0604030504040204" pitchFamily="50" charset="-128"/>
                        </a:rPr>
                        <a:t>1.07</a:t>
                      </a:r>
                    </a:p>
                  </a:txBody>
                  <a:tcPr marL="6149" marR="6149" marT="6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00"/>
                    </a:solidFill>
                  </a:tcPr>
                </a:tc>
                <a:extLst>
                  <a:ext uri="{0D108BD9-81ED-4DB2-BD59-A6C34878D82A}">
                    <a16:rowId xmlns:a16="http://schemas.microsoft.com/office/drawing/2014/main" val="1301942070"/>
                  </a:ext>
                </a:extLst>
              </a:tr>
              <a:tr h="272731">
                <a:tc>
                  <a:txBody>
                    <a:bodyPr/>
                    <a:lstStyle/>
                    <a:p>
                      <a:pPr algn="l" fontAlgn="ctr"/>
                      <a:r>
                        <a:rPr lang="zh-TW" altLang="en-US" sz="1050" b="0" i="0" u="none" strike="noStrike">
                          <a:solidFill>
                            <a:srgbClr val="000000"/>
                          </a:solidFill>
                          <a:effectLst/>
                          <a:latin typeface="Meiryo UI" panose="020B0604030504040204" pitchFamily="50" charset="-128"/>
                          <a:ea typeface="Meiryo UI" panose="020B0604030504040204" pitchFamily="50" charset="-128"/>
                        </a:rPr>
                        <a:t>実質成長率（全国）</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3.3 </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0.5 </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0.8 </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2.6 </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-0.4 </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1.3 </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0.9</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1.9</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0.3</a:t>
                      </a:r>
                    </a:p>
                  </a:txBody>
                  <a:tcPr marL="6149" marR="6149" marT="61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1.10</a:t>
                      </a:r>
                    </a:p>
                  </a:txBody>
                  <a:tcPr marL="6149" marR="6149" marT="6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460152"/>
                  </a:ext>
                </a:extLst>
              </a:tr>
            </a:tbl>
          </a:graphicData>
        </a:graphic>
      </p:graphicFrame>
      <p:pic>
        <p:nvPicPr>
          <p:cNvPr id="6" name="図 5">
            <a:extLst>
              <a:ext uri="{FF2B5EF4-FFF2-40B4-BE49-F238E27FC236}">
                <a16:creationId xmlns:a16="http://schemas.microsoft.com/office/drawing/2014/main" id="{3756CF2D-6562-4945-B8D9-B5A48CCD092A}"/>
              </a:ext>
            </a:extLst>
          </p:cNvPr>
          <p:cNvPicPr>
            <a:picLocks noChangeAspect="1"/>
          </p:cNvPicPr>
          <p:nvPr/>
        </p:nvPicPr>
        <p:blipFill>
          <a:blip r:embed="rId3"/>
          <a:stretch>
            <a:fillRect/>
          </a:stretch>
        </p:blipFill>
        <p:spPr>
          <a:xfrm>
            <a:off x="82926" y="1197643"/>
            <a:ext cx="8943607" cy="3475021"/>
          </a:xfrm>
          <a:prstGeom prst="rect">
            <a:avLst/>
          </a:prstGeom>
        </p:spPr>
      </p:pic>
      <p:sp>
        <p:nvSpPr>
          <p:cNvPr id="16" name="正方形/長方形 15">
            <a:extLst>
              <a:ext uri="{FF2B5EF4-FFF2-40B4-BE49-F238E27FC236}">
                <a16:creationId xmlns:a16="http://schemas.microsoft.com/office/drawing/2014/main" id="{B65D945B-834A-4A50-95F1-5A5C4912AC59}"/>
              </a:ext>
            </a:extLst>
          </p:cNvPr>
          <p:cNvSpPr/>
          <p:nvPr/>
        </p:nvSpPr>
        <p:spPr>
          <a:xfrm>
            <a:off x="8705382" y="4780896"/>
            <a:ext cx="622323" cy="230816"/>
          </a:xfrm>
          <a:prstGeom prst="rect">
            <a:avLst/>
          </a:prstGeom>
        </p:spPr>
        <p:txBody>
          <a:bodyPr wrap="square" lIns="91424" tIns="45712" rIns="91424" bIns="45712">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 </a:t>
            </a:r>
            <a:endParaRPr lang="ja-JP" altLang="ja-JP" sz="900"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3D300E74-1267-4E1A-B005-145A8EEEE9B1}"/>
              </a:ext>
            </a:extLst>
          </p:cNvPr>
          <p:cNvSpPr/>
          <p:nvPr/>
        </p:nvSpPr>
        <p:spPr>
          <a:xfrm>
            <a:off x="274930" y="1061431"/>
            <a:ext cx="622323" cy="230816"/>
          </a:xfrm>
          <a:prstGeom prst="rect">
            <a:avLst/>
          </a:prstGeom>
        </p:spPr>
        <p:txBody>
          <a:bodyPr wrap="square" lIns="91424" tIns="45712" rIns="91424" bIns="45712">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 </a:t>
            </a:r>
            <a:endParaRPr lang="ja-JP"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46426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9144000" cy="620688"/>
          </a:xfrm>
          <a:ln/>
        </p:spPr>
        <p:style>
          <a:lnRef idx="3">
            <a:schemeClr val="lt1"/>
          </a:lnRef>
          <a:fillRef idx="1">
            <a:schemeClr val="accent5"/>
          </a:fillRef>
          <a:effectRef idx="1">
            <a:schemeClr val="accent5"/>
          </a:effectRef>
          <a:fontRef idx="minor">
            <a:schemeClr val="lt1"/>
          </a:fontRef>
        </p:style>
        <p:txBody>
          <a:bodyPr>
            <a:noAutofit/>
          </a:body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①</a:t>
            </a:r>
            <a:r>
              <a:rPr lang="en-US" altLang="ja-JP" sz="20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年齢別</a:t>
            </a:r>
            <a:r>
              <a:rPr lang="ja-JP" altLang="en-US" sz="20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就業率　</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2</a:t>
            </a:fld>
            <a:endParaRPr lang="ja-JP" altLang="en-US" sz="1800" dirty="0">
              <a:solidFill>
                <a:schemeClr val="tx1"/>
              </a:solidFill>
            </a:endParaRPr>
          </a:p>
        </p:txBody>
      </p:sp>
      <p:sp>
        <p:nvSpPr>
          <p:cNvPr id="10" name="テキスト ボックス 9"/>
          <p:cNvSpPr txBox="1"/>
          <p:nvPr/>
        </p:nvSpPr>
        <p:spPr>
          <a:xfrm>
            <a:off x="179512" y="775738"/>
            <a:ext cx="424847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男女別就業率（</a:t>
            </a:r>
            <a:r>
              <a:rPr lang="en-US" altLang="ja-JP" sz="1400" b="1" u="sng" dirty="0">
                <a:latin typeface="Meiryo UI" panose="020B0604030504040204" pitchFamily="50" charset="-128"/>
                <a:ea typeface="Meiryo UI" panose="020B0604030504040204" pitchFamily="50" charset="-128"/>
              </a:rPr>
              <a:t>15</a:t>
            </a:r>
            <a:r>
              <a:rPr lang="ja-JP" altLang="en-US" sz="1400" b="1" u="sng" dirty="0">
                <a:latin typeface="Meiryo UI" panose="020B0604030504040204" pitchFamily="50" charset="-128"/>
                <a:ea typeface="Meiryo UI" panose="020B0604030504040204" pitchFamily="50" charset="-128"/>
              </a:rPr>
              <a:t>～</a:t>
            </a:r>
            <a:r>
              <a:rPr lang="en-US" altLang="ja-JP" sz="1400" b="1" u="sng" dirty="0">
                <a:latin typeface="Meiryo UI" panose="020B0604030504040204" pitchFamily="50" charset="-128"/>
                <a:ea typeface="Meiryo UI" panose="020B0604030504040204" pitchFamily="50" charset="-128"/>
              </a:rPr>
              <a:t>24</a:t>
            </a:r>
            <a:r>
              <a:rPr lang="ja-JP" altLang="en-US" sz="1400" b="1" u="sng" dirty="0">
                <a:latin typeface="Meiryo UI" panose="020B0604030504040204" pitchFamily="50" charset="-128"/>
                <a:ea typeface="Meiryo UI" panose="020B0604030504040204" pitchFamily="50" charset="-128"/>
              </a:rPr>
              <a:t>歳）の推移</a:t>
            </a:r>
            <a:endParaRPr lang="en-US" altLang="ja-JP" sz="1400" b="1" u="sng"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27984" y="775738"/>
            <a:ext cx="424847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男女別就業率（</a:t>
            </a:r>
            <a:r>
              <a:rPr lang="en-US" altLang="ja-JP" sz="1400" b="1" u="sng" dirty="0">
                <a:latin typeface="Meiryo UI" panose="020B0604030504040204" pitchFamily="50" charset="-128"/>
                <a:ea typeface="Meiryo UI" panose="020B0604030504040204" pitchFamily="50" charset="-128"/>
              </a:rPr>
              <a:t>25</a:t>
            </a:r>
            <a:r>
              <a:rPr lang="ja-JP" altLang="en-US" sz="1400" b="1" u="sng" dirty="0">
                <a:latin typeface="Meiryo UI" panose="020B0604030504040204" pitchFamily="50" charset="-128"/>
                <a:ea typeface="Meiryo UI" panose="020B0604030504040204" pitchFamily="50" charset="-128"/>
              </a:rPr>
              <a:t>～</a:t>
            </a:r>
            <a:r>
              <a:rPr lang="en-US" altLang="ja-JP" sz="1400" b="1" u="sng" dirty="0">
                <a:latin typeface="Meiryo UI" panose="020B0604030504040204" pitchFamily="50" charset="-128"/>
                <a:ea typeface="Meiryo UI" panose="020B0604030504040204" pitchFamily="50" charset="-128"/>
              </a:rPr>
              <a:t>34</a:t>
            </a:r>
            <a:r>
              <a:rPr lang="ja-JP" altLang="en-US" sz="1400" b="1" u="sng" dirty="0">
                <a:latin typeface="Meiryo UI" panose="020B0604030504040204" pitchFamily="50" charset="-128"/>
                <a:ea typeface="Meiryo UI" panose="020B0604030504040204" pitchFamily="50" charset="-128"/>
              </a:rPr>
              <a:t>歳）の推移</a:t>
            </a:r>
            <a:endParaRPr lang="en-US" altLang="ja-JP" sz="1400" b="1" u="sng" dirty="0">
              <a:latin typeface="Meiryo UI" panose="020B0604030504040204" pitchFamily="50" charset="-128"/>
              <a:ea typeface="Meiryo UI" panose="020B0604030504040204" pitchFamily="50" charset="-128"/>
            </a:endParaRPr>
          </a:p>
        </p:txBody>
      </p:sp>
      <p:sp>
        <p:nvSpPr>
          <p:cNvPr id="11" name="正方形/長方形 4"/>
          <p:cNvSpPr>
            <a:spLocks noChangeArrowheads="1"/>
          </p:cNvSpPr>
          <p:nvPr/>
        </p:nvSpPr>
        <p:spPr bwMode="auto">
          <a:xfrm>
            <a:off x="4232828" y="6395729"/>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資料：大阪府「労働力調査地方集計結果」および総務省「労働力調査」より作成</a:t>
            </a:r>
            <a:endParaRPr lang="ja-JP" altLang="en-US" sz="800" dirty="0">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D6493F0B-CACB-4BC9-9F0A-2D61A5FC3FD5}"/>
              </a:ext>
            </a:extLst>
          </p:cNvPr>
          <p:cNvGraphicFramePr>
            <a:graphicFrameLocks noGrp="1"/>
          </p:cNvGraphicFramePr>
          <p:nvPr>
            <p:extLst>
              <p:ext uri="{D42A27DB-BD31-4B8C-83A1-F6EECF244321}">
                <p14:modId xmlns:p14="http://schemas.microsoft.com/office/powerpoint/2010/main" val="3527691739"/>
              </p:ext>
            </p:extLst>
          </p:nvPr>
        </p:nvGraphicFramePr>
        <p:xfrm>
          <a:off x="97058" y="4797358"/>
          <a:ext cx="4413380" cy="1523999"/>
        </p:xfrm>
        <a:graphic>
          <a:graphicData uri="http://schemas.openxmlformats.org/drawingml/2006/table">
            <a:tbl>
              <a:tblPr/>
              <a:tblGrid>
                <a:gridCol w="946550">
                  <a:extLst>
                    <a:ext uri="{9D8B030D-6E8A-4147-A177-3AD203B41FA5}">
                      <a16:colId xmlns:a16="http://schemas.microsoft.com/office/drawing/2014/main" val="3806538660"/>
                    </a:ext>
                  </a:extLst>
                </a:gridCol>
                <a:gridCol w="487735">
                  <a:extLst>
                    <a:ext uri="{9D8B030D-6E8A-4147-A177-3AD203B41FA5}">
                      <a16:colId xmlns:a16="http://schemas.microsoft.com/office/drawing/2014/main" val="1475414238"/>
                    </a:ext>
                  </a:extLst>
                </a:gridCol>
                <a:gridCol w="593763">
                  <a:extLst>
                    <a:ext uri="{9D8B030D-6E8A-4147-A177-3AD203B41FA5}">
                      <a16:colId xmlns:a16="http://schemas.microsoft.com/office/drawing/2014/main" val="1682206127"/>
                    </a:ext>
                  </a:extLst>
                </a:gridCol>
                <a:gridCol w="596333">
                  <a:extLst>
                    <a:ext uri="{9D8B030D-6E8A-4147-A177-3AD203B41FA5}">
                      <a16:colId xmlns:a16="http://schemas.microsoft.com/office/drawing/2014/main" val="3206564589"/>
                    </a:ext>
                  </a:extLst>
                </a:gridCol>
                <a:gridCol w="596333">
                  <a:extLst>
                    <a:ext uri="{9D8B030D-6E8A-4147-A177-3AD203B41FA5}">
                      <a16:colId xmlns:a16="http://schemas.microsoft.com/office/drawing/2014/main" val="1849955864"/>
                    </a:ext>
                  </a:extLst>
                </a:gridCol>
                <a:gridCol w="596333">
                  <a:extLst>
                    <a:ext uri="{9D8B030D-6E8A-4147-A177-3AD203B41FA5}">
                      <a16:colId xmlns:a16="http://schemas.microsoft.com/office/drawing/2014/main" val="2960347047"/>
                    </a:ext>
                  </a:extLst>
                </a:gridCol>
                <a:gridCol w="596333">
                  <a:extLst>
                    <a:ext uri="{9D8B030D-6E8A-4147-A177-3AD203B41FA5}">
                      <a16:colId xmlns:a16="http://schemas.microsoft.com/office/drawing/2014/main" val="4204684219"/>
                    </a:ext>
                  </a:extLst>
                </a:gridCol>
              </a:tblGrid>
              <a:tr h="212174">
                <a:tc gridSpan="3">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■就業率の推移（</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15</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24</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6195874"/>
                  </a:ext>
                </a:extLst>
              </a:tr>
              <a:tr h="262365">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2015</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2017</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2018</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2019</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2020</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3619263478"/>
                  </a:ext>
                </a:extLst>
              </a:tr>
              <a:tr h="262365">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大阪府（男性）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38.62%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38.39%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45.73%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46.15%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44.79%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709633"/>
                  </a:ext>
                </a:extLst>
              </a:tr>
              <a:tr h="262365">
                <a:tc>
                  <a:txBody>
                    <a:bodyPr/>
                    <a:lstStyle/>
                    <a:p>
                      <a:pPr algn="l" fontAlgn="ctr"/>
                      <a:r>
                        <a:rPr lang="zh-CN"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全国（男性）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42.04%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45.15%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46.58%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45.67%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83963142"/>
                  </a:ext>
                </a:extLst>
              </a:tr>
              <a:tr h="262365">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大阪府（女性）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38.99%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43.58%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47.64%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53.69%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51.91%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2638197"/>
                  </a:ext>
                </a:extLst>
              </a:tr>
              <a:tr h="262365">
                <a:tc>
                  <a:txBody>
                    <a:bodyPr/>
                    <a:lstStyle/>
                    <a:p>
                      <a:pPr algn="l" fontAlgn="ctr"/>
                      <a:r>
                        <a:rPr lang="zh-CN"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全国（女性）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40.91%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48.40%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46502018"/>
                  </a:ext>
                </a:extLst>
              </a:tr>
            </a:tbl>
          </a:graphicData>
        </a:graphic>
      </p:graphicFrame>
      <p:graphicFrame>
        <p:nvGraphicFramePr>
          <p:cNvPr id="16" name="グラフ 15">
            <a:extLst>
              <a:ext uri="{FF2B5EF4-FFF2-40B4-BE49-F238E27FC236}">
                <a16:creationId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2181876990"/>
              </p:ext>
            </p:extLst>
          </p:nvPr>
        </p:nvGraphicFramePr>
        <p:xfrm>
          <a:off x="76639" y="1420263"/>
          <a:ext cx="4698548" cy="30071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表 8">
            <a:extLst>
              <a:ext uri="{FF2B5EF4-FFF2-40B4-BE49-F238E27FC236}">
                <a16:creationId xmlns:a16="http://schemas.microsoft.com/office/drawing/2014/main" id="{0C0F242E-5A27-4437-A78D-0EF670A8B1AC}"/>
              </a:ext>
            </a:extLst>
          </p:cNvPr>
          <p:cNvGraphicFramePr>
            <a:graphicFrameLocks noGrp="1"/>
          </p:cNvGraphicFramePr>
          <p:nvPr>
            <p:extLst>
              <p:ext uri="{D42A27DB-BD31-4B8C-83A1-F6EECF244321}">
                <p14:modId xmlns:p14="http://schemas.microsoft.com/office/powerpoint/2010/main" val="345171377"/>
              </p:ext>
            </p:extLst>
          </p:nvPr>
        </p:nvGraphicFramePr>
        <p:xfrm>
          <a:off x="4572000" y="4764208"/>
          <a:ext cx="4536504" cy="1557150"/>
        </p:xfrm>
        <a:graphic>
          <a:graphicData uri="http://schemas.openxmlformats.org/drawingml/2006/table">
            <a:tbl>
              <a:tblPr/>
              <a:tblGrid>
                <a:gridCol w="888818">
                  <a:extLst>
                    <a:ext uri="{9D8B030D-6E8A-4147-A177-3AD203B41FA5}">
                      <a16:colId xmlns:a16="http://schemas.microsoft.com/office/drawing/2014/main" val="2696508725"/>
                    </a:ext>
                  </a:extLst>
                </a:gridCol>
                <a:gridCol w="627880">
                  <a:extLst>
                    <a:ext uri="{9D8B030D-6E8A-4147-A177-3AD203B41FA5}">
                      <a16:colId xmlns:a16="http://schemas.microsoft.com/office/drawing/2014/main" val="514970041"/>
                    </a:ext>
                  </a:extLst>
                </a:gridCol>
                <a:gridCol w="627880">
                  <a:extLst>
                    <a:ext uri="{9D8B030D-6E8A-4147-A177-3AD203B41FA5}">
                      <a16:colId xmlns:a16="http://schemas.microsoft.com/office/drawing/2014/main" val="3318991792"/>
                    </a:ext>
                  </a:extLst>
                </a:gridCol>
                <a:gridCol w="630599">
                  <a:extLst>
                    <a:ext uri="{9D8B030D-6E8A-4147-A177-3AD203B41FA5}">
                      <a16:colId xmlns:a16="http://schemas.microsoft.com/office/drawing/2014/main" val="1032918309"/>
                    </a:ext>
                  </a:extLst>
                </a:gridCol>
                <a:gridCol w="587109">
                  <a:extLst>
                    <a:ext uri="{9D8B030D-6E8A-4147-A177-3AD203B41FA5}">
                      <a16:colId xmlns:a16="http://schemas.microsoft.com/office/drawing/2014/main" val="1734503917"/>
                    </a:ext>
                  </a:extLst>
                </a:gridCol>
                <a:gridCol w="587109">
                  <a:extLst>
                    <a:ext uri="{9D8B030D-6E8A-4147-A177-3AD203B41FA5}">
                      <a16:colId xmlns:a16="http://schemas.microsoft.com/office/drawing/2014/main" val="1206704716"/>
                    </a:ext>
                  </a:extLst>
                </a:gridCol>
                <a:gridCol w="587109">
                  <a:extLst>
                    <a:ext uri="{9D8B030D-6E8A-4147-A177-3AD203B41FA5}">
                      <a16:colId xmlns:a16="http://schemas.microsoft.com/office/drawing/2014/main" val="2423080936"/>
                    </a:ext>
                  </a:extLst>
                </a:gridCol>
              </a:tblGrid>
              <a:tr h="243490">
                <a:tc gridSpan="3">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■就業率の推移（</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25</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34</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8772785"/>
                  </a:ext>
                </a:extLst>
              </a:tr>
              <a:tr h="278784">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2015</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2017</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2018</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2019</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2020</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2602257678"/>
                  </a:ext>
                </a:extLst>
              </a:tr>
              <a:tr h="258719">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大阪府（男性）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87.32%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87.27%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89.92%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88.96%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89.79%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91.18%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6246810"/>
                  </a:ext>
                </a:extLst>
              </a:tr>
              <a:tr h="258719">
                <a:tc>
                  <a:txBody>
                    <a:bodyPr/>
                    <a:lstStyle/>
                    <a:p>
                      <a:pPr algn="l" fontAlgn="ctr"/>
                      <a:r>
                        <a:rPr lang="zh-CN"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全国（男性）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89.97%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90.67%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91.74%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90.95%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88960735"/>
                  </a:ext>
                </a:extLst>
              </a:tr>
              <a:tr h="258719">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大阪府（女性）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69.37%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72.65%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72.95%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73.44%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76.04%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76.19%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1009928"/>
                  </a:ext>
                </a:extLst>
              </a:tr>
              <a:tr h="258719">
                <a:tc>
                  <a:txBody>
                    <a:bodyPr/>
                    <a:lstStyle/>
                    <a:p>
                      <a:pPr algn="l" fontAlgn="ctr"/>
                      <a:r>
                        <a:rPr lang="zh-CN"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全国（女性）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72.10%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73.91%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75.72%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77.55%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78.58%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78.95%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53312167"/>
                  </a:ext>
                </a:extLst>
              </a:tr>
            </a:tbl>
          </a:graphicData>
        </a:graphic>
      </p:graphicFrame>
      <p:graphicFrame>
        <p:nvGraphicFramePr>
          <p:cNvPr id="19" name="グラフ 18">
            <a:extLst>
              <a:ext uri="{FF2B5EF4-FFF2-40B4-BE49-F238E27FC236}">
                <a16:creationId xmlns:a16="http://schemas.microsoft.com/office/drawing/2014/main" id="{00000000-0008-0000-0100-000005000000}"/>
              </a:ext>
            </a:extLst>
          </p:cNvPr>
          <p:cNvGraphicFramePr>
            <a:graphicFrameLocks/>
          </p:cNvGraphicFramePr>
          <p:nvPr>
            <p:extLst>
              <p:ext uri="{D42A27DB-BD31-4B8C-83A1-F6EECF244321}">
                <p14:modId xmlns:p14="http://schemas.microsoft.com/office/powerpoint/2010/main" val="1748834723"/>
              </p:ext>
            </p:extLst>
          </p:nvPr>
        </p:nvGraphicFramePr>
        <p:xfrm>
          <a:off x="4572000" y="1435231"/>
          <a:ext cx="4570640" cy="29922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76175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79512" y="670808"/>
            <a:ext cx="6336704"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大阪で働く外国人労働者数の推移</a:t>
            </a:r>
            <a:endParaRPr lang="en-US" altLang="ja-JP" sz="1400" b="1" u="sng" dirty="0">
              <a:latin typeface="Meiryo UI" panose="020B0604030504040204" pitchFamily="50" charset="-128"/>
              <a:ea typeface="Meiryo UI" panose="020B0604030504040204" pitchFamily="50" charset="-128"/>
            </a:endParaRPr>
          </a:p>
        </p:txBody>
      </p:sp>
      <p:sp>
        <p:nvSpPr>
          <p:cNvPr id="17" name="タイトル 1"/>
          <p:cNvSpPr txBox="1">
            <a:spLocks/>
          </p:cNvSpPr>
          <p:nvPr/>
        </p:nvSpPr>
        <p:spPr>
          <a:xfrm>
            <a:off x="0" y="-23616"/>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）東西二極の一極としての社会衛材構造の構築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⑤</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２</a:t>
            </a:r>
            <a:r>
              <a:rPr lang="en-US" altLang="ja-JP" sz="200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大阪で働く外国人労働者数　　　　　　　　　　　　　　　　　　　　　（参考指標）　　　　　　　　　　　　　　　　　　　　　　　　　　　　</a:t>
            </a:r>
          </a:p>
        </p:txBody>
      </p:sp>
      <p:sp>
        <p:nvSpPr>
          <p:cNvPr id="3" name="テキスト ボックス 2"/>
          <p:cNvSpPr txBox="1"/>
          <p:nvPr/>
        </p:nvSpPr>
        <p:spPr>
          <a:xfrm rot="5400000">
            <a:off x="1445866" y="4319612"/>
            <a:ext cx="144016" cy="369332"/>
          </a:xfrm>
          <a:prstGeom prst="rect">
            <a:avLst/>
          </a:prstGeom>
          <a:solidFill>
            <a:schemeClr val="bg1"/>
          </a:solidFill>
        </p:spPr>
        <p:txBody>
          <a:bodyPr wrap="square" rtlCol="0">
            <a:spAutoFit/>
          </a:bodyPr>
          <a:lstStyle/>
          <a:p>
            <a:endParaRPr kumimoji="1" lang="ja-JP" altLang="en-US" dirty="0"/>
          </a:p>
        </p:txBody>
      </p:sp>
      <p:sp>
        <p:nvSpPr>
          <p:cNvPr id="14" name="テキスト ボックス 13"/>
          <p:cNvSpPr txBox="1"/>
          <p:nvPr/>
        </p:nvSpPr>
        <p:spPr>
          <a:xfrm>
            <a:off x="5852166" y="6664587"/>
            <a:ext cx="3575789" cy="230816"/>
          </a:xfrm>
          <a:prstGeom prst="rect">
            <a:avLst/>
          </a:prstGeom>
          <a:noFill/>
        </p:spPr>
        <p:txBody>
          <a:bodyPr wrap="square" lIns="91424" tIns="45712" rIns="91424" bIns="45712" rtlCol="0">
            <a:spAutoFit/>
          </a:bodyPr>
          <a:lstStyle/>
          <a:p>
            <a:r>
              <a:rPr lang="ja-JP" altLang="en-US" sz="900" dirty="0">
                <a:latin typeface="Meiryo UI" panose="020B0604030504040204" pitchFamily="50" charset="-128"/>
                <a:ea typeface="Meiryo UI" panose="020B0604030504040204" pitchFamily="50" charset="-128"/>
              </a:rPr>
              <a:t>資料：外国人雇用状況の届出状況（厚生労働省）より作成</a:t>
            </a:r>
          </a:p>
        </p:txBody>
      </p:sp>
      <p:sp>
        <p:nvSpPr>
          <p:cNvPr id="9" name="スライド番号プレースホルダー 1">
            <a:extLst>
              <a:ext uri="{FF2B5EF4-FFF2-40B4-BE49-F238E27FC236}">
                <a16:creationId xmlns:a16="http://schemas.microsoft.com/office/drawing/2014/main" id="{49A6FBB0-1228-4949-971A-2254BE7D386D}"/>
              </a:ext>
            </a:extLst>
          </p:cNvPr>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29</a:t>
            </a:fld>
            <a:endParaRPr lang="ja-JP" altLang="en-US" sz="1800" dirty="0">
              <a:solidFill>
                <a:schemeClr val="tx1"/>
              </a:solidFill>
            </a:endParaRPr>
          </a:p>
        </p:txBody>
      </p:sp>
      <p:graphicFrame>
        <p:nvGraphicFramePr>
          <p:cNvPr id="4" name="表 3"/>
          <p:cNvGraphicFramePr>
            <a:graphicFrameLocks noGrp="1"/>
          </p:cNvGraphicFramePr>
          <p:nvPr>
            <p:extLst>
              <p:ext uri="{D42A27DB-BD31-4B8C-83A1-F6EECF244321}">
                <p14:modId xmlns:p14="http://schemas.microsoft.com/office/powerpoint/2010/main" val="3347585884"/>
              </p:ext>
            </p:extLst>
          </p:nvPr>
        </p:nvGraphicFramePr>
        <p:xfrm>
          <a:off x="1473199" y="4992554"/>
          <a:ext cx="6197601" cy="1596416"/>
        </p:xfrm>
        <a:graphic>
          <a:graphicData uri="http://schemas.openxmlformats.org/drawingml/2006/table">
            <a:tbl>
              <a:tblPr/>
              <a:tblGrid>
                <a:gridCol w="2084907">
                  <a:extLst>
                    <a:ext uri="{9D8B030D-6E8A-4147-A177-3AD203B41FA5}">
                      <a16:colId xmlns:a16="http://schemas.microsoft.com/office/drawing/2014/main" val="2703367637"/>
                    </a:ext>
                  </a:extLst>
                </a:gridCol>
                <a:gridCol w="685449">
                  <a:extLst>
                    <a:ext uri="{9D8B030D-6E8A-4147-A177-3AD203B41FA5}">
                      <a16:colId xmlns:a16="http://schemas.microsoft.com/office/drawing/2014/main" val="1143756170"/>
                    </a:ext>
                  </a:extLst>
                </a:gridCol>
                <a:gridCol w="685449">
                  <a:extLst>
                    <a:ext uri="{9D8B030D-6E8A-4147-A177-3AD203B41FA5}">
                      <a16:colId xmlns:a16="http://schemas.microsoft.com/office/drawing/2014/main" val="4170487213"/>
                    </a:ext>
                  </a:extLst>
                </a:gridCol>
                <a:gridCol w="685449">
                  <a:extLst>
                    <a:ext uri="{9D8B030D-6E8A-4147-A177-3AD203B41FA5}">
                      <a16:colId xmlns:a16="http://schemas.microsoft.com/office/drawing/2014/main" val="2699604681"/>
                    </a:ext>
                  </a:extLst>
                </a:gridCol>
                <a:gridCol w="685449">
                  <a:extLst>
                    <a:ext uri="{9D8B030D-6E8A-4147-A177-3AD203B41FA5}">
                      <a16:colId xmlns:a16="http://schemas.microsoft.com/office/drawing/2014/main" val="1244621240"/>
                    </a:ext>
                  </a:extLst>
                </a:gridCol>
                <a:gridCol w="685449">
                  <a:extLst>
                    <a:ext uri="{9D8B030D-6E8A-4147-A177-3AD203B41FA5}">
                      <a16:colId xmlns:a16="http://schemas.microsoft.com/office/drawing/2014/main" val="670896721"/>
                    </a:ext>
                  </a:extLst>
                </a:gridCol>
                <a:gridCol w="685449">
                  <a:extLst>
                    <a:ext uri="{9D8B030D-6E8A-4147-A177-3AD203B41FA5}">
                      <a16:colId xmlns:a16="http://schemas.microsoft.com/office/drawing/2014/main" val="3262369002"/>
                    </a:ext>
                  </a:extLst>
                </a:gridCol>
              </a:tblGrid>
              <a:tr h="199552">
                <a:tc>
                  <a:txBody>
                    <a:bodyPr/>
                    <a:lstStyle/>
                    <a:p>
                      <a:pPr algn="l"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145490081"/>
                  </a:ext>
                </a:extLst>
              </a:tr>
              <a:tr h="199552">
                <a:tc>
                  <a:txBody>
                    <a:bodyPr/>
                    <a:lstStyle/>
                    <a:p>
                      <a:pPr algn="l" fontAlgn="b"/>
                      <a:r>
                        <a:rPr lang="zh-CN" altLang="en-US" sz="1100" b="0" i="0" u="none" strike="noStrike">
                          <a:solidFill>
                            <a:srgbClr val="000000"/>
                          </a:solidFill>
                          <a:effectLst/>
                          <a:latin typeface="Meiryo UI" panose="020B0604030504040204" pitchFamily="50" charset="-128"/>
                          <a:ea typeface="Meiryo UI" panose="020B0604030504040204" pitchFamily="50" charset="-128"/>
                        </a:rPr>
                        <a:t>外国人労働者数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45,838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59,008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72,226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90,072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105,379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117,596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1415681"/>
                  </a:ext>
                </a:extLst>
              </a:tr>
              <a:tr h="199552">
                <a:tc>
                  <a:txBody>
                    <a:bodyPr/>
                    <a:lstStyle/>
                    <a:p>
                      <a:pPr algn="l"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うち専門的・技術的分野</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10,052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12,356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15,258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20,173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25,816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28,768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7127607"/>
                  </a:ext>
                </a:extLst>
              </a:tr>
              <a:tr h="199552">
                <a:tc>
                  <a:txBody>
                    <a:bodyPr/>
                    <a:lstStyle/>
                    <a:p>
                      <a:pPr algn="l"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うち特定活動</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1,398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1,812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2,405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2,821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3,453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8064207"/>
                  </a:ext>
                </a:extLst>
              </a:tr>
              <a:tr h="199552">
                <a:tc>
                  <a:txBody>
                    <a:bodyPr/>
                    <a:lstStyle/>
                    <a:p>
                      <a:pPr algn="l"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うち技能実習</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7,486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9,972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13,028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16,403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20,838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23,034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0055007"/>
                  </a:ext>
                </a:extLst>
              </a:tr>
              <a:tr h="199552">
                <a:tc>
                  <a:txBody>
                    <a:bodyPr/>
                    <a:lstStyle/>
                    <a:p>
                      <a:pPr algn="l"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うち資格外活動</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12,710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18,044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22,440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28,596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31,220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36,589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1895158"/>
                  </a:ext>
                </a:extLst>
              </a:tr>
              <a:tr h="199552">
                <a:tc>
                  <a:txBody>
                    <a:bodyPr/>
                    <a:lstStyle/>
                    <a:p>
                      <a:pPr algn="l"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うち身分に基づく在留資格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14,584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17,237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19,686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22,495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24,684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25,750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8468575"/>
                  </a:ext>
                </a:extLst>
              </a:tr>
              <a:tr h="199552">
                <a:tc>
                  <a:txBody>
                    <a:bodyPr/>
                    <a:lstStyle/>
                    <a:p>
                      <a:pPr algn="l"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うち不明</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6873932"/>
                  </a:ext>
                </a:extLst>
              </a:tr>
            </a:tbl>
          </a:graphicData>
        </a:graphic>
      </p:graphicFrame>
      <p:pic>
        <p:nvPicPr>
          <p:cNvPr id="5" name="図 4">
            <a:extLst>
              <a:ext uri="{FF2B5EF4-FFF2-40B4-BE49-F238E27FC236}">
                <a16:creationId xmlns:a16="http://schemas.microsoft.com/office/drawing/2014/main" id="{0971EAC2-95F9-48DF-B965-486CB766DB0C}"/>
              </a:ext>
            </a:extLst>
          </p:cNvPr>
          <p:cNvPicPr>
            <a:picLocks noChangeAspect="1"/>
          </p:cNvPicPr>
          <p:nvPr/>
        </p:nvPicPr>
        <p:blipFill>
          <a:blip r:embed="rId3"/>
          <a:stretch>
            <a:fillRect/>
          </a:stretch>
        </p:blipFill>
        <p:spPr>
          <a:xfrm>
            <a:off x="693317" y="1026277"/>
            <a:ext cx="7535309" cy="3950550"/>
          </a:xfrm>
          <a:prstGeom prst="rect">
            <a:avLst/>
          </a:prstGeom>
        </p:spPr>
      </p:pic>
      <p:sp>
        <p:nvSpPr>
          <p:cNvPr id="6" name="正方形/長方形 5">
            <a:extLst>
              <a:ext uri="{FF2B5EF4-FFF2-40B4-BE49-F238E27FC236}">
                <a16:creationId xmlns:a16="http://schemas.microsoft.com/office/drawing/2014/main" id="{0E10BCEE-A02C-4FD1-B8F7-00249BCA3B93}"/>
              </a:ext>
            </a:extLst>
          </p:cNvPr>
          <p:cNvSpPr/>
          <p:nvPr/>
        </p:nvSpPr>
        <p:spPr>
          <a:xfrm>
            <a:off x="7771426" y="635927"/>
            <a:ext cx="914400" cy="914400"/>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（人）</a:t>
            </a:r>
          </a:p>
        </p:txBody>
      </p:sp>
      <p:sp>
        <p:nvSpPr>
          <p:cNvPr id="13" name="正方形/長方形 12">
            <a:extLst>
              <a:ext uri="{FF2B5EF4-FFF2-40B4-BE49-F238E27FC236}">
                <a16:creationId xmlns:a16="http://schemas.microsoft.com/office/drawing/2014/main" id="{B1A97D6F-BF91-4113-9682-6D080C0527C9}"/>
              </a:ext>
            </a:extLst>
          </p:cNvPr>
          <p:cNvSpPr/>
          <p:nvPr/>
        </p:nvSpPr>
        <p:spPr>
          <a:xfrm>
            <a:off x="7127305" y="4425849"/>
            <a:ext cx="914400" cy="9144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（人）</a:t>
            </a:r>
          </a:p>
        </p:txBody>
      </p:sp>
      <p:sp>
        <p:nvSpPr>
          <p:cNvPr id="15" name="正方形/長方形 14">
            <a:extLst>
              <a:ext uri="{FF2B5EF4-FFF2-40B4-BE49-F238E27FC236}">
                <a16:creationId xmlns:a16="http://schemas.microsoft.com/office/drawing/2014/main" id="{03F11745-C570-463F-8EAF-FA976FD0728F}"/>
              </a:ext>
            </a:extLst>
          </p:cNvPr>
          <p:cNvSpPr/>
          <p:nvPr/>
        </p:nvSpPr>
        <p:spPr>
          <a:xfrm>
            <a:off x="915374" y="612799"/>
            <a:ext cx="914400" cy="9144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（人）</a:t>
            </a:r>
          </a:p>
        </p:txBody>
      </p:sp>
    </p:spTree>
    <p:extLst>
      <p:ext uri="{BB962C8B-B14F-4D97-AF65-F5344CB8AC3E}">
        <p14:creationId xmlns:p14="http://schemas.microsoft.com/office/powerpoint/2010/main" val="3016722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548459" y="6062760"/>
            <a:ext cx="6370701" cy="139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762"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5320036" y="6353868"/>
            <a:ext cx="3811365" cy="209609"/>
          </a:xfrm>
          <a:prstGeom prst="rect">
            <a:avLst/>
          </a:prstGeom>
          <a:noFill/>
        </p:spPr>
        <p:txBody>
          <a:bodyPr wrap="square" rtlCol="0">
            <a:spAutoFit/>
          </a:bodyPr>
          <a:lstStyle/>
          <a:p>
            <a:pPr algn="r"/>
            <a:r>
              <a:rPr lang="ja-JP" altLang="en-US" sz="762" dirty="0">
                <a:latin typeface="Meiryo UI" panose="020B0604030504040204" pitchFamily="50" charset="-128"/>
                <a:ea typeface="Meiryo UI" panose="020B0604030504040204" pitchFamily="50" charset="-128"/>
              </a:rPr>
              <a:t>出典：厚生労働省「</a:t>
            </a:r>
            <a:r>
              <a:rPr lang="zh-TW" altLang="en-US" sz="762" dirty="0">
                <a:latin typeface="Meiryo UI" panose="020B0604030504040204" pitchFamily="50" charset="-128"/>
                <a:ea typeface="Meiryo UI" panose="020B0604030504040204" pitchFamily="50" charset="-128"/>
              </a:rPr>
              <a:t>一般職業紹介状況</a:t>
            </a:r>
            <a:r>
              <a:rPr lang="ja-JP" altLang="en-US" sz="762" dirty="0">
                <a:latin typeface="Meiryo UI" panose="020B0604030504040204" pitchFamily="50" charset="-128"/>
                <a:ea typeface="Meiryo UI" panose="020B0604030504040204" pitchFamily="50" charset="-128"/>
              </a:rPr>
              <a:t>」・大阪労働局統計年報「職業紹介業務関係」</a:t>
            </a:r>
            <a:endParaRPr lang="en-US" altLang="ja-JP" sz="762"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55EED9AA-96F6-4885-AFA7-E0637D01A52D}"/>
              </a:ext>
            </a:extLst>
          </p:cNvPr>
          <p:cNvSpPr/>
          <p:nvPr/>
        </p:nvSpPr>
        <p:spPr>
          <a:xfrm>
            <a:off x="222739" y="602240"/>
            <a:ext cx="8730175" cy="672364"/>
          </a:xfrm>
          <a:prstGeom prst="rect">
            <a:avLst/>
          </a:prstGeom>
          <a:ln w="19050">
            <a:solidFill>
              <a:schemeClr val="tx1"/>
            </a:solidFill>
            <a:prstDash val="sysDash"/>
          </a:ln>
        </p:spPr>
        <p:txBody>
          <a:bodyPr wrap="square">
            <a:spAutoFit/>
          </a:bodyPr>
          <a:lstStyle/>
          <a:p>
            <a:pPr marL="152409" indent="-387120" algn="just"/>
            <a:r>
              <a:rPr lang="ja-JP" altLang="en-US" sz="1292" dirty="0">
                <a:solidFill>
                  <a:prstClr val="black"/>
                </a:solidFill>
                <a:latin typeface="Meiryo UI"/>
                <a:ea typeface="Meiryo UI"/>
                <a:cs typeface="Meiryo UI" panose="020B0604030504040204" pitchFamily="50" charset="-128"/>
              </a:rPr>
              <a:t>〇産業別充足率：求人数に対する充足された求人の割合。</a:t>
            </a:r>
            <a:endParaRPr lang="en-US" altLang="ja-JP" sz="1292" dirty="0">
              <a:solidFill>
                <a:prstClr val="black"/>
              </a:solidFill>
              <a:latin typeface="Meiryo UI"/>
              <a:ea typeface="Meiryo UI"/>
              <a:cs typeface="Meiryo UI" panose="020B0604030504040204" pitchFamily="50" charset="-128"/>
            </a:endParaRPr>
          </a:p>
          <a:p>
            <a:pPr marL="152409" indent="-387120" algn="just"/>
            <a:r>
              <a:rPr lang="ja-JP" altLang="en-US" sz="1292" dirty="0">
                <a:solidFill>
                  <a:prstClr val="black"/>
                </a:solidFill>
                <a:latin typeface="Meiryo UI"/>
                <a:ea typeface="Meiryo UI"/>
                <a:cs typeface="Meiryo UI" panose="020B0604030504040204" pitchFamily="50" charset="-128"/>
              </a:rPr>
              <a:t>〇都道府県別では「充足数」を「新規求人数」で除して算出し、全国計では「就職件数」を「新規求人数」で除して算出</a:t>
            </a:r>
            <a:r>
              <a:rPr lang="ja-JP" altLang="en-US" sz="846" dirty="0">
                <a:solidFill>
                  <a:prstClr val="black"/>
                </a:solidFill>
                <a:latin typeface="Meiryo UI"/>
                <a:ea typeface="Meiryo UI"/>
                <a:cs typeface="Meiryo UI" panose="020B0604030504040204" pitchFamily="50" charset="-128"/>
              </a:rPr>
              <a:t>（＊）</a:t>
            </a:r>
            <a:endParaRPr lang="en-US" altLang="ja-JP" sz="1185" dirty="0">
              <a:solidFill>
                <a:prstClr val="black"/>
              </a:solidFill>
              <a:latin typeface="Meiryo UI"/>
              <a:ea typeface="Meiryo UI"/>
              <a:cs typeface="Meiryo UI" panose="020B0604030504040204" pitchFamily="50" charset="-128"/>
            </a:endParaRPr>
          </a:p>
          <a:p>
            <a:pPr marL="152409" indent="-387120" algn="just"/>
            <a:r>
              <a:rPr lang="ja-JP" altLang="en-US" sz="1185" dirty="0">
                <a:solidFill>
                  <a:prstClr val="black"/>
                </a:solidFill>
                <a:latin typeface="Meiryo UI"/>
                <a:ea typeface="Meiryo UI"/>
                <a:cs typeface="Meiryo UI" panose="020B0604030504040204" pitchFamily="50" charset="-128"/>
              </a:rPr>
              <a:t>　</a:t>
            </a:r>
            <a:r>
              <a:rPr lang="ja-JP" altLang="en-US" sz="931" dirty="0">
                <a:solidFill>
                  <a:prstClr val="black"/>
                </a:solidFill>
                <a:latin typeface="Meiryo UI"/>
                <a:ea typeface="Meiryo UI"/>
                <a:cs typeface="Meiryo UI" panose="020B0604030504040204" pitchFamily="50" charset="-128"/>
              </a:rPr>
              <a:t>＊全国計では産業別の区分がないため、合計数のみ参考標記</a:t>
            </a:r>
            <a:endParaRPr lang="ja-JP" altLang="en-US" sz="1185" dirty="0">
              <a:solidFill>
                <a:prstClr val="black"/>
              </a:solidFill>
              <a:latin typeface="Meiryo UI"/>
              <a:ea typeface="Meiryo UI"/>
              <a:cs typeface="Meiryo UI" panose="020B0604030504040204" pitchFamily="50" charset="-128"/>
            </a:endParaRPr>
          </a:p>
        </p:txBody>
      </p:sp>
      <p:sp>
        <p:nvSpPr>
          <p:cNvPr id="9" name="テキスト ボックス 8"/>
          <p:cNvSpPr txBox="1"/>
          <p:nvPr/>
        </p:nvSpPr>
        <p:spPr>
          <a:xfrm>
            <a:off x="310689" y="6341498"/>
            <a:ext cx="7832405" cy="234360"/>
          </a:xfrm>
          <a:prstGeom prst="rect">
            <a:avLst/>
          </a:prstGeom>
          <a:noFill/>
        </p:spPr>
        <p:txBody>
          <a:bodyPr wrap="square" rtlCol="0">
            <a:spAutoFit/>
          </a:bodyPr>
          <a:lstStyle/>
          <a:p>
            <a:r>
              <a:rPr lang="en-US" altLang="ja-JP" sz="923" dirty="0">
                <a:latin typeface="Meiryo UI" panose="020B0604030504040204" pitchFamily="50" charset="-128"/>
                <a:ea typeface="Meiryo UI" panose="020B0604030504040204" pitchFamily="50" charset="-128"/>
              </a:rPr>
              <a:t>※</a:t>
            </a:r>
            <a:r>
              <a:rPr lang="ja-JP" altLang="en-US" sz="923" dirty="0">
                <a:latin typeface="Meiryo UI" panose="020B0604030504040204" pitchFamily="50" charset="-128"/>
                <a:ea typeface="Meiryo UI" panose="020B0604030504040204" pitchFamily="50" charset="-128"/>
              </a:rPr>
              <a:t>特定技能制度対象</a:t>
            </a:r>
            <a:r>
              <a:rPr lang="en-US" altLang="ja-JP" sz="923" dirty="0">
                <a:latin typeface="Meiryo UI" panose="020B0604030504040204" pitchFamily="50" charset="-128"/>
                <a:ea typeface="Meiryo UI" panose="020B0604030504040204" pitchFamily="50" charset="-128"/>
              </a:rPr>
              <a:t>14</a:t>
            </a:r>
            <a:r>
              <a:rPr lang="ja-JP" altLang="en-US" sz="923" dirty="0">
                <a:latin typeface="Meiryo UI" panose="020B0604030504040204" pitchFamily="50" charset="-128"/>
                <a:ea typeface="Meiryo UI" panose="020B0604030504040204" pitchFamily="50" charset="-128"/>
              </a:rPr>
              <a:t>分野に該当する産業区分を参考記載。◆なしは内訳。</a:t>
            </a:r>
            <a:endParaRPr lang="en-US" altLang="ja-JP" sz="923" dirty="0">
              <a:latin typeface="Meiryo UI" panose="020B0604030504040204" pitchFamily="50" charset="-128"/>
              <a:ea typeface="Meiryo UI" panose="020B0604030504040204" pitchFamily="50" charset="-128"/>
            </a:endParaRPr>
          </a:p>
        </p:txBody>
      </p:sp>
      <p:graphicFrame>
        <p:nvGraphicFramePr>
          <p:cNvPr id="2" name="表 1">
            <a:extLst>
              <a:ext uri="{FF2B5EF4-FFF2-40B4-BE49-F238E27FC236}">
                <a16:creationId xmlns:a16="http://schemas.microsoft.com/office/drawing/2014/main" id="{3BBB8766-127F-4648-A19E-29885FBDA2A8}"/>
              </a:ext>
            </a:extLst>
          </p:cNvPr>
          <p:cNvGraphicFramePr>
            <a:graphicFrameLocks noGrp="1"/>
          </p:cNvGraphicFramePr>
          <p:nvPr>
            <p:extLst>
              <p:ext uri="{D42A27DB-BD31-4B8C-83A1-F6EECF244321}">
                <p14:modId xmlns:p14="http://schemas.microsoft.com/office/powerpoint/2010/main" val="1381767020"/>
              </p:ext>
            </p:extLst>
          </p:nvPr>
        </p:nvGraphicFramePr>
        <p:xfrm>
          <a:off x="222739" y="1315597"/>
          <a:ext cx="8730174" cy="4236890"/>
        </p:xfrm>
        <a:graphic>
          <a:graphicData uri="http://schemas.openxmlformats.org/drawingml/2006/table">
            <a:tbl>
              <a:tblPr/>
              <a:tblGrid>
                <a:gridCol w="826168">
                  <a:extLst>
                    <a:ext uri="{9D8B030D-6E8A-4147-A177-3AD203B41FA5}">
                      <a16:colId xmlns:a16="http://schemas.microsoft.com/office/drawing/2014/main" val="4076619723"/>
                    </a:ext>
                  </a:extLst>
                </a:gridCol>
                <a:gridCol w="2339938">
                  <a:extLst>
                    <a:ext uri="{9D8B030D-6E8A-4147-A177-3AD203B41FA5}">
                      <a16:colId xmlns:a16="http://schemas.microsoft.com/office/drawing/2014/main" val="913448404"/>
                    </a:ext>
                  </a:extLst>
                </a:gridCol>
                <a:gridCol w="1788906">
                  <a:extLst>
                    <a:ext uri="{9D8B030D-6E8A-4147-A177-3AD203B41FA5}">
                      <a16:colId xmlns:a16="http://schemas.microsoft.com/office/drawing/2014/main" val="3827441524"/>
                    </a:ext>
                  </a:extLst>
                </a:gridCol>
                <a:gridCol w="1851896">
                  <a:extLst>
                    <a:ext uri="{9D8B030D-6E8A-4147-A177-3AD203B41FA5}">
                      <a16:colId xmlns:a16="http://schemas.microsoft.com/office/drawing/2014/main" val="141062998"/>
                    </a:ext>
                  </a:extLst>
                </a:gridCol>
                <a:gridCol w="1923266">
                  <a:extLst>
                    <a:ext uri="{9D8B030D-6E8A-4147-A177-3AD203B41FA5}">
                      <a16:colId xmlns:a16="http://schemas.microsoft.com/office/drawing/2014/main" val="3483786120"/>
                    </a:ext>
                  </a:extLst>
                </a:gridCol>
              </a:tblGrid>
              <a:tr h="271709">
                <a:tc gridSpan="2">
                  <a:txBody>
                    <a:bodyPr/>
                    <a:lstStyle/>
                    <a:p>
                      <a:pPr algn="ctr" rtl="0" fontAlgn="ctr"/>
                      <a:r>
                        <a:rPr lang="ja-JP" altLang="en-US" sz="1000" b="1" i="0" u="none" strike="noStrike" dirty="0">
                          <a:solidFill>
                            <a:srgbClr val="FFFFFF"/>
                          </a:solidFill>
                          <a:effectLst/>
                          <a:latin typeface="Meiryo UI" panose="020B0604030504040204" pitchFamily="50" charset="-128"/>
                          <a:ea typeface="Meiryo UI" panose="020B0604030504040204" pitchFamily="50" charset="-128"/>
                        </a:rPr>
                        <a:t>分類</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hMerge="1">
                  <a:txBody>
                    <a:bodyPr/>
                    <a:lstStyle/>
                    <a:p>
                      <a:endParaRPr kumimoji="1" lang="ja-JP" altLang="en-US"/>
                    </a:p>
                  </a:txBody>
                  <a:tcPr/>
                </a:tc>
                <a:tc>
                  <a:txBody>
                    <a:bodyPr/>
                    <a:lstStyle/>
                    <a:p>
                      <a:pPr algn="ctr" rtl="0" fontAlgn="ctr"/>
                      <a:r>
                        <a:rPr lang="ja-JP" altLang="en-US" sz="1000" b="1" i="0" u="none" strike="noStrike" dirty="0">
                          <a:solidFill>
                            <a:srgbClr val="FFFFFF"/>
                          </a:solidFill>
                          <a:effectLst/>
                          <a:latin typeface="Meiryo UI" panose="020B0604030504040204" pitchFamily="50" charset="-128"/>
                          <a:ea typeface="Meiryo UI" panose="020B0604030504040204" pitchFamily="50" charset="-128"/>
                        </a:rPr>
                        <a:t>新規求人数（人）</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ja-JP" altLang="en-US" sz="1000" b="1" i="0" u="none" strike="noStrike" dirty="0">
                          <a:solidFill>
                            <a:srgbClr val="FFFFFF"/>
                          </a:solidFill>
                          <a:effectLst/>
                          <a:latin typeface="Meiryo UI" panose="020B0604030504040204" pitchFamily="50" charset="-128"/>
                          <a:ea typeface="Meiryo UI" panose="020B0604030504040204" pitchFamily="50" charset="-128"/>
                        </a:rPr>
                        <a:t>充足数（人）</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ja-JP" altLang="en-US" sz="1000" b="1" i="0" u="none" strike="noStrike">
                          <a:solidFill>
                            <a:srgbClr val="FFFFFF"/>
                          </a:solidFill>
                          <a:effectLst/>
                          <a:latin typeface="Meiryo UI" panose="020B0604030504040204" pitchFamily="50" charset="-128"/>
                          <a:ea typeface="Meiryo UI" panose="020B0604030504040204" pitchFamily="50" charset="-128"/>
                        </a:rPr>
                        <a:t>充足率</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775791908"/>
                  </a:ext>
                </a:extLst>
              </a:tr>
              <a:tr h="301620">
                <a:tc gridSpan="2">
                  <a:txBody>
                    <a:bodyPr/>
                    <a:lstStyle/>
                    <a:p>
                      <a:pPr algn="l" rtl="0" fontAlgn="ctr"/>
                      <a:r>
                        <a:rPr lang="zh-TW" altLang="en-US" sz="1000" b="1" i="0" u="none" strike="noStrike">
                          <a:solidFill>
                            <a:srgbClr val="FFFFFF"/>
                          </a:solidFill>
                          <a:effectLst/>
                          <a:latin typeface="Meiryo UI" panose="020B0604030504040204" pitchFamily="50" charset="-128"/>
                          <a:ea typeface="Meiryo UI" panose="020B0604030504040204" pitchFamily="50" charset="-128"/>
                        </a:rPr>
                        <a:t>大阪労働局合計（</a:t>
                      </a:r>
                      <a:r>
                        <a:rPr lang="en-US" altLang="zh-TW" sz="1000" b="1" i="0" u="none" strike="noStrike">
                          <a:solidFill>
                            <a:srgbClr val="FFFFFF"/>
                          </a:solidFill>
                          <a:effectLst/>
                          <a:latin typeface="Meiryo UI" panose="020B0604030504040204" pitchFamily="50" charset="-128"/>
                          <a:ea typeface="Meiryo UI" panose="020B0604030504040204" pitchFamily="50" charset="-128"/>
                        </a:rPr>
                        <a:t>2019</a:t>
                      </a:r>
                      <a:r>
                        <a:rPr lang="zh-TW" altLang="en-US" sz="1000" b="1" i="0" u="none" strike="noStrike">
                          <a:solidFill>
                            <a:srgbClr val="FFFFFF"/>
                          </a:solidFill>
                          <a:effectLst/>
                          <a:latin typeface="Meiryo UI" panose="020B0604030504040204" pitchFamily="50" charset="-128"/>
                          <a:ea typeface="Meiryo UI" panose="020B0604030504040204" pitchFamily="50" charset="-128"/>
                        </a:rPr>
                        <a:t>年度）</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E75B6"/>
                    </a:solidFill>
                  </a:tcPr>
                </a:tc>
                <a:tc hMerge="1">
                  <a:txBody>
                    <a:bodyPr/>
                    <a:lstStyle/>
                    <a:p>
                      <a:endParaRPr kumimoji="1" lang="ja-JP" altLang="en-US"/>
                    </a:p>
                  </a:txBody>
                  <a:tcPr/>
                </a:tc>
                <a:tc>
                  <a:txBody>
                    <a:bodyPr/>
                    <a:lstStyle/>
                    <a:p>
                      <a:pPr algn="r" rtl="0" fontAlgn="ctr"/>
                      <a:r>
                        <a:rPr lang="en-US" altLang="ja-JP" sz="1000" b="1" i="0" u="none" strike="noStrike" dirty="0">
                          <a:solidFill>
                            <a:srgbClr val="FFFFFF"/>
                          </a:solidFill>
                          <a:effectLst/>
                          <a:latin typeface="Meiryo UI" panose="020B0604030504040204" pitchFamily="50" charset="-128"/>
                          <a:ea typeface="Meiryo UI" panose="020B0604030504040204" pitchFamily="50" charset="-128"/>
                        </a:rPr>
                        <a:t>952,111</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E75B6"/>
                    </a:solidFill>
                  </a:tcPr>
                </a:tc>
                <a:tc>
                  <a:txBody>
                    <a:bodyPr/>
                    <a:lstStyle/>
                    <a:p>
                      <a:pPr algn="r" rtl="0" fontAlgn="ctr"/>
                      <a:r>
                        <a:rPr lang="en-US" altLang="ja-JP" sz="1000" b="1" i="0" u="none" strike="noStrike">
                          <a:solidFill>
                            <a:srgbClr val="FFFFFF"/>
                          </a:solidFill>
                          <a:effectLst/>
                          <a:latin typeface="Meiryo UI" panose="020B0604030504040204" pitchFamily="50" charset="-128"/>
                          <a:ea typeface="Meiryo UI" panose="020B0604030504040204" pitchFamily="50" charset="-128"/>
                        </a:rPr>
                        <a:t>102,260</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E75B6"/>
                    </a:solidFill>
                  </a:tcPr>
                </a:tc>
                <a:tc>
                  <a:txBody>
                    <a:bodyPr/>
                    <a:lstStyle/>
                    <a:p>
                      <a:pPr algn="r" rtl="0" fontAlgn="ctr"/>
                      <a:r>
                        <a:rPr lang="en-US" altLang="ja-JP" sz="1000" b="1" i="0" u="none" strike="noStrike">
                          <a:solidFill>
                            <a:srgbClr val="FFFFFF"/>
                          </a:solidFill>
                          <a:effectLst/>
                          <a:latin typeface="Meiryo UI" panose="020B0604030504040204" pitchFamily="50" charset="-128"/>
                          <a:ea typeface="Meiryo UI" panose="020B0604030504040204" pitchFamily="50" charset="-128"/>
                        </a:rPr>
                        <a:t>10.74%</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E75B6"/>
                    </a:solidFill>
                  </a:tcPr>
                </a:tc>
                <a:extLst>
                  <a:ext uri="{0D108BD9-81ED-4DB2-BD59-A6C34878D82A}">
                    <a16:rowId xmlns:a16="http://schemas.microsoft.com/office/drawing/2014/main" val="3497117250"/>
                  </a:ext>
                </a:extLst>
              </a:tr>
              <a:tr h="251101">
                <a:tc rowSpan="15">
                  <a:txBody>
                    <a:bodyPr/>
                    <a:lstStyle/>
                    <a:p>
                      <a:pPr algn="l" fontAlgn="t"/>
                      <a:r>
                        <a:rPr lang="ja-JP" altLang="en-US" sz="1700" b="0" i="0" u="none" strike="noStrike">
                          <a:solidFill>
                            <a:srgbClr val="000000"/>
                          </a:solidFill>
                          <a:effectLst/>
                          <a:latin typeface="Arial" panose="020B0604020202020204" pitchFamily="34" charset="0"/>
                          <a:ea typeface="游ゴシック" panose="020B0400000000000000" pitchFamily="50" charset="-128"/>
                        </a:rPr>
                        <a:t>　</a:t>
                      </a:r>
                    </a:p>
                  </a:txBody>
                  <a:tcPr marL="7405" marR="7405" marT="74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E75B6"/>
                    </a:solidFill>
                  </a:tcPr>
                </a:tc>
                <a:tc>
                  <a:txBody>
                    <a:bodyPr/>
                    <a:lstStyle/>
                    <a:p>
                      <a:pPr algn="l" rtl="0" fontAlgn="ctr"/>
                      <a:r>
                        <a:rPr lang="ja-JP" altLang="en-US" sz="1700" b="1" i="0" u="none" strike="noStrike" dirty="0">
                          <a:solidFill>
                            <a:srgbClr val="000000"/>
                          </a:solidFill>
                          <a:effectLst/>
                          <a:latin typeface="Meiryo UI" panose="020B0604030504040204" pitchFamily="50" charset="-128"/>
                          <a:ea typeface="Meiryo UI" panose="020B0604030504040204" pitchFamily="50" charset="-128"/>
                        </a:rPr>
                        <a:t>◆農・林・漁業</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504</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1000" b="1" i="0" u="none" strike="noStrike">
                          <a:solidFill>
                            <a:srgbClr val="000000"/>
                          </a:solidFill>
                          <a:effectLst/>
                          <a:latin typeface="Meiryo UI" panose="020B0604030504040204" pitchFamily="50" charset="-128"/>
                          <a:ea typeface="Meiryo UI" panose="020B0604030504040204" pitchFamily="50" charset="-128"/>
                        </a:rPr>
                        <a:t>138</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27.38%</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4113043569"/>
                  </a:ext>
                </a:extLst>
              </a:tr>
              <a:tr h="251101">
                <a:tc vMerge="1">
                  <a:txBody>
                    <a:bodyPr/>
                    <a:lstStyle/>
                    <a:p>
                      <a:endParaRPr kumimoji="1" lang="ja-JP" altLang="en-US"/>
                    </a:p>
                  </a:txBody>
                  <a:tcPr/>
                </a:tc>
                <a:tc>
                  <a:txBody>
                    <a:bodyPr/>
                    <a:lstStyle/>
                    <a:p>
                      <a:pPr algn="l" rtl="0" fontAlgn="ctr"/>
                      <a:r>
                        <a:rPr lang="ja-JP" altLang="en-US" sz="1700" b="1" i="0" u="none" strike="noStrike" dirty="0">
                          <a:solidFill>
                            <a:srgbClr val="000000"/>
                          </a:solidFill>
                          <a:effectLst/>
                          <a:latin typeface="Meiryo UI" panose="020B0604030504040204" pitchFamily="50" charset="-128"/>
                          <a:ea typeface="Meiryo UI" panose="020B0604030504040204" pitchFamily="50" charset="-128"/>
                        </a:rPr>
                        <a:t>◆建設業</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rtl="0" fontAlgn="ctr"/>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71,972</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rtl="0" fontAlgn="ctr"/>
                      <a:r>
                        <a:rPr lang="en-US" altLang="ja-JP" sz="1000" b="1" i="0" u="none" strike="noStrike">
                          <a:solidFill>
                            <a:srgbClr val="000000"/>
                          </a:solidFill>
                          <a:effectLst/>
                          <a:latin typeface="Meiryo UI" panose="020B0604030504040204" pitchFamily="50" charset="-128"/>
                          <a:ea typeface="Meiryo UI" panose="020B0604030504040204" pitchFamily="50" charset="-128"/>
                        </a:rPr>
                        <a:t>4,595</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rtl="0" fontAlgn="ctr"/>
                      <a:r>
                        <a:rPr lang="en-US" altLang="ja-JP" sz="1000" b="1" i="0" u="sng" strike="noStrike">
                          <a:solidFill>
                            <a:srgbClr val="000000"/>
                          </a:solidFill>
                          <a:effectLst/>
                          <a:latin typeface="Meiryo UI" panose="020B0604030504040204" pitchFamily="50" charset="-128"/>
                          <a:ea typeface="Meiryo UI" panose="020B0604030504040204" pitchFamily="50" charset="-128"/>
                        </a:rPr>
                        <a:t>6.38%</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510457577"/>
                  </a:ext>
                </a:extLst>
              </a:tr>
              <a:tr h="251101">
                <a:tc vMerge="1">
                  <a:txBody>
                    <a:bodyPr/>
                    <a:lstStyle/>
                    <a:p>
                      <a:endParaRPr kumimoji="1" lang="ja-JP" altLang="en-US"/>
                    </a:p>
                  </a:txBody>
                  <a:tcPr/>
                </a:tc>
                <a:tc>
                  <a:txBody>
                    <a:bodyPr/>
                    <a:lstStyle/>
                    <a:p>
                      <a:pPr algn="l" rtl="0" fontAlgn="ctr"/>
                      <a:r>
                        <a:rPr lang="ja-JP" altLang="en-US" sz="1700" b="1" i="0" u="none" strike="noStrike" dirty="0">
                          <a:solidFill>
                            <a:srgbClr val="000000"/>
                          </a:solidFill>
                          <a:effectLst/>
                          <a:latin typeface="Meiryo UI" panose="020B0604030504040204" pitchFamily="50" charset="-128"/>
                          <a:ea typeface="Meiryo UI" panose="020B0604030504040204" pitchFamily="50" charset="-128"/>
                        </a:rPr>
                        <a:t>◆製造業</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67,378</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1000" b="1" i="0" u="none" strike="noStrike">
                          <a:solidFill>
                            <a:srgbClr val="000000"/>
                          </a:solidFill>
                          <a:effectLst/>
                          <a:latin typeface="Meiryo UI" panose="020B0604030504040204" pitchFamily="50" charset="-128"/>
                          <a:ea typeface="Meiryo UI" panose="020B0604030504040204" pitchFamily="50" charset="-128"/>
                        </a:rPr>
                        <a:t>15,509</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1000" b="1" i="0" u="none" strike="noStrike">
                          <a:solidFill>
                            <a:srgbClr val="000000"/>
                          </a:solidFill>
                          <a:effectLst/>
                          <a:latin typeface="Meiryo UI" panose="020B0604030504040204" pitchFamily="50" charset="-128"/>
                          <a:ea typeface="Meiryo UI" panose="020B0604030504040204" pitchFamily="50" charset="-128"/>
                        </a:rPr>
                        <a:t>23.02%</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00274413"/>
                  </a:ext>
                </a:extLst>
              </a:tr>
              <a:tr h="200619">
                <a:tc vMerge="1">
                  <a:txBody>
                    <a:bodyPr/>
                    <a:lstStyle/>
                    <a:p>
                      <a:endParaRPr kumimoji="1" lang="ja-JP" altLang="en-US"/>
                    </a:p>
                  </a:txBody>
                  <a:tcPr/>
                </a:tc>
                <a:tc>
                  <a:txBody>
                    <a:bodyPr/>
                    <a:lstStyle/>
                    <a:p>
                      <a:pPr algn="l" rtl="0" fontAlgn="ctr"/>
                      <a:r>
                        <a:rPr lang="zh-TW" altLang="en-US" sz="900" b="0" i="0" u="none" strike="noStrike">
                          <a:solidFill>
                            <a:srgbClr val="000000"/>
                          </a:solidFill>
                          <a:effectLst/>
                          <a:latin typeface="Meiryo UI" panose="020B0604030504040204" pitchFamily="50" charset="-128"/>
                          <a:ea typeface="Meiryo UI" panose="020B0604030504040204" pitchFamily="50" charset="-128"/>
                        </a:rPr>
                        <a:t>　　　食料品製造業</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rtl="0"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9,844</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rtl="0"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1,752</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rtl="0"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17.80%</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424266392"/>
                  </a:ext>
                </a:extLst>
              </a:tr>
              <a:tr h="200619">
                <a:tc vMerge="1">
                  <a:txBody>
                    <a:bodyPr/>
                    <a:lstStyle/>
                    <a:p>
                      <a:endParaRPr kumimoji="1" lang="ja-JP" altLang="en-US"/>
                    </a:p>
                  </a:txBody>
                  <a:tcPr/>
                </a:tc>
                <a:tc>
                  <a:txBody>
                    <a:bodyPr/>
                    <a:lstStyle/>
                    <a:p>
                      <a:pPr algn="l" rtl="0" fontAlgn="ctr"/>
                      <a:r>
                        <a:rPr lang="zh-TW" altLang="en-US" sz="900" b="0" i="0" u="none" strike="noStrike">
                          <a:solidFill>
                            <a:srgbClr val="000000"/>
                          </a:solidFill>
                          <a:effectLst/>
                          <a:latin typeface="Meiryo UI" panose="020B0604030504040204" pitchFamily="50" charset="-128"/>
                          <a:ea typeface="Meiryo UI" panose="020B0604030504040204" pitchFamily="50" charset="-128"/>
                        </a:rPr>
                        <a:t>　　　非鉄金属製造業</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978</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217</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22.19%</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735372907"/>
                  </a:ext>
                </a:extLst>
              </a:tr>
              <a:tr h="200619">
                <a:tc vMerge="1">
                  <a:txBody>
                    <a:bodyPr/>
                    <a:lstStyle/>
                    <a:p>
                      <a:endParaRPr kumimoji="1" lang="ja-JP" altLang="en-US"/>
                    </a:p>
                  </a:txBody>
                  <a:tcPr/>
                </a:tc>
                <a:tc>
                  <a:txBody>
                    <a:bodyPr/>
                    <a:lstStyle/>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はん用機械器具製造業</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rtl="0"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6,571</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rtl="0"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1,358</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rtl="0"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20.67%</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2587780664"/>
                  </a:ext>
                </a:extLst>
              </a:tr>
              <a:tr h="200619">
                <a:tc vMerge="1">
                  <a:txBody>
                    <a:bodyPr/>
                    <a:lstStyle/>
                    <a:p>
                      <a:endParaRPr kumimoji="1" lang="ja-JP" altLang="en-US"/>
                    </a:p>
                  </a:txBody>
                  <a:tcPr/>
                </a:tc>
                <a:tc>
                  <a:txBody>
                    <a:bodyPr/>
                    <a:lstStyle/>
                    <a:p>
                      <a:pPr algn="l" rtl="0"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電子部品・デバイス・電子回路製造業</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898</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165</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18.37%</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305087983"/>
                  </a:ext>
                </a:extLst>
              </a:tr>
              <a:tr h="200619">
                <a:tc vMerge="1">
                  <a:txBody>
                    <a:bodyPr/>
                    <a:lstStyle/>
                    <a:p>
                      <a:endParaRPr kumimoji="1" lang="ja-JP" altLang="en-US"/>
                    </a:p>
                  </a:txBody>
                  <a:tcPr/>
                </a:tc>
                <a:tc>
                  <a:txBody>
                    <a:bodyPr/>
                    <a:lstStyle/>
                    <a:p>
                      <a:pPr algn="l" rtl="0" fontAlgn="ctr"/>
                      <a:r>
                        <a:rPr lang="zh-TW" altLang="en-US" sz="900" b="0" i="0" u="none" strike="noStrike">
                          <a:solidFill>
                            <a:srgbClr val="000000"/>
                          </a:solidFill>
                          <a:effectLst/>
                          <a:latin typeface="Meiryo UI" panose="020B0604030504040204" pitchFamily="50" charset="-128"/>
                          <a:ea typeface="Meiryo UI" panose="020B0604030504040204" pitchFamily="50" charset="-128"/>
                        </a:rPr>
                        <a:t>　　　電気機械器具製造業</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rtl="0"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3,297</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rtl="0"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762</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rtl="0"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23.11%</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76231908"/>
                  </a:ext>
                </a:extLst>
              </a:tr>
              <a:tr h="200619">
                <a:tc vMerge="1">
                  <a:txBody>
                    <a:bodyPr/>
                    <a:lstStyle/>
                    <a:p>
                      <a:endParaRPr kumimoji="1" lang="ja-JP" altLang="en-US"/>
                    </a:p>
                  </a:txBody>
                  <a:tcPr/>
                </a:tc>
                <a:tc>
                  <a:txBody>
                    <a:bodyPr/>
                    <a:lstStyle/>
                    <a:p>
                      <a:pPr algn="l" rtl="0" fontAlgn="ctr"/>
                      <a:r>
                        <a:rPr lang="zh-TW" altLang="en-US" sz="900" b="0" i="0" u="none" strike="noStrike">
                          <a:solidFill>
                            <a:srgbClr val="000000"/>
                          </a:solidFill>
                          <a:effectLst/>
                          <a:latin typeface="Meiryo UI" panose="020B0604030504040204" pitchFamily="50" charset="-128"/>
                          <a:ea typeface="Meiryo UI" panose="020B0604030504040204" pitchFamily="50" charset="-128"/>
                        </a:rPr>
                        <a:t>　　　情報通信機械器具製造業</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425</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70</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16.47%</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637404728"/>
                  </a:ext>
                </a:extLst>
              </a:tr>
              <a:tr h="495224">
                <a:tc vMerge="1">
                  <a:txBody>
                    <a:bodyPr/>
                    <a:lstStyle/>
                    <a:p>
                      <a:endParaRPr kumimoji="1" lang="ja-JP" altLang="en-US"/>
                    </a:p>
                  </a:txBody>
                  <a:tcPr/>
                </a:tc>
                <a:tc>
                  <a:txBody>
                    <a:bodyPr/>
                    <a:lstStyle/>
                    <a:p>
                      <a:pPr algn="l" rtl="0" fontAlgn="ctr"/>
                      <a:r>
                        <a:rPr lang="ja-JP" altLang="en-US" sz="1700" b="1" i="0" u="none" strike="noStrike" dirty="0">
                          <a:solidFill>
                            <a:srgbClr val="000000"/>
                          </a:solidFill>
                          <a:effectLst/>
                          <a:latin typeface="Meiryo UI" panose="020B0604030504040204" pitchFamily="50" charset="-128"/>
                          <a:ea typeface="Meiryo UI" panose="020B0604030504040204" pitchFamily="50" charset="-128"/>
                        </a:rPr>
                        <a:t>◆宿泊業・飲食サービス業</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rtl="0" fontAlgn="ctr"/>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93,355</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rtl="0" fontAlgn="ctr"/>
                      <a:r>
                        <a:rPr lang="en-US" altLang="ja-JP" sz="1000" b="1" i="0" u="none" strike="noStrike">
                          <a:solidFill>
                            <a:srgbClr val="000000"/>
                          </a:solidFill>
                          <a:effectLst/>
                          <a:latin typeface="Meiryo UI" panose="020B0604030504040204" pitchFamily="50" charset="-128"/>
                          <a:ea typeface="Meiryo UI" panose="020B0604030504040204" pitchFamily="50" charset="-128"/>
                        </a:rPr>
                        <a:t>4,884</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rtl="0" fontAlgn="ctr"/>
                      <a:r>
                        <a:rPr lang="en-US" altLang="ja-JP" sz="1000" b="1" i="0" u="sng" strike="noStrike" dirty="0">
                          <a:solidFill>
                            <a:srgbClr val="000000"/>
                          </a:solidFill>
                          <a:effectLst/>
                          <a:latin typeface="Meiryo UI" panose="020B0604030504040204" pitchFamily="50" charset="-128"/>
                          <a:ea typeface="Meiryo UI" panose="020B0604030504040204" pitchFamily="50" charset="-128"/>
                        </a:rPr>
                        <a:t>5.23%</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272774783"/>
                  </a:ext>
                </a:extLst>
              </a:tr>
              <a:tr h="200619">
                <a:tc vMerge="1">
                  <a:txBody>
                    <a:bodyPr/>
                    <a:lstStyle/>
                    <a:p>
                      <a:endParaRPr kumimoji="1" lang="ja-JP" altLang="en-US"/>
                    </a:p>
                  </a:txBody>
                  <a:tcPr/>
                </a:tc>
                <a:tc>
                  <a:txBody>
                    <a:bodyPr/>
                    <a:lstStyle/>
                    <a:p>
                      <a:pPr algn="l" rtl="0" fontAlgn="ctr"/>
                      <a:r>
                        <a:rPr lang="zh-TW" altLang="en-US" sz="900" b="0" i="0" u="none" strike="noStrike">
                          <a:solidFill>
                            <a:srgbClr val="000000"/>
                          </a:solidFill>
                          <a:effectLst/>
                          <a:latin typeface="Meiryo UI" panose="020B0604030504040204" pitchFamily="50" charset="-128"/>
                          <a:ea typeface="Meiryo UI" panose="020B0604030504040204" pitchFamily="50" charset="-128"/>
                        </a:rPr>
                        <a:t>　　　宿泊業</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7,216</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735</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10.19%</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924714408"/>
                  </a:ext>
                </a:extLst>
              </a:tr>
              <a:tr h="200619">
                <a:tc vMerge="1">
                  <a:txBody>
                    <a:bodyPr/>
                    <a:lstStyle/>
                    <a:p>
                      <a:endParaRPr kumimoji="1" lang="ja-JP" altLang="en-US"/>
                    </a:p>
                  </a:txBody>
                  <a:tcPr/>
                </a:tc>
                <a:tc>
                  <a:txBody>
                    <a:bodyPr/>
                    <a:lstStyle/>
                    <a:p>
                      <a:pPr algn="l" rtl="0" fontAlgn="ctr"/>
                      <a:r>
                        <a:rPr lang="zh-TW" altLang="en-US" sz="900" b="0" i="0" u="none" strike="noStrike">
                          <a:solidFill>
                            <a:srgbClr val="000000"/>
                          </a:solidFill>
                          <a:effectLst/>
                          <a:latin typeface="Meiryo UI" panose="020B0604030504040204" pitchFamily="50" charset="-128"/>
                          <a:ea typeface="Meiryo UI" panose="020B0604030504040204" pitchFamily="50" charset="-128"/>
                        </a:rPr>
                        <a:t>　　　飲食店</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rtl="0"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77,251</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rtl="0"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3,455</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rtl="0"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4.47%</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622930599"/>
                  </a:ext>
                </a:extLst>
              </a:tr>
              <a:tr h="251101">
                <a:tc vMerge="1">
                  <a:txBody>
                    <a:bodyPr/>
                    <a:lstStyle/>
                    <a:p>
                      <a:endParaRPr kumimoji="1" lang="ja-JP" altLang="en-US"/>
                    </a:p>
                  </a:txBody>
                  <a:tcPr/>
                </a:tc>
                <a:tc>
                  <a:txBody>
                    <a:bodyPr/>
                    <a:lstStyle/>
                    <a:p>
                      <a:pPr algn="l" rtl="0" fontAlgn="ctr"/>
                      <a:r>
                        <a:rPr lang="ja-JP" altLang="en-US" sz="1700" b="1" i="0" u="none" strike="noStrike" dirty="0">
                          <a:solidFill>
                            <a:srgbClr val="000000"/>
                          </a:solidFill>
                          <a:effectLst/>
                          <a:latin typeface="Meiryo UI" panose="020B0604030504040204" pitchFamily="50" charset="-128"/>
                          <a:ea typeface="Meiryo UI" panose="020B0604030504040204" pitchFamily="50" charset="-128"/>
                        </a:rPr>
                        <a:t>◆医療・福祉</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241,541</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1000" b="1" i="0" u="none" strike="noStrike">
                          <a:solidFill>
                            <a:srgbClr val="000000"/>
                          </a:solidFill>
                          <a:effectLst/>
                          <a:latin typeface="Meiryo UI" panose="020B0604030504040204" pitchFamily="50" charset="-128"/>
                          <a:ea typeface="Meiryo UI" panose="020B0604030504040204" pitchFamily="50" charset="-128"/>
                        </a:rPr>
                        <a:t>24,690</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1000" b="1" i="0" u="none" strike="noStrike">
                          <a:solidFill>
                            <a:srgbClr val="000000"/>
                          </a:solidFill>
                          <a:effectLst/>
                          <a:latin typeface="Meiryo UI" panose="020B0604030504040204" pitchFamily="50" charset="-128"/>
                          <a:ea typeface="Meiryo UI" panose="020B0604030504040204" pitchFamily="50" charset="-128"/>
                        </a:rPr>
                        <a:t>10.22%</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386806299"/>
                  </a:ext>
                </a:extLst>
              </a:tr>
              <a:tr h="251101">
                <a:tc vMerge="1">
                  <a:txBody>
                    <a:bodyPr/>
                    <a:lstStyle/>
                    <a:p>
                      <a:endParaRPr kumimoji="1" lang="ja-JP" altLang="en-US"/>
                    </a:p>
                  </a:txBody>
                  <a:tcPr/>
                </a:tc>
                <a:tc>
                  <a:txBody>
                    <a:bodyPr/>
                    <a:lstStyle/>
                    <a:p>
                      <a:pPr algn="l" rtl="0" fontAlgn="ctr"/>
                      <a:r>
                        <a:rPr lang="ja-JP" altLang="en-US" sz="1700" b="1" i="0" u="none" strike="noStrike">
                          <a:solidFill>
                            <a:srgbClr val="000000"/>
                          </a:solidFill>
                          <a:effectLst/>
                          <a:latin typeface="Meiryo UI" panose="020B0604030504040204" pitchFamily="50" charset="-128"/>
                          <a:ea typeface="Meiryo UI" panose="020B0604030504040204" pitchFamily="50" charset="-128"/>
                        </a:rPr>
                        <a:t>◆サービス業</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2DEEF"/>
                    </a:solidFill>
                  </a:tcPr>
                </a:tc>
                <a:tc rowSpan="2">
                  <a:txBody>
                    <a:bodyPr/>
                    <a:lstStyle/>
                    <a:p>
                      <a:pPr algn="r" rtl="0" fontAlgn="ctr"/>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124,103</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rowSpan="2">
                  <a:txBody>
                    <a:bodyPr/>
                    <a:lstStyle/>
                    <a:p>
                      <a:pPr algn="r" rtl="0" fontAlgn="ctr"/>
                      <a:r>
                        <a:rPr lang="en-US" altLang="ja-JP" sz="1000" b="1" i="0" u="none" strike="noStrike">
                          <a:solidFill>
                            <a:srgbClr val="000000"/>
                          </a:solidFill>
                          <a:effectLst/>
                          <a:latin typeface="Meiryo UI" panose="020B0604030504040204" pitchFamily="50" charset="-128"/>
                          <a:ea typeface="Meiryo UI" panose="020B0604030504040204" pitchFamily="50" charset="-128"/>
                        </a:rPr>
                        <a:t>15,150</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rowSpan="2">
                  <a:txBody>
                    <a:bodyPr/>
                    <a:lstStyle/>
                    <a:p>
                      <a:pPr algn="r" rtl="0" fontAlgn="ctr"/>
                      <a:r>
                        <a:rPr lang="en-US" altLang="ja-JP" sz="1000" b="1" i="0" u="none" strike="noStrike">
                          <a:solidFill>
                            <a:srgbClr val="000000"/>
                          </a:solidFill>
                          <a:effectLst/>
                          <a:latin typeface="Meiryo UI" panose="020B0604030504040204" pitchFamily="50" charset="-128"/>
                          <a:ea typeface="Meiryo UI" panose="020B0604030504040204" pitchFamily="50" charset="-128"/>
                        </a:rPr>
                        <a:t>12.21%</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703324307"/>
                  </a:ext>
                </a:extLst>
              </a:tr>
              <a:tr h="200619">
                <a:tc vMerge="1">
                  <a:txBody>
                    <a:bodyPr/>
                    <a:lstStyle/>
                    <a:p>
                      <a:endParaRPr kumimoji="1" lang="ja-JP" altLang="en-US"/>
                    </a:p>
                  </a:txBody>
                  <a:tcPr/>
                </a:tc>
                <a:tc>
                  <a:txBody>
                    <a:bodyPr/>
                    <a:lstStyle/>
                    <a:p>
                      <a:pPr algn="l" rtl="0"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（他に分類されないもの）</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2DEE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697646133"/>
                  </a:ext>
                </a:extLst>
              </a:tr>
            </a:tbl>
          </a:graphicData>
        </a:graphic>
      </p:graphicFrame>
      <p:graphicFrame>
        <p:nvGraphicFramePr>
          <p:cNvPr id="5" name="表 4">
            <a:extLst>
              <a:ext uri="{FF2B5EF4-FFF2-40B4-BE49-F238E27FC236}">
                <a16:creationId xmlns:a16="http://schemas.microsoft.com/office/drawing/2014/main" id="{6489F5B0-DD3E-4D48-B82F-6E3509881CCC}"/>
              </a:ext>
            </a:extLst>
          </p:cNvPr>
          <p:cNvGraphicFramePr>
            <a:graphicFrameLocks noGrp="1"/>
          </p:cNvGraphicFramePr>
          <p:nvPr>
            <p:extLst>
              <p:ext uri="{D42A27DB-BD31-4B8C-83A1-F6EECF244321}">
                <p14:modId xmlns:p14="http://schemas.microsoft.com/office/powerpoint/2010/main" val="2853317296"/>
              </p:ext>
            </p:extLst>
          </p:nvPr>
        </p:nvGraphicFramePr>
        <p:xfrm>
          <a:off x="222738" y="5571347"/>
          <a:ext cx="8730174" cy="722184"/>
        </p:xfrm>
        <a:graphic>
          <a:graphicData uri="http://schemas.openxmlformats.org/drawingml/2006/table">
            <a:tbl>
              <a:tblPr/>
              <a:tblGrid>
                <a:gridCol w="3140910">
                  <a:extLst>
                    <a:ext uri="{9D8B030D-6E8A-4147-A177-3AD203B41FA5}">
                      <a16:colId xmlns:a16="http://schemas.microsoft.com/office/drawing/2014/main" val="3830712755"/>
                    </a:ext>
                  </a:extLst>
                </a:gridCol>
                <a:gridCol w="1801505">
                  <a:extLst>
                    <a:ext uri="{9D8B030D-6E8A-4147-A177-3AD203B41FA5}">
                      <a16:colId xmlns:a16="http://schemas.microsoft.com/office/drawing/2014/main" val="775697195"/>
                    </a:ext>
                  </a:extLst>
                </a:gridCol>
                <a:gridCol w="1851896">
                  <a:extLst>
                    <a:ext uri="{9D8B030D-6E8A-4147-A177-3AD203B41FA5}">
                      <a16:colId xmlns:a16="http://schemas.microsoft.com/office/drawing/2014/main" val="293621524"/>
                    </a:ext>
                  </a:extLst>
                </a:gridCol>
                <a:gridCol w="1935863">
                  <a:extLst>
                    <a:ext uri="{9D8B030D-6E8A-4147-A177-3AD203B41FA5}">
                      <a16:colId xmlns:a16="http://schemas.microsoft.com/office/drawing/2014/main" val="2001550615"/>
                    </a:ext>
                  </a:extLst>
                </a:gridCol>
              </a:tblGrid>
              <a:tr h="223533">
                <a:tc>
                  <a:txBody>
                    <a:bodyPr/>
                    <a:lstStyle/>
                    <a:p>
                      <a:pPr algn="ctr" rtl="0" fontAlgn="ctr"/>
                      <a:r>
                        <a:rPr lang="ja-JP" altLang="en-US" sz="1000" b="1" i="0" u="none" strike="noStrike">
                          <a:solidFill>
                            <a:srgbClr val="FFFFFF"/>
                          </a:solidFill>
                          <a:effectLst/>
                          <a:latin typeface="Meiryo UI" panose="020B0604030504040204" pitchFamily="50" charset="-128"/>
                          <a:ea typeface="Meiryo UI" panose="020B0604030504040204" pitchFamily="50" charset="-128"/>
                        </a:rPr>
                        <a:t>分類</a:t>
                      </a:r>
                    </a:p>
                  </a:txBody>
                  <a:tcPr marL="8598" marR="8598" marT="85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ja-JP" altLang="en-US" sz="1000" b="1" i="0" u="none" strike="noStrike" dirty="0">
                          <a:solidFill>
                            <a:srgbClr val="FFFFFF"/>
                          </a:solidFill>
                          <a:effectLst/>
                          <a:latin typeface="Meiryo UI" panose="020B0604030504040204" pitchFamily="50" charset="-128"/>
                          <a:ea typeface="Meiryo UI" panose="020B0604030504040204" pitchFamily="50" charset="-128"/>
                        </a:rPr>
                        <a:t>就職件数</a:t>
                      </a:r>
                    </a:p>
                  </a:txBody>
                  <a:tcPr marL="8598" marR="8598" marT="85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ja-JP" altLang="en-US" sz="1000" b="1" i="0" u="none" strike="noStrike" dirty="0">
                          <a:solidFill>
                            <a:srgbClr val="FFFFFF"/>
                          </a:solidFill>
                          <a:effectLst/>
                          <a:latin typeface="Meiryo UI" panose="020B0604030504040204" pitchFamily="50" charset="-128"/>
                          <a:ea typeface="Meiryo UI" panose="020B0604030504040204" pitchFamily="50" charset="-128"/>
                        </a:rPr>
                        <a:t>新規求人数</a:t>
                      </a:r>
                    </a:p>
                  </a:txBody>
                  <a:tcPr marL="8598" marR="8598" marT="85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ja-JP" altLang="en-US" sz="1000" b="1" i="0" u="none" strike="noStrike" dirty="0">
                          <a:solidFill>
                            <a:srgbClr val="FFFFFF"/>
                          </a:solidFill>
                          <a:effectLst/>
                          <a:latin typeface="Meiryo UI" panose="020B0604030504040204" pitchFamily="50" charset="-128"/>
                          <a:ea typeface="Meiryo UI" panose="020B0604030504040204" pitchFamily="50" charset="-128"/>
                        </a:rPr>
                        <a:t>充足率</a:t>
                      </a:r>
                    </a:p>
                  </a:txBody>
                  <a:tcPr marL="8598" marR="8598" marT="85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2182369412"/>
                  </a:ext>
                </a:extLst>
              </a:tr>
              <a:tr h="232131">
                <a:tc>
                  <a:txBody>
                    <a:bodyPr/>
                    <a:lstStyle/>
                    <a:p>
                      <a:pPr algn="l"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全国（</a:t>
                      </a:r>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年度累計）</a:t>
                      </a:r>
                    </a:p>
                  </a:txBody>
                  <a:tcPr marL="8598" marR="8598" marT="85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AE3F3"/>
                    </a:solidFill>
                  </a:tcPr>
                </a:tc>
                <a:tc>
                  <a:txBody>
                    <a:bodyPr/>
                    <a:lstStyle/>
                    <a:p>
                      <a:pPr algn="r" rtl="0" fontAlgn="ctr"/>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1,522,646</a:t>
                      </a:r>
                    </a:p>
                  </a:txBody>
                  <a:tcPr marL="8598" marR="8598" marT="85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AE3F3"/>
                    </a:solidFill>
                  </a:tcPr>
                </a:tc>
                <a:tc>
                  <a:txBody>
                    <a:bodyPr/>
                    <a:lstStyle/>
                    <a:p>
                      <a:pPr algn="r" rtl="0" fontAlgn="ctr"/>
                      <a:r>
                        <a:rPr lang="en-US" altLang="ja-JP" sz="1000" b="1" i="0" u="none" strike="noStrike">
                          <a:solidFill>
                            <a:srgbClr val="000000"/>
                          </a:solidFill>
                          <a:effectLst/>
                          <a:latin typeface="Meiryo UI" panose="020B0604030504040204" pitchFamily="50" charset="-128"/>
                          <a:ea typeface="Meiryo UI" panose="020B0604030504040204" pitchFamily="50" charset="-128"/>
                        </a:rPr>
                        <a:t>11,505,210</a:t>
                      </a:r>
                    </a:p>
                  </a:txBody>
                  <a:tcPr marL="8598" marR="8598" marT="85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AE3F3"/>
                    </a:solidFill>
                  </a:tcPr>
                </a:tc>
                <a:tc>
                  <a:txBody>
                    <a:bodyPr/>
                    <a:lstStyle/>
                    <a:p>
                      <a:pPr algn="r" rtl="0" fontAlgn="ctr"/>
                      <a:r>
                        <a:rPr lang="en-US" altLang="ja-JP" sz="1000" b="1" i="0" u="none" strike="noStrike">
                          <a:solidFill>
                            <a:srgbClr val="000000"/>
                          </a:solidFill>
                          <a:effectLst/>
                          <a:latin typeface="Meiryo UI" panose="020B0604030504040204" pitchFamily="50" charset="-128"/>
                          <a:ea typeface="Meiryo UI" panose="020B0604030504040204" pitchFamily="50" charset="-128"/>
                        </a:rPr>
                        <a:t>13.2%</a:t>
                      </a:r>
                    </a:p>
                  </a:txBody>
                  <a:tcPr marL="8598" marR="8598" marT="85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AE3F3"/>
                    </a:solidFill>
                  </a:tcPr>
                </a:tc>
                <a:extLst>
                  <a:ext uri="{0D108BD9-81ED-4DB2-BD59-A6C34878D82A}">
                    <a16:rowId xmlns:a16="http://schemas.microsoft.com/office/drawing/2014/main" val="2240475831"/>
                  </a:ext>
                </a:extLst>
              </a:tr>
              <a:tr h="266520">
                <a:tc>
                  <a:txBody>
                    <a:bodyPr/>
                    <a:lstStyle/>
                    <a:p>
                      <a:pPr algn="l"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全国（</a:t>
                      </a:r>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年度累計）</a:t>
                      </a:r>
                    </a:p>
                  </a:txBody>
                  <a:tcPr marL="8598" marR="8598" marT="85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3F3"/>
                    </a:solidFill>
                  </a:tcPr>
                </a:tc>
                <a:tc>
                  <a:txBody>
                    <a:bodyPr/>
                    <a:lstStyle/>
                    <a:p>
                      <a:pPr algn="r" rtl="0" fontAlgn="ctr"/>
                      <a:r>
                        <a:rPr lang="en-US" altLang="ja-JP" sz="1000" b="1" i="0" u="none" strike="noStrike">
                          <a:solidFill>
                            <a:srgbClr val="000000"/>
                          </a:solidFill>
                          <a:effectLst/>
                          <a:latin typeface="Meiryo UI" panose="020B0604030504040204" pitchFamily="50" charset="-128"/>
                          <a:ea typeface="Meiryo UI" panose="020B0604030504040204" pitchFamily="50" charset="-128"/>
                        </a:rPr>
                        <a:t>1,237,876</a:t>
                      </a:r>
                    </a:p>
                  </a:txBody>
                  <a:tcPr marL="8598" marR="8598" marT="85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3F3"/>
                    </a:solidFill>
                  </a:tcPr>
                </a:tc>
                <a:tc>
                  <a:txBody>
                    <a:bodyPr/>
                    <a:lstStyle/>
                    <a:p>
                      <a:pPr algn="r" rtl="0" fontAlgn="ctr"/>
                      <a:r>
                        <a:rPr lang="en-US" altLang="ja-JP" sz="1000" b="1" i="0" u="none" strike="noStrike">
                          <a:solidFill>
                            <a:srgbClr val="000000"/>
                          </a:solidFill>
                          <a:effectLst/>
                          <a:latin typeface="Meiryo UI" panose="020B0604030504040204" pitchFamily="50" charset="-128"/>
                          <a:ea typeface="Meiryo UI" panose="020B0604030504040204" pitchFamily="50" charset="-128"/>
                        </a:rPr>
                        <a:t>9,010,709</a:t>
                      </a:r>
                    </a:p>
                  </a:txBody>
                  <a:tcPr marL="8598" marR="8598" marT="85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3F3"/>
                    </a:solidFill>
                  </a:tcPr>
                </a:tc>
                <a:tc>
                  <a:txBody>
                    <a:bodyPr/>
                    <a:lstStyle/>
                    <a:p>
                      <a:pPr algn="r" rtl="0" fontAlgn="ctr"/>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13.7%</a:t>
                      </a:r>
                    </a:p>
                  </a:txBody>
                  <a:tcPr marL="8598" marR="8598" marT="85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3F3"/>
                    </a:solidFill>
                  </a:tcPr>
                </a:tc>
                <a:extLst>
                  <a:ext uri="{0D108BD9-81ED-4DB2-BD59-A6C34878D82A}">
                    <a16:rowId xmlns:a16="http://schemas.microsoft.com/office/drawing/2014/main" val="3766539211"/>
                  </a:ext>
                </a:extLst>
              </a:tr>
            </a:tbl>
          </a:graphicData>
        </a:graphic>
      </p:graphicFrame>
      <p:sp>
        <p:nvSpPr>
          <p:cNvPr id="10" name="タイトル 1">
            <a:extLst>
              <a:ext uri="{FF2B5EF4-FFF2-40B4-BE49-F238E27FC236}">
                <a16:creationId xmlns:a16="http://schemas.microsoft.com/office/drawing/2014/main" id="{569CAB95-D972-43DA-9021-94310DDD227A}"/>
              </a:ext>
            </a:extLst>
          </p:cNvPr>
          <p:cNvSpPr txBox="1">
            <a:spLocks/>
          </p:cNvSpPr>
          <p:nvPr/>
        </p:nvSpPr>
        <p:spPr>
          <a:xfrm>
            <a:off x="0" y="-57792"/>
            <a:ext cx="9144000" cy="569055"/>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⑤</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３</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充足率　　　　　　　　　　　　　　　　　　　　　　　　　　　　　　　　　　　（参考指標）</a:t>
            </a:r>
          </a:p>
        </p:txBody>
      </p:sp>
      <p:sp>
        <p:nvSpPr>
          <p:cNvPr id="12" name="スライド番号プレースホルダー 1">
            <a:extLst>
              <a:ext uri="{FF2B5EF4-FFF2-40B4-BE49-F238E27FC236}">
                <a16:creationId xmlns:a16="http://schemas.microsoft.com/office/drawing/2014/main" id="{3E0D62AE-B9EC-41C6-82C7-88BC82EF57CA}"/>
              </a:ext>
            </a:extLst>
          </p:cNvPr>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30</a:t>
            </a:fld>
            <a:endParaRPr lang="ja-JP" altLang="en-US" sz="1800" dirty="0">
              <a:solidFill>
                <a:schemeClr val="tx1"/>
              </a:solidFill>
            </a:endParaRPr>
          </a:p>
        </p:txBody>
      </p:sp>
    </p:spTree>
    <p:extLst>
      <p:ext uri="{BB962C8B-B14F-4D97-AF65-F5344CB8AC3E}">
        <p14:creationId xmlns:p14="http://schemas.microsoft.com/office/powerpoint/2010/main" val="2728744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20805"/>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⑤</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失業率・有効求人倍率　　　　　　　　　　　　　　　　　　　　　　　　　　（参考指標）</a:t>
            </a:r>
          </a:p>
        </p:txBody>
      </p:sp>
      <p:sp>
        <p:nvSpPr>
          <p:cNvPr id="7" name="正方形/長方形 6"/>
          <p:cNvSpPr/>
          <p:nvPr/>
        </p:nvSpPr>
        <p:spPr>
          <a:xfrm>
            <a:off x="276" y="676508"/>
            <a:ext cx="421168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大阪府・近畿・全国の完全失業率推移</a:t>
            </a:r>
          </a:p>
        </p:txBody>
      </p:sp>
      <p:sp>
        <p:nvSpPr>
          <p:cNvPr id="8" name="正方形/長方形 7"/>
          <p:cNvSpPr/>
          <p:nvPr/>
        </p:nvSpPr>
        <p:spPr>
          <a:xfrm>
            <a:off x="0" y="4779369"/>
            <a:ext cx="421168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有効求人倍率推移</a:t>
            </a:r>
          </a:p>
        </p:txBody>
      </p:sp>
      <p:sp>
        <p:nvSpPr>
          <p:cNvPr id="10" name="正方形/長方形 9"/>
          <p:cNvSpPr/>
          <p:nvPr/>
        </p:nvSpPr>
        <p:spPr>
          <a:xfrm>
            <a:off x="4572000" y="4679484"/>
            <a:ext cx="3982206" cy="230816"/>
          </a:xfrm>
          <a:prstGeom prst="rect">
            <a:avLst/>
          </a:prstGeom>
        </p:spPr>
        <p:txBody>
          <a:bodyPr wrap="square" lIns="91424" tIns="45712" rIns="91424" bIns="45712">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資料：</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大阪府統計課「労働力調査地方集計結果（四半期平均）」</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より作成</a:t>
            </a:r>
          </a:p>
        </p:txBody>
      </p:sp>
      <p:sp>
        <p:nvSpPr>
          <p:cNvPr id="11" name="正方形/長方形 10"/>
          <p:cNvSpPr/>
          <p:nvPr/>
        </p:nvSpPr>
        <p:spPr>
          <a:xfrm>
            <a:off x="6156176" y="6280377"/>
            <a:ext cx="3982206" cy="230816"/>
          </a:xfrm>
          <a:prstGeom prst="rect">
            <a:avLst/>
          </a:prstGeom>
        </p:spPr>
        <p:txBody>
          <a:bodyPr wrap="square" lIns="91424" tIns="45712" rIns="91424" bIns="45712">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資料：</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大阪労働局「労働市場月報」</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より作成</a:t>
            </a:r>
          </a:p>
        </p:txBody>
      </p:sp>
      <p:sp>
        <p:nvSpPr>
          <p:cNvPr id="12"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31</a:t>
            </a:fld>
            <a:endParaRPr lang="ja-JP" altLang="en-US" sz="1800" dirty="0">
              <a:solidFill>
                <a:schemeClr val="tx1"/>
              </a:solidFill>
            </a:endParaRPr>
          </a:p>
        </p:txBody>
      </p:sp>
      <p:graphicFrame>
        <p:nvGraphicFramePr>
          <p:cNvPr id="6" name="表 5">
            <a:extLst>
              <a:ext uri="{FF2B5EF4-FFF2-40B4-BE49-F238E27FC236}">
                <a16:creationId xmlns:a16="http://schemas.microsoft.com/office/drawing/2014/main" id="{558AF7B8-26B6-4AC5-8771-F16636FD3B9F}"/>
              </a:ext>
            </a:extLst>
          </p:cNvPr>
          <p:cNvGraphicFramePr>
            <a:graphicFrameLocks noGrp="1"/>
          </p:cNvGraphicFramePr>
          <p:nvPr>
            <p:extLst>
              <p:ext uri="{D42A27DB-BD31-4B8C-83A1-F6EECF244321}">
                <p14:modId xmlns:p14="http://schemas.microsoft.com/office/powerpoint/2010/main" val="1237419692"/>
              </p:ext>
            </p:extLst>
          </p:nvPr>
        </p:nvGraphicFramePr>
        <p:xfrm>
          <a:off x="323528" y="5229200"/>
          <a:ext cx="8424930" cy="1291058"/>
        </p:xfrm>
        <a:graphic>
          <a:graphicData uri="http://schemas.openxmlformats.org/drawingml/2006/table">
            <a:tbl>
              <a:tblPr/>
              <a:tblGrid>
                <a:gridCol w="842493">
                  <a:extLst>
                    <a:ext uri="{9D8B030D-6E8A-4147-A177-3AD203B41FA5}">
                      <a16:colId xmlns:a16="http://schemas.microsoft.com/office/drawing/2014/main" val="706870261"/>
                    </a:ext>
                  </a:extLst>
                </a:gridCol>
                <a:gridCol w="842493">
                  <a:extLst>
                    <a:ext uri="{9D8B030D-6E8A-4147-A177-3AD203B41FA5}">
                      <a16:colId xmlns:a16="http://schemas.microsoft.com/office/drawing/2014/main" val="136641241"/>
                    </a:ext>
                  </a:extLst>
                </a:gridCol>
                <a:gridCol w="842493">
                  <a:extLst>
                    <a:ext uri="{9D8B030D-6E8A-4147-A177-3AD203B41FA5}">
                      <a16:colId xmlns:a16="http://schemas.microsoft.com/office/drawing/2014/main" val="3319996598"/>
                    </a:ext>
                  </a:extLst>
                </a:gridCol>
                <a:gridCol w="842493">
                  <a:extLst>
                    <a:ext uri="{9D8B030D-6E8A-4147-A177-3AD203B41FA5}">
                      <a16:colId xmlns:a16="http://schemas.microsoft.com/office/drawing/2014/main" val="2117231529"/>
                    </a:ext>
                  </a:extLst>
                </a:gridCol>
                <a:gridCol w="842493">
                  <a:extLst>
                    <a:ext uri="{9D8B030D-6E8A-4147-A177-3AD203B41FA5}">
                      <a16:colId xmlns:a16="http://schemas.microsoft.com/office/drawing/2014/main" val="4260650906"/>
                    </a:ext>
                  </a:extLst>
                </a:gridCol>
                <a:gridCol w="842493">
                  <a:extLst>
                    <a:ext uri="{9D8B030D-6E8A-4147-A177-3AD203B41FA5}">
                      <a16:colId xmlns:a16="http://schemas.microsoft.com/office/drawing/2014/main" val="2616859887"/>
                    </a:ext>
                  </a:extLst>
                </a:gridCol>
                <a:gridCol w="842493">
                  <a:extLst>
                    <a:ext uri="{9D8B030D-6E8A-4147-A177-3AD203B41FA5}">
                      <a16:colId xmlns:a16="http://schemas.microsoft.com/office/drawing/2014/main" val="3129610996"/>
                    </a:ext>
                  </a:extLst>
                </a:gridCol>
                <a:gridCol w="842493">
                  <a:extLst>
                    <a:ext uri="{9D8B030D-6E8A-4147-A177-3AD203B41FA5}">
                      <a16:colId xmlns:a16="http://schemas.microsoft.com/office/drawing/2014/main" val="877158459"/>
                    </a:ext>
                  </a:extLst>
                </a:gridCol>
                <a:gridCol w="842493">
                  <a:extLst>
                    <a:ext uri="{9D8B030D-6E8A-4147-A177-3AD203B41FA5}">
                      <a16:colId xmlns:a16="http://schemas.microsoft.com/office/drawing/2014/main" val="3344035130"/>
                    </a:ext>
                  </a:extLst>
                </a:gridCol>
                <a:gridCol w="842493">
                  <a:extLst>
                    <a:ext uri="{9D8B030D-6E8A-4147-A177-3AD203B41FA5}">
                      <a16:colId xmlns:a16="http://schemas.microsoft.com/office/drawing/2014/main" val="3623058655"/>
                    </a:ext>
                  </a:extLst>
                </a:gridCol>
              </a:tblGrid>
              <a:tr h="332351">
                <a:tc>
                  <a:txBody>
                    <a:bodyPr/>
                    <a:lstStyle/>
                    <a:p>
                      <a:pPr algn="l" fontAlgn="b"/>
                      <a:r>
                        <a:rPr lang="ja-JP" altLang="en-US" sz="1200" b="1"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2012</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年度</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2013</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年度</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2014</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年度</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年度</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年度</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年度</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年度</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年度</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年度</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298793074"/>
                  </a:ext>
                </a:extLst>
              </a:tr>
              <a:tr h="319569">
                <a:tc>
                  <a:txBody>
                    <a:bodyPr/>
                    <a:lstStyle/>
                    <a:p>
                      <a:pPr algn="l"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0.81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1739689"/>
                  </a:ext>
                </a:extLst>
              </a:tr>
              <a:tr h="319569">
                <a:tc>
                  <a:txBody>
                    <a:bodyPr/>
                    <a:lstStyle/>
                    <a:p>
                      <a:pPr algn="l"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全国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0.82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0.97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8228443"/>
                  </a:ext>
                </a:extLst>
              </a:tr>
              <a:tr h="319569">
                <a:tc gridSpan="5">
                  <a:txBody>
                    <a:bodyPr/>
                    <a:lstStyle/>
                    <a:p>
                      <a:pPr algn="l"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新規学卒者を除き、パートタイムを含む</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l" fontAlgn="b"/>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1099271"/>
                  </a:ext>
                </a:extLst>
              </a:tr>
            </a:tbl>
          </a:graphicData>
        </a:graphic>
      </p:graphicFrame>
      <p:pic>
        <p:nvPicPr>
          <p:cNvPr id="2" name="図 1">
            <a:extLst>
              <a:ext uri="{FF2B5EF4-FFF2-40B4-BE49-F238E27FC236}">
                <a16:creationId xmlns:a16="http://schemas.microsoft.com/office/drawing/2014/main" id="{17360106-13B6-40AA-B7CB-03548747667E}"/>
              </a:ext>
            </a:extLst>
          </p:cNvPr>
          <p:cNvPicPr>
            <a:picLocks noChangeAspect="1"/>
          </p:cNvPicPr>
          <p:nvPr/>
        </p:nvPicPr>
        <p:blipFill>
          <a:blip r:embed="rId2"/>
          <a:stretch>
            <a:fillRect/>
          </a:stretch>
        </p:blipFill>
        <p:spPr>
          <a:xfrm>
            <a:off x="299706" y="1003018"/>
            <a:ext cx="8437595" cy="3700593"/>
          </a:xfrm>
          <a:prstGeom prst="rect">
            <a:avLst/>
          </a:prstGeom>
        </p:spPr>
      </p:pic>
      <p:sp>
        <p:nvSpPr>
          <p:cNvPr id="13" name="正方形/長方形 12">
            <a:extLst>
              <a:ext uri="{FF2B5EF4-FFF2-40B4-BE49-F238E27FC236}">
                <a16:creationId xmlns:a16="http://schemas.microsoft.com/office/drawing/2014/main" id="{F8C95795-7C70-4DC1-8AF4-793CA9B6F44D}"/>
              </a:ext>
            </a:extLst>
          </p:cNvPr>
          <p:cNvSpPr/>
          <p:nvPr/>
        </p:nvSpPr>
        <p:spPr>
          <a:xfrm>
            <a:off x="-11456" y="1036548"/>
            <a:ext cx="622323" cy="230816"/>
          </a:xfrm>
          <a:prstGeom prst="rect">
            <a:avLst/>
          </a:prstGeom>
        </p:spPr>
        <p:txBody>
          <a:bodyPr wrap="square" lIns="91424" tIns="45712" rIns="91424" bIns="45712">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 </a:t>
            </a:r>
            <a:endParaRPr lang="ja-JP" altLang="ja-JP" sz="9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AE52477D-3CC2-4A8A-A57D-B03E6C16D2BB}"/>
              </a:ext>
            </a:extLst>
          </p:cNvPr>
          <p:cNvSpPr/>
          <p:nvPr/>
        </p:nvSpPr>
        <p:spPr>
          <a:xfrm>
            <a:off x="8449935" y="4989317"/>
            <a:ext cx="622323" cy="230816"/>
          </a:xfrm>
          <a:prstGeom prst="rect">
            <a:avLst/>
          </a:prstGeom>
        </p:spPr>
        <p:txBody>
          <a:bodyPr wrap="square" lIns="91424" tIns="45712" rIns="91424" bIns="45712">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 </a:t>
            </a:r>
            <a:endParaRPr lang="ja-JP"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7089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a:xfrm>
            <a:off x="251520" y="648519"/>
            <a:ext cx="3690504" cy="374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nSpc>
                <a:spcPts val="1400"/>
              </a:lnSpc>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大阪の開業数・廃業数の推移</a:t>
            </a: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p:cNvSpPr/>
          <p:nvPr/>
        </p:nvSpPr>
        <p:spPr>
          <a:xfrm>
            <a:off x="4766258" y="6570565"/>
            <a:ext cx="3982206" cy="230816"/>
          </a:xfrm>
          <a:prstGeom prst="rect">
            <a:avLst/>
          </a:prstGeom>
        </p:spPr>
        <p:txBody>
          <a:bodyPr wrap="square" lIns="91424" tIns="45712" rIns="91424" bIns="45712">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資料：厚生労働省「雇用保険事業年報」および「雇用保険事業月報」より作成</a:t>
            </a:r>
          </a:p>
        </p:txBody>
      </p:sp>
      <p:sp>
        <p:nvSpPr>
          <p:cNvPr id="61" name="正方形/長方形 60"/>
          <p:cNvSpPr/>
          <p:nvPr/>
        </p:nvSpPr>
        <p:spPr>
          <a:xfrm>
            <a:off x="4570923" y="647681"/>
            <a:ext cx="331236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開業事業所数比較</a:t>
            </a:r>
            <a:endPar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a:xfrm>
            <a:off x="4693776" y="3562433"/>
            <a:ext cx="245665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廃業事業所数比較</a:t>
            </a:r>
            <a:endPar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p:cNvSpPr/>
          <p:nvPr/>
        </p:nvSpPr>
        <p:spPr>
          <a:xfrm flipH="1">
            <a:off x="4992399" y="892522"/>
            <a:ext cx="735027" cy="215427"/>
          </a:xfrm>
          <a:prstGeom prst="rect">
            <a:avLst/>
          </a:prstGeom>
        </p:spPr>
        <p:txBody>
          <a:bodyPr wrap="square" lIns="91424" tIns="45712" rIns="91424" bIns="45712">
            <a:spAutoFit/>
          </a:bodyPr>
          <a:lstStyle/>
          <a:p>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所</a:t>
            </a:r>
            <a:r>
              <a:rPr lang="en-US" altLang="ja-JP" sz="800" dirty="0">
                <a:latin typeface="Meiryo UI" panose="020B0604030504040204" pitchFamily="50" charset="-128"/>
                <a:ea typeface="Meiryo UI" panose="020B0604030504040204" pitchFamily="50" charset="-128"/>
              </a:rPr>
              <a:t>) </a:t>
            </a:r>
            <a:endParaRPr lang="ja-JP" altLang="ja-JP" sz="800" dirty="0">
              <a:latin typeface="Meiryo UI" panose="020B0604030504040204" pitchFamily="50" charset="-128"/>
              <a:ea typeface="Meiryo UI" panose="020B0604030504040204" pitchFamily="50" charset="-128"/>
            </a:endParaRPr>
          </a:p>
        </p:txBody>
      </p:sp>
      <p:sp>
        <p:nvSpPr>
          <p:cNvPr id="68" name="正方形/長方形 67"/>
          <p:cNvSpPr/>
          <p:nvPr/>
        </p:nvSpPr>
        <p:spPr>
          <a:xfrm>
            <a:off x="4900711" y="3839345"/>
            <a:ext cx="432048" cy="221146"/>
          </a:xfrm>
          <a:prstGeom prst="rect">
            <a:avLst/>
          </a:prstGeom>
        </p:spPr>
        <p:txBody>
          <a:bodyPr wrap="square" lIns="91424" tIns="45712" rIns="91424" bIns="45712">
            <a:spAutoFit/>
          </a:bodyPr>
          <a:lstStyle/>
          <a:p>
            <a:r>
              <a:rPr lang="en-US" altLang="ja-JP" sz="800" dirty="0"/>
              <a:t>(</a:t>
            </a:r>
            <a:r>
              <a:rPr lang="ja-JP" altLang="en-US" sz="800" dirty="0"/>
              <a:t>所</a:t>
            </a:r>
            <a:r>
              <a:rPr lang="en-US" altLang="ja-JP" sz="800" dirty="0"/>
              <a:t>) </a:t>
            </a:r>
            <a:endParaRPr lang="ja-JP" altLang="ja-JP" sz="800" dirty="0"/>
          </a:p>
        </p:txBody>
      </p:sp>
      <p:sp>
        <p:nvSpPr>
          <p:cNvPr id="23" name="正方形/長方形 22"/>
          <p:cNvSpPr/>
          <p:nvPr/>
        </p:nvSpPr>
        <p:spPr>
          <a:xfrm>
            <a:off x="246231" y="3016331"/>
            <a:ext cx="4013916" cy="252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８大都道府県開業数・全国シェア</a:t>
            </a:r>
            <a:r>
              <a:rPr lang="zh-TW"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比較</a:t>
            </a:r>
            <a:endParaRPr lang="en-US" altLang="zh-TW"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251520" y="6536494"/>
            <a:ext cx="1916192"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上段：全国シェア率</a:t>
            </a:r>
            <a:endParaRPr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下段：新規開業事業所数</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タイトル 1"/>
          <p:cNvSpPr txBox="1">
            <a:spLocks/>
          </p:cNvSpPr>
          <p:nvPr/>
        </p:nvSpPr>
        <p:spPr>
          <a:xfrm>
            <a:off x="0" y="1"/>
            <a:ext cx="9144000" cy="620688"/>
          </a:xfrm>
          <a:prstGeom prst="rect">
            <a:avLst/>
          </a:prstGeom>
          <a:solidFill>
            <a:schemeClr val="accent6"/>
          </a:solidFill>
          <a:ln>
            <a:noFill/>
          </a:ln>
        </p:spPr>
        <p:txBody>
          <a:bodyPr vert="horz" lIns="91424" tIns="45712" rIns="91424" bIns="4571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方向性</a:t>
            </a: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endParaRPr lang="ja-JP"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32</a:t>
            </a:fld>
            <a:endParaRPr lang="ja-JP" altLang="en-US" sz="1800" dirty="0">
              <a:solidFill>
                <a:schemeClr val="tx1"/>
              </a:solidFill>
            </a:endParaRPr>
          </a:p>
        </p:txBody>
      </p:sp>
      <p:sp>
        <p:nvSpPr>
          <p:cNvPr id="22" name="タイトル 1"/>
          <p:cNvSpPr txBox="1">
            <a:spLocks/>
          </p:cNvSpPr>
          <p:nvPr/>
        </p:nvSpPr>
        <p:spPr>
          <a:xfrm>
            <a:off x="0" y="20805"/>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⑤</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開業数・</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廃業数　</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指標・参考指標）</a:t>
            </a:r>
          </a:p>
        </p:txBody>
      </p:sp>
      <p:sp>
        <p:nvSpPr>
          <p:cNvPr id="25" name="正方形/長方形 24">
            <a:extLst>
              <a:ext uri="{FF2B5EF4-FFF2-40B4-BE49-F238E27FC236}">
                <a16:creationId xmlns:a16="http://schemas.microsoft.com/office/drawing/2014/main" id="{B326D8E8-7B2B-4282-AC9C-5BD029DA0AA3}"/>
              </a:ext>
            </a:extLst>
          </p:cNvPr>
          <p:cNvSpPr/>
          <p:nvPr/>
        </p:nvSpPr>
        <p:spPr>
          <a:xfrm>
            <a:off x="624155" y="861002"/>
            <a:ext cx="622323" cy="215427"/>
          </a:xfrm>
          <a:prstGeom prst="rect">
            <a:avLst/>
          </a:prstGeom>
        </p:spPr>
        <p:txBody>
          <a:bodyPr wrap="square" lIns="91424" tIns="45712" rIns="91424" bIns="45712">
            <a:spAutoFit/>
          </a:bodyPr>
          <a:lstStyle/>
          <a:p>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所</a:t>
            </a:r>
            <a:r>
              <a:rPr lang="en-US" altLang="ja-JP" sz="800" dirty="0">
                <a:latin typeface="Meiryo UI" panose="020B0604030504040204" pitchFamily="50" charset="-128"/>
                <a:ea typeface="Meiryo UI" panose="020B0604030504040204" pitchFamily="50" charset="-128"/>
              </a:rPr>
              <a:t>) </a:t>
            </a:r>
            <a:endParaRPr lang="ja-JP" altLang="ja-JP" sz="800" dirty="0">
              <a:latin typeface="Meiryo UI" panose="020B0604030504040204" pitchFamily="50" charset="-128"/>
              <a:ea typeface="Meiryo UI" panose="020B0604030504040204" pitchFamily="50" charset="-128"/>
            </a:endParaRPr>
          </a:p>
        </p:txBody>
      </p:sp>
      <p:graphicFrame>
        <p:nvGraphicFramePr>
          <p:cNvPr id="4" name="表 3">
            <a:extLst>
              <a:ext uri="{FF2B5EF4-FFF2-40B4-BE49-F238E27FC236}">
                <a16:creationId xmlns:a16="http://schemas.microsoft.com/office/drawing/2014/main" id="{15DEDAB1-7630-4497-A51B-629DAED72D6E}"/>
              </a:ext>
            </a:extLst>
          </p:cNvPr>
          <p:cNvGraphicFramePr>
            <a:graphicFrameLocks noGrp="1"/>
          </p:cNvGraphicFramePr>
          <p:nvPr>
            <p:extLst>
              <p:ext uri="{D42A27DB-BD31-4B8C-83A1-F6EECF244321}">
                <p14:modId xmlns:p14="http://schemas.microsoft.com/office/powerpoint/2010/main" val="2321733189"/>
              </p:ext>
            </p:extLst>
          </p:nvPr>
        </p:nvGraphicFramePr>
        <p:xfrm>
          <a:off x="333689" y="3268359"/>
          <a:ext cx="4353216" cy="3320254"/>
        </p:xfrm>
        <a:graphic>
          <a:graphicData uri="http://schemas.openxmlformats.org/drawingml/2006/table">
            <a:tbl>
              <a:tblPr/>
              <a:tblGrid>
                <a:gridCol w="838808">
                  <a:extLst>
                    <a:ext uri="{9D8B030D-6E8A-4147-A177-3AD203B41FA5}">
                      <a16:colId xmlns:a16="http://schemas.microsoft.com/office/drawing/2014/main" val="1324140387"/>
                    </a:ext>
                  </a:extLst>
                </a:gridCol>
                <a:gridCol w="619413">
                  <a:extLst>
                    <a:ext uri="{9D8B030D-6E8A-4147-A177-3AD203B41FA5}">
                      <a16:colId xmlns:a16="http://schemas.microsoft.com/office/drawing/2014/main" val="1013216138"/>
                    </a:ext>
                  </a:extLst>
                </a:gridCol>
                <a:gridCol w="578999">
                  <a:extLst>
                    <a:ext uri="{9D8B030D-6E8A-4147-A177-3AD203B41FA5}">
                      <a16:colId xmlns:a16="http://schemas.microsoft.com/office/drawing/2014/main" val="4103649262"/>
                    </a:ext>
                  </a:extLst>
                </a:gridCol>
                <a:gridCol w="578999">
                  <a:extLst>
                    <a:ext uri="{9D8B030D-6E8A-4147-A177-3AD203B41FA5}">
                      <a16:colId xmlns:a16="http://schemas.microsoft.com/office/drawing/2014/main" val="2321354369"/>
                    </a:ext>
                  </a:extLst>
                </a:gridCol>
                <a:gridCol w="578999">
                  <a:extLst>
                    <a:ext uri="{9D8B030D-6E8A-4147-A177-3AD203B41FA5}">
                      <a16:colId xmlns:a16="http://schemas.microsoft.com/office/drawing/2014/main" val="2456861898"/>
                    </a:ext>
                  </a:extLst>
                </a:gridCol>
                <a:gridCol w="578999">
                  <a:extLst>
                    <a:ext uri="{9D8B030D-6E8A-4147-A177-3AD203B41FA5}">
                      <a16:colId xmlns:a16="http://schemas.microsoft.com/office/drawing/2014/main" val="4029659167"/>
                    </a:ext>
                  </a:extLst>
                </a:gridCol>
                <a:gridCol w="578999">
                  <a:extLst>
                    <a:ext uri="{9D8B030D-6E8A-4147-A177-3AD203B41FA5}">
                      <a16:colId xmlns:a16="http://schemas.microsoft.com/office/drawing/2014/main" val="1712899333"/>
                    </a:ext>
                  </a:extLst>
                </a:gridCol>
              </a:tblGrid>
              <a:tr h="202570">
                <a:tc>
                  <a:txBody>
                    <a:bodyPr/>
                    <a:lstStyle/>
                    <a:p>
                      <a:pPr algn="ctr" fontAlgn="ctr"/>
                      <a:r>
                        <a:rPr lang="ja-JP" altLang="en-US" sz="1050" b="0" i="0" u="none" strike="noStrike">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50" b="0" i="0" u="none" strike="noStrike">
                          <a:effectLst/>
                          <a:latin typeface="Meiryo UI" panose="020B0604030504040204" pitchFamily="50" charset="-128"/>
                          <a:ea typeface="Meiryo UI" panose="020B0604030504040204" pitchFamily="50" charset="-128"/>
                        </a:rPr>
                        <a:t>2015</a:t>
                      </a:r>
                      <a:r>
                        <a:rPr lang="ja-JP" altLang="en-US" sz="105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50" b="0" i="0" u="none" strike="noStrike">
                          <a:effectLst/>
                          <a:latin typeface="Meiryo UI" panose="020B0604030504040204" pitchFamily="50" charset="-128"/>
                          <a:ea typeface="Meiryo UI" panose="020B0604030504040204" pitchFamily="50" charset="-128"/>
                        </a:rPr>
                        <a:t>2016</a:t>
                      </a:r>
                      <a:r>
                        <a:rPr lang="ja-JP" altLang="en-US" sz="105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50" b="0" i="0" u="none" strike="noStrike">
                          <a:effectLst/>
                          <a:latin typeface="Meiryo UI" panose="020B0604030504040204" pitchFamily="50" charset="-128"/>
                          <a:ea typeface="Meiryo UI" panose="020B0604030504040204" pitchFamily="50" charset="-128"/>
                        </a:rPr>
                        <a:t>2017</a:t>
                      </a:r>
                      <a:r>
                        <a:rPr lang="ja-JP" altLang="en-US" sz="105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50" b="0" i="0" u="none" strike="noStrike" dirty="0">
                          <a:effectLst/>
                          <a:latin typeface="Meiryo UI" panose="020B0604030504040204" pitchFamily="50" charset="-128"/>
                          <a:ea typeface="Meiryo UI" panose="020B0604030504040204" pitchFamily="50" charset="-128"/>
                        </a:rPr>
                        <a:t>2018</a:t>
                      </a:r>
                      <a:r>
                        <a:rPr lang="ja-JP" altLang="en-US" sz="1050" b="0" i="0" u="none" strike="noStrike" dirty="0">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50" b="0" i="0" u="none" strike="noStrike">
                          <a:effectLst/>
                          <a:latin typeface="Meiryo UI" panose="020B0604030504040204" pitchFamily="50" charset="-128"/>
                          <a:ea typeface="Meiryo UI" panose="020B0604030504040204" pitchFamily="50" charset="-128"/>
                        </a:rPr>
                        <a:t>2019</a:t>
                      </a:r>
                      <a:r>
                        <a:rPr lang="ja-JP" altLang="en-US" sz="105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50" b="0" i="0" u="none" strike="noStrike" dirty="0">
                          <a:effectLst/>
                          <a:latin typeface="Meiryo UI" panose="020B0604030504040204" pitchFamily="50" charset="-128"/>
                          <a:ea typeface="Meiryo UI" panose="020B0604030504040204" pitchFamily="50" charset="-128"/>
                        </a:rPr>
                        <a:t>2020</a:t>
                      </a:r>
                      <a:r>
                        <a:rPr lang="ja-JP" altLang="en-US" sz="1050" b="0" i="0" u="none" strike="noStrike" dirty="0">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714008863"/>
                  </a:ext>
                </a:extLst>
              </a:tr>
              <a:tr h="184246">
                <a:tc rowSpan="2">
                  <a:txBody>
                    <a:bodyPr/>
                    <a:lstStyle/>
                    <a:p>
                      <a:pPr algn="ctr" fontAlgn="ctr"/>
                      <a:r>
                        <a:rPr lang="ja-JP" altLang="en-US" sz="1050" b="0" i="0" u="none" strike="noStrike">
                          <a:effectLst/>
                          <a:latin typeface="Meiryo UI" panose="020B0604030504040204" pitchFamily="50" charset="-128"/>
                          <a:ea typeface="Meiryo UI" panose="020B0604030504040204" pitchFamily="50" charset="-128"/>
                        </a:rPr>
                        <a:t>北海道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2804255558"/>
                  </a:ext>
                </a:extLst>
              </a:tr>
              <a:tr h="159403">
                <a:tc vMerge="1">
                  <a:txBody>
                    <a:bodyPr/>
                    <a:lstStyle/>
                    <a:p>
                      <a:endParaRPr kumimoji="1" lang="ja-JP" altLang="en-US"/>
                    </a:p>
                  </a:txBody>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4,141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4,260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4,285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3,831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3,985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4,214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5192790"/>
                  </a:ext>
                </a:extLst>
              </a:tr>
              <a:tr h="184246">
                <a:tc rowSpan="2">
                  <a:txBody>
                    <a:bodyPr/>
                    <a:lstStyle/>
                    <a:p>
                      <a:pPr algn="ctr" fontAlgn="ctr"/>
                      <a:r>
                        <a:rPr lang="ja-JP" altLang="en-US" sz="1050" b="0" i="0" u="none" strike="noStrike">
                          <a:effectLst/>
                          <a:latin typeface="Meiryo UI" panose="020B0604030504040204" pitchFamily="50" charset="-128"/>
                          <a:ea typeface="Meiryo UI" panose="020B0604030504040204" pitchFamily="50" charset="-128"/>
                        </a:rPr>
                        <a:t>東京都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17.3%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17.2%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17.1%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18.5%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18.4%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19.2%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3014006567"/>
                  </a:ext>
                </a:extLst>
              </a:tr>
              <a:tr h="159403">
                <a:tc vMerge="1">
                  <a:txBody>
                    <a:bodyPr/>
                    <a:lstStyle/>
                    <a:p>
                      <a:endParaRPr kumimoji="1" lang="ja-JP" altLang="en-US"/>
                    </a:p>
                  </a:txBody>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18,930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20,557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20,811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18,179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17,644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22,381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4339370"/>
                  </a:ext>
                </a:extLst>
              </a:tr>
              <a:tr h="184246">
                <a:tc rowSpan="2">
                  <a:txBody>
                    <a:bodyPr/>
                    <a:lstStyle/>
                    <a:p>
                      <a:pPr algn="ctr" fontAlgn="ctr"/>
                      <a:r>
                        <a:rPr lang="ja-JP" altLang="en-US" sz="1050" b="0" i="0" u="none" strike="noStrike">
                          <a:effectLst/>
                          <a:latin typeface="Meiryo UI" panose="020B0604030504040204" pitchFamily="50" charset="-128"/>
                          <a:ea typeface="Meiryo UI" panose="020B0604030504040204" pitchFamily="50" charset="-128"/>
                        </a:rPr>
                        <a:t>神奈川県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dirty="0">
                          <a:effectLst/>
                          <a:latin typeface="Meiryo UI" panose="020B0604030504040204" pitchFamily="50" charset="-128"/>
                          <a:ea typeface="Meiryo UI" panose="020B0604030504040204" pitchFamily="50" charset="-128"/>
                        </a:rPr>
                        <a:t>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3545266321"/>
                  </a:ext>
                </a:extLst>
              </a:tr>
              <a:tr h="159403">
                <a:tc vMerge="1">
                  <a:txBody>
                    <a:bodyPr/>
                    <a:lstStyle/>
                    <a:p>
                      <a:endParaRPr kumimoji="1" lang="ja-JP" altLang="en-US"/>
                    </a:p>
                  </a:txBody>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6,633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7,500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7,500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5,644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5,330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6,794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650128"/>
                  </a:ext>
                </a:extLst>
              </a:tr>
              <a:tr h="184246">
                <a:tc rowSpan="2">
                  <a:txBody>
                    <a:bodyPr/>
                    <a:lstStyle/>
                    <a:p>
                      <a:pPr algn="ctr" fontAlgn="ctr"/>
                      <a:r>
                        <a:rPr lang="ja-JP" altLang="en-US" sz="1050" b="0" i="0" u="none" strike="noStrike">
                          <a:effectLst/>
                          <a:latin typeface="Meiryo UI" panose="020B0604030504040204" pitchFamily="50" charset="-128"/>
                          <a:ea typeface="Meiryo UI" panose="020B0604030504040204" pitchFamily="50" charset="-128"/>
                        </a:rPr>
                        <a:t>愛知県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921286813"/>
                  </a:ext>
                </a:extLst>
              </a:tr>
              <a:tr h="159403">
                <a:tc vMerge="1">
                  <a:txBody>
                    <a:bodyPr/>
                    <a:lstStyle/>
                    <a:p>
                      <a:endParaRPr kumimoji="1" lang="ja-JP" altLang="en-US"/>
                    </a:p>
                  </a:txBody>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6,613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7,149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7,040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5,987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5,789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7,025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9909996"/>
                  </a:ext>
                </a:extLst>
              </a:tr>
              <a:tr h="184246">
                <a:tc rowSpan="2">
                  <a:txBody>
                    <a:bodyPr/>
                    <a:lstStyle/>
                    <a:p>
                      <a:pPr algn="ctr" fontAlgn="ctr"/>
                      <a:r>
                        <a:rPr lang="ja-JP" altLang="en-US" sz="1050" b="0" i="0" u="none" strike="noStrike">
                          <a:effectLst/>
                          <a:latin typeface="Meiryo UI" panose="020B0604030504040204" pitchFamily="50" charset="-128"/>
                          <a:ea typeface="Meiryo UI" panose="020B0604030504040204" pitchFamily="50" charset="-128"/>
                        </a:rPr>
                        <a:t>京都府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dirty="0">
                          <a:effectLst/>
                          <a:latin typeface="Meiryo UI" panose="020B0604030504040204" pitchFamily="50" charset="-128"/>
                          <a:ea typeface="Meiryo UI" panose="020B0604030504040204" pitchFamily="50" charset="-128"/>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617400503"/>
                  </a:ext>
                </a:extLst>
              </a:tr>
              <a:tr h="159403">
                <a:tc vMerge="1">
                  <a:txBody>
                    <a:bodyPr/>
                    <a:lstStyle/>
                    <a:p>
                      <a:endParaRPr kumimoji="1" lang="ja-JP" altLang="en-US"/>
                    </a:p>
                  </a:txBody>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1,997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2,413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2,477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1,908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1,922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2,333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3990633"/>
                  </a:ext>
                </a:extLst>
              </a:tr>
              <a:tr h="184246">
                <a:tc rowSpan="2">
                  <a:txBody>
                    <a:bodyPr/>
                    <a:lstStyle/>
                    <a:p>
                      <a:pPr algn="ctr" fontAlgn="ctr"/>
                      <a:r>
                        <a:rPr lang="ja-JP" altLang="en-US" sz="1050" b="0" i="0" u="none" strike="noStrike">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211794199"/>
                  </a:ext>
                </a:extLst>
              </a:tr>
              <a:tr h="159403">
                <a:tc vMerge="1">
                  <a:txBody>
                    <a:bodyPr/>
                    <a:lstStyle/>
                    <a:p>
                      <a:endParaRPr kumimoji="1" lang="ja-JP" altLang="en-US"/>
                    </a:p>
                  </a:txBody>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10,119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11,700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11,629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8,463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8,460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10,209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586696"/>
                  </a:ext>
                </a:extLst>
              </a:tr>
              <a:tr h="184246">
                <a:tc rowSpan="2">
                  <a:txBody>
                    <a:bodyPr/>
                    <a:lstStyle/>
                    <a:p>
                      <a:pPr algn="ctr" fontAlgn="ctr"/>
                      <a:r>
                        <a:rPr lang="ja-JP" altLang="en-US" sz="1050" b="0" i="0" u="none" strike="noStrike">
                          <a:effectLst/>
                          <a:latin typeface="Meiryo UI" panose="020B0604030504040204" pitchFamily="50" charset="-128"/>
                          <a:ea typeface="Meiryo UI" panose="020B0604030504040204" pitchFamily="50" charset="-128"/>
                        </a:rPr>
                        <a:t>兵庫県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2106910895"/>
                  </a:ext>
                </a:extLst>
              </a:tr>
              <a:tr h="159403">
                <a:tc vMerge="1">
                  <a:txBody>
                    <a:bodyPr/>
                    <a:lstStyle/>
                    <a:p>
                      <a:endParaRPr kumimoji="1" lang="ja-JP" altLang="en-US"/>
                    </a:p>
                  </a:txBody>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3,890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4,886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5,031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3,625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3,712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4,340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6877434"/>
                  </a:ext>
                </a:extLst>
              </a:tr>
              <a:tr h="184246">
                <a:tc rowSpan="2">
                  <a:txBody>
                    <a:bodyPr/>
                    <a:lstStyle/>
                    <a:p>
                      <a:pPr algn="ctr" fontAlgn="ctr"/>
                      <a:r>
                        <a:rPr lang="ja-JP" altLang="en-US" sz="1050" b="0" i="0" u="none" strike="noStrike">
                          <a:effectLst/>
                          <a:latin typeface="Meiryo UI" panose="020B0604030504040204" pitchFamily="50" charset="-128"/>
                          <a:ea typeface="Meiryo UI" panose="020B0604030504040204" pitchFamily="50" charset="-128"/>
                        </a:rPr>
                        <a:t>福岡県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4165567201"/>
                  </a:ext>
                </a:extLst>
              </a:tr>
              <a:tr h="159403">
                <a:tc vMerge="1">
                  <a:txBody>
                    <a:bodyPr/>
                    <a:lstStyle/>
                    <a:p>
                      <a:endParaRPr kumimoji="1" lang="ja-JP" altLang="en-US"/>
                    </a:p>
                  </a:txBody>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5,216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5,831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5,831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4,732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4,707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5,640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5944593"/>
                  </a:ext>
                </a:extLst>
              </a:tr>
              <a:tr h="184246">
                <a:tc>
                  <a:txBody>
                    <a:bodyPr/>
                    <a:lstStyle/>
                    <a:p>
                      <a:pPr algn="ctr" fontAlgn="b"/>
                      <a:r>
                        <a:rPr lang="ja-JP" altLang="en-US" sz="1050" b="0" i="0" u="none" strike="noStrike">
                          <a:effectLst/>
                          <a:latin typeface="Meiryo UI" panose="020B0604030504040204" pitchFamily="50" charset="-128"/>
                          <a:ea typeface="Meiryo UI" panose="020B0604030504040204" pitchFamily="50" charset="-128"/>
                        </a:rPr>
                        <a:t>全国合計</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109,202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119,780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121,363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98,508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95,846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116,305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6793029"/>
                  </a:ext>
                </a:extLst>
              </a:tr>
              <a:tr h="184246">
                <a:tc>
                  <a:txBody>
                    <a:bodyPr/>
                    <a:lstStyle/>
                    <a:p>
                      <a:pPr algn="ctr" fontAlgn="b"/>
                      <a:r>
                        <a:rPr lang="ja-JP" altLang="en-US" sz="800" b="0" i="0" u="none" strike="noStrike" dirty="0">
                          <a:effectLst/>
                          <a:latin typeface="Meiryo UI" panose="020B0604030504040204" pitchFamily="50" charset="-128"/>
                          <a:ea typeface="Meiryo UI" panose="020B0604030504040204" pitchFamily="50" charset="-128"/>
                        </a:rPr>
                        <a:t>八大都市シェア</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52.7%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53.7%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53.2%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dirty="0">
                          <a:effectLst/>
                          <a:latin typeface="Meiryo UI" panose="020B0604030504040204" pitchFamily="50" charset="-128"/>
                          <a:ea typeface="Meiryo UI" panose="020B0604030504040204" pitchFamily="50" charset="-128"/>
                        </a:rPr>
                        <a:t>53.2%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53.8%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dirty="0">
                          <a:effectLst/>
                          <a:latin typeface="Meiryo UI" panose="020B0604030504040204" pitchFamily="50" charset="-128"/>
                          <a:ea typeface="Meiryo UI" panose="020B0604030504040204" pitchFamily="50" charset="-128"/>
                        </a:rPr>
                        <a:t>54.1%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555206857"/>
                  </a:ext>
                </a:extLst>
              </a:tr>
            </a:tbl>
          </a:graphicData>
        </a:graphic>
      </p:graphicFrame>
      <p:pic>
        <p:nvPicPr>
          <p:cNvPr id="3" name="図 2">
            <a:extLst>
              <a:ext uri="{FF2B5EF4-FFF2-40B4-BE49-F238E27FC236}">
                <a16:creationId xmlns:a16="http://schemas.microsoft.com/office/drawing/2014/main" id="{2BB04715-6C7D-4DC1-9C19-77C452F7C70F}"/>
              </a:ext>
            </a:extLst>
          </p:cNvPr>
          <p:cNvPicPr>
            <a:picLocks noChangeAspect="1"/>
          </p:cNvPicPr>
          <p:nvPr/>
        </p:nvPicPr>
        <p:blipFill>
          <a:blip r:embed="rId2"/>
          <a:stretch>
            <a:fillRect/>
          </a:stretch>
        </p:blipFill>
        <p:spPr>
          <a:xfrm>
            <a:off x="4622779" y="914341"/>
            <a:ext cx="4480948" cy="2755631"/>
          </a:xfrm>
          <a:prstGeom prst="rect">
            <a:avLst/>
          </a:prstGeom>
        </p:spPr>
      </p:pic>
      <p:pic>
        <p:nvPicPr>
          <p:cNvPr id="5" name="図 4">
            <a:extLst>
              <a:ext uri="{FF2B5EF4-FFF2-40B4-BE49-F238E27FC236}">
                <a16:creationId xmlns:a16="http://schemas.microsoft.com/office/drawing/2014/main" id="{E624E14A-B909-406B-80C1-188CA3C8486E}"/>
              </a:ext>
            </a:extLst>
          </p:cNvPr>
          <p:cNvPicPr>
            <a:picLocks noChangeAspect="1"/>
          </p:cNvPicPr>
          <p:nvPr/>
        </p:nvPicPr>
        <p:blipFill>
          <a:blip r:embed="rId3"/>
          <a:stretch>
            <a:fillRect/>
          </a:stretch>
        </p:blipFill>
        <p:spPr>
          <a:xfrm>
            <a:off x="4734766" y="3918242"/>
            <a:ext cx="4426080" cy="2706859"/>
          </a:xfrm>
          <a:prstGeom prst="rect">
            <a:avLst/>
          </a:prstGeom>
        </p:spPr>
      </p:pic>
      <p:pic>
        <p:nvPicPr>
          <p:cNvPr id="6" name="図 5">
            <a:extLst>
              <a:ext uri="{FF2B5EF4-FFF2-40B4-BE49-F238E27FC236}">
                <a16:creationId xmlns:a16="http://schemas.microsoft.com/office/drawing/2014/main" id="{222C10E2-C419-4BE6-A325-533C9C85746D}"/>
              </a:ext>
            </a:extLst>
          </p:cNvPr>
          <p:cNvPicPr>
            <a:picLocks noChangeAspect="1"/>
          </p:cNvPicPr>
          <p:nvPr/>
        </p:nvPicPr>
        <p:blipFill>
          <a:blip r:embed="rId4"/>
          <a:stretch>
            <a:fillRect/>
          </a:stretch>
        </p:blipFill>
        <p:spPr>
          <a:xfrm>
            <a:off x="474823" y="998306"/>
            <a:ext cx="4077419" cy="2191908"/>
          </a:xfrm>
          <a:prstGeom prst="rect">
            <a:avLst/>
          </a:prstGeom>
        </p:spPr>
      </p:pic>
    </p:spTree>
    <p:extLst>
      <p:ext uri="{BB962C8B-B14F-4D97-AF65-F5344CB8AC3E}">
        <p14:creationId xmlns:p14="http://schemas.microsoft.com/office/powerpoint/2010/main" val="565172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20805"/>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⑤</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転入・転出企業数　　　　　　　　　　　　　　　　　　　　　　　　　　（参考指標）</a:t>
            </a:r>
          </a:p>
        </p:txBody>
      </p:sp>
      <p:sp>
        <p:nvSpPr>
          <p:cNvPr id="9" name="正方形/長方形 8"/>
          <p:cNvSpPr/>
          <p:nvPr/>
        </p:nvSpPr>
        <p:spPr>
          <a:xfrm>
            <a:off x="276" y="676508"/>
            <a:ext cx="421168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大阪府の企業移転動向</a:t>
            </a:r>
          </a:p>
        </p:txBody>
      </p:sp>
      <p:sp>
        <p:nvSpPr>
          <p:cNvPr id="10" name="正方形/長方形 9"/>
          <p:cNvSpPr/>
          <p:nvPr/>
        </p:nvSpPr>
        <p:spPr>
          <a:xfrm>
            <a:off x="229754" y="6481484"/>
            <a:ext cx="3982206" cy="230816"/>
          </a:xfrm>
          <a:prstGeom prst="rect">
            <a:avLst/>
          </a:prstGeom>
        </p:spPr>
        <p:txBody>
          <a:bodyPr wrap="square" lIns="91424" tIns="45712" rIns="91424" bIns="45712">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資料：帝国データバンク「</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全国「本社移転」動向調査</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」より作成</a:t>
            </a:r>
          </a:p>
        </p:txBody>
      </p:sp>
      <p:sp>
        <p:nvSpPr>
          <p:cNvPr id="11" name="正方形/長方形 10"/>
          <p:cNvSpPr/>
          <p:nvPr/>
        </p:nvSpPr>
        <p:spPr>
          <a:xfrm>
            <a:off x="8532440" y="806991"/>
            <a:ext cx="611560" cy="229557"/>
          </a:xfrm>
          <a:prstGeom prst="rect">
            <a:avLst/>
          </a:prstGeom>
        </p:spPr>
        <p:txBody>
          <a:bodyPr wrap="square" lIns="91424" tIns="45712" rIns="91424" bIns="45712">
            <a:spAutoFit/>
          </a:bodyPr>
          <a:lstStyle/>
          <a:p>
            <a:pPr algn="r"/>
            <a:r>
              <a:rPr lang="ja-JP" altLang="en-US" sz="900" dirty="0">
                <a:latin typeface="Meiryo UI" panose="020B0604030504040204" pitchFamily="50" charset="-128"/>
                <a:ea typeface="Meiryo UI" panose="020B0604030504040204" pitchFamily="50" charset="-128"/>
                <a:cs typeface="Meiryo UI" panose="020B0604030504040204" pitchFamily="50" charset="-128"/>
              </a:rPr>
              <a:t>（社）</a:t>
            </a:r>
          </a:p>
        </p:txBody>
      </p:sp>
      <p:sp>
        <p:nvSpPr>
          <p:cNvPr id="12" name="スライド番号プレースホルダー 1"/>
          <p:cNvSpPr>
            <a:spLocks noGrp="1"/>
          </p:cNvSpPr>
          <p:nvPr>
            <p:ph type="sldNum" sz="quarter" idx="12"/>
          </p:nvPr>
        </p:nvSpPr>
        <p:spPr>
          <a:xfrm>
            <a:off x="7010400" y="6529737"/>
            <a:ext cx="2133600" cy="365125"/>
          </a:xfrm>
        </p:spPr>
        <p:txBody>
          <a:bodyPr/>
          <a:lstStyle/>
          <a:p>
            <a:pPr>
              <a:defRPr/>
            </a:pPr>
            <a:fld id="{C77793C5-38B7-48A6-8306-0FF47ECB2C84}" type="slidenum">
              <a:rPr lang="ja-JP" altLang="en-US" sz="1800">
                <a:solidFill>
                  <a:schemeClr val="tx1"/>
                </a:solidFill>
              </a:rPr>
              <a:pPr>
                <a:defRPr/>
              </a:pPr>
              <a:t>33</a:t>
            </a:fld>
            <a:endParaRPr lang="ja-JP" altLang="en-US" sz="1800" dirty="0">
              <a:solidFill>
                <a:schemeClr val="tx1"/>
              </a:solidFill>
            </a:endParaRPr>
          </a:p>
        </p:txBody>
      </p:sp>
      <p:pic>
        <p:nvPicPr>
          <p:cNvPr id="13" name="図 12">
            <a:extLst>
              <a:ext uri="{FF2B5EF4-FFF2-40B4-BE49-F238E27FC236}">
                <a16:creationId xmlns:a16="http://schemas.microsoft.com/office/drawing/2014/main" id="{EB7FE18C-01DD-4C02-8BCF-025E9D4C51D7}"/>
              </a:ext>
            </a:extLst>
          </p:cNvPr>
          <p:cNvPicPr>
            <a:picLocks noChangeAspect="1"/>
          </p:cNvPicPr>
          <p:nvPr/>
        </p:nvPicPr>
        <p:blipFill rotWithShape="1">
          <a:blip r:embed="rId3"/>
          <a:srcRect l="46126" t="15106" r="10018" b="9494"/>
          <a:stretch/>
        </p:blipFill>
        <p:spPr>
          <a:xfrm>
            <a:off x="0" y="1340768"/>
            <a:ext cx="5035005" cy="4840724"/>
          </a:xfrm>
          <a:prstGeom prst="rect">
            <a:avLst/>
          </a:prstGeom>
        </p:spPr>
      </p:pic>
      <p:graphicFrame>
        <p:nvGraphicFramePr>
          <p:cNvPr id="2" name="表 1">
            <a:extLst>
              <a:ext uri="{FF2B5EF4-FFF2-40B4-BE49-F238E27FC236}">
                <a16:creationId xmlns:a16="http://schemas.microsoft.com/office/drawing/2014/main" id="{298AB667-ACBC-4E15-9B41-06F89FF63390}"/>
              </a:ext>
            </a:extLst>
          </p:cNvPr>
          <p:cNvGraphicFramePr>
            <a:graphicFrameLocks noGrp="1"/>
          </p:cNvGraphicFramePr>
          <p:nvPr>
            <p:extLst>
              <p:ext uri="{D42A27DB-BD31-4B8C-83A1-F6EECF244321}">
                <p14:modId xmlns:p14="http://schemas.microsoft.com/office/powerpoint/2010/main" val="664327288"/>
              </p:ext>
            </p:extLst>
          </p:nvPr>
        </p:nvGraphicFramePr>
        <p:xfrm>
          <a:off x="5035005" y="856528"/>
          <a:ext cx="3982207" cy="5721402"/>
        </p:xfrm>
        <a:graphic>
          <a:graphicData uri="http://schemas.openxmlformats.org/drawingml/2006/table">
            <a:tbl>
              <a:tblPr/>
              <a:tblGrid>
                <a:gridCol w="853330">
                  <a:extLst>
                    <a:ext uri="{9D8B030D-6E8A-4147-A177-3AD203B41FA5}">
                      <a16:colId xmlns:a16="http://schemas.microsoft.com/office/drawing/2014/main" val="539128937"/>
                    </a:ext>
                  </a:extLst>
                </a:gridCol>
                <a:gridCol w="853330">
                  <a:extLst>
                    <a:ext uri="{9D8B030D-6E8A-4147-A177-3AD203B41FA5}">
                      <a16:colId xmlns:a16="http://schemas.microsoft.com/office/drawing/2014/main" val="1072471127"/>
                    </a:ext>
                  </a:extLst>
                </a:gridCol>
                <a:gridCol w="853330">
                  <a:extLst>
                    <a:ext uri="{9D8B030D-6E8A-4147-A177-3AD203B41FA5}">
                      <a16:colId xmlns:a16="http://schemas.microsoft.com/office/drawing/2014/main" val="2870676587"/>
                    </a:ext>
                  </a:extLst>
                </a:gridCol>
                <a:gridCol w="1422217">
                  <a:extLst>
                    <a:ext uri="{9D8B030D-6E8A-4147-A177-3AD203B41FA5}">
                      <a16:colId xmlns:a16="http://schemas.microsoft.com/office/drawing/2014/main" val="809861871"/>
                    </a:ext>
                  </a:extLst>
                </a:gridCol>
              </a:tblGrid>
              <a:tr h="154805">
                <a:tc gridSpan="4">
                  <a:txBody>
                    <a:bodyPr/>
                    <a:lstStyle/>
                    <a:p>
                      <a:pPr algn="l" fontAlgn="b"/>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大阪府の企業移転動向（</a:t>
                      </a: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1990</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年）</a:t>
                      </a:r>
                    </a:p>
                  </a:txBody>
                  <a:tcPr marL="5274" marR="5274" marT="5274"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83319466"/>
                  </a:ext>
                </a:extLst>
              </a:tr>
              <a:tr h="154805">
                <a:tc>
                  <a:txBody>
                    <a:bodyPr/>
                    <a:lstStyle/>
                    <a:p>
                      <a:pPr algn="ct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転入</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転出</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転入</a:t>
                      </a:r>
                      <a:r>
                        <a:rPr lang="en-US" altLang="ja-JP" sz="1100" b="0" i="0" u="none" strike="noStrike">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a:solidFill>
                            <a:srgbClr val="000000"/>
                          </a:solidFill>
                          <a:effectLst/>
                          <a:latin typeface="Meiryo UI" panose="020B0604030504040204" pitchFamily="50" charset="-128"/>
                          <a:ea typeface="Meiryo UI" panose="020B0604030504040204" pitchFamily="50" charset="-128"/>
                        </a:rPr>
                        <a:t>転出</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551432207"/>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1990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99</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159</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60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6010070"/>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1991</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93</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139</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1765695"/>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1992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116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190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74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993866"/>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1993</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71</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133</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2400465"/>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1994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106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264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158</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9941789"/>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1995</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183</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215</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274784"/>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1996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128</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214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86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7247433"/>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1997</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120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252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132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7219334"/>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1998</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130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242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112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4492191"/>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1999</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121</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307</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186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5285058"/>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2000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143</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253</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110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1078364"/>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2001</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135</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269</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134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6093373"/>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2002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135</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312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177</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52592"/>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2003</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144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292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148</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1598038"/>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2004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150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239</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89</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1270754"/>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2005</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164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252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88</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4564937"/>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2006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160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284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124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2799558"/>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2007</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132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251</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119</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6308069"/>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2008</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149</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238</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89</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0792831"/>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2009</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146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256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110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1136239"/>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2010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156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244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88</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219527"/>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2011</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155</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251</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96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9946814"/>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2012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164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218</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8538340"/>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2013</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156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232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76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1549102"/>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2014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141</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198</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57</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488065"/>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146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210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64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2186873"/>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157</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210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53</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0474899"/>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145</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61</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3631946"/>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174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191</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17</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0187207"/>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160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237</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77</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8292953"/>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154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196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8288308"/>
                  </a:ext>
                </a:extLst>
              </a:tr>
            </a:tbl>
          </a:graphicData>
        </a:graphic>
      </p:graphicFrame>
    </p:spTree>
    <p:extLst>
      <p:ext uri="{BB962C8B-B14F-4D97-AF65-F5344CB8AC3E}">
        <p14:creationId xmlns:p14="http://schemas.microsoft.com/office/powerpoint/2010/main" val="3952869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20805"/>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⑤</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農業産出額　　　　　　　　　　　　　　　　　　　　　　　　　　　　　　　　（参考指標）</a:t>
            </a:r>
          </a:p>
        </p:txBody>
      </p:sp>
      <p:sp>
        <p:nvSpPr>
          <p:cNvPr id="3" name="正方形/長方形 2"/>
          <p:cNvSpPr/>
          <p:nvPr/>
        </p:nvSpPr>
        <p:spPr>
          <a:xfrm>
            <a:off x="4191636" y="6475509"/>
            <a:ext cx="4918310" cy="230816"/>
          </a:xfrm>
          <a:prstGeom prst="rect">
            <a:avLst/>
          </a:prstGeom>
        </p:spPr>
        <p:txBody>
          <a:bodyPr wrap="square" lIns="91424" tIns="45712" rIns="91424" bIns="45712">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資料：</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    農林水産省「生産農業所得統計」</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、大阪府統計年鑑</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より作成</a:t>
            </a:r>
          </a:p>
        </p:txBody>
      </p:sp>
      <p:sp>
        <p:nvSpPr>
          <p:cNvPr id="6" name="正方形/長方形 5"/>
          <p:cNvSpPr/>
          <p:nvPr/>
        </p:nvSpPr>
        <p:spPr>
          <a:xfrm>
            <a:off x="276" y="676508"/>
            <a:ext cx="421168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■大阪府の耕種・畜産別農業産出額の推移</a:t>
            </a:r>
            <a:endPar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1"/>
          <p:cNvSpPr>
            <a:spLocks noGrp="1"/>
          </p:cNvSpPr>
          <p:nvPr>
            <p:ph type="sldNum" sz="quarter" idx="12"/>
          </p:nvPr>
        </p:nvSpPr>
        <p:spPr>
          <a:xfrm>
            <a:off x="7010400" y="6529737"/>
            <a:ext cx="2133600" cy="365125"/>
          </a:xfrm>
        </p:spPr>
        <p:txBody>
          <a:bodyPr/>
          <a:lstStyle/>
          <a:p>
            <a:pPr>
              <a:defRPr/>
            </a:pPr>
            <a:fld id="{C77793C5-38B7-48A6-8306-0FF47ECB2C84}" type="slidenum">
              <a:rPr lang="ja-JP" altLang="en-US" sz="1800">
                <a:solidFill>
                  <a:schemeClr val="tx1"/>
                </a:solidFill>
              </a:rPr>
              <a:pPr>
                <a:defRPr/>
              </a:pPr>
              <a:t>34</a:t>
            </a:fld>
            <a:endParaRPr lang="ja-JP" altLang="en-US" sz="1800" dirty="0">
              <a:solidFill>
                <a:schemeClr val="tx1"/>
              </a:solidFill>
            </a:endParaRPr>
          </a:p>
        </p:txBody>
      </p:sp>
      <p:graphicFrame>
        <p:nvGraphicFramePr>
          <p:cNvPr id="14" name="表 13">
            <a:extLst>
              <a:ext uri="{FF2B5EF4-FFF2-40B4-BE49-F238E27FC236}">
                <a16:creationId xmlns:a16="http://schemas.microsoft.com/office/drawing/2014/main" id="{5C07670D-4694-4768-A5CE-6B7E4C26B881}"/>
              </a:ext>
            </a:extLst>
          </p:cNvPr>
          <p:cNvGraphicFramePr>
            <a:graphicFrameLocks noGrp="1"/>
          </p:cNvGraphicFramePr>
          <p:nvPr>
            <p:extLst>
              <p:ext uri="{D42A27DB-BD31-4B8C-83A1-F6EECF244321}">
                <p14:modId xmlns:p14="http://schemas.microsoft.com/office/powerpoint/2010/main" val="960925917"/>
              </p:ext>
            </p:extLst>
          </p:nvPr>
        </p:nvGraphicFramePr>
        <p:xfrm>
          <a:off x="827586" y="4737381"/>
          <a:ext cx="7128795" cy="1724025"/>
        </p:xfrm>
        <a:graphic>
          <a:graphicData uri="http://schemas.openxmlformats.org/drawingml/2006/table">
            <a:tbl>
              <a:tblPr/>
              <a:tblGrid>
                <a:gridCol w="1172218">
                  <a:extLst>
                    <a:ext uri="{9D8B030D-6E8A-4147-A177-3AD203B41FA5}">
                      <a16:colId xmlns:a16="http://schemas.microsoft.com/office/drawing/2014/main" val="403953307"/>
                    </a:ext>
                  </a:extLst>
                </a:gridCol>
                <a:gridCol w="977945">
                  <a:extLst>
                    <a:ext uri="{9D8B030D-6E8A-4147-A177-3AD203B41FA5}">
                      <a16:colId xmlns:a16="http://schemas.microsoft.com/office/drawing/2014/main" val="2183690148"/>
                    </a:ext>
                  </a:extLst>
                </a:gridCol>
                <a:gridCol w="829772">
                  <a:extLst>
                    <a:ext uri="{9D8B030D-6E8A-4147-A177-3AD203B41FA5}">
                      <a16:colId xmlns:a16="http://schemas.microsoft.com/office/drawing/2014/main" val="1376941112"/>
                    </a:ext>
                  </a:extLst>
                </a:gridCol>
                <a:gridCol w="829772">
                  <a:extLst>
                    <a:ext uri="{9D8B030D-6E8A-4147-A177-3AD203B41FA5}">
                      <a16:colId xmlns:a16="http://schemas.microsoft.com/office/drawing/2014/main" val="2710993718"/>
                    </a:ext>
                  </a:extLst>
                </a:gridCol>
                <a:gridCol w="829772">
                  <a:extLst>
                    <a:ext uri="{9D8B030D-6E8A-4147-A177-3AD203B41FA5}">
                      <a16:colId xmlns:a16="http://schemas.microsoft.com/office/drawing/2014/main" val="3080416464"/>
                    </a:ext>
                  </a:extLst>
                </a:gridCol>
                <a:gridCol w="829772">
                  <a:extLst>
                    <a:ext uri="{9D8B030D-6E8A-4147-A177-3AD203B41FA5}">
                      <a16:colId xmlns:a16="http://schemas.microsoft.com/office/drawing/2014/main" val="888596670"/>
                    </a:ext>
                  </a:extLst>
                </a:gridCol>
                <a:gridCol w="829772">
                  <a:extLst>
                    <a:ext uri="{9D8B030D-6E8A-4147-A177-3AD203B41FA5}">
                      <a16:colId xmlns:a16="http://schemas.microsoft.com/office/drawing/2014/main" val="1207040924"/>
                    </a:ext>
                  </a:extLst>
                </a:gridCol>
                <a:gridCol w="829772">
                  <a:extLst>
                    <a:ext uri="{9D8B030D-6E8A-4147-A177-3AD203B41FA5}">
                      <a16:colId xmlns:a16="http://schemas.microsoft.com/office/drawing/2014/main" val="2634094016"/>
                    </a:ext>
                  </a:extLst>
                </a:gridCol>
              </a:tblGrid>
              <a:tr h="438150">
                <a:tc>
                  <a:txBody>
                    <a:bodyPr/>
                    <a:lstStyle/>
                    <a:p>
                      <a:pPr algn="ctr" fontAlgn="ctr"/>
                      <a:r>
                        <a:rPr lang="ja-JP" altLang="en-US" sz="1100" b="0" i="0" u="none" strike="noStrike">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zh-TW" altLang="en-US" sz="1100" b="0" i="0" u="none" strike="noStrike" dirty="0">
                          <a:effectLst/>
                          <a:latin typeface="Meiryo UI" panose="020B0604030504040204" pitchFamily="50" charset="-128"/>
                          <a:ea typeface="Meiryo UI" panose="020B0604030504040204" pitchFamily="50" charset="-128"/>
                        </a:rPr>
                        <a:t>農業生産額</a:t>
                      </a:r>
                      <a:endParaRPr lang="en-US" altLang="zh-TW" sz="1100" b="0" i="0" u="none" strike="noStrike" dirty="0">
                        <a:effectLst/>
                        <a:latin typeface="Meiryo UI" panose="020B0604030504040204" pitchFamily="50" charset="-128"/>
                        <a:ea typeface="Meiryo UI" panose="020B0604030504040204" pitchFamily="50" charset="-128"/>
                      </a:endParaRPr>
                    </a:p>
                    <a:p>
                      <a:pPr algn="ctr" fontAlgn="ctr"/>
                      <a:r>
                        <a:rPr lang="ja-JP" altLang="en-US" sz="1100" b="0" i="0" u="none" strike="noStrike" dirty="0">
                          <a:effectLst/>
                          <a:latin typeface="Meiryo UI" panose="020B0604030504040204" pitchFamily="50" charset="-128"/>
                          <a:ea typeface="Meiryo UI" panose="020B0604030504040204" pitchFamily="50" charset="-128"/>
                        </a:rPr>
                        <a:t>（合計）</a:t>
                      </a:r>
                      <a:endParaRPr lang="zh-TW" altLang="en-US" sz="1100" b="0" i="0" u="none" strike="noStrike" dirty="0">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900" b="0" i="0" u="none" strike="noStrike" dirty="0">
                          <a:effectLst/>
                          <a:latin typeface="Meiryo UI" panose="020B0604030504040204" pitchFamily="50" charset="-128"/>
                          <a:ea typeface="Meiryo UI" panose="020B0604030504040204" pitchFamily="50" charset="-128"/>
                        </a:rPr>
                        <a:t>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900" b="0" i="0" u="none" strike="noStrike">
                          <a:effectLst/>
                          <a:latin typeface="Meiryo UI" panose="020B0604030504040204" pitchFamily="50" charset="-128"/>
                          <a:ea typeface="Meiryo UI" panose="020B0604030504040204" pitchFamily="50" charset="-128"/>
                        </a:rPr>
                        <a:t>野菜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900" b="0" i="0" u="none" strike="noStrike">
                          <a:effectLst/>
                          <a:latin typeface="Meiryo UI" panose="020B0604030504040204" pitchFamily="50" charset="-128"/>
                          <a:ea typeface="Meiryo UI" panose="020B0604030504040204" pitchFamily="50" charset="-128"/>
                        </a:rPr>
                        <a:t>果実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1100" b="0" i="0" u="none" strike="noStrike">
                          <a:effectLst/>
                          <a:latin typeface="Meiryo UI" panose="020B0604030504040204" pitchFamily="50" charset="-128"/>
                          <a:ea typeface="Meiryo UI" panose="020B0604030504040204" pitchFamily="50" charset="-128"/>
                        </a:rPr>
                        <a:t>花き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1100" b="0" i="0" u="none" strike="noStrike">
                          <a:effectLst/>
                          <a:latin typeface="Meiryo UI" panose="020B0604030504040204" pitchFamily="50" charset="-128"/>
                          <a:ea typeface="Meiryo UI" panose="020B0604030504040204" pitchFamily="50" charset="-128"/>
                        </a:rPr>
                        <a:t>その他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畜産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87122514"/>
                  </a:ext>
                </a:extLst>
              </a:tr>
              <a:tr h="257175">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2015</a:t>
                      </a:r>
                      <a:r>
                        <a:rPr lang="ja-JP" altLang="en-US" sz="110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6696653"/>
                  </a:ext>
                </a:extLst>
              </a:tr>
              <a:tr h="257175">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2016</a:t>
                      </a:r>
                      <a:r>
                        <a:rPr lang="ja-JP" altLang="en-US" sz="110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5386970"/>
                  </a:ext>
                </a:extLst>
              </a:tr>
              <a:tr h="257175">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2017</a:t>
                      </a:r>
                      <a:r>
                        <a:rPr lang="ja-JP" altLang="en-US" sz="110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75529982"/>
                  </a:ext>
                </a:extLst>
              </a:tr>
              <a:tr h="257175">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2018</a:t>
                      </a:r>
                      <a:r>
                        <a:rPr lang="ja-JP" altLang="en-US" sz="110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a:effectLst/>
                          <a:latin typeface="Meiryo UI" panose="020B0604030504040204" pitchFamily="50" charset="-128"/>
                          <a:ea typeface="Meiryo UI" panose="020B0604030504040204" pitchFamily="50" charset="-128"/>
                        </a:rPr>
                        <a:t>332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a:effectLst/>
                          <a:latin typeface="Meiryo UI" panose="020B0604030504040204" pitchFamily="50" charset="-128"/>
                          <a:ea typeface="Meiryo UI" panose="020B0604030504040204" pitchFamily="50" charset="-128"/>
                        </a:rPr>
                        <a:t>73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a:effectLst/>
                          <a:latin typeface="Meiryo UI" panose="020B0604030504040204" pitchFamily="50" charset="-128"/>
                          <a:ea typeface="Meiryo UI" panose="020B0604030504040204" pitchFamily="50" charset="-128"/>
                        </a:rPr>
                        <a:t>150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a:effectLst/>
                          <a:latin typeface="Meiryo UI" panose="020B0604030504040204" pitchFamily="50" charset="-128"/>
                          <a:ea typeface="Meiryo UI" panose="020B0604030504040204" pitchFamily="50" charset="-128"/>
                        </a:rPr>
                        <a:t>67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a:effectLst/>
                          <a:latin typeface="Meiryo UI" panose="020B0604030504040204" pitchFamily="50" charset="-128"/>
                          <a:ea typeface="Meiryo UI" panose="020B0604030504040204" pitchFamily="50" charset="-128"/>
                        </a:rPr>
                        <a:t>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a:effectLst/>
                          <a:latin typeface="Meiryo UI" panose="020B0604030504040204" pitchFamily="50" charset="-128"/>
                          <a:ea typeface="Meiryo UI" panose="020B0604030504040204" pitchFamily="50" charset="-128"/>
                        </a:rPr>
                        <a:t>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8227403"/>
                  </a:ext>
                </a:extLst>
              </a:tr>
              <a:tr h="257175">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2019</a:t>
                      </a:r>
                      <a:r>
                        <a:rPr lang="ja-JP" altLang="en-US" sz="110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a:effectLst/>
                          <a:latin typeface="Meiryo UI" panose="020B0604030504040204" pitchFamily="50" charset="-128"/>
                          <a:ea typeface="Meiryo UI" panose="020B0604030504040204" pitchFamily="50" charset="-128"/>
                        </a:rPr>
                        <a:t>320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a:effectLst/>
                          <a:latin typeface="Meiryo UI" panose="020B0604030504040204" pitchFamily="50" charset="-128"/>
                          <a:ea typeface="Meiryo UI" panose="020B0604030504040204" pitchFamily="50" charset="-128"/>
                        </a:rPr>
                        <a:t>72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a:effectLst/>
                          <a:latin typeface="Meiryo UI" panose="020B0604030504040204" pitchFamily="50" charset="-128"/>
                          <a:ea typeface="Meiryo UI" panose="020B0604030504040204" pitchFamily="50" charset="-128"/>
                        </a:rPr>
                        <a:t>136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a:effectLst/>
                          <a:latin typeface="Meiryo UI" panose="020B0604030504040204" pitchFamily="50" charset="-128"/>
                          <a:ea typeface="Meiryo UI" panose="020B0604030504040204" pitchFamily="50" charset="-128"/>
                        </a:rPr>
                        <a:t>67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a:effectLst/>
                          <a:latin typeface="Meiryo UI" panose="020B0604030504040204" pitchFamily="50" charset="-128"/>
                          <a:ea typeface="Meiryo UI" panose="020B0604030504040204" pitchFamily="50" charset="-128"/>
                        </a:rPr>
                        <a:t>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dirty="0">
                          <a:effectLst/>
                          <a:latin typeface="Meiryo UI" panose="020B0604030504040204" pitchFamily="50" charset="-128"/>
                          <a:ea typeface="Meiryo UI" panose="020B0604030504040204" pitchFamily="50" charset="-128"/>
                        </a:rPr>
                        <a:t>19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1577184"/>
                  </a:ext>
                </a:extLst>
              </a:tr>
            </a:tbl>
          </a:graphicData>
        </a:graphic>
      </p:graphicFrame>
      <p:pic>
        <p:nvPicPr>
          <p:cNvPr id="2" name="図 1">
            <a:extLst>
              <a:ext uri="{FF2B5EF4-FFF2-40B4-BE49-F238E27FC236}">
                <a16:creationId xmlns:a16="http://schemas.microsoft.com/office/drawing/2014/main" id="{1CF664C0-7423-4CB5-B6D4-50F4E076F273}"/>
              </a:ext>
            </a:extLst>
          </p:cNvPr>
          <p:cNvPicPr>
            <a:picLocks noChangeAspect="1"/>
          </p:cNvPicPr>
          <p:nvPr/>
        </p:nvPicPr>
        <p:blipFill>
          <a:blip r:embed="rId2"/>
          <a:stretch>
            <a:fillRect/>
          </a:stretch>
        </p:blipFill>
        <p:spPr>
          <a:xfrm>
            <a:off x="863065" y="1034685"/>
            <a:ext cx="7093316" cy="3507284"/>
          </a:xfrm>
          <a:prstGeom prst="rect">
            <a:avLst/>
          </a:prstGeom>
        </p:spPr>
      </p:pic>
      <p:sp>
        <p:nvSpPr>
          <p:cNvPr id="7" name="正方形/長方形 6"/>
          <p:cNvSpPr/>
          <p:nvPr/>
        </p:nvSpPr>
        <p:spPr>
          <a:xfrm>
            <a:off x="7162800" y="807199"/>
            <a:ext cx="914400" cy="9144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（億円</a:t>
            </a:r>
            <a:r>
              <a:rPr lang="ja-JP" altLang="en-US"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9" name="正方形/長方形 8"/>
          <p:cNvSpPr/>
          <p:nvPr/>
        </p:nvSpPr>
        <p:spPr>
          <a:xfrm>
            <a:off x="1743072" y="1359909"/>
            <a:ext cx="502250" cy="39240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b="1" dirty="0"/>
              <a:t>341</a:t>
            </a:r>
            <a:endParaRPr lang="ja-JP" b="1" dirty="0"/>
          </a:p>
        </p:txBody>
      </p:sp>
      <p:sp>
        <p:nvSpPr>
          <p:cNvPr id="10" name="正方形/長方形 9"/>
          <p:cNvSpPr/>
          <p:nvPr/>
        </p:nvSpPr>
        <p:spPr>
          <a:xfrm>
            <a:off x="3087827" y="1242019"/>
            <a:ext cx="502250" cy="39240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b="1" dirty="0"/>
              <a:t>353</a:t>
            </a:r>
            <a:endParaRPr lang="ja-JP" b="1" dirty="0"/>
          </a:p>
        </p:txBody>
      </p:sp>
      <p:sp>
        <p:nvSpPr>
          <p:cNvPr id="11" name="正方形/長方形 10"/>
          <p:cNvSpPr/>
          <p:nvPr/>
        </p:nvSpPr>
        <p:spPr>
          <a:xfrm>
            <a:off x="4432582" y="1206684"/>
            <a:ext cx="502250" cy="39240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b="1" dirty="0"/>
              <a:t>357</a:t>
            </a:r>
            <a:endParaRPr lang="ja-JP" b="1" dirty="0"/>
          </a:p>
        </p:txBody>
      </p:sp>
      <p:sp>
        <p:nvSpPr>
          <p:cNvPr id="12" name="正方形/長方形 11"/>
          <p:cNvSpPr/>
          <p:nvPr/>
        </p:nvSpPr>
        <p:spPr>
          <a:xfrm>
            <a:off x="5777337" y="1359909"/>
            <a:ext cx="502250" cy="39240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b="1" dirty="0"/>
              <a:t>332</a:t>
            </a:r>
            <a:endParaRPr lang="ja-JP" b="1" dirty="0"/>
          </a:p>
        </p:txBody>
      </p:sp>
      <p:sp>
        <p:nvSpPr>
          <p:cNvPr id="5" name="正方形/長方形 4">
            <a:extLst>
              <a:ext uri="{FF2B5EF4-FFF2-40B4-BE49-F238E27FC236}">
                <a16:creationId xmlns:a16="http://schemas.microsoft.com/office/drawing/2014/main" id="{B7C6FDCE-01B2-4C29-A3A3-72889C49FEFA}"/>
              </a:ext>
            </a:extLst>
          </p:cNvPr>
          <p:cNvSpPr/>
          <p:nvPr/>
        </p:nvSpPr>
        <p:spPr>
          <a:xfrm>
            <a:off x="4287306" y="3305889"/>
            <a:ext cx="569387" cy="246221"/>
          </a:xfrm>
          <a:prstGeom prst="rect">
            <a:avLst/>
          </a:prstGeom>
        </p:spPr>
        <p:txBody>
          <a:bodyPr wrap="none">
            <a:spAutoFit/>
          </a:bodyPr>
          <a:lstStyle/>
          <a:p>
            <a:pPr lvl="0" algn="ctr"/>
            <a:r>
              <a:rPr lang="ja-JP" altLang="en-US" sz="1000" dirty="0">
                <a:solidFill>
                  <a:prstClr val="black"/>
                </a:solidFill>
                <a:latin typeface="Meiryo UI" panose="020B0604030504040204" pitchFamily="50" charset="-128"/>
                <a:ea typeface="Meiryo UI" panose="020B0604030504040204" pitchFamily="50" charset="-128"/>
              </a:rPr>
              <a:t>（人）</a:t>
            </a:r>
          </a:p>
        </p:txBody>
      </p:sp>
      <p:sp>
        <p:nvSpPr>
          <p:cNvPr id="15" name="正方形/長方形 14">
            <a:extLst>
              <a:ext uri="{FF2B5EF4-FFF2-40B4-BE49-F238E27FC236}">
                <a16:creationId xmlns:a16="http://schemas.microsoft.com/office/drawing/2014/main" id="{B5B3006C-45E5-4C05-ABE9-A7B218C7E1D3}"/>
              </a:ext>
            </a:extLst>
          </p:cNvPr>
          <p:cNvSpPr/>
          <p:nvPr/>
        </p:nvSpPr>
        <p:spPr>
          <a:xfrm>
            <a:off x="7236296" y="4556072"/>
            <a:ext cx="914400" cy="23081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（億円</a:t>
            </a:r>
            <a:r>
              <a:rPr lang="ja-JP" altLang="en-US"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25955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nvGraphicFramePr>
        <p:xfrm>
          <a:off x="35496" y="2399315"/>
          <a:ext cx="9108504" cy="4177507"/>
        </p:xfrm>
        <a:graphic>
          <a:graphicData uri="http://schemas.openxmlformats.org/drawingml/2006/table">
            <a:tbl>
              <a:tblPr firstRow="1" bandRow="1"/>
              <a:tblGrid>
                <a:gridCol w="1088727">
                  <a:extLst>
                    <a:ext uri="{9D8B030D-6E8A-4147-A177-3AD203B41FA5}">
                      <a16:colId xmlns:a16="http://schemas.microsoft.com/office/drawing/2014/main" val="643806604"/>
                    </a:ext>
                  </a:extLst>
                </a:gridCol>
                <a:gridCol w="8019777">
                  <a:extLst>
                    <a:ext uri="{9D8B030D-6E8A-4147-A177-3AD203B41FA5}">
                      <a16:colId xmlns:a16="http://schemas.microsoft.com/office/drawing/2014/main" val="2085622709"/>
                    </a:ext>
                  </a:extLst>
                </a:gridCol>
              </a:tblGrid>
              <a:tr h="231372">
                <a:tc>
                  <a:txBody>
                    <a:bodyPr/>
                    <a:lstStyle/>
                    <a:p>
                      <a:pPr algn="ctr">
                        <a:lnSpc>
                          <a:spcPts val="1500"/>
                        </a:lnSpc>
                        <a:spcAft>
                          <a:spcPts val="0"/>
                        </a:spcAft>
                      </a:pPr>
                      <a:r>
                        <a:rPr kumimoji="1" lang="ja-JP" altLang="en-US" sz="1000" b="1" kern="1200" dirty="0">
                          <a:solidFill>
                            <a:schemeClr val="tx1"/>
                          </a:solidFill>
                          <a:effectLst/>
                          <a:latin typeface="游明朝" panose="02020400000000000000" pitchFamily="18" charset="-128"/>
                          <a:ea typeface="Meiryo UI" panose="020B0604030504040204" pitchFamily="50" charset="-128"/>
                          <a:cs typeface="Times New Roman" panose="02020603050405020304" pitchFamily="18" charset="0"/>
                        </a:rPr>
                        <a:t>分野</a:t>
                      </a:r>
                      <a:endParaRPr lang="ja-JP" sz="10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18013" marR="18013" marT="22753" marB="22753"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ts val="1500"/>
                        </a:lnSpc>
                        <a:spcAft>
                          <a:spcPts val="0"/>
                        </a:spcAft>
                      </a:pPr>
                      <a:r>
                        <a:rPr kumimoji="1" lang="ja-JP" altLang="en-US" sz="1000" b="1" kern="1200" dirty="0">
                          <a:solidFill>
                            <a:schemeClr val="tx1"/>
                          </a:solidFill>
                          <a:effectLst/>
                          <a:latin typeface="游明朝" panose="02020400000000000000" pitchFamily="18" charset="-128"/>
                          <a:ea typeface="Meiryo UI" panose="020B0604030504040204" pitchFamily="50" charset="-128"/>
                          <a:cs typeface="Times New Roman" panose="02020603050405020304" pitchFamily="18" charset="0"/>
                        </a:rPr>
                        <a:t>令和２年度　連携事例</a:t>
                      </a:r>
                      <a:endParaRPr lang="ja-JP" sz="10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45506" marR="45506" marT="22753" marB="2275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587587571"/>
                  </a:ext>
                </a:extLst>
              </a:tr>
              <a:tr h="646882">
                <a:tc>
                  <a:txBody>
                    <a:bodyPr/>
                    <a:lstStyle/>
                    <a:p>
                      <a:pPr algn="ctr">
                        <a:lnSpc>
                          <a:spcPts val="1200"/>
                        </a:lnSpc>
                        <a:spcAft>
                          <a:spcPts val="0"/>
                        </a:spcAft>
                      </a:pPr>
                      <a:r>
                        <a:rPr kumimoji="1" lang="ja-JP" sz="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子ども・福祉</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l">
                        <a:lnSpc>
                          <a:spcPct val="100000"/>
                        </a:lnSpc>
                        <a:spcAft>
                          <a:spcPts val="0"/>
                        </a:spcAft>
                      </a:pPr>
                      <a:r>
                        <a:rPr kumimoji="1" 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DVD</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教材の制作・寄贈やコミュニケーション体験学習機会の提供による英語教育支援</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kumimoji="1" 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キャリア教育支援や放課後子ども教室への参画</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・母子生活支援施設の入所児童向けセミナーの開催</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ts val="1200"/>
                        </a:lnSpc>
                        <a:spcAft>
                          <a:spcPts val="0"/>
                        </a:spcAft>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・発達障がいのある児童生徒への共通理解の醸成、</a:t>
                      </a:r>
                      <a:r>
                        <a:rPr kumimoji="1" lang="ja-JP" altLang="en-US" sz="900" kern="1200" dirty="0" err="1">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障がい</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者に対する理解促進を図る事業への協力</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864937541"/>
                  </a:ext>
                </a:extLst>
              </a:tr>
              <a:tr h="532264">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ja-JP" sz="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a:t>
                      </a:r>
                      <a:r>
                        <a:rPr kumimoji="1" lang="ja-JP" altLang="en-US" sz="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・働き方改革</a:t>
                      </a:r>
                      <a:endParaRPr lang="ja-JP"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健活</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・アスマイル等の</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に対する協力</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kumimoji="1" 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店頭での熱中症予防啓発の協力</a:t>
                      </a:r>
                      <a:endParaRPr lang="ja-JP"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Well-Being OSAKA Lab※1</a:t>
                      </a:r>
                      <a:r>
                        <a:rPr kumimoji="1" lang="ja-JP"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」での企業主体のセミナー</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等の開催</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5709" marR="35709" marT="18013" marB="1801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4025626173"/>
                  </a:ext>
                </a:extLst>
              </a:tr>
              <a:tr h="405108">
                <a:tc>
                  <a:txBody>
                    <a:bodyPr/>
                    <a:lstStyle/>
                    <a:p>
                      <a:pPr algn="ctr">
                        <a:lnSpc>
                          <a:spcPct val="100000"/>
                        </a:lnSpc>
                        <a:spcAft>
                          <a:spcPts val="0"/>
                        </a:spcAft>
                      </a:pPr>
                      <a:r>
                        <a:rPr kumimoji="1" lang="ja-JP" altLang="en-US" sz="800" i="0" kern="100" spc="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安全・安心</a:t>
                      </a:r>
                      <a:endParaRPr kumimoji="1" lang="en-US" altLang="ja-JP" sz="800" i="0" kern="12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・災害時一斉帰宅防止の周知協力、防災情報誌の作成及び府立全小学校への配布</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特殊詐欺や自動車関連犯罪防止に向けた広報協力、飲酒運転撲滅ポスター作成への協力や高齢者の見守り者向けハンドブックの従業員への配布</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5709" marR="35709" marT="18013" marB="18013"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10044147"/>
                  </a:ext>
                </a:extLst>
              </a:tr>
              <a:tr h="476236">
                <a:tc>
                  <a:txBody>
                    <a:bodyPr/>
                    <a:lstStyle/>
                    <a:p>
                      <a:pPr algn="ctr">
                        <a:lnSpc>
                          <a:spcPts val="1200"/>
                        </a:lnSpc>
                        <a:spcAft>
                          <a:spcPts val="0"/>
                        </a:spcAft>
                      </a:pPr>
                      <a:r>
                        <a:rPr kumimoji="1" lang="ja-JP" sz="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雇用</a:t>
                      </a:r>
                      <a:r>
                        <a:rPr kumimoji="1" lang="ja-JP" altLang="en-US" sz="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・中小企業振興</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しごとフィールドでの</a:t>
                      </a:r>
                      <a:r>
                        <a:rPr kumimoji="1" lang="ja-JP"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専門</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的</a:t>
                      </a:r>
                      <a:r>
                        <a:rPr kumimoji="1" lang="ja-JP"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知</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識</a:t>
                      </a:r>
                      <a:r>
                        <a:rPr kumimoji="1" lang="ja-JP"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や先進事例を通じた</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a:t>
                      </a:r>
                      <a:r>
                        <a:rPr kumimoji="1" lang="ja-JP"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ミナーの</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開催</a:t>
                      </a:r>
                      <a:endParaRPr kumimoji="1" lang="en-US" altLang="ja-JP" sz="900" b="0" i="0" u="none" strike="noStrike" kern="1200" cap="none" spc="0" normalizeH="0" baseline="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・ライブ配信での中小企業向けセミナーの開催</a:t>
                      </a:r>
                      <a:endPar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・企業キャンペーンの景品への大阪製ブランド認定製品の起用</a:t>
                      </a:r>
                      <a:endPar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866989225"/>
                  </a:ext>
                </a:extLst>
              </a:tr>
              <a:tr h="632948">
                <a:tc>
                  <a:txBody>
                    <a:bodyPr/>
                    <a:lstStyle/>
                    <a:p>
                      <a:pPr algn="ctr">
                        <a:lnSpc>
                          <a:spcPts val="1200"/>
                        </a:lnSpc>
                        <a:spcAft>
                          <a:spcPts val="0"/>
                        </a:spcAft>
                      </a:pPr>
                      <a:r>
                        <a:rPr kumimoji="1" lang="ja-JP" sz="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環境</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土砂の埋め立て等不適正事案を発見した際の通報の協力</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・太陽光発電及び蓄電池システム共同購入事業の周知協力</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・「おおさかプラスチックごみ宣言」への賛同、「マイボトルパートナーズ」への登録</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・省エネ・省</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CO2</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セミナーの実施</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5709" marR="35709" marT="18013" marB="18013"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408029663"/>
                  </a:ext>
                </a:extLst>
              </a:tr>
              <a:tr h="483541">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ja-JP" altLang="en-US" sz="800" kern="100" spc="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地域活性化</a:t>
                      </a:r>
                      <a:endParaRPr lang="ja-JP" altLang="ja-JP" sz="800" kern="100" spc="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大阪産（もん）を使った商品の</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開発</a:t>
                      </a:r>
                      <a:r>
                        <a:rPr kumimoji="1" lang="ja-JP"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での販売</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やレストランでの大阪産（もん）フェアの実施</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・大阪の魅力発信の協力、</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もの・ことづくりラボを通じた商品の作成</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経営に関するセミナーの開催</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5709" marR="35709" marT="18013" marB="18013"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4116244306"/>
                  </a:ext>
                </a:extLst>
              </a:tr>
              <a:tr h="458810">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800" kern="12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府政のＰＲ</a:t>
                      </a:r>
                      <a:endParaRPr lang="ja-JP" altLang="ja-JP" sz="800" kern="100" spc="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店舗でのポスター掲示・サイネージ等の掲出や</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営業職員による営業時における府政</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PR</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の協力</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OSAKA</a:t>
                      </a:r>
                      <a:r>
                        <a:rPr kumimoji="1" lang="en-US" altLang="ja-JP" sz="900" kern="1200" baseline="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 MEIKAN NEWS</a:t>
                      </a:r>
                      <a:r>
                        <a:rPr kumimoji="1" lang="ja-JP" altLang="en-US" sz="900" kern="1200" baseline="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との記事配信提携</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SDGs</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普及啓発用動画の作成</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endParaRPr>
                    </a:p>
                  </a:txBody>
                  <a:tcPr marL="35709" marR="35709" marT="18013" marB="18013"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985716352"/>
                  </a:ext>
                </a:extLst>
              </a:tr>
              <a:tr h="304252">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ja-JP" altLang="en-US" sz="800" kern="100" spc="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市町村連携</a:t>
                      </a:r>
                      <a:endParaRPr lang="ja-JP" altLang="ja-JP" sz="800" kern="100" spc="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kern="100" spc="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・市町村インターネットテレビの開設</a:t>
                      </a:r>
                      <a:endParaRPr lang="en-US" altLang="ja-JP" sz="900" kern="100" spc="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kern="100" spc="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・職員研修動画への登壇や情報リテラシー向上セミナーの開催</a:t>
                      </a:r>
                      <a:endParaRPr lang="ja-JP" altLang="ja-JP" sz="900" kern="100" spc="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595949655"/>
                  </a:ext>
                </a:extLst>
              </a:tr>
            </a:tbl>
          </a:graphicData>
        </a:graphic>
      </p:graphicFrame>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281" y="620688"/>
            <a:ext cx="5832648" cy="1800200"/>
          </a:xfrm>
          <a:prstGeom prst="rect">
            <a:avLst/>
          </a:prstGeom>
        </p:spPr>
      </p:pic>
      <p:sp>
        <p:nvSpPr>
          <p:cNvPr id="2" name="テキスト ボックス 1"/>
          <p:cNvSpPr txBox="1"/>
          <p:nvPr/>
        </p:nvSpPr>
        <p:spPr>
          <a:xfrm>
            <a:off x="2338128" y="6108680"/>
            <a:ext cx="184731" cy="215444"/>
          </a:xfrm>
          <a:prstGeom prst="rect">
            <a:avLst/>
          </a:prstGeom>
          <a:noFill/>
        </p:spPr>
        <p:txBody>
          <a:bodyPr wrap="none" rtlCol="0">
            <a:spAutoFit/>
          </a:bodyPr>
          <a:lstStyle/>
          <a:p>
            <a:endParaRPr kumimoji="1" lang="ja-JP" altLang="en-US" sz="800" dirty="0">
              <a:latin typeface="Meiryo UI" panose="020B0604030504040204" pitchFamily="50" charset="-128"/>
              <a:ea typeface="Meiryo UI" panose="020B0604030504040204" pitchFamily="50" charset="-128"/>
            </a:endParaRPr>
          </a:p>
        </p:txBody>
      </p:sp>
      <p:sp>
        <p:nvSpPr>
          <p:cNvPr id="7" name="スライド番号プレースホルダー 1"/>
          <p:cNvSpPr>
            <a:spLocks noGrp="1"/>
          </p:cNvSpPr>
          <p:nvPr>
            <p:ph type="sldNum" sz="quarter" idx="12"/>
          </p:nvPr>
        </p:nvSpPr>
        <p:spPr>
          <a:xfrm>
            <a:off x="7010400" y="6529737"/>
            <a:ext cx="2133600" cy="365125"/>
          </a:xfrm>
        </p:spPr>
        <p:txBody>
          <a:bodyPr/>
          <a:lstStyle/>
          <a:p>
            <a:pPr>
              <a:defRPr/>
            </a:pPr>
            <a:fld id="{C77793C5-38B7-48A6-8306-0FF47ECB2C84}" type="slidenum">
              <a:rPr lang="ja-JP" altLang="en-US" sz="1800">
                <a:solidFill>
                  <a:schemeClr val="tx1"/>
                </a:solidFill>
              </a:rPr>
              <a:pPr>
                <a:defRPr/>
              </a:pPr>
              <a:t>35</a:t>
            </a:fld>
            <a:endParaRPr lang="ja-JP" altLang="en-US" sz="1800" dirty="0">
              <a:solidFill>
                <a:schemeClr val="tx1"/>
              </a:solidFill>
            </a:endParaRPr>
          </a:p>
        </p:txBody>
      </p:sp>
      <p:sp>
        <p:nvSpPr>
          <p:cNvPr id="4" name="テキスト ボックス 3"/>
          <p:cNvSpPr txBox="1"/>
          <p:nvPr/>
        </p:nvSpPr>
        <p:spPr>
          <a:xfrm>
            <a:off x="62805" y="6556308"/>
            <a:ext cx="5739072" cy="338554"/>
          </a:xfrm>
          <a:prstGeom prst="rect">
            <a:avLst/>
          </a:prstGeom>
          <a:noFill/>
        </p:spPr>
        <p:txBody>
          <a:bodyPr wrap="none" rtlCol="0">
            <a:spAutoFit/>
          </a:bodyPr>
          <a:lstStyle/>
          <a:p>
            <a:pPr lvl="0"/>
            <a:r>
              <a:rPr kumimoji="1" lang="en-US" altLang="ja-JP" sz="800">
                <a:solidFill>
                  <a:prstClr val="black"/>
                </a:solidFill>
                <a:latin typeface="Meiryo UI" panose="020B0604030504040204" pitchFamily="50" charset="-128"/>
                <a:ea typeface="Meiryo UI" panose="020B0604030504040204" pitchFamily="50" charset="-128"/>
              </a:rPr>
              <a:t>※1</a:t>
            </a:r>
            <a:r>
              <a:rPr kumimoji="1" lang="ja-JP" altLang="en-US" sz="800">
                <a:solidFill>
                  <a:prstClr val="black"/>
                </a:solidFill>
                <a:latin typeface="Meiryo UI" panose="020B0604030504040204" pitchFamily="50" charset="-128"/>
                <a:ea typeface="Meiryo UI" panose="020B0604030504040204" pitchFamily="50" charset="-128"/>
              </a:rPr>
              <a:t>　企業・大学と連携して、働き方改革や健康経営等に関する課題・情報を共有し、健康への機運醸成を図るためのプラットフォーム</a:t>
            </a:r>
            <a:endParaRPr kumimoji="1" lang="en-US" altLang="ja-JP" sz="800">
              <a:solidFill>
                <a:prstClr val="black"/>
              </a:solidFill>
              <a:latin typeface="Meiryo UI" panose="020B0604030504040204" pitchFamily="50" charset="-128"/>
              <a:ea typeface="Meiryo UI" panose="020B0604030504040204" pitchFamily="50" charset="-128"/>
            </a:endParaRPr>
          </a:p>
          <a:p>
            <a:pPr lvl="0"/>
            <a:r>
              <a:rPr lang="en-US" altLang="ja-JP" sz="800">
                <a:solidFill>
                  <a:prstClr val="black"/>
                </a:solidFill>
                <a:latin typeface="Meiryo UI" panose="020B0604030504040204" pitchFamily="50" charset="-128"/>
                <a:ea typeface="Meiryo UI" panose="020B0604030504040204" pitchFamily="50" charset="-128"/>
              </a:rPr>
              <a:t>※2</a:t>
            </a:r>
            <a:r>
              <a:rPr lang="ja-JP" altLang="en-US" sz="800">
                <a:solidFill>
                  <a:prstClr val="black"/>
                </a:solidFill>
                <a:latin typeface="Meiryo UI" panose="020B0604030504040204" pitchFamily="50" charset="-128"/>
                <a:ea typeface="Meiryo UI" panose="020B0604030504040204" pitchFamily="50" charset="-128"/>
              </a:rPr>
              <a:t>　公民連携で解決すべき行政課題をテーマに設定し、多様な参加者</a:t>
            </a:r>
            <a:r>
              <a:rPr lang="en-US" altLang="ja-JP" sz="800">
                <a:solidFill>
                  <a:prstClr val="black"/>
                </a:solidFill>
                <a:latin typeface="Meiryo UI" panose="020B0604030504040204" pitchFamily="50" charset="-128"/>
                <a:ea typeface="Meiryo UI" panose="020B0604030504040204" pitchFamily="50" charset="-128"/>
              </a:rPr>
              <a:t>(</a:t>
            </a:r>
            <a:r>
              <a:rPr lang="ja-JP" altLang="en-US" sz="800">
                <a:solidFill>
                  <a:prstClr val="black"/>
                </a:solidFill>
                <a:latin typeface="Meiryo UI" panose="020B0604030504040204" pitchFamily="50" charset="-128"/>
                <a:ea typeface="Meiryo UI" panose="020B0604030504040204" pitchFamily="50" charset="-128"/>
              </a:rPr>
              <a:t>公・民</a:t>
            </a:r>
            <a:r>
              <a:rPr lang="en-US" altLang="ja-JP" sz="800">
                <a:solidFill>
                  <a:prstClr val="black"/>
                </a:solidFill>
                <a:latin typeface="Meiryo UI" panose="020B0604030504040204" pitchFamily="50" charset="-128"/>
                <a:ea typeface="Meiryo UI" panose="020B0604030504040204" pitchFamily="50" charset="-128"/>
              </a:rPr>
              <a:t>)</a:t>
            </a:r>
            <a:r>
              <a:rPr lang="ja-JP" altLang="en-US" sz="800">
                <a:solidFill>
                  <a:prstClr val="black"/>
                </a:solidFill>
                <a:latin typeface="Meiryo UI" panose="020B0604030504040204" pitchFamily="50" charset="-128"/>
                <a:ea typeface="Meiryo UI" panose="020B0604030504040204" pitchFamily="50" charset="-128"/>
              </a:rPr>
              <a:t>による対話から様々なアイディアを創出する新たな仕組み</a:t>
            </a:r>
            <a:endParaRPr kumimoji="1" lang="ja-JP" altLang="en-US" sz="800" dirty="0">
              <a:solidFill>
                <a:prstClr val="black"/>
              </a:solidFill>
              <a:latin typeface="Meiryo UI" panose="020B0604030504040204" pitchFamily="50" charset="-128"/>
              <a:ea typeface="Meiryo UI" panose="020B0604030504040204" pitchFamily="50" charset="-128"/>
            </a:endParaRPr>
          </a:p>
        </p:txBody>
      </p:sp>
      <p:sp>
        <p:nvSpPr>
          <p:cNvPr id="9" name="タイトル 1"/>
          <p:cNvSpPr txBox="1">
            <a:spLocks/>
          </p:cNvSpPr>
          <p:nvPr/>
        </p:nvSpPr>
        <p:spPr>
          <a:xfrm>
            <a:off x="0" y="0"/>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⑤</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企業と部局の連携した取り組み</a:t>
            </a:r>
            <a:r>
              <a:rPr lang="en-US" altLang="ja-JP"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公民戦略連携デスクの役割と主な連携事例</a:t>
            </a:r>
            <a:r>
              <a:rPr lang="en-US" altLang="ja-JP"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p>
        </p:txBody>
      </p:sp>
    </p:spTree>
    <p:extLst>
      <p:ext uri="{BB962C8B-B14F-4D97-AF65-F5344CB8AC3E}">
        <p14:creationId xmlns:p14="http://schemas.microsoft.com/office/powerpoint/2010/main" val="2349650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20805"/>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⑤</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都市魅力ランキング（交通アクセス部門）　　　　　　　　　　　　　　　（参考指標）</a:t>
            </a:r>
          </a:p>
        </p:txBody>
      </p:sp>
      <p:sp>
        <p:nvSpPr>
          <p:cNvPr id="6" name="正方形/長方形 5"/>
          <p:cNvSpPr/>
          <p:nvPr/>
        </p:nvSpPr>
        <p:spPr>
          <a:xfrm>
            <a:off x="0" y="811110"/>
            <a:ext cx="61561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■分野別世界の都市魅力ランキング：交通アクセス部門の各国推移比較</a:t>
            </a:r>
            <a:endPar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4355976" y="5686849"/>
            <a:ext cx="5591581" cy="230816"/>
          </a:xfrm>
          <a:prstGeom prst="rect">
            <a:avLst/>
          </a:prstGeom>
        </p:spPr>
        <p:txBody>
          <a:bodyPr wrap="square" lIns="91424" tIns="45712" rIns="91424" bIns="45712">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資料：森財団「世界の都市総合力ランキング」（</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Global Power City Index, GPCI</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）より作成</a:t>
            </a:r>
          </a:p>
        </p:txBody>
      </p:sp>
      <p:sp>
        <p:nvSpPr>
          <p:cNvPr id="8" name="スライド番号プレースホルダー 1"/>
          <p:cNvSpPr>
            <a:spLocks noGrp="1"/>
          </p:cNvSpPr>
          <p:nvPr>
            <p:ph type="sldNum" sz="quarter" idx="12"/>
          </p:nvPr>
        </p:nvSpPr>
        <p:spPr>
          <a:xfrm>
            <a:off x="7010400" y="6529737"/>
            <a:ext cx="2133600" cy="365125"/>
          </a:xfrm>
        </p:spPr>
        <p:txBody>
          <a:bodyPr/>
          <a:lstStyle/>
          <a:p>
            <a:pPr>
              <a:defRPr/>
            </a:pPr>
            <a:fld id="{C77793C5-38B7-48A6-8306-0FF47ECB2C84}" type="slidenum">
              <a:rPr lang="ja-JP" altLang="en-US" sz="1800">
                <a:solidFill>
                  <a:schemeClr val="tx1"/>
                </a:solidFill>
              </a:rPr>
              <a:pPr>
                <a:defRPr/>
              </a:pPr>
              <a:t>36</a:t>
            </a:fld>
            <a:endParaRPr lang="ja-JP" altLang="en-US" sz="1800" dirty="0">
              <a:solidFill>
                <a:schemeClr val="tx1"/>
              </a:solidFill>
            </a:endParaRPr>
          </a:p>
        </p:txBody>
      </p:sp>
      <p:graphicFrame>
        <p:nvGraphicFramePr>
          <p:cNvPr id="2" name="表 1">
            <a:extLst>
              <a:ext uri="{FF2B5EF4-FFF2-40B4-BE49-F238E27FC236}">
                <a16:creationId xmlns:a16="http://schemas.microsoft.com/office/drawing/2014/main" id="{539CF544-62CD-4100-9E9C-03EAA4174B41}"/>
              </a:ext>
            </a:extLst>
          </p:cNvPr>
          <p:cNvGraphicFramePr>
            <a:graphicFrameLocks noGrp="1"/>
          </p:cNvGraphicFramePr>
          <p:nvPr>
            <p:extLst>
              <p:ext uri="{D42A27DB-BD31-4B8C-83A1-F6EECF244321}">
                <p14:modId xmlns:p14="http://schemas.microsoft.com/office/powerpoint/2010/main" val="1954911717"/>
              </p:ext>
            </p:extLst>
          </p:nvPr>
        </p:nvGraphicFramePr>
        <p:xfrm>
          <a:off x="251519" y="1171150"/>
          <a:ext cx="8640961" cy="4351914"/>
        </p:xfrm>
        <a:graphic>
          <a:graphicData uri="http://schemas.openxmlformats.org/drawingml/2006/table">
            <a:tbl>
              <a:tblPr/>
              <a:tblGrid>
                <a:gridCol w="845311">
                  <a:extLst>
                    <a:ext uri="{9D8B030D-6E8A-4147-A177-3AD203B41FA5}">
                      <a16:colId xmlns:a16="http://schemas.microsoft.com/office/drawing/2014/main" val="768847272"/>
                    </a:ext>
                  </a:extLst>
                </a:gridCol>
                <a:gridCol w="1299275">
                  <a:extLst>
                    <a:ext uri="{9D8B030D-6E8A-4147-A177-3AD203B41FA5}">
                      <a16:colId xmlns:a16="http://schemas.microsoft.com/office/drawing/2014/main" val="1840306937"/>
                    </a:ext>
                  </a:extLst>
                </a:gridCol>
                <a:gridCol w="1299275">
                  <a:extLst>
                    <a:ext uri="{9D8B030D-6E8A-4147-A177-3AD203B41FA5}">
                      <a16:colId xmlns:a16="http://schemas.microsoft.com/office/drawing/2014/main" val="2577034152"/>
                    </a:ext>
                  </a:extLst>
                </a:gridCol>
                <a:gridCol w="1299275">
                  <a:extLst>
                    <a:ext uri="{9D8B030D-6E8A-4147-A177-3AD203B41FA5}">
                      <a16:colId xmlns:a16="http://schemas.microsoft.com/office/drawing/2014/main" val="1316389996"/>
                    </a:ext>
                  </a:extLst>
                </a:gridCol>
                <a:gridCol w="1299275">
                  <a:extLst>
                    <a:ext uri="{9D8B030D-6E8A-4147-A177-3AD203B41FA5}">
                      <a16:colId xmlns:a16="http://schemas.microsoft.com/office/drawing/2014/main" val="4088004155"/>
                    </a:ext>
                  </a:extLst>
                </a:gridCol>
                <a:gridCol w="1299275">
                  <a:extLst>
                    <a:ext uri="{9D8B030D-6E8A-4147-A177-3AD203B41FA5}">
                      <a16:colId xmlns:a16="http://schemas.microsoft.com/office/drawing/2014/main" val="1500433766"/>
                    </a:ext>
                  </a:extLst>
                </a:gridCol>
                <a:gridCol w="1299275">
                  <a:extLst>
                    <a:ext uri="{9D8B030D-6E8A-4147-A177-3AD203B41FA5}">
                      <a16:colId xmlns:a16="http://schemas.microsoft.com/office/drawing/2014/main" val="1129201878"/>
                    </a:ext>
                  </a:extLst>
                </a:gridCol>
              </a:tblGrid>
              <a:tr h="310851">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239978291"/>
                  </a:ext>
                </a:extLst>
              </a:tr>
              <a:tr h="310851">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1</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パリ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ロンドン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パリ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パリ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パリ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ロンドン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6160901"/>
                  </a:ext>
                </a:extLst>
              </a:tr>
              <a:tr h="310851">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2</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ロンドン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パリ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ロンドン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ロンドン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ロンドン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パリ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6128372"/>
                  </a:ext>
                </a:extLst>
              </a:tr>
              <a:tr h="310851">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3</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アムステルダム</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香港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ニューヨーク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ニューヨーク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上海</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7406006"/>
                  </a:ext>
                </a:extLst>
              </a:tr>
              <a:tr h="310851">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4</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上海</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ニューヨーク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ニューヨーク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3828114"/>
                  </a:ext>
                </a:extLst>
              </a:tr>
              <a:tr h="310851">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5</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香港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アムステルダム</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香港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フランクフルト</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アムステルダム</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6360753"/>
                  </a:ext>
                </a:extLst>
              </a:tr>
              <a:tr h="310851">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6</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フランクフルト</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フランクフルト</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アムステルダム</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アムステルダム</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フランクフルト</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010686"/>
                  </a:ext>
                </a:extLst>
              </a:tr>
              <a:tr h="310851">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7</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上海</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アムステルダム</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フランクフルト</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香港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542013935"/>
                  </a:ext>
                </a:extLst>
              </a:tr>
              <a:tr h="310851">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8</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ニューヨーク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ニューヨーク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フランクフルト</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香港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9938640"/>
                  </a:ext>
                </a:extLst>
              </a:tr>
              <a:tr h="310851">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9</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ソウル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イスタンブール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ドバイ</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ドバイ</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1096622"/>
                  </a:ext>
                </a:extLst>
              </a:tr>
              <a:tr h="310851">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10</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イスタンブール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ソウル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ソウル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ソウル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香港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6760786"/>
                  </a:ext>
                </a:extLst>
              </a:tr>
              <a:tr h="310851">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11</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東京</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11</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東京</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シカゴ</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6062256"/>
                  </a:ext>
                </a:extLst>
              </a:tr>
              <a:tr h="310851">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29</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大阪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23</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大阪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28</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大阪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18</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大阪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大阪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位大阪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57091580"/>
                  </a:ext>
                </a:extLst>
              </a:tr>
              <a:tr h="310851">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36</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福岡</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36</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福岡</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37</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福岡</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34</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福岡</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40</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福岡</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36</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位福岡</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311366416"/>
                  </a:ext>
                </a:extLst>
              </a:tr>
            </a:tbl>
          </a:graphicData>
        </a:graphic>
      </p:graphicFrame>
    </p:spTree>
    <p:extLst>
      <p:ext uri="{BB962C8B-B14F-4D97-AF65-F5344CB8AC3E}">
        <p14:creationId xmlns:p14="http://schemas.microsoft.com/office/powerpoint/2010/main" val="971933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タイトル 1"/>
          <p:cNvSpPr txBox="1">
            <a:spLocks/>
          </p:cNvSpPr>
          <p:nvPr/>
        </p:nvSpPr>
        <p:spPr bwMode="auto">
          <a:xfrm>
            <a:off x="-900112" y="-647699"/>
            <a:ext cx="8229601" cy="647700"/>
          </a:xfrm>
          <a:prstGeom prst="rect">
            <a:avLst/>
          </a:prstGeom>
          <a:noFill/>
          <a:ln w="9525">
            <a:noFill/>
            <a:miter lim="800000"/>
            <a:headEnd/>
            <a:tailEnd/>
          </a:ln>
        </p:spPr>
        <p:txBody>
          <a:bodyPr lIns="91424" tIns="45712" rIns="91424" bIns="45712" anchor="ctr"/>
          <a:lstStyle/>
          <a:p>
            <a:endParaRPr lang="ja-JP" altLang="en-US" sz="1200">
              <a:latin typeface="Calibri" pitchFamily="34" charset="0"/>
            </a:endParaRPr>
          </a:p>
        </p:txBody>
      </p:sp>
      <p:sp>
        <p:nvSpPr>
          <p:cNvPr id="38" name="正方形/長方形 11"/>
          <p:cNvSpPr>
            <a:spLocks noChangeArrowheads="1"/>
          </p:cNvSpPr>
          <p:nvPr/>
        </p:nvSpPr>
        <p:spPr bwMode="auto">
          <a:xfrm>
            <a:off x="6033194" y="3179621"/>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ＭＳ Ｐゴシック" charset="-128"/>
              </a:rPr>
              <a:t>資料：「住民基本台帳人口移動報告」（総務省統計局）より作成</a:t>
            </a:r>
            <a:endParaRPr lang="ja-JP" altLang="en-US" sz="800" dirty="0">
              <a:latin typeface="Calibri" pitchFamily="34" charset="0"/>
            </a:endParaRPr>
          </a:p>
        </p:txBody>
      </p:sp>
      <p:sp>
        <p:nvSpPr>
          <p:cNvPr id="39" name="正方形/長方形 38"/>
          <p:cNvSpPr/>
          <p:nvPr/>
        </p:nvSpPr>
        <p:spPr>
          <a:xfrm>
            <a:off x="21754" y="620688"/>
            <a:ext cx="3311860" cy="3455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地方から大阪府への転入推移（人数）</a:t>
            </a:r>
          </a:p>
        </p:txBody>
      </p:sp>
      <p:sp>
        <p:nvSpPr>
          <p:cNvPr id="40" name="正方形/長方形 39"/>
          <p:cNvSpPr/>
          <p:nvPr/>
        </p:nvSpPr>
        <p:spPr>
          <a:xfrm>
            <a:off x="35496" y="3356992"/>
            <a:ext cx="4083052" cy="2520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solidFill>
                  <a:schemeClr val="tx1"/>
                </a:solidFill>
                <a:latin typeface="+mn-ea"/>
                <a:cs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大阪府への転入元（地域別割合）の推移</a:t>
            </a:r>
          </a:p>
        </p:txBody>
      </p:sp>
      <p:sp>
        <p:nvSpPr>
          <p:cNvPr id="42" name="正方形/長方形 41"/>
          <p:cNvSpPr/>
          <p:nvPr/>
        </p:nvSpPr>
        <p:spPr>
          <a:xfrm>
            <a:off x="4361570" y="3359660"/>
            <a:ext cx="4083052" cy="2520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地方からの大阪府への転入推移（人数）</a:t>
            </a:r>
          </a:p>
        </p:txBody>
      </p:sp>
      <p:sp>
        <p:nvSpPr>
          <p:cNvPr id="13"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37</a:t>
            </a:fld>
            <a:endParaRPr lang="ja-JP" altLang="en-US" sz="1800" dirty="0">
              <a:solidFill>
                <a:schemeClr val="tx1"/>
              </a:solidFill>
            </a:endParaRPr>
          </a:p>
        </p:txBody>
      </p:sp>
      <p:sp>
        <p:nvSpPr>
          <p:cNvPr id="18" name="正方形/長方形 11"/>
          <p:cNvSpPr>
            <a:spLocks noChangeArrowheads="1"/>
          </p:cNvSpPr>
          <p:nvPr/>
        </p:nvSpPr>
        <p:spPr bwMode="auto">
          <a:xfrm>
            <a:off x="1367173" y="6493099"/>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Meiryo UI" panose="020B0604030504040204" pitchFamily="50" charset="-128"/>
                <a:ea typeface="Meiryo UI" panose="020B0604030504040204" pitchFamily="50" charset="-128"/>
              </a:rPr>
              <a:t>資料：「住民基本台帳人口移動報告」（総務省統計局）より作成</a:t>
            </a:r>
          </a:p>
        </p:txBody>
      </p:sp>
      <p:sp>
        <p:nvSpPr>
          <p:cNvPr id="19" name="正方形/長方形 11"/>
          <p:cNvSpPr>
            <a:spLocks noChangeArrowheads="1"/>
          </p:cNvSpPr>
          <p:nvPr/>
        </p:nvSpPr>
        <p:spPr bwMode="auto">
          <a:xfrm>
            <a:off x="5961185" y="6493099"/>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Meiryo UI" panose="020B0604030504040204" pitchFamily="50" charset="-128"/>
                <a:ea typeface="Meiryo UI" panose="020B0604030504040204" pitchFamily="50" charset="-128"/>
              </a:rPr>
              <a:t>資料：「住民基本台帳人口移動報告」（総務省統計局）より作成</a:t>
            </a:r>
          </a:p>
        </p:txBody>
      </p:sp>
      <p:sp>
        <p:nvSpPr>
          <p:cNvPr id="20" name="タイトル 1"/>
          <p:cNvSpPr txBox="1">
            <a:spLocks/>
          </p:cNvSpPr>
          <p:nvPr/>
        </p:nvSpPr>
        <p:spPr>
          <a:xfrm>
            <a:off x="0" y="-6815"/>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⑥</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転出入状況</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p>
        </p:txBody>
      </p:sp>
      <p:pic>
        <p:nvPicPr>
          <p:cNvPr id="5" name="図 4">
            <a:extLst>
              <a:ext uri="{FF2B5EF4-FFF2-40B4-BE49-F238E27FC236}">
                <a16:creationId xmlns:a16="http://schemas.microsoft.com/office/drawing/2014/main" id="{B61315C0-3CEC-45A3-9A37-AD9D5DCDC9F1}"/>
              </a:ext>
            </a:extLst>
          </p:cNvPr>
          <p:cNvPicPr>
            <a:picLocks noChangeAspect="1"/>
          </p:cNvPicPr>
          <p:nvPr/>
        </p:nvPicPr>
        <p:blipFill>
          <a:blip r:embed="rId3"/>
          <a:stretch>
            <a:fillRect/>
          </a:stretch>
        </p:blipFill>
        <p:spPr>
          <a:xfrm>
            <a:off x="78465" y="3669918"/>
            <a:ext cx="4327266" cy="2806990"/>
          </a:xfrm>
          <a:prstGeom prst="rect">
            <a:avLst/>
          </a:prstGeom>
        </p:spPr>
      </p:pic>
      <p:pic>
        <p:nvPicPr>
          <p:cNvPr id="7" name="図 6">
            <a:extLst>
              <a:ext uri="{FF2B5EF4-FFF2-40B4-BE49-F238E27FC236}">
                <a16:creationId xmlns:a16="http://schemas.microsoft.com/office/drawing/2014/main" id="{41265320-2B88-4692-BAC6-2C3435293C15}"/>
              </a:ext>
            </a:extLst>
          </p:cNvPr>
          <p:cNvPicPr>
            <a:picLocks noChangeAspect="1"/>
          </p:cNvPicPr>
          <p:nvPr/>
        </p:nvPicPr>
        <p:blipFill>
          <a:blip r:embed="rId4"/>
          <a:stretch>
            <a:fillRect/>
          </a:stretch>
        </p:blipFill>
        <p:spPr>
          <a:xfrm>
            <a:off x="4533411" y="3672244"/>
            <a:ext cx="4587966" cy="2802337"/>
          </a:xfrm>
          <a:prstGeom prst="rect">
            <a:avLst/>
          </a:prstGeom>
        </p:spPr>
      </p:pic>
      <p:graphicFrame>
        <p:nvGraphicFramePr>
          <p:cNvPr id="2" name="表 1"/>
          <p:cNvGraphicFramePr>
            <a:graphicFrameLocks noGrp="1"/>
          </p:cNvGraphicFramePr>
          <p:nvPr>
            <p:extLst>
              <p:ext uri="{D42A27DB-BD31-4B8C-83A1-F6EECF244321}">
                <p14:modId xmlns:p14="http://schemas.microsoft.com/office/powerpoint/2010/main" val="14213761"/>
              </p:ext>
            </p:extLst>
          </p:nvPr>
        </p:nvGraphicFramePr>
        <p:xfrm>
          <a:off x="126053" y="934639"/>
          <a:ext cx="8951130" cy="2398350"/>
        </p:xfrm>
        <a:graphic>
          <a:graphicData uri="http://schemas.openxmlformats.org/drawingml/2006/table">
            <a:tbl>
              <a:tblPr/>
              <a:tblGrid>
                <a:gridCol w="596742">
                  <a:extLst>
                    <a:ext uri="{9D8B030D-6E8A-4147-A177-3AD203B41FA5}">
                      <a16:colId xmlns:a16="http://schemas.microsoft.com/office/drawing/2014/main" val="3368619719"/>
                    </a:ext>
                  </a:extLst>
                </a:gridCol>
                <a:gridCol w="596742">
                  <a:extLst>
                    <a:ext uri="{9D8B030D-6E8A-4147-A177-3AD203B41FA5}">
                      <a16:colId xmlns:a16="http://schemas.microsoft.com/office/drawing/2014/main" val="3027222626"/>
                    </a:ext>
                  </a:extLst>
                </a:gridCol>
                <a:gridCol w="596742">
                  <a:extLst>
                    <a:ext uri="{9D8B030D-6E8A-4147-A177-3AD203B41FA5}">
                      <a16:colId xmlns:a16="http://schemas.microsoft.com/office/drawing/2014/main" val="954535624"/>
                    </a:ext>
                  </a:extLst>
                </a:gridCol>
                <a:gridCol w="596742">
                  <a:extLst>
                    <a:ext uri="{9D8B030D-6E8A-4147-A177-3AD203B41FA5}">
                      <a16:colId xmlns:a16="http://schemas.microsoft.com/office/drawing/2014/main" val="3444252097"/>
                    </a:ext>
                  </a:extLst>
                </a:gridCol>
                <a:gridCol w="596742">
                  <a:extLst>
                    <a:ext uri="{9D8B030D-6E8A-4147-A177-3AD203B41FA5}">
                      <a16:colId xmlns:a16="http://schemas.microsoft.com/office/drawing/2014/main" val="686963171"/>
                    </a:ext>
                  </a:extLst>
                </a:gridCol>
                <a:gridCol w="596742">
                  <a:extLst>
                    <a:ext uri="{9D8B030D-6E8A-4147-A177-3AD203B41FA5}">
                      <a16:colId xmlns:a16="http://schemas.microsoft.com/office/drawing/2014/main" val="2651940476"/>
                    </a:ext>
                  </a:extLst>
                </a:gridCol>
                <a:gridCol w="596742">
                  <a:extLst>
                    <a:ext uri="{9D8B030D-6E8A-4147-A177-3AD203B41FA5}">
                      <a16:colId xmlns:a16="http://schemas.microsoft.com/office/drawing/2014/main" val="1226436367"/>
                    </a:ext>
                  </a:extLst>
                </a:gridCol>
                <a:gridCol w="596742">
                  <a:extLst>
                    <a:ext uri="{9D8B030D-6E8A-4147-A177-3AD203B41FA5}">
                      <a16:colId xmlns:a16="http://schemas.microsoft.com/office/drawing/2014/main" val="2546830084"/>
                    </a:ext>
                  </a:extLst>
                </a:gridCol>
                <a:gridCol w="596742">
                  <a:extLst>
                    <a:ext uri="{9D8B030D-6E8A-4147-A177-3AD203B41FA5}">
                      <a16:colId xmlns:a16="http://schemas.microsoft.com/office/drawing/2014/main" val="3343350003"/>
                    </a:ext>
                  </a:extLst>
                </a:gridCol>
                <a:gridCol w="596742">
                  <a:extLst>
                    <a:ext uri="{9D8B030D-6E8A-4147-A177-3AD203B41FA5}">
                      <a16:colId xmlns:a16="http://schemas.microsoft.com/office/drawing/2014/main" val="3926643559"/>
                    </a:ext>
                  </a:extLst>
                </a:gridCol>
                <a:gridCol w="596742">
                  <a:extLst>
                    <a:ext uri="{9D8B030D-6E8A-4147-A177-3AD203B41FA5}">
                      <a16:colId xmlns:a16="http://schemas.microsoft.com/office/drawing/2014/main" val="4003741232"/>
                    </a:ext>
                  </a:extLst>
                </a:gridCol>
                <a:gridCol w="596742">
                  <a:extLst>
                    <a:ext uri="{9D8B030D-6E8A-4147-A177-3AD203B41FA5}">
                      <a16:colId xmlns:a16="http://schemas.microsoft.com/office/drawing/2014/main" val="2227315394"/>
                    </a:ext>
                  </a:extLst>
                </a:gridCol>
                <a:gridCol w="596742">
                  <a:extLst>
                    <a:ext uri="{9D8B030D-6E8A-4147-A177-3AD203B41FA5}">
                      <a16:colId xmlns:a16="http://schemas.microsoft.com/office/drawing/2014/main" val="3334384422"/>
                    </a:ext>
                  </a:extLst>
                </a:gridCol>
                <a:gridCol w="596742">
                  <a:extLst>
                    <a:ext uri="{9D8B030D-6E8A-4147-A177-3AD203B41FA5}">
                      <a16:colId xmlns:a16="http://schemas.microsoft.com/office/drawing/2014/main" val="2383532444"/>
                    </a:ext>
                  </a:extLst>
                </a:gridCol>
                <a:gridCol w="596742">
                  <a:extLst>
                    <a:ext uri="{9D8B030D-6E8A-4147-A177-3AD203B41FA5}">
                      <a16:colId xmlns:a16="http://schemas.microsoft.com/office/drawing/2014/main" val="138606889"/>
                    </a:ext>
                  </a:extLst>
                </a:gridCol>
              </a:tblGrid>
              <a:tr h="159890">
                <a:tc>
                  <a:txBody>
                    <a:bodyPr/>
                    <a:lstStyle/>
                    <a:p>
                      <a:pPr algn="ctr" fontAlgn="b"/>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800" b="0" i="0" u="none" strike="noStrike">
                          <a:solidFill>
                            <a:srgbClr val="000000"/>
                          </a:solidFill>
                          <a:effectLst/>
                          <a:latin typeface="Meiryo UI" panose="020B0604030504040204" pitchFamily="50" charset="-128"/>
                          <a:ea typeface="Meiryo UI" panose="020B0604030504040204" pitchFamily="50" charset="-128"/>
                        </a:rPr>
                        <a:t>総数</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北海道</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東北</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東京圏</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関東</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甲信越</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北陸</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東海</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大阪府</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近畿</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中国</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四国</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九州</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沖縄県</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786495421"/>
                  </a:ext>
                </a:extLst>
              </a:tr>
              <a:tr h="159890">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1960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299,785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2,244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2,562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16,755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1,064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2,736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9,430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17,066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93,559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42,592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43,147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68,630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080690"/>
                  </a:ext>
                </a:extLst>
              </a:tr>
              <a:tr h="159890">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1965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367,785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3,369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3,389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28,142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1,455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2,859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10,218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23,355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121,739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47,106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43,708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82,445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1750174"/>
                  </a:ext>
                </a:extLst>
              </a:tr>
              <a:tr h="159890">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1970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382,777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5,469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4,097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38,478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2,184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3,125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9,994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26,975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123,839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42,131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38,724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87,761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5900086"/>
                  </a:ext>
                </a:extLst>
              </a:tr>
              <a:tr h="159890">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1975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272,590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2,951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3,119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33,860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2,295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2,485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6,968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21,479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98,125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27,566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23,321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47,716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2,705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4108242"/>
                  </a:ext>
                </a:extLst>
              </a:tr>
              <a:tr h="159890">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1980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227,396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2,476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2,691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30,813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1,939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2,158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5,776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17,487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88,454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22,686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17,423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32,794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2,699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6044635"/>
                  </a:ext>
                </a:extLst>
              </a:tr>
              <a:tr h="159890">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1985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206,629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2,565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2,683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30,642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2,069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2,042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5,496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16,400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78,333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20,883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15,272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28,310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1,934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5386329"/>
                  </a:ext>
                </a:extLst>
              </a:tr>
              <a:tr h="159890">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1990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192,030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2,176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2,577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31,509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2,161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1,905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5,026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16,278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73,067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18,815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13,658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23,146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1,712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7827302"/>
                  </a:ext>
                </a:extLst>
              </a:tr>
              <a:tr h="159890">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1995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229,979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2,372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2,718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37,424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2,609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2,349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5,228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17,389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109,880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17,691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11,727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19,039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1,553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591275"/>
                  </a:ext>
                </a:extLst>
              </a:tr>
              <a:tr h="159890">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2000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179,141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2,459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2,540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30,785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2,278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2,192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4,950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15,866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73,000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16,057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10,428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17,076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1,510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743418"/>
                  </a:ext>
                </a:extLst>
              </a:tr>
              <a:tr h="159890">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2005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166,732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2,543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2,603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30,506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2,389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2,101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4,251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15,037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66,672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14,209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9,559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15,355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1,507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5480535"/>
                  </a:ext>
                </a:extLst>
              </a:tr>
              <a:tr h="159890">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2010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151,123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2,275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2,285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30,428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2,041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1,751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3,573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13,906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60,014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12,248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7,802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13,325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1,475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7649085"/>
                  </a:ext>
                </a:extLst>
              </a:tr>
              <a:tr h="159890">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156,413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2,142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2,644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31,597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2,164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1,872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3,641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14,480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62,921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12,290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7,926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13,149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1,587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7381299"/>
                  </a:ext>
                </a:extLst>
              </a:tr>
              <a:tr h="159890">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159,317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2,281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2,316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33,231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2,228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1,789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3,572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14,782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65,539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11,873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7,458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12,355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1,597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036658"/>
                  </a:ext>
                </a:extLst>
              </a:tr>
              <a:tr h="159890">
                <a:tc gridSpan="13">
                  <a:txBody>
                    <a:bodyPr/>
                    <a:lstStyle/>
                    <a:p>
                      <a:pPr algn="l" fontAlgn="b"/>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関東は東京圏（埼玉県・千葉県・東京都・神奈川県）を除き、近畿は大阪府を除く。</a:t>
                      </a:r>
                    </a:p>
                  </a:txBody>
                  <a:tcPr marL="7302" marR="7302" marT="7302"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7302" marR="7302" marT="730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7302" marR="7302" marT="7302"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07866775"/>
                  </a:ext>
                </a:extLst>
              </a:tr>
            </a:tbl>
          </a:graphicData>
        </a:graphic>
      </p:graphicFrame>
      <p:sp>
        <p:nvSpPr>
          <p:cNvPr id="14" name="正方形/長方形 11">
            <a:extLst>
              <a:ext uri="{FF2B5EF4-FFF2-40B4-BE49-F238E27FC236}">
                <a16:creationId xmlns:a16="http://schemas.microsoft.com/office/drawing/2014/main" id="{0AC35986-0ED7-4FE9-9485-6E6DC9410028}"/>
              </a:ext>
            </a:extLst>
          </p:cNvPr>
          <p:cNvSpPr>
            <a:spLocks noChangeArrowheads="1"/>
          </p:cNvSpPr>
          <p:nvPr/>
        </p:nvSpPr>
        <p:spPr bwMode="auto">
          <a:xfrm>
            <a:off x="7185260" y="6678870"/>
            <a:ext cx="1712889" cy="215427"/>
          </a:xfrm>
          <a:prstGeom prst="rect">
            <a:avLst/>
          </a:prstGeom>
          <a:noFill/>
          <a:ln w="9525">
            <a:noFill/>
            <a:miter lim="800000"/>
            <a:headEnd/>
            <a:tailEnd/>
          </a:ln>
        </p:spPr>
        <p:txBody>
          <a:bodyPr wrap="square" lIns="91424" tIns="45712" rIns="91424" bIns="45712">
            <a:spAutoFit/>
          </a:bodyPr>
          <a:lstStyle/>
          <a:p>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全て日本人移動人口より算出</a:t>
            </a:r>
          </a:p>
        </p:txBody>
      </p:sp>
      <p:sp>
        <p:nvSpPr>
          <p:cNvPr id="3" name="正方形/長方形 2">
            <a:extLst>
              <a:ext uri="{FF2B5EF4-FFF2-40B4-BE49-F238E27FC236}">
                <a16:creationId xmlns:a16="http://schemas.microsoft.com/office/drawing/2014/main" id="{F9BDAA15-1B52-40C3-88BC-9988CD5496C8}"/>
              </a:ext>
            </a:extLst>
          </p:cNvPr>
          <p:cNvSpPr/>
          <p:nvPr/>
        </p:nvSpPr>
        <p:spPr>
          <a:xfrm>
            <a:off x="8419346" y="666134"/>
            <a:ext cx="668064" cy="246221"/>
          </a:xfrm>
          <a:prstGeom prst="rect">
            <a:avLst/>
          </a:prstGeom>
        </p:spPr>
        <p:txBody>
          <a:bodyPr wrap="square">
            <a:spAutoFit/>
          </a:bodyPr>
          <a:lstStyle/>
          <a:p>
            <a:pPr algn="ctr"/>
            <a:r>
              <a:rPr lang="ja-JP" altLang="en-US" sz="1000" dirty="0">
                <a:latin typeface="Meiryo UI" panose="020B0604030504040204" pitchFamily="50" charset="-128"/>
                <a:ea typeface="Meiryo UI" panose="020B0604030504040204" pitchFamily="50" charset="-128"/>
              </a:rPr>
              <a:t>（人）</a:t>
            </a:r>
          </a:p>
        </p:txBody>
      </p:sp>
      <p:sp>
        <p:nvSpPr>
          <p:cNvPr id="4" name="正方形/長方形 3">
            <a:extLst>
              <a:ext uri="{FF2B5EF4-FFF2-40B4-BE49-F238E27FC236}">
                <a16:creationId xmlns:a16="http://schemas.microsoft.com/office/drawing/2014/main" id="{64DDD8F1-8C61-496C-B30C-901C34F00974}"/>
              </a:ext>
            </a:extLst>
          </p:cNvPr>
          <p:cNvSpPr/>
          <p:nvPr/>
        </p:nvSpPr>
        <p:spPr>
          <a:xfrm>
            <a:off x="8444622" y="3374712"/>
            <a:ext cx="634624" cy="246221"/>
          </a:xfrm>
          <a:prstGeom prst="rect">
            <a:avLst/>
          </a:prstGeom>
        </p:spPr>
        <p:txBody>
          <a:bodyPr wrap="square">
            <a:spAutoFit/>
          </a:bodyPr>
          <a:lstStyle/>
          <a:p>
            <a:pPr algn="ctr"/>
            <a:r>
              <a:rPr lang="ja-JP" altLang="en-US" sz="1000" dirty="0">
                <a:latin typeface="Meiryo UI" panose="020B0604030504040204" pitchFamily="50" charset="-128"/>
                <a:ea typeface="Meiryo UI" panose="020B0604030504040204" pitchFamily="50" charset="-128"/>
              </a:rPr>
              <a:t>（人）</a:t>
            </a:r>
          </a:p>
        </p:txBody>
      </p:sp>
    </p:spTree>
    <p:extLst>
      <p:ext uri="{BB962C8B-B14F-4D97-AF65-F5344CB8AC3E}">
        <p14:creationId xmlns:p14="http://schemas.microsoft.com/office/powerpoint/2010/main" val="4222649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タイトル 1"/>
          <p:cNvSpPr txBox="1">
            <a:spLocks/>
          </p:cNvSpPr>
          <p:nvPr/>
        </p:nvSpPr>
        <p:spPr bwMode="auto">
          <a:xfrm>
            <a:off x="-900112" y="-647699"/>
            <a:ext cx="8229601" cy="647700"/>
          </a:xfrm>
          <a:prstGeom prst="rect">
            <a:avLst/>
          </a:prstGeom>
          <a:noFill/>
          <a:ln w="9525">
            <a:noFill/>
            <a:miter lim="800000"/>
            <a:headEnd/>
            <a:tailEnd/>
          </a:ln>
        </p:spPr>
        <p:txBody>
          <a:bodyPr lIns="91424" tIns="45712" rIns="91424" bIns="45712" anchor="ctr"/>
          <a:lstStyle/>
          <a:p>
            <a:endParaRPr lang="ja-JP" altLang="en-US" sz="1200">
              <a:latin typeface="Calibri" pitchFamily="34" charset="0"/>
            </a:endParaRPr>
          </a:p>
        </p:txBody>
      </p:sp>
      <p:sp>
        <p:nvSpPr>
          <p:cNvPr id="38" name="正方形/長方形 11"/>
          <p:cNvSpPr>
            <a:spLocks noChangeArrowheads="1"/>
          </p:cNvSpPr>
          <p:nvPr/>
        </p:nvSpPr>
        <p:spPr bwMode="auto">
          <a:xfrm>
            <a:off x="5967068" y="3207854"/>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ＭＳ Ｐゴシック" charset="-128"/>
              </a:rPr>
              <a:t>資料：「住民基本台帳人口移動報告」（総務省統計局）より作成</a:t>
            </a:r>
            <a:endParaRPr lang="ja-JP" altLang="en-US" sz="800" dirty="0">
              <a:latin typeface="Calibri" pitchFamily="34" charset="0"/>
            </a:endParaRPr>
          </a:p>
        </p:txBody>
      </p:sp>
      <p:sp>
        <p:nvSpPr>
          <p:cNvPr id="15"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38</a:t>
            </a:fld>
            <a:endParaRPr lang="ja-JP" altLang="en-US" sz="1800" dirty="0">
              <a:solidFill>
                <a:schemeClr val="tx1"/>
              </a:solidFill>
            </a:endParaRPr>
          </a:p>
        </p:txBody>
      </p:sp>
      <p:sp>
        <p:nvSpPr>
          <p:cNvPr id="18" name="正方形/長方形 11"/>
          <p:cNvSpPr>
            <a:spLocks noChangeArrowheads="1"/>
          </p:cNvSpPr>
          <p:nvPr/>
        </p:nvSpPr>
        <p:spPr bwMode="auto">
          <a:xfrm>
            <a:off x="1379016" y="6481676"/>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Meiryo UI" panose="020B0604030504040204" pitchFamily="50" charset="-128"/>
                <a:ea typeface="Meiryo UI" panose="020B0604030504040204" pitchFamily="50" charset="-128"/>
              </a:rPr>
              <a:t>資料：「住民基本台帳人口移動報告」（総務省統計局）より作成</a:t>
            </a:r>
          </a:p>
        </p:txBody>
      </p:sp>
      <p:sp>
        <p:nvSpPr>
          <p:cNvPr id="19" name="正方形/長方形 11"/>
          <p:cNvSpPr>
            <a:spLocks noChangeArrowheads="1"/>
          </p:cNvSpPr>
          <p:nvPr/>
        </p:nvSpPr>
        <p:spPr bwMode="auto">
          <a:xfrm>
            <a:off x="5944825" y="6499674"/>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Meiryo UI" panose="020B0604030504040204" pitchFamily="50" charset="-128"/>
                <a:ea typeface="Meiryo UI" panose="020B0604030504040204" pitchFamily="50" charset="-128"/>
              </a:rPr>
              <a:t>資料：「住民基本台帳人口移動報告」（総務省統計局）より作成</a:t>
            </a:r>
          </a:p>
        </p:txBody>
      </p:sp>
      <p:sp>
        <p:nvSpPr>
          <p:cNvPr id="14" name="正方形/長方形 13"/>
          <p:cNvSpPr/>
          <p:nvPr/>
        </p:nvSpPr>
        <p:spPr>
          <a:xfrm>
            <a:off x="21754" y="660307"/>
            <a:ext cx="3804586" cy="26634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大阪府から各地域への転出推移（人数）</a:t>
            </a:r>
          </a:p>
        </p:txBody>
      </p:sp>
      <p:sp>
        <p:nvSpPr>
          <p:cNvPr id="21" name="正方形/長方形 20"/>
          <p:cNvSpPr/>
          <p:nvPr/>
        </p:nvSpPr>
        <p:spPr>
          <a:xfrm>
            <a:off x="49369" y="3356992"/>
            <a:ext cx="3912082" cy="2520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大阪府からの転出先（地域別割合）の推移</a:t>
            </a:r>
          </a:p>
        </p:txBody>
      </p:sp>
      <p:sp>
        <p:nvSpPr>
          <p:cNvPr id="23" name="正方形/長方形 22"/>
          <p:cNvSpPr/>
          <p:nvPr/>
        </p:nvSpPr>
        <p:spPr>
          <a:xfrm>
            <a:off x="4427984" y="3359660"/>
            <a:ext cx="3984270" cy="2520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大阪府からの各地域への転出推移（人数）</a:t>
            </a:r>
          </a:p>
        </p:txBody>
      </p:sp>
      <p:sp>
        <p:nvSpPr>
          <p:cNvPr id="16" name="タイトル 1"/>
          <p:cNvSpPr txBox="1">
            <a:spLocks/>
          </p:cNvSpPr>
          <p:nvPr/>
        </p:nvSpPr>
        <p:spPr>
          <a:xfrm>
            <a:off x="0" y="20805"/>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⑥</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転出入状況</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p>
        </p:txBody>
      </p:sp>
      <p:graphicFrame>
        <p:nvGraphicFramePr>
          <p:cNvPr id="2" name="表 1">
            <a:extLst>
              <a:ext uri="{FF2B5EF4-FFF2-40B4-BE49-F238E27FC236}">
                <a16:creationId xmlns:a16="http://schemas.microsoft.com/office/drawing/2014/main" id="{1D810CF7-28BC-403E-B0C2-0B2B292BF96D}"/>
              </a:ext>
            </a:extLst>
          </p:cNvPr>
          <p:cNvGraphicFramePr>
            <a:graphicFrameLocks noGrp="1"/>
          </p:cNvGraphicFramePr>
          <p:nvPr>
            <p:extLst>
              <p:ext uri="{D42A27DB-BD31-4B8C-83A1-F6EECF244321}">
                <p14:modId xmlns:p14="http://schemas.microsoft.com/office/powerpoint/2010/main" val="3261507661"/>
              </p:ext>
            </p:extLst>
          </p:nvPr>
        </p:nvGraphicFramePr>
        <p:xfrm>
          <a:off x="78639" y="937733"/>
          <a:ext cx="8941088" cy="2391165"/>
        </p:xfrm>
        <a:graphic>
          <a:graphicData uri="http://schemas.openxmlformats.org/drawingml/2006/table">
            <a:tbl>
              <a:tblPr/>
              <a:tblGrid>
                <a:gridCol w="593873">
                  <a:extLst>
                    <a:ext uri="{9D8B030D-6E8A-4147-A177-3AD203B41FA5}">
                      <a16:colId xmlns:a16="http://schemas.microsoft.com/office/drawing/2014/main" val="45318522"/>
                    </a:ext>
                  </a:extLst>
                </a:gridCol>
                <a:gridCol w="626866">
                  <a:extLst>
                    <a:ext uri="{9D8B030D-6E8A-4147-A177-3AD203B41FA5}">
                      <a16:colId xmlns:a16="http://schemas.microsoft.com/office/drawing/2014/main" val="1584724664"/>
                    </a:ext>
                  </a:extLst>
                </a:gridCol>
                <a:gridCol w="593873">
                  <a:extLst>
                    <a:ext uri="{9D8B030D-6E8A-4147-A177-3AD203B41FA5}">
                      <a16:colId xmlns:a16="http://schemas.microsoft.com/office/drawing/2014/main" val="2250006216"/>
                    </a:ext>
                  </a:extLst>
                </a:gridCol>
                <a:gridCol w="593873">
                  <a:extLst>
                    <a:ext uri="{9D8B030D-6E8A-4147-A177-3AD203B41FA5}">
                      <a16:colId xmlns:a16="http://schemas.microsoft.com/office/drawing/2014/main" val="617690288"/>
                    </a:ext>
                  </a:extLst>
                </a:gridCol>
                <a:gridCol w="593873">
                  <a:extLst>
                    <a:ext uri="{9D8B030D-6E8A-4147-A177-3AD203B41FA5}">
                      <a16:colId xmlns:a16="http://schemas.microsoft.com/office/drawing/2014/main" val="3498247402"/>
                    </a:ext>
                  </a:extLst>
                </a:gridCol>
                <a:gridCol w="593873">
                  <a:extLst>
                    <a:ext uri="{9D8B030D-6E8A-4147-A177-3AD203B41FA5}">
                      <a16:colId xmlns:a16="http://schemas.microsoft.com/office/drawing/2014/main" val="185672845"/>
                    </a:ext>
                  </a:extLst>
                </a:gridCol>
                <a:gridCol w="593873">
                  <a:extLst>
                    <a:ext uri="{9D8B030D-6E8A-4147-A177-3AD203B41FA5}">
                      <a16:colId xmlns:a16="http://schemas.microsoft.com/office/drawing/2014/main" val="573839548"/>
                    </a:ext>
                  </a:extLst>
                </a:gridCol>
                <a:gridCol w="593873">
                  <a:extLst>
                    <a:ext uri="{9D8B030D-6E8A-4147-A177-3AD203B41FA5}">
                      <a16:colId xmlns:a16="http://schemas.microsoft.com/office/drawing/2014/main" val="1338865567"/>
                    </a:ext>
                  </a:extLst>
                </a:gridCol>
                <a:gridCol w="593873">
                  <a:extLst>
                    <a:ext uri="{9D8B030D-6E8A-4147-A177-3AD203B41FA5}">
                      <a16:colId xmlns:a16="http://schemas.microsoft.com/office/drawing/2014/main" val="443053180"/>
                    </a:ext>
                  </a:extLst>
                </a:gridCol>
                <a:gridCol w="593873">
                  <a:extLst>
                    <a:ext uri="{9D8B030D-6E8A-4147-A177-3AD203B41FA5}">
                      <a16:colId xmlns:a16="http://schemas.microsoft.com/office/drawing/2014/main" val="2410344240"/>
                    </a:ext>
                  </a:extLst>
                </a:gridCol>
                <a:gridCol w="593873">
                  <a:extLst>
                    <a:ext uri="{9D8B030D-6E8A-4147-A177-3AD203B41FA5}">
                      <a16:colId xmlns:a16="http://schemas.microsoft.com/office/drawing/2014/main" val="2315993407"/>
                    </a:ext>
                  </a:extLst>
                </a:gridCol>
                <a:gridCol w="593873">
                  <a:extLst>
                    <a:ext uri="{9D8B030D-6E8A-4147-A177-3AD203B41FA5}">
                      <a16:colId xmlns:a16="http://schemas.microsoft.com/office/drawing/2014/main" val="2886060117"/>
                    </a:ext>
                  </a:extLst>
                </a:gridCol>
                <a:gridCol w="593873">
                  <a:extLst>
                    <a:ext uri="{9D8B030D-6E8A-4147-A177-3AD203B41FA5}">
                      <a16:colId xmlns:a16="http://schemas.microsoft.com/office/drawing/2014/main" val="4111198309"/>
                    </a:ext>
                  </a:extLst>
                </a:gridCol>
                <a:gridCol w="593873">
                  <a:extLst>
                    <a:ext uri="{9D8B030D-6E8A-4147-A177-3AD203B41FA5}">
                      <a16:colId xmlns:a16="http://schemas.microsoft.com/office/drawing/2014/main" val="2341533493"/>
                    </a:ext>
                  </a:extLst>
                </a:gridCol>
                <a:gridCol w="593873">
                  <a:extLst>
                    <a:ext uri="{9D8B030D-6E8A-4147-A177-3AD203B41FA5}">
                      <a16:colId xmlns:a16="http://schemas.microsoft.com/office/drawing/2014/main" val="14319578"/>
                    </a:ext>
                  </a:extLst>
                </a:gridCol>
              </a:tblGrid>
              <a:tr h="159411">
                <a:tc>
                  <a:txBody>
                    <a:bodyPr/>
                    <a:lstStyle/>
                    <a:p>
                      <a:pPr algn="ctr" fontAlgn="b"/>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800" b="0" i="0" u="none" strike="noStrike">
                          <a:solidFill>
                            <a:srgbClr val="000000"/>
                          </a:solidFill>
                          <a:effectLst/>
                          <a:latin typeface="Meiryo UI" panose="020B0604030504040204" pitchFamily="50" charset="-128"/>
                          <a:ea typeface="Meiryo UI" panose="020B0604030504040204" pitchFamily="50" charset="-128"/>
                        </a:rPr>
                        <a:t>総数</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北海道</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東北</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東京圏</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関東</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甲信越</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北陸</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東海</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大阪府</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近畿</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中国</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四国</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九州</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沖縄県</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987039624"/>
                  </a:ext>
                </a:extLst>
              </a:tr>
              <a:tr h="159411">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1960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148,790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1,351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1,112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21,826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623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1,338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3,974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11,420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61,288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15,188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12,873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17,797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0241524"/>
                  </a:ext>
                </a:extLst>
              </a:tr>
              <a:tr h="159411">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1965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267,989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1,926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2,228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34,909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1,235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1,902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5,679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18,059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110,122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26,872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24,178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40,879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8350170"/>
                  </a:ext>
                </a:extLst>
              </a:tr>
              <a:tr h="159411">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1970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326,077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2,940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3,153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46,424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3,049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2,391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7,277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24,903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130,846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32,730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26,788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45,576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4223157"/>
                  </a:ext>
                </a:extLst>
              </a:tr>
              <a:tr h="159411">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1975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308,921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3,213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3,499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41,249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3,077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2,629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7,120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22,162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115,249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29,865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23,642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53,240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3,976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245178"/>
                  </a:ext>
                </a:extLst>
              </a:tr>
              <a:tr h="159411">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1980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267,682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2,613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2,668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38,024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2,487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2,364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6,056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21,362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112,347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23,534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17,445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36,096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2,686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7683786"/>
                  </a:ext>
                </a:extLst>
              </a:tr>
              <a:tr h="159411">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1985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226,894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2,114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2,528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42,004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2,618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2,855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5,468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18,766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89,500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19,013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13,903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25,924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2,201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067493"/>
                  </a:ext>
                </a:extLst>
              </a:tr>
              <a:tr h="159411">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1990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243,752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2,385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2,398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42,859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2,719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2,256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5,026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22,384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110,287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17,543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12,363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21,947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1,585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2763095"/>
                  </a:ext>
                </a:extLst>
              </a:tr>
              <a:tr h="159411">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1995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218,231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2,658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2,374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38,595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2,385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2,522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5,281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18,287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95,963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16,614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11,568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20,362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1,622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7696901"/>
                  </a:ext>
                </a:extLst>
              </a:tr>
              <a:tr h="159411">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2000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205,795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2,465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2,412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43,364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2,465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2,579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4,971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17,591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84,239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15,252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9,987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18,632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1,838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182769"/>
                  </a:ext>
                </a:extLst>
              </a:tr>
              <a:tr h="159411">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2005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175,488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2,236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2,306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41,677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2,465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1,970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3,694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16,271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68,651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12,297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7,725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14,368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1,828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0468288"/>
                  </a:ext>
                </a:extLst>
              </a:tr>
              <a:tr h="159411">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2010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154,693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1,994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2,051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39,709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2,012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1,830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3,217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13,249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59,082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10,574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6,792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12,531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1,652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0211169"/>
                  </a:ext>
                </a:extLst>
              </a:tr>
              <a:tr h="159411">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154,117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1,964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2,614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42,867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2,188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1,800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3,083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13,808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56,238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10,005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5,989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11,831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1,730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3450278"/>
                  </a:ext>
                </a:extLst>
              </a:tr>
              <a:tr h="159411">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145,935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2,165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1,990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41,786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2,074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1,618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2,785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12,416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54,506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8,893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5,013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10,538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1,930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5579335"/>
                  </a:ext>
                </a:extLst>
              </a:tr>
              <a:tr h="159411">
                <a:tc gridSpan="10">
                  <a:txBody>
                    <a:bodyPr/>
                    <a:lstStyle/>
                    <a:p>
                      <a:pPr algn="l" fontAlgn="b"/>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関東は東京圏（埼玉県・千葉県・東京都・神奈川県）を除き、近畿は大阪府を除く。</a:t>
                      </a:r>
                    </a:p>
                  </a:txBody>
                  <a:tcPr marL="7276" marR="7276" marT="7276"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7276" marR="7276" marT="72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7276" marR="7276" marT="72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7276" marR="7276" marT="72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7276" marR="7276" marT="72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7276" marR="7276" marT="7276"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73510608"/>
                  </a:ext>
                </a:extLst>
              </a:tr>
            </a:tbl>
          </a:graphicData>
        </a:graphic>
      </p:graphicFrame>
      <p:pic>
        <p:nvPicPr>
          <p:cNvPr id="3" name="図 2">
            <a:extLst>
              <a:ext uri="{FF2B5EF4-FFF2-40B4-BE49-F238E27FC236}">
                <a16:creationId xmlns:a16="http://schemas.microsoft.com/office/drawing/2014/main" id="{5D3C688E-6849-444C-9A19-926355D014FD}"/>
              </a:ext>
            </a:extLst>
          </p:cNvPr>
          <p:cNvPicPr>
            <a:picLocks noChangeAspect="1"/>
          </p:cNvPicPr>
          <p:nvPr/>
        </p:nvPicPr>
        <p:blipFill>
          <a:blip r:embed="rId3"/>
          <a:stretch>
            <a:fillRect/>
          </a:stretch>
        </p:blipFill>
        <p:spPr>
          <a:xfrm>
            <a:off x="78639" y="3652688"/>
            <a:ext cx="4349343" cy="2872656"/>
          </a:xfrm>
          <a:prstGeom prst="rect">
            <a:avLst/>
          </a:prstGeom>
        </p:spPr>
      </p:pic>
      <p:pic>
        <p:nvPicPr>
          <p:cNvPr id="4" name="図 3">
            <a:extLst>
              <a:ext uri="{FF2B5EF4-FFF2-40B4-BE49-F238E27FC236}">
                <a16:creationId xmlns:a16="http://schemas.microsoft.com/office/drawing/2014/main" id="{6BEC47A7-155B-4BE6-80E2-DC036AFD1FB1}"/>
              </a:ext>
            </a:extLst>
          </p:cNvPr>
          <p:cNvPicPr>
            <a:picLocks noChangeAspect="1"/>
          </p:cNvPicPr>
          <p:nvPr/>
        </p:nvPicPr>
        <p:blipFill>
          <a:blip r:embed="rId4"/>
          <a:stretch>
            <a:fillRect/>
          </a:stretch>
        </p:blipFill>
        <p:spPr>
          <a:xfrm>
            <a:off x="4549183" y="3622772"/>
            <a:ext cx="4470544" cy="2858904"/>
          </a:xfrm>
          <a:prstGeom prst="rect">
            <a:avLst/>
          </a:prstGeom>
        </p:spPr>
      </p:pic>
      <p:sp>
        <p:nvSpPr>
          <p:cNvPr id="17" name="正方形/長方形 11">
            <a:extLst>
              <a:ext uri="{FF2B5EF4-FFF2-40B4-BE49-F238E27FC236}">
                <a16:creationId xmlns:a16="http://schemas.microsoft.com/office/drawing/2014/main" id="{3B00DBF4-13A5-48DB-86E1-3C6867B392C9}"/>
              </a:ext>
            </a:extLst>
          </p:cNvPr>
          <p:cNvSpPr>
            <a:spLocks noChangeArrowheads="1"/>
          </p:cNvSpPr>
          <p:nvPr/>
        </p:nvSpPr>
        <p:spPr bwMode="auto">
          <a:xfrm>
            <a:off x="7329488" y="6664239"/>
            <a:ext cx="1712889" cy="215427"/>
          </a:xfrm>
          <a:prstGeom prst="rect">
            <a:avLst/>
          </a:prstGeom>
          <a:noFill/>
          <a:ln w="9525">
            <a:noFill/>
            <a:miter lim="800000"/>
            <a:headEnd/>
            <a:tailEnd/>
          </a:ln>
        </p:spPr>
        <p:txBody>
          <a:bodyPr wrap="square" lIns="91424" tIns="45712" rIns="91424" bIns="45712">
            <a:spAutoFit/>
          </a:bodyPr>
          <a:lstStyle/>
          <a:p>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全て日本人移動人口より算出</a:t>
            </a:r>
          </a:p>
        </p:txBody>
      </p:sp>
      <p:sp>
        <p:nvSpPr>
          <p:cNvPr id="5" name="正方形/長方形 4">
            <a:extLst>
              <a:ext uri="{FF2B5EF4-FFF2-40B4-BE49-F238E27FC236}">
                <a16:creationId xmlns:a16="http://schemas.microsoft.com/office/drawing/2014/main" id="{BC0252FB-56E1-4C5C-A201-FF901177BD81}"/>
              </a:ext>
            </a:extLst>
          </p:cNvPr>
          <p:cNvSpPr/>
          <p:nvPr/>
        </p:nvSpPr>
        <p:spPr>
          <a:xfrm>
            <a:off x="8526393" y="700435"/>
            <a:ext cx="569387" cy="246221"/>
          </a:xfrm>
          <a:prstGeom prst="rect">
            <a:avLst/>
          </a:prstGeom>
        </p:spPr>
        <p:txBody>
          <a:bodyPr wrap="none">
            <a:spAutoFit/>
          </a:bodyPr>
          <a:lstStyle/>
          <a:p>
            <a:pPr lvl="0" algn="ctr"/>
            <a:r>
              <a:rPr lang="ja-JP" altLang="en-US" sz="1000" dirty="0">
                <a:solidFill>
                  <a:prstClr val="black"/>
                </a:solidFill>
                <a:latin typeface="Meiryo UI" panose="020B0604030504040204" pitchFamily="50" charset="-128"/>
                <a:ea typeface="Meiryo UI" panose="020B0604030504040204" pitchFamily="50" charset="-128"/>
              </a:rPr>
              <a:t>（人）</a:t>
            </a:r>
          </a:p>
        </p:txBody>
      </p:sp>
      <p:sp>
        <p:nvSpPr>
          <p:cNvPr id="6" name="正方形/長方形 5">
            <a:extLst>
              <a:ext uri="{FF2B5EF4-FFF2-40B4-BE49-F238E27FC236}">
                <a16:creationId xmlns:a16="http://schemas.microsoft.com/office/drawing/2014/main" id="{7922488F-117B-438E-BEB5-180C01DE3F42}"/>
              </a:ext>
            </a:extLst>
          </p:cNvPr>
          <p:cNvSpPr/>
          <p:nvPr/>
        </p:nvSpPr>
        <p:spPr>
          <a:xfrm>
            <a:off x="8507350" y="3430359"/>
            <a:ext cx="569387" cy="246221"/>
          </a:xfrm>
          <a:prstGeom prst="rect">
            <a:avLst/>
          </a:prstGeom>
        </p:spPr>
        <p:txBody>
          <a:bodyPr wrap="none">
            <a:spAutoFit/>
          </a:bodyPr>
          <a:lstStyle/>
          <a:p>
            <a:pPr lvl="0" algn="ctr"/>
            <a:r>
              <a:rPr lang="ja-JP" altLang="en-US" sz="1000" dirty="0">
                <a:solidFill>
                  <a:prstClr val="black"/>
                </a:solidFill>
                <a:latin typeface="Meiryo UI" panose="020B0604030504040204" pitchFamily="50" charset="-128"/>
                <a:ea typeface="Meiryo UI" panose="020B0604030504040204" pitchFamily="50" charset="-128"/>
              </a:rPr>
              <a:t>（人）</a:t>
            </a:r>
          </a:p>
        </p:txBody>
      </p:sp>
    </p:spTree>
    <p:extLst>
      <p:ext uri="{BB962C8B-B14F-4D97-AF65-F5344CB8AC3E}">
        <p14:creationId xmlns:p14="http://schemas.microsoft.com/office/powerpoint/2010/main" val="3403025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3</a:t>
            </a:fld>
            <a:endParaRPr lang="ja-JP" altLang="en-US" sz="1800" dirty="0">
              <a:solidFill>
                <a:schemeClr val="tx1"/>
              </a:solidFill>
            </a:endParaRPr>
          </a:p>
        </p:txBody>
      </p:sp>
      <p:sp>
        <p:nvSpPr>
          <p:cNvPr id="10" name="テキスト ボックス 9"/>
          <p:cNvSpPr txBox="1"/>
          <p:nvPr/>
        </p:nvSpPr>
        <p:spPr>
          <a:xfrm>
            <a:off x="179512" y="775738"/>
            <a:ext cx="424847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男女別就業率（</a:t>
            </a:r>
            <a:r>
              <a:rPr lang="en-US" altLang="ja-JP" sz="1400" b="1" u="sng" dirty="0">
                <a:latin typeface="Meiryo UI" panose="020B0604030504040204" pitchFamily="50" charset="-128"/>
                <a:ea typeface="Meiryo UI" panose="020B0604030504040204" pitchFamily="50" charset="-128"/>
              </a:rPr>
              <a:t>35</a:t>
            </a:r>
            <a:r>
              <a:rPr lang="ja-JP" altLang="en-US" sz="1400" b="1" u="sng" dirty="0">
                <a:latin typeface="Meiryo UI" panose="020B0604030504040204" pitchFamily="50" charset="-128"/>
                <a:ea typeface="Meiryo UI" panose="020B0604030504040204" pitchFamily="50" charset="-128"/>
              </a:rPr>
              <a:t>～</a:t>
            </a:r>
            <a:r>
              <a:rPr lang="en-US" altLang="ja-JP" sz="1400" b="1" u="sng" dirty="0">
                <a:latin typeface="Meiryo UI" panose="020B0604030504040204" pitchFamily="50" charset="-128"/>
                <a:ea typeface="Meiryo UI" panose="020B0604030504040204" pitchFamily="50" charset="-128"/>
              </a:rPr>
              <a:t>44</a:t>
            </a:r>
            <a:r>
              <a:rPr lang="ja-JP" altLang="en-US" sz="1400" b="1" u="sng" dirty="0">
                <a:latin typeface="Meiryo UI" panose="020B0604030504040204" pitchFamily="50" charset="-128"/>
                <a:ea typeface="Meiryo UI" panose="020B0604030504040204" pitchFamily="50" charset="-128"/>
              </a:rPr>
              <a:t>歳）の推移</a:t>
            </a:r>
            <a:endParaRPr lang="en-US" altLang="ja-JP" sz="1400" b="1" u="sng"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27984" y="775738"/>
            <a:ext cx="424847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男女別就業率（</a:t>
            </a:r>
            <a:r>
              <a:rPr lang="en-US" altLang="ja-JP" sz="1400" b="1" u="sng" dirty="0">
                <a:latin typeface="Meiryo UI" panose="020B0604030504040204" pitchFamily="50" charset="-128"/>
                <a:ea typeface="Meiryo UI" panose="020B0604030504040204" pitchFamily="50" charset="-128"/>
              </a:rPr>
              <a:t>45</a:t>
            </a:r>
            <a:r>
              <a:rPr lang="ja-JP" altLang="en-US" sz="1400" b="1" u="sng" dirty="0">
                <a:latin typeface="Meiryo UI" panose="020B0604030504040204" pitchFamily="50" charset="-128"/>
                <a:ea typeface="Meiryo UI" panose="020B0604030504040204" pitchFamily="50" charset="-128"/>
              </a:rPr>
              <a:t>～</a:t>
            </a:r>
            <a:r>
              <a:rPr lang="en-US" altLang="ja-JP" sz="1400" b="1" u="sng" dirty="0">
                <a:latin typeface="Meiryo UI" panose="020B0604030504040204" pitchFamily="50" charset="-128"/>
                <a:ea typeface="Meiryo UI" panose="020B0604030504040204" pitchFamily="50" charset="-128"/>
              </a:rPr>
              <a:t>55</a:t>
            </a:r>
            <a:r>
              <a:rPr lang="ja-JP" altLang="en-US" sz="1400" b="1" u="sng" dirty="0">
                <a:latin typeface="Meiryo UI" panose="020B0604030504040204" pitchFamily="50" charset="-128"/>
                <a:ea typeface="Meiryo UI" panose="020B0604030504040204" pitchFamily="50" charset="-128"/>
              </a:rPr>
              <a:t>歳）の推移</a:t>
            </a:r>
            <a:endParaRPr lang="en-US" altLang="ja-JP" sz="1400" b="1" u="sng" dirty="0">
              <a:latin typeface="Meiryo UI" panose="020B0604030504040204" pitchFamily="50" charset="-128"/>
              <a:ea typeface="Meiryo UI" panose="020B0604030504040204" pitchFamily="50" charset="-128"/>
            </a:endParaRPr>
          </a:p>
        </p:txBody>
      </p:sp>
      <p:sp>
        <p:nvSpPr>
          <p:cNvPr id="11" name="正方形/長方形 4"/>
          <p:cNvSpPr>
            <a:spLocks noChangeArrowheads="1"/>
          </p:cNvSpPr>
          <p:nvPr/>
        </p:nvSpPr>
        <p:spPr bwMode="auto">
          <a:xfrm>
            <a:off x="4572000" y="6093296"/>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資料：大阪府「労働力調査地方集計結果」および総務省「労働力調査」より作成</a:t>
            </a:r>
            <a:endParaRPr lang="ja-JP" altLang="en-US" sz="800" dirty="0">
              <a:latin typeface="Meiryo UI" panose="020B0604030504040204" pitchFamily="50" charset="-128"/>
              <a:ea typeface="Meiryo UI" panose="020B0604030504040204" pitchFamily="50" charset="-128"/>
            </a:endParaRPr>
          </a:p>
        </p:txBody>
      </p:sp>
      <p:sp>
        <p:nvSpPr>
          <p:cNvPr id="18" name="タイトル 1"/>
          <p:cNvSpPr txBox="1">
            <a:spLocks/>
          </p:cNvSpPr>
          <p:nvPr/>
        </p:nvSpPr>
        <p:spPr>
          <a:xfrm>
            <a:off x="0" y="1"/>
            <a:ext cx="9144000" cy="620688"/>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①</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年齢別</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就業率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a:extLst>
              <a:ext uri="{FF2B5EF4-FFF2-40B4-BE49-F238E27FC236}">
                <a16:creationId xmlns:a16="http://schemas.microsoft.com/office/drawing/2014/main" id="{B82E0920-4630-4FE3-8591-0D0CD0160912}"/>
              </a:ext>
            </a:extLst>
          </p:cNvPr>
          <p:cNvGraphicFramePr>
            <a:graphicFrameLocks noGrp="1"/>
          </p:cNvGraphicFramePr>
          <p:nvPr>
            <p:extLst>
              <p:ext uri="{D42A27DB-BD31-4B8C-83A1-F6EECF244321}">
                <p14:modId xmlns:p14="http://schemas.microsoft.com/office/powerpoint/2010/main" val="2300262888"/>
              </p:ext>
            </p:extLst>
          </p:nvPr>
        </p:nvGraphicFramePr>
        <p:xfrm>
          <a:off x="35496" y="4710188"/>
          <a:ext cx="4536504" cy="1272540"/>
        </p:xfrm>
        <a:graphic>
          <a:graphicData uri="http://schemas.openxmlformats.org/drawingml/2006/table">
            <a:tbl>
              <a:tblPr/>
              <a:tblGrid>
                <a:gridCol w="936104">
                  <a:extLst>
                    <a:ext uri="{9D8B030D-6E8A-4147-A177-3AD203B41FA5}">
                      <a16:colId xmlns:a16="http://schemas.microsoft.com/office/drawing/2014/main" val="2753567051"/>
                    </a:ext>
                  </a:extLst>
                </a:gridCol>
                <a:gridCol w="481167">
                  <a:extLst>
                    <a:ext uri="{9D8B030D-6E8A-4147-A177-3AD203B41FA5}">
                      <a16:colId xmlns:a16="http://schemas.microsoft.com/office/drawing/2014/main" val="874909892"/>
                    </a:ext>
                  </a:extLst>
                </a:gridCol>
                <a:gridCol w="621693">
                  <a:extLst>
                    <a:ext uri="{9D8B030D-6E8A-4147-A177-3AD203B41FA5}">
                      <a16:colId xmlns:a16="http://schemas.microsoft.com/office/drawing/2014/main" val="298295170"/>
                    </a:ext>
                  </a:extLst>
                </a:gridCol>
                <a:gridCol w="624385">
                  <a:extLst>
                    <a:ext uri="{9D8B030D-6E8A-4147-A177-3AD203B41FA5}">
                      <a16:colId xmlns:a16="http://schemas.microsoft.com/office/drawing/2014/main" val="217334776"/>
                    </a:ext>
                  </a:extLst>
                </a:gridCol>
                <a:gridCol w="624385">
                  <a:extLst>
                    <a:ext uri="{9D8B030D-6E8A-4147-A177-3AD203B41FA5}">
                      <a16:colId xmlns:a16="http://schemas.microsoft.com/office/drawing/2014/main" val="503781747"/>
                    </a:ext>
                  </a:extLst>
                </a:gridCol>
                <a:gridCol w="624385">
                  <a:extLst>
                    <a:ext uri="{9D8B030D-6E8A-4147-A177-3AD203B41FA5}">
                      <a16:colId xmlns:a16="http://schemas.microsoft.com/office/drawing/2014/main" val="1500813498"/>
                    </a:ext>
                  </a:extLst>
                </a:gridCol>
                <a:gridCol w="624385">
                  <a:extLst>
                    <a:ext uri="{9D8B030D-6E8A-4147-A177-3AD203B41FA5}">
                      <a16:colId xmlns:a16="http://schemas.microsoft.com/office/drawing/2014/main" val="1543187665"/>
                    </a:ext>
                  </a:extLst>
                </a:gridCol>
              </a:tblGrid>
              <a:tr h="171450">
                <a:tc gridSpan="3">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■就業率の推移（</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35</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44</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1378801"/>
                  </a:ext>
                </a:extLst>
              </a:tr>
              <a:tr h="219075">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2015</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2017</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2018</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2019</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2020</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3792983346"/>
                  </a:ext>
                </a:extLst>
              </a:tr>
              <a:tr h="219075">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大阪府（男性）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92.09%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90.92%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92.87%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93.36%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6259119"/>
                  </a:ext>
                </a:extLst>
              </a:tr>
              <a:tr h="219075">
                <a:tc>
                  <a:txBody>
                    <a:bodyPr/>
                    <a:lstStyle/>
                    <a:p>
                      <a:pPr algn="l" fontAlgn="ctr"/>
                      <a:r>
                        <a:rPr lang="zh-CN"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全国（男性）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93.17%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93.34%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93.66%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94.04%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94.21%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93.54%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29113446"/>
                  </a:ext>
                </a:extLst>
              </a:tr>
              <a:tr h="219075">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大阪府（女性）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66.11%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66.87%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69.39%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69.83%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73.12%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516349"/>
                  </a:ext>
                </a:extLst>
              </a:tr>
              <a:tr h="219075">
                <a:tc>
                  <a:txBody>
                    <a:bodyPr/>
                    <a:lstStyle/>
                    <a:p>
                      <a:pPr algn="l" fontAlgn="ctr"/>
                      <a:r>
                        <a:rPr lang="zh-CN"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全国（女性）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71.19%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71.75%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73.26%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75.75%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76.95%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76.15%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17755820"/>
                  </a:ext>
                </a:extLst>
              </a:tr>
            </a:tbl>
          </a:graphicData>
        </a:graphic>
      </p:graphicFrame>
      <p:graphicFrame>
        <p:nvGraphicFramePr>
          <p:cNvPr id="9" name="表 8">
            <a:extLst>
              <a:ext uri="{FF2B5EF4-FFF2-40B4-BE49-F238E27FC236}">
                <a16:creationId xmlns:a16="http://schemas.microsoft.com/office/drawing/2014/main" id="{0FF43414-59B6-47CB-93FF-512EFA712A2D}"/>
              </a:ext>
            </a:extLst>
          </p:cNvPr>
          <p:cNvGraphicFramePr>
            <a:graphicFrameLocks noGrp="1"/>
          </p:cNvGraphicFramePr>
          <p:nvPr>
            <p:extLst>
              <p:ext uri="{D42A27DB-BD31-4B8C-83A1-F6EECF244321}">
                <p14:modId xmlns:p14="http://schemas.microsoft.com/office/powerpoint/2010/main" val="839092436"/>
              </p:ext>
            </p:extLst>
          </p:nvPr>
        </p:nvGraphicFramePr>
        <p:xfrm>
          <a:off x="4622716" y="4718031"/>
          <a:ext cx="4485788" cy="1272540"/>
        </p:xfrm>
        <a:graphic>
          <a:graphicData uri="http://schemas.openxmlformats.org/drawingml/2006/table">
            <a:tbl>
              <a:tblPr/>
              <a:tblGrid>
                <a:gridCol w="878882">
                  <a:extLst>
                    <a:ext uri="{9D8B030D-6E8A-4147-A177-3AD203B41FA5}">
                      <a16:colId xmlns:a16="http://schemas.microsoft.com/office/drawing/2014/main" val="356917142"/>
                    </a:ext>
                  </a:extLst>
                </a:gridCol>
                <a:gridCol w="620861">
                  <a:extLst>
                    <a:ext uri="{9D8B030D-6E8A-4147-A177-3AD203B41FA5}">
                      <a16:colId xmlns:a16="http://schemas.microsoft.com/office/drawing/2014/main" val="3283360349"/>
                    </a:ext>
                  </a:extLst>
                </a:gridCol>
                <a:gridCol w="620861">
                  <a:extLst>
                    <a:ext uri="{9D8B030D-6E8A-4147-A177-3AD203B41FA5}">
                      <a16:colId xmlns:a16="http://schemas.microsoft.com/office/drawing/2014/main" val="3806112508"/>
                    </a:ext>
                  </a:extLst>
                </a:gridCol>
                <a:gridCol w="623549">
                  <a:extLst>
                    <a:ext uri="{9D8B030D-6E8A-4147-A177-3AD203B41FA5}">
                      <a16:colId xmlns:a16="http://schemas.microsoft.com/office/drawing/2014/main" val="80626858"/>
                    </a:ext>
                  </a:extLst>
                </a:gridCol>
                <a:gridCol w="580545">
                  <a:extLst>
                    <a:ext uri="{9D8B030D-6E8A-4147-A177-3AD203B41FA5}">
                      <a16:colId xmlns:a16="http://schemas.microsoft.com/office/drawing/2014/main" val="3729785900"/>
                    </a:ext>
                  </a:extLst>
                </a:gridCol>
                <a:gridCol w="580545">
                  <a:extLst>
                    <a:ext uri="{9D8B030D-6E8A-4147-A177-3AD203B41FA5}">
                      <a16:colId xmlns:a16="http://schemas.microsoft.com/office/drawing/2014/main" val="4116964147"/>
                    </a:ext>
                  </a:extLst>
                </a:gridCol>
                <a:gridCol w="580545">
                  <a:extLst>
                    <a:ext uri="{9D8B030D-6E8A-4147-A177-3AD203B41FA5}">
                      <a16:colId xmlns:a16="http://schemas.microsoft.com/office/drawing/2014/main" val="2158316408"/>
                    </a:ext>
                  </a:extLst>
                </a:gridCol>
              </a:tblGrid>
              <a:tr h="171450">
                <a:tc gridSpan="3">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■就業率の推移（</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45</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54</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0589814"/>
                  </a:ext>
                </a:extLst>
              </a:tr>
              <a:tr h="219075">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2015</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2017</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2018</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2019</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2020</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495728847"/>
                  </a:ext>
                </a:extLst>
              </a:tr>
              <a:tr h="219075">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大阪府（男性）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91.82%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90.91%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91.80%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91.72%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0761155"/>
                  </a:ext>
                </a:extLst>
              </a:tr>
              <a:tr h="219075">
                <a:tc>
                  <a:txBody>
                    <a:bodyPr/>
                    <a:lstStyle/>
                    <a:p>
                      <a:pPr algn="l" fontAlgn="ctr"/>
                      <a:r>
                        <a:rPr lang="zh-CN"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全国（男性）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92.81%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93.10%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93.08%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93.47%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93.49%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93.23%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02854641"/>
                  </a:ext>
                </a:extLst>
              </a:tr>
              <a:tr h="219075">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大阪府（女性）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72.84%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72.09%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75.22%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75.90%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1851239"/>
                  </a:ext>
                </a:extLst>
              </a:tr>
              <a:tr h="219075">
                <a:tc>
                  <a:txBody>
                    <a:bodyPr/>
                    <a:lstStyle/>
                    <a:p>
                      <a:pPr algn="l" fontAlgn="ctr"/>
                      <a:r>
                        <a:rPr lang="zh-CN"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全国（女性）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74.76%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76.99%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77.73%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79.16%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78.69%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42747299"/>
                  </a:ext>
                </a:extLst>
              </a:tr>
            </a:tbl>
          </a:graphicData>
        </a:graphic>
      </p:graphicFrame>
      <p:graphicFrame>
        <p:nvGraphicFramePr>
          <p:cNvPr id="16" name="グラフ 15">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3106490322"/>
              </p:ext>
            </p:extLst>
          </p:nvPr>
        </p:nvGraphicFramePr>
        <p:xfrm>
          <a:off x="0" y="1365792"/>
          <a:ext cx="4698548" cy="30071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グラフ 16">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3649242895"/>
              </p:ext>
            </p:extLst>
          </p:nvPr>
        </p:nvGraphicFramePr>
        <p:xfrm>
          <a:off x="4537865" y="1373275"/>
          <a:ext cx="4570640" cy="29922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12984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タイトル 1"/>
          <p:cNvSpPr txBox="1">
            <a:spLocks/>
          </p:cNvSpPr>
          <p:nvPr/>
        </p:nvSpPr>
        <p:spPr bwMode="auto">
          <a:xfrm>
            <a:off x="-900112" y="-647699"/>
            <a:ext cx="8229601" cy="647700"/>
          </a:xfrm>
          <a:prstGeom prst="rect">
            <a:avLst/>
          </a:prstGeom>
          <a:noFill/>
          <a:ln w="9525">
            <a:noFill/>
            <a:miter lim="800000"/>
            <a:headEnd/>
            <a:tailEnd/>
          </a:ln>
        </p:spPr>
        <p:txBody>
          <a:bodyPr lIns="91424" tIns="45712" rIns="91424" bIns="45712" anchor="ctr"/>
          <a:lstStyle/>
          <a:p>
            <a:endParaRPr lang="ja-JP" altLang="en-US" sz="1200">
              <a:latin typeface="Calibri" pitchFamily="34" charset="0"/>
            </a:endParaRPr>
          </a:p>
        </p:txBody>
      </p:sp>
      <p:sp>
        <p:nvSpPr>
          <p:cNvPr id="38" name="正方形/長方形 11"/>
          <p:cNvSpPr>
            <a:spLocks noChangeArrowheads="1"/>
          </p:cNvSpPr>
          <p:nvPr/>
        </p:nvSpPr>
        <p:spPr bwMode="auto">
          <a:xfrm>
            <a:off x="5947791" y="3220322"/>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ＭＳ Ｐゴシック" charset="-128"/>
              </a:rPr>
              <a:t>資料：「住民基本台帳人口移動報告」（総務省統計局）より作成</a:t>
            </a:r>
            <a:endParaRPr lang="ja-JP" altLang="en-US" sz="800" dirty="0">
              <a:latin typeface="Calibri" pitchFamily="34" charset="0"/>
            </a:endParaRPr>
          </a:p>
        </p:txBody>
      </p:sp>
      <p:sp>
        <p:nvSpPr>
          <p:cNvPr id="13"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39</a:t>
            </a:fld>
            <a:endParaRPr lang="ja-JP" altLang="en-US" sz="1800" dirty="0">
              <a:solidFill>
                <a:schemeClr val="tx1"/>
              </a:solidFill>
            </a:endParaRPr>
          </a:p>
        </p:txBody>
      </p:sp>
      <p:sp>
        <p:nvSpPr>
          <p:cNvPr id="18" name="正方形/長方形 11"/>
          <p:cNvSpPr>
            <a:spLocks noChangeArrowheads="1"/>
          </p:cNvSpPr>
          <p:nvPr/>
        </p:nvSpPr>
        <p:spPr bwMode="auto">
          <a:xfrm>
            <a:off x="1352672" y="6441784"/>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Meiryo UI" panose="020B0604030504040204" pitchFamily="50" charset="-128"/>
                <a:ea typeface="Meiryo UI" panose="020B0604030504040204" pitchFamily="50" charset="-128"/>
              </a:rPr>
              <a:t>資料：「住民基本台帳人口移動報告」（総務省統計局）より作成</a:t>
            </a:r>
          </a:p>
        </p:txBody>
      </p:sp>
      <p:sp>
        <p:nvSpPr>
          <p:cNvPr id="19" name="正方形/長方形 11"/>
          <p:cNvSpPr>
            <a:spLocks noChangeArrowheads="1"/>
          </p:cNvSpPr>
          <p:nvPr/>
        </p:nvSpPr>
        <p:spPr bwMode="auto">
          <a:xfrm>
            <a:off x="5961185" y="6441784"/>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Meiryo UI" panose="020B0604030504040204" pitchFamily="50" charset="-128"/>
                <a:ea typeface="Meiryo UI" panose="020B0604030504040204" pitchFamily="50" charset="-128"/>
              </a:rPr>
              <a:t>資料：「住民基本台帳人口移動報告」（総務省統計局）より作成</a:t>
            </a:r>
          </a:p>
        </p:txBody>
      </p:sp>
      <p:sp>
        <p:nvSpPr>
          <p:cNvPr id="15" name="正方形/長方形 14"/>
          <p:cNvSpPr/>
          <p:nvPr/>
        </p:nvSpPr>
        <p:spPr>
          <a:xfrm>
            <a:off x="35497" y="685466"/>
            <a:ext cx="3888432"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地方から東京圏への転入推移（人数）</a:t>
            </a:r>
          </a:p>
        </p:txBody>
      </p:sp>
      <p:sp>
        <p:nvSpPr>
          <p:cNvPr id="28" name="正方形/長方形 27"/>
          <p:cNvSpPr/>
          <p:nvPr/>
        </p:nvSpPr>
        <p:spPr>
          <a:xfrm>
            <a:off x="35496" y="3359660"/>
            <a:ext cx="3536432" cy="2520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latin typeface="+mn-ea"/>
                <a:cs typeface="Meiryo UI" panose="020B0604030504040204" pitchFamily="50" charset="-128"/>
              </a:rPr>
              <a:t>■</a:t>
            </a:r>
            <a:r>
              <a:rPr lang="ja-JP" altLang="en-US" sz="1400" b="1" u="sng" dirty="0">
                <a:latin typeface="+mn-ea"/>
                <a:cs typeface="Meiryo UI" panose="020B0604030504040204" pitchFamily="50" charset="-128"/>
              </a:rPr>
              <a:t>東京圏への転入元（地域別割合）の推移</a:t>
            </a:r>
          </a:p>
        </p:txBody>
      </p:sp>
      <p:sp>
        <p:nvSpPr>
          <p:cNvPr id="30" name="正方形/長方形 29"/>
          <p:cNvSpPr/>
          <p:nvPr/>
        </p:nvSpPr>
        <p:spPr>
          <a:xfrm>
            <a:off x="4427983" y="3359660"/>
            <a:ext cx="3536432" cy="2520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地方からの東京圏への転入推移（人数）</a:t>
            </a:r>
          </a:p>
        </p:txBody>
      </p:sp>
      <p:sp>
        <p:nvSpPr>
          <p:cNvPr id="20" name="タイトル 1"/>
          <p:cNvSpPr txBox="1">
            <a:spLocks/>
          </p:cNvSpPr>
          <p:nvPr/>
        </p:nvSpPr>
        <p:spPr>
          <a:xfrm>
            <a:off x="-14895" y="-46449"/>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⑥</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転出入状況</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p>
        </p:txBody>
      </p:sp>
      <p:pic>
        <p:nvPicPr>
          <p:cNvPr id="5" name="図 4">
            <a:extLst>
              <a:ext uri="{FF2B5EF4-FFF2-40B4-BE49-F238E27FC236}">
                <a16:creationId xmlns:a16="http://schemas.microsoft.com/office/drawing/2014/main" id="{8D60DC21-9274-4745-B216-95AAE7235385}"/>
              </a:ext>
            </a:extLst>
          </p:cNvPr>
          <p:cNvPicPr>
            <a:picLocks noChangeAspect="1"/>
          </p:cNvPicPr>
          <p:nvPr/>
        </p:nvPicPr>
        <p:blipFill>
          <a:blip r:embed="rId2"/>
          <a:stretch>
            <a:fillRect/>
          </a:stretch>
        </p:blipFill>
        <p:spPr>
          <a:xfrm>
            <a:off x="54969" y="3668441"/>
            <a:ext cx="4373014" cy="2773343"/>
          </a:xfrm>
          <a:prstGeom prst="rect">
            <a:avLst/>
          </a:prstGeom>
        </p:spPr>
      </p:pic>
      <p:pic>
        <p:nvPicPr>
          <p:cNvPr id="6" name="図 5">
            <a:extLst>
              <a:ext uri="{FF2B5EF4-FFF2-40B4-BE49-F238E27FC236}">
                <a16:creationId xmlns:a16="http://schemas.microsoft.com/office/drawing/2014/main" id="{E6B0F66F-F630-40A3-99BD-EDD6D10ABCBA}"/>
              </a:ext>
            </a:extLst>
          </p:cNvPr>
          <p:cNvPicPr>
            <a:picLocks noChangeAspect="1"/>
          </p:cNvPicPr>
          <p:nvPr/>
        </p:nvPicPr>
        <p:blipFill>
          <a:blip r:embed="rId3"/>
          <a:stretch>
            <a:fillRect/>
          </a:stretch>
        </p:blipFill>
        <p:spPr>
          <a:xfrm>
            <a:off x="4427982" y="3663923"/>
            <a:ext cx="4608513" cy="2782377"/>
          </a:xfrm>
          <a:prstGeom prst="rect">
            <a:avLst/>
          </a:prstGeom>
        </p:spPr>
      </p:pic>
      <p:graphicFrame>
        <p:nvGraphicFramePr>
          <p:cNvPr id="9" name="表 8">
            <a:extLst>
              <a:ext uri="{FF2B5EF4-FFF2-40B4-BE49-F238E27FC236}">
                <a16:creationId xmlns:a16="http://schemas.microsoft.com/office/drawing/2014/main" id="{C14F00DD-C11E-4333-ADBA-D11FDD5751D0}"/>
              </a:ext>
            </a:extLst>
          </p:cNvPr>
          <p:cNvGraphicFramePr>
            <a:graphicFrameLocks noGrp="1"/>
          </p:cNvGraphicFramePr>
          <p:nvPr>
            <p:extLst>
              <p:ext uri="{D42A27DB-BD31-4B8C-83A1-F6EECF244321}">
                <p14:modId xmlns:p14="http://schemas.microsoft.com/office/powerpoint/2010/main" val="416290132"/>
              </p:ext>
            </p:extLst>
          </p:nvPr>
        </p:nvGraphicFramePr>
        <p:xfrm>
          <a:off x="77715" y="966709"/>
          <a:ext cx="8958780" cy="2388435"/>
        </p:xfrm>
        <a:graphic>
          <a:graphicData uri="http://schemas.openxmlformats.org/drawingml/2006/table">
            <a:tbl>
              <a:tblPr/>
              <a:tblGrid>
                <a:gridCol w="597252">
                  <a:extLst>
                    <a:ext uri="{9D8B030D-6E8A-4147-A177-3AD203B41FA5}">
                      <a16:colId xmlns:a16="http://schemas.microsoft.com/office/drawing/2014/main" val="346385161"/>
                    </a:ext>
                  </a:extLst>
                </a:gridCol>
                <a:gridCol w="597252">
                  <a:extLst>
                    <a:ext uri="{9D8B030D-6E8A-4147-A177-3AD203B41FA5}">
                      <a16:colId xmlns:a16="http://schemas.microsoft.com/office/drawing/2014/main" val="2980176150"/>
                    </a:ext>
                  </a:extLst>
                </a:gridCol>
                <a:gridCol w="597252">
                  <a:extLst>
                    <a:ext uri="{9D8B030D-6E8A-4147-A177-3AD203B41FA5}">
                      <a16:colId xmlns:a16="http://schemas.microsoft.com/office/drawing/2014/main" val="4231185346"/>
                    </a:ext>
                  </a:extLst>
                </a:gridCol>
                <a:gridCol w="597252">
                  <a:extLst>
                    <a:ext uri="{9D8B030D-6E8A-4147-A177-3AD203B41FA5}">
                      <a16:colId xmlns:a16="http://schemas.microsoft.com/office/drawing/2014/main" val="3255889215"/>
                    </a:ext>
                  </a:extLst>
                </a:gridCol>
                <a:gridCol w="597252">
                  <a:extLst>
                    <a:ext uri="{9D8B030D-6E8A-4147-A177-3AD203B41FA5}">
                      <a16:colId xmlns:a16="http://schemas.microsoft.com/office/drawing/2014/main" val="2769986442"/>
                    </a:ext>
                  </a:extLst>
                </a:gridCol>
                <a:gridCol w="597252">
                  <a:extLst>
                    <a:ext uri="{9D8B030D-6E8A-4147-A177-3AD203B41FA5}">
                      <a16:colId xmlns:a16="http://schemas.microsoft.com/office/drawing/2014/main" val="223186465"/>
                    </a:ext>
                  </a:extLst>
                </a:gridCol>
                <a:gridCol w="597252">
                  <a:extLst>
                    <a:ext uri="{9D8B030D-6E8A-4147-A177-3AD203B41FA5}">
                      <a16:colId xmlns:a16="http://schemas.microsoft.com/office/drawing/2014/main" val="2575647129"/>
                    </a:ext>
                  </a:extLst>
                </a:gridCol>
                <a:gridCol w="597252">
                  <a:extLst>
                    <a:ext uri="{9D8B030D-6E8A-4147-A177-3AD203B41FA5}">
                      <a16:colId xmlns:a16="http://schemas.microsoft.com/office/drawing/2014/main" val="2505805971"/>
                    </a:ext>
                  </a:extLst>
                </a:gridCol>
                <a:gridCol w="597252">
                  <a:extLst>
                    <a:ext uri="{9D8B030D-6E8A-4147-A177-3AD203B41FA5}">
                      <a16:colId xmlns:a16="http://schemas.microsoft.com/office/drawing/2014/main" val="3383809991"/>
                    </a:ext>
                  </a:extLst>
                </a:gridCol>
                <a:gridCol w="597252">
                  <a:extLst>
                    <a:ext uri="{9D8B030D-6E8A-4147-A177-3AD203B41FA5}">
                      <a16:colId xmlns:a16="http://schemas.microsoft.com/office/drawing/2014/main" val="3523935334"/>
                    </a:ext>
                  </a:extLst>
                </a:gridCol>
                <a:gridCol w="597252">
                  <a:extLst>
                    <a:ext uri="{9D8B030D-6E8A-4147-A177-3AD203B41FA5}">
                      <a16:colId xmlns:a16="http://schemas.microsoft.com/office/drawing/2014/main" val="641513929"/>
                    </a:ext>
                  </a:extLst>
                </a:gridCol>
                <a:gridCol w="597252">
                  <a:extLst>
                    <a:ext uri="{9D8B030D-6E8A-4147-A177-3AD203B41FA5}">
                      <a16:colId xmlns:a16="http://schemas.microsoft.com/office/drawing/2014/main" val="3122342417"/>
                    </a:ext>
                  </a:extLst>
                </a:gridCol>
                <a:gridCol w="597252">
                  <a:extLst>
                    <a:ext uri="{9D8B030D-6E8A-4147-A177-3AD203B41FA5}">
                      <a16:colId xmlns:a16="http://schemas.microsoft.com/office/drawing/2014/main" val="3032304880"/>
                    </a:ext>
                  </a:extLst>
                </a:gridCol>
                <a:gridCol w="597252">
                  <a:extLst>
                    <a:ext uri="{9D8B030D-6E8A-4147-A177-3AD203B41FA5}">
                      <a16:colId xmlns:a16="http://schemas.microsoft.com/office/drawing/2014/main" val="856866896"/>
                    </a:ext>
                  </a:extLst>
                </a:gridCol>
                <a:gridCol w="597252">
                  <a:extLst>
                    <a:ext uri="{9D8B030D-6E8A-4147-A177-3AD203B41FA5}">
                      <a16:colId xmlns:a16="http://schemas.microsoft.com/office/drawing/2014/main" val="2668162566"/>
                    </a:ext>
                  </a:extLst>
                </a:gridCol>
              </a:tblGrid>
              <a:tr h="159229">
                <a:tc>
                  <a:txBody>
                    <a:bodyPr/>
                    <a:lstStyle/>
                    <a:p>
                      <a:pPr algn="ctr" fontAlgn="b"/>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800" b="0" i="0" u="none" strike="noStrike">
                          <a:solidFill>
                            <a:srgbClr val="000000"/>
                          </a:solidFill>
                          <a:effectLst/>
                          <a:latin typeface="Meiryo UI" panose="020B0604030504040204" pitchFamily="50" charset="-128"/>
                          <a:ea typeface="Meiryo UI" panose="020B0604030504040204" pitchFamily="50" charset="-128"/>
                        </a:rPr>
                        <a:t>総数</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北海道</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東北</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東京圏</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関東</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甲信越</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北陸</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東海</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大阪府</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近畿</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中国</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四国</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九州</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沖縄県</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610384959"/>
                  </a:ext>
                </a:extLst>
              </a:tr>
              <a:tr h="159229">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1960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631,361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32,561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147,366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106,661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88,277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17,225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62,122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21,826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30,212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30,006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17,073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78,032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9708910"/>
                  </a:ext>
                </a:extLst>
              </a:tr>
              <a:tr h="159229">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1965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779,315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51,636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176,845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118,539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95,905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21,315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77,890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34,909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40,441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39,244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21,425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101,166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9201949"/>
                  </a:ext>
                </a:extLst>
              </a:tr>
              <a:tr h="159229">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1970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858,462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82,303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180,248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102,495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89,662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21,245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91,628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46,424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49,939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45,834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23,245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125,889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7045668"/>
                  </a:ext>
                </a:extLst>
              </a:tr>
              <a:tr h="159229">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1975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676,460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47,351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131,235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87,897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69,039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16,155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83,679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41,249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46,984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38,399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18,438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82,176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11,858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4025825"/>
                  </a:ext>
                </a:extLst>
              </a:tr>
              <a:tr h="159229">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1980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608,579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40,208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109,371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77,364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61,205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15,352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79,634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38,204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45,137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36,560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16,975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74,128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14,621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9218648"/>
                  </a:ext>
                </a:extLst>
              </a:tr>
              <a:tr h="159229">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1985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626,612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50,206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108,467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76,265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58,428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15,219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80,709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42,004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48,596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39,840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17,563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77,510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11,805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1473145"/>
                  </a:ext>
                </a:extLst>
              </a:tr>
              <a:tr h="159229">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1990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624,722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48,272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100,554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76,398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54,512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15,839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84,098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42,859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50,349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37,594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17,790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82,828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13,629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1711663"/>
                  </a:ext>
                </a:extLst>
              </a:tr>
              <a:tr h="159229">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1995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524,070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35,271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75,035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76,770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48,230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13,211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75,917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38,595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49,063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30,253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13,854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58,786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9,085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9990003"/>
                  </a:ext>
                </a:extLst>
              </a:tr>
              <a:tr h="159229">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2000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537,318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35,301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74,282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78,242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48,046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14,101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78,998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43,364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50,574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31,463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14,801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59,826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8,320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2837199"/>
                  </a:ext>
                </a:extLst>
              </a:tr>
              <a:tr h="159229">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2005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521,623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35,005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75,415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73,930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44,777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12,896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75,392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41,677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49,193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30,144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14,030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60,265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8,899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451382"/>
                  </a:ext>
                </a:extLst>
              </a:tr>
              <a:tr h="159229">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2010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470,077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30,634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68,221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64,271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37,797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11,069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70,669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39,709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44,279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26,330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12,475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55,386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9,237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0915345"/>
                  </a:ext>
                </a:extLst>
              </a:tr>
              <a:tr h="159229">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487,251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30,216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65,589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67,489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39,998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11,680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73,581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42,867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47,318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27,608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13,122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58,056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9,727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434894"/>
                  </a:ext>
                </a:extLst>
              </a:tr>
              <a:tr h="159229">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492,631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27,356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60,353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73,200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39,339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12,951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80,137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44,889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47,217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27,675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12,842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56,597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10,075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6369055"/>
                  </a:ext>
                </a:extLst>
              </a:tr>
              <a:tr h="159229">
                <a:tc gridSpan="9">
                  <a:txBody>
                    <a:bodyPr/>
                    <a:lstStyle/>
                    <a:p>
                      <a:pPr algn="l" fontAlgn="b"/>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関東は東京圏（埼玉県・千葉県・東京都・神奈川県）を除き、近畿は大阪府を除く。</a:t>
                      </a:r>
                    </a:p>
                  </a:txBody>
                  <a:tcPr marL="7302" marR="7302" marT="7302"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7302" marR="7302" marT="730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7302" marR="7302" marT="730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7302" marR="7302" marT="730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7302" marR="7302" marT="730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7302" marR="7302" marT="730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7302" marR="7302" marT="7302"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62758772"/>
                  </a:ext>
                </a:extLst>
              </a:tr>
            </a:tbl>
          </a:graphicData>
        </a:graphic>
      </p:graphicFrame>
      <p:sp>
        <p:nvSpPr>
          <p:cNvPr id="14" name="正方形/長方形 11">
            <a:extLst>
              <a:ext uri="{FF2B5EF4-FFF2-40B4-BE49-F238E27FC236}">
                <a16:creationId xmlns:a16="http://schemas.microsoft.com/office/drawing/2014/main" id="{0D480DDD-DA29-4751-8708-762DD627ED9B}"/>
              </a:ext>
            </a:extLst>
          </p:cNvPr>
          <p:cNvSpPr>
            <a:spLocks noChangeArrowheads="1"/>
          </p:cNvSpPr>
          <p:nvPr/>
        </p:nvSpPr>
        <p:spPr bwMode="auto">
          <a:xfrm>
            <a:off x="7185260" y="6678870"/>
            <a:ext cx="1712889" cy="215427"/>
          </a:xfrm>
          <a:prstGeom prst="rect">
            <a:avLst/>
          </a:prstGeom>
          <a:noFill/>
          <a:ln w="9525">
            <a:noFill/>
            <a:miter lim="800000"/>
            <a:headEnd/>
            <a:tailEnd/>
          </a:ln>
        </p:spPr>
        <p:txBody>
          <a:bodyPr wrap="square" lIns="91424" tIns="45712" rIns="91424" bIns="45712">
            <a:spAutoFit/>
          </a:bodyPr>
          <a:lstStyle/>
          <a:p>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全て日本人移動人口より算出</a:t>
            </a:r>
          </a:p>
        </p:txBody>
      </p:sp>
      <p:sp>
        <p:nvSpPr>
          <p:cNvPr id="2" name="正方形/長方形 1">
            <a:extLst>
              <a:ext uri="{FF2B5EF4-FFF2-40B4-BE49-F238E27FC236}">
                <a16:creationId xmlns:a16="http://schemas.microsoft.com/office/drawing/2014/main" id="{5FF74B83-0854-4C9E-89FA-ED9878A5FEA0}"/>
              </a:ext>
            </a:extLst>
          </p:cNvPr>
          <p:cNvSpPr/>
          <p:nvPr/>
        </p:nvSpPr>
        <p:spPr>
          <a:xfrm>
            <a:off x="8559718" y="744254"/>
            <a:ext cx="569387" cy="246221"/>
          </a:xfrm>
          <a:prstGeom prst="rect">
            <a:avLst/>
          </a:prstGeom>
        </p:spPr>
        <p:txBody>
          <a:bodyPr wrap="none">
            <a:spAutoFit/>
          </a:bodyPr>
          <a:lstStyle/>
          <a:p>
            <a:pPr lvl="0" algn="ctr"/>
            <a:r>
              <a:rPr lang="ja-JP" altLang="en-US" sz="1000" dirty="0">
                <a:solidFill>
                  <a:prstClr val="black"/>
                </a:solidFill>
                <a:latin typeface="Meiryo UI" panose="020B0604030504040204" pitchFamily="50" charset="-128"/>
                <a:ea typeface="Meiryo UI" panose="020B0604030504040204" pitchFamily="50" charset="-128"/>
              </a:rPr>
              <a:t>（人）</a:t>
            </a:r>
          </a:p>
        </p:txBody>
      </p:sp>
      <p:sp>
        <p:nvSpPr>
          <p:cNvPr id="3" name="正方形/長方形 2">
            <a:extLst>
              <a:ext uri="{FF2B5EF4-FFF2-40B4-BE49-F238E27FC236}">
                <a16:creationId xmlns:a16="http://schemas.microsoft.com/office/drawing/2014/main" id="{4955995D-9A2D-46E2-8680-5668B7101DFA}"/>
              </a:ext>
            </a:extLst>
          </p:cNvPr>
          <p:cNvSpPr/>
          <p:nvPr/>
        </p:nvSpPr>
        <p:spPr>
          <a:xfrm>
            <a:off x="8559717" y="3459322"/>
            <a:ext cx="569387" cy="246221"/>
          </a:xfrm>
          <a:prstGeom prst="rect">
            <a:avLst/>
          </a:prstGeom>
        </p:spPr>
        <p:txBody>
          <a:bodyPr wrap="none">
            <a:spAutoFit/>
          </a:bodyPr>
          <a:lstStyle/>
          <a:p>
            <a:pPr lvl="0" algn="ctr"/>
            <a:r>
              <a:rPr lang="ja-JP" altLang="en-US" sz="1000" dirty="0">
                <a:solidFill>
                  <a:prstClr val="black"/>
                </a:solidFill>
                <a:latin typeface="Meiryo UI" panose="020B0604030504040204" pitchFamily="50" charset="-128"/>
                <a:ea typeface="Meiryo UI" panose="020B0604030504040204" pitchFamily="50" charset="-128"/>
              </a:rPr>
              <a:t>（人）</a:t>
            </a:r>
          </a:p>
        </p:txBody>
      </p:sp>
    </p:spTree>
    <p:extLst>
      <p:ext uri="{BB962C8B-B14F-4D97-AF65-F5344CB8AC3E}">
        <p14:creationId xmlns:p14="http://schemas.microsoft.com/office/powerpoint/2010/main" val="4129349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タイトル 1"/>
          <p:cNvSpPr txBox="1">
            <a:spLocks/>
          </p:cNvSpPr>
          <p:nvPr/>
        </p:nvSpPr>
        <p:spPr bwMode="auto">
          <a:xfrm>
            <a:off x="122238" y="-792163"/>
            <a:ext cx="8424862" cy="792163"/>
          </a:xfrm>
          <a:prstGeom prst="rect">
            <a:avLst/>
          </a:prstGeom>
          <a:noFill/>
          <a:ln w="9525">
            <a:noFill/>
            <a:miter lim="800000"/>
            <a:headEnd/>
            <a:tailEnd/>
          </a:ln>
        </p:spPr>
        <p:txBody>
          <a:bodyPr lIns="91424" tIns="45712" rIns="91424" bIns="45712" anchor="ctr"/>
          <a:lstStyle/>
          <a:p>
            <a:endParaRPr lang="ja-JP" altLang="en-US" sz="1200">
              <a:latin typeface="Calibri" pitchFamily="34" charset="0"/>
            </a:endParaRPr>
          </a:p>
        </p:txBody>
      </p:sp>
      <p:sp>
        <p:nvSpPr>
          <p:cNvPr id="2" name="スライド番号プレースホルダー 1"/>
          <p:cNvSpPr>
            <a:spLocks noGrp="1"/>
          </p:cNvSpPr>
          <p:nvPr>
            <p:ph type="sldNum" sz="quarter" idx="12"/>
          </p:nvPr>
        </p:nvSpPr>
        <p:spPr>
          <a:xfrm>
            <a:off x="6974905" y="6530350"/>
            <a:ext cx="2133600" cy="365125"/>
          </a:xfrm>
        </p:spPr>
        <p:txBody>
          <a:bodyPr/>
          <a:lstStyle/>
          <a:p>
            <a:pPr>
              <a:defRPr/>
            </a:pPr>
            <a:fld id="{C77793C5-38B7-48A6-8306-0FF47ECB2C84}" type="slidenum">
              <a:rPr lang="ja-JP" altLang="en-US" sz="1800">
                <a:solidFill>
                  <a:schemeClr val="tx1"/>
                </a:solidFill>
              </a:rPr>
              <a:pPr>
                <a:defRPr/>
              </a:pPr>
              <a:t>40</a:t>
            </a:fld>
            <a:endParaRPr lang="ja-JP" altLang="en-US" sz="1800" dirty="0">
              <a:solidFill>
                <a:schemeClr val="tx1"/>
              </a:solidFill>
            </a:endParaRPr>
          </a:p>
        </p:txBody>
      </p:sp>
      <p:sp>
        <p:nvSpPr>
          <p:cNvPr id="12" name="正方形/長方形 12"/>
          <p:cNvSpPr>
            <a:spLocks noChangeArrowheads="1"/>
          </p:cNvSpPr>
          <p:nvPr/>
        </p:nvSpPr>
        <p:spPr bwMode="auto">
          <a:xfrm>
            <a:off x="3923929" y="6674329"/>
            <a:ext cx="3435350" cy="221146"/>
          </a:xfrm>
          <a:prstGeom prst="rect">
            <a:avLst/>
          </a:prstGeom>
          <a:noFill/>
          <a:ln w="9525">
            <a:noFill/>
            <a:miter lim="800000"/>
            <a:headEnd/>
            <a:tailEnd/>
          </a:ln>
        </p:spPr>
        <p:txBody>
          <a:bodyPr lIns="91424" tIns="45712" rIns="91424" bIns="45712">
            <a:spAutoFit/>
          </a:bodyPr>
          <a:lstStyle/>
          <a:p>
            <a:pPr algn="r"/>
            <a:r>
              <a:rPr lang="ja-JP" altLang="en-US" sz="800" dirty="0">
                <a:latin typeface="Meiryo UI" panose="020B0604030504040204" pitchFamily="50" charset="-128"/>
                <a:ea typeface="Meiryo UI" panose="020B0604030504040204" pitchFamily="50" charset="-128"/>
              </a:rPr>
              <a:t>資料：「住民基本台帳人口移動報告」 （総務省統計局）より作成</a:t>
            </a:r>
          </a:p>
        </p:txBody>
      </p:sp>
      <p:sp>
        <p:nvSpPr>
          <p:cNvPr id="657" name="正方形/長方形 656"/>
          <p:cNvSpPr/>
          <p:nvPr/>
        </p:nvSpPr>
        <p:spPr>
          <a:xfrm>
            <a:off x="35497" y="685466"/>
            <a:ext cx="3888432"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各地域の転入超過数（</a:t>
            </a:r>
            <a:r>
              <a:rPr lang="en-US" altLang="ja-JP" sz="1400" b="1" u="sng"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年）</a:t>
            </a:r>
          </a:p>
        </p:txBody>
      </p:sp>
      <p:sp>
        <p:nvSpPr>
          <p:cNvPr id="658" name="正方形/長方形 657"/>
          <p:cNvSpPr/>
          <p:nvPr/>
        </p:nvSpPr>
        <p:spPr>
          <a:xfrm>
            <a:off x="105334" y="2055192"/>
            <a:ext cx="3888432"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年齢階層別・男女別の転入超過数の推移</a:t>
            </a:r>
          </a:p>
        </p:txBody>
      </p:sp>
      <p:sp>
        <p:nvSpPr>
          <p:cNvPr id="8" name="テキスト ボックス 7"/>
          <p:cNvSpPr txBox="1"/>
          <p:nvPr/>
        </p:nvSpPr>
        <p:spPr>
          <a:xfrm>
            <a:off x="3563888" y="2015820"/>
            <a:ext cx="4983212" cy="400110"/>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関東は東京圏（埼玉県・千葉県・東京都・神奈川県）を除き、近畿は大阪府を除く</a:t>
            </a:r>
            <a:r>
              <a:rPr lang="ja-JP" altLang="en-US" sz="1000" dirty="0">
                <a:latin typeface="+mn-ea"/>
              </a:rPr>
              <a:t>。						</a:t>
            </a:r>
          </a:p>
        </p:txBody>
      </p:sp>
      <p:sp>
        <p:nvSpPr>
          <p:cNvPr id="18" name="タイトル 1"/>
          <p:cNvSpPr txBox="1">
            <a:spLocks/>
          </p:cNvSpPr>
          <p:nvPr/>
        </p:nvSpPr>
        <p:spPr>
          <a:xfrm>
            <a:off x="-35495" y="-20251"/>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⑥</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転出入状況</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p>
        </p:txBody>
      </p:sp>
      <p:graphicFrame>
        <p:nvGraphicFramePr>
          <p:cNvPr id="6" name="表 5">
            <a:extLst>
              <a:ext uri="{FF2B5EF4-FFF2-40B4-BE49-F238E27FC236}">
                <a16:creationId xmlns:a16="http://schemas.microsoft.com/office/drawing/2014/main" id="{AB84670E-66F8-4247-82D4-C6BB9E80ECD7}"/>
              </a:ext>
            </a:extLst>
          </p:cNvPr>
          <p:cNvGraphicFramePr>
            <a:graphicFrameLocks noGrp="1"/>
          </p:cNvGraphicFramePr>
          <p:nvPr>
            <p:extLst>
              <p:ext uri="{D42A27DB-BD31-4B8C-83A1-F6EECF244321}">
                <p14:modId xmlns:p14="http://schemas.microsoft.com/office/powerpoint/2010/main" val="4127954645"/>
              </p:ext>
            </p:extLst>
          </p:nvPr>
        </p:nvGraphicFramePr>
        <p:xfrm>
          <a:off x="404433" y="2327398"/>
          <a:ext cx="8155777" cy="1062176"/>
        </p:xfrm>
        <a:graphic>
          <a:graphicData uri="http://schemas.openxmlformats.org/drawingml/2006/table">
            <a:tbl>
              <a:tblPr/>
              <a:tblGrid>
                <a:gridCol w="771656">
                  <a:extLst>
                    <a:ext uri="{9D8B030D-6E8A-4147-A177-3AD203B41FA5}">
                      <a16:colId xmlns:a16="http://schemas.microsoft.com/office/drawing/2014/main" val="4247979158"/>
                    </a:ext>
                  </a:extLst>
                </a:gridCol>
                <a:gridCol w="545983">
                  <a:extLst>
                    <a:ext uri="{9D8B030D-6E8A-4147-A177-3AD203B41FA5}">
                      <a16:colId xmlns:a16="http://schemas.microsoft.com/office/drawing/2014/main" val="1058401483"/>
                    </a:ext>
                  </a:extLst>
                </a:gridCol>
                <a:gridCol w="611502">
                  <a:extLst>
                    <a:ext uri="{9D8B030D-6E8A-4147-A177-3AD203B41FA5}">
                      <a16:colId xmlns:a16="http://schemas.microsoft.com/office/drawing/2014/main" val="2648197715"/>
                    </a:ext>
                  </a:extLst>
                </a:gridCol>
                <a:gridCol w="553263">
                  <a:extLst>
                    <a:ext uri="{9D8B030D-6E8A-4147-A177-3AD203B41FA5}">
                      <a16:colId xmlns:a16="http://schemas.microsoft.com/office/drawing/2014/main" val="3497483192"/>
                    </a:ext>
                  </a:extLst>
                </a:gridCol>
                <a:gridCol w="545983">
                  <a:extLst>
                    <a:ext uri="{9D8B030D-6E8A-4147-A177-3AD203B41FA5}">
                      <a16:colId xmlns:a16="http://schemas.microsoft.com/office/drawing/2014/main" val="3610411687"/>
                    </a:ext>
                  </a:extLst>
                </a:gridCol>
                <a:gridCol w="553263">
                  <a:extLst>
                    <a:ext uri="{9D8B030D-6E8A-4147-A177-3AD203B41FA5}">
                      <a16:colId xmlns:a16="http://schemas.microsoft.com/office/drawing/2014/main" val="3995237921"/>
                    </a:ext>
                  </a:extLst>
                </a:gridCol>
                <a:gridCol w="545983">
                  <a:extLst>
                    <a:ext uri="{9D8B030D-6E8A-4147-A177-3AD203B41FA5}">
                      <a16:colId xmlns:a16="http://schemas.microsoft.com/office/drawing/2014/main" val="3729064395"/>
                    </a:ext>
                  </a:extLst>
                </a:gridCol>
                <a:gridCol w="611502">
                  <a:extLst>
                    <a:ext uri="{9D8B030D-6E8A-4147-A177-3AD203B41FA5}">
                      <a16:colId xmlns:a16="http://schemas.microsoft.com/office/drawing/2014/main" val="2348309968"/>
                    </a:ext>
                  </a:extLst>
                </a:gridCol>
                <a:gridCol w="543556">
                  <a:extLst>
                    <a:ext uri="{9D8B030D-6E8A-4147-A177-3AD203B41FA5}">
                      <a16:colId xmlns:a16="http://schemas.microsoft.com/office/drawing/2014/main" val="1109733991"/>
                    </a:ext>
                  </a:extLst>
                </a:gridCol>
                <a:gridCol w="553263">
                  <a:extLst>
                    <a:ext uri="{9D8B030D-6E8A-4147-A177-3AD203B41FA5}">
                      <a16:colId xmlns:a16="http://schemas.microsoft.com/office/drawing/2014/main" val="3131521777"/>
                    </a:ext>
                  </a:extLst>
                </a:gridCol>
                <a:gridCol w="611502">
                  <a:extLst>
                    <a:ext uri="{9D8B030D-6E8A-4147-A177-3AD203B41FA5}">
                      <a16:colId xmlns:a16="http://schemas.microsoft.com/office/drawing/2014/main" val="4009712925"/>
                    </a:ext>
                  </a:extLst>
                </a:gridCol>
                <a:gridCol w="553263">
                  <a:extLst>
                    <a:ext uri="{9D8B030D-6E8A-4147-A177-3AD203B41FA5}">
                      <a16:colId xmlns:a16="http://schemas.microsoft.com/office/drawing/2014/main" val="4136137488"/>
                    </a:ext>
                  </a:extLst>
                </a:gridCol>
                <a:gridCol w="611502">
                  <a:extLst>
                    <a:ext uri="{9D8B030D-6E8A-4147-A177-3AD203B41FA5}">
                      <a16:colId xmlns:a16="http://schemas.microsoft.com/office/drawing/2014/main" val="3993416689"/>
                    </a:ext>
                  </a:extLst>
                </a:gridCol>
                <a:gridCol w="543556">
                  <a:extLst>
                    <a:ext uri="{9D8B030D-6E8A-4147-A177-3AD203B41FA5}">
                      <a16:colId xmlns:a16="http://schemas.microsoft.com/office/drawing/2014/main" val="3067749334"/>
                    </a:ext>
                  </a:extLst>
                </a:gridCol>
              </a:tblGrid>
              <a:tr h="130976">
                <a:tc gridSpan="2">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（男性・</a:t>
                      </a:r>
                      <a:r>
                        <a:rPr lang="en-US" altLang="ja-JP" sz="900" b="0" i="0" u="none" strike="noStrike">
                          <a:effectLst/>
                          <a:latin typeface="ＭＳ Ｐゴシック" panose="020B0600070205080204" pitchFamily="50" charset="-128"/>
                          <a:ea typeface="ＭＳ Ｐゴシック" panose="020B0600070205080204" pitchFamily="50" charset="-128"/>
                        </a:rPr>
                        <a:t>15</a:t>
                      </a:r>
                      <a:r>
                        <a:rPr lang="ja-JP" altLang="en-US" sz="900" b="0" i="0" u="none" strike="noStrike">
                          <a:effectLst/>
                          <a:latin typeface="ＭＳ Ｐゴシック" panose="020B0600070205080204" pitchFamily="50" charset="-128"/>
                          <a:ea typeface="ＭＳ Ｐゴシック" panose="020B0600070205080204" pitchFamily="50" charset="-128"/>
                        </a:rPr>
                        <a:t>～</a:t>
                      </a:r>
                      <a:r>
                        <a:rPr lang="en-US" altLang="ja-JP" sz="900" b="0" i="0" u="none" strike="noStrike">
                          <a:effectLst/>
                          <a:latin typeface="ＭＳ Ｐゴシック" panose="020B0600070205080204" pitchFamily="50" charset="-128"/>
                          <a:ea typeface="ＭＳ Ｐゴシック" panose="020B0600070205080204" pitchFamily="50" charset="-128"/>
                        </a:rPr>
                        <a:t>24</a:t>
                      </a:r>
                      <a:r>
                        <a:rPr lang="ja-JP" altLang="en-US" sz="900" b="0" i="0" u="none" strike="noStrike">
                          <a:effectLst/>
                          <a:latin typeface="ＭＳ Ｐゴシック" panose="020B0600070205080204" pitchFamily="50" charset="-128"/>
                          <a:ea typeface="ＭＳ Ｐゴシック" panose="020B0600070205080204" pitchFamily="50" charset="-128"/>
                        </a:rPr>
                        <a:t>歳）</a:t>
                      </a:r>
                    </a:p>
                  </a:txBody>
                  <a:tcPr marL="7042" marR="7042" marT="704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dirty="0">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9851201"/>
                  </a:ext>
                </a:extLst>
              </a:tr>
              <a:tr h="130976">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北海道</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東北</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東京圏</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関東</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甲信越</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北陸</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東海</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大阪府</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近畿</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中国</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四国</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九州</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沖縄県</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389446780"/>
                  </a:ext>
                </a:extLst>
              </a:tr>
              <a:tr h="126751">
                <a:tc>
                  <a:txBody>
                    <a:bodyPr/>
                    <a:lstStyle/>
                    <a:p>
                      <a:pPr algn="l" fontAlgn="ctr"/>
                      <a:r>
                        <a:rPr lang="en-US" altLang="ja-JP" sz="800" b="0" i="0" u="none" strike="noStrike">
                          <a:effectLst/>
                          <a:latin typeface="ＭＳ Ｐゴシック" panose="020B0600070205080204" pitchFamily="50" charset="-128"/>
                          <a:ea typeface="ＭＳ Ｐゴシック" panose="020B0600070205080204" pitchFamily="50" charset="-128"/>
                        </a:rPr>
                        <a:t>2015</a:t>
                      </a:r>
                      <a:r>
                        <a:rPr lang="ja-JP" altLang="en-US" sz="8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2,809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9,288</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45,805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3,414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5,258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1,545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1,389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3,668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5,543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4,457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3,772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13,020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1,756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6367738"/>
                  </a:ext>
                </a:extLst>
              </a:tr>
              <a:tr h="126751">
                <a:tc>
                  <a:txBody>
                    <a:bodyPr/>
                    <a:lstStyle/>
                    <a:p>
                      <a:pPr algn="l" fontAlgn="ctr"/>
                      <a:r>
                        <a:rPr lang="en-US" altLang="ja-JP" sz="800" b="0" i="0" u="none" strike="noStrike">
                          <a:effectLst/>
                          <a:latin typeface="ＭＳ Ｐゴシック" panose="020B0600070205080204" pitchFamily="50" charset="-128"/>
                          <a:ea typeface="ＭＳ Ｐゴシック" panose="020B0600070205080204" pitchFamily="50" charset="-128"/>
                        </a:rPr>
                        <a:t>2016</a:t>
                      </a:r>
                      <a:r>
                        <a:rPr lang="ja-JP" altLang="en-US" sz="8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2,801</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9,219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800" b="0" i="0" u="none" strike="noStrike">
                          <a:effectLst/>
                          <a:latin typeface="ＭＳ Ｐゴシック" panose="020B0600070205080204" pitchFamily="50" charset="-128"/>
                          <a:ea typeface="ＭＳ Ｐゴシック" panose="020B0600070205080204" pitchFamily="50" charset="-128"/>
                        </a:rPr>
                        <a:t>46,655</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3,608</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5,118</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1,688</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800" b="0" i="0" u="none" strike="noStrike">
                          <a:effectLst/>
                          <a:latin typeface="ＭＳ Ｐゴシック" panose="020B0600070205080204" pitchFamily="50" charset="-128"/>
                          <a:ea typeface="ＭＳ Ｐゴシック" panose="020B0600070205080204" pitchFamily="50" charset="-128"/>
                        </a:rPr>
                        <a:t>1,082</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800" b="0" i="0" u="none" strike="noStrike">
                          <a:effectLst/>
                          <a:latin typeface="ＭＳ Ｐゴシック" panose="020B0600070205080204" pitchFamily="50" charset="-128"/>
                          <a:ea typeface="ＭＳ Ｐゴシック" panose="020B0600070205080204" pitchFamily="50" charset="-128"/>
                        </a:rPr>
                        <a:t>3,380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5,418</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4,080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4,187</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13,486</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1,512</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75344800"/>
                  </a:ext>
                </a:extLst>
              </a:tr>
              <a:tr h="126751">
                <a:tc>
                  <a:txBody>
                    <a:bodyPr/>
                    <a:lstStyle/>
                    <a:p>
                      <a:pPr algn="l" fontAlgn="ctr"/>
                      <a:r>
                        <a:rPr lang="en-US" altLang="ja-JP" sz="800" b="0" i="0" u="none" strike="noStrike">
                          <a:effectLst/>
                          <a:latin typeface="ＭＳ Ｐゴシック" panose="020B0600070205080204" pitchFamily="50" charset="-128"/>
                          <a:ea typeface="ＭＳ Ｐゴシック" panose="020B0600070205080204" pitchFamily="50" charset="-128"/>
                        </a:rPr>
                        <a:t>2017</a:t>
                      </a:r>
                      <a:r>
                        <a:rPr lang="ja-JP" altLang="en-US" sz="8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2,229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9,731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800" b="0" i="0" u="none" strike="noStrike">
                          <a:effectLst/>
                          <a:latin typeface="ＭＳ Ｐゴシック" panose="020B0600070205080204" pitchFamily="50" charset="-128"/>
                          <a:ea typeface="ＭＳ Ｐゴシック" panose="020B0600070205080204" pitchFamily="50" charset="-128"/>
                        </a:rPr>
                        <a:t>46,162</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3,038</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5,311</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1,599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800" b="0" i="0" u="none" strike="noStrike">
                          <a:effectLst/>
                          <a:latin typeface="ＭＳ Ｐゴシック" panose="020B0600070205080204" pitchFamily="50" charset="-128"/>
                          <a:ea typeface="ＭＳ Ｐゴシック" panose="020B0600070205080204" pitchFamily="50" charset="-128"/>
                        </a:rPr>
                        <a:t>834</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800" b="0" i="0" u="none" strike="noStrike">
                          <a:effectLst/>
                          <a:latin typeface="ＭＳ Ｐゴシック" panose="020B0600070205080204" pitchFamily="50" charset="-128"/>
                          <a:ea typeface="ＭＳ Ｐゴシック" panose="020B0600070205080204" pitchFamily="50" charset="-128"/>
                        </a:rPr>
                        <a:t>2,561</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6,190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3,860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3,976</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11,957</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1,666</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4296396"/>
                  </a:ext>
                </a:extLst>
              </a:tr>
              <a:tr h="126751">
                <a:tc>
                  <a:txBody>
                    <a:bodyPr/>
                    <a:lstStyle/>
                    <a:p>
                      <a:pPr algn="l" fontAlgn="ctr"/>
                      <a:r>
                        <a:rPr lang="en-US" altLang="ja-JP" sz="800" b="0" i="0" u="none" strike="noStrike">
                          <a:effectLst/>
                          <a:latin typeface="ＭＳ Ｐゴシック" panose="020B0600070205080204" pitchFamily="50" charset="-128"/>
                          <a:ea typeface="ＭＳ Ｐゴシック" panose="020B0600070205080204" pitchFamily="50" charset="-128"/>
                        </a:rPr>
                        <a:t>2018</a:t>
                      </a:r>
                      <a:r>
                        <a:rPr lang="ja-JP" altLang="en-US" sz="8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2,664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9,738</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47,370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3,637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5,419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1,650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519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2,725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6,290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4,468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4,006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11,291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1,451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6812071"/>
                  </a:ext>
                </a:extLst>
              </a:tr>
              <a:tr h="126751">
                <a:tc>
                  <a:txBody>
                    <a:bodyPr/>
                    <a:lstStyle/>
                    <a:p>
                      <a:pPr algn="l" fontAlgn="ctr"/>
                      <a:r>
                        <a:rPr lang="en-US" altLang="ja-JP" sz="800" b="0" i="0" u="none" strike="noStrike" dirty="0">
                          <a:effectLst/>
                          <a:latin typeface="ＭＳ Ｐゴシック" panose="020B0600070205080204" pitchFamily="50" charset="-128"/>
                          <a:ea typeface="ＭＳ Ｐゴシック" panose="020B0600070205080204" pitchFamily="50" charset="-128"/>
                        </a:rPr>
                        <a:t>2019</a:t>
                      </a:r>
                      <a:r>
                        <a:rPr lang="ja-JP" altLang="en-US" sz="800" b="0" i="0" u="none" strike="noStrike" dirty="0">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2,554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10,045</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49,744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4,114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5,571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2,094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235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3,534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6,449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4,818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4,427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11,519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1,452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176776"/>
                  </a:ext>
                </a:extLst>
              </a:tr>
              <a:tr h="126751">
                <a:tc>
                  <a:txBody>
                    <a:bodyPr/>
                    <a:lstStyle/>
                    <a:p>
                      <a:pPr algn="l" fontAlgn="ctr"/>
                      <a:r>
                        <a:rPr lang="en-US" altLang="ja-JP" sz="800" b="0" i="0" u="none" strike="noStrike" dirty="0">
                          <a:effectLst/>
                          <a:latin typeface="ＭＳ Ｐゴシック" panose="020B0600070205080204" pitchFamily="50" charset="-128"/>
                          <a:ea typeface="ＭＳ Ｐゴシック" panose="020B0600070205080204" pitchFamily="50" charset="-128"/>
                        </a:rPr>
                        <a:t>2020</a:t>
                      </a:r>
                      <a:r>
                        <a:rPr lang="ja-JP" altLang="en-US" sz="800" b="0" i="0" u="none" strike="noStrike" dirty="0">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1,390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8,581</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44,121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3,440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5,288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1,896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ＭＳ Ｐゴシック" panose="020B0600070205080204" pitchFamily="50" charset="-128"/>
                          <a:ea typeface="ＭＳ Ｐゴシック" panose="020B0600070205080204" pitchFamily="50" charset="-128"/>
                        </a:rPr>
                        <a:t>▲ </a:t>
                      </a:r>
                      <a:r>
                        <a:rPr lang="en-US" altLang="ja-JP" sz="800" b="0" i="0" u="none" strike="noStrike" dirty="0">
                          <a:effectLst/>
                          <a:latin typeface="ＭＳ Ｐゴシック" panose="020B0600070205080204" pitchFamily="50" charset="-128"/>
                          <a:ea typeface="ＭＳ Ｐゴシック" panose="020B0600070205080204" pitchFamily="50" charset="-128"/>
                        </a:rPr>
                        <a:t>1,186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3,907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2,871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4,265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3,775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10,249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ＭＳ Ｐゴシック" panose="020B0600070205080204" pitchFamily="50" charset="-128"/>
                          <a:ea typeface="ＭＳ Ｐゴシック" panose="020B0600070205080204" pitchFamily="50" charset="-128"/>
                        </a:rPr>
                        <a:t>▲ </a:t>
                      </a:r>
                      <a:r>
                        <a:rPr lang="en-US" altLang="ja-JP" sz="800" b="0" i="0" u="none" strike="noStrike" dirty="0">
                          <a:effectLst/>
                          <a:latin typeface="ＭＳ Ｐゴシック" panose="020B0600070205080204" pitchFamily="50" charset="-128"/>
                          <a:ea typeface="ＭＳ Ｐゴシック" panose="020B0600070205080204" pitchFamily="50" charset="-128"/>
                        </a:rPr>
                        <a:t>1,180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57717169"/>
                  </a:ext>
                </a:extLst>
              </a:tr>
            </a:tbl>
          </a:graphicData>
        </a:graphic>
      </p:graphicFrame>
      <p:graphicFrame>
        <p:nvGraphicFramePr>
          <p:cNvPr id="11" name="表 10">
            <a:extLst>
              <a:ext uri="{FF2B5EF4-FFF2-40B4-BE49-F238E27FC236}">
                <a16:creationId xmlns:a16="http://schemas.microsoft.com/office/drawing/2014/main" id="{0233F668-51AE-41EB-9DCB-A80BE11601B1}"/>
              </a:ext>
            </a:extLst>
          </p:cNvPr>
          <p:cNvGraphicFramePr>
            <a:graphicFrameLocks noGrp="1"/>
          </p:cNvGraphicFramePr>
          <p:nvPr>
            <p:extLst>
              <p:ext uri="{D42A27DB-BD31-4B8C-83A1-F6EECF244321}">
                <p14:modId xmlns:p14="http://schemas.microsoft.com/office/powerpoint/2010/main" val="3302943543"/>
              </p:ext>
            </p:extLst>
          </p:nvPr>
        </p:nvGraphicFramePr>
        <p:xfrm>
          <a:off x="417552" y="1042253"/>
          <a:ext cx="8129540" cy="943588"/>
        </p:xfrm>
        <a:graphic>
          <a:graphicData uri="http://schemas.openxmlformats.org/drawingml/2006/table">
            <a:tbl>
              <a:tblPr/>
              <a:tblGrid>
                <a:gridCol w="773551">
                  <a:extLst>
                    <a:ext uri="{9D8B030D-6E8A-4147-A177-3AD203B41FA5}">
                      <a16:colId xmlns:a16="http://schemas.microsoft.com/office/drawing/2014/main" val="2905697289"/>
                    </a:ext>
                  </a:extLst>
                </a:gridCol>
                <a:gridCol w="543903">
                  <a:extLst>
                    <a:ext uri="{9D8B030D-6E8A-4147-A177-3AD203B41FA5}">
                      <a16:colId xmlns:a16="http://schemas.microsoft.com/office/drawing/2014/main" val="4001031841"/>
                    </a:ext>
                  </a:extLst>
                </a:gridCol>
                <a:gridCol w="609172">
                  <a:extLst>
                    <a:ext uri="{9D8B030D-6E8A-4147-A177-3AD203B41FA5}">
                      <a16:colId xmlns:a16="http://schemas.microsoft.com/office/drawing/2014/main" val="1847700595"/>
                    </a:ext>
                  </a:extLst>
                </a:gridCol>
                <a:gridCol w="551155">
                  <a:extLst>
                    <a:ext uri="{9D8B030D-6E8A-4147-A177-3AD203B41FA5}">
                      <a16:colId xmlns:a16="http://schemas.microsoft.com/office/drawing/2014/main" val="1136250833"/>
                    </a:ext>
                  </a:extLst>
                </a:gridCol>
                <a:gridCol w="543903">
                  <a:extLst>
                    <a:ext uri="{9D8B030D-6E8A-4147-A177-3AD203B41FA5}">
                      <a16:colId xmlns:a16="http://schemas.microsoft.com/office/drawing/2014/main" val="175555453"/>
                    </a:ext>
                  </a:extLst>
                </a:gridCol>
                <a:gridCol w="551155">
                  <a:extLst>
                    <a:ext uri="{9D8B030D-6E8A-4147-A177-3AD203B41FA5}">
                      <a16:colId xmlns:a16="http://schemas.microsoft.com/office/drawing/2014/main" val="3245808347"/>
                    </a:ext>
                  </a:extLst>
                </a:gridCol>
                <a:gridCol w="543903">
                  <a:extLst>
                    <a:ext uri="{9D8B030D-6E8A-4147-A177-3AD203B41FA5}">
                      <a16:colId xmlns:a16="http://schemas.microsoft.com/office/drawing/2014/main" val="321894630"/>
                    </a:ext>
                  </a:extLst>
                </a:gridCol>
                <a:gridCol w="609172">
                  <a:extLst>
                    <a:ext uri="{9D8B030D-6E8A-4147-A177-3AD203B41FA5}">
                      <a16:colId xmlns:a16="http://schemas.microsoft.com/office/drawing/2014/main" val="4228393823"/>
                    </a:ext>
                  </a:extLst>
                </a:gridCol>
                <a:gridCol w="541486">
                  <a:extLst>
                    <a:ext uri="{9D8B030D-6E8A-4147-A177-3AD203B41FA5}">
                      <a16:colId xmlns:a16="http://schemas.microsoft.com/office/drawing/2014/main" val="2006047159"/>
                    </a:ext>
                  </a:extLst>
                </a:gridCol>
                <a:gridCol w="551155">
                  <a:extLst>
                    <a:ext uri="{9D8B030D-6E8A-4147-A177-3AD203B41FA5}">
                      <a16:colId xmlns:a16="http://schemas.microsoft.com/office/drawing/2014/main" val="3130068548"/>
                    </a:ext>
                  </a:extLst>
                </a:gridCol>
                <a:gridCol w="609172">
                  <a:extLst>
                    <a:ext uri="{9D8B030D-6E8A-4147-A177-3AD203B41FA5}">
                      <a16:colId xmlns:a16="http://schemas.microsoft.com/office/drawing/2014/main" val="2245632649"/>
                    </a:ext>
                  </a:extLst>
                </a:gridCol>
                <a:gridCol w="551155">
                  <a:extLst>
                    <a:ext uri="{9D8B030D-6E8A-4147-A177-3AD203B41FA5}">
                      <a16:colId xmlns:a16="http://schemas.microsoft.com/office/drawing/2014/main" val="3595592732"/>
                    </a:ext>
                  </a:extLst>
                </a:gridCol>
                <a:gridCol w="609172">
                  <a:extLst>
                    <a:ext uri="{9D8B030D-6E8A-4147-A177-3AD203B41FA5}">
                      <a16:colId xmlns:a16="http://schemas.microsoft.com/office/drawing/2014/main" val="4269556203"/>
                    </a:ext>
                  </a:extLst>
                </a:gridCol>
                <a:gridCol w="541486">
                  <a:extLst>
                    <a:ext uri="{9D8B030D-6E8A-4147-A177-3AD203B41FA5}">
                      <a16:colId xmlns:a16="http://schemas.microsoft.com/office/drawing/2014/main" val="3020468635"/>
                    </a:ext>
                  </a:extLst>
                </a:gridCol>
              </a:tblGrid>
              <a:tr h="133792">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DD9C4"/>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北海道</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DD9C4"/>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東北</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DD9C4"/>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東京圏</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DD9C4"/>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関東</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DD9C4"/>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甲信越</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DD9C4"/>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北陸</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DD9C4"/>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東海</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DD9C4"/>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大阪府</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92D050"/>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近畿</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DD9C4"/>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中国</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DD9C4"/>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四国</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DD9C4"/>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九州</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DD9C4"/>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沖縄県</a:t>
                      </a:r>
                    </a:p>
                  </a:txBody>
                  <a:tcPr marL="7042" marR="7042" marT="70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DD9C4"/>
                    </a:solidFill>
                  </a:tcPr>
                </a:tc>
                <a:extLst>
                  <a:ext uri="{0D108BD9-81ED-4DB2-BD59-A6C34878D82A}">
                    <a16:rowId xmlns:a16="http://schemas.microsoft.com/office/drawing/2014/main" val="2592356122"/>
                  </a:ext>
                </a:extLst>
              </a:tr>
              <a:tr h="154917">
                <a:tc>
                  <a:txBody>
                    <a:bodyPr/>
                    <a:lstStyle/>
                    <a:p>
                      <a:pPr algn="l" fontAlgn="ctr"/>
                      <a:r>
                        <a:rPr lang="en-US" altLang="ja-JP" sz="800" b="0" i="0" u="none" strike="noStrike">
                          <a:effectLst/>
                          <a:latin typeface="ＭＳ Ｐゴシック" panose="020B0600070205080204" pitchFamily="50" charset="-128"/>
                          <a:ea typeface="ＭＳ Ｐゴシック" panose="020B0600070205080204" pitchFamily="50" charset="-128"/>
                        </a:rPr>
                        <a:t>2020</a:t>
                      </a:r>
                      <a:r>
                        <a:rPr lang="ja-JP" altLang="en-US" sz="800" b="0" i="0" u="none" strike="noStrike">
                          <a:effectLst/>
                          <a:latin typeface="ＭＳ Ｐゴシック" panose="020B0600070205080204" pitchFamily="50" charset="-128"/>
                          <a:ea typeface="ＭＳ Ｐゴシック" panose="020B0600070205080204" pitchFamily="50" charset="-128"/>
                        </a:rPr>
                        <a:t>年総数</a:t>
                      </a:r>
                    </a:p>
                  </a:txBody>
                  <a:tcPr marL="7042" marR="7042" marT="7042" marB="0" anchor="ctr">
                    <a:lnL w="1270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DD9C4"/>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1,924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21,268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98,005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5,784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9,546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5,529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17,855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13,382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92D050"/>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4,787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11,997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9,344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11,660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1,689</a:t>
                      </a:r>
                    </a:p>
                  </a:txBody>
                  <a:tcPr marL="7042" marR="7042" marT="7042" marB="0" anchor="ctr">
                    <a:lnL w="635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extLst>
                  <a:ext uri="{0D108BD9-81ED-4DB2-BD59-A6C34878D82A}">
                    <a16:rowId xmlns:a16="http://schemas.microsoft.com/office/drawing/2014/main" val="1558368627"/>
                  </a:ext>
                </a:extLst>
              </a:tr>
              <a:tr h="119709">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2019</a:t>
                      </a:r>
                      <a:r>
                        <a:rPr lang="ja-JP" altLang="en-US" sz="600" b="0" i="0" u="none" strike="noStrike">
                          <a:effectLst/>
                          <a:latin typeface="ＭＳ Ｐゴシック" panose="020B0600070205080204" pitchFamily="50" charset="-128"/>
                          <a:ea typeface="ＭＳ Ｐゴシック" panose="020B0600070205080204" pitchFamily="50" charset="-128"/>
                        </a:rPr>
                        <a:t>年度総数</a:t>
                      </a:r>
                    </a:p>
                  </a:txBody>
                  <a:tcPr marL="7042" marR="7042" marT="70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7,730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29,760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600" b="0" i="0" u="none" strike="noStrike">
                          <a:effectLst/>
                          <a:latin typeface="Meiryo UI" panose="020B0604030504040204" pitchFamily="50" charset="-128"/>
                          <a:ea typeface="Meiryo UI" panose="020B0604030504040204" pitchFamily="50" charset="-128"/>
                        </a:rPr>
                        <a:t>145,576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12,107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14,842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7,394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18,913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600" b="0" i="0" u="none" strike="noStrike">
                          <a:effectLst/>
                          <a:latin typeface="Meiryo UI" panose="020B0604030504040204" pitchFamily="50" charset="-128"/>
                          <a:ea typeface="Meiryo UI" panose="020B0604030504040204" pitchFamily="50" charset="-128"/>
                        </a:rPr>
                        <a:t>10,693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18,829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16,373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11,793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18,694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600" b="0" i="0" u="none" strike="noStrike">
                          <a:effectLst/>
                          <a:latin typeface="Meiryo UI" panose="020B0604030504040204" pitchFamily="50" charset="-128"/>
                          <a:ea typeface="Meiryo UI" panose="020B0604030504040204" pitchFamily="50" charset="-128"/>
                        </a:rPr>
                        <a:t>166</a:t>
                      </a:r>
                    </a:p>
                  </a:txBody>
                  <a:tcPr marL="7042" marR="7042" marT="70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0288364"/>
                  </a:ext>
                </a:extLst>
              </a:tr>
              <a:tr h="147876">
                <a:tc>
                  <a:txBody>
                    <a:bodyPr/>
                    <a:lstStyle/>
                    <a:p>
                      <a:pPr algn="l" fontAlgn="ctr"/>
                      <a:r>
                        <a:rPr lang="en-US" altLang="ja-JP" sz="800" b="0" i="0" u="none" strike="noStrike">
                          <a:effectLst/>
                          <a:latin typeface="ＭＳ Ｐゴシック" panose="020B0600070205080204" pitchFamily="50" charset="-128"/>
                          <a:ea typeface="ＭＳ Ｐゴシック" panose="020B0600070205080204" pitchFamily="50" charset="-128"/>
                        </a:rPr>
                        <a:t>2020</a:t>
                      </a:r>
                      <a:r>
                        <a:rPr lang="ja-JP" altLang="en-US" sz="800" b="0" i="0" u="none" strike="noStrike">
                          <a:effectLst/>
                          <a:latin typeface="ＭＳ Ｐゴシック" panose="020B0600070205080204" pitchFamily="50" charset="-128"/>
                          <a:ea typeface="ＭＳ Ｐゴシック" panose="020B0600070205080204" pitchFamily="50" charset="-128"/>
                        </a:rPr>
                        <a:t>年男性</a:t>
                      </a:r>
                    </a:p>
                  </a:txBody>
                  <a:tcPr marL="7042" marR="7042" marT="70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281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8,862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41,753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1,081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4,178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2,261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8,292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4,884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5,231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4,920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3,713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4,496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1,000</a:t>
                      </a:r>
                    </a:p>
                  </a:txBody>
                  <a:tcPr marL="7042" marR="7042" marT="70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7453749"/>
                  </a:ext>
                </a:extLst>
              </a:tr>
              <a:tr h="119709">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2019</a:t>
                      </a:r>
                      <a:r>
                        <a:rPr lang="ja-JP" altLang="en-US" sz="600" b="0" i="0" u="none" strike="noStrike">
                          <a:effectLst/>
                          <a:latin typeface="ＭＳ Ｐゴシック" panose="020B0600070205080204" pitchFamily="50" charset="-128"/>
                          <a:ea typeface="ＭＳ Ｐゴシック" panose="020B0600070205080204" pitchFamily="50" charset="-128"/>
                        </a:rPr>
                        <a:t>年度男性</a:t>
                      </a:r>
                    </a:p>
                  </a:txBody>
                  <a:tcPr marL="7042" marR="7042" marT="70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2,912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12,836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600" b="0" i="0" u="none" strike="noStrike">
                          <a:effectLst/>
                          <a:latin typeface="Meiryo UI" panose="020B0604030504040204" pitchFamily="50" charset="-128"/>
                          <a:ea typeface="Meiryo UI" panose="020B0604030504040204" pitchFamily="50" charset="-128"/>
                        </a:rPr>
                        <a:t>63,651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4,531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6,348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3,171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7,414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600" b="0" i="0" u="none" strike="noStrike">
                          <a:effectLst/>
                          <a:latin typeface="Meiryo UI" panose="020B0604030504040204" pitchFamily="50" charset="-128"/>
                          <a:ea typeface="Meiryo UI" panose="020B0604030504040204" pitchFamily="50" charset="-128"/>
                        </a:rPr>
                        <a:t>3,372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9,921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6,684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5,294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8,094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600" b="0" i="0" u="none" strike="noStrike">
                          <a:effectLst/>
                          <a:latin typeface="Meiryo UI" panose="020B0604030504040204" pitchFamily="50" charset="-128"/>
                          <a:ea typeface="Meiryo UI" panose="020B0604030504040204" pitchFamily="50" charset="-128"/>
                        </a:rPr>
                        <a:t>182</a:t>
                      </a:r>
                    </a:p>
                  </a:txBody>
                  <a:tcPr marL="7042" marR="7042" marT="70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42109528"/>
                  </a:ext>
                </a:extLst>
              </a:tr>
              <a:tr h="147876">
                <a:tc>
                  <a:txBody>
                    <a:bodyPr/>
                    <a:lstStyle/>
                    <a:p>
                      <a:pPr algn="l" fontAlgn="ctr"/>
                      <a:r>
                        <a:rPr lang="en-US" altLang="ja-JP" sz="800" b="0" i="0" u="none" strike="noStrike">
                          <a:effectLst/>
                          <a:latin typeface="ＭＳ Ｐゴシック" panose="020B0600070205080204" pitchFamily="50" charset="-128"/>
                          <a:ea typeface="ＭＳ Ｐゴシック" panose="020B0600070205080204" pitchFamily="50" charset="-128"/>
                        </a:rPr>
                        <a:t>2020</a:t>
                      </a:r>
                      <a:r>
                        <a:rPr lang="ja-JP" altLang="en-US" sz="800" b="0" i="0" u="none" strike="noStrike">
                          <a:effectLst/>
                          <a:latin typeface="ＭＳ Ｐゴシック" panose="020B0600070205080204" pitchFamily="50" charset="-128"/>
                          <a:ea typeface="ＭＳ Ｐゴシック" panose="020B0600070205080204" pitchFamily="50" charset="-128"/>
                        </a:rPr>
                        <a:t>年女性</a:t>
                      </a:r>
                    </a:p>
                  </a:txBody>
                  <a:tcPr marL="7042" marR="7042" marT="70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2,205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12,406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56,252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4,703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5,368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3,268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9,563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8,498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444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7,077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5,631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7,164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689</a:t>
                      </a:r>
                    </a:p>
                  </a:txBody>
                  <a:tcPr marL="7042" marR="7042" marT="70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47220360"/>
                  </a:ext>
                </a:extLst>
              </a:tr>
              <a:tr h="119709">
                <a:tc>
                  <a:txBody>
                    <a:bodyPr/>
                    <a:lstStyle/>
                    <a:p>
                      <a:pPr algn="r" fontAlgn="ctr"/>
                      <a:r>
                        <a:rPr lang="en-US" altLang="ja-JP" sz="600" b="0" i="0" u="none" strike="noStrike" dirty="0">
                          <a:effectLst/>
                          <a:latin typeface="ＭＳ Ｐゴシック" panose="020B0600070205080204" pitchFamily="50" charset="-128"/>
                          <a:ea typeface="ＭＳ Ｐゴシック" panose="020B0600070205080204" pitchFamily="50" charset="-128"/>
                        </a:rPr>
                        <a:t>2019</a:t>
                      </a:r>
                      <a:r>
                        <a:rPr lang="ja-JP" altLang="en-US" sz="600" b="0" i="0" u="none" strike="noStrike" dirty="0">
                          <a:effectLst/>
                          <a:latin typeface="ＭＳ Ｐゴシック" panose="020B0600070205080204" pitchFamily="50" charset="-128"/>
                          <a:ea typeface="ＭＳ Ｐゴシック" panose="020B0600070205080204" pitchFamily="50" charset="-128"/>
                        </a:rPr>
                        <a:t>年度男性</a:t>
                      </a:r>
                    </a:p>
                  </a:txBody>
                  <a:tcPr marL="7042" marR="7042" marT="70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4,818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16,924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600" b="0" i="0" u="none" strike="noStrike">
                          <a:effectLst/>
                          <a:latin typeface="Meiryo UI" panose="020B0604030504040204" pitchFamily="50" charset="-128"/>
                          <a:ea typeface="Meiryo UI" panose="020B0604030504040204" pitchFamily="50" charset="-128"/>
                        </a:rPr>
                        <a:t>81,925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7,576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dirty="0">
                          <a:effectLst/>
                          <a:latin typeface="Meiryo UI" panose="020B0604030504040204" pitchFamily="50" charset="-128"/>
                          <a:ea typeface="Meiryo UI" panose="020B0604030504040204" pitchFamily="50" charset="-128"/>
                        </a:rPr>
                        <a:t>▲ </a:t>
                      </a:r>
                      <a:r>
                        <a:rPr lang="en-US" altLang="ja-JP" sz="600" b="0" i="0" u="none" strike="noStrike" dirty="0">
                          <a:effectLst/>
                          <a:latin typeface="Meiryo UI" panose="020B0604030504040204" pitchFamily="50" charset="-128"/>
                          <a:ea typeface="Meiryo UI" panose="020B0604030504040204" pitchFamily="50" charset="-128"/>
                        </a:rPr>
                        <a:t>8,494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4,223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11,499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600" b="0" i="0" u="none" strike="noStrike">
                          <a:effectLst/>
                          <a:latin typeface="Meiryo UI" panose="020B0604030504040204" pitchFamily="50" charset="-128"/>
                          <a:ea typeface="Meiryo UI" panose="020B0604030504040204" pitchFamily="50" charset="-128"/>
                        </a:rPr>
                        <a:t>7,321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8,908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9,689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6,499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10,600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dirty="0">
                          <a:effectLst/>
                          <a:latin typeface="Meiryo UI" panose="020B0604030504040204" pitchFamily="50" charset="-128"/>
                          <a:ea typeface="Meiryo UI" panose="020B0604030504040204" pitchFamily="50" charset="-128"/>
                        </a:rPr>
                        <a:t>▲ </a:t>
                      </a:r>
                      <a:r>
                        <a:rPr lang="en-US" altLang="ja-JP" sz="600" b="0" i="0" u="none" strike="noStrike" dirty="0">
                          <a:effectLst/>
                          <a:latin typeface="Meiryo UI" panose="020B0604030504040204" pitchFamily="50" charset="-128"/>
                          <a:ea typeface="Meiryo UI" panose="020B0604030504040204" pitchFamily="50" charset="-128"/>
                        </a:rPr>
                        <a:t>16</a:t>
                      </a:r>
                    </a:p>
                  </a:txBody>
                  <a:tcPr marL="7042" marR="7042" marT="70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08660834"/>
                  </a:ext>
                </a:extLst>
              </a:tr>
            </a:tbl>
          </a:graphicData>
        </a:graphic>
      </p:graphicFrame>
      <p:graphicFrame>
        <p:nvGraphicFramePr>
          <p:cNvPr id="13" name="表 12">
            <a:extLst>
              <a:ext uri="{FF2B5EF4-FFF2-40B4-BE49-F238E27FC236}">
                <a16:creationId xmlns:a16="http://schemas.microsoft.com/office/drawing/2014/main" id="{A7CD545C-DD41-4278-9C38-A771D3E518F4}"/>
              </a:ext>
            </a:extLst>
          </p:cNvPr>
          <p:cNvGraphicFramePr>
            <a:graphicFrameLocks noGrp="1"/>
          </p:cNvGraphicFramePr>
          <p:nvPr>
            <p:extLst>
              <p:ext uri="{D42A27DB-BD31-4B8C-83A1-F6EECF244321}">
                <p14:modId xmlns:p14="http://schemas.microsoft.com/office/powerpoint/2010/main" val="152522445"/>
              </p:ext>
            </p:extLst>
          </p:nvPr>
        </p:nvGraphicFramePr>
        <p:xfrm>
          <a:off x="391315" y="3430085"/>
          <a:ext cx="8155777" cy="1062176"/>
        </p:xfrm>
        <a:graphic>
          <a:graphicData uri="http://schemas.openxmlformats.org/drawingml/2006/table">
            <a:tbl>
              <a:tblPr/>
              <a:tblGrid>
                <a:gridCol w="771656">
                  <a:extLst>
                    <a:ext uri="{9D8B030D-6E8A-4147-A177-3AD203B41FA5}">
                      <a16:colId xmlns:a16="http://schemas.microsoft.com/office/drawing/2014/main" val="3129443895"/>
                    </a:ext>
                  </a:extLst>
                </a:gridCol>
                <a:gridCol w="545983">
                  <a:extLst>
                    <a:ext uri="{9D8B030D-6E8A-4147-A177-3AD203B41FA5}">
                      <a16:colId xmlns:a16="http://schemas.microsoft.com/office/drawing/2014/main" val="3718465387"/>
                    </a:ext>
                  </a:extLst>
                </a:gridCol>
                <a:gridCol w="611502">
                  <a:extLst>
                    <a:ext uri="{9D8B030D-6E8A-4147-A177-3AD203B41FA5}">
                      <a16:colId xmlns:a16="http://schemas.microsoft.com/office/drawing/2014/main" val="4009934848"/>
                    </a:ext>
                  </a:extLst>
                </a:gridCol>
                <a:gridCol w="553263">
                  <a:extLst>
                    <a:ext uri="{9D8B030D-6E8A-4147-A177-3AD203B41FA5}">
                      <a16:colId xmlns:a16="http://schemas.microsoft.com/office/drawing/2014/main" val="651577299"/>
                    </a:ext>
                  </a:extLst>
                </a:gridCol>
                <a:gridCol w="545983">
                  <a:extLst>
                    <a:ext uri="{9D8B030D-6E8A-4147-A177-3AD203B41FA5}">
                      <a16:colId xmlns:a16="http://schemas.microsoft.com/office/drawing/2014/main" val="1291745763"/>
                    </a:ext>
                  </a:extLst>
                </a:gridCol>
                <a:gridCol w="553263">
                  <a:extLst>
                    <a:ext uri="{9D8B030D-6E8A-4147-A177-3AD203B41FA5}">
                      <a16:colId xmlns:a16="http://schemas.microsoft.com/office/drawing/2014/main" val="2842821508"/>
                    </a:ext>
                  </a:extLst>
                </a:gridCol>
                <a:gridCol w="545983">
                  <a:extLst>
                    <a:ext uri="{9D8B030D-6E8A-4147-A177-3AD203B41FA5}">
                      <a16:colId xmlns:a16="http://schemas.microsoft.com/office/drawing/2014/main" val="1277901373"/>
                    </a:ext>
                  </a:extLst>
                </a:gridCol>
                <a:gridCol w="611502">
                  <a:extLst>
                    <a:ext uri="{9D8B030D-6E8A-4147-A177-3AD203B41FA5}">
                      <a16:colId xmlns:a16="http://schemas.microsoft.com/office/drawing/2014/main" val="2070248080"/>
                    </a:ext>
                  </a:extLst>
                </a:gridCol>
                <a:gridCol w="543556">
                  <a:extLst>
                    <a:ext uri="{9D8B030D-6E8A-4147-A177-3AD203B41FA5}">
                      <a16:colId xmlns:a16="http://schemas.microsoft.com/office/drawing/2014/main" val="2724827454"/>
                    </a:ext>
                  </a:extLst>
                </a:gridCol>
                <a:gridCol w="553263">
                  <a:extLst>
                    <a:ext uri="{9D8B030D-6E8A-4147-A177-3AD203B41FA5}">
                      <a16:colId xmlns:a16="http://schemas.microsoft.com/office/drawing/2014/main" val="2489415728"/>
                    </a:ext>
                  </a:extLst>
                </a:gridCol>
                <a:gridCol w="611502">
                  <a:extLst>
                    <a:ext uri="{9D8B030D-6E8A-4147-A177-3AD203B41FA5}">
                      <a16:colId xmlns:a16="http://schemas.microsoft.com/office/drawing/2014/main" val="1581633610"/>
                    </a:ext>
                  </a:extLst>
                </a:gridCol>
                <a:gridCol w="553263">
                  <a:extLst>
                    <a:ext uri="{9D8B030D-6E8A-4147-A177-3AD203B41FA5}">
                      <a16:colId xmlns:a16="http://schemas.microsoft.com/office/drawing/2014/main" val="323389009"/>
                    </a:ext>
                  </a:extLst>
                </a:gridCol>
                <a:gridCol w="611502">
                  <a:extLst>
                    <a:ext uri="{9D8B030D-6E8A-4147-A177-3AD203B41FA5}">
                      <a16:colId xmlns:a16="http://schemas.microsoft.com/office/drawing/2014/main" val="262319846"/>
                    </a:ext>
                  </a:extLst>
                </a:gridCol>
                <a:gridCol w="543556">
                  <a:extLst>
                    <a:ext uri="{9D8B030D-6E8A-4147-A177-3AD203B41FA5}">
                      <a16:colId xmlns:a16="http://schemas.microsoft.com/office/drawing/2014/main" val="1336675982"/>
                    </a:ext>
                  </a:extLst>
                </a:gridCol>
              </a:tblGrid>
              <a:tr h="130976">
                <a:tc gridSpan="2">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（女性・</a:t>
                      </a:r>
                      <a:r>
                        <a:rPr lang="en-US" altLang="ja-JP" sz="900" b="0" i="0" u="none" strike="noStrike" dirty="0">
                          <a:effectLst/>
                          <a:latin typeface="ＭＳ Ｐゴシック" panose="020B0600070205080204" pitchFamily="50" charset="-128"/>
                          <a:ea typeface="ＭＳ Ｐゴシック" panose="020B0600070205080204" pitchFamily="50" charset="-128"/>
                        </a:rPr>
                        <a:t>15</a:t>
                      </a:r>
                      <a:r>
                        <a:rPr lang="ja-JP" altLang="en-US" sz="900" b="0" i="0" u="none" strike="noStrike" dirty="0">
                          <a:effectLst/>
                          <a:latin typeface="ＭＳ Ｐゴシック" panose="020B0600070205080204" pitchFamily="50" charset="-128"/>
                          <a:ea typeface="ＭＳ Ｐゴシック" panose="020B0600070205080204" pitchFamily="50" charset="-128"/>
                        </a:rPr>
                        <a:t>～</a:t>
                      </a:r>
                      <a:r>
                        <a:rPr lang="en-US" altLang="ja-JP" sz="900" b="0" i="0" u="none" strike="noStrike" dirty="0">
                          <a:effectLst/>
                          <a:latin typeface="ＭＳ Ｐゴシック" panose="020B0600070205080204" pitchFamily="50" charset="-128"/>
                          <a:ea typeface="ＭＳ Ｐゴシック" panose="020B0600070205080204" pitchFamily="50" charset="-128"/>
                        </a:rPr>
                        <a:t>24</a:t>
                      </a:r>
                      <a:r>
                        <a:rPr lang="ja-JP" altLang="en-US" sz="900" b="0" i="0" u="none" strike="noStrike" dirty="0">
                          <a:effectLst/>
                          <a:latin typeface="ＭＳ Ｐゴシック" panose="020B0600070205080204" pitchFamily="50" charset="-128"/>
                          <a:ea typeface="ＭＳ Ｐゴシック" panose="020B0600070205080204" pitchFamily="50" charset="-128"/>
                        </a:rPr>
                        <a:t>歳）</a:t>
                      </a:r>
                    </a:p>
                  </a:txBody>
                  <a:tcPr marL="7042" marR="7042" marT="704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0916495"/>
                  </a:ext>
                </a:extLst>
              </a:tr>
              <a:tr h="130976">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北海道</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東北</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東京圏</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関東</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甲信越</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北陸</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東海</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大阪府</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近畿</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中国</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四国</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九州</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沖縄県</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2034452401"/>
                  </a:ext>
                </a:extLst>
              </a:tr>
              <a:tr h="126751">
                <a:tc>
                  <a:txBody>
                    <a:bodyPr/>
                    <a:lstStyle/>
                    <a:p>
                      <a:pPr algn="l" fontAlgn="ctr"/>
                      <a:r>
                        <a:rPr lang="en-US" altLang="ja-JP" sz="800" b="0" i="0" u="none" strike="noStrike">
                          <a:effectLst/>
                          <a:latin typeface="ＭＳ Ｐゴシック" panose="020B0600070205080204" pitchFamily="50" charset="-128"/>
                          <a:ea typeface="ＭＳ Ｐゴシック" panose="020B0600070205080204" pitchFamily="50" charset="-128"/>
                        </a:rPr>
                        <a:t>2015</a:t>
                      </a:r>
                      <a:r>
                        <a:rPr lang="ja-JP" altLang="en-US" sz="8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2,907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11,259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47,916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5,620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6,277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2,155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3,885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6,575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2,217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4,900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4,041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9,193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1,317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823321"/>
                  </a:ext>
                </a:extLst>
              </a:tr>
              <a:tr h="126751">
                <a:tc>
                  <a:txBody>
                    <a:bodyPr/>
                    <a:lstStyle/>
                    <a:p>
                      <a:pPr algn="l" fontAlgn="ctr"/>
                      <a:r>
                        <a:rPr lang="en-US" altLang="ja-JP" sz="800" b="0" i="0" u="none" strike="noStrike">
                          <a:effectLst/>
                          <a:latin typeface="ＭＳ Ｐゴシック" panose="020B0600070205080204" pitchFamily="50" charset="-128"/>
                          <a:ea typeface="ＭＳ Ｐゴシック" panose="020B0600070205080204" pitchFamily="50" charset="-128"/>
                        </a:rPr>
                        <a:t>2016</a:t>
                      </a:r>
                      <a:r>
                        <a:rPr lang="ja-JP" altLang="en-US" sz="8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2,732</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11,717</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800" b="0" i="0" u="none" strike="noStrike">
                          <a:effectLst/>
                          <a:latin typeface="ＭＳ Ｐゴシック" panose="020B0600070205080204" pitchFamily="50" charset="-128"/>
                          <a:ea typeface="ＭＳ Ｐゴシック" panose="020B0600070205080204" pitchFamily="50" charset="-128"/>
                        </a:rPr>
                        <a:t>49,892</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6,040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6,570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2,208</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4,197</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800" b="0" i="0" u="none" strike="noStrike">
                          <a:effectLst/>
                          <a:latin typeface="ＭＳ Ｐゴシック" panose="020B0600070205080204" pitchFamily="50" charset="-128"/>
                          <a:ea typeface="ＭＳ Ｐゴシック" panose="020B0600070205080204" pitchFamily="50" charset="-128"/>
                        </a:rPr>
                        <a:t>6,262</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2,616</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4,863</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4,102</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9,870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1,239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66060636"/>
                  </a:ext>
                </a:extLst>
              </a:tr>
              <a:tr h="126751">
                <a:tc>
                  <a:txBody>
                    <a:bodyPr/>
                    <a:lstStyle/>
                    <a:p>
                      <a:pPr algn="l" fontAlgn="ctr"/>
                      <a:r>
                        <a:rPr lang="en-US" altLang="ja-JP" sz="800" b="0" i="0" u="none" strike="noStrike">
                          <a:effectLst/>
                          <a:latin typeface="ＭＳ Ｐゴシック" panose="020B0600070205080204" pitchFamily="50" charset="-128"/>
                          <a:ea typeface="ＭＳ Ｐゴシック" panose="020B0600070205080204" pitchFamily="50" charset="-128"/>
                        </a:rPr>
                        <a:t>2017</a:t>
                      </a:r>
                      <a:r>
                        <a:rPr lang="ja-JP" altLang="en-US" sz="8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2,786</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12,109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800" b="0" i="0" u="none" strike="noStrike">
                          <a:effectLst/>
                          <a:latin typeface="ＭＳ Ｐゴシック" panose="020B0600070205080204" pitchFamily="50" charset="-128"/>
                          <a:ea typeface="ＭＳ Ｐゴシック" panose="020B0600070205080204" pitchFamily="50" charset="-128"/>
                        </a:rPr>
                        <a:t>51,404</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6,123</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6,557</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2,382</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4,209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800" b="0" i="0" u="none" strike="noStrike">
                          <a:effectLst/>
                          <a:latin typeface="ＭＳ Ｐゴシック" panose="020B0600070205080204" pitchFamily="50" charset="-128"/>
                          <a:ea typeface="ＭＳ Ｐゴシック" panose="020B0600070205080204" pitchFamily="50" charset="-128"/>
                        </a:rPr>
                        <a:t>6,275</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2,983</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5,185</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4,172</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9,787</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1,386</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96861027"/>
                  </a:ext>
                </a:extLst>
              </a:tr>
              <a:tr h="126751">
                <a:tc>
                  <a:txBody>
                    <a:bodyPr/>
                    <a:lstStyle/>
                    <a:p>
                      <a:pPr algn="l" fontAlgn="ctr"/>
                      <a:r>
                        <a:rPr lang="en-US" altLang="ja-JP" sz="800" b="0" i="0" u="none" strike="noStrike">
                          <a:effectLst/>
                          <a:latin typeface="ＭＳ Ｐゴシック" panose="020B0600070205080204" pitchFamily="50" charset="-128"/>
                          <a:ea typeface="ＭＳ Ｐゴシック" panose="020B0600070205080204" pitchFamily="50" charset="-128"/>
                        </a:rPr>
                        <a:t>2018</a:t>
                      </a:r>
                      <a:r>
                        <a:rPr lang="ja-JP" altLang="en-US" sz="8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2,946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12,249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54,489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6,438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7,019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2,451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4,831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6,798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3,980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5,579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4,581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9,918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1,295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9703553"/>
                  </a:ext>
                </a:extLst>
              </a:tr>
              <a:tr h="126751">
                <a:tc>
                  <a:txBody>
                    <a:bodyPr/>
                    <a:lstStyle/>
                    <a:p>
                      <a:pPr algn="l" fontAlgn="ctr"/>
                      <a:r>
                        <a:rPr lang="en-US" altLang="ja-JP" sz="800" b="0" i="0" u="none" strike="noStrike">
                          <a:effectLst/>
                          <a:latin typeface="ＭＳ Ｐゴシック" panose="020B0600070205080204" pitchFamily="50" charset="-128"/>
                          <a:ea typeface="ＭＳ Ｐゴシック" panose="020B0600070205080204" pitchFamily="50" charset="-128"/>
                        </a:rPr>
                        <a:t>2019</a:t>
                      </a:r>
                      <a:r>
                        <a:rPr lang="ja-JP" altLang="en-US" sz="8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2,823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12,634</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56,612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6,880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7,144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2,758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5,683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7,448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4,648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6,079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4,615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9,536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1,260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851731"/>
                  </a:ext>
                </a:extLst>
              </a:tr>
              <a:tr h="126751">
                <a:tc>
                  <a:txBody>
                    <a:bodyPr/>
                    <a:lstStyle/>
                    <a:p>
                      <a:pPr algn="l" fontAlgn="ctr"/>
                      <a:r>
                        <a:rPr lang="en-US" altLang="ja-JP" sz="800" b="0" i="0" u="none" strike="noStrike" dirty="0">
                          <a:effectLst/>
                          <a:latin typeface="ＭＳ Ｐゴシック" panose="020B0600070205080204" pitchFamily="50" charset="-128"/>
                          <a:ea typeface="ＭＳ Ｐゴシック" panose="020B0600070205080204" pitchFamily="50" charset="-128"/>
                        </a:rPr>
                        <a:t>2020</a:t>
                      </a:r>
                      <a:r>
                        <a:rPr lang="ja-JP" altLang="en-US" sz="800" b="0" i="0" u="none" strike="noStrike" dirty="0">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2,173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10,983</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50,654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6,419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6,343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2,721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5,562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7,782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2,532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5,286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4,520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8,293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ＭＳ Ｐゴシック" panose="020B0600070205080204" pitchFamily="50" charset="-128"/>
                          <a:ea typeface="ＭＳ Ｐゴシック" panose="020B0600070205080204" pitchFamily="50" charset="-128"/>
                        </a:rPr>
                        <a:t>▲ </a:t>
                      </a:r>
                      <a:r>
                        <a:rPr lang="en-US" altLang="ja-JP" sz="800" b="0" i="0" u="none" strike="noStrike" dirty="0">
                          <a:effectLst/>
                          <a:latin typeface="ＭＳ Ｐゴシック" panose="020B0600070205080204" pitchFamily="50" charset="-128"/>
                          <a:ea typeface="ＭＳ Ｐゴシック" panose="020B0600070205080204" pitchFamily="50" charset="-128"/>
                        </a:rPr>
                        <a:t>886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28423692"/>
                  </a:ext>
                </a:extLst>
              </a:tr>
            </a:tbl>
          </a:graphicData>
        </a:graphic>
      </p:graphicFrame>
      <p:graphicFrame>
        <p:nvGraphicFramePr>
          <p:cNvPr id="17" name="表 16">
            <a:extLst>
              <a:ext uri="{FF2B5EF4-FFF2-40B4-BE49-F238E27FC236}">
                <a16:creationId xmlns:a16="http://schemas.microsoft.com/office/drawing/2014/main" id="{E6290FDE-833D-491D-9FEE-D133B478CB0C}"/>
              </a:ext>
            </a:extLst>
          </p:cNvPr>
          <p:cNvGraphicFramePr>
            <a:graphicFrameLocks noGrp="1"/>
          </p:cNvGraphicFramePr>
          <p:nvPr>
            <p:extLst>
              <p:ext uri="{D42A27DB-BD31-4B8C-83A1-F6EECF244321}">
                <p14:modId xmlns:p14="http://schemas.microsoft.com/office/powerpoint/2010/main" val="2435068348"/>
              </p:ext>
            </p:extLst>
          </p:nvPr>
        </p:nvGraphicFramePr>
        <p:xfrm>
          <a:off x="404432" y="4534248"/>
          <a:ext cx="8155778" cy="1022458"/>
        </p:xfrm>
        <a:graphic>
          <a:graphicData uri="http://schemas.openxmlformats.org/drawingml/2006/table">
            <a:tbl>
              <a:tblPr/>
              <a:tblGrid>
                <a:gridCol w="771657">
                  <a:extLst>
                    <a:ext uri="{9D8B030D-6E8A-4147-A177-3AD203B41FA5}">
                      <a16:colId xmlns:a16="http://schemas.microsoft.com/office/drawing/2014/main" val="2907723650"/>
                    </a:ext>
                  </a:extLst>
                </a:gridCol>
                <a:gridCol w="545983">
                  <a:extLst>
                    <a:ext uri="{9D8B030D-6E8A-4147-A177-3AD203B41FA5}">
                      <a16:colId xmlns:a16="http://schemas.microsoft.com/office/drawing/2014/main" val="1909183173"/>
                    </a:ext>
                  </a:extLst>
                </a:gridCol>
                <a:gridCol w="611502">
                  <a:extLst>
                    <a:ext uri="{9D8B030D-6E8A-4147-A177-3AD203B41FA5}">
                      <a16:colId xmlns:a16="http://schemas.microsoft.com/office/drawing/2014/main" val="90317029"/>
                    </a:ext>
                  </a:extLst>
                </a:gridCol>
                <a:gridCol w="553263">
                  <a:extLst>
                    <a:ext uri="{9D8B030D-6E8A-4147-A177-3AD203B41FA5}">
                      <a16:colId xmlns:a16="http://schemas.microsoft.com/office/drawing/2014/main" val="1779349985"/>
                    </a:ext>
                  </a:extLst>
                </a:gridCol>
                <a:gridCol w="545983">
                  <a:extLst>
                    <a:ext uri="{9D8B030D-6E8A-4147-A177-3AD203B41FA5}">
                      <a16:colId xmlns:a16="http://schemas.microsoft.com/office/drawing/2014/main" val="2966597118"/>
                    </a:ext>
                  </a:extLst>
                </a:gridCol>
                <a:gridCol w="553263">
                  <a:extLst>
                    <a:ext uri="{9D8B030D-6E8A-4147-A177-3AD203B41FA5}">
                      <a16:colId xmlns:a16="http://schemas.microsoft.com/office/drawing/2014/main" val="3275374696"/>
                    </a:ext>
                  </a:extLst>
                </a:gridCol>
                <a:gridCol w="545983">
                  <a:extLst>
                    <a:ext uri="{9D8B030D-6E8A-4147-A177-3AD203B41FA5}">
                      <a16:colId xmlns:a16="http://schemas.microsoft.com/office/drawing/2014/main" val="3897010486"/>
                    </a:ext>
                  </a:extLst>
                </a:gridCol>
                <a:gridCol w="611502">
                  <a:extLst>
                    <a:ext uri="{9D8B030D-6E8A-4147-A177-3AD203B41FA5}">
                      <a16:colId xmlns:a16="http://schemas.microsoft.com/office/drawing/2014/main" val="2223161188"/>
                    </a:ext>
                  </a:extLst>
                </a:gridCol>
                <a:gridCol w="543556">
                  <a:extLst>
                    <a:ext uri="{9D8B030D-6E8A-4147-A177-3AD203B41FA5}">
                      <a16:colId xmlns:a16="http://schemas.microsoft.com/office/drawing/2014/main" val="3485735186"/>
                    </a:ext>
                  </a:extLst>
                </a:gridCol>
                <a:gridCol w="553263">
                  <a:extLst>
                    <a:ext uri="{9D8B030D-6E8A-4147-A177-3AD203B41FA5}">
                      <a16:colId xmlns:a16="http://schemas.microsoft.com/office/drawing/2014/main" val="3548407951"/>
                    </a:ext>
                  </a:extLst>
                </a:gridCol>
                <a:gridCol w="611502">
                  <a:extLst>
                    <a:ext uri="{9D8B030D-6E8A-4147-A177-3AD203B41FA5}">
                      <a16:colId xmlns:a16="http://schemas.microsoft.com/office/drawing/2014/main" val="1589335282"/>
                    </a:ext>
                  </a:extLst>
                </a:gridCol>
                <a:gridCol w="553263">
                  <a:extLst>
                    <a:ext uri="{9D8B030D-6E8A-4147-A177-3AD203B41FA5}">
                      <a16:colId xmlns:a16="http://schemas.microsoft.com/office/drawing/2014/main" val="3310708499"/>
                    </a:ext>
                  </a:extLst>
                </a:gridCol>
                <a:gridCol w="611502">
                  <a:extLst>
                    <a:ext uri="{9D8B030D-6E8A-4147-A177-3AD203B41FA5}">
                      <a16:colId xmlns:a16="http://schemas.microsoft.com/office/drawing/2014/main" val="1480671757"/>
                    </a:ext>
                  </a:extLst>
                </a:gridCol>
                <a:gridCol w="543556">
                  <a:extLst>
                    <a:ext uri="{9D8B030D-6E8A-4147-A177-3AD203B41FA5}">
                      <a16:colId xmlns:a16="http://schemas.microsoft.com/office/drawing/2014/main" val="2337339924"/>
                    </a:ext>
                  </a:extLst>
                </a:gridCol>
              </a:tblGrid>
              <a:tr h="130976">
                <a:tc gridSpan="2">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（男性・</a:t>
                      </a:r>
                      <a:r>
                        <a:rPr lang="en-US" altLang="ja-JP" sz="800" b="0" i="0" u="none" strike="noStrike">
                          <a:effectLst/>
                          <a:latin typeface="ＭＳ Ｐゴシック" panose="020B0600070205080204" pitchFamily="50" charset="-128"/>
                          <a:ea typeface="ＭＳ Ｐゴシック" panose="020B0600070205080204" pitchFamily="50" charset="-128"/>
                        </a:rPr>
                        <a:t>25</a:t>
                      </a:r>
                      <a:r>
                        <a:rPr lang="ja-JP" altLang="en-US" sz="800" b="0" i="0" u="none" strike="noStrike">
                          <a:effectLst/>
                          <a:latin typeface="ＭＳ Ｐゴシック" panose="020B0600070205080204" pitchFamily="50" charset="-128"/>
                          <a:ea typeface="ＭＳ Ｐゴシック" panose="020B0600070205080204" pitchFamily="50" charset="-128"/>
                        </a:rPr>
                        <a:t>～</a:t>
                      </a:r>
                      <a:r>
                        <a:rPr lang="en-US" altLang="ja-JP" sz="800" b="0" i="0" u="none" strike="noStrike">
                          <a:effectLst/>
                          <a:latin typeface="ＭＳ Ｐゴシック" panose="020B0600070205080204" pitchFamily="50" charset="-128"/>
                          <a:ea typeface="ＭＳ Ｐゴシック" panose="020B0600070205080204" pitchFamily="50" charset="-128"/>
                        </a:rPr>
                        <a:t>39</a:t>
                      </a:r>
                      <a:r>
                        <a:rPr lang="ja-JP" altLang="en-US" sz="800" b="0" i="0" u="none" strike="noStrike">
                          <a:effectLst/>
                          <a:latin typeface="ＭＳ Ｐゴシック" panose="020B0600070205080204" pitchFamily="50" charset="-128"/>
                          <a:ea typeface="ＭＳ Ｐゴシック" panose="020B0600070205080204" pitchFamily="50" charset="-128"/>
                        </a:rPr>
                        <a:t>歳）</a:t>
                      </a:r>
                    </a:p>
                  </a:txBody>
                  <a:tcPr marL="7042" marR="7042" marT="704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b"/>
                      <a:r>
                        <a:rPr lang="ja-JP" altLang="en-US" sz="7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dirty="0">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92689687"/>
                  </a:ext>
                </a:extLst>
              </a:tr>
              <a:tr h="130976">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北海道</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東北</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東京圏</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関東</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甲信越</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北陸</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東海</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大阪府</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近畿</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中国</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四国</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九州</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沖縄県</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1825958284"/>
                  </a:ext>
                </a:extLst>
              </a:tr>
              <a:tr h="126751">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2015</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1,185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72</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ＭＳ Ｐゴシック" panose="020B0600070205080204" pitchFamily="50" charset="-128"/>
                          <a:ea typeface="ＭＳ Ｐゴシック" panose="020B0600070205080204" pitchFamily="50" charset="-128"/>
                        </a:rPr>
                        <a:t>11,567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1,408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815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ＭＳ Ｐゴシック" panose="020B0600070205080204" pitchFamily="50" charset="-128"/>
                          <a:ea typeface="ＭＳ Ｐゴシック" panose="020B0600070205080204" pitchFamily="50" charset="-128"/>
                        </a:rPr>
                        <a:t>113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837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1,403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5,327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879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356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101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ＭＳ Ｐゴシック" panose="020B0600070205080204" pitchFamily="50" charset="-128"/>
                          <a:ea typeface="ＭＳ Ｐゴシック" panose="020B0600070205080204" pitchFamily="50" charset="-128"/>
                        </a:rPr>
                        <a:t>703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1373045"/>
                  </a:ext>
                </a:extLst>
              </a:tr>
              <a:tr h="126751">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2016</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ja-JP" altLang="en-US" sz="700" b="0" i="0" u="none" strike="noStrike" dirty="0">
                          <a:effectLst/>
                          <a:latin typeface="ＭＳ Ｐゴシック" panose="020B0600070205080204" pitchFamily="50" charset="-128"/>
                          <a:ea typeface="ＭＳ Ｐゴシック" panose="020B0600070205080204" pitchFamily="50" charset="-128"/>
                        </a:rPr>
                        <a:t>▲ </a:t>
                      </a:r>
                      <a:r>
                        <a:rPr lang="en-US" altLang="ja-JP" sz="700" b="0" i="0" u="none" strike="noStrike" dirty="0">
                          <a:effectLst/>
                          <a:latin typeface="ＭＳ Ｐゴシック" panose="020B0600070205080204" pitchFamily="50" charset="-128"/>
                          <a:ea typeface="ＭＳ Ｐゴシック" panose="020B0600070205080204" pitchFamily="50" charset="-128"/>
                        </a:rPr>
                        <a:t>640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889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ＭＳ Ｐゴシック" panose="020B0600070205080204" pitchFamily="50" charset="-128"/>
                          <a:ea typeface="ＭＳ Ｐゴシック" panose="020B0600070205080204" pitchFamily="50" charset="-128"/>
                        </a:rPr>
                        <a:t>9,699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1,231</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444</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29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1,534</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1,157</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4,352</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216</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227</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478</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ＭＳ Ｐゴシック" panose="020B0600070205080204" pitchFamily="50" charset="-128"/>
                          <a:ea typeface="ＭＳ Ｐゴシック" panose="020B0600070205080204" pitchFamily="50" charset="-128"/>
                        </a:rPr>
                        <a:t>542</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9918550"/>
                  </a:ext>
                </a:extLst>
              </a:tr>
              <a:tr h="126751">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2017</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694</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1,784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ＭＳ Ｐゴシック" panose="020B0600070205080204" pitchFamily="50" charset="-128"/>
                          <a:ea typeface="ＭＳ Ｐゴシック" panose="020B0600070205080204" pitchFamily="50" charset="-128"/>
                        </a:rPr>
                        <a:t>11,063</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947</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639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161</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1,981</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1,245</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4,185</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271</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271</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914</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ＭＳ Ｐゴシック" panose="020B0600070205080204" pitchFamily="50" charset="-128"/>
                          <a:ea typeface="ＭＳ Ｐゴシック" panose="020B0600070205080204" pitchFamily="50" charset="-128"/>
                        </a:rPr>
                        <a:t>592</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40203238"/>
                  </a:ext>
                </a:extLst>
              </a:tr>
              <a:tr h="126751">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2018</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858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2,313</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ＭＳ Ｐゴシック" panose="020B0600070205080204" pitchFamily="50" charset="-128"/>
                          <a:ea typeface="ＭＳ Ｐゴシック" panose="020B0600070205080204" pitchFamily="50" charset="-128"/>
                        </a:rPr>
                        <a:t>14,626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1,542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842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649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2,424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662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4,400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744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744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428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ＭＳ Ｐゴシック" panose="020B0600070205080204" pitchFamily="50" charset="-128"/>
                          <a:ea typeface="ＭＳ Ｐゴシック" panose="020B0600070205080204" pitchFamily="50" charset="-128"/>
                        </a:rPr>
                        <a:t>647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3755278"/>
                  </a:ext>
                </a:extLst>
              </a:tr>
              <a:tr h="126751">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2019</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813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2,363</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ＭＳ Ｐゴシック" panose="020B0600070205080204" pitchFamily="50" charset="-128"/>
                          <a:ea typeface="ＭＳ Ｐゴシック" panose="020B0600070205080204" pitchFamily="50" charset="-128"/>
                        </a:rPr>
                        <a:t>17,871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2,069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1,491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917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4,051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ＭＳ Ｐゴシック" panose="020B0600070205080204" pitchFamily="50" charset="-128"/>
                          <a:ea typeface="ＭＳ Ｐゴシック" panose="020B0600070205080204" pitchFamily="50" charset="-128"/>
                        </a:rPr>
                        <a:t>1,114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4,249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1,813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1,166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784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ＭＳ Ｐゴシック" panose="020B0600070205080204" pitchFamily="50" charset="-128"/>
                          <a:ea typeface="ＭＳ Ｐゴシック" panose="020B0600070205080204" pitchFamily="50" charset="-128"/>
                        </a:rPr>
                        <a:t>731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23533121"/>
                  </a:ext>
                </a:extLst>
              </a:tr>
              <a:tr h="126751">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2020</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en-US" altLang="ja-JP" sz="700" b="0" i="0" u="none" strike="noStrike">
                          <a:effectLst/>
                          <a:latin typeface="ＭＳ Ｐゴシック" panose="020B0600070205080204" pitchFamily="50" charset="-128"/>
                          <a:ea typeface="ＭＳ Ｐゴシック" panose="020B0600070205080204" pitchFamily="50" charset="-128"/>
                        </a:rPr>
                        <a:t>323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1,257</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ＭＳ Ｐゴシック" panose="020B0600070205080204" pitchFamily="50" charset="-128"/>
                          <a:ea typeface="ＭＳ Ｐゴシック" panose="020B0600070205080204" pitchFamily="50" charset="-128"/>
                        </a:rPr>
                        <a:t>9,970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719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575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613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4,385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ＭＳ Ｐゴシック" panose="020B0600070205080204" pitchFamily="50" charset="-128"/>
                          <a:ea typeface="ＭＳ Ｐゴシック" panose="020B0600070205080204" pitchFamily="50" charset="-128"/>
                        </a:rPr>
                        <a:t>1,874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2,645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1,421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ＭＳ Ｐゴシック" panose="020B0600070205080204" pitchFamily="50" charset="-128"/>
                          <a:ea typeface="ＭＳ Ｐゴシック" panose="020B0600070205080204" pitchFamily="50" charset="-128"/>
                        </a:rPr>
                        <a:t>▲ </a:t>
                      </a:r>
                      <a:r>
                        <a:rPr lang="en-US" altLang="ja-JP" sz="700" b="0" i="0" u="none" strike="noStrike">
                          <a:effectLst/>
                          <a:latin typeface="ＭＳ Ｐゴシック" panose="020B0600070205080204" pitchFamily="50" charset="-128"/>
                          <a:ea typeface="ＭＳ Ｐゴシック" panose="020B0600070205080204" pitchFamily="50" charset="-128"/>
                        </a:rPr>
                        <a:t>544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ＭＳ Ｐゴシック" panose="020B0600070205080204" pitchFamily="50" charset="-128"/>
                          <a:ea typeface="ＭＳ Ｐゴシック" panose="020B0600070205080204" pitchFamily="50" charset="-128"/>
                        </a:rPr>
                        <a:t>828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dirty="0">
                          <a:effectLst/>
                          <a:latin typeface="ＭＳ Ｐゴシック" panose="020B0600070205080204" pitchFamily="50" charset="-128"/>
                          <a:ea typeface="ＭＳ Ｐゴシック" panose="020B0600070205080204" pitchFamily="50" charset="-128"/>
                        </a:rPr>
                        <a:t>1,038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36739323"/>
                  </a:ext>
                </a:extLst>
              </a:tr>
            </a:tbl>
          </a:graphicData>
        </a:graphic>
      </p:graphicFrame>
      <p:graphicFrame>
        <p:nvGraphicFramePr>
          <p:cNvPr id="20" name="表 19">
            <a:extLst>
              <a:ext uri="{FF2B5EF4-FFF2-40B4-BE49-F238E27FC236}">
                <a16:creationId xmlns:a16="http://schemas.microsoft.com/office/drawing/2014/main" id="{181C6006-ED3F-4DED-81C7-B287C225D313}"/>
              </a:ext>
            </a:extLst>
          </p:cNvPr>
          <p:cNvGraphicFramePr>
            <a:graphicFrameLocks noGrp="1"/>
          </p:cNvGraphicFramePr>
          <p:nvPr>
            <p:extLst>
              <p:ext uri="{D42A27DB-BD31-4B8C-83A1-F6EECF244321}">
                <p14:modId xmlns:p14="http://schemas.microsoft.com/office/powerpoint/2010/main" val="4278528750"/>
              </p:ext>
            </p:extLst>
          </p:nvPr>
        </p:nvGraphicFramePr>
        <p:xfrm>
          <a:off x="391314" y="5569419"/>
          <a:ext cx="8155778" cy="1104910"/>
        </p:xfrm>
        <a:graphic>
          <a:graphicData uri="http://schemas.openxmlformats.org/drawingml/2006/table">
            <a:tbl>
              <a:tblPr/>
              <a:tblGrid>
                <a:gridCol w="771657">
                  <a:extLst>
                    <a:ext uri="{9D8B030D-6E8A-4147-A177-3AD203B41FA5}">
                      <a16:colId xmlns:a16="http://schemas.microsoft.com/office/drawing/2014/main" val="3307697588"/>
                    </a:ext>
                  </a:extLst>
                </a:gridCol>
                <a:gridCol w="545983">
                  <a:extLst>
                    <a:ext uri="{9D8B030D-6E8A-4147-A177-3AD203B41FA5}">
                      <a16:colId xmlns:a16="http://schemas.microsoft.com/office/drawing/2014/main" val="1819357071"/>
                    </a:ext>
                  </a:extLst>
                </a:gridCol>
                <a:gridCol w="611502">
                  <a:extLst>
                    <a:ext uri="{9D8B030D-6E8A-4147-A177-3AD203B41FA5}">
                      <a16:colId xmlns:a16="http://schemas.microsoft.com/office/drawing/2014/main" val="1931179977"/>
                    </a:ext>
                  </a:extLst>
                </a:gridCol>
                <a:gridCol w="553263">
                  <a:extLst>
                    <a:ext uri="{9D8B030D-6E8A-4147-A177-3AD203B41FA5}">
                      <a16:colId xmlns:a16="http://schemas.microsoft.com/office/drawing/2014/main" val="3374517302"/>
                    </a:ext>
                  </a:extLst>
                </a:gridCol>
                <a:gridCol w="545983">
                  <a:extLst>
                    <a:ext uri="{9D8B030D-6E8A-4147-A177-3AD203B41FA5}">
                      <a16:colId xmlns:a16="http://schemas.microsoft.com/office/drawing/2014/main" val="1145078925"/>
                    </a:ext>
                  </a:extLst>
                </a:gridCol>
                <a:gridCol w="553263">
                  <a:extLst>
                    <a:ext uri="{9D8B030D-6E8A-4147-A177-3AD203B41FA5}">
                      <a16:colId xmlns:a16="http://schemas.microsoft.com/office/drawing/2014/main" val="605895996"/>
                    </a:ext>
                  </a:extLst>
                </a:gridCol>
                <a:gridCol w="545983">
                  <a:extLst>
                    <a:ext uri="{9D8B030D-6E8A-4147-A177-3AD203B41FA5}">
                      <a16:colId xmlns:a16="http://schemas.microsoft.com/office/drawing/2014/main" val="2449784874"/>
                    </a:ext>
                  </a:extLst>
                </a:gridCol>
                <a:gridCol w="611502">
                  <a:extLst>
                    <a:ext uri="{9D8B030D-6E8A-4147-A177-3AD203B41FA5}">
                      <a16:colId xmlns:a16="http://schemas.microsoft.com/office/drawing/2014/main" val="597732593"/>
                    </a:ext>
                  </a:extLst>
                </a:gridCol>
                <a:gridCol w="543556">
                  <a:extLst>
                    <a:ext uri="{9D8B030D-6E8A-4147-A177-3AD203B41FA5}">
                      <a16:colId xmlns:a16="http://schemas.microsoft.com/office/drawing/2014/main" val="1384395696"/>
                    </a:ext>
                  </a:extLst>
                </a:gridCol>
                <a:gridCol w="553263">
                  <a:extLst>
                    <a:ext uri="{9D8B030D-6E8A-4147-A177-3AD203B41FA5}">
                      <a16:colId xmlns:a16="http://schemas.microsoft.com/office/drawing/2014/main" val="2914336332"/>
                    </a:ext>
                  </a:extLst>
                </a:gridCol>
                <a:gridCol w="611502">
                  <a:extLst>
                    <a:ext uri="{9D8B030D-6E8A-4147-A177-3AD203B41FA5}">
                      <a16:colId xmlns:a16="http://schemas.microsoft.com/office/drawing/2014/main" val="1773802829"/>
                    </a:ext>
                  </a:extLst>
                </a:gridCol>
                <a:gridCol w="553263">
                  <a:extLst>
                    <a:ext uri="{9D8B030D-6E8A-4147-A177-3AD203B41FA5}">
                      <a16:colId xmlns:a16="http://schemas.microsoft.com/office/drawing/2014/main" val="1578304548"/>
                    </a:ext>
                  </a:extLst>
                </a:gridCol>
                <a:gridCol w="611502">
                  <a:extLst>
                    <a:ext uri="{9D8B030D-6E8A-4147-A177-3AD203B41FA5}">
                      <a16:colId xmlns:a16="http://schemas.microsoft.com/office/drawing/2014/main" val="962327328"/>
                    </a:ext>
                  </a:extLst>
                </a:gridCol>
                <a:gridCol w="543556">
                  <a:extLst>
                    <a:ext uri="{9D8B030D-6E8A-4147-A177-3AD203B41FA5}">
                      <a16:colId xmlns:a16="http://schemas.microsoft.com/office/drawing/2014/main" val="3648253983"/>
                    </a:ext>
                  </a:extLst>
                </a:gridCol>
              </a:tblGrid>
              <a:tr h="130976">
                <a:tc gridSpan="2">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（女性・</a:t>
                      </a:r>
                      <a:r>
                        <a:rPr lang="en-US" altLang="ja-JP" sz="900" b="0" i="0" u="none" strike="noStrike">
                          <a:effectLst/>
                          <a:latin typeface="ＭＳ Ｐゴシック" panose="020B0600070205080204" pitchFamily="50" charset="-128"/>
                          <a:ea typeface="ＭＳ Ｐゴシック" panose="020B0600070205080204" pitchFamily="50" charset="-128"/>
                        </a:rPr>
                        <a:t>25</a:t>
                      </a:r>
                      <a:r>
                        <a:rPr lang="ja-JP" altLang="en-US" sz="900" b="0" i="0" u="none" strike="noStrike">
                          <a:effectLst/>
                          <a:latin typeface="ＭＳ Ｐゴシック" panose="020B0600070205080204" pitchFamily="50" charset="-128"/>
                          <a:ea typeface="ＭＳ Ｐゴシック" panose="020B0600070205080204" pitchFamily="50" charset="-128"/>
                        </a:rPr>
                        <a:t>～</a:t>
                      </a:r>
                      <a:r>
                        <a:rPr lang="en-US" altLang="ja-JP" sz="900" b="0" i="0" u="none" strike="noStrike">
                          <a:effectLst/>
                          <a:latin typeface="ＭＳ Ｐゴシック" panose="020B0600070205080204" pitchFamily="50" charset="-128"/>
                          <a:ea typeface="ＭＳ Ｐゴシック" panose="020B0600070205080204" pitchFamily="50" charset="-128"/>
                        </a:rPr>
                        <a:t>39</a:t>
                      </a:r>
                      <a:r>
                        <a:rPr lang="ja-JP" altLang="en-US" sz="900" b="0" i="0" u="none" strike="noStrike">
                          <a:effectLst/>
                          <a:latin typeface="ＭＳ Ｐゴシック" panose="020B0600070205080204" pitchFamily="50" charset="-128"/>
                          <a:ea typeface="ＭＳ Ｐゴシック" panose="020B0600070205080204" pitchFamily="50" charset="-128"/>
                        </a:rPr>
                        <a:t>歳）</a:t>
                      </a:r>
                    </a:p>
                  </a:txBody>
                  <a:tcPr marL="7042" marR="7042" marT="704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8764584"/>
                  </a:ext>
                </a:extLst>
              </a:tr>
              <a:tr h="130976">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北海道</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東北</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東京圏</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関東</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甲信越</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北陸</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東海</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大阪府</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近畿</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中国</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四国</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九州</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ctr"/>
                      <a:r>
                        <a:rPr lang="ja-JP" altLang="en-US" sz="900" b="0" i="0" u="none" strike="noStrike">
                          <a:effectLst/>
                          <a:latin typeface="ＭＳ Ｐゴシック" panose="020B0600070205080204" pitchFamily="50" charset="-128"/>
                          <a:ea typeface="ＭＳ Ｐゴシック" panose="020B0600070205080204" pitchFamily="50" charset="-128"/>
                        </a:rPr>
                        <a:t>沖縄県</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2030623972"/>
                  </a:ext>
                </a:extLst>
              </a:tr>
              <a:tr h="126751">
                <a:tc>
                  <a:txBody>
                    <a:bodyPr/>
                    <a:lstStyle/>
                    <a:p>
                      <a:pPr algn="l" fontAlgn="ctr"/>
                      <a:r>
                        <a:rPr lang="en-US" altLang="ja-JP" sz="800" b="0" i="0" u="none" strike="noStrike">
                          <a:effectLst/>
                          <a:latin typeface="ＭＳ Ｐゴシック" panose="020B0600070205080204" pitchFamily="50" charset="-128"/>
                          <a:ea typeface="ＭＳ Ｐゴシック" panose="020B0600070205080204" pitchFamily="50" charset="-128"/>
                        </a:rPr>
                        <a:t>2015</a:t>
                      </a:r>
                      <a:r>
                        <a:rPr lang="ja-JP" altLang="en-US" sz="8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1,237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1,298</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14,566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1,712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789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293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888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1,301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4,207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909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823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1,948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839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6405882"/>
                  </a:ext>
                </a:extLst>
              </a:tr>
              <a:tr h="171696">
                <a:tc>
                  <a:txBody>
                    <a:bodyPr/>
                    <a:lstStyle/>
                    <a:p>
                      <a:pPr algn="l" fontAlgn="ctr"/>
                      <a:r>
                        <a:rPr lang="en-US" altLang="ja-JP" sz="800" b="0" i="0" u="none" strike="noStrike">
                          <a:effectLst/>
                          <a:latin typeface="ＭＳ Ｐゴシック" panose="020B0600070205080204" pitchFamily="50" charset="-128"/>
                          <a:ea typeface="ＭＳ Ｐゴシック" panose="020B0600070205080204" pitchFamily="50" charset="-128"/>
                        </a:rPr>
                        <a:t>2016</a:t>
                      </a:r>
                      <a:r>
                        <a:rPr lang="ja-JP" altLang="en-US" sz="8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ja-JP" altLang="en-US" sz="800" b="0" i="0" u="none" strike="noStrike" dirty="0">
                          <a:effectLst/>
                          <a:latin typeface="ＭＳ Ｐゴシック" panose="020B0600070205080204" pitchFamily="50" charset="-128"/>
                          <a:ea typeface="ＭＳ Ｐゴシック" panose="020B0600070205080204" pitchFamily="50" charset="-128"/>
                        </a:rPr>
                        <a:t>▲ </a:t>
                      </a:r>
                      <a:r>
                        <a:rPr lang="en-US" altLang="ja-JP" sz="800" b="0" i="0" u="none" strike="noStrike" dirty="0">
                          <a:effectLst/>
                          <a:latin typeface="ＭＳ Ｐゴシック" panose="020B0600070205080204" pitchFamily="50" charset="-128"/>
                          <a:ea typeface="ＭＳ Ｐゴシック" panose="020B0600070205080204" pitchFamily="50" charset="-128"/>
                        </a:rPr>
                        <a:t>851</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1,210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800" b="0" i="0" u="none" strike="noStrike">
                          <a:effectLst/>
                          <a:latin typeface="ＭＳ Ｐゴシック" panose="020B0600070205080204" pitchFamily="50" charset="-128"/>
                          <a:ea typeface="ＭＳ Ｐゴシック" panose="020B0600070205080204" pitchFamily="50" charset="-128"/>
                        </a:rPr>
                        <a:t>12,780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dirty="0">
                          <a:effectLst/>
                          <a:latin typeface="ＭＳ Ｐゴシック" panose="020B0600070205080204" pitchFamily="50" charset="-128"/>
                          <a:ea typeface="ＭＳ Ｐゴシック" panose="020B0600070205080204" pitchFamily="50" charset="-128"/>
                        </a:rPr>
                        <a:t>▲ </a:t>
                      </a:r>
                      <a:r>
                        <a:rPr lang="en-US" altLang="ja-JP" sz="800" b="0" i="0" u="none" strike="noStrike" dirty="0">
                          <a:effectLst/>
                          <a:latin typeface="ＭＳ Ｐゴシック" panose="020B0600070205080204" pitchFamily="50" charset="-128"/>
                          <a:ea typeface="ＭＳ Ｐゴシック" panose="020B0600070205080204" pitchFamily="50" charset="-128"/>
                        </a:rPr>
                        <a:t>1,260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396</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153</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1,150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1,245</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3,969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1,246</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424</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1,680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800" b="0" i="0" u="none" strike="noStrike">
                          <a:effectLst/>
                          <a:latin typeface="ＭＳ Ｐゴシック" panose="020B0600070205080204" pitchFamily="50" charset="-128"/>
                          <a:ea typeface="ＭＳ Ｐゴシック" panose="020B0600070205080204" pitchFamily="50" charset="-128"/>
                        </a:rPr>
                        <a:t>804</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2530950"/>
                  </a:ext>
                </a:extLst>
              </a:tr>
              <a:tr h="126751">
                <a:tc>
                  <a:txBody>
                    <a:bodyPr/>
                    <a:lstStyle/>
                    <a:p>
                      <a:pPr algn="l" fontAlgn="ctr"/>
                      <a:r>
                        <a:rPr lang="en-US" altLang="ja-JP" sz="800" b="0" i="0" u="none" strike="noStrike">
                          <a:effectLst/>
                          <a:latin typeface="ＭＳ Ｐゴシック" panose="020B0600070205080204" pitchFamily="50" charset="-128"/>
                          <a:ea typeface="ＭＳ Ｐゴシック" panose="020B0600070205080204" pitchFamily="50" charset="-128"/>
                        </a:rPr>
                        <a:t>2017</a:t>
                      </a:r>
                      <a:r>
                        <a:rPr lang="ja-JP" altLang="en-US" sz="8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965</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1,720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800" b="0" i="0" u="none" strike="noStrike">
                          <a:effectLst/>
                          <a:latin typeface="ＭＳ Ｐゴシック" panose="020B0600070205080204" pitchFamily="50" charset="-128"/>
                          <a:ea typeface="ＭＳ Ｐゴシック" panose="020B0600070205080204" pitchFamily="50" charset="-128"/>
                        </a:rPr>
                        <a:t>13,256</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1,333</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356</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197</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1,497</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848</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3,959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1,221</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498</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1,320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800" b="0" i="0" u="none" strike="noStrike">
                          <a:effectLst/>
                          <a:latin typeface="ＭＳ Ｐゴシック" panose="020B0600070205080204" pitchFamily="50" charset="-128"/>
                          <a:ea typeface="ＭＳ Ｐゴシック" panose="020B0600070205080204" pitchFamily="50" charset="-128"/>
                        </a:rPr>
                        <a:t>658</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86514187"/>
                  </a:ext>
                </a:extLst>
              </a:tr>
              <a:tr h="126751">
                <a:tc>
                  <a:txBody>
                    <a:bodyPr/>
                    <a:lstStyle/>
                    <a:p>
                      <a:pPr algn="l" fontAlgn="ctr"/>
                      <a:r>
                        <a:rPr lang="en-US" altLang="ja-JP" sz="800" b="0" i="0" u="none" strike="noStrike">
                          <a:effectLst/>
                          <a:latin typeface="ＭＳ Ｐゴシック" panose="020B0600070205080204" pitchFamily="50" charset="-128"/>
                          <a:ea typeface="ＭＳ Ｐゴシック" panose="020B0600070205080204" pitchFamily="50" charset="-128"/>
                        </a:rPr>
                        <a:t>2018</a:t>
                      </a:r>
                      <a:r>
                        <a:rPr lang="ja-JP" altLang="en-US" sz="8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1,100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1,987</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16,660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1,735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895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586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2,678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140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4,322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1,579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791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1,529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682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8039724"/>
                  </a:ext>
                </a:extLst>
              </a:tr>
              <a:tr h="126751">
                <a:tc>
                  <a:txBody>
                    <a:bodyPr/>
                    <a:lstStyle/>
                    <a:p>
                      <a:pPr algn="l" fontAlgn="ctr"/>
                      <a:r>
                        <a:rPr lang="en-US" altLang="ja-JP" sz="800" b="0" i="0" u="none" strike="noStrike">
                          <a:effectLst/>
                          <a:latin typeface="ＭＳ Ｐゴシック" panose="020B0600070205080204" pitchFamily="50" charset="-128"/>
                          <a:ea typeface="ＭＳ Ｐゴシック" panose="020B0600070205080204" pitchFamily="50" charset="-128"/>
                        </a:rPr>
                        <a:t>2019</a:t>
                      </a:r>
                      <a:r>
                        <a:rPr lang="ja-JP" altLang="en-US" sz="8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1,449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2,349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19,193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1,744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1,197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1,012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3,078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976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4,852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2,030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1,198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2,190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930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32826503"/>
                  </a:ext>
                </a:extLst>
              </a:tr>
              <a:tr h="126751">
                <a:tc>
                  <a:txBody>
                    <a:bodyPr/>
                    <a:lstStyle/>
                    <a:p>
                      <a:pPr algn="l" fontAlgn="ctr"/>
                      <a:r>
                        <a:rPr lang="en-US" altLang="ja-JP" sz="800" b="0" i="0" u="none" strike="noStrike">
                          <a:effectLst/>
                          <a:latin typeface="ＭＳ Ｐゴシック" panose="020B0600070205080204" pitchFamily="50" charset="-128"/>
                          <a:ea typeface="ＭＳ Ｐゴシック" panose="020B0600070205080204" pitchFamily="50" charset="-128"/>
                        </a:rPr>
                        <a:t>2020</a:t>
                      </a:r>
                      <a:r>
                        <a:rPr lang="ja-JP" altLang="en-US" sz="8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267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1,021</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ＭＳ Ｐゴシック" panose="020B0600070205080204" pitchFamily="50" charset="-128"/>
                          <a:ea typeface="ＭＳ Ｐゴシック" panose="020B0600070205080204" pitchFamily="50" charset="-128"/>
                        </a:rPr>
                        <a:t>8,266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299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190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346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2,029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1,544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800" b="0" i="0" u="none" strike="noStrike" dirty="0">
                          <a:effectLst/>
                          <a:latin typeface="ＭＳ Ｐゴシック" panose="020B0600070205080204" pitchFamily="50" charset="-128"/>
                          <a:ea typeface="ＭＳ Ｐゴシック" panose="020B0600070205080204" pitchFamily="50" charset="-128"/>
                        </a:rPr>
                        <a:t>▲ </a:t>
                      </a:r>
                      <a:r>
                        <a:rPr lang="en-US" altLang="ja-JP" sz="800" b="0" i="0" u="none" strike="noStrike" dirty="0">
                          <a:effectLst/>
                          <a:latin typeface="ＭＳ Ｐゴシック" panose="020B0600070205080204" pitchFamily="50" charset="-128"/>
                          <a:ea typeface="ＭＳ Ｐゴシック" panose="020B0600070205080204" pitchFamily="50" charset="-128"/>
                        </a:rPr>
                        <a:t>2,663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1,405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ＭＳ Ｐゴシック" panose="020B0600070205080204" pitchFamily="50" charset="-128"/>
                          <a:ea typeface="ＭＳ Ｐゴシック" panose="020B0600070205080204" pitchFamily="50" charset="-128"/>
                        </a:rPr>
                        <a:t>▲ </a:t>
                      </a:r>
                      <a:r>
                        <a:rPr lang="en-US" altLang="ja-JP" sz="800" b="0" i="0" u="none" strike="noStrike" dirty="0">
                          <a:effectLst/>
                          <a:latin typeface="ＭＳ Ｐゴシック" panose="020B0600070205080204" pitchFamily="50" charset="-128"/>
                          <a:ea typeface="ＭＳ Ｐゴシック" panose="020B0600070205080204" pitchFamily="50" charset="-128"/>
                        </a:rPr>
                        <a:t>680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ＭＳ Ｐゴシック" panose="020B0600070205080204" pitchFamily="50" charset="-128"/>
                          <a:ea typeface="ＭＳ Ｐゴシック" panose="020B0600070205080204" pitchFamily="50" charset="-128"/>
                        </a:rPr>
                        <a:t>▲ </a:t>
                      </a:r>
                      <a:r>
                        <a:rPr lang="en-US" altLang="ja-JP" sz="800" b="0" i="0" u="none" strike="noStrike">
                          <a:effectLst/>
                          <a:latin typeface="ＭＳ Ｐゴシック" panose="020B0600070205080204" pitchFamily="50" charset="-128"/>
                          <a:ea typeface="ＭＳ Ｐゴシック" panose="020B0600070205080204" pitchFamily="50" charset="-128"/>
                        </a:rPr>
                        <a:t>447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effectLst/>
                          <a:latin typeface="ＭＳ Ｐゴシック" panose="020B0600070205080204" pitchFamily="50" charset="-128"/>
                          <a:ea typeface="ＭＳ Ｐゴシック" panose="020B0600070205080204" pitchFamily="50" charset="-128"/>
                        </a:rPr>
                        <a:t>1,081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11997302"/>
                  </a:ext>
                </a:extLst>
              </a:tr>
            </a:tbl>
          </a:graphicData>
        </a:graphic>
      </p:graphicFrame>
      <p:sp>
        <p:nvSpPr>
          <p:cNvPr id="14" name="正方形/長方形 11">
            <a:extLst>
              <a:ext uri="{FF2B5EF4-FFF2-40B4-BE49-F238E27FC236}">
                <a16:creationId xmlns:a16="http://schemas.microsoft.com/office/drawing/2014/main" id="{6F1A52EC-FAF5-4ED3-B22B-ED035B11EC41}"/>
              </a:ext>
            </a:extLst>
          </p:cNvPr>
          <p:cNvSpPr>
            <a:spLocks noChangeArrowheads="1"/>
          </p:cNvSpPr>
          <p:nvPr/>
        </p:nvSpPr>
        <p:spPr bwMode="auto">
          <a:xfrm>
            <a:off x="7185260" y="6674329"/>
            <a:ext cx="1712889" cy="215427"/>
          </a:xfrm>
          <a:prstGeom prst="rect">
            <a:avLst/>
          </a:prstGeom>
          <a:noFill/>
          <a:ln w="9525">
            <a:noFill/>
            <a:miter lim="800000"/>
            <a:headEnd/>
            <a:tailEnd/>
          </a:ln>
        </p:spPr>
        <p:txBody>
          <a:bodyPr wrap="square" lIns="91424" tIns="45712" rIns="91424" bIns="45712">
            <a:spAutoFit/>
          </a:bodyPr>
          <a:lstStyle/>
          <a:p>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全て日本人移動人口より算出</a:t>
            </a:r>
          </a:p>
        </p:txBody>
      </p:sp>
      <p:sp>
        <p:nvSpPr>
          <p:cNvPr id="3" name="正方形/長方形 2">
            <a:extLst>
              <a:ext uri="{FF2B5EF4-FFF2-40B4-BE49-F238E27FC236}">
                <a16:creationId xmlns:a16="http://schemas.microsoft.com/office/drawing/2014/main" id="{832B8183-50BA-47CA-B34B-EB5A84C7F799}"/>
              </a:ext>
            </a:extLst>
          </p:cNvPr>
          <p:cNvSpPr/>
          <p:nvPr/>
        </p:nvSpPr>
        <p:spPr>
          <a:xfrm>
            <a:off x="8157060" y="847153"/>
            <a:ext cx="569387" cy="246221"/>
          </a:xfrm>
          <a:prstGeom prst="rect">
            <a:avLst/>
          </a:prstGeom>
        </p:spPr>
        <p:txBody>
          <a:bodyPr wrap="none">
            <a:spAutoFit/>
          </a:bodyPr>
          <a:lstStyle/>
          <a:p>
            <a:pPr lvl="0" algn="ctr"/>
            <a:r>
              <a:rPr lang="ja-JP" altLang="en-US" sz="1000" dirty="0">
                <a:solidFill>
                  <a:prstClr val="black"/>
                </a:solidFill>
                <a:latin typeface="Meiryo UI" panose="020B0604030504040204" pitchFamily="50" charset="-128"/>
                <a:ea typeface="Meiryo UI" panose="020B0604030504040204" pitchFamily="50" charset="-128"/>
              </a:rPr>
              <a:t>（人）</a:t>
            </a:r>
          </a:p>
        </p:txBody>
      </p:sp>
      <p:sp>
        <p:nvSpPr>
          <p:cNvPr id="16" name="正方形/長方形 15">
            <a:extLst>
              <a:ext uri="{FF2B5EF4-FFF2-40B4-BE49-F238E27FC236}">
                <a16:creationId xmlns:a16="http://schemas.microsoft.com/office/drawing/2014/main" id="{CC54A0E1-A881-4826-8EA0-9FA3B31E8709}"/>
              </a:ext>
            </a:extLst>
          </p:cNvPr>
          <p:cNvSpPr/>
          <p:nvPr/>
        </p:nvSpPr>
        <p:spPr>
          <a:xfrm>
            <a:off x="8157060" y="2264396"/>
            <a:ext cx="569387" cy="246221"/>
          </a:xfrm>
          <a:prstGeom prst="rect">
            <a:avLst/>
          </a:prstGeom>
        </p:spPr>
        <p:txBody>
          <a:bodyPr wrap="none">
            <a:spAutoFit/>
          </a:bodyPr>
          <a:lstStyle/>
          <a:p>
            <a:pPr lvl="0" algn="ctr"/>
            <a:r>
              <a:rPr lang="ja-JP" altLang="en-US" sz="1000" dirty="0">
                <a:solidFill>
                  <a:prstClr val="black"/>
                </a:solidFill>
                <a:latin typeface="Meiryo UI" panose="020B0604030504040204" pitchFamily="50" charset="-128"/>
                <a:ea typeface="Meiryo UI" panose="020B0604030504040204" pitchFamily="50" charset="-128"/>
              </a:rPr>
              <a:t>（人）</a:t>
            </a:r>
          </a:p>
        </p:txBody>
      </p:sp>
      <p:sp>
        <p:nvSpPr>
          <p:cNvPr id="19" name="正方形/長方形 18">
            <a:extLst>
              <a:ext uri="{FF2B5EF4-FFF2-40B4-BE49-F238E27FC236}">
                <a16:creationId xmlns:a16="http://schemas.microsoft.com/office/drawing/2014/main" id="{01FAAF9E-F497-4CF1-9B53-397250380237}"/>
              </a:ext>
            </a:extLst>
          </p:cNvPr>
          <p:cNvSpPr/>
          <p:nvPr/>
        </p:nvSpPr>
        <p:spPr>
          <a:xfrm>
            <a:off x="8131350" y="3374177"/>
            <a:ext cx="569387" cy="246221"/>
          </a:xfrm>
          <a:prstGeom prst="rect">
            <a:avLst/>
          </a:prstGeom>
        </p:spPr>
        <p:txBody>
          <a:bodyPr wrap="none">
            <a:spAutoFit/>
          </a:bodyPr>
          <a:lstStyle/>
          <a:p>
            <a:pPr lvl="0" algn="ctr"/>
            <a:r>
              <a:rPr lang="ja-JP" altLang="en-US" sz="1000" dirty="0">
                <a:solidFill>
                  <a:prstClr val="black"/>
                </a:solidFill>
                <a:latin typeface="Meiryo UI" panose="020B0604030504040204" pitchFamily="50" charset="-128"/>
                <a:ea typeface="Meiryo UI" panose="020B0604030504040204" pitchFamily="50" charset="-128"/>
              </a:rPr>
              <a:t>（人）</a:t>
            </a:r>
          </a:p>
        </p:txBody>
      </p:sp>
      <p:sp>
        <p:nvSpPr>
          <p:cNvPr id="21" name="正方形/長方形 20">
            <a:extLst>
              <a:ext uri="{FF2B5EF4-FFF2-40B4-BE49-F238E27FC236}">
                <a16:creationId xmlns:a16="http://schemas.microsoft.com/office/drawing/2014/main" id="{A326F9C9-B01A-4298-BDD4-E597D0601622}"/>
              </a:ext>
            </a:extLst>
          </p:cNvPr>
          <p:cNvSpPr/>
          <p:nvPr/>
        </p:nvSpPr>
        <p:spPr>
          <a:xfrm>
            <a:off x="8131349" y="4470931"/>
            <a:ext cx="569387" cy="246221"/>
          </a:xfrm>
          <a:prstGeom prst="rect">
            <a:avLst/>
          </a:prstGeom>
        </p:spPr>
        <p:txBody>
          <a:bodyPr wrap="none">
            <a:spAutoFit/>
          </a:bodyPr>
          <a:lstStyle/>
          <a:p>
            <a:pPr lvl="0" algn="ctr"/>
            <a:r>
              <a:rPr lang="ja-JP" altLang="en-US" sz="1000" dirty="0">
                <a:solidFill>
                  <a:prstClr val="black"/>
                </a:solidFill>
                <a:latin typeface="Meiryo UI" panose="020B0604030504040204" pitchFamily="50" charset="-128"/>
                <a:ea typeface="Meiryo UI" panose="020B0604030504040204" pitchFamily="50" charset="-128"/>
              </a:rPr>
              <a:t>（人）</a:t>
            </a:r>
          </a:p>
        </p:txBody>
      </p:sp>
      <p:sp>
        <p:nvSpPr>
          <p:cNvPr id="22" name="正方形/長方形 21">
            <a:extLst>
              <a:ext uri="{FF2B5EF4-FFF2-40B4-BE49-F238E27FC236}">
                <a16:creationId xmlns:a16="http://schemas.microsoft.com/office/drawing/2014/main" id="{D91B3C77-8180-4DAD-9E47-F0F05EA3140D}"/>
              </a:ext>
            </a:extLst>
          </p:cNvPr>
          <p:cNvSpPr/>
          <p:nvPr/>
        </p:nvSpPr>
        <p:spPr>
          <a:xfrm>
            <a:off x="8131348" y="5527414"/>
            <a:ext cx="569387" cy="246221"/>
          </a:xfrm>
          <a:prstGeom prst="rect">
            <a:avLst/>
          </a:prstGeom>
        </p:spPr>
        <p:txBody>
          <a:bodyPr wrap="none">
            <a:spAutoFit/>
          </a:bodyPr>
          <a:lstStyle/>
          <a:p>
            <a:pPr lvl="0" algn="ctr"/>
            <a:r>
              <a:rPr lang="ja-JP" altLang="en-US" sz="1000" dirty="0">
                <a:solidFill>
                  <a:prstClr val="black"/>
                </a:solidFill>
                <a:latin typeface="Meiryo UI" panose="020B0604030504040204" pitchFamily="50" charset="-128"/>
                <a:ea typeface="Meiryo UI" panose="020B0604030504040204" pitchFamily="50" charset="-128"/>
              </a:rPr>
              <a:t>（人）</a:t>
            </a:r>
          </a:p>
        </p:txBody>
      </p:sp>
    </p:spTree>
    <p:extLst>
      <p:ext uri="{BB962C8B-B14F-4D97-AF65-F5344CB8AC3E}">
        <p14:creationId xmlns:p14="http://schemas.microsoft.com/office/powerpoint/2010/main" val="3448852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3"/>
          <a:stretch>
            <a:fillRect/>
          </a:stretch>
        </p:blipFill>
        <p:spPr>
          <a:xfrm>
            <a:off x="817802" y="3933057"/>
            <a:ext cx="5152239" cy="2867860"/>
          </a:xfrm>
          <a:prstGeom prst="rect">
            <a:avLst/>
          </a:prstGeom>
        </p:spPr>
      </p:pic>
      <p:pic>
        <p:nvPicPr>
          <p:cNvPr id="6" name="図 5"/>
          <p:cNvPicPr>
            <a:picLocks noChangeAspect="1"/>
          </p:cNvPicPr>
          <p:nvPr/>
        </p:nvPicPr>
        <p:blipFill>
          <a:blip r:embed="rId4"/>
          <a:stretch>
            <a:fillRect/>
          </a:stretch>
        </p:blipFill>
        <p:spPr>
          <a:xfrm>
            <a:off x="817802" y="1116936"/>
            <a:ext cx="5152239" cy="2867860"/>
          </a:xfrm>
          <a:prstGeom prst="rect">
            <a:avLst/>
          </a:prstGeom>
        </p:spPr>
      </p:pic>
      <p:sp>
        <p:nvSpPr>
          <p:cNvPr id="7" name="正方形/長方形 6"/>
          <p:cNvSpPr/>
          <p:nvPr/>
        </p:nvSpPr>
        <p:spPr>
          <a:xfrm>
            <a:off x="4499992" y="6639164"/>
            <a:ext cx="4320480" cy="246205"/>
          </a:xfrm>
          <a:prstGeom prst="rect">
            <a:avLst/>
          </a:prstGeom>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出典：大阪府「大阪・関西Ｕターンに関する</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WEB</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アンケート（平成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79512" y="703730"/>
            <a:ext cx="6336704"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大阪府から東京圏への転出理由（年代別）</a:t>
            </a:r>
            <a:endParaRPr lang="en-US" altLang="ja-JP" sz="1400" b="1" u="sng"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755576" y="1086853"/>
            <a:ext cx="711696" cy="263019"/>
          </a:xfrm>
          <a:prstGeom prst="rect">
            <a:avLst/>
          </a:prstGeom>
          <a:noFill/>
        </p:spPr>
        <p:txBody>
          <a:bodyPr wrap="square" lIns="91424" tIns="45712" rIns="91424" bIns="45712" rtlCol="0">
            <a:spAutoFit/>
          </a:bodyPr>
          <a:lstStyle/>
          <a:p>
            <a:r>
              <a:rPr lang="en-US" altLang="ja-JP" sz="1100" b="1" dirty="0"/>
              <a:t>【</a:t>
            </a:r>
            <a:r>
              <a:rPr lang="ja-JP" altLang="en-US" sz="1100" b="1" dirty="0"/>
              <a:t>男性</a:t>
            </a:r>
            <a:r>
              <a:rPr lang="en-US" altLang="ja-JP" sz="1100" b="1" dirty="0"/>
              <a:t>】</a:t>
            </a:r>
            <a:endParaRPr lang="en-US" altLang="ja-JP" sz="1100" b="1" u="sng" dirty="0"/>
          </a:p>
        </p:txBody>
      </p:sp>
      <p:sp>
        <p:nvSpPr>
          <p:cNvPr id="9" name="テキスト ボックス 8"/>
          <p:cNvSpPr txBox="1"/>
          <p:nvPr/>
        </p:nvSpPr>
        <p:spPr>
          <a:xfrm>
            <a:off x="755576" y="3933057"/>
            <a:ext cx="711696" cy="263019"/>
          </a:xfrm>
          <a:prstGeom prst="rect">
            <a:avLst/>
          </a:prstGeom>
          <a:noFill/>
        </p:spPr>
        <p:txBody>
          <a:bodyPr wrap="square" lIns="91424" tIns="45712" rIns="91424" bIns="45712" rtlCol="0">
            <a:spAutoFit/>
          </a:bodyPr>
          <a:lstStyle/>
          <a:p>
            <a:r>
              <a:rPr lang="en-US" altLang="ja-JP" sz="1100" b="1" dirty="0"/>
              <a:t>【</a:t>
            </a:r>
            <a:r>
              <a:rPr lang="ja-JP" altLang="en-US" sz="1100" b="1" dirty="0"/>
              <a:t>女性</a:t>
            </a:r>
            <a:r>
              <a:rPr lang="en-US" altLang="ja-JP" sz="1100" b="1" dirty="0"/>
              <a:t>】</a:t>
            </a:r>
            <a:endParaRPr lang="en-US" altLang="ja-JP" sz="1100" b="1" u="sng" dirty="0"/>
          </a:p>
        </p:txBody>
      </p:sp>
      <p:sp>
        <p:nvSpPr>
          <p:cNvPr id="11" name="角丸四角形 10"/>
          <p:cNvSpPr/>
          <p:nvPr/>
        </p:nvSpPr>
        <p:spPr>
          <a:xfrm>
            <a:off x="5970041" y="1236995"/>
            <a:ext cx="3029943" cy="2408030"/>
          </a:xfrm>
          <a:prstGeom prst="round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050" u="sng" dirty="0">
                <a:solidFill>
                  <a:schemeClr val="tx1"/>
                </a:solidFill>
                <a:latin typeface="Meiryo UI" panose="020B0604030504040204" pitchFamily="50" charset="-128"/>
                <a:ea typeface="Meiryo UI" panose="020B0604030504040204" pitchFamily="50" charset="-128"/>
              </a:rPr>
              <a:t>大阪・関西</a:t>
            </a:r>
            <a:r>
              <a:rPr lang="en-US" altLang="ja-JP" sz="1050" u="sng" dirty="0">
                <a:solidFill>
                  <a:schemeClr val="tx1"/>
                </a:solidFill>
                <a:latin typeface="Meiryo UI" panose="020B0604030504040204" pitchFamily="50" charset="-128"/>
                <a:ea typeface="Meiryo UI" panose="020B0604030504040204" pitchFamily="50" charset="-128"/>
              </a:rPr>
              <a:t>U</a:t>
            </a:r>
            <a:r>
              <a:rPr lang="ja-JP" altLang="en-US" sz="1050" u="sng" dirty="0">
                <a:solidFill>
                  <a:schemeClr val="tx1"/>
                </a:solidFill>
                <a:latin typeface="Meiryo UI" panose="020B0604030504040204" pitchFamily="50" charset="-128"/>
                <a:ea typeface="Meiryo UI" panose="020B0604030504040204" pitchFamily="50" charset="-128"/>
              </a:rPr>
              <a:t>ターンに関する</a:t>
            </a:r>
            <a:r>
              <a:rPr lang="en-US" altLang="ja-JP" sz="1050" u="sng" dirty="0">
                <a:solidFill>
                  <a:schemeClr val="tx1"/>
                </a:solidFill>
                <a:latin typeface="Meiryo UI" panose="020B0604030504040204" pitchFamily="50" charset="-128"/>
                <a:ea typeface="Meiryo UI" panose="020B0604030504040204" pitchFamily="50" charset="-128"/>
              </a:rPr>
              <a:t>WEB</a:t>
            </a:r>
            <a:r>
              <a:rPr lang="ja-JP" altLang="en-US" sz="1050" u="sng" dirty="0">
                <a:solidFill>
                  <a:schemeClr val="tx1"/>
                </a:solidFill>
                <a:latin typeface="Meiryo UI" panose="020B0604030504040204" pitchFamily="50" charset="-128"/>
                <a:ea typeface="Meiryo UI" panose="020B0604030504040204" pitchFamily="50" charset="-128"/>
              </a:rPr>
              <a:t>アンケートの概要</a:t>
            </a:r>
          </a:p>
          <a:p>
            <a:r>
              <a:rPr lang="ja-JP" altLang="en-US" sz="1050" dirty="0">
                <a:solidFill>
                  <a:schemeClr val="tx1"/>
                </a:solidFill>
                <a:latin typeface="Meiryo UI" panose="020B0604030504040204" pitchFamily="50" charset="-128"/>
                <a:ea typeface="Meiryo UI" panose="020B0604030504040204" pitchFamily="50" charset="-128"/>
              </a:rPr>
              <a:t>・調査対象</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大阪府出身の東京圏（東京都、神奈川</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県、埼玉県、千葉県）在住生活者のうち、</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a:t>
            </a:r>
            <a:r>
              <a:rPr lang="en-US" altLang="ja-JP" sz="1050" dirty="0">
                <a:solidFill>
                  <a:schemeClr val="tx1"/>
                </a:solidFill>
                <a:latin typeface="Meiryo UI" panose="020B0604030504040204" pitchFamily="50" charset="-128"/>
                <a:ea typeface="Meiryo UI" panose="020B0604030504040204" pitchFamily="50" charset="-128"/>
              </a:rPr>
              <a:t>20</a:t>
            </a:r>
            <a:r>
              <a:rPr lang="ja-JP" altLang="en-US" sz="1050" dirty="0">
                <a:solidFill>
                  <a:schemeClr val="tx1"/>
                </a:solidFill>
                <a:latin typeface="Meiryo UI" panose="020B0604030504040204" pitchFamily="50" charset="-128"/>
                <a:ea typeface="Meiryo UI" panose="020B0604030504040204" pitchFamily="50" charset="-128"/>
              </a:rPr>
              <a:t>代以下、</a:t>
            </a:r>
            <a:r>
              <a:rPr lang="en-US" altLang="ja-JP" sz="1050" dirty="0">
                <a:solidFill>
                  <a:schemeClr val="tx1"/>
                </a:solidFill>
                <a:latin typeface="Meiryo UI" panose="020B0604030504040204" pitchFamily="50" charset="-128"/>
                <a:ea typeface="Meiryo UI" panose="020B0604030504040204" pitchFamily="50" charset="-128"/>
              </a:rPr>
              <a:t>30</a:t>
            </a:r>
            <a:r>
              <a:rPr lang="ja-JP" altLang="en-US" sz="1050" dirty="0">
                <a:solidFill>
                  <a:schemeClr val="tx1"/>
                </a:solidFill>
                <a:latin typeface="Meiryo UI" panose="020B0604030504040204" pitchFamily="50" charset="-128"/>
                <a:ea typeface="Meiryo UI" panose="020B0604030504040204" pitchFamily="50" charset="-128"/>
              </a:rPr>
              <a:t>代、</a:t>
            </a:r>
            <a:r>
              <a:rPr lang="en-US" altLang="ja-JP" sz="1050" dirty="0">
                <a:solidFill>
                  <a:schemeClr val="tx1"/>
                </a:solidFill>
                <a:latin typeface="Meiryo UI" panose="020B0604030504040204" pitchFamily="50" charset="-128"/>
                <a:ea typeface="Meiryo UI" panose="020B0604030504040204" pitchFamily="50" charset="-128"/>
              </a:rPr>
              <a:t>40</a:t>
            </a:r>
            <a:r>
              <a:rPr lang="ja-JP" altLang="en-US" sz="1050" dirty="0">
                <a:solidFill>
                  <a:schemeClr val="tx1"/>
                </a:solidFill>
                <a:latin typeface="Meiryo UI" panose="020B0604030504040204" pitchFamily="50" charset="-128"/>
                <a:ea typeface="Meiryo UI" panose="020B0604030504040204" pitchFamily="50" charset="-128"/>
              </a:rPr>
              <a:t>代、</a:t>
            </a:r>
            <a:r>
              <a:rPr lang="en-US" altLang="ja-JP" sz="1050" dirty="0">
                <a:solidFill>
                  <a:schemeClr val="tx1"/>
                </a:solidFill>
                <a:latin typeface="Meiryo UI" panose="020B0604030504040204" pitchFamily="50" charset="-128"/>
                <a:ea typeface="Meiryo UI" panose="020B0604030504040204" pitchFamily="50" charset="-128"/>
              </a:rPr>
              <a:t>50</a:t>
            </a:r>
            <a:r>
              <a:rPr lang="ja-JP" altLang="en-US" sz="1050" dirty="0">
                <a:solidFill>
                  <a:schemeClr val="tx1"/>
                </a:solidFill>
                <a:latin typeface="Meiryo UI" panose="020B0604030504040204" pitchFamily="50" charset="-128"/>
                <a:ea typeface="Meiryo UI" panose="020B0604030504040204" pitchFamily="50" charset="-128"/>
              </a:rPr>
              <a:t>代、</a:t>
            </a:r>
            <a:r>
              <a:rPr lang="en-US" altLang="ja-JP" sz="1050" dirty="0">
                <a:solidFill>
                  <a:schemeClr val="tx1"/>
                </a:solidFill>
                <a:latin typeface="Meiryo UI" panose="020B0604030504040204" pitchFamily="50" charset="-128"/>
                <a:ea typeface="Meiryo UI" panose="020B0604030504040204" pitchFamily="50" charset="-128"/>
              </a:rPr>
              <a:t>60</a:t>
            </a:r>
            <a:r>
              <a:rPr lang="ja-JP" altLang="en-US" sz="1050" dirty="0">
                <a:solidFill>
                  <a:schemeClr val="tx1"/>
                </a:solidFill>
                <a:latin typeface="Meiryo UI" panose="020B0604030504040204" pitchFamily="50" charset="-128"/>
                <a:ea typeface="Meiryo UI" panose="020B0604030504040204" pitchFamily="50" charset="-128"/>
              </a:rPr>
              <a:t>代以上</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の男女</a:t>
            </a:r>
          </a:p>
          <a:p>
            <a:r>
              <a:rPr lang="ja-JP" altLang="en-US" sz="1050" dirty="0">
                <a:solidFill>
                  <a:schemeClr val="tx1"/>
                </a:solidFill>
                <a:latin typeface="Meiryo UI" panose="020B0604030504040204" pitchFamily="50" charset="-128"/>
                <a:ea typeface="Meiryo UI" panose="020B0604030504040204" pitchFamily="50" charset="-128"/>
              </a:rPr>
              <a:t>・調査時期</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a:t>
            </a:r>
            <a:r>
              <a:rPr lang="en-US" altLang="ja-JP" sz="1050" dirty="0">
                <a:solidFill>
                  <a:schemeClr val="tx1"/>
                </a:solidFill>
                <a:latin typeface="Meiryo UI" panose="020B0604030504040204" pitchFamily="50" charset="-128"/>
                <a:ea typeface="Meiryo UI" panose="020B0604030504040204" pitchFamily="50" charset="-128"/>
              </a:rPr>
              <a:t>2019</a:t>
            </a:r>
            <a:r>
              <a:rPr lang="ja-JP" altLang="en-US" sz="1050" dirty="0">
                <a:solidFill>
                  <a:schemeClr val="tx1"/>
                </a:solidFill>
                <a:latin typeface="Meiryo UI" panose="020B0604030504040204" pitchFamily="50" charset="-128"/>
                <a:ea typeface="Meiryo UI" panose="020B0604030504040204" pitchFamily="50" charset="-128"/>
              </a:rPr>
              <a:t>年</a:t>
            </a:r>
            <a:r>
              <a:rPr lang="en-US" altLang="ja-JP" sz="1050" dirty="0">
                <a:solidFill>
                  <a:schemeClr val="tx1"/>
                </a:solidFill>
                <a:latin typeface="Meiryo UI" panose="020B0604030504040204" pitchFamily="50" charset="-128"/>
                <a:ea typeface="Meiryo UI" panose="020B0604030504040204" pitchFamily="50" charset="-128"/>
              </a:rPr>
              <a:t>3</a:t>
            </a:r>
            <a:r>
              <a:rPr lang="ja-JP" altLang="en-US" sz="1050" dirty="0">
                <a:solidFill>
                  <a:schemeClr val="tx1"/>
                </a:solidFill>
                <a:latin typeface="Meiryo UI" panose="020B0604030504040204" pitchFamily="50" charset="-128"/>
                <a:ea typeface="Meiryo UI" panose="020B0604030504040204" pitchFamily="50" charset="-128"/>
              </a:rPr>
              <a:t>月</a:t>
            </a:r>
            <a:r>
              <a:rPr lang="en-US" altLang="ja-JP" sz="1050" dirty="0">
                <a:solidFill>
                  <a:schemeClr val="tx1"/>
                </a:solidFill>
                <a:latin typeface="Meiryo UI" panose="020B0604030504040204" pitchFamily="50" charset="-128"/>
                <a:ea typeface="Meiryo UI" panose="020B0604030504040204" pitchFamily="50" charset="-128"/>
              </a:rPr>
              <a:t>25</a:t>
            </a:r>
            <a:r>
              <a:rPr lang="ja-JP" altLang="en-US" sz="1050" dirty="0">
                <a:solidFill>
                  <a:schemeClr val="tx1"/>
                </a:solidFill>
                <a:latin typeface="Meiryo UI" panose="020B0604030504040204" pitchFamily="50" charset="-128"/>
                <a:ea typeface="Meiryo UI" panose="020B0604030504040204" pitchFamily="50" charset="-128"/>
              </a:rPr>
              <a:t>日から</a:t>
            </a:r>
            <a:r>
              <a:rPr lang="en-US" altLang="ja-JP" sz="1050" dirty="0">
                <a:solidFill>
                  <a:schemeClr val="tx1"/>
                </a:solidFill>
                <a:latin typeface="Meiryo UI" panose="020B0604030504040204" pitchFamily="50" charset="-128"/>
                <a:ea typeface="Meiryo UI" panose="020B0604030504040204" pitchFamily="50" charset="-128"/>
              </a:rPr>
              <a:t>3</a:t>
            </a:r>
            <a:r>
              <a:rPr lang="ja-JP" altLang="en-US" sz="1050" dirty="0">
                <a:solidFill>
                  <a:schemeClr val="tx1"/>
                </a:solidFill>
                <a:latin typeface="Meiryo UI" panose="020B0604030504040204" pitchFamily="50" charset="-128"/>
                <a:ea typeface="Meiryo UI" panose="020B0604030504040204" pitchFamily="50" charset="-128"/>
              </a:rPr>
              <a:t>月</a:t>
            </a:r>
            <a:r>
              <a:rPr lang="en-US" altLang="ja-JP" sz="1050" dirty="0">
                <a:solidFill>
                  <a:schemeClr val="tx1"/>
                </a:solidFill>
                <a:latin typeface="Meiryo UI" panose="020B0604030504040204" pitchFamily="50" charset="-128"/>
                <a:ea typeface="Meiryo UI" panose="020B0604030504040204" pitchFamily="50" charset="-128"/>
              </a:rPr>
              <a:t>27</a:t>
            </a:r>
            <a:r>
              <a:rPr lang="ja-JP" altLang="en-US" sz="1050" dirty="0">
                <a:solidFill>
                  <a:schemeClr val="tx1"/>
                </a:solidFill>
                <a:latin typeface="Meiryo UI" panose="020B0604030504040204" pitchFamily="50" charset="-128"/>
                <a:ea typeface="Meiryo UI" panose="020B0604030504040204" pitchFamily="50" charset="-128"/>
              </a:rPr>
              <a:t>日まで</a:t>
            </a:r>
          </a:p>
          <a:p>
            <a:r>
              <a:rPr lang="ja-JP" altLang="en-US" sz="1050" dirty="0">
                <a:solidFill>
                  <a:schemeClr val="tx1"/>
                </a:solidFill>
                <a:latin typeface="Meiryo UI" panose="020B0604030504040204" pitchFamily="50" charset="-128"/>
                <a:ea typeface="Meiryo UI" panose="020B0604030504040204" pitchFamily="50" charset="-128"/>
              </a:rPr>
              <a:t>・回収サンプル数</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a:t>
            </a:r>
            <a:r>
              <a:rPr lang="en-US" altLang="ja-JP" sz="1050" dirty="0">
                <a:solidFill>
                  <a:schemeClr val="tx1"/>
                </a:solidFill>
                <a:latin typeface="Meiryo UI" panose="020B0604030504040204" pitchFamily="50" charset="-128"/>
                <a:ea typeface="Meiryo UI" panose="020B0604030504040204" pitchFamily="50" charset="-128"/>
              </a:rPr>
              <a:t>2000</a:t>
            </a:r>
          </a:p>
        </p:txBody>
      </p:sp>
      <p:sp>
        <p:nvSpPr>
          <p:cNvPr id="13" name="タイトル 1"/>
          <p:cNvSpPr txBox="1">
            <a:spLocks/>
          </p:cNvSpPr>
          <p:nvPr/>
        </p:nvSpPr>
        <p:spPr>
          <a:xfrm>
            <a:off x="0" y="20805"/>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⑥</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大阪府から東京圏への転出理由</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（参考指標）</a:t>
            </a:r>
          </a:p>
        </p:txBody>
      </p:sp>
      <p:sp>
        <p:nvSpPr>
          <p:cNvPr id="15" name="スライド番号プレースホルダー 1"/>
          <p:cNvSpPr>
            <a:spLocks noGrp="1"/>
          </p:cNvSpPr>
          <p:nvPr>
            <p:ph type="sldNum" sz="quarter" idx="12"/>
          </p:nvPr>
        </p:nvSpPr>
        <p:spPr>
          <a:xfrm>
            <a:off x="7010400" y="6529737"/>
            <a:ext cx="2133600" cy="365125"/>
          </a:xfrm>
        </p:spPr>
        <p:txBody>
          <a:bodyPr/>
          <a:lstStyle/>
          <a:p>
            <a:pPr>
              <a:defRPr/>
            </a:pPr>
            <a:fld id="{C77793C5-38B7-48A6-8306-0FF47ECB2C84}" type="slidenum">
              <a:rPr lang="ja-JP" altLang="en-US" sz="1800">
                <a:solidFill>
                  <a:schemeClr val="tx1"/>
                </a:solidFill>
              </a:rPr>
              <a:pPr>
                <a:defRPr/>
              </a:pPr>
              <a:t>41</a:t>
            </a:fld>
            <a:endParaRPr lang="ja-JP" altLang="en-US" sz="1800" dirty="0">
              <a:solidFill>
                <a:schemeClr val="tx1"/>
              </a:solidFill>
            </a:endParaRPr>
          </a:p>
        </p:txBody>
      </p:sp>
    </p:spTree>
    <p:extLst>
      <p:ext uri="{BB962C8B-B14F-4D97-AF65-F5344CB8AC3E}">
        <p14:creationId xmlns:p14="http://schemas.microsoft.com/office/powerpoint/2010/main" val="33418868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79512" y="670808"/>
            <a:ext cx="6336704"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来阪外国人数の推移</a:t>
            </a:r>
            <a:endParaRPr lang="en-US" altLang="ja-JP" sz="1400" b="1" u="sng"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714523" y="6387870"/>
            <a:ext cx="4536504" cy="369316"/>
          </a:xfrm>
          <a:prstGeom prst="rect">
            <a:avLst/>
          </a:prstGeom>
          <a:noFill/>
        </p:spPr>
        <p:txBody>
          <a:bodyPr wrap="square" lIns="91424" tIns="45712" rIns="91424" bIns="45712" rtlCol="0">
            <a:spAutoFit/>
          </a:bodyPr>
          <a:lstStyle/>
          <a:p>
            <a:r>
              <a:rPr lang="ja-JP" altLang="en-US" sz="900" dirty="0">
                <a:latin typeface="Meiryo UI" panose="020B0604030504040204" pitchFamily="50" charset="-128"/>
                <a:ea typeface="Meiryo UI" panose="020B0604030504040204" pitchFamily="50" charset="-128"/>
              </a:rPr>
              <a:t>資料：国際観光統計（ＪＮＴＯ）及び消費動向調査（観光庁）より大阪観光局作成</a:t>
            </a:r>
            <a:endParaRPr lang="en-US" altLang="ja-JP" sz="900" dirty="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クルーズ船による来阪の外国人人口を含む</a:t>
            </a:r>
          </a:p>
        </p:txBody>
      </p:sp>
      <p:sp>
        <p:nvSpPr>
          <p:cNvPr id="16" name="正方形/長方形 15"/>
          <p:cNvSpPr/>
          <p:nvPr/>
        </p:nvSpPr>
        <p:spPr>
          <a:xfrm>
            <a:off x="971600" y="910161"/>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（万人）</a:t>
            </a:r>
            <a:endParaRPr kumimoji="1" lang="ja-JP" altLang="en-US" dirty="0">
              <a:solidFill>
                <a:schemeClr val="tx1"/>
              </a:solidFill>
            </a:endParaRPr>
          </a:p>
        </p:txBody>
      </p:sp>
      <p:sp>
        <p:nvSpPr>
          <p:cNvPr id="4" name="テキスト ボックス 3"/>
          <p:cNvSpPr txBox="1"/>
          <p:nvPr/>
        </p:nvSpPr>
        <p:spPr>
          <a:xfrm>
            <a:off x="7627843" y="4304223"/>
            <a:ext cx="633507" cy="200055"/>
          </a:xfrm>
          <a:prstGeom prst="rect">
            <a:avLst/>
          </a:prstGeom>
          <a:noFill/>
        </p:spPr>
        <p:txBody>
          <a:bodyPr wrap="none" rtlCol="0">
            <a:spAutoFit/>
          </a:bodyPr>
          <a:lstStyle/>
          <a:p>
            <a:r>
              <a:rPr kumimoji="1" lang="ja-JP" altLang="en-US" sz="700" dirty="0">
                <a:latin typeface="游ゴシック" panose="020B0400000000000000" pitchFamily="50" charset="-128"/>
                <a:ea typeface="游ゴシック" panose="020B0400000000000000" pitchFamily="50" charset="-128"/>
              </a:rPr>
              <a:t>（速報値）</a:t>
            </a:r>
          </a:p>
        </p:txBody>
      </p:sp>
      <p:graphicFrame>
        <p:nvGraphicFramePr>
          <p:cNvPr id="5" name="表 4"/>
          <p:cNvGraphicFramePr>
            <a:graphicFrameLocks noGrp="1"/>
          </p:cNvGraphicFramePr>
          <p:nvPr>
            <p:extLst>
              <p:ext uri="{D42A27DB-BD31-4B8C-83A1-F6EECF244321}">
                <p14:modId xmlns:p14="http://schemas.microsoft.com/office/powerpoint/2010/main" val="54240034"/>
              </p:ext>
            </p:extLst>
          </p:nvPr>
        </p:nvGraphicFramePr>
        <p:xfrm>
          <a:off x="882650" y="4714312"/>
          <a:ext cx="7378700" cy="1520190"/>
        </p:xfrm>
        <a:graphic>
          <a:graphicData uri="http://schemas.openxmlformats.org/drawingml/2006/table">
            <a:tbl>
              <a:tblPr/>
              <a:tblGrid>
                <a:gridCol w="1209155">
                  <a:extLst>
                    <a:ext uri="{9D8B030D-6E8A-4147-A177-3AD203B41FA5}">
                      <a16:colId xmlns:a16="http://schemas.microsoft.com/office/drawing/2014/main" val="1860279426"/>
                    </a:ext>
                  </a:extLst>
                </a:gridCol>
                <a:gridCol w="679995">
                  <a:extLst>
                    <a:ext uri="{9D8B030D-6E8A-4147-A177-3AD203B41FA5}">
                      <a16:colId xmlns:a16="http://schemas.microsoft.com/office/drawing/2014/main" val="2672893755"/>
                    </a:ext>
                  </a:extLst>
                </a:gridCol>
                <a:gridCol w="691015">
                  <a:extLst>
                    <a:ext uri="{9D8B030D-6E8A-4147-A177-3AD203B41FA5}">
                      <a16:colId xmlns:a16="http://schemas.microsoft.com/office/drawing/2014/main" val="1235168395"/>
                    </a:ext>
                  </a:extLst>
                </a:gridCol>
                <a:gridCol w="685505">
                  <a:extLst>
                    <a:ext uri="{9D8B030D-6E8A-4147-A177-3AD203B41FA5}">
                      <a16:colId xmlns:a16="http://schemas.microsoft.com/office/drawing/2014/main" val="4190306035"/>
                    </a:ext>
                  </a:extLst>
                </a:gridCol>
                <a:gridCol w="685505">
                  <a:extLst>
                    <a:ext uri="{9D8B030D-6E8A-4147-A177-3AD203B41FA5}">
                      <a16:colId xmlns:a16="http://schemas.microsoft.com/office/drawing/2014/main" val="2634343398"/>
                    </a:ext>
                  </a:extLst>
                </a:gridCol>
                <a:gridCol w="685505">
                  <a:extLst>
                    <a:ext uri="{9D8B030D-6E8A-4147-A177-3AD203B41FA5}">
                      <a16:colId xmlns:a16="http://schemas.microsoft.com/office/drawing/2014/main" val="813385625"/>
                    </a:ext>
                  </a:extLst>
                </a:gridCol>
                <a:gridCol w="685505">
                  <a:extLst>
                    <a:ext uri="{9D8B030D-6E8A-4147-A177-3AD203B41FA5}">
                      <a16:colId xmlns:a16="http://schemas.microsoft.com/office/drawing/2014/main" val="510996450"/>
                    </a:ext>
                  </a:extLst>
                </a:gridCol>
                <a:gridCol w="685505">
                  <a:extLst>
                    <a:ext uri="{9D8B030D-6E8A-4147-A177-3AD203B41FA5}">
                      <a16:colId xmlns:a16="http://schemas.microsoft.com/office/drawing/2014/main" val="2008614636"/>
                    </a:ext>
                  </a:extLst>
                </a:gridCol>
                <a:gridCol w="685505">
                  <a:extLst>
                    <a:ext uri="{9D8B030D-6E8A-4147-A177-3AD203B41FA5}">
                      <a16:colId xmlns:a16="http://schemas.microsoft.com/office/drawing/2014/main" val="2873847729"/>
                    </a:ext>
                  </a:extLst>
                </a:gridCol>
                <a:gridCol w="685505">
                  <a:extLst>
                    <a:ext uri="{9D8B030D-6E8A-4147-A177-3AD203B41FA5}">
                      <a16:colId xmlns:a16="http://schemas.microsoft.com/office/drawing/2014/main" val="800545382"/>
                    </a:ext>
                  </a:extLst>
                </a:gridCol>
              </a:tblGrid>
              <a:tr h="171450">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速報値</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0166370"/>
                  </a:ext>
                </a:extLst>
              </a:tr>
              <a:tr h="22860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3552352370"/>
                  </a:ext>
                </a:extLst>
              </a:tr>
              <a:tr h="228600">
                <a:tc>
                  <a:txBody>
                    <a:bodyPr/>
                    <a:lstStyle/>
                    <a:p>
                      <a:pPr algn="l" fontAlgn="ctr"/>
                      <a:r>
                        <a:rPr lang="zh-CN" altLang="en-US" sz="1100" b="0" i="0" u="none" strike="noStrike" dirty="0">
                          <a:solidFill>
                            <a:srgbClr val="000000"/>
                          </a:solidFill>
                          <a:effectLst/>
                          <a:latin typeface="Meiryo UI" panose="020B0604030504040204" pitchFamily="50" charset="-128"/>
                          <a:ea typeface="Meiryo UI" panose="020B0604030504040204" pitchFamily="50" charset="-128"/>
                        </a:rPr>
                        <a:t>来阪外国人数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262.5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375.8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716.4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940.0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1110.3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1141.6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1230.6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7886100"/>
                  </a:ext>
                </a:extLst>
              </a:tr>
              <a:tr h="171450">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中国の割合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11582035"/>
                  </a:ext>
                </a:extLst>
              </a:tr>
              <a:tr h="171450">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韓国の割合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1426104"/>
                  </a:ext>
                </a:extLst>
              </a:tr>
              <a:tr h="171450">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台湾の割合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32154998"/>
                  </a:ext>
                </a:extLst>
              </a:tr>
              <a:tr h="171450">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香港の割合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10550469"/>
                  </a:ext>
                </a:extLst>
              </a:tr>
              <a:tr h="171450">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アメリカの割合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00227895"/>
                  </a:ext>
                </a:extLst>
              </a:tr>
            </a:tbl>
          </a:graphicData>
        </a:graphic>
      </p:graphicFrame>
      <p:sp>
        <p:nvSpPr>
          <p:cNvPr id="17" name="タイトル 1"/>
          <p:cNvSpPr txBox="1">
            <a:spLocks/>
          </p:cNvSpPr>
          <p:nvPr/>
        </p:nvSpPr>
        <p:spPr>
          <a:xfrm>
            <a:off x="0" y="20805"/>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⑥</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来阪外国人数</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p>
        </p:txBody>
      </p:sp>
      <p:sp>
        <p:nvSpPr>
          <p:cNvPr id="12" name="スライド番号プレースホルダー 1"/>
          <p:cNvSpPr>
            <a:spLocks noGrp="1"/>
          </p:cNvSpPr>
          <p:nvPr>
            <p:ph type="sldNum" sz="quarter" idx="12"/>
          </p:nvPr>
        </p:nvSpPr>
        <p:spPr>
          <a:xfrm>
            <a:off x="7010400" y="6529737"/>
            <a:ext cx="2133600" cy="365125"/>
          </a:xfrm>
        </p:spPr>
        <p:txBody>
          <a:bodyPr/>
          <a:lstStyle/>
          <a:p>
            <a:pPr>
              <a:defRPr/>
            </a:pPr>
            <a:fld id="{C77793C5-38B7-48A6-8306-0FF47ECB2C84}" type="slidenum">
              <a:rPr lang="ja-JP" altLang="en-US" sz="1800">
                <a:solidFill>
                  <a:schemeClr val="tx1"/>
                </a:solidFill>
              </a:rPr>
              <a:pPr>
                <a:defRPr/>
              </a:pPr>
              <a:t>42</a:t>
            </a:fld>
            <a:endParaRPr lang="ja-JP" altLang="en-US" sz="1800" dirty="0">
              <a:solidFill>
                <a:schemeClr val="tx1"/>
              </a:solidFill>
            </a:endParaRPr>
          </a:p>
        </p:txBody>
      </p:sp>
      <p:sp>
        <p:nvSpPr>
          <p:cNvPr id="3" name="テキスト ボックス 2"/>
          <p:cNvSpPr txBox="1"/>
          <p:nvPr/>
        </p:nvSpPr>
        <p:spPr>
          <a:xfrm rot="5400000">
            <a:off x="1445866" y="4319612"/>
            <a:ext cx="144016" cy="369332"/>
          </a:xfrm>
          <a:prstGeom prst="rect">
            <a:avLst/>
          </a:prstGeom>
          <a:solidFill>
            <a:schemeClr val="bg1"/>
          </a:solidFill>
        </p:spPr>
        <p:txBody>
          <a:bodyPr wrap="square" rtlCol="0">
            <a:spAutoFit/>
          </a:bodyPr>
          <a:lstStyle/>
          <a:p>
            <a:endParaRPr kumimoji="1" lang="ja-JP" altLang="en-US" dirty="0"/>
          </a:p>
        </p:txBody>
      </p:sp>
      <p:pic>
        <p:nvPicPr>
          <p:cNvPr id="7" name="図 6">
            <a:extLst>
              <a:ext uri="{FF2B5EF4-FFF2-40B4-BE49-F238E27FC236}">
                <a16:creationId xmlns:a16="http://schemas.microsoft.com/office/drawing/2014/main" id="{89C2A843-7164-47C5-A258-ABF49BA3AA29}"/>
              </a:ext>
            </a:extLst>
          </p:cNvPr>
          <p:cNvPicPr>
            <a:picLocks noChangeAspect="1"/>
          </p:cNvPicPr>
          <p:nvPr/>
        </p:nvPicPr>
        <p:blipFill>
          <a:blip r:embed="rId3"/>
          <a:stretch>
            <a:fillRect/>
          </a:stretch>
        </p:blipFill>
        <p:spPr>
          <a:xfrm>
            <a:off x="611560" y="1018173"/>
            <a:ext cx="8205927" cy="3737172"/>
          </a:xfrm>
          <a:prstGeom prst="rect">
            <a:avLst/>
          </a:prstGeom>
        </p:spPr>
      </p:pic>
    </p:spTree>
    <p:extLst>
      <p:ext uri="{BB962C8B-B14F-4D97-AF65-F5344CB8AC3E}">
        <p14:creationId xmlns:p14="http://schemas.microsoft.com/office/powerpoint/2010/main" val="3685070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20805"/>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⑥</a:t>
            </a:r>
            <a:r>
              <a:rPr lang="en-US" altLang="ja-JP"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日本人延べ宿泊者数（大阪）　　　　　　　　　　　　　　　　　　（</a:t>
            </a:r>
            <a:r>
              <a:rPr lang="en-US" altLang="ja-JP"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p>
        </p:txBody>
      </p:sp>
      <p:sp>
        <p:nvSpPr>
          <p:cNvPr id="5" name="正方形/長方形 4"/>
          <p:cNvSpPr/>
          <p:nvPr/>
        </p:nvSpPr>
        <p:spPr>
          <a:xfrm>
            <a:off x="6149481" y="6614633"/>
            <a:ext cx="2296716" cy="230816"/>
          </a:xfrm>
          <a:prstGeom prst="rect">
            <a:avLst/>
          </a:prstGeom>
        </p:spPr>
        <p:txBody>
          <a:bodyPr wrap="square" lIns="91424" tIns="45712" rIns="91424" bIns="45712">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資料：観光庁「宿泊旅行統計調査」より作成</a:t>
            </a:r>
          </a:p>
        </p:txBody>
      </p:sp>
      <p:sp>
        <p:nvSpPr>
          <p:cNvPr id="6" name="正方形/長方形 5"/>
          <p:cNvSpPr/>
          <p:nvPr/>
        </p:nvSpPr>
        <p:spPr>
          <a:xfrm>
            <a:off x="0" y="811110"/>
            <a:ext cx="61561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■日本人延べ宿泊者数の推移</a:t>
            </a:r>
            <a:endPar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a:spLocks noGrp="1"/>
          </p:cNvSpPr>
          <p:nvPr>
            <p:ph type="sldNum" sz="quarter" idx="12"/>
          </p:nvPr>
        </p:nvSpPr>
        <p:spPr>
          <a:xfrm>
            <a:off x="7010400" y="6529737"/>
            <a:ext cx="2133600" cy="365125"/>
          </a:xfrm>
        </p:spPr>
        <p:txBody>
          <a:bodyPr/>
          <a:lstStyle/>
          <a:p>
            <a:pPr>
              <a:defRPr/>
            </a:pPr>
            <a:fld id="{C77793C5-38B7-48A6-8306-0FF47ECB2C84}" type="slidenum">
              <a:rPr lang="ja-JP" altLang="en-US" sz="1800">
                <a:solidFill>
                  <a:schemeClr val="tx1"/>
                </a:solidFill>
              </a:rPr>
              <a:pPr>
                <a:defRPr/>
              </a:pPr>
              <a:t>43</a:t>
            </a:fld>
            <a:endParaRPr lang="ja-JP" altLang="en-US" sz="1800" dirty="0">
              <a:solidFill>
                <a:schemeClr val="tx1"/>
              </a:solidFill>
            </a:endParaRPr>
          </a:p>
        </p:txBody>
      </p:sp>
      <p:graphicFrame>
        <p:nvGraphicFramePr>
          <p:cNvPr id="3" name="表 2">
            <a:extLst>
              <a:ext uri="{FF2B5EF4-FFF2-40B4-BE49-F238E27FC236}">
                <a16:creationId xmlns:a16="http://schemas.microsoft.com/office/drawing/2014/main" id="{49F864D2-F7F2-4DDD-8AD9-27DB79FE2DD3}"/>
              </a:ext>
            </a:extLst>
          </p:cNvPr>
          <p:cNvGraphicFramePr>
            <a:graphicFrameLocks noGrp="1"/>
          </p:cNvGraphicFramePr>
          <p:nvPr>
            <p:extLst>
              <p:ext uri="{D42A27DB-BD31-4B8C-83A1-F6EECF244321}">
                <p14:modId xmlns:p14="http://schemas.microsoft.com/office/powerpoint/2010/main" val="2096284514"/>
              </p:ext>
            </p:extLst>
          </p:nvPr>
        </p:nvGraphicFramePr>
        <p:xfrm>
          <a:off x="323528" y="887051"/>
          <a:ext cx="8102723" cy="2421135"/>
        </p:xfrm>
        <a:graphic>
          <a:graphicData uri="http://schemas.openxmlformats.org/drawingml/2006/table">
            <a:tbl>
              <a:tblPr/>
              <a:tblGrid>
                <a:gridCol w="1657937">
                  <a:extLst>
                    <a:ext uri="{9D8B030D-6E8A-4147-A177-3AD203B41FA5}">
                      <a16:colId xmlns:a16="http://schemas.microsoft.com/office/drawing/2014/main" val="3682987912"/>
                    </a:ext>
                  </a:extLst>
                </a:gridCol>
                <a:gridCol w="1074131">
                  <a:extLst>
                    <a:ext uri="{9D8B030D-6E8A-4147-A177-3AD203B41FA5}">
                      <a16:colId xmlns:a16="http://schemas.microsoft.com/office/drawing/2014/main" val="2486124014"/>
                    </a:ext>
                  </a:extLst>
                </a:gridCol>
                <a:gridCol w="1074131">
                  <a:extLst>
                    <a:ext uri="{9D8B030D-6E8A-4147-A177-3AD203B41FA5}">
                      <a16:colId xmlns:a16="http://schemas.microsoft.com/office/drawing/2014/main" val="3639736927"/>
                    </a:ext>
                  </a:extLst>
                </a:gridCol>
                <a:gridCol w="1074131">
                  <a:extLst>
                    <a:ext uri="{9D8B030D-6E8A-4147-A177-3AD203B41FA5}">
                      <a16:colId xmlns:a16="http://schemas.microsoft.com/office/drawing/2014/main" val="3550194707"/>
                    </a:ext>
                  </a:extLst>
                </a:gridCol>
                <a:gridCol w="1074131">
                  <a:extLst>
                    <a:ext uri="{9D8B030D-6E8A-4147-A177-3AD203B41FA5}">
                      <a16:colId xmlns:a16="http://schemas.microsoft.com/office/drawing/2014/main" val="2953534107"/>
                    </a:ext>
                  </a:extLst>
                </a:gridCol>
                <a:gridCol w="1074131">
                  <a:extLst>
                    <a:ext uri="{9D8B030D-6E8A-4147-A177-3AD203B41FA5}">
                      <a16:colId xmlns:a16="http://schemas.microsoft.com/office/drawing/2014/main" val="1731790773"/>
                    </a:ext>
                  </a:extLst>
                </a:gridCol>
                <a:gridCol w="1074131">
                  <a:extLst>
                    <a:ext uri="{9D8B030D-6E8A-4147-A177-3AD203B41FA5}">
                      <a16:colId xmlns:a16="http://schemas.microsoft.com/office/drawing/2014/main" val="2133886240"/>
                    </a:ext>
                  </a:extLst>
                </a:gridCol>
              </a:tblGrid>
              <a:tr h="245622">
                <a:tc>
                  <a:txBody>
                    <a:bodyPr/>
                    <a:lstStyle/>
                    <a:p>
                      <a:pPr algn="ctr" fontAlgn="ctr"/>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5157" marR="5157" marT="515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5157" marR="5157" marT="515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5157" marR="5157" marT="515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5157" marR="5157" marT="515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5157" marR="5157" marT="515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5157" marR="5157" marT="515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ja-JP" altLang="en-US" sz="1200" b="0" i="0" u="none" strike="noStrike" dirty="0">
                          <a:effectLst/>
                          <a:latin typeface="Meiryo UI" panose="020B0604030504040204" pitchFamily="50" charset="-128"/>
                          <a:ea typeface="Meiryo UI" panose="020B0604030504040204" pitchFamily="50" charset="-128"/>
                        </a:rPr>
                        <a:t>（万人）</a:t>
                      </a:r>
                    </a:p>
                  </a:txBody>
                  <a:tcPr marL="5157" marR="5157" marT="5157"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3864149"/>
                  </a:ext>
                </a:extLst>
              </a:tr>
              <a:tr h="324572">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200" b="0" i="0" u="none" strike="noStrike">
                          <a:effectLst/>
                          <a:latin typeface="Meiryo UI" panose="020B0604030504040204" pitchFamily="50" charset="-128"/>
                          <a:ea typeface="Meiryo UI" panose="020B0604030504040204" pitchFamily="50" charset="-128"/>
                        </a:rPr>
                        <a:t>2015</a:t>
                      </a:r>
                      <a:r>
                        <a:rPr lang="ja-JP" altLang="en-US" sz="1200" b="0" i="0" u="none" strike="noStrike">
                          <a:effectLst/>
                          <a:latin typeface="Meiryo UI" panose="020B0604030504040204" pitchFamily="50" charset="-128"/>
                          <a:ea typeface="Meiryo UI" panose="020B0604030504040204" pitchFamily="50" charset="-128"/>
                        </a:rPr>
                        <a:t>年</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200" b="0" i="0" u="none" strike="noStrike">
                          <a:effectLst/>
                          <a:latin typeface="Meiryo UI" panose="020B0604030504040204" pitchFamily="50" charset="-128"/>
                          <a:ea typeface="Meiryo UI" panose="020B0604030504040204" pitchFamily="50" charset="-128"/>
                        </a:rPr>
                        <a:t>2016</a:t>
                      </a:r>
                      <a:r>
                        <a:rPr lang="ja-JP" altLang="en-US" sz="1200" b="0" i="0" u="none" strike="noStrike">
                          <a:effectLst/>
                          <a:latin typeface="Meiryo UI" panose="020B0604030504040204" pitchFamily="50" charset="-128"/>
                          <a:ea typeface="Meiryo UI" panose="020B0604030504040204" pitchFamily="50" charset="-128"/>
                        </a:rPr>
                        <a:t>年</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200" b="0" i="0" u="none" strike="noStrike">
                          <a:effectLst/>
                          <a:latin typeface="Meiryo UI" panose="020B0604030504040204" pitchFamily="50" charset="-128"/>
                          <a:ea typeface="Meiryo UI" panose="020B0604030504040204" pitchFamily="50" charset="-128"/>
                        </a:rPr>
                        <a:t>2017</a:t>
                      </a:r>
                      <a:r>
                        <a:rPr lang="ja-JP" altLang="en-US" sz="1200" b="0" i="0" u="none" strike="noStrike">
                          <a:effectLst/>
                          <a:latin typeface="Meiryo UI" panose="020B0604030504040204" pitchFamily="50" charset="-128"/>
                          <a:ea typeface="Meiryo UI" panose="020B0604030504040204" pitchFamily="50" charset="-128"/>
                        </a:rPr>
                        <a:t>年</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200" b="0" i="0" u="none" strike="noStrike">
                          <a:effectLst/>
                          <a:latin typeface="Meiryo UI" panose="020B0604030504040204" pitchFamily="50" charset="-128"/>
                          <a:ea typeface="Meiryo UI" panose="020B0604030504040204" pitchFamily="50" charset="-128"/>
                        </a:rPr>
                        <a:t>2018</a:t>
                      </a:r>
                      <a:r>
                        <a:rPr lang="ja-JP" altLang="en-US" sz="1200" b="0" i="0" u="none" strike="noStrike">
                          <a:effectLst/>
                          <a:latin typeface="Meiryo UI" panose="020B0604030504040204" pitchFamily="50" charset="-128"/>
                          <a:ea typeface="Meiryo UI" panose="020B0604030504040204" pitchFamily="50" charset="-128"/>
                        </a:rPr>
                        <a:t>年</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200" b="0" i="0" u="none" strike="noStrike">
                          <a:effectLst/>
                          <a:latin typeface="Meiryo UI" panose="020B0604030504040204" pitchFamily="50" charset="-128"/>
                          <a:ea typeface="Meiryo UI" panose="020B0604030504040204" pitchFamily="50" charset="-128"/>
                        </a:rPr>
                        <a:t>2019</a:t>
                      </a:r>
                      <a:r>
                        <a:rPr lang="ja-JP" altLang="en-US" sz="1200" b="0" i="0" u="none" strike="noStrike">
                          <a:effectLst/>
                          <a:latin typeface="Meiryo UI" panose="020B0604030504040204" pitchFamily="50" charset="-128"/>
                          <a:ea typeface="Meiryo UI" panose="020B0604030504040204" pitchFamily="50" charset="-128"/>
                        </a:rPr>
                        <a:t>年</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200" b="0" i="0" u="none" strike="noStrike">
                          <a:effectLst/>
                          <a:latin typeface="Meiryo UI" panose="020B0604030504040204" pitchFamily="50" charset="-128"/>
                          <a:ea typeface="Meiryo UI" panose="020B0604030504040204" pitchFamily="50" charset="-128"/>
                        </a:rPr>
                        <a:t>2020</a:t>
                      </a:r>
                      <a:r>
                        <a:rPr lang="ja-JP" altLang="en-US" sz="1200" b="0" i="0" u="none" strike="noStrike">
                          <a:effectLst/>
                          <a:latin typeface="Meiryo UI" panose="020B0604030504040204" pitchFamily="50" charset="-128"/>
                          <a:ea typeface="Meiryo UI" panose="020B0604030504040204" pitchFamily="50" charset="-128"/>
                        </a:rPr>
                        <a:t>年</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998083591"/>
                  </a:ext>
                </a:extLst>
              </a:tr>
              <a:tr h="377206">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延べ宿泊者数</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200" b="0" i="0" u="none" strike="noStrike">
                          <a:effectLst/>
                          <a:latin typeface="Meiryo UI" panose="020B0604030504040204" pitchFamily="50" charset="-128"/>
                          <a:ea typeface="Meiryo UI" panose="020B0604030504040204" pitchFamily="50" charset="-128"/>
                        </a:rPr>
                        <a:t>3,036.6 </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Meiryo UI" panose="020B0604030504040204" pitchFamily="50" charset="-128"/>
                          <a:ea typeface="Meiryo UI" panose="020B0604030504040204" pitchFamily="50" charset="-128"/>
                        </a:rPr>
                        <a:t>3,101.0 </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Meiryo UI" panose="020B0604030504040204" pitchFamily="50" charset="-128"/>
                          <a:ea typeface="Meiryo UI" panose="020B0604030504040204" pitchFamily="50" charset="-128"/>
                        </a:rPr>
                        <a:t>3,321.2 </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Meiryo UI" panose="020B0604030504040204" pitchFamily="50" charset="-128"/>
                          <a:ea typeface="Meiryo UI" panose="020B0604030504040204" pitchFamily="50" charset="-128"/>
                        </a:rPr>
                        <a:t>3,989.8 </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Meiryo UI" panose="020B0604030504040204" pitchFamily="50" charset="-128"/>
                          <a:ea typeface="Meiryo UI" panose="020B0604030504040204" pitchFamily="50" charset="-128"/>
                        </a:rPr>
                        <a:t>4,742.8 </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Meiryo UI" panose="020B0604030504040204" pitchFamily="50" charset="-128"/>
                          <a:ea typeface="Meiryo UI" panose="020B0604030504040204" pitchFamily="50" charset="-128"/>
                        </a:rPr>
                        <a:t>1,971.7 </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0542045"/>
                  </a:ext>
                </a:extLst>
              </a:tr>
              <a:tr h="228078">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前年比</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200" b="0" i="0" u="none" strike="noStrike">
                          <a:effectLst/>
                          <a:latin typeface="Meiryo UI" panose="020B0604030504040204" pitchFamily="50" charset="-128"/>
                          <a:ea typeface="Meiryo UI" panose="020B0604030504040204" pitchFamily="50" charset="-128"/>
                        </a:rPr>
                        <a:t>―</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Meiryo UI" panose="020B0604030504040204" pitchFamily="50" charset="-128"/>
                          <a:ea typeface="Meiryo UI" panose="020B0604030504040204" pitchFamily="50" charset="-128"/>
                        </a:rPr>
                        <a:t>102.1%</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Meiryo UI" panose="020B0604030504040204" pitchFamily="50" charset="-128"/>
                          <a:ea typeface="Meiryo UI" panose="020B0604030504040204" pitchFamily="50" charset="-128"/>
                        </a:rPr>
                        <a:t>107.1%</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Meiryo UI" panose="020B0604030504040204" pitchFamily="50" charset="-128"/>
                          <a:ea typeface="Meiryo UI" panose="020B0604030504040204" pitchFamily="50" charset="-128"/>
                        </a:rPr>
                        <a:t>120.1%</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Meiryo UI" panose="020B0604030504040204" pitchFamily="50" charset="-128"/>
                          <a:ea typeface="Meiryo UI" panose="020B0604030504040204" pitchFamily="50" charset="-128"/>
                        </a:rPr>
                        <a:t>118.9%</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Meiryo UI" panose="020B0604030504040204" pitchFamily="50" charset="-128"/>
                          <a:ea typeface="Meiryo UI" panose="020B0604030504040204" pitchFamily="50" charset="-128"/>
                        </a:rPr>
                        <a:t>41.6%</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7599422"/>
                  </a:ext>
                </a:extLst>
              </a:tr>
              <a:tr h="385978">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うち外国人延べ宿泊者数</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200" b="0" i="0" u="none" strike="noStrike">
                          <a:effectLst/>
                          <a:latin typeface="Meiryo UI" panose="020B0604030504040204" pitchFamily="50" charset="-128"/>
                          <a:ea typeface="Meiryo UI" panose="020B0604030504040204" pitchFamily="50" charset="-128"/>
                        </a:rPr>
                        <a:t>896.6 </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Meiryo UI" panose="020B0604030504040204" pitchFamily="50" charset="-128"/>
                          <a:ea typeface="Meiryo UI" panose="020B0604030504040204" pitchFamily="50" charset="-128"/>
                        </a:rPr>
                        <a:t>1,000.9 </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Meiryo UI" panose="020B0604030504040204" pitchFamily="50" charset="-128"/>
                          <a:ea typeface="Meiryo UI" panose="020B0604030504040204" pitchFamily="50" charset="-128"/>
                        </a:rPr>
                        <a:t>1,167.2 </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Meiryo UI" panose="020B0604030504040204" pitchFamily="50" charset="-128"/>
                          <a:ea typeface="Meiryo UI" panose="020B0604030504040204" pitchFamily="50" charset="-128"/>
                        </a:rPr>
                        <a:t>1,512.4 </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Meiryo UI" panose="020B0604030504040204" pitchFamily="50" charset="-128"/>
                          <a:ea typeface="Meiryo UI" panose="020B0604030504040204" pitchFamily="50" charset="-128"/>
                        </a:rPr>
                        <a:t>1,792.6 </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Meiryo UI" panose="020B0604030504040204" pitchFamily="50" charset="-128"/>
                          <a:ea typeface="Meiryo UI" panose="020B0604030504040204" pitchFamily="50" charset="-128"/>
                        </a:rPr>
                        <a:t>322.5 </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8694847"/>
                  </a:ext>
                </a:extLst>
              </a:tr>
              <a:tr h="236850">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前年比</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200" b="0" i="0" u="none" strike="noStrike">
                          <a:effectLst/>
                          <a:latin typeface="Meiryo UI" panose="020B0604030504040204" pitchFamily="50" charset="-128"/>
                          <a:ea typeface="Meiryo UI" panose="020B0604030504040204" pitchFamily="50" charset="-128"/>
                        </a:rPr>
                        <a:t>―</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Meiryo UI" panose="020B0604030504040204" pitchFamily="50" charset="-128"/>
                          <a:ea typeface="Meiryo UI" panose="020B0604030504040204" pitchFamily="50" charset="-128"/>
                        </a:rPr>
                        <a:t>111.6%</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Meiryo UI" panose="020B0604030504040204" pitchFamily="50" charset="-128"/>
                          <a:ea typeface="Meiryo UI" panose="020B0604030504040204" pitchFamily="50" charset="-128"/>
                        </a:rPr>
                        <a:t>116.6%</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Meiryo UI" panose="020B0604030504040204" pitchFamily="50" charset="-128"/>
                          <a:ea typeface="Meiryo UI" panose="020B0604030504040204" pitchFamily="50" charset="-128"/>
                        </a:rPr>
                        <a:t>129.6%</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Meiryo UI" panose="020B0604030504040204" pitchFamily="50" charset="-128"/>
                          <a:ea typeface="Meiryo UI" panose="020B0604030504040204" pitchFamily="50" charset="-128"/>
                        </a:rPr>
                        <a:t>118.5%</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Meiryo UI" panose="020B0604030504040204" pitchFamily="50" charset="-128"/>
                          <a:ea typeface="Meiryo UI" panose="020B0604030504040204" pitchFamily="50" charset="-128"/>
                        </a:rPr>
                        <a:t>18.0%</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0240763"/>
                  </a:ext>
                </a:extLst>
              </a:tr>
              <a:tr h="394751">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うち日本人延べ宿泊者数</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200" b="0" i="0" u="none" strike="noStrike">
                          <a:effectLst/>
                          <a:latin typeface="Meiryo UI" panose="020B0604030504040204" pitchFamily="50" charset="-128"/>
                          <a:ea typeface="Meiryo UI" panose="020B0604030504040204" pitchFamily="50" charset="-128"/>
                        </a:rPr>
                        <a:t>2,140.0 </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Meiryo UI" panose="020B0604030504040204" pitchFamily="50" charset="-128"/>
                          <a:ea typeface="Meiryo UI" panose="020B0604030504040204" pitchFamily="50" charset="-128"/>
                        </a:rPr>
                        <a:t>2,100.2 </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Meiryo UI" panose="020B0604030504040204" pitchFamily="50" charset="-128"/>
                          <a:ea typeface="Meiryo UI" panose="020B0604030504040204" pitchFamily="50" charset="-128"/>
                        </a:rPr>
                        <a:t>2,154.0 </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effectLst/>
                          <a:latin typeface="Meiryo UI" panose="020B0604030504040204" pitchFamily="50" charset="-128"/>
                          <a:ea typeface="Meiryo UI" panose="020B0604030504040204" pitchFamily="50" charset="-128"/>
                        </a:rPr>
                        <a:t>2,477.4 </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Meiryo UI" panose="020B0604030504040204" pitchFamily="50" charset="-128"/>
                          <a:ea typeface="Meiryo UI" panose="020B0604030504040204" pitchFamily="50" charset="-128"/>
                        </a:rPr>
                        <a:t>2,950.1 </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Meiryo UI" panose="020B0604030504040204" pitchFamily="50" charset="-128"/>
                          <a:ea typeface="Meiryo UI" panose="020B0604030504040204" pitchFamily="50" charset="-128"/>
                        </a:rPr>
                        <a:t>1,649.2 </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2992002"/>
                  </a:ext>
                </a:extLst>
              </a:tr>
              <a:tr h="228078">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前年比</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200" b="0" i="0" u="none" strike="noStrike">
                          <a:effectLst/>
                          <a:latin typeface="Meiryo UI" panose="020B0604030504040204" pitchFamily="50" charset="-128"/>
                          <a:ea typeface="Meiryo UI" panose="020B0604030504040204" pitchFamily="50" charset="-128"/>
                        </a:rPr>
                        <a:t>―</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Meiryo UI" panose="020B0604030504040204" pitchFamily="50" charset="-128"/>
                          <a:ea typeface="Meiryo UI" panose="020B0604030504040204" pitchFamily="50" charset="-128"/>
                        </a:rPr>
                        <a:t>98.1%</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Meiryo UI" panose="020B0604030504040204" pitchFamily="50" charset="-128"/>
                          <a:ea typeface="Meiryo UI" panose="020B0604030504040204" pitchFamily="50" charset="-128"/>
                        </a:rPr>
                        <a:t>102.6%</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Meiryo UI" panose="020B0604030504040204" pitchFamily="50" charset="-128"/>
                          <a:ea typeface="Meiryo UI" panose="020B0604030504040204" pitchFamily="50" charset="-128"/>
                        </a:rPr>
                        <a:t>115.0%</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Meiryo UI" panose="020B0604030504040204" pitchFamily="50" charset="-128"/>
                          <a:ea typeface="Meiryo UI" panose="020B0604030504040204" pitchFamily="50" charset="-128"/>
                        </a:rPr>
                        <a:t>119.1%</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effectLst/>
                          <a:latin typeface="Meiryo UI" panose="020B0604030504040204" pitchFamily="50" charset="-128"/>
                          <a:ea typeface="Meiryo UI" panose="020B0604030504040204" pitchFamily="50" charset="-128"/>
                        </a:rPr>
                        <a:t>55.9%</a:t>
                      </a:r>
                    </a:p>
                  </a:txBody>
                  <a:tcPr marL="5157" marR="5157" marT="51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3820173"/>
                  </a:ext>
                </a:extLst>
              </a:tr>
            </a:tbl>
          </a:graphicData>
        </a:graphic>
      </p:graphicFrame>
      <p:pic>
        <p:nvPicPr>
          <p:cNvPr id="2" name="図 1">
            <a:extLst>
              <a:ext uri="{FF2B5EF4-FFF2-40B4-BE49-F238E27FC236}">
                <a16:creationId xmlns:a16="http://schemas.microsoft.com/office/drawing/2014/main" id="{94A88165-C85B-4A79-84E0-36A051A1A49C}"/>
              </a:ext>
            </a:extLst>
          </p:cNvPr>
          <p:cNvPicPr>
            <a:picLocks noChangeAspect="1"/>
          </p:cNvPicPr>
          <p:nvPr/>
        </p:nvPicPr>
        <p:blipFill>
          <a:blip r:embed="rId2"/>
          <a:stretch>
            <a:fillRect/>
          </a:stretch>
        </p:blipFill>
        <p:spPr>
          <a:xfrm>
            <a:off x="376974" y="3384127"/>
            <a:ext cx="8102286" cy="3353091"/>
          </a:xfrm>
          <a:prstGeom prst="rect">
            <a:avLst/>
          </a:prstGeom>
        </p:spPr>
      </p:pic>
      <p:sp>
        <p:nvSpPr>
          <p:cNvPr id="8" name="正方形/長方形 7">
            <a:extLst>
              <a:ext uri="{FF2B5EF4-FFF2-40B4-BE49-F238E27FC236}">
                <a16:creationId xmlns:a16="http://schemas.microsoft.com/office/drawing/2014/main" id="{7C9DBE9D-4BA0-41DE-B623-D24137EAC509}"/>
              </a:ext>
            </a:extLst>
          </p:cNvPr>
          <p:cNvSpPr/>
          <p:nvPr/>
        </p:nvSpPr>
        <p:spPr>
          <a:xfrm>
            <a:off x="717749" y="3275896"/>
            <a:ext cx="914400" cy="3651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100" dirty="0">
                <a:latin typeface="Meiryo UI" panose="020B0604030504040204" pitchFamily="50" charset="-128"/>
                <a:ea typeface="Meiryo UI" panose="020B0604030504040204" pitchFamily="50" charset="-128"/>
              </a:rPr>
              <a:t>（万人）</a:t>
            </a:r>
          </a:p>
        </p:txBody>
      </p:sp>
    </p:spTree>
    <p:extLst>
      <p:ext uri="{BB962C8B-B14F-4D97-AF65-F5344CB8AC3E}">
        <p14:creationId xmlns:p14="http://schemas.microsoft.com/office/powerpoint/2010/main" val="36344198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20805"/>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⑥</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都市魅力ランキング（文化・交流部門）　　　　　　　　　　　　　　　（参考指標）</a:t>
            </a:r>
          </a:p>
        </p:txBody>
      </p:sp>
      <p:sp>
        <p:nvSpPr>
          <p:cNvPr id="5" name="正方形/長方形 4"/>
          <p:cNvSpPr/>
          <p:nvPr/>
        </p:nvSpPr>
        <p:spPr>
          <a:xfrm>
            <a:off x="4283968" y="5445224"/>
            <a:ext cx="5591581" cy="230816"/>
          </a:xfrm>
          <a:prstGeom prst="rect">
            <a:avLst/>
          </a:prstGeom>
        </p:spPr>
        <p:txBody>
          <a:bodyPr wrap="square" lIns="91424" tIns="45712" rIns="91424" bIns="45712">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資料：森財団「世界の都市総合力ランキング」（</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Global Power City Index, GPCI</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）より作成</a:t>
            </a:r>
          </a:p>
        </p:txBody>
      </p:sp>
      <p:sp>
        <p:nvSpPr>
          <p:cNvPr id="6" name="正方形/長方形 5"/>
          <p:cNvSpPr/>
          <p:nvPr/>
        </p:nvSpPr>
        <p:spPr>
          <a:xfrm>
            <a:off x="0" y="811110"/>
            <a:ext cx="61561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■分野別世界の都市魅力ランキング：文化・交流部門の各国推移比較</a:t>
            </a:r>
            <a:endPar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a:spLocks noGrp="1"/>
          </p:cNvSpPr>
          <p:nvPr>
            <p:ph type="sldNum" sz="quarter" idx="12"/>
          </p:nvPr>
        </p:nvSpPr>
        <p:spPr>
          <a:xfrm>
            <a:off x="7010400" y="6529737"/>
            <a:ext cx="2133600" cy="365125"/>
          </a:xfrm>
        </p:spPr>
        <p:txBody>
          <a:bodyPr/>
          <a:lstStyle/>
          <a:p>
            <a:pPr>
              <a:defRPr/>
            </a:pPr>
            <a:fld id="{C77793C5-38B7-48A6-8306-0FF47ECB2C84}" type="slidenum">
              <a:rPr lang="ja-JP" altLang="en-US" sz="1800">
                <a:solidFill>
                  <a:schemeClr val="tx1"/>
                </a:solidFill>
              </a:rPr>
              <a:pPr>
                <a:defRPr/>
              </a:pPr>
              <a:t>44</a:t>
            </a:fld>
            <a:endParaRPr lang="ja-JP" altLang="en-US" sz="1800" dirty="0">
              <a:solidFill>
                <a:schemeClr val="tx1"/>
              </a:solidFill>
            </a:endParaRPr>
          </a:p>
        </p:txBody>
      </p:sp>
      <p:graphicFrame>
        <p:nvGraphicFramePr>
          <p:cNvPr id="2" name="表 1">
            <a:extLst>
              <a:ext uri="{FF2B5EF4-FFF2-40B4-BE49-F238E27FC236}">
                <a16:creationId xmlns:a16="http://schemas.microsoft.com/office/drawing/2014/main" id="{5FDC3C2A-2F33-4EFD-B2D0-C3D5CE14901B}"/>
              </a:ext>
            </a:extLst>
          </p:cNvPr>
          <p:cNvGraphicFramePr>
            <a:graphicFrameLocks noGrp="1"/>
          </p:cNvGraphicFramePr>
          <p:nvPr>
            <p:extLst>
              <p:ext uri="{D42A27DB-BD31-4B8C-83A1-F6EECF244321}">
                <p14:modId xmlns:p14="http://schemas.microsoft.com/office/powerpoint/2010/main" val="917225730"/>
              </p:ext>
            </p:extLst>
          </p:nvPr>
        </p:nvGraphicFramePr>
        <p:xfrm>
          <a:off x="179512" y="1022593"/>
          <a:ext cx="8478511" cy="4144117"/>
        </p:xfrm>
        <a:graphic>
          <a:graphicData uri="http://schemas.openxmlformats.org/drawingml/2006/table">
            <a:tbl>
              <a:tblPr/>
              <a:tblGrid>
                <a:gridCol w="830925">
                  <a:extLst>
                    <a:ext uri="{9D8B030D-6E8A-4147-A177-3AD203B41FA5}">
                      <a16:colId xmlns:a16="http://schemas.microsoft.com/office/drawing/2014/main" val="137616290"/>
                    </a:ext>
                  </a:extLst>
                </a:gridCol>
                <a:gridCol w="1269469">
                  <a:extLst>
                    <a:ext uri="{9D8B030D-6E8A-4147-A177-3AD203B41FA5}">
                      <a16:colId xmlns:a16="http://schemas.microsoft.com/office/drawing/2014/main" val="1756617864"/>
                    </a:ext>
                  </a:extLst>
                </a:gridCol>
                <a:gridCol w="1269469">
                  <a:extLst>
                    <a:ext uri="{9D8B030D-6E8A-4147-A177-3AD203B41FA5}">
                      <a16:colId xmlns:a16="http://schemas.microsoft.com/office/drawing/2014/main" val="2525099407"/>
                    </a:ext>
                  </a:extLst>
                </a:gridCol>
                <a:gridCol w="1277162">
                  <a:extLst>
                    <a:ext uri="{9D8B030D-6E8A-4147-A177-3AD203B41FA5}">
                      <a16:colId xmlns:a16="http://schemas.microsoft.com/office/drawing/2014/main" val="2096544693"/>
                    </a:ext>
                  </a:extLst>
                </a:gridCol>
                <a:gridCol w="1277162">
                  <a:extLst>
                    <a:ext uri="{9D8B030D-6E8A-4147-A177-3AD203B41FA5}">
                      <a16:colId xmlns:a16="http://schemas.microsoft.com/office/drawing/2014/main" val="2116864300"/>
                    </a:ext>
                  </a:extLst>
                </a:gridCol>
                <a:gridCol w="1277162">
                  <a:extLst>
                    <a:ext uri="{9D8B030D-6E8A-4147-A177-3AD203B41FA5}">
                      <a16:colId xmlns:a16="http://schemas.microsoft.com/office/drawing/2014/main" val="2117495111"/>
                    </a:ext>
                  </a:extLst>
                </a:gridCol>
                <a:gridCol w="1277162">
                  <a:extLst>
                    <a:ext uri="{9D8B030D-6E8A-4147-A177-3AD203B41FA5}">
                      <a16:colId xmlns:a16="http://schemas.microsoft.com/office/drawing/2014/main" val="2501603300"/>
                    </a:ext>
                  </a:extLst>
                </a:gridCol>
              </a:tblGrid>
              <a:tr h="141466">
                <a:tc gridSpan="3">
                  <a:txBody>
                    <a:bodyPr/>
                    <a:lstStyle/>
                    <a:p>
                      <a:pPr algn="l" fontAlgn="b"/>
                      <a:endParaRPr lang="ja-JP" altLang="en-US" sz="1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8926869"/>
                  </a:ext>
                </a:extLst>
              </a:tr>
              <a:tr h="296944">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109823223"/>
                  </a:ext>
                </a:extLst>
              </a:tr>
              <a:tr h="296944">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1</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ロンドン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ロンドン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ロンドン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ロンドン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ロンドン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ロンドン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8223838"/>
                  </a:ext>
                </a:extLst>
              </a:tr>
              <a:tr h="296944">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2</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ニューヨーク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ニューヨーク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ニューヨーク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ニューヨーク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ニューヨーク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ニューヨーク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073394"/>
                  </a:ext>
                </a:extLst>
              </a:tr>
              <a:tr h="296944">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3</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パリ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パリ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パリ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パリ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パリ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パリ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0201916"/>
                  </a:ext>
                </a:extLst>
              </a:tr>
              <a:tr h="296944">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4</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852946272"/>
                  </a:ext>
                </a:extLst>
              </a:tr>
              <a:tr h="296944">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5</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東京</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1000257"/>
                  </a:ext>
                </a:extLst>
              </a:tr>
              <a:tr h="296944">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6</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北京</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北京</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ベルリン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ベルリン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ドバイ</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ドバイ</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1236777"/>
                  </a:ext>
                </a:extLst>
              </a:tr>
              <a:tr h="296944">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7</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ベルリン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ウィーン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北京</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北京</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ベルリン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バンコク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6184609"/>
                  </a:ext>
                </a:extLst>
              </a:tr>
              <a:tr h="296944">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8</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シドニー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イスタンブール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ウィーン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イスタンブール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バンコク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ベルリン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8180454"/>
                  </a:ext>
                </a:extLst>
              </a:tr>
              <a:tr h="296944">
                <a:tc>
                  <a:txBody>
                    <a:bodyPr/>
                    <a:lstStyle/>
                    <a:p>
                      <a:pPr algn="ct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9</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ウィーン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ベルリン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ドバイ</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ウィーン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ソウル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モスクワ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1448377"/>
                  </a:ext>
                </a:extLst>
              </a:tr>
              <a:tr h="296944">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10</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ロサンゼルス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バルセロナ</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シドニー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ソウル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モスクワ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イスタンブール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7391303"/>
                  </a:ext>
                </a:extLst>
              </a:tr>
              <a:tr h="29694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28</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大阪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27</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大阪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24</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大阪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22</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大阪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19</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大阪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21</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大阪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64769120"/>
                  </a:ext>
                </a:extLst>
              </a:tr>
              <a:tr h="29694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39</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福岡</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福岡</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41</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福岡</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44</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福岡</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45</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福岡</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46</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位　福岡</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819012114"/>
                  </a:ext>
                </a:extLst>
              </a:tr>
            </a:tbl>
          </a:graphicData>
        </a:graphic>
      </p:graphicFrame>
    </p:spTree>
    <p:extLst>
      <p:ext uri="{BB962C8B-B14F-4D97-AF65-F5344CB8AC3E}">
        <p14:creationId xmlns:p14="http://schemas.microsoft.com/office/powerpoint/2010/main" val="2856458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4</a:t>
            </a:fld>
            <a:endParaRPr lang="ja-JP" altLang="en-US" sz="1800" dirty="0">
              <a:solidFill>
                <a:schemeClr val="tx1"/>
              </a:solidFill>
            </a:endParaRPr>
          </a:p>
        </p:txBody>
      </p:sp>
      <p:sp>
        <p:nvSpPr>
          <p:cNvPr id="10" name="テキスト ボックス 9"/>
          <p:cNvSpPr txBox="1"/>
          <p:nvPr/>
        </p:nvSpPr>
        <p:spPr>
          <a:xfrm>
            <a:off x="179512" y="775738"/>
            <a:ext cx="424847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男女別就業率（</a:t>
            </a:r>
            <a:r>
              <a:rPr lang="en-US" altLang="ja-JP" sz="1400" b="1" u="sng" dirty="0">
                <a:latin typeface="Meiryo UI" panose="020B0604030504040204" pitchFamily="50" charset="-128"/>
                <a:ea typeface="Meiryo UI" panose="020B0604030504040204" pitchFamily="50" charset="-128"/>
              </a:rPr>
              <a:t>55</a:t>
            </a:r>
            <a:r>
              <a:rPr lang="ja-JP" altLang="en-US" sz="1400" b="1" u="sng" dirty="0">
                <a:latin typeface="Meiryo UI" panose="020B0604030504040204" pitchFamily="50" charset="-128"/>
                <a:ea typeface="Meiryo UI" panose="020B0604030504040204" pitchFamily="50" charset="-128"/>
              </a:rPr>
              <a:t>～</a:t>
            </a:r>
            <a:r>
              <a:rPr lang="en-US" altLang="ja-JP" sz="1400" b="1" u="sng" dirty="0">
                <a:latin typeface="Meiryo UI" panose="020B0604030504040204" pitchFamily="50" charset="-128"/>
                <a:ea typeface="Meiryo UI" panose="020B0604030504040204" pitchFamily="50" charset="-128"/>
              </a:rPr>
              <a:t>64</a:t>
            </a:r>
            <a:r>
              <a:rPr lang="ja-JP" altLang="en-US" sz="1400" b="1" u="sng" dirty="0">
                <a:latin typeface="Meiryo UI" panose="020B0604030504040204" pitchFamily="50" charset="-128"/>
                <a:ea typeface="Meiryo UI" panose="020B0604030504040204" pitchFamily="50" charset="-128"/>
              </a:rPr>
              <a:t>歳）の推移</a:t>
            </a:r>
            <a:endParaRPr lang="en-US" altLang="ja-JP" sz="1400" b="1" u="sng"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27984" y="775738"/>
            <a:ext cx="424847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男女別就業率（</a:t>
            </a:r>
            <a:r>
              <a:rPr lang="en-US" altLang="ja-JP" sz="1400" b="1" u="sng" dirty="0">
                <a:latin typeface="Meiryo UI" panose="020B0604030504040204" pitchFamily="50" charset="-128"/>
                <a:ea typeface="Meiryo UI" panose="020B0604030504040204" pitchFamily="50" charset="-128"/>
              </a:rPr>
              <a:t>65</a:t>
            </a:r>
            <a:r>
              <a:rPr lang="ja-JP" altLang="en-US" sz="1400" b="1" u="sng" dirty="0">
                <a:latin typeface="Meiryo UI" panose="020B0604030504040204" pitchFamily="50" charset="-128"/>
                <a:ea typeface="Meiryo UI" panose="020B0604030504040204" pitchFamily="50" charset="-128"/>
              </a:rPr>
              <a:t>歳以上～）の推移</a:t>
            </a:r>
            <a:endParaRPr lang="en-US" altLang="ja-JP" sz="1400" b="1" u="sng" dirty="0">
              <a:latin typeface="Meiryo UI" panose="020B0604030504040204" pitchFamily="50" charset="-128"/>
              <a:ea typeface="Meiryo UI" panose="020B0604030504040204" pitchFamily="50" charset="-128"/>
            </a:endParaRPr>
          </a:p>
        </p:txBody>
      </p:sp>
      <p:sp>
        <p:nvSpPr>
          <p:cNvPr id="11" name="正方形/長方形 4"/>
          <p:cNvSpPr>
            <a:spLocks noChangeArrowheads="1"/>
          </p:cNvSpPr>
          <p:nvPr/>
        </p:nvSpPr>
        <p:spPr bwMode="auto">
          <a:xfrm>
            <a:off x="4572000" y="6093296"/>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資料：大阪府「労働力調査地方集計結果」および総務省「労働力調査」より作成</a:t>
            </a:r>
            <a:endParaRPr lang="ja-JP" altLang="en-US" sz="800" dirty="0">
              <a:latin typeface="Meiryo UI" panose="020B0604030504040204" pitchFamily="50" charset="-128"/>
              <a:ea typeface="Meiryo UI" panose="020B0604030504040204" pitchFamily="50" charset="-128"/>
            </a:endParaRPr>
          </a:p>
        </p:txBody>
      </p:sp>
      <p:sp>
        <p:nvSpPr>
          <p:cNvPr id="19" name="タイトル 1"/>
          <p:cNvSpPr txBox="1">
            <a:spLocks/>
          </p:cNvSpPr>
          <p:nvPr/>
        </p:nvSpPr>
        <p:spPr>
          <a:xfrm>
            <a:off x="0" y="1"/>
            <a:ext cx="9144000" cy="620688"/>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①</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年齢別</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就業率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a:extLst>
              <a:ext uri="{FF2B5EF4-FFF2-40B4-BE49-F238E27FC236}">
                <a16:creationId xmlns:a16="http://schemas.microsoft.com/office/drawing/2014/main" id="{1F1699A5-29F0-4426-A68F-F6B4D5E5149D}"/>
              </a:ext>
            </a:extLst>
          </p:cNvPr>
          <p:cNvGraphicFramePr>
            <a:graphicFrameLocks noGrp="1"/>
          </p:cNvGraphicFramePr>
          <p:nvPr>
            <p:extLst>
              <p:ext uri="{D42A27DB-BD31-4B8C-83A1-F6EECF244321}">
                <p14:modId xmlns:p14="http://schemas.microsoft.com/office/powerpoint/2010/main" val="1718910863"/>
              </p:ext>
            </p:extLst>
          </p:nvPr>
        </p:nvGraphicFramePr>
        <p:xfrm>
          <a:off x="36298" y="4705290"/>
          <a:ext cx="4570639" cy="1272540"/>
        </p:xfrm>
        <a:graphic>
          <a:graphicData uri="http://schemas.openxmlformats.org/drawingml/2006/table">
            <a:tbl>
              <a:tblPr/>
              <a:tblGrid>
                <a:gridCol w="870472">
                  <a:extLst>
                    <a:ext uri="{9D8B030D-6E8A-4147-A177-3AD203B41FA5}">
                      <a16:colId xmlns:a16="http://schemas.microsoft.com/office/drawing/2014/main" val="3708494550"/>
                    </a:ext>
                  </a:extLst>
                </a:gridCol>
                <a:gridCol w="614920">
                  <a:extLst>
                    <a:ext uri="{9D8B030D-6E8A-4147-A177-3AD203B41FA5}">
                      <a16:colId xmlns:a16="http://schemas.microsoft.com/office/drawing/2014/main" val="214042716"/>
                    </a:ext>
                  </a:extLst>
                </a:gridCol>
                <a:gridCol w="614920">
                  <a:extLst>
                    <a:ext uri="{9D8B030D-6E8A-4147-A177-3AD203B41FA5}">
                      <a16:colId xmlns:a16="http://schemas.microsoft.com/office/drawing/2014/main" val="2500287098"/>
                    </a:ext>
                  </a:extLst>
                </a:gridCol>
                <a:gridCol w="611741">
                  <a:extLst>
                    <a:ext uri="{9D8B030D-6E8A-4147-A177-3AD203B41FA5}">
                      <a16:colId xmlns:a16="http://schemas.microsoft.com/office/drawing/2014/main" val="1632479196"/>
                    </a:ext>
                  </a:extLst>
                </a:gridCol>
                <a:gridCol w="623422">
                  <a:extLst>
                    <a:ext uri="{9D8B030D-6E8A-4147-A177-3AD203B41FA5}">
                      <a16:colId xmlns:a16="http://schemas.microsoft.com/office/drawing/2014/main" val="3289681469"/>
                    </a:ext>
                  </a:extLst>
                </a:gridCol>
                <a:gridCol w="617582">
                  <a:extLst>
                    <a:ext uri="{9D8B030D-6E8A-4147-A177-3AD203B41FA5}">
                      <a16:colId xmlns:a16="http://schemas.microsoft.com/office/drawing/2014/main" val="4204780737"/>
                    </a:ext>
                  </a:extLst>
                </a:gridCol>
                <a:gridCol w="617582">
                  <a:extLst>
                    <a:ext uri="{9D8B030D-6E8A-4147-A177-3AD203B41FA5}">
                      <a16:colId xmlns:a16="http://schemas.microsoft.com/office/drawing/2014/main" val="3119925100"/>
                    </a:ext>
                  </a:extLst>
                </a:gridCol>
              </a:tblGrid>
              <a:tr h="171450">
                <a:tc gridSpan="3">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■就業率の推移（</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55</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64</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3547945"/>
                  </a:ext>
                </a:extLst>
              </a:tr>
              <a:tr h="219075">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2015</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2017</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2018</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2019</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2020</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651270096"/>
                  </a:ext>
                </a:extLst>
              </a:tr>
              <a:tr h="219075">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大阪府（男性）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79.27%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81.34%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82.81%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86.31%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86.41%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8074646"/>
                  </a:ext>
                </a:extLst>
              </a:tr>
              <a:tr h="219075">
                <a:tc>
                  <a:txBody>
                    <a:bodyPr/>
                    <a:lstStyle/>
                    <a:p>
                      <a:pPr algn="l" fontAlgn="ctr"/>
                      <a:r>
                        <a:rPr lang="zh-CN"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全国（男性）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82.43%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83.46%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85.10%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86.26%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86.89%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87.09%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04788196"/>
                  </a:ext>
                </a:extLst>
              </a:tr>
              <a:tr h="219075">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大阪府（女性）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52.69%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54.58%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56.45%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59.51%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64.13%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63.99%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4549481"/>
                  </a:ext>
                </a:extLst>
              </a:tr>
              <a:tr h="219075">
                <a:tc>
                  <a:txBody>
                    <a:bodyPr/>
                    <a:lstStyle/>
                    <a:p>
                      <a:pPr algn="l" fontAlgn="ctr"/>
                      <a:r>
                        <a:rPr lang="zh-CN"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全国（女性）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57.89%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59.65%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64.24%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66.06%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66.45%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93981789"/>
                  </a:ext>
                </a:extLst>
              </a:tr>
            </a:tbl>
          </a:graphicData>
        </a:graphic>
      </p:graphicFrame>
      <p:graphicFrame>
        <p:nvGraphicFramePr>
          <p:cNvPr id="3" name="表 2">
            <a:extLst>
              <a:ext uri="{FF2B5EF4-FFF2-40B4-BE49-F238E27FC236}">
                <a16:creationId xmlns:a16="http://schemas.microsoft.com/office/drawing/2014/main" id="{7E269628-06D1-4DF1-BA03-8D46BC337DEE}"/>
              </a:ext>
            </a:extLst>
          </p:cNvPr>
          <p:cNvGraphicFramePr>
            <a:graphicFrameLocks noGrp="1"/>
          </p:cNvGraphicFramePr>
          <p:nvPr>
            <p:extLst>
              <p:ext uri="{D42A27DB-BD31-4B8C-83A1-F6EECF244321}">
                <p14:modId xmlns:p14="http://schemas.microsoft.com/office/powerpoint/2010/main" val="2641790075"/>
              </p:ext>
            </p:extLst>
          </p:nvPr>
        </p:nvGraphicFramePr>
        <p:xfrm>
          <a:off x="4644316" y="4705290"/>
          <a:ext cx="4500766" cy="1272540"/>
        </p:xfrm>
        <a:graphic>
          <a:graphicData uri="http://schemas.openxmlformats.org/drawingml/2006/table">
            <a:tbl>
              <a:tblPr/>
              <a:tblGrid>
                <a:gridCol w="881815">
                  <a:extLst>
                    <a:ext uri="{9D8B030D-6E8A-4147-A177-3AD203B41FA5}">
                      <a16:colId xmlns:a16="http://schemas.microsoft.com/office/drawing/2014/main" val="3721035015"/>
                    </a:ext>
                  </a:extLst>
                </a:gridCol>
                <a:gridCol w="622934">
                  <a:extLst>
                    <a:ext uri="{9D8B030D-6E8A-4147-A177-3AD203B41FA5}">
                      <a16:colId xmlns:a16="http://schemas.microsoft.com/office/drawing/2014/main" val="3860624359"/>
                    </a:ext>
                  </a:extLst>
                </a:gridCol>
                <a:gridCol w="622934">
                  <a:extLst>
                    <a:ext uri="{9D8B030D-6E8A-4147-A177-3AD203B41FA5}">
                      <a16:colId xmlns:a16="http://schemas.microsoft.com/office/drawing/2014/main" val="3631675353"/>
                    </a:ext>
                  </a:extLst>
                </a:gridCol>
                <a:gridCol w="625631">
                  <a:extLst>
                    <a:ext uri="{9D8B030D-6E8A-4147-A177-3AD203B41FA5}">
                      <a16:colId xmlns:a16="http://schemas.microsoft.com/office/drawing/2014/main" val="2021162210"/>
                    </a:ext>
                  </a:extLst>
                </a:gridCol>
                <a:gridCol w="582484">
                  <a:extLst>
                    <a:ext uri="{9D8B030D-6E8A-4147-A177-3AD203B41FA5}">
                      <a16:colId xmlns:a16="http://schemas.microsoft.com/office/drawing/2014/main" val="2217664363"/>
                    </a:ext>
                  </a:extLst>
                </a:gridCol>
                <a:gridCol w="582484">
                  <a:extLst>
                    <a:ext uri="{9D8B030D-6E8A-4147-A177-3AD203B41FA5}">
                      <a16:colId xmlns:a16="http://schemas.microsoft.com/office/drawing/2014/main" val="4079427665"/>
                    </a:ext>
                  </a:extLst>
                </a:gridCol>
                <a:gridCol w="582484">
                  <a:extLst>
                    <a:ext uri="{9D8B030D-6E8A-4147-A177-3AD203B41FA5}">
                      <a16:colId xmlns:a16="http://schemas.microsoft.com/office/drawing/2014/main" val="936723037"/>
                    </a:ext>
                  </a:extLst>
                </a:gridCol>
              </a:tblGrid>
              <a:tr h="171450">
                <a:tc gridSpan="3">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■就業率の推移（</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65</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歳以上）</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8871708"/>
                  </a:ext>
                </a:extLst>
              </a:tr>
              <a:tr h="219075">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2015</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2017</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2018</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2019</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2020</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2843231590"/>
                  </a:ext>
                </a:extLst>
              </a:tr>
              <a:tr h="219075">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大阪府（男性）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27.06%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26.02%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25.51%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27.79%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1328850"/>
                  </a:ext>
                </a:extLst>
              </a:tr>
              <a:tr h="219075">
                <a:tc>
                  <a:txBody>
                    <a:bodyPr/>
                    <a:lstStyle/>
                    <a:p>
                      <a:pPr algn="l" fontAlgn="ctr"/>
                      <a:r>
                        <a:rPr lang="zh-CN"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全国（男性）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30.29%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30.85%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31.76%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33.20%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34.10%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34.25%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68442053"/>
                  </a:ext>
                </a:extLst>
              </a:tr>
              <a:tr h="219075">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大阪府（女性）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12.63%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13.41%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12.78%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14.68%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16.09%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16.28%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9681737"/>
                  </a:ext>
                </a:extLst>
              </a:tr>
              <a:tr h="219075">
                <a:tc>
                  <a:txBody>
                    <a:bodyPr/>
                    <a:lstStyle/>
                    <a:p>
                      <a:pPr algn="l" fontAlgn="ctr"/>
                      <a:r>
                        <a:rPr lang="zh-CN"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全国（女性）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15.05%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15.76%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17.44%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17.83%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17.98%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13249803"/>
                  </a:ext>
                </a:extLst>
              </a:tr>
            </a:tbl>
          </a:graphicData>
        </a:graphic>
      </p:graphicFrame>
      <p:graphicFrame>
        <p:nvGraphicFramePr>
          <p:cNvPr id="14" name="グラフ 13">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3014803931"/>
              </p:ext>
            </p:extLst>
          </p:nvPr>
        </p:nvGraphicFramePr>
        <p:xfrm>
          <a:off x="61517" y="1435823"/>
          <a:ext cx="4698548" cy="30071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2543640694"/>
              </p:ext>
            </p:extLst>
          </p:nvPr>
        </p:nvGraphicFramePr>
        <p:xfrm>
          <a:off x="4537865" y="1485019"/>
          <a:ext cx="4570640" cy="29922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52206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5</a:t>
            </a:fld>
            <a:endParaRPr lang="ja-JP" altLang="en-US" sz="1800" dirty="0">
              <a:solidFill>
                <a:schemeClr val="tx1"/>
              </a:solidFill>
            </a:endParaRPr>
          </a:p>
        </p:txBody>
      </p:sp>
      <p:sp>
        <p:nvSpPr>
          <p:cNvPr id="10" name="テキスト ボックス 9"/>
          <p:cNvSpPr txBox="1"/>
          <p:nvPr/>
        </p:nvSpPr>
        <p:spPr>
          <a:xfrm>
            <a:off x="179512" y="775738"/>
            <a:ext cx="388843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女性の就業率の推移（大阪府）</a:t>
            </a:r>
            <a:endParaRPr lang="en-US" altLang="ja-JP" sz="1400" b="1" u="sng" dirty="0">
              <a:latin typeface="Meiryo UI" panose="020B0604030504040204" pitchFamily="50" charset="-128"/>
              <a:ea typeface="Meiryo UI" panose="020B0604030504040204" pitchFamily="50" charset="-128"/>
            </a:endParaRPr>
          </a:p>
        </p:txBody>
      </p:sp>
      <p:sp>
        <p:nvSpPr>
          <p:cNvPr id="15" name="正方形/長方形 4"/>
          <p:cNvSpPr>
            <a:spLocks noChangeArrowheads="1"/>
          </p:cNvSpPr>
          <p:nvPr/>
        </p:nvSpPr>
        <p:spPr bwMode="auto">
          <a:xfrm>
            <a:off x="111140" y="6367750"/>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資料：大阪府「労働力調査地方集計結果（年平均）」より作成</a:t>
            </a:r>
            <a:endParaRPr lang="ja-JP" altLang="en-US" sz="8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4781252" y="775738"/>
            <a:ext cx="388843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女性の就業率の推移（全国）</a:t>
            </a:r>
            <a:endParaRPr lang="en-US" altLang="ja-JP" sz="1400" b="1" u="sng" dirty="0">
              <a:latin typeface="Meiryo UI" panose="020B0604030504040204" pitchFamily="50" charset="-128"/>
              <a:ea typeface="Meiryo UI" panose="020B0604030504040204" pitchFamily="50" charset="-128"/>
            </a:endParaRPr>
          </a:p>
        </p:txBody>
      </p:sp>
      <p:sp>
        <p:nvSpPr>
          <p:cNvPr id="13" name="正方形/長方形 4"/>
          <p:cNvSpPr>
            <a:spLocks noChangeArrowheads="1"/>
          </p:cNvSpPr>
          <p:nvPr/>
        </p:nvSpPr>
        <p:spPr bwMode="auto">
          <a:xfrm>
            <a:off x="4749924" y="6380949"/>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資料：総務省「労働力調査」より作成</a:t>
            </a:r>
            <a:endParaRPr lang="ja-JP" altLang="en-US" sz="800" dirty="0">
              <a:latin typeface="Meiryo UI" panose="020B0604030504040204" pitchFamily="50" charset="-128"/>
              <a:ea typeface="Meiryo UI" panose="020B0604030504040204" pitchFamily="50" charset="-128"/>
            </a:endParaRPr>
          </a:p>
        </p:txBody>
      </p:sp>
      <p:sp>
        <p:nvSpPr>
          <p:cNvPr id="19" name="タイトル 1"/>
          <p:cNvSpPr txBox="1">
            <a:spLocks/>
          </p:cNvSpPr>
          <p:nvPr/>
        </p:nvSpPr>
        <p:spPr>
          <a:xfrm>
            <a:off x="0" y="1"/>
            <a:ext cx="9144000" cy="620688"/>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①</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女性の就業率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グラフ 13">
            <a:extLst>
              <a:ext uri="{FF2B5EF4-FFF2-40B4-BE49-F238E27FC236}">
                <a16:creationId xmlns:a16="http://schemas.microsoft.com/office/drawing/2014/main" id="{00000000-0008-0000-0400-000005000000}"/>
              </a:ext>
            </a:extLst>
          </p:cNvPr>
          <p:cNvGraphicFramePr>
            <a:graphicFrameLocks/>
          </p:cNvGraphicFramePr>
          <p:nvPr>
            <p:extLst>
              <p:ext uri="{D42A27DB-BD31-4B8C-83A1-F6EECF244321}">
                <p14:modId xmlns:p14="http://schemas.microsoft.com/office/powerpoint/2010/main" val="4267276838"/>
              </p:ext>
            </p:extLst>
          </p:nvPr>
        </p:nvGraphicFramePr>
        <p:xfrm>
          <a:off x="82722" y="1237803"/>
          <a:ext cx="4638784" cy="28131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グラフ 16">
            <a:extLst>
              <a:ext uri="{FF2B5EF4-FFF2-40B4-BE49-F238E27FC236}">
                <a16:creationId xmlns:a16="http://schemas.microsoft.com/office/drawing/2014/main" id="{00000000-0008-0000-0400-000004000000}"/>
              </a:ext>
            </a:extLst>
          </p:cNvPr>
          <p:cNvGraphicFramePr>
            <a:graphicFrameLocks/>
          </p:cNvGraphicFramePr>
          <p:nvPr>
            <p:extLst>
              <p:ext uri="{D42A27DB-BD31-4B8C-83A1-F6EECF244321}">
                <p14:modId xmlns:p14="http://schemas.microsoft.com/office/powerpoint/2010/main" val="1344653076"/>
              </p:ext>
            </p:extLst>
          </p:nvPr>
        </p:nvGraphicFramePr>
        <p:xfrm>
          <a:off x="4599451" y="1277131"/>
          <a:ext cx="4638783" cy="2828124"/>
        </p:xfrm>
        <a:graphic>
          <a:graphicData uri="http://schemas.openxmlformats.org/drawingml/2006/chart">
            <c:chart xmlns:c="http://schemas.openxmlformats.org/drawingml/2006/chart" xmlns:r="http://schemas.openxmlformats.org/officeDocument/2006/relationships" r:id="rId4"/>
          </a:graphicData>
        </a:graphic>
      </p:graphicFrame>
      <p:pic>
        <p:nvPicPr>
          <p:cNvPr id="18" name="図 17">
            <a:extLst>
              <a:ext uri="{FF2B5EF4-FFF2-40B4-BE49-F238E27FC236}">
                <a16:creationId xmlns:a16="http://schemas.microsoft.com/office/drawing/2014/main" id="{B48F518C-D9C3-46BF-B2CA-CE14E062BEAC}"/>
              </a:ext>
            </a:extLst>
          </p:cNvPr>
          <p:cNvPicPr>
            <a:picLocks noChangeAspect="1"/>
          </p:cNvPicPr>
          <p:nvPr/>
        </p:nvPicPr>
        <p:blipFill>
          <a:blip r:embed="rId5"/>
          <a:stretch>
            <a:fillRect/>
          </a:stretch>
        </p:blipFill>
        <p:spPr>
          <a:xfrm>
            <a:off x="82722" y="4184952"/>
            <a:ext cx="4506012" cy="2021302"/>
          </a:xfrm>
          <a:prstGeom prst="rect">
            <a:avLst/>
          </a:prstGeom>
        </p:spPr>
      </p:pic>
      <p:pic>
        <p:nvPicPr>
          <p:cNvPr id="20" name="図 19">
            <a:extLst>
              <a:ext uri="{FF2B5EF4-FFF2-40B4-BE49-F238E27FC236}">
                <a16:creationId xmlns:a16="http://schemas.microsoft.com/office/drawing/2014/main" id="{2F2ECE6E-47A2-4654-BEFC-9B7FE2E5B3FA}"/>
              </a:ext>
            </a:extLst>
          </p:cNvPr>
          <p:cNvPicPr>
            <a:picLocks noChangeAspect="1"/>
          </p:cNvPicPr>
          <p:nvPr/>
        </p:nvPicPr>
        <p:blipFill>
          <a:blip r:embed="rId6"/>
          <a:stretch>
            <a:fillRect/>
          </a:stretch>
        </p:blipFill>
        <p:spPr>
          <a:xfrm>
            <a:off x="4681362" y="4182475"/>
            <a:ext cx="4461827" cy="2021302"/>
          </a:xfrm>
          <a:prstGeom prst="rect">
            <a:avLst/>
          </a:prstGeom>
        </p:spPr>
      </p:pic>
    </p:spTree>
    <p:extLst>
      <p:ext uri="{BB962C8B-B14F-4D97-AF65-F5344CB8AC3E}">
        <p14:creationId xmlns:p14="http://schemas.microsoft.com/office/powerpoint/2010/main" val="3574640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2008" y="692696"/>
            <a:ext cx="4283968"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女性の有業率・潜在的有業率（大阪府）</a:t>
            </a:r>
            <a:endParaRPr lang="en-US" altLang="ja-JP" sz="1400" b="1" u="sng" dirty="0">
              <a:latin typeface="Meiryo UI" panose="020B0604030504040204" pitchFamily="50" charset="-128"/>
              <a:ea typeface="Meiryo UI" panose="020B0604030504040204" pitchFamily="50" charset="-128"/>
            </a:endParaRPr>
          </a:p>
        </p:txBody>
      </p:sp>
      <p:sp>
        <p:nvSpPr>
          <p:cNvPr id="7" name="正方形/長方形 4"/>
          <p:cNvSpPr>
            <a:spLocks noChangeArrowheads="1"/>
          </p:cNvSpPr>
          <p:nvPr/>
        </p:nvSpPr>
        <p:spPr bwMode="auto">
          <a:xfrm>
            <a:off x="5657344" y="6636322"/>
            <a:ext cx="3235136"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a:t>
            </a:r>
            <a:r>
              <a:rPr lang="en-US" altLang="ja-JP" sz="1000" dirty="0">
                <a:latin typeface="Meiryo UI" panose="020B0604030504040204" pitchFamily="50" charset="-128"/>
                <a:ea typeface="Meiryo UI" panose="020B0604030504040204" pitchFamily="50" charset="-128"/>
              </a:rPr>
              <a:t>2017</a:t>
            </a:r>
            <a:r>
              <a:rPr lang="ja-JP" altLang="en-US" sz="1000" dirty="0">
                <a:latin typeface="Meiryo UI" panose="020B0604030504040204" pitchFamily="50" charset="-128"/>
                <a:ea typeface="Meiryo UI" panose="020B0604030504040204" pitchFamily="50" charset="-128"/>
              </a:rPr>
              <a:t>年　総務省「就業構造基本調査」より作成</a:t>
            </a:r>
            <a:endParaRPr lang="ja-JP" altLang="en-US" sz="8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4572000" y="692696"/>
            <a:ext cx="4283968"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女性の有業率・潜在的有業率（全国）</a:t>
            </a:r>
            <a:endParaRPr lang="en-US" altLang="ja-JP" sz="1400" b="1" u="sng"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72008" y="3717032"/>
            <a:ext cx="4283968"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女性の有業率・潜在的有業率（大阪市）</a:t>
            </a:r>
            <a:endParaRPr lang="en-US" altLang="ja-JP" sz="1400" b="1" u="sng"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608512" y="3717032"/>
            <a:ext cx="4644008"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女性の有業率・潜在的有業率（大阪市を除く府域）</a:t>
            </a:r>
            <a:endParaRPr lang="en-US" altLang="ja-JP" sz="1400" b="1" u="sng" dirty="0">
              <a:latin typeface="Meiryo UI" panose="020B0604030504040204" pitchFamily="50" charset="-128"/>
              <a:ea typeface="Meiryo UI" panose="020B0604030504040204" pitchFamily="50" charset="-128"/>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52" y="4024792"/>
            <a:ext cx="4307305" cy="2736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859" y="4021964"/>
            <a:ext cx="4284637" cy="2630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2303" y="978775"/>
            <a:ext cx="4304193" cy="2738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223" y="978775"/>
            <a:ext cx="4320633" cy="274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タイトル 1"/>
          <p:cNvSpPr txBox="1">
            <a:spLocks/>
          </p:cNvSpPr>
          <p:nvPr/>
        </p:nvSpPr>
        <p:spPr>
          <a:xfrm>
            <a:off x="0" y="1"/>
            <a:ext cx="9144000" cy="620688"/>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①</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女性の年齢階層別有業率・潜在有業率　　　　　</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1"/>
          <p:cNvSpPr>
            <a:spLocks noGrp="1"/>
          </p:cNvSpPr>
          <p:nvPr>
            <p:ph type="sldNum" sz="quarter" idx="12"/>
          </p:nvPr>
        </p:nvSpPr>
        <p:spPr>
          <a:xfrm>
            <a:off x="6974905" y="6592267"/>
            <a:ext cx="2133600" cy="365125"/>
          </a:xfrm>
        </p:spPr>
        <p:txBody>
          <a:bodyPr/>
          <a:lstStyle/>
          <a:p>
            <a:pPr>
              <a:defRPr/>
            </a:pPr>
            <a:fld id="{C77793C5-38B7-48A6-8306-0FF47ECB2C84}" type="slidenum">
              <a:rPr lang="ja-JP" altLang="en-US" sz="1800">
                <a:solidFill>
                  <a:schemeClr val="tx1"/>
                </a:solidFill>
              </a:rPr>
              <a:pPr>
                <a:defRPr/>
              </a:pPr>
              <a:t>6</a:t>
            </a:fld>
            <a:endParaRPr lang="ja-JP" altLang="en-US" sz="1800" dirty="0">
              <a:solidFill>
                <a:schemeClr val="tx1"/>
              </a:solidFill>
            </a:endParaRPr>
          </a:p>
        </p:txBody>
      </p:sp>
    </p:spTree>
    <p:extLst>
      <p:ext uri="{BB962C8B-B14F-4D97-AF65-F5344CB8AC3E}">
        <p14:creationId xmlns:p14="http://schemas.microsoft.com/office/powerpoint/2010/main" val="3921245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7</a:t>
            </a:fld>
            <a:endParaRPr lang="ja-JP" altLang="en-US" sz="1800" dirty="0">
              <a:solidFill>
                <a:schemeClr val="tx1"/>
              </a:solidFill>
            </a:endParaRPr>
          </a:p>
        </p:txBody>
      </p:sp>
      <p:sp>
        <p:nvSpPr>
          <p:cNvPr id="5" name="テキスト ボックス 4"/>
          <p:cNvSpPr txBox="1"/>
          <p:nvPr/>
        </p:nvSpPr>
        <p:spPr>
          <a:xfrm>
            <a:off x="179512" y="764704"/>
            <a:ext cx="6336704"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出生数の推移</a:t>
            </a:r>
            <a:endParaRPr lang="en-US" altLang="ja-JP" sz="1400" b="1" u="sng"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4644008" y="764703"/>
            <a:ext cx="424847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合計特殊出生率の推移</a:t>
            </a:r>
            <a:endParaRPr lang="en-US" altLang="ja-JP" sz="1400" b="1" u="sng" dirty="0">
              <a:latin typeface="Meiryo UI" panose="020B0604030504040204" pitchFamily="50" charset="-128"/>
              <a:ea typeface="Meiryo UI" panose="020B0604030504040204" pitchFamily="50" charset="-128"/>
            </a:endParaRPr>
          </a:p>
        </p:txBody>
      </p:sp>
      <p:sp>
        <p:nvSpPr>
          <p:cNvPr id="10" name="正方形/長方形 4"/>
          <p:cNvSpPr>
            <a:spLocks noChangeArrowheads="1"/>
          </p:cNvSpPr>
          <p:nvPr/>
        </p:nvSpPr>
        <p:spPr bwMode="auto">
          <a:xfrm>
            <a:off x="6219214" y="6603239"/>
            <a:ext cx="2766576" cy="2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資料：厚生労働省「人口動態統計」より作成</a:t>
            </a:r>
            <a:endParaRPr lang="ja-JP" altLang="en-US" sz="800" dirty="0">
              <a:latin typeface="Meiryo UI" panose="020B0604030504040204" pitchFamily="50" charset="-128"/>
              <a:ea typeface="Meiryo UI" panose="020B0604030504040204" pitchFamily="50" charset="-128"/>
            </a:endParaRPr>
          </a:p>
        </p:txBody>
      </p:sp>
      <p:sp>
        <p:nvSpPr>
          <p:cNvPr id="25" name="タイトル 1"/>
          <p:cNvSpPr txBox="1">
            <a:spLocks/>
          </p:cNvSpPr>
          <p:nvPr/>
        </p:nvSpPr>
        <p:spPr>
          <a:xfrm>
            <a:off x="0" y="1"/>
            <a:ext cx="9144000" cy="620688"/>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①</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出生数・</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合計特殊出生率</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a:extLst>
              <a:ext uri="{FF2B5EF4-FFF2-40B4-BE49-F238E27FC236}">
                <a16:creationId xmlns:a16="http://schemas.microsoft.com/office/drawing/2014/main" id="{7DA50349-2E44-4F42-B1BD-8B5660C624C4}"/>
              </a:ext>
            </a:extLst>
          </p:cNvPr>
          <p:cNvGraphicFramePr>
            <a:graphicFrameLocks noGrp="1"/>
          </p:cNvGraphicFramePr>
          <p:nvPr>
            <p:extLst>
              <p:ext uri="{D42A27DB-BD31-4B8C-83A1-F6EECF244321}">
                <p14:modId xmlns:p14="http://schemas.microsoft.com/office/powerpoint/2010/main" val="1756587626"/>
              </p:ext>
            </p:extLst>
          </p:nvPr>
        </p:nvGraphicFramePr>
        <p:xfrm>
          <a:off x="92234" y="4619035"/>
          <a:ext cx="4551771" cy="1865282"/>
        </p:xfrm>
        <a:graphic>
          <a:graphicData uri="http://schemas.openxmlformats.org/drawingml/2006/table">
            <a:tbl>
              <a:tblPr/>
              <a:tblGrid>
                <a:gridCol w="650253">
                  <a:extLst>
                    <a:ext uri="{9D8B030D-6E8A-4147-A177-3AD203B41FA5}">
                      <a16:colId xmlns:a16="http://schemas.microsoft.com/office/drawing/2014/main" val="810361147"/>
                    </a:ext>
                  </a:extLst>
                </a:gridCol>
                <a:gridCol w="650253">
                  <a:extLst>
                    <a:ext uri="{9D8B030D-6E8A-4147-A177-3AD203B41FA5}">
                      <a16:colId xmlns:a16="http://schemas.microsoft.com/office/drawing/2014/main" val="3663904680"/>
                    </a:ext>
                  </a:extLst>
                </a:gridCol>
                <a:gridCol w="650253">
                  <a:extLst>
                    <a:ext uri="{9D8B030D-6E8A-4147-A177-3AD203B41FA5}">
                      <a16:colId xmlns:a16="http://schemas.microsoft.com/office/drawing/2014/main" val="2892221969"/>
                    </a:ext>
                  </a:extLst>
                </a:gridCol>
                <a:gridCol w="650253">
                  <a:extLst>
                    <a:ext uri="{9D8B030D-6E8A-4147-A177-3AD203B41FA5}">
                      <a16:colId xmlns:a16="http://schemas.microsoft.com/office/drawing/2014/main" val="2882948940"/>
                    </a:ext>
                  </a:extLst>
                </a:gridCol>
                <a:gridCol w="650253">
                  <a:extLst>
                    <a:ext uri="{9D8B030D-6E8A-4147-A177-3AD203B41FA5}">
                      <a16:colId xmlns:a16="http://schemas.microsoft.com/office/drawing/2014/main" val="220989736"/>
                    </a:ext>
                  </a:extLst>
                </a:gridCol>
                <a:gridCol w="650253">
                  <a:extLst>
                    <a:ext uri="{9D8B030D-6E8A-4147-A177-3AD203B41FA5}">
                      <a16:colId xmlns:a16="http://schemas.microsoft.com/office/drawing/2014/main" val="1834265735"/>
                    </a:ext>
                  </a:extLst>
                </a:gridCol>
                <a:gridCol w="650253">
                  <a:extLst>
                    <a:ext uri="{9D8B030D-6E8A-4147-A177-3AD203B41FA5}">
                      <a16:colId xmlns:a16="http://schemas.microsoft.com/office/drawing/2014/main" val="1253148368"/>
                    </a:ext>
                  </a:extLst>
                </a:gridCol>
              </a:tblGrid>
              <a:tr h="362760">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br>
                        <a:rPr lang="ja-JP" altLang="en-US" sz="1100" b="0" i="0" u="none" strike="noStrike">
                          <a:solidFill>
                            <a:srgbClr val="000000"/>
                          </a:solidFill>
                          <a:effectLst/>
                          <a:latin typeface="Meiryo UI" panose="020B0604030504040204" pitchFamily="50" charset="-128"/>
                          <a:ea typeface="Meiryo UI" panose="020B0604030504040204" pitchFamily="50" charset="-128"/>
                        </a:rPr>
                      </a:br>
                      <a:r>
                        <a:rPr lang="ja-JP" altLang="en-US" sz="1100" b="0" i="0" u="none" strike="noStrike">
                          <a:solidFill>
                            <a:srgbClr val="000000"/>
                          </a:solidFill>
                          <a:effectLst/>
                          <a:latin typeface="Meiryo UI" panose="020B0604030504040204" pitchFamily="50" charset="-128"/>
                          <a:ea typeface="Meiryo UI" panose="020B0604030504040204" pitchFamily="50" charset="-128"/>
                        </a:rPr>
                        <a:t>（概数）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254060597"/>
                  </a:ext>
                </a:extLst>
              </a:tr>
              <a:tr h="262906">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70,596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68,816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66,602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65,446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62,557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61,878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4388082"/>
                  </a:ext>
                </a:extLst>
              </a:tr>
              <a:tr h="295350">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東京都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113,194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111,962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108,989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107,150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101,818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99,661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6294347"/>
                  </a:ext>
                </a:extLst>
              </a:tr>
              <a:tr h="268761">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神奈川県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73,475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70,648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68,130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66,564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63,035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60,865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8904918"/>
                  </a:ext>
                </a:extLst>
              </a:tr>
              <a:tr h="321939">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愛知県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65,615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64,226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62,435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61,230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57,145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55,613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5763727"/>
                  </a:ext>
                </a:extLst>
              </a:tr>
              <a:tr h="353566">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1,005,677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976,978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946,060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918,400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865,239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840,832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1619474"/>
                  </a:ext>
                </a:extLst>
              </a:tr>
            </a:tbl>
          </a:graphicData>
        </a:graphic>
      </p:graphicFrame>
      <p:grpSp>
        <p:nvGrpSpPr>
          <p:cNvPr id="21" name="グループ化 20">
            <a:extLst>
              <a:ext uri="{FF2B5EF4-FFF2-40B4-BE49-F238E27FC236}">
                <a16:creationId xmlns:a16="http://schemas.microsoft.com/office/drawing/2014/main" id="{00000000-0008-0000-0000-00000B000000}"/>
              </a:ext>
            </a:extLst>
          </p:cNvPr>
          <p:cNvGrpSpPr/>
          <p:nvPr/>
        </p:nvGrpSpPr>
        <p:grpSpPr>
          <a:xfrm>
            <a:off x="89631" y="1281905"/>
            <a:ext cx="4398072" cy="2952750"/>
            <a:chOff x="0" y="0"/>
            <a:chExt cx="4657724" cy="2952750"/>
          </a:xfrm>
        </p:grpSpPr>
        <p:grpSp>
          <p:nvGrpSpPr>
            <p:cNvPr id="23" name="グループ化 22">
              <a:extLst>
                <a:ext uri="{FF2B5EF4-FFF2-40B4-BE49-F238E27FC236}">
                  <a16:creationId xmlns:a16="http://schemas.microsoft.com/office/drawing/2014/main" id="{00000000-0008-0000-0000-000009000000}"/>
                </a:ext>
              </a:extLst>
            </p:cNvPr>
            <p:cNvGrpSpPr/>
            <p:nvPr/>
          </p:nvGrpSpPr>
          <p:grpSpPr>
            <a:xfrm>
              <a:off x="9524" y="0"/>
              <a:ext cx="4648200" cy="2952750"/>
              <a:chOff x="9524" y="0"/>
              <a:chExt cx="4648200" cy="2952750"/>
            </a:xfrm>
          </p:grpSpPr>
          <p:graphicFrame>
            <p:nvGraphicFramePr>
              <p:cNvPr id="27" name="グラフ 26">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671198341"/>
                  </p:ext>
                </p:extLst>
              </p:nvPr>
            </p:nvGraphicFramePr>
            <p:xfrm>
              <a:off x="9524" y="0"/>
              <a:ext cx="4648200" cy="2952750"/>
            </p:xfrm>
            <a:graphic>
              <a:graphicData uri="http://schemas.openxmlformats.org/drawingml/2006/chart">
                <c:chart xmlns:c="http://schemas.openxmlformats.org/drawingml/2006/chart" xmlns:r="http://schemas.openxmlformats.org/officeDocument/2006/relationships" r:id="rId3"/>
              </a:graphicData>
            </a:graphic>
          </p:graphicFrame>
          <p:sp>
            <p:nvSpPr>
              <p:cNvPr id="28" name="大波 11">
                <a:extLst>
                  <a:ext uri="{FF2B5EF4-FFF2-40B4-BE49-F238E27FC236}">
                    <a16:creationId xmlns:a16="http://schemas.microsoft.com/office/drawing/2014/main" id="{00000000-0008-0000-0000-00000C000000}"/>
                  </a:ext>
                </a:extLst>
              </p:cNvPr>
              <p:cNvSpPr/>
              <p:nvPr/>
            </p:nvSpPr>
            <p:spPr>
              <a:xfrm>
                <a:off x="571498" y="986761"/>
                <a:ext cx="4000501" cy="361949"/>
              </a:xfrm>
              <a:prstGeom prst="wave">
                <a:avLst>
                  <a:gd name="adj1" fmla="val 20000"/>
                  <a:gd name="adj2" fmla="val 123"/>
                </a:avLst>
              </a:prstGeom>
              <a:solidFill>
                <a:sysClr val="window" lastClr="FFFFFF"/>
              </a:solidFill>
              <a:ln w="6350" cap="flat" cmpd="sng" algn="ctr">
                <a:solidFill>
                  <a:sysClr val="windowText" lastClr="000000"/>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cxnSp>
            <p:nvCxnSpPr>
              <p:cNvPr id="29" name="直線コネクタ 28">
                <a:extLst>
                  <a:ext uri="{FF2B5EF4-FFF2-40B4-BE49-F238E27FC236}">
                    <a16:creationId xmlns:a16="http://schemas.microsoft.com/office/drawing/2014/main" id="{00000000-0008-0000-0000-000004000000}"/>
                  </a:ext>
                </a:extLst>
              </p:cNvPr>
              <p:cNvCxnSpPr/>
              <p:nvPr/>
            </p:nvCxnSpPr>
            <p:spPr>
              <a:xfrm>
                <a:off x="4610099" y="971550"/>
                <a:ext cx="1" cy="200025"/>
              </a:xfrm>
              <a:prstGeom prst="line">
                <a:avLst/>
              </a:prstGeom>
              <a:noFill/>
              <a:ln w="38100" cap="flat" cmpd="sng" algn="ctr">
                <a:solidFill>
                  <a:sysClr val="window" lastClr="FFFFFF"/>
                </a:solidFill>
                <a:prstDash val="solid"/>
              </a:ln>
              <a:effectLst/>
            </p:spPr>
          </p:cxnSp>
          <p:cxnSp>
            <p:nvCxnSpPr>
              <p:cNvPr id="30" name="直線コネクタ 29">
                <a:extLst>
                  <a:ext uri="{FF2B5EF4-FFF2-40B4-BE49-F238E27FC236}">
                    <a16:creationId xmlns:a16="http://schemas.microsoft.com/office/drawing/2014/main" id="{00000000-0008-0000-0000-000008000000}"/>
                  </a:ext>
                </a:extLst>
              </p:cNvPr>
              <p:cNvCxnSpPr/>
              <p:nvPr/>
            </p:nvCxnSpPr>
            <p:spPr>
              <a:xfrm>
                <a:off x="619124" y="981075"/>
                <a:ext cx="1" cy="200025"/>
              </a:xfrm>
              <a:prstGeom prst="line">
                <a:avLst/>
              </a:prstGeom>
              <a:noFill/>
              <a:ln w="38100" cap="flat" cmpd="sng" algn="ctr">
                <a:solidFill>
                  <a:sysClr val="window" lastClr="FFFFFF"/>
                </a:solidFill>
                <a:prstDash val="solid"/>
              </a:ln>
              <a:effectLst/>
            </p:spPr>
          </p:cxnSp>
        </p:grpSp>
        <p:sp>
          <p:nvSpPr>
            <p:cNvPr id="24" name="正方形/長方形 23">
              <a:extLst>
                <a:ext uri="{FF2B5EF4-FFF2-40B4-BE49-F238E27FC236}">
                  <a16:creationId xmlns:a16="http://schemas.microsoft.com/office/drawing/2014/main" id="{00000000-0008-0000-0000-00000A000000}"/>
                </a:ext>
              </a:extLst>
            </p:cNvPr>
            <p:cNvSpPr/>
            <p:nvPr/>
          </p:nvSpPr>
          <p:spPr>
            <a:xfrm>
              <a:off x="0" y="9525"/>
              <a:ext cx="828674" cy="200025"/>
            </a:xfrm>
            <a:prstGeom prst="rect">
              <a:avLst/>
            </a:prstGeom>
            <a:no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1,050,000</a:t>
              </a:r>
              <a:endParaRPr kumimoji="1" lang="ja-JP" altLang="en-US" sz="1000" b="0" i="0" u="none" strike="noStrike" kern="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26" name="正方形/長方形 25">
              <a:extLst>
                <a:ext uri="{FF2B5EF4-FFF2-40B4-BE49-F238E27FC236}">
                  <a16:creationId xmlns:a16="http://schemas.microsoft.com/office/drawing/2014/main" id="{00000000-0008-0000-0000-00000D000000}"/>
                </a:ext>
              </a:extLst>
            </p:cNvPr>
            <p:cNvSpPr/>
            <p:nvPr/>
          </p:nvSpPr>
          <p:spPr>
            <a:xfrm>
              <a:off x="95250" y="742950"/>
              <a:ext cx="733424" cy="200025"/>
            </a:xfrm>
            <a:prstGeom prst="rect">
              <a:avLst/>
            </a:prstGeom>
            <a:no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rPr>
                <a:t>950,000</a:t>
              </a:r>
              <a:endParaRPr kumimoji="1" lang="ja-JP" altLang="en-US" sz="10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grpSp>
      <p:graphicFrame>
        <p:nvGraphicFramePr>
          <p:cNvPr id="9" name="表 8">
            <a:extLst>
              <a:ext uri="{FF2B5EF4-FFF2-40B4-BE49-F238E27FC236}">
                <a16:creationId xmlns:a16="http://schemas.microsoft.com/office/drawing/2014/main" id="{49AE9124-73FD-41ED-9DD1-2E92059ABA67}"/>
              </a:ext>
            </a:extLst>
          </p:cNvPr>
          <p:cNvGraphicFramePr>
            <a:graphicFrameLocks noGrp="1"/>
          </p:cNvGraphicFramePr>
          <p:nvPr>
            <p:extLst>
              <p:ext uri="{D42A27DB-BD31-4B8C-83A1-F6EECF244321}">
                <p14:modId xmlns:p14="http://schemas.microsoft.com/office/powerpoint/2010/main" val="2727014638"/>
              </p:ext>
            </p:extLst>
          </p:nvPr>
        </p:nvGraphicFramePr>
        <p:xfrm>
          <a:off x="4788024" y="4619034"/>
          <a:ext cx="4263741" cy="1865284"/>
        </p:xfrm>
        <a:graphic>
          <a:graphicData uri="http://schemas.openxmlformats.org/drawingml/2006/table">
            <a:tbl>
              <a:tblPr/>
              <a:tblGrid>
                <a:gridCol w="599735">
                  <a:extLst>
                    <a:ext uri="{9D8B030D-6E8A-4147-A177-3AD203B41FA5}">
                      <a16:colId xmlns:a16="http://schemas.microsoft.com/office/drawing/2014/main" val="1514698868"/>
                    </a:ext>
                  </a:extLst>
                </a:gridCol>
                <a:gridCol w="599735">
                  <a:extLst>
                    <a:ext uri="{9D8B030D-6E8A-4147-A177-3AD203B41FA5}">
                      <a16:colId xmlns:a16="http://schemas.microsoft.com/office/drawing/2014/main" val="1694536269"/>
                    </a:ext>
                  </a:extLst>
                </a:gridCol>
                <a:gridCol w="599735">
                  <a:extLst>
                    <a:ext uri="{9D8B030D-6E8A-4147-A177-3AD203B41FA5}">
                      <a16:colId xmlns:a16="http://schemas.microsoft.com/office/drawing/2014/main" val="2545145420"/>
                    </a:ext>
                  </a:extLst>
                </a:gridCol>
                <a:gridCol w="599735">
                  <a:extLst>
                    <a:ext uri="{9D8B030D-6E8A-4147-A177-3AD203B41FA5}">
                      <a16:colId xmlns:a16="http://schemas.microsoft.com/office/drawing/2014/main" val="2873563977"/>
                    </a:ext>
                  </a:extLst>
                </a:gridCol>
                <a:gridCol w="599735">
                  <a:extLst>
                    <a:ext uri="{9D8B030D-6E8A-4147-A177-3AD203B41FA5}">
                      <a16:colId xmlns:a16="http://schemas.microsoft.com/office/drawing/2014/main" val="1372569994"/>
                    </a:ext>
                  </a:extLst>
                </a:gridCol>
                <a:gridCol w="599735">
                  <a:extLst>
                    <a:ext uri="{9D8B030D-6E8A-4147-A177-3AD203B41FA5}">
                      <a16:colId xmlns:a16="http://schemas.microsoft.com/office/drawing/2014/main" val="1793366167"/>
                    </a:ext>
                  </a:extLst>
                </a:gridCol>
                <a:gridCol w="665331">
                  <a:extLst>
                    <a:ext uri="{9D8B030D-6E8A-4147-A177-3AD203B41FA5}">
                      <a16:colId xmlns:a16="http://schemas.microsoft.com/office/drawing/2014/main" val="51212060"/>
                    </a:ext>
                  </a:extLst>
                </a:gridCol>
              </a:tblGrid>
              <a:tr h="371594">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br>
                        <a:rPr lang="ja-JP" altLang="en-US" sz="1100" b="0" i="0" u="none" strike="noStrike">
                          <a:solidFill>
                            <a:srgbClr val="000000"/>
                          </a:solidFill>
                          <a:effectLst/>
                          <a:latin typeface="Meiryo UI" panose="020B0604030504040204" pitchFamily="50" charset="-128"/>
                          <a:ea typeface="Meiryo UI" panose="020B0604030504040204" pitchFamily="50" charset="-128"/>
                        </a:rPr>
                      </a:br>
                      <a:r>
                        <a:rPr lang="ja-JP" altLang="en-US" sz="1100" b="0" i="0" u="none" strike="noStrike">
                          <a:solidFill>
                            <a:srgbClr val="000000"/>
                          </a:solidFill>
                          <a:effectLst/>
                          <a:latin typeface="Meiryo UI" panose="020B0604030504040204" pitchFamily="50" charset="-128"/>
                          <a:ea typeface="Meiryo UI" panose="020B0604030504040204" pitchFamily="50" charset="-128"/>
                        </a:rPr>
                        <a:t>（概数）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926951791"/>
                  </a:ext>
                </a:extLst>
              </a:tr>
              <a:tr h="298738">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1.35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1.35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4565773"/>
                  </a:ext>
                </a:extLst>
              </a:tr>
              <a:tr h="298738">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東京都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1.21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1.15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1.13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2842401"/>
                  </a:ext>
                </a:extLst>
              </a:tr>
              <a:tr h="298738">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神奈川県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1.28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1693846"/>
                  </a:ext>
                </a:extLst>
              </a:tr>
              <a:tr h="298738">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愛知県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1.54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1.54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1.45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1331321"/>
                  </a:ext>
                </a:extLst>
              </a:tr>
              <a:tr h="298738">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1.42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1.36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63587293"/>
                  </a:ext>
                </a:extLst>
              </a:tr>
            </a:tbl>
          </a:graphicData>
        </a:graphic>
      </p:graphicFrame>
      <p:graphicFrame>
        <p:nvGraphicFramePr>
          <p:cNvPr id="31" name="グラフ 30">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2723235343"/>
              </p:ext>
            </p:extLst>
          </p:nvPr>
        </p:nvGraphicFramePr>
        <p:xfrm>
          <a:off x="4536091" y="1341509"/>
          <a:ext cx="4675315"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3" name="正方形/長方形 2">
            <a:extLst>
              <a:ext uri="{FF2B5EF4-FFF2-40B4-BE49-F238E27FC236}">
                <a16:creationId xmlns:a16="http://schemas.microsoft.com/office/drawing/2014/main" id="{0798EF5D-4547-4687-9835-8E88B7A1E4E7}"/>
              </a:ext>
            </a:extLst>
          </p:cNvPr>
          <p:cNvSpPr/>
          <p:nvPr/>
        </p:nvSpPr>
        <p:spPr>
          <a:xfrm>
            <a:off x="167358" y="1119767"/>
            <a:ext cx="569387" cy="246221"/>
          </a:xfrm>
          <a:prstGeom prst="rect">
            <a:avLst/>
          </a:prstGeom>
        </p:spPr>
        <p:txBody>
          <a:bodyPr wrap="none">
            <a:spAutoFit/>
          </a:bodyPr>
          <a:lstStyle/>
          <a:p>
            <a:pPr lvl="0" algn="ctr"/>
            <a:r>
              <a:rPr lang="ja-JP" altLang="en-US" sz="1000" dirty="0">
                <a:solidFill>
                  <a:prstClr val="black"/>
                </a:solidFill>
                <a:latin typeface="Meiryo UI" panose="020B0604030504040204" pitchFamily="50" charset="-128"/>
                <a:ea typeface="Meiryo UI" panose="020B0604030504040204" pitchFamily="50" charset="-128"/>
              </a:rPr>
              <a:t>（人）</a:t>
            </a:r>
          </a:p>
        </p:txBody>
      </p:sp>
    </p:spTree>
    <p:extLst>
      <p:ext uri="{BB962C8B-B14F-4D97-AF65-F5344CB8AC3E}">
        <p14:creationId xmlns:p14="http://schemas.microsoft.com/office/powerpoint/2010/main" val="3137489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8</a:t>
            </a:fld>
            <a:endParaRPr lang="ja-JP" altLang="en-US" sz="1800" dirty="0">
              <a:solidFill>
                <a:schemeClr val="tx1"/>
              </a:solidFill>
            </a:endParaRPr>
          </a:p>
        </p:txBody>
      </p:sp>
      <p:sp>
        <p:nvSpPr>
          <p:cNvPr id="10" name="テキスト ボックス 9"/>
          <p:cNvSpPr txBox="1"/>
          <p:nvPr/>
        </p:nvSpPr>
        <p:spPr>
          <a:xfrm>
            <a:off x="179512" y="775738"/>
            <a:ext cx="6336704"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初婚年齢および第一子出生年齢の推移（女性）</a:t>
            </a:r>
            <a:endParaRPr lang="en-US" altLang="ja-JP" sz="1400" b="1" u="sng"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89980" y="3783672"/>
            <a:ext cx="6336704"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初婚年齢の推移（男性）</a:t>
            </a:r>
            <a:endParaRPr lang="en-US" altLang="ja-JP" sz="1400" b="1" u="sng" dirty="0">
              <a:latin typeface="Meiryo UI" panose="020B0604030504040204" pitchFamily="50" charset="-128"/>
              <a:ea typeface="Meiryo UI" panose="020B0604030504040204" pitchFamily="50" charset="-128"/>
            </a:endParaRPr>
          </a:p>
        </p:txBody>
      </p:sp>
      <p:sp>
        <p:nvSpPr>
          <p:cNvPr id="12" name="正方形/長方形 4"/>
          <p:cNvSpPr>
            <a:spLocks noChangeArrowheads="1"/>
          </p:cNvSpPr>
          <p:nvPr/>
        </p:nvSpPr>
        <p:spPr bwMode="auto">
          <a:xfrm>
            <a:off x="6156176" y="6567171"/>
            <a:ext cx="2766576" cy="2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資料：厚生労働省「人口動態統計」より作成</a:t>
            </a:r>
            <a:endParaRPr lang="ja-JP" altLang="en-US" sz="8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932040" y="3861048"/>
            <a:ext cx="3528392" cy="307760"/>
          </a:xfrm>
          <a:prstGeom prst="rect">
            <a:avLst/>
          </a:prstGeom>
          <a:noFill/>
        </p:spPr>
        <p:txBody>
          <a:bodyPr wrap="square" lIns="91424" tIns="45712" rIns="91424" bIns="45712" rtlCol="0">
            <a:spAutoFit/>
          </a:bodyPr>
          <a:lstStyle/>
          <a:p>
            <a:r>
              <a:rPr lang="en-US" altLang="ja-JP" sz="1400" b="1" u="sng" dirty="0"/>
              <a:t>【</a:t>
            </a:r>
            <a:r>
              <a:rPr lang="ja-JP" altLang="en-US" sz="1400" b="1" u="sng" dirty="0">
                <a:latin typeface="Meiryo UI" panose="020B0604030504040204" pitchFamily="50" charset="-128"/>
                <a:ea typeface="Meiryo UI" panose="020B0604030504040204" pitchFamily="50" charset="-128"/>
              </a:rPr>
              <a:t>参考</a:t>
            </a:r>
            <a:r>
              <a:rPr lang="en-US" altLang="ja-JP" sz="1400" b="1" u="sng"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　初婚年齢　</a:t>
            </a:r>
            <a:r>
              <a:rPr lang="en-US" altLang="ja-JP" sz="1400" b="1" u="sng" dirty="0">
                <a:latin typeface="Meiryo UI" panose="020B0604030504040204" pitchFamily="50" charset="-128"/>
                <a:ea typeface="Meiryo UI" panose="020B0604030504040204" pitchFamily="50" charset="-128"/>
              </a:rPr>
              <a:t>2019</a:t>
            </a:r>
            <a:r>
              <a:rPr lang="ja-JP" altLang="en-US" sz="1400" b="1" u="sng" dirty="0">
                <a:latin typeface="Meiryo UI" panose="020B0604030504040204" pitchFamily="50" charset="-128"/>
                <a:ea typeface="Meiryo UI" panose="020B0604030504040204" pitchFamily="50" charset="-128"/>
              </a:rPr>
              <a:t>年（概数）</a:t>
            </a:r>
            <a:endParaRPr lang="en-US" altLang="ja-JP" sz="1400" b="1" u="sng"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8316416" y="942642"/>
            <a:ext cx="1152128" cy="253916"/>
          </a:xfrm>
          <a:prstGeom prst="rect">
            <a:avLst/>
          </a:prstGeom>
          <a:noFill/>
        </p:spPr>
        <p:txBody>
          <a:bodyPr wrap="square" rtlCol="0">
            <a:spAutoFit/>
          </a:bodyPr>
          <a:lstStyle/>
          <a:p>
            <a:r>
              <a:rPr lang="ja-JP" altLang="en-US" sz="1050" dirty="0"/>
              <a:t>（</a:t>
            </a:r>
            <a:r>
              <a:rPr kumimoji="1" lang="ja-JP" altLang="en-US" sz="1050" dirty="0"/>
              <a:t>単位：歳）</a:t>
            </a:r>
          </a:p>
        </p:txBody>
      </p:sp>
      <p:sp>
        <p:nvSpPr>
          <p:cNvPr id="32" name="タイトル 1"/>
          <p:cNvSpPr txBox="1">
            <a:spLocks/>
          </p:cNvSpPr>
          <p:nvPr/>
        </p:nvSpPr>
        <p:spPr>
          <a:xfrm>
            <a:off x="0" y="1"/>
            <a:ext cx="9144000" cy="620688"/>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①</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初婚年齢　　　　　　　　　　　　　　　　　　　　　　　</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グラフ 15">
            <a:extLst>
              <a:ext uri="{FF2B5EF4-FFF2-40B4-BE49-F238E27FC236}">
                <a16:creationId xmlns:a16="http://schemas.microsoft.com/office/drawing/2014/main" id="{50A63FE5-827D-472D-A093-382DAC06C78C}"/>
              </a:ext>
            </a:extLst>
          </p:cNvPr>
          <p:cNvGraphicFramePr>
            <a:graphicFrameLocks/>
          </p:cNvGraphicFramePr>
          <p:nvPr>
            <p:extLst>
              <p:ext uri="{D42A27DB-BD31-4B8C-83A1-F6EECF244321}">
                <p14:modId xmlns:p14="http://schemas.microsoft.com/office/powerpoint/2010/main" val="676460777"/>
              </p:ext>
            </p:extLst>
          </p:nvPr>
        </p:nvGraphicFramePr>
        <p:xfrm>
          <a:off x="221248" y="3983431"/>
          <a:ext cx="4345885" cy="29759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表 1">
            <a:extLst>
              <a:ext uri="{FF2B5EF4-FFF2-40B4-BE49-F238E27FC236}">
                <a16:creationId xmlns:a16="http://schemas.microsoft.com/office/drawing/2014/main" id="{854263A7-D72B-456F-ADF1-C01292400BCB}"/>
              </a:ext>
            </a:extLst>
          </p:cNvPr>
          <p:cNvGraphicFramePr>
            <a:graphicFrameLocks noGrp="1"/>
          </p:cNvGraphicFramePr>
          <p:nvPr>
            <p:extLst>
              <p:ext uri="{D42A27DB-BD31-4B8C-83A1-F6EECF244321}">
                <p14:modId xmlns:p14="http://schemas.microsoft.com/office/powerpoint/2010/main" val="1247063282"/>
              </p:ext>
            </p:extLst>
          </p:nvPr>
        </p:nvGraphicFramePr>
        <p:xfrm>
          <a:off x="4926662" y="4390501"/>
          <a:ext cx="4114800" cy="600075"/>
        </p:xfrm>
        <a:graphic>
          <a:graphicData uri="http://schemas.openxmlformats.org/drawingml/2006/table">
            <a:tbl>
              <a:tblPr/>
              <a:tblGrid>
                <a:gridCol w="685800">
                  <a:extLst>
                    <a:ext uri="{9D8B030D-6E8A-4147-A177-3AD203B41FA5}">
                      <a16:colId xmlns:a16="http://schemas.microsoft.com/office/drawing/2014/main" val="1698985155"/>
                    </a:ext>
                  </a:extLst>
                </a:gridCol>
                <a:gridCol w="685800">
                  <a:extLst>
                    <a:ext uri="{9D8B030D-6E8A-4147-A177-3AD203B41FA5}">
                      <a16:colId xmlns:a16="http://schemas.microsoft.com/office/drawing/2014/main" val="2233660687"/>
                    </a:ext>
                  </a:extLst>
                </a:gridCol>
                <a:gridCol w="685800">
                  <a:extLst>
                    <a:ext uri="{9D8B030D-6E8A-4147-A177-3AD203B41FA5}">
                      <a16:colId xmlns:a16="http://schemas.microsoft.com/office/drawing/2014/main" val="3981189094"/>
                    </a:ext>
                  </a:extLst>
                </a:gridCol>
                <a:gridCol w="685800">
                  <a:extLst>
                    <a:ext uri="{9D8B030D-6E8A-4147-A177-3AD203B41FA5}">
                      <a16:colId xmlns:a16="http://schemas.microsoft.com/office/drawing/2014/main" val="2417447910"/>
                    </a:ext>
                  </a:extLst>
                </a:gridCol>
                <a:gridCol w="685800">
                  <a:extLst>
                    <a:ext uri="{9D8B030D-6E8A-4147-A177-3AD203B41FA5}">
                      <a16:colId xmlns:a16="http://schemas.microsoft.com/office/drawing/2014/main" val="1476800828"/>
                    </a:ext>
                  </a:extLst>
                </a:gridCol>
                <a:gridCol w="685800">
                  <a:extLst>
                    <a:ext uri="{9D8B030D-6E8A-4147-A177-3AD203B41FA5}">
                      <a16:colId xmlns:a16="http://schemas.microsoft.com/office/drawing/2014/main" val="3431404485"/>
                    </a:ext>
                  </a:extLst>
                </a:gridCol>
              </a:tblGrid>
              <a:tr h="200025">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東京都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神奈川県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愛知県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3002529203"/>
                  </a:ext>
                </a:extLst>
              </a:tr>
              <a:tr h="200025">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30.0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29.1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3210847"/>
                  </a:ext>
                </a:extLst>
              </a:tr>
              <a:tr h="200025">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31.1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31.9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31.0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972615"/>
                  </a:ext>
                </a:extLst>
              </a:tr>
            </a:tbl>
          </a:graphicData>
        </a:graphic>
      </p:graphicFrame>
      <p:graphicFrame>
        <p:nvGraphicFramePr>
          <p:cNvPr id="20" name="グラフ 19">
            <a:extLst>
              <a:ext uri="{FF2B5EF4-FFF2-40B4-BE49-F238E27FC236}">
                <a16:creationId xmlns:a16="http://schemas.microsoft.com/office/drawing/2014/main" id="{2BACAA7E-0002-4A2A-87B3-89C488E1D1F2}"/>
              </a:ext>
            </a:extLst>
          </p:cNvPr>
          <p:cNvGraphicFramePr>
            <a:graphicFrameLocks/>
          </p:cNvGraphicFramePr>
          <p:nvPr>
            <p:extLst>
              <p:ext uri="{D42A27DB-BD31-4B8C-83A1-F6EECF244321}">
                <p14:modId xmlns:p14="http://schemas.microsoft.com/office/powerpoint/2010/main" val="4111729981"/>
              </p:ext>
            </p:extLst>
          </p:nvPr>
        </p:nvGraphicFramePr>
        <p:xfrm>
          <a:off x="215993" y="949537"/>
          <a:ext cx="1765437" cy="27775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グラフ 20">
            <a:extLst>
              <a:ext uri="{FF2B5EF4-FFF2-40B4-BE49-F238E27FC236}">
                <a16:creationId xmlns:a16="http://schemas.microsoft.com/office/drawing/2014/main" id="{408E6327-04F2-4D7F-9943-3128E4D79BE7}"/>
              </a:ext>
            </a:extLst>
          </p:cNvPr>
          <p:cNvGraphicFramePr>
            <a:graphicFrameLocks/>
          </p:cNvGraphicFramePr>
          <p:nvPr>
            <p:extLst>
              <p:ext uri="{D42A27DB-BD31-4B8C-83A1-F6EECF244321}">
                <p14:modId xmlns:p14="http://schemas.microsoft.com/office/powerpoint/2010/main" val="1084553128"/>
              </p:ext>
            </p:extLst>
          </p:nvPr>
        </p:nvGraphicFramePr>
        <p:xfrm>
          <a:off x="1842527" y="928478"/>
          <a:ext cx="1851162" cy="28003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グラフ 21">
            <a:extLst>
              <a:ext uri="{FF2B5EF4-FFF2-40B4-BE49-F238E27FC236}">
                <a16:creationId xmlns:a16="http://schemas.microsoft.com/office/drawing/2014/main" id="{BEEEAAE9-2347-42C1-AEE5-BF54223C4E98}"/>
              </a:ext>
            </a:extLst>
          </p:cNvPr>
          <p:cNvGraphicFramePr>
            <a:graphicFrameLocks/>
          </p:cNvGraphicFramePr>
          <p:nvPr>
            <p:extLst>
              <p:ext uri="{D42A27DB-BD31-4B8C-83A1-F6EECF244321}">
                <p14:modId xmlns:p14="http://schemas.microsoft.com/office/powerpoint/2010/main" val="1883266043"/>
              </p:ext>
            </p:extLst>
          </p:nvPr>
        </p:nvGraphicFramePr>
        <p:xfrm>
          <a:off x="3630888" y="907467"/>
          <a:ext cx="1851162" cy="281153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グラフ 22">
            <a:extLst>
              <a:ext uri="{FF2B5EF4-FFF2-40B4-BE49-F238E27FC236}">
                <a16:creationId xmlns:a16="http://schemas.microsoft.com/office/drawing/2014/main" id="{8E2C2596-C426-49FD-A98C-77C6347F9EA1}"/>
              </a:ext>
            </a:extLst>
          </p:cNvPr>
          <p:cNvGraphicFramePr>
            <a:graphicFrameLocks/>
          </p:cNvGraphicFramePr>
          <p:nvPr>
            <p:extLst>
              <p:ext uri="{D42A27DB-BD31-4B8C-83A1-F6EECF244321}">
                <p14:modId xmlns:p14="http://schemas.microsoft.com/office/powerpoint/2010/main" val="12034215"/>
              </p:ext>
            </p:extLst>
          </p:nvPr>
        </p:nvGraphicFramePr>
        <p:xfrm>
          <a:off x="5413277" y="899982"/>
          <a:ext cx="1851162" cy="281153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グラフ 23">
            <a:extLst>
              <a:ext uri="{FF2B5EF4-FFF2-40B4-BE49-F238E27FC236}">
                <a16:creationId xmlns:a16="http://schemas.microsoft.com/office/drawing/2014/main" id="{1B34E94A-0295-41AC-A3C3-AFD51E6DA13D}"/>
              </a:ext>
            </a:extLst>
          </p:cNvPr>
          <p:cNvGraphicFramePr>
            <a:graphicFrameLocks/>
          </p:cNvGraphicFramePr>
          <p:nvPr>
            <p:extLst>
              <p:ext uri="{D42A27DB-BD31-4B8C-83A1-F6EECF244321}">
                <p14:modId xmlns:p14="http://schemas.microsoft.com/office/powerpoint/2010/main" val="1363272103"/>
              </p:ext>
            </p:extLst>
          </p:nvPr>
        </p:nvGraphicFramePr>
        <p:xfrm>
          <a:off x="7224562" y="907467"/>
          <a:ext cx="1882223" cy="276542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1719729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16359</Words>
  <Application>Microsoft Office PowerPoint</Application>
  <PresentationFormat>画面に合わせる (4:3)</PresentationFormat>
  <Paragraphs>4227</Paragraphs>
  <Slides>45</Slides>
  <Notes>29</Notes>
  <HiddenSlides>0</HiddenSlides>
  <MMClips>0</MMClips>
  <ScaleCrop>false</ScaleCrop>
  <HeadingPairs>
    <vt:vector size="6" baseType="variant">
      <vt:variant>
        <vt:lpstr>使用されているフォント</vt:lpstr>
      </vt:variant>
      <vt:variant>
        <vt:i4>22</vt:i4>
      </vt:variant>
      <vt:variant>
        <vt:lpstr>テーマ</vt:lpstr>
      </vt:variant>
      <vt:variant>
        <vt:i4>3</vt:i4>
      </vt:variant>
      <vt:variant>
        <vt:lpstr>スライド タイトル</vt:lpstr>
      </vt:variant>
      <vt:variant>
        <vt:i4>45</vt:i4>
      </vt:variant>
    </vt:vector>
  </HeadingPairs>
  <TitlesOfParts>
    <vt:vector size="70" baseType="lpstr">
      <vt:lpstr>HGP創英角ｺﾞｼｯｸUB</vt:lpstr>
      <vt:lpstr>HGSｺﾞｼｯｸM</vt:lpstr>
      <vt:lpstr>HGS創英角ｺﾞｼｯｸUB</vt:lpstr>
      <vt:lpstr>HG明朝B</vt:lpstr>
      <vt:lpstr>Meiryo UI</vt:lpstr>
      <vt:lpstr>ＭＳ Ｐゴシック</vt:lpstr>
      <vt:lpstr>ＭＳ 明朝</vt:lpstr>
      <vt:lpstr>UD デジタル 教科書体 NK-R</vt:lpstr>
      <vt:lpstr>メイリオ</vt:lpstr>
      <vt:lpstr>游ゴシック</vt:lpstr>
      <vt:lpstr>游明朝</vt:lpstr>
      <vt:lpstr>Arial</vt:lpstr>
      <vt:lpstr>Calibri</vt:lpstr>
      <vt:lpstr>Calibri Light</vt:lpstr>
      <vt:lpstr>Century</vt:lpstr>
      <vt:lpstr>Courier New</vt:lpstr>
      <vt:lpstr>Ebrima</vt:lpstr>
      <vt:lpstr>Georgia</vt:lpstr>
      <vt:lpstr>Times New Roman</vt:lpstr>
      <vt:lpstr>Trebuchet MS</vt:lpstr>
      <vt:lpstr>Wingdings 2</vt:lpstr>
      <vt:lpstr>Wingdings 3</vt:lpstr>
      <vt:lpstr>Office ​​テーマ</vt:lpstr>
      <vt:lpstr>HDOfficeLightV0</vt:lpstr>
      <vt:lpstr>ファセット</vt:lpstr>
      <vt:lpstr>具体的目標の進捗管理に係る参考指標</vt:lpstr>
      <vt:lpstr>＜目次＞　　　　　　　　　　　　　　　　　　　　　　　　　　※太字は戦略本体のKPI指標</vt:lpstr>
      <vt:lpstr>方向性Ⅰ）若者が活躍でき、子育て安心の都市「大阪」の実現 ①-1:年齢別就業率　　　　　　　　　　　　　　　　　　　　　　　　　（KPI指標・参考指標）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方向性Ⅲ）東西二極の一極としての社会経済構造の構築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2020-08-31T08:35:56Z</dcterms:created>
  <dcterms:modified xsi:type="dcterms:W3CDTF">2021-08-18T13:05:14Z</dcterms:modified>
</cp:coreProperties>
</file>