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6" r:id="rId2"/>
    <p:sldId id="257" r:id="rId3"/>
    <p:sldId id="478" r:id="rId4"/>
    <p:sldId id="642" r:id="rId5"/>
    <p:sldId id="643" r:id="rId6"/>
    <p:sldId id="644" r:id="rId7"/>
    <p:sldId id="645" r:id="rId8"/>
    <p:sldId id="646" r:id="rId9"/>
    <p:sldId id="647" r:id="rId10"/>
    <p:sldId id="648" r:id="rId11"/>
    <p:sldId id="649" r:id="rId12"/>
    <p:sldId id="650" r:id="rId13"/>
    <p:sldId id="651" r:id="rId14"/>
    <p:sldId id="652" r:id="rId15"/>
    <p:sldId id="653" r:id="rId16"/>
    <p:sldId id="654" r:id="rId17"/>
    <p:sldId id="655" r:id="rId18"/>
    <p:sldId id="454" r:id="rId19"/>
    <p:sldId id="455" r:id="rId20"/>
    <p:sldId id="517" r:id="rId21"/>
    <p:sldId id="518" r:id="rId22"/>
    <p:sldId id="303" r:id="rId23"/>
    <p:sldId id="656" r:id="rId24"/>
    <p:sldId id="657" r:id="rId25"/>
    <p:sldId id="519" r:id="rId26"/>
    <p:sldId id="611" r:id="rId27"/>
    <p:sldId id="525" r:id="rId28"/>
    <p:sldId id="526" r:id="rId29"/>
    <p:sldId id="529" r:id="rId30"/>
    <p:sldId id="530" r:id="rId31"/>
    <p:sldId id="533" r:id="rId32"/>
    <p:sldId id="535" r:id="rId33"/>
    <p:sldId id="537" r:id="rId34"/>
    <p:sldId id="542" r:id="rId35"/>
    <p:sldId id="543" r:id="rId36"/>
    <p:sldId id="547" r:id="rId37"/>
    <p:sldId id="549" r:id="rId38"/>
    <p:sldId id="554" r:id="rId39"/>
    <p:sldId id="557" r:id="rId40"/>
    <p:sldId id="559" r:id="rId41"/>
    <p:sldId id="560" r:id="rId42"/>
    <p:sldId id="562" r:id="rId43"/>
    <p:sldId id="564" r:id="rId44"/>
    <p:sldId id="658" r:id="rId45"/>
    <p:sldId id="570" r:id="rId46"/>
    <p:sldId id="571" r:id="rId47"/>
    <p:sldId id="573" r:id="rId48"/>
    <p:sldId id="612" r:id="rId49"/>
    <p:sldId id="613" r:id="rId50"/>
    <p:sldId id="614" r:id="rId51"/>
    <p:sldId id="615" r:id="rId52"/>
    <p:sldId id="616" r:id="rId53"/>
    <p:sldId id="617" r:id="rId54"/>
    <p:sldId id="618" r:id="rId55"/>
    <p:sldId id="619" r:id="rId56"/>
    <p:sldId id="621" r:id="rId57"/>
    <p:sldId id="622" r:id="rId58"/>
    <p:sldId id="623" r:id="rId59"/>
    <p:sldId id="624" r:id="rId60"/>
    <p:sldId id="625" r:id="rId61"/>
    <p:sldId id="626" r:id="rId62"/>
    <p:sldId id="627" r:id="rId63"/>
    <p:sldId id="628" r:id="rId64"/>
    <p:sldId id="629" r:id="rId65"/>
    <p:sldId id="630" r:id="rId66"/>
    <p:sldId id="631" r:id="rId67"/>
    <p:sldId id="632" r:id="rId68"/>
    <p:sldId id="633" r:id="rId6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3D42B80-02E2-4747-86C0-52E8E0AFC738}">
          <p14:sldIdLst>
            <p14:sldId id="256"/>
            <p14:sldId id="257"/>
            <p14:sldId id="478"/>
            <p14:sldId id="642"/>
            <p14:sldId id="643"/>
            <p14:sldId id="644"/>
            <p14:sldId id="645"/>
            <p14:sldId id="646"/>
            <p14:sldId id="647"/>
            <p14:sldId id="648"/>
            <p14:sldId id="649"/>
            <p14:sldId id="650"/>
            <p14:sldId id="651"/>
            <p14:sldId id="652"/>
            <p14:sldId id="653"/>
            <p14:sldId id="654"/>
            <p14:sldId id="655"/>
            <p14:sldId id="454"/>
            <p14:sldId id="455"/>
            <p14:sldId id="517"/>
            <p14:sldId id="518"/>
            <p14:sldId id="303"/>
            <p14:sldId id="656"/>
            <p14:sldId id="657"/>
            <p14:sldId id="519"/>
            <p14:sldId id="611"/>
            <p14:sldId id="525"/>
            <p14:sldId id="526"/>
            <p14:sldId id="529"/>
            <p14:sldId id="530"/>
            <p14:sldId id="533"/>
            <p14:sldId id="535"/>
            <p14:sldId id="537"/>
            <p14:sldId id="542"/>
            <p14:sldId id="543"/>
            <p14:sldId id="547"/>
            <p14:sldId id="549"/>
            <p14:sldId id="554"/>
            <p14:sldId id="557"/>
            <p14:sldId id="559"/>
            <p14:sldId id="560"/>
            <p14:sldId id="562"/>
            <p14:sldId id="564"/>
            <p14:sldId id="658"/>
            <p14:sldId id="570"/>
            <p14:sldId id="571"/>
            <p14:sldId id="573"/>
            <p14:sldId id="612"/>
            <p14:sldId id="613"/>
            <p14:sldId id="614"/>
            <p14:sldId id="615"/>
            <p14:sldId id="616"/>
            <p14:sldId id="617"/>
            <p14:sldId id="618"/>
            <p14:sldId id="619"/>
            <p14:sldId id="621"/>
            <p14:sldId id="622"/>
            <p14:sldId id="623"/>
            <p14:sldId id="624"/>
            <p14:sldId id="625"/>
            <p14:sldId id="626"/>
            <p14:sldId id="627"/>
            <p14:sldId id="628"/>
            <p14:sldId id="629"/>
            <p14:sldId id="630"/>
            <p14:sldId id="631"/>
            <p14:sldId id="632"/>
            <p14:sldId id="63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F66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85" autoAdjust="0"/>
    <p:restoredTop sz="90283" autoAdjust="0"/>
  </p:normalViewPr>
  <p:slideViewPr>
    <p:cSldViewPr>
      <p:cViewPr>
        <p:scale>
          <a:sx n="75" d="100"/>
          <a:sy n="75" d="100"/>
        </p:scale>
        <p:origin x="-1482"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中国</c:v>
                </c:pt>
              </c:strCache>
            </c:strRef>
          </c:tx>
          <c:spPr>
            <a:solidFill>
              <a:schemeClr val="tx1">
                <a:lumMod val="50000"/>
                <a:lumOff val="50000"/>
              </a:schemeClr>
            </a:solidFill>
          </c:spPr>
          <c:invertIfNegative val="0"/>
          <c:dLbls>
            <c:txPr>
              <a:bodyPr/>
              <a:lstStyle/>
              <a:p>
                <a:pPr>
                  <a:defRPr sz="900"/>
                </a:pPr>
                <a:endParaRPr lang="ja-JP"/>
              </a:p>
            </c:txPr>
            <c:dLblPos val="ctr"/>
            <c:showLegendKey val="0"/>
            <c:showVal val="1"/>
            <c:showCatName val="0"/>
            <c:showSerName val="1"/>
            <c:showPercent val="0"/>
            <c:showBubbleSize val="0"/>
            <c:showLeaderLines val="0"/>
          </c:dLbls>
          <c:cat>
            <c:strRef>
              <c:f>Sheet1!$A$2:$A$5</c:f>
              <c:strCache>
                <c:ptCount val="4"/>
                <c:pt idx="0">
                  <c:v>大阪府</c:v>
                </c:pt>
                <c:pt idx="1">
                  <c:v>東京都</c:v>
                </c:pt>
                <c:pt idx="2">
                  <c:v>愛知県</c:v>
                </c:pt>
                <c:pt idx="3">
                  <c:v>福岡県</c:v>
                </c:pt>
              </c:strCache>
            </c:strRef>
          </c:cat>
          <c:val>
            <c:numRef>
              <c:f>Sheet1!$B$2:$B$5</c:f>
              <c:numCache>
                <c:formatCode>General</c:formatCode>
                <c:ptCount val="4"/>
                <c:pt idx="0">
                  <c:v>23</c:v>
                </c:pt>
                <c:pt idx="1">
                  <c:v>17</c:v>
                </c:pt>
                <c:pt idx="2">
                  <c:v>36</c:v>
                </c:pt>
                <c:pt idx="3">
                  <c:v>9</c:v>
                </c:pt>
              </c:numCache>
            </c:numRef>
          </c:val>
        </c:ser>
        <c:ser>
          <c:idx val="1"/>
          <c:order val="1"/>
          <c:tx>
            <c:strRef>
              <c:f>Sheet1!$C$1</c:f>
              <c:strCache>
                <c:ptCount val="1"/>
                <c:pt idx="0">
                  <c:v>台湾</c:v>
                </c:pt>
              </c:strCache>
            </c:strRef>
          </c:tx>
          <c:spPr>
            <a:solidFill>
              <a:schemeClr val="bg1">
                <a:lumMod val="75000"/>
              </a:schemeClr>
            </a:solidFill>
          </c:spPr>
          <c:invertIfNegative val="0"/>
          <c:dLbls>
            <c:dLbl>
              <c:idx val="2"/>
              <c:tx>
                <c:rich>
                  <a:bodyPr/>
                  <a:lstStyle/>
                  <a:p>
                    <a:r>
                      <a:rPr lang="ja-JP" altLang="en-US" sz="900">
                        <a:solidFill>
                          <a:schemeClr val="bg1"/>
                        </a:solidFill>
                      </a:rPr>
                      <a:t>台湾</a:t>
                    </a:r>
                    <a:r>
                      <a:rPr lang="en-US" altLang="ja-JP" sz="900">
                        <a:solidFill>
                          <a:schemeClr val="bg1"/>
                        </a:solidFill>
                      </a:rPr>
                      <a:t/>
                    </a:r>
                    <a:br>
                      <a:rPr lang="en-US" altLang="ja-JP" sz="900">
                        <a:solidFill>
                          <a:schemeClr val="bg1"/>
                        </a:solidFill>
                      </a:rPr>
                    </a:br>
                    <a:r>
                      <a:rPr lang="en-US" altLang="ja-JP" sz="900">
                        <a:solidFill>
                          <a:schemeClr val="bg1"/>
                        </a:solidFill>
                      </a:rPr>
                      <a:t> 13</a:t>
                    </a:r>
                    <a:endParaRPr lang="en-US" altLang="ja-JP"/>
                  </a:p>
                </c:rich>
              </c:tx>
              <c:dLblPos val="ctr"/>
              <c:showLegendKey val="0"/>
              <c:showVal val="1"/>
              <c:showCatName val="0"/>
              <c:showSerName val="1"/>
              <c:showPercent val="0"/>
              <c:showBubbleSize val="0"/>
            </c:dLbl>
            <c:txPr>
              <a:bodyPr/>
              <a:lstStyle/>
              <a:p>
                <a:pPr>
                  <a:defRPr sz="900">
                    <a:solidFill>
                      <a:schemeClr val="bg1"/>
                    </a:solidFill>
                  </a:defRPr>
                </a:pPr>
                <a:endParaRPr lang="ja-JP"/>
              </a:p>
            </c:txPr>
            <c:dLblPos val="ctr"/>
            <c:showLegendKey val="0"/>
            <c:showVal val="1"/>
            <c:showCatName val="0"/>
            <c:showSerName val="1"/>
            <c:showPercent val="0"/>
            <c:showBubbleSize val="0"/>
            <c:showLeaderLines val="0"/>
          </c:dLbls>
          <c:cat>
            <c:strRef>
              <c:f>Sheet1!$A$2:$A$5</c:f>
              <c:strCache>
                <c:ptCount val="4"/>
                <c:pt idx="0">
                  <c:v>大阪府</c:v>
                </c:pt>
                <c:pt idx="1">
                  <c:v>東京都</c:v>
                </c:pt>
                <c:pt idx="2">
                  <c:v>愛知県</c:v>
                </c:pt>
                <c:pt idx="3">
                  <c:v>福岡県</c:v>
                </c:pt>
              </c:strCache>
            </c:strRef>
          </c:cat>
          <c:val>
            <c:numRef>
              <c:f>Sheet1!$C$2:$C$5</c:f>
              <c:numCache>
                <c:formatCode>General</c:formatCode>
                <c:ptCount val="4"/>
                <c:pt idx="0">
                  <c:v>19</c:v>
                </c:pt>
                <c:pt idx="1">
                  <c:v>13</c:v>
                </c:pt>
                <c:pt idx="2">
                  <c:v>13</c:v>
                </c:pt>
                <c:pt idx="3">
                  <c:v>22</c:v>
                </c:pt>
              </c:numCache>
            </c:numRef>
          </c:val>
        </c:ser>
        <c:ser>
          <c:idx val="2"/>
          <c:order val="2"/>
          <c:tx>
            <c:strRef>
              <c:f>Sheet1!$D$1</c:f>
              <c:strCache>
                <c:ptCount val="1"/>
                <c:pt idx="0">
                  <c:v>韓国</c:v>
                </c:pt>
              </c:strCache>
            </c:strRef>
          </c:tx>
          <c:spPr>
            <a:solidFill>
              <a:schemeClr val="accent5">
                <a:lumMod val="75000"/>
              </a:schemeClr>
            </a:solidFill>
          </c:spPr>
          <c:invertIfNegative val="0"/>
          <c:dLbls>
            <c:dLbl>
              <c:idx val="1"/>
              <c:tx>
                <c:rich>
                  <a:bodyPr/>
                  <a:lstStyle/>
                  <a:p>
                    <a:r>
                      <a:rPr lang="ja-JP" altLang="en-US"/>
                      <a:t>韓国</a:t>
                    </a:r>
                    <a:r>
                      <a:rPr lang="en-US" altLang="ja-JP"/>
                      <a:t/>
                    </a:r>
                    <a:br>
                      <a:rPr lang="en-US" altLang="ja-JP"/>
                    </a:br>
                    <a:r>
                      <a:rPr lang="en-US" altLang="ja-JP"/>
                      <a:t> 8</a:t>
                    </a:r>
                  </a:p>
                </c:rich>
              </c:tx>
              <c:dLblPos val="ctr"/>
              <c:showLegendKey val="0"/>
              <c:showVal val="1"/>
              <c:showCatName val="0"/>
              <c:showSerName val="1"/>
              <c:showPercent val="0"/>
              <c:showBubbleSize val="0"/>
            </c:dLbl>
            <c:dLbl>
              <c:idx val="2"/>
              <c:tx>
                <c:rich>
                  <a:bodyPr/>
                  <a:lstStyle/>
                  <a:p>
                    <a:pPr>
                      <a:defRPr sz="800"/>
                    </a:pPr>
                    <a:r>
                      <a:rPr lang="ja-JP" altLang="en-US" sz="800"/>
                      <a:t>韓国</a:t>
                    </a:r>
                    <a:r>
                      <a:rPr lang="en-US" altLang="ja-JP" sz="800"/>
                      <a:t/>
                    </a:r>
                    <a:br>
                      <a:rPr lang="en-US" altLang="ja-JP" sz="800"/>
                    </a:br>
                    <a:r>
                      <a:rPr lang="en-US" altLang="ja-JP" sz="800"/>
                      <a:t> 5</a:t>
                    </a:r>
                  </a:p>
                </c:rich>
              </c:tx>
              <c:spPr/>
              <c:dLblPos val="ctr"/>
              <c:showLegendKey val="0"/>
              <c:showVal val="1"/>
              <c:showCatName val="0"/>
              <c:showSerName val="1"/>
              <c:showPercent val="0"/>
              <c:showBubbleSize val="0"/>
            </c:dLbl>
            <c:txPr>
              <a:bodyPr/>
              <a:lstStyle/>
              <a:p>
                <a:pPr>
                  <a:defRPr sz="900"/>
                </a:pPr>
                <a:endParaRPr lang="ja-JP"/>
              </a:p>
            </c:txPr>
            <c:dLblPos val="ctr"/>
            <c:showLegendKey val="0"/>
            <c:showVal val="1"/>
            <c:showCatName val="0"/>
            <c:showSerName val="1"/>
            <c:showPercent val="0"/>
            <c:showBubbleSize val="0"/>
            <c:showLeaderLines val="0"/>
          </c:dLbls>
          <c:cat>
            <c:strRef>
              <c:f>Sheet1!$A$2:$A$5</c:f>
              <c:strCache>
                <c:ptCount val="4"/>
                <c:pt idx="0">
                  <c:v>大阪府</c:v>
                </c:pt>
                <c:pt idx="1">
                  <c:v>東京都</c:v>
                </c:pt>
                <c:pt idx="2">
                  <c:v>愛知県</c:v>
                </c:pt>
                <c:pt idx="3">
                  <c:v>福岡県</c:v>
                </c:pt>
              </c:strCache>
            </c:strRef>
          </c:cat>
          <c:val>
            <c:numRef>
              <c:f>Sheet1!$D$2:$D$5</c:f>
              <c:numCache>
                <c:formatCode>General</c:formatCode>
                <c:ptCount val="4"/>
                <c:pt idx="0">
                  <c:v>13</c:v>
                </c:pt>
                <c:pt idx="1">
                  <c:v>8</c:v>
                </c:pt>
                <c:pt idx="2">
                  <c:v>5</c:v>
                </c:pt>
                <c:pt idx="3">
                  <c:v>35</c:v>
                </c:pt>
              </c:numCache>
            </c:numRef>
          </c:val>
        </c:ser>
        <c:ser>
          <c:idx val="3"/>
          <c:order val="3"/>
          <c:tx>
            <c:strRef>
              <c:f>Sheet1!$E$1</c:f>
              <c:strCache>
                <c:ptCount val="1"/>
                <c:pt idx="0">
                  <c:v>香港</c:v>
                </c:pt>
              </c:strCache>
            </c:strRef>
          </c:tx>
          <c:spPr>
            <a:solidFill>
              <a:schemeClr val="accent5">
                <a:lumMod val="40000"/>
                <a:lumOff val="60000"/>
              </a:schemeClr>
            </a:solidFill>
          </c:spPr>
          <c:invertIfNegative val="0"/>
          <c:dLbls>
            <c:dLbl>
              <c:idx val="0"/>
              <c:tx>
                <c:rich>
                  <a:bodyPr/>
                  <a:lstStyle/>
                  <a:p>
                    <a:r>
                      <a:rPr lang="ja-JP" altLang="en-US" sz="900"/>
                      <a:t>香港</a:t>
                    </a:r>
                    <a:r>
                      <a:rPr lang="en-US" altLang="ja-JP" sz="900"/>
                      <a:t/>
                    </a:r>
                    <a:br>
                      <a:rPr lang="en-US" altLang="ja-JP" sz="900"/>
                    </a:br>
                    <a:r>
                      <a:rPr lang="en-US" altLang="ja-JP" sz="900"/>
                      <a:t> 11</a:t>
                    </a:r>
                    <a:endParaRPr lang="en-US" altLang="ja-JP"/>
                  </a:p>
                </c:rich>
              </c:tx>
              <c:dLblPos val="ctr"/>
              <c:showLegendKey val="0"/>
              <c:showVal val="1"/>
              <c:showCatName val="0"/>
              <c:showSerName val="1"/>
              <c:showPercent val="0"/>
              <c:showBubbleSize val="0"/>
            </c:dLbl>
            <c:dLbl>
              <c:idx val="3"/>
              <c:tx>
                <c:rich>
                  <a:bodyPr/>
                  <a:lstStyle/>
                  <a:p>
                    <a:r>
                      <a:rPr lang="ja-JP" altLang="en-US" sz="900"/>
                      <a:t>香港</a:t>
                    </a:r>
                    <a:r>
                      <a:rPr lang="en-US" altLang="ja-JP" sz="900"/>
                      <a:t/>
                    </a:r>
                    <a:br>
                      <a:rPr lang="en-US" altLang="ja-JP" sz="900"/>
                    </a:br>
                    <a:r>
                      <a:rPr lang="en-US" altLang="ja-JP" sz="900"/>
                      <a:t> 10</a:t>
                    </a:r>
                    <a:endParaRPr lang="en-US" altLang="ja-JP"/>
                  </a:p>
                </c:rich>
              </c:tx>
              <c:dLblPos val="ctr"/>
              <c:showLegendKey val="0"/>
              <c:showVal val="1"/>
              <c:showCatName val="0"/>
              <c:showSerName val="1"/>
              <c:showPercent val="0"/>
              <c:showBubbleSize val="0"/>
            </c:dLbl>
            <c:txPr>
              <a:bodyPr/>
              <a:lstStyle/>
              <a:p>
                <a:pPr>
                  <a:defRPr sz="900"/>
                </a:pPr>
                <a:endParaRPr lang="ja-JP"/>
              </a:p>
            </c:txPr>
            <c:dLblPos val="ctr"/>
            <c:showLegendKey val="0"/>
            <c:showVal val="1"/>
            <c:showCatName val="0"/>
            <c:showSerName val="1"/>
            <c:showPercent val="0"/>
            <c:showBubbleSize val="0"/>
            <c:showLeaderLines val="0"/>
          </c:dLbls>
          <c:cat>
            <c:strRef>
              <c:f>Sheet1!$A$2:$A$5</c:f>
              <c:strCache>
                <c:ptCount val="4"/>
                <c:pt idx="0">
                  <c:v>大阪府</c:v>
                </c:pt>
                <c:pt idx="1">
                  <c:v>東京都</c:v>
                </c:pt>
                <c:pt idx="2">
                  <c:v>愛知県</c:v>
                </c:pt>
                <c:pt idx="3">
                  <c:v>福岡県</c:v>
                </c:pt>
              </c:strCache>
            </c:strRef>
          </c:cat>
          <c:val>
            <c:numRef>
              <c:f>Sheet1!$E$2:$E$5</c:f>
              <c:numCache>
                <c:formatCode>General</c:formatCode>
                <c:ptCount val="4"/>
                <c:pt idx="0">
                  <c:v>11</c:v>
                </c:pt>
                <c:pt idx="3">
                  <c:v>10</c:v>
                </c:pt>
              </c:numCache>
            </c:numRef>
          </c:val>
        </c:ser>
        <c:ser>
          <c:idx val="4"/>
          <c:order val="4"/>
          <c:tx>
            <c:strRef>
              <c:f>Sheet1!$F$1</c:f>
              <c:strCache>
                <c:ptCount val="1"/>
                <c:pt idx="0">
                  <c:v>タイ</c:v>
                </c:pt>
              </c:strCache>
            </c:strRef>
          </c:tx>
          <c:spPr>
            <a:solidFill>
              <a:srgbClr val="9933FF"/>
            </a:solidFill>
          </c:spPr>
          <c:invertIfNegative val="0"/>
          <c:dLbls>
            <c:dLbl>
              <c:idx val="0"/>
              <c:tx>
                <c:rich>
                  <a:bodyPr/>
                  <a:lstStyle/>
                  <a:p>
                    <a:r>
                      <a:rPr lang="ja-JP" altLang="en-US" sz="900"/>
                      <a:t>タイ</a:t>
                    </a:r>
                    <a:r>
                      <a:rPr lang="en-US" altLang="ja-JP" sz="900"/>
                      <a:t/>
                    </a:r>
                    <a:br>
                      <a:rPr lang="en-US" altLang="ja-JP" sz="900"/>
                    </a:br>
                    <a:r>
                      <a:rPr lang="en-US" altLang="ja-JP" sz="900"/>
                      <a:t> 4</a:t>
                    </a:r>
                    <a:endParaRPr lang="en-US" altLang="ja-JP"/>
                  </a:p>
                </c:rich>
              </c:tx>
              <c:dLblPos val="ctr"/>
              <c:showLegendKey val="0"/>
              <c:showVal val="1"/>
              <c:showCatName val="0"/>
              <c:showSerName val="1"/>
              <c:showPercent val="0"/>
              <c:showBubbleSize val="0"/>
            </c:dLbl>
            <c:dLbl>
              <c:idx val="2"/>
              <c:tx>
                <c:rich>
                  <a:bodyPr/>
                  <a:lstStyle/>
                  <a:p>
                    <a:pPr>
                      <a:defRPr sz="800"/>
                    </a:pPr>
                    <a:r>
                      <a:rPr lang="ja-JP" altLang="en-US" sz="800"/>
                      <a:t>タイ</a:t>
                    </a:r>
                    <a:r>
                      <a:rPr lang="en-US" altLang="ja-JP" sz="800"/>
                      <a:t/>
                    </a:r>
                    <a:br>
                      <a:rPr lang="en-US" altLang="ja-JP" sz="800"/>
                    </a:br>
                    <a:r>
                      <a:rPr lang="en-US" altLang="ja-JP" sz="800"/>
                      <a:t> 7</a:t>
                    </a:r>
                  </a:p>
                </c:rich>
              </c:tx>
              <c:spPr/>
              <c:dLblPos val="ctr"/>
              <c:showLegendKey val="0"/>
              <c:showVal val="1"/>
              <c:showCatName val="0"/>
              <c:showSerName val="1"/>
              <c:showPercent val="0"/>
              <c:showBubbleSize val="0"/>
            </c:dLbl>
            <c:dLbl>
              <c:idx val="3"/>
              <c:tx>
                <c:rich>
                  <a:bodyPr/>
                  <a:lstStyle/>
                  <a:p>
                    <a:r>
                      <a:rPr lang="ja-JP" altLang="en-US" sz="900"/>
                      <a:t>タイ</a:t>
                    </a:r>
                    <a:r>
                      <a:rPr lang="en-US" altLang="ja-JP" sz="900"/>
                      <a:t/>
                    </a:r>
                    <a:br>
                      <a:rPr lang="en-US" altLang="ja-JP" sz="900"/>
                    </a:br>
                    <a:r>
                      <a:rPr lang="en-US" altLang="ja-JP" sz="900"/>
                      <a:t> 5</a:t>
                    </a:r>
                    <a:endParaRPr lang="en-US" altLang="ja-JP"/>
                  </a:p>
                </c:rich>
              </c:tx>
              <c:dLblPos val="ctr"/>
              <c:showLegendKey val="0"/>
              <c:showVal val="1"/>
              <c:showCatName val="0"/>
              <c:showSerName val="1"/>
              <c:showPercent val="0"/>
              <c:showBubbleSize val="0"/>
            </c:dLbl>
            <c:txPr>
              <a:bodyPr/>
              <a:lstStyle/>
              <a:p>
                <a:pPr>
                  <a:defRPr sz="900"/>
                </a:pPr>
                <a:endParaRPr lang="ja-JP"/>
              </a:p>
            </c:txPr>
            <c:dLblPos val="ctr"/>
            <c:showLegendKey val="0"/>
            <c:showVal val="1"/>
            <c:showCatName val="0"/>
            <c:showSerName val="1"/>
            <c:showPercent val="0"/>
            <c:showBubbleSize val="0"/>
            <c:showLeaderLines val="0"/>
          </c:dLbls>
          <c:cat>
            <c:strRef>
              <c:f>Sheet1!$A$2:$A$5</c:f>
              <c:strCache>
                <c:ptCount val="4"/>
                <c:pt idx="0">
                  <c:v>大阪府</c:v>
                </c:pt>
                <c:pt idx="1">
                  <c:v>東京都</c:v>
                </c:pt>
                <c:pt idx="2">
                  <c:v>愛知県</c:v>
                </c:pt>
                <c:pt idx="3">
                  <c:v>福岡県</c:v>
                </c:pt>
              </c:strCache>
            </c:strRef>
          </c:cat>
          <c:val>
            <c:numRef>
              <c:f>Sheet1!$F$2:$F$5</c:f>
              <c:numCache>
                <c:formatCode>General</c:formatCode>
                <c:ptCount val="4"/>
                <c:pt idx="0">
                  <c:v>4</c:v>
                </c:pt>
                <c:pt idx="2">
                  <c:v>7</c:v>
                </c:pt>
                <c:pt idx="3">
                  <c:v>5</c:v>
                </c:pt>
              </c:numCache>
            </c:numRef>
          </c:val>
        </c:ser>
        <c:ser>
          <c:idx val="5"/>
          <c:order val="5"/>
          <c:tx>
            <c:strRef>
              <c:f>Sheet1!$G$1</c:f>
              <c:strCache>
                <c:ptCount val="1"/>
                <c:pt idx="0">
                  <c:v>アメリカ</c:v>
                </c:pt>
              </c:strCache>
            </c:strRef>
          </c:tx>
          <c:invertIfNegative val="0"/>
          <c:dLbls>
            <c:dLbl>
              <c:idx val="1"/>
              <c:tx>
                <c:rich>
                  <a:bodyPr/>
                  <a:lstStyle/>
                  <a:p>
                    <a:pPr>
                      <a:defRPr sz="900"/>
                    </a:pPr>
                    <a:r>
                      <a:rPr lang="ja-JP" altLang="en-US" sz="900"/>
                      <a:t>アメリカ</a:t>
                    </a:r>
                    <a:r>
                      <a:rPr lang="en-US" altLang="ja-JP" sz="900"/>
                      <a:t/>
                    </a:r>
                    <a:br>
                      <a:rPr lang="en-US" altLang="ja-JP" sz="900"/>
                    </a:br>
                    <a:r>
                      <a:rPr lang="en-US" altLang="ja-JP" sz="900"/>
                      <a:t> 11</a:t>
                    </a:r>
                  </a:p>
                </c:rich>
              </c:tx>
              <c:spPr/>
              <c:dLblPos val="ctr"/>
              <c:showLegendKey val="0"/>
              <c:showVal val="1"/>
              <c:showCatName val="0"/>
              <c:showSerName val="1"/>
              <c:showPercent val="0"/>
              <c:showBubbleSize val="0"/>
            </c:dLbl>
            <c:dLbl>
              <c:idx val="2"/>
              <c:tx>
                <c:rich>
                  <a:bodyPr/>
                  <a:lstStyle/>
                  <a:p>
                    <a:pPr>
                      <a:defRPr sz="800"/>
                    </a:pPr>
                    <a:r>
                      <a:rPr lang="ja-JP" altLang="en-US" sz="800"/>
                      <a:t>アメリカ</a:t>
                    </a:r>
                    <a:r>
                      <a:rPr lang="en-US" altLang="ja-JP" sz="800"/>
                      <a:t/>
                    </a:r>
                    <a:br>
                      <a:rPr lang="en-US" altLang="ja-JP" sz="800"/>
                    </a:br>
                    <a:r>
                      <a:rPr lang="en-US" altLang="ja-JP" sz="800"/>
                      <a:t> 8</a:t>
                    </a:r>
                  </a:p>
                </c:rich>
              </c:tx>
              <c:spPr/>
              <c:dLblPos val="ctr"/>
              <c:showLegendKey val="0"/>
              <c:showVal val="1"/>
              <c:showCatName val="0"/>
              <c:showSerName val="1"/>
              <c:showPercent val="0"/>
              <c:showBubbleSize val="0"/>
            </c:dLbl>
            <c:dLblPos val="ctr"/>
            <c:showLegendKey val="0"/>
            <c:showVal val="1"/>
            <c:showCatName val="0"/>
            <c:showSerName val="1"/>
            <c:showPercent val="0"/>
            <c:showBubbleSize val="0"/>
            <c:showLeaderLines val="0"/>
          </c:dLbls>
          <c:cat>
            <c:strRef>
              <c:f>Sheet1!$A$2:$A$5</c:f>
              <c:strCache>
                <c:ptCount val="4"/>
                <c:pt idx="0">
                  <c:v>大阪府</c:v>
                </c:pt>
                <c:pt idx="1">
                  <c:v>東京都</c:v>
                </c:pt>
                <c:pt idx="2">
                  <c:v>愛知県</c:v>
                </c:pt>
                <c:pt idx="3">
                  <c:v>福岡県</c:v>
                </c:pt>
              </c:strCache>
            </c:strRef>
          </c:cat>
          <c:val>
            <c:numRef>
              <c:f>Sheet1!$G$2:$G$5</c:f>
              <c:numCache>
                <c:formatCode>General</c:formatCode>
                <c:ptCount val="4"/>
                <c:pt idx="1">
                  <c:v>11</c:v>
                </c:pt>
                <c:pt idx="2">
                  <c:v>8</c:v>
                </c:pt>
              </c:numCache>
            </c:numRef>
          </c:val>
        </c:ser>
        <c:ser>
          <c:idx val="6"/>
          <c:order val="6"/>
          <c:tx>
            <c:strRef>
              <c:f>Sheet1!$H$1</c:f>
              <c:strCache>
                <c:ptCount val="1"/>
                <c:pt idx="0">
                  <c:v>欧州</c:v>
                </c:pt>
              </c:strCache>
            </c:strRef>
          </c:tx>
          <c:invertIfNegative val="0"/>
          <c:dLbls>
            <c:dLbl>
              <c:idx val="1"/>
              <c:tx>
                <c:rich>
                  <a:bodyPr/>
                  <a:lstStyle/>
                  <a:p>
                    <a:r>
                      <a:rPr lang="ja-JP" altLang="en-US"/>
                      <a:t>欧州</a:t>
                    </a:r>
                    <a:r>
                      <a:rPr lang="en-US" altLang="ja-JP"/>
                      <a:t/>
                    </a:r>
                    <a:br>
                      <a:rPr lang="en-US" altLang="ja-JP"/>
                    </a:br>
                    <a:r>
                      <a:rPr lang="en-US" altLang="ja-JP"/>
                      <a:t> 8</a:t>
                    </a:r>
                  </a:p>
                </c:rich>
              </c:tx>
              <c:dLblPos val="ctr"/>
              <c:showLegendKey val="0"/>
              <c:showVal val="1"/>
              <c:showCatName val="0"/>
              <c:showSerName val="1"/>
              <c:showPercent val="0"/>
              <c:showBubbleSize val="0"/>
            </c:dLbl>
            <c:dLblPos val="ctr"/>
            <c:showLegendKey val="0"/>
            <c:showVal val="1"/>
            <c:showCatName val="0"/>
            <c:showSerName val="1"/>
            <c:showPercent val="0"/>
            <c:showBubbleSize val="0"/>
            <c:showLeaderLines val="0"/>
          </c:dLbls>
          <c:cat>
            <c:strRef>
              <c:f>Sheet1!$A$2:$A$5</c:f>
              <c:strCache>
                <c:ptCount val="4"/>
                <c:pt idx="0">
                  <c:v>大阪府</c:v>
                </c:pt>
                <c:pt idx="1">
                  <c:v>東京都</c:v>
                </c:pt>
                <c:pt idx="2">
                  <c:v>愛知県</c:v>
                </c:pt>
                <c:pt idx="3">
                  <c:v>福岡県</c:v>
                </c:pt>
              </c:strCache>
            </c:strRef>
          </c:cat>
          <c:val>
            <c:numRef>
              <c:f>Sheet1!$H$2:$H$5</c:f>
              <c:numCache>
                <c:formatCode>General</c:formatCode>
                <c:ptCount val="4"/>
                <c:pt idx="1">
                  <c:v>8</c:v>
                </c:pt>
              </c:numCache>
            </c:numRef>
          </c:val>
        </c:ser>
        <c:ser>
          <c:idx val="7"/>
          <c:order val="7"/>
          <c:tx>
            <c:strRef>
              <c:f>Sheet1!$I$1</c:f>
              <c:strCache>
                <c:ptCount val="1"/>
                <c:pt idx="0">
                  <c:v>その他</c:v>
                </c:pt>
              </c:strCache>
            </c:strRef>
          </c:tx>
          <c:spPr>
            <a:solidFill>
              <a:schemeClr val="accent4">
                <a:lumMod val="40000"/>
                <a:lumOff val="60000"/>
              </a:schemeClr>
            </a:solidFill>
          </c:spPr>
          <c:invertIfNegative val="0"/>
          <c:dLbls>
            <c:txPr>
              <a:bodyPr/>
              <a:lstStyle/>
              <a:p>
                <a:pPr>
                  <a:defRPr sz="900"/>
                </a:pPr>
                <a:endParaRPr lang="ja-JP"/>
              </a:p>
            </c:txPr>
            <c:dLblPos val="ctr"/>
            <c:showLegendKey val="0"/>
            <c:showVal val="1"/>
            <c:showCatName val="0"/>
            <c:showSerName val="1"/>
            <c:showPercent val="0"/>
            <c:showBubbleSize val="0"/>
            <c:showLeaderLines val="0"/>
          </c:dLbls>
          <c:cat>
            <c:strRef>
              <c:f>Sheet1!$A$2:$A$5</c:f>
              <c:strCache>
                <c:ptCount val="4"/>
                <c:pt idx="0">
                  <c:v>大阪府</c:v>
                </c:pt>
                <c:pt idx="1">
                  <c:v>東京都</c:v>
                </c:pt>
                <c:pt idx="2">
                  <c:v>愛知県</c:v>
                </c:pt>
                <c:pt idx="3">
                  <c:v>福岡県</c:v>
                </c:pt>
              </c:strCache>
            </c:strRef>
          </c:cat>
          <c:val>
            <c:numRef>
              <c:f>Sheet1!$I$2:$I$5</c:f>
              <c:numCache>
                <c:formatCode>General</c:formatCode>
                <c:ptCount val="4"/>
                <c:pt idx="0">
                  <c:v>29</c:v>
                </c:pt>
                <c:pt idx="1">
                  <c:v>44</c:v>
                </c:pt>
                <c:pt idx="2">
                  <c:v>31</c:v>
                </c:pt>
                <c:pt idx="3">
                  <c:v>19</c:v>
                </c:pt>
              </c:numCache>
            </c:numRef>
          </c:val>
        </c:ser>
        <c:dLbls>
          <c:dLblPos val="ctr"/>
          <c:showLegendKey val="0"/>
          <c:showVal val="1"/>
          <c:showCatName val="0"/>
          <c:showSerName val="0"/>
          <c:showPercent val="0"/>
          <c:showBubbleSize val="0"/>
        </c:dLbls>
        <c:gapWidth val="50"/>
        <c:overlap val="100"/>
        <c:axId val="118215808"/>
        <c:axId val="118217344"/>
      </c:barChart>
      <c:catAx>
        <c:axId val="118215808"/>
        <c:scaling>
          <c:orientation val="maxMin"/>
        </c:scaling>
        <c:delete val="0"/>
        <c:axPos val="l"/>
        <c:majorTickMark val="out"/>
        <c:minorTickMark val="none"/>
        <c:tickLblPos val="nextTo"/>
        <c:crossAx val="118217344"/>
        <c:crosses val="autoZero"/>
        <c:auto val="1"/>
        <c:lblAlgn val="ctr"/>
        <c:lblOffset val="100"/>
        <c:noMultiLvlLbl val="0"/>
      </c:catAx>
      <c:valAx>
        <c:axId val="118217344"/>
        <c:scaling>
          <c:orientation val="minMax"/>
        </c:scaling>
        <c:delete val="0"/>
        <c:axPos val="t"/>
        <c:majorGridlines/>
        <c:numFmt formatCode="0%" sourceLinked="1"/>
        <c:majorTickMark val="out"/>
        <c:minorTickMark val="none"/>
        <c:tickLblPos val="nextTo"/>
        <c:crossAx val="11821580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57644465468485"/>
          <c:y val="0.15344179247191231"/>
          <c:w val="0.75715407982045813"/>
          <c:h val="0.80585528795763361"/>
        </c:manualLayout>
      </c:layout>
      <c:barChart>
        <c:barDir val="bar"/>
        <c:grouping val="percentStacked"/>
        <c:varyColors val="0"/>
        <c:ser>
          <c:idx val="0"/>
          <c:order val="0"/>
          <c:tx>
            <c:strRef>
              <c:f>'[06-5_【NEW!】所得階層別世帯数割合の変化_130718.xlsx]編集用グラフ'!$C$1</c:f>
              <c:strCache>
                <c:ptCount val="1"/>
                <c:pt idx="0">
                  <c:v>1000万円以上</c:v>
                </c:pt>
              </c:strCache>
            </c:strRef>
          </c:tx>
          <c:spPr>
            <a:solidFill>
              <a:srgbClr val="FFFF00"/>
            </a:solidFill>
            <a:ln>
              <a:solidFill>
                <a:srgbClr val="FFFF00"/>
              </a:solidFill>
            </a:ln>
          </c:spPr>
          <c:invertIfNegative val="0"/>
          <c:cat>
            <c:multiLvlStrRef>
              <c:f>'[06-5_【NEW!】所得階層別世帯数割合の変化_130718.xlsx]編集用グラフ'!$A$2:$B$9</c:f>
              <c:multiLvlStrCache>
                <c:ptCount val="8"/>
                <c:lvl>
                  <c:pt idx="0">
                    <c:v>24年</c:v>
                  </c:pt>
                  <c:pt idx="1">
                    <c:v>平成4年</c:v>
                  </c:pt>
                  <c:pt idx="2">
                    <c:v>24年</c:v>
                  </c:pt>
                  <c:pt idx="3">
                    <c:v>平成4年</c:v>
                  </c:pt>
                  <c:pt idx="4">
                    <c:v>24年</c:v>
                  </c:pt>
                  <c:pt idx="5">
                    <c:v>平成4年</c:v>
                  </c:pt>
                  <c:pt idx="6">
                    <c:v>24年</c:v>
                  </c:pt>
                  <c:pt idx="7">
                    <c:v>平成4年</c:v>
                  </c:pt>
                </c:lvl>
                <c:lvl>
                  <c:pt idx="0">
                    <c:v>愛知県</c:v>
                  </c:pt>
                  <c:pt idx="2">
                    <c:v>東京都</c:v>
                  </c:pt>
                  <c:pt idx="4">
                    <c:v>大阪府</c:v>
                  </c:pt>
                  <c:pt idx="6">
                    <c:v>全国</c:v>
                  </c:pt>
                </c:lvl>
              </c:multiLvlStrCache>
            </c:multiLvlStrRef>
          </c:cat>
          <c:val>
            <c:numRef>
              <c:f>'[06-5_【NEW!】所得階層別世帯数割合の変化_130718.xlsx]編集用グラフ'!$C$2:$C$9</c:f>
              <c:numCache>
                <c:formatCode>0.0_ </c:formatCode>
                <c:ptCount val="8"/>
                <c:pt idx="0">
                  <c:v>10.689323925933284</c:v>
                </c:pt>
                <c:pt idx="1">
                  <c:v>17.71866546438233</c:v>
                </c:pt>
                <c:pt idx="2">
                  <c:v>12.556543680955166</c:v>
                </c:pt>
                <c:pt idx="3">
                  <c:v>19.947735191637626</c:v>
                </c:pt>
                <c:pt idx="4">
                  <c:v>7.0177661758369867</c:v>
                </c:pt>
                <c:pt idx="5">
                  <c:v>13.160422670509126</c:v>
                </c:pt>
                <c:pt idx="6">
                  <c:v>8.642357124337936</c:v>
                </c:pt>
                <c:pt idx="7">
                  <c:v>13.762428048142334</c:v>
                </c:pt>
              </c:numCache>
            </c:numRef>
          </c:val>
        </c:ser>
        <c:ser>
          <c:idx val="1"/>
          <c:order val="1"/>
          <c:tx>
            <c:strRef>
              <c:f>'[06-5_【NEW!】所得階層別世帯数割合の変化_130718.xlsx]編集用グラフ'!$D$1</c:f>
              <c:strCache>
                <c:ptCount val="1"/>
                <c:pt idx="0">
                  <c:v>500～1000万円</c:v>
                </c:pt>
              </c:strCache>
            </c:strRef>
          </c:tx>
          <c:spPr>
            <a:solidFill>
              <a:schemeClr val="accent4">
                <a:lumMod val="60000"/>
                <a:lumOff val="40000"/>
              </a:schemeClr>
            </a:solidFill>
            <a:ln w="6350">
              <a:solidFill>
                <a:schemeClr val="accent4">
                  <a:lumMod val="60000"/>
                  <a:lumOff val="40000"/>
                </a:schemeClr>
              </a:solidFill>
            </a:ln>
          </c:spPr>
          <c:invertIfNegative val="0"/>
          <c:cat>
            <c:multiLvlStrRef>
              <c:f>'[06-5_【NEW!】所得階層別世帯数割合の変化_130718.xlsx]編集用グラフ'!$A$2:$B$9</c:f>
              <c:multiLvlStrCache>
                <c:ptCount val="8"/>
                <c:lvl>
                  <c:pt idx="0">
                    <c:v>24年</c:v>
                  </c:pt>
                  <c:pt idx="1">
                    <c:v>平成4年</c:v>
                  </c:pt>
                  <c:pt idx="2">
                    <c:v>24年</c:v>
                  </c:pt>
                  <c:pt idx="3">
                    <c:v>平成4年</c:v>
                  </c:pt>
                  <c:pt idx="4">
                    <c:v>24年</c:v>
                  </c:pt>
                  <c:pt idx="5">
                    <c:v>平成4年</c:v>
                  </c:pt>
                  <c:pt idx="6">
                    <c:v>24年</c:v>
                  </c:pt>
                  <c:pt idx="7">
                    <c:v>平成4年</c:v>
                  </c:pt>
                </c:lvl>
                <c:lvl>
                  <c:pt idx="0">
                    <c:v>愛知県</c:v>
                  </c:pt>
                  <c:pt idx="2">
                    <c:v>東京都</c:v>
                  </c:pt>
                  <c:pt idx="4">
                    <c:v>大阪府</c:v>
                  </c:pt>
                  <c:pt idx="6">
                    <c:v>全国</c:v>
                  </c:pt>
                </c:lvl>
              </c:multiLvlStrCache>
            </c:multiLvlStrRef>
          </c:cat>
          <c:val>
            <c:numRef>
              <c:f>'[06-5_【NEW!】所得階層別世帯数割合の変化_130718.xlsx]編集用グラフ'!$D$2:$D$9</c:f>
              <c:numCache>
                <c:formatCode>0.0_ </c:formatCode>
                <c:ptCount val="8"/>
                <c:pt idx="0">
                  <c:v>31.13385670277254</c:v>
                </c:pt>
                <c:pt idx="1">
                  <c:v>39.585211902614972</c:v>
                </c:pt>
                <c:pt idx="2">
                  <c:v>27.990276025479272</c:v>
                </c:pt>
                <c:pt idx="3">
                  <c:v>35.017421602787437</c:v>
                </c:pt>
                <c:pt idx="4">
                  <c:v>24.360696454368039</c:v>
                </c:pt>
                <c:pt idx="5">
                  <c:v>36.37528017931475</c:v>
                </c:pt>
                <c:pt idx="6">
                  <c:v>27.706026149116632</c:v>
                </c:pt>
                <c:pt idx="7">
                  <c:v>36.591979449122306</c:v>
                </c:pt>
              </c:numCache>
            </c:numRef>
          </c:val>
        </c:ser>
        <c:ser>
          <c:idx val="2"/>
          <c:order val="2"/>
          <c:tx>
            <c:strRef>
              <c:f>'[06-5_【NEW!】所得階層別世帯数割合の変化_130718.xlsx]編集用グラフ'!$E$1</c:f>
              <c:strCache>
                <c:ptCount val="1"/>
                <c:pt idx="0">
                  <c:v>300～500万円</c:v>
                </c:pt>
              </c:strCache>
            </c:strRef>
          </c:tx>
          <c:spPr>
            <a:solidFill>
              <a:schemeClr val="accent2"/>
            </a:solidFill>
            <a:ln>
              <a:solidFill>
                <a:schemeClr val="accent2"/>
              </a:solidFill>
            </a:ln>
          </c:spPr>
          <c:invertIfNegative val="0"/>
          <c:dLbls>
            <c:txPr>
              <a:bodyPr/>
              <a:lstStyle/>
              <a:p>
                <a:pPr>
                  <a:defRPr>
                    <a:solidFill>
                      <a:schemeClr val="bg1"/>
                    </a:solidFill>
                  </a:defRPr>
                </a:pPr>
                <a:endParaRPr lang="ja-JP"/>
              </a:p>
            </c:txPr>
            <c:dLblPos val="ctr"/>
            <c:showLegendKey val="0"/>
            <c:showVal val="1"/>
            <c:showCatName val="0"/>
            <c:showSerName val="0"/>
            <c:showPercent val="0"/>
            <c:showBubbleSize val="0"/>
            <c:showLeaderLines val="0"/>
          </c:dLbls>
          <c:cat>
            <c:multiLvlStrRef>
              <c:f>'[06-5_【NEW!】所得階層別世帯数割合の変化_130718.xlsx]編集用グラフ'!$A$2:$B$9</c:f>
              <c:multiLvlStrCache>
                <c:ptCount val="8"/>
                <c:lvl>
                  <c:pt idx="0">
                    <c:v>24年</c:v>
                  </c:pt>
                  <c:pt idx="1">
                    <c:v>平成4年</c:v>
                  </c:pt>
                  <c:pt idx="2">
                    <c:v>24年</c:v>
                  </c:pt>
                  <c:pt idx="3">
                    <c:v>平成4年</c:v>
                  </c:pt>
                  <c:pt idx="4">
                    <c:v>24年</c:v>
                  </c:pt>
                  <c:pt idx="5">
                    <c:v>平成4年</c:v>
                  </c:pt>
                  <c:pt idx="6">
                    <c:v>24年</c:v>
                  </c:pt>
                  <c:pt idx="7">
                    <c:v>平成4年</c:v>
                  </c:pt>
                </c:lvl>
                <c:lvl>
                  <c:pt idx="0">
                    <c:v>愛知県</c:v>
                  </c:pt>
                  <c:pt idx="2">
                    <c:v>東京都</c:v>
                  </c:pt>
                  <c:pt idx="4">
                    <c:v>大阪府</c:v>
                  </c:pt>
                  <c:pt idx="6">
                    <c:v>全国</c:v>
                  </c:pt>
                </c:lvl>
              </c:multiLvlStrCache>
            </c:multiLvlStrRef>
          </c:cat>
          <c:val>
            <c:numRef>
              <c:f>'[06-5_【NEW!】所得階層別世帯数割合の変化_130718.xlsx]編集用グラフ'!$E$2:$E$9</c:f>
              <c:numCache>
                <c:formatCode>0.0_ </c:formatCode>
                <c:ptCount val="8"/>
                <c:pt idx="0">
                  <c:v>23.621186524893179</c:v>
                </c:pt>
                <c:pt idx="1">
                  <c:v>22.407574391343552</c:v>
                </c:pt>
                <c:pt idx="2">
                  <c:v>22.506692925500808</c:v>
                </c:pt>
                <c:pt idx="3">
                  <c:v>20.75348432055749</c:v>
                </c:pt>
                <c:pt idx="4">
                  <c:v>23.843677927870846</c:v>
                </c:pt>
                <c:pt idx="5">
                  <c:v>23.631123919308358</c:v>
                </c:pt>
                <c:pt idx="6">
                  <c:v>23.843105300196303</c:v>
                </c:pt>
                <c:pt idx="7">
                  <c:v>22.965130107987235</c:v>
                </c:pt>
              </c:numCache>
            </c:numRef>
          </c:val>
        </c:ser>
        <c:ser>
          <c:idx val="3"/>
          <c:order val="3"/>
          <c:tx>
            <c:strRef>
              <c:f>'[06-5_【NEW!】所得階層別世帯数割合の変化_130718.xlsx]編集用グラフ'!$F$1</c:f>
              <c:strCache>
                <c:ptCount val="1"/>
                <c:pt idx="0">
                  <c:v>300万円未満</c:v>
                </c:pt>
              </c:strCache>
            </c:strRef>
          </c:tx>
          <c:spPr>
            <a:solidFill>
              <a:schemeClr val="tx2"/>
            </a:solidFill>
            <a:ln>
              <a:solidFill>
                <a:schemeClr val="tx2"/>
              </a:solidFill>
            </a:ln>
          </c:spPr>
          <c:invertIfNegative val="0"/>
          <c:dLbls>
            <c:txPr>
              <a:bodyPr/>
              <a:lstStyle/>
              <a:p>
                <a:pPr>
                  <a:defRPr>
                    <a:solidFill>
                      <a:schemeClr val="bg1"/>
                    </a:solidFill>
                  </a:defRPr>
                </a:pPr>
                <a:endParaRPr lang="ja-JP"/>
              </a:p>
            </c:txPr>
            <c:dLblPos val="ctr"/>
            <c:showLegendKey val="0"/>
            <c:showVal val="1"/>
            <c:showCatName val="0"/>
            <c:showSerName val="0"/>
            <c:showPercent val="0"/>
            <c:showBubbleSize val="0"/>
            <c:showLeaderLines val="0"/>
          </c:dLbls>
          <c:cat>
            <c:multiLvlStrRef>
              <c:f>'[06-5_【NEW!】所得階層別世帯数割合の変化_130718.xlsx]編集用グラフ'!$A$2:$B$9</c:f>
              <c:multiLvlStrCache>
                <c:ptCount val="8"/>
                <c:lvl>
                  <c:pt idx="0">
                    <c:v>24年</c:v>
                  </c:pt>
                  <c:pt idx="1">
                    <c:v>平成4年</c:v>
                  </c:pt>
                  <c:pt idx="2">
                    <c:v>24年</c:v>
                  </c:pt>
                  <c:pt idx="3">
                    <c:v>平成4年</c:v>
                  </c:pt>
                  <c:pt idx="4">
                    <c:v>24年</c:v>
                  </c:pt>
                  <c:pt idx="5">
                    <c:v>平成4年</c:v>
                  </c:pt>
                  <c:pt idx="6">
                    <c:v>24年</c:v>
                  </c:pt>
                  <c:pt idx="7">
                    <c:v>平成4年</c:v>
                  </c:pt>
                </c:lvl>
                <c:lvl>
                  <c:pt idx="0">
                    <c:v>愛知県</c:v>
                  </c:pt>
                  <c:pt idx="2">
                    <c:v>東京都</c:v>
                  </c:pt>
                  <c:pt idx="4">
                    <c:v>大阪府</c:v>
                  </c:pt>
                  <c:pt idx="6">
                    <c:v>全国</c:v>
                  </c:pt>
                </c:lvl>
              </c:multiLvlStrCache>
            </c:multiLvlStrRef>
          </c:cat>
          <c:val>
            <c:numRef>
              <c:f>'[06-5_【NEW!】所得階層別世帯数割合の変化_130718.xlsx]編集用グラフ'!$F$2:$F$9</c:f>
              <c:numCache>
                <c:formatCode>0.0_ </c:formatCode>
                <c:ptCount val="8"/>
                <c:pt idx="0">
                  <c:v>31.892411143131596</c:v>
                </c:pt>
                <c:pt idx="1">
                  <c:v>19.61226330027052</c:v>
                </c:pt>
                <c:pt idx="2">
                  <c:v>31.212111887251126</c:v>
                </c:pt>
                <c:pt idx="3">
                  <c:v>22.473867595818824</c:v>
                </c:pt>
                <c:pt idx="4">
                  <c:v>40.917961324986685</c:v>
                </c:pt>
                <c:pt idx="5">
                  <c:v>25.360230547550429</c:v>
                </c:pt>
                <c:pt idx="6">
                  <c:v>36.304863143079359</c:v>
                </c:pt>
                <c:pt idx="7">
                  <c:v>25.510204081632654</c:v>
                </c:pt>
              </c:numCache>
            </c:numRef>
          </c:val>
        </c:ser>
        <c:dLbls>
          <c:showLegendKey val="0"/>
          <c:showVal val="1"/>
          <c:showCatName val="0"/>
          <c:showSerName val="0"/>
          <c:showPercent val="0"/>
          <c:showBubbleSize val="0"/>
        </c:dLbls>
        <c:gapWidth val="100"/>
        <c:overlap val="100"/>
        <c:axId val="218806528"/>
        <c:axId val="218816512"/>
      </c:barChart>
      <c:catAx>
        <c:axId val="218806528"/>
        <c:scaling>
          <c:orientation val="minMax"/>
        </c:scaling>
        <c:delete val="0"/>
        <c:axPos val="l"/>
        <c:majorTickMark val="out"/>
        <c:minorTickMark val="none"/>
        <c:tickLblPos val="nextTo"/>
        <c:txPr>
          <a:bodyPr rot="0" vert="horz"/>
          <a:lstStyle/>
          <a:p>
            <a:pPr>
              <a:defRPr/>
            </a:pPr>
            <a:endParaRPr lang="ja-JP"/>
          </a:p>
        </c:txPr>
        <c:crossAx val="218816512"/>
        <c:crosses val="autoZero"/>
        <c:auto val="1"/>
        <c:lblAlgn val="ctr"/>
        <c:lblOffset val="100"/>
        <c:noMultiLvlLbl val="0"/>
      </c:catAx>
      <c:valAx>
        <c:axId val="218816512"/>
        <c:scaling>
          <c:orientation val="minMax"/>
        </c:scaling>
        <c:delete val="0"/>
        <c:axPos val="b"/>
        <c:majorGridlines/>
        <c:numFmt formatCode="0%" sourceLinked="1"/>
        <c:majorTickMark val="in"/>
        <c:minorTickMark val="none"/>
        <c:tickLblPos val="high"/>
        <c:crossAx val="218806528"/>
        <c:crosses val="autoZero"/>
        <c:crossBetween val="between"/>
        <c:majorUnit val="0.2"/>
      </c:valAx>
      <c:spPr>
        <a:noFill/>
        <a:ln>
          <a:solidFill>
            <a:schemeClr val="tx1"/>
          </a:solidFill>
        </a:ln>
      </c:spPr>
    </c:plotArea>
    <c:plotVisOnly val="1"/>
    <c:dispBlanksAs val="gap"/>
    <c:showDLblsOverMax val="0"/>
  </c:chart>
  <c:spPr>
    <a:noFill/>
    <a:ln>
      <a:noFill/>
    </a:ln>
  </c:spPr>
  <c:txPr>
    <a:bodyPr/>
    <a:lstStyle/>
    <a:p>
      <a:pPr>
        <a:defRPr sz="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7589380364196"/>
          <c:y val="9.6204389347313013E-2"/>
          <c:w val="0.77128058179342451"/>
          <c:h val="0.65712975124655193"/>
        </c:manualLayout>
      </c:layout>
      <c:barChart>
        <c:barDir val="col"/>
        <c:grouping val="clustered"/>
        <c:varyColors val="0"/>
        <c:ser>
          <c:idx val="0"/>
          <c:order val="0"/>
          <c:tx>
            <c:strRef>
              <c:f>'[データ根拠 人口ビジョン（素案）第３章（３）都市・まちづくり.xlsx]空き家'!$B$4</c:f>
              <c:strCache>
                <c:ptCount val="1"/>
                <c:pt idx="0">
                  <c:v>総住宅数</c:v>
                </c:pt>
              </c:strCache>
            </c:strRef>
          </c:tx>
          <c:spPr>
            <a:solidFill>
              <a:schemeClr val="tx2">
                <a:lumMod val="40000"/>
                <a:lumOff val="60000"/>
              </a:schemeClr>
            </a:solidFill>
          </c:spPr>
          <c:invertIfNegative val="0"/>
          <c:dLbls>
            <c:dLblPos val="ctr"/>
            <c:showLegendKey val="0"/>
            <c:showVal val="1"/>
            <c:showCatName val="0"/>
            <c:showSerName val="0"/>
            <c:showPercent val="0"/>
            <c:showBubbleSize val="0"/>
            <c:showLeaderLines val="0"/>
          </c:dLbls>
          <c:cat>
            <c:strRef>
              <c:f>'[データ根拠 人口ビジョン（素案）第３章（３）都市・まちづくり.xlsx]空き家'!$A$5:$A$14</c:f>
              <c:strCache>
                <c:ptCount val="10"/>
                <c:pt idx="0">
                  <c:v>Ｓ４３</c:v>
                </c:pt>
                <c:pt idx="1">
                  <c:v>Ｓ４８</c:v>
                </c:pt>
                <c:pt idx="2">
                  <c:v>Ｓ５３</c:v>
                </c:pt>
                <c:pt idx="3">
                  <c:v>Ｓ５８</c:v>
                </c:pt>
                <c:pt idx="4">
                  <c:v>Ｓ６３</c:v>
                </c:pt>
                <c:pt idx="5">
                  <c:v>Ｈ５</c:v>
                </c:pt>
                <c:pt idx="6">
                  <c:v>Ｈ１０</c:v>
                </c:pt>
                <c:pt idx="7">
                  <c:v>Ｈ１５</c:v>
                </c:pt>
                <c:pt idx="8">
                  <c:v>Ｈ２０</c:v>
                </c:pt>
                <c:pt idx="9">
                  <c:v>Ｈ２５</c:v>
                </c:pt>
              </c:strCache>
            </c:strRef>
          </c:cat>
          <c:val>
            <c:numRef>
              <c:f>'[データ根拠 人口ビジョン（素案）第３章（３）都市・まちづくり.xlsx]空き家'!$B$5:$B$14</c:f>
              <c:numCache>
                <c:formatCode>General</c:formatCode>
                <c:ptCount val="10"/>
                <c:pt idx="0">
                  <c:v>197</c:v>
                </c:pt>
                <c:pt idx="1">
                  <c:v>254</c:v>
                </c:pt>
                <c:pt idx="2">
                  <c:v>285</c:v>
                </c:pt>
                <c:pt idx="3">
                  <c:v>305</c:v>
                </c:pt>
                <c:pt idx="4">
                  <c:v>330</c:v>
                </c:pt>
                <c:pt idx="5">
                  <c:v>350</c:v>
                </c:pt>
                <c:pt idx="6">
                  <c:v>385</c:v>
                </c:pt>
                <c:pt idx="7">
                  <c:v>413</c:v>
                </c:pt>
                <c:pt idx="8">
                  <c:v>435</c:v>
                </c:pt>
                <c:pt idx="9">
                  <c:v>459</c:v>
                </c:pt>
              </c:numCache>
            </c:numRef>
          </c:val>
        </c:ser>
        <c:ser>
          <c:idx val="1"/>
          <c:order val="1"/>
          <c:tx>
            <c:strRef>
              <c:f>'[データ根拠 人口ビジョン（素案）第３章（３）都市・まちづくり.xlsx]空き家'!$C$4</c:f>
              <c:strCache>
                <c:ptCount val="1"/>
                <c:pt idx="0">
                  <c:v>空き家数</c:v>
                </c:pt>
              </c:strCache>
            </c:strRef>
          </c:tx>
          <c:invertIfNegative val="0"/>
          <c:dLbls>
            <c:showLegendKey val="0"/>
            <c:showVal val="1"/>
            <c:showCatName val="0"/>
            <c:showSerName val="0"/>
            <c:showPercent val="0"/>
            <c:showBubbleSize val="0"/>
            <c:showLeaderLines val="0"/>
          </c:dLbls>
          <c:cat>
            <c:strRef>
              <c:f>'[データ根拠 人口ビジョン（素案）第３章（３）都市・まちづくり.xlsx]空き家'!$A$5:$A$14</c:f>
              <c:strCache>
                <c:ptCount val="10"/>
                <c:pt idx="0">
                  <c:v>Ｓ４３</c:v>
                </c:pt>
                <c:pt idx="1">
                  <c:v>Ｓ４８</c:v>
                </c:pt>
                <c:pt idx="2">
                  <c:v>Ｓ５３</c:v>
                </c:pt>
                <c:pt idx="3">
                  <c:v>Ｓ５８</c:v>
                </c:pt>
                <c:pt idx="4">
                  <c:v>Ｓ６３</c:v>
                </c:pt>
                <c:pt idx="5">
                  <c:v>Ｈ５</c:v>
                </c:pt>
                <c:pt idx="6">
                  <c:v>Ｈ１０</c:v>
                </c:pt>
                <c:pt idx="7">
                  <c:v>Ｈ１５</c:v>
                </c:pt>
                <c:pt idx="8">
                  <c:v>Ｈ２０</c:v>
                </c:pt>
                <c:pt idx="9">
                  <c:v>Ｈ２５</c:v>
                </c:pt>
              </c:strCache>
            </c:strRef>
          </c:cat>
          <c:val>
            <c:numRef>
              <c:f>'[データ根拠 人口ビジョン（素案）第３章（３）都市・まちづくり.xlsx]空き家'!$C$5:$C$14</c:f>
              <c:numCache>
                <c:formatCode>General</c:formatCode>
                <c:ptCount val="10"/>
                <c:pt idx="0">
                  <c:v>10</c:v>
                </c:pt>
                <c:pt idx="1">
                  <c:v>17</c:v>
                </c:pt>
                <c:pt idx="2">
                  <c:v>28</c:v>
                </c:pt>
                <c:pt idx="3">
                  <c:v>33</c:v>
                </c:pt>
                <c:pt idx="4">
                  <c:v>36</c:v>
                </c:pt>
                <c:pt idx="5">
                  <c:v>37</c:v>
                </c:pt>
                <c:pt idx="6">
                  <c:v>50</c:v>
                </c:pt>
                <c:pt idx="7">
                  <c:v>60</c:v>
                </c:pt>
                <c:pt idx="8">
                  <c:v>63</c:v>
                </c:pt>
                <c:pt idx="9">
                  <c:v>68</c:v>
                </c:pt>
              </c:numCache>
            </c:numRef>
          </c:val>
        </c:ser>
        <c:dLbls>
          <c:showLegendKey val="0"/>
          <c:showVal val="0"/>
          <c:showCatName val="0"/>
          <c:showSerName val="0"/>
          <c:showPercent val="0"/>
          <c:showBubbleSize val="0"/>
        </c:dLbls>
        <c:gapWidth val="150"/>
        <c:axId val="218422272"/>
        <c:axId val="218497792"/>
      </c:barChart>
      <c:lineChart>
        <c:grouping val="standard"/>
        <c:varyColors val="0"/>
        <c:ser>
          <c:idx val="2"/>
          <c:order val="2"/>
          <c:tx>
            <c:strRef>
              <c:f>'[データ根拠 人口ビジョン（素案）第３章（３）都市・まちづくり.xlsx]空き家'!$D$4</c:f>
              <c:strCache>
                <c:ptCount val="1"/>
                <c:pt idx="0">
                  <c:v>空き家率</c:v>
                </c:pt>
              </c:strCache>
            </c:strRef>
          </c:tx>
          <c:spPr>
            <a:ln w="19050">
              <a:solidFill>
                <a:schemeClr val="tx1"/>
              </a:solidFill>
            </a:ln>
            <a:effectLst/>
          </c:spPr>
          <c:marker>
            <c:spPr>
              <a:solidFill>
                <a:schemeClr val="tx1"/>
              </a:solidFill>
              <a:ln>
                <a:solidFill>
                  <a:schemeClr val="tx1"/>
                </a:solidFill>
              </a:ln>
              <a:effectLst/>
            </c:spPr>
          </c:marker>
          <c:dLbls>
            <c:numFmt formatCode="0.0%" sourceLinked="0"/>
            <c:txPr>
              <a:bodyPr/>
              <a:lstStyle/>
              <a:p>
                <a:pPr>
                  <a:defRPr sz="800"/>
                </a:pPr>
                <a:endParaRPr lang="ja-JP"/>
              </a:p>
            </c:txPr>
            <c:dLblPos val="t"/>
            <c:showLegendKey val="0"/>
            <c:showVal val="1"/>
            <c:showCatName val="0"/>
            <c:showSerName val="0"/>
            <c:showPercent val="0"/>
            <c:showBubbleSize val="0"/>
            <c:showLeaderLines val="0"/>
          </c:dLbls>
          <c:cat>
            <c:strRef>
              <c:f>'[データ根拠 人口ビジョン（素案）第３章（３）都市・まちづくり.xlsx]空き家'!$A$5:$A$14</c:f>
              <c:strCache>
                <c:ptCount val="10"/>
                <c:pt idx="0">
                  <c:v>Ｓ４３</c:v>
                </c:pt>
                <c:pt idx="1">
                  <c:v>Ｓ４８</c:v>
                </c:pt>
                <c:pt idx="2">
                  <c:v>Ｓ５３</c:v>
                </c:pt>
                <c:pt idx="3">
                  <c:v>Ｓ５８</c:v>
                </c:pt>
                <c:pt idx="4">
                  <c:v>Ｓ６３</c:v>
                </c:pt>
                <c:pt idx="5">
                  <c:v>Ｈ５</c:v>
                </c:pt>
                <c:pt idx="6">
                  <c:v>Ｈ１０</c:v>
                </c:pt>
                <c:pt idx="7">
                  <c:v>Ｈ１５</c:v>
                </c:pt>
                <c:pt idx="8">
                  <c:v>Ｈ２０</c:v>
                </c:pt>
                <c:pt idx="9">
                  <c:v>Ｈ２５</c:v>
                </c:pt>
              </c:strCache>
            </c:strRef>
          </c:cat>
          <c:val>
            <c:numRef>
              <c:f>'[データ根拠 人口ビジョン（素案）第３章（３）都市・まちづくり.xlsx]空き家'!$D$5:$D$14</c:f>
              <c:numCache>
                <c:formatCode>0.0%</c:formatCode>
                <c:ptCount val="10"/>
                <c:pt idx="0">
                  <c:v>5.0761421319796954E-2</c:v>
                </c:pt>
                <c:pt idx="1">
                  <c:v>6.6929133858267723E-2</c:v>
                </c:pt>
                <c:pt idx="2">
                  <c:v>9.8245614035087719E-2</c:v>
                </c:pt>
                <c:pt idx="3">
                  <c:v>0.10819672131147541</c:v>
                </c:pt>
                <c:pt idx="4">
                  <c:v>0.10909090909090909</c:v>
                </c:pt>
                <c:pt idx="5">
                  <c:v>0.10571428571428572</c:v>
                </c:pt>
                <c:pt idx="6">
                  <c:v>0.12987012987012986</c:v>
                </c:pt>
                <c:pt idx="7">
                  <c:v>0.14527845036319612</c:v>
                </c:pt>
                <c:pt idx="8">
                  <c:v>0.14482758620689656</c:v>
                </c:pt>
                <c:pt idx="9">
                  <c:v>0.14814814814814814</c:v>
                </c:pt>
              </c:numCache>
            </c:numRef>
          </c:val>
          <c:smooth val="0"/>
        </c:ser>
        <c:dLbls>
          <c:showLegendKey val="0"/>
          <c:showVal val="0"/>
          <c:showCatName val="0"/>
          <c:showSerName val="0"/>
          <c:showPercent val="0"/>
          <c:showBubbleSize val="0"/>
        </c:dLbls>
        <c:marker val="1"/>
        <c:smooth val="0"/>
        <c:axId val="218517504"/>
        <c:axId val="218499328"/>
      </c:lineChart>
      <c:catAx>
        <c:axId val="218422272"/>
        <c:scaling>
          <c:orientation val="minMax"/>
        </c:scaling>
        <c:delete val="0"/>
        <c:axPos val="b"/>
        <c:majorTickMark val="out"/>
        <c:minorTickMark val="none"/>
        <c:tickLblPos val="nextTo"/>
        <c:txPr>
          <a:bodyPr/>
          <a:lstStyle/>
          <a:p>
            <a:pPr>
              <a:defRPr sz="800"/>
            </a:pPr>
            <a:endParaRPr lang="ja-JP"/>
          </a:p>
        </c:txPr>
        <c:crossAx val="218497792"/>
        <c:crosses val="autoZero"/>
        <c:auto val="1"/>
        <c:lblAlgn val="ctr"/>
        <c:lblOffset val="100"/>
        <c:noMultiLvlLbl val="0"/>
      </c:catAx>
      <c:valAx>
        <c:axId val="218497792"/>
        <c:scaling>
          <c:orientation val="minMax"/>
        </c:scaling>
        <c:delete val="0"/>
        <c:axPos val="l"/>
        <c:majorGridlines/>
        <c:numFmt formatCode="General" sourceLinked="1"/>
        <c:majorTickMark val="out"/>
        <c:minorTickMark val="none"/>
        <c:tickLblPos val="nextTo"/>
        <c:crossAx val="218422272"/>
        <c:crosses val="autoZero"/>
        <c:crossBetween val="between"/>
      </c:valAx>
      <c:valAx>
        <c:axId val="218499328"/>
        <c:scaling>
          <c:orientation val="minMax"/>
          <c:max val="0.15000000000000002"/>
        </c:scaling>
        <c:delete val="0"/>
        <c:axPos val="r"/>
        <c:numFmt formatCode="0%" sourceLinked="0"/>
        <c:majorTickMark val="out"/>
        <c:minorTickMark val="none"/>
        <c:tickLblPos val="nextTo"/>
        <c:crossAx val="218517504"/>
        <c:crosses val="max"/>
        <c:crossBetween val="between"/>
        <c:majorUnit val="5.000000000000001E-2"/>
      </c:valAx>
      <c:catAx>
        <c:axId val="218517504"/>
        <c:scaling>
          <c:orientation val="minMax"/>
        </c:scaling>
        <c:delete val="1"/>
        <c:axPos val="b"/>
        <c:majorTickMark val="out"/>
        <c:minorTickMark val="none"/>
        <c:tickLblPos val="nextTo"/>
        <c:crossAx val="218499328"/>
        <c:crosses val="autoZero"/>
        <c:auto val="1"/>
        <c:lblAlgn val="ctr"/>
        <c:lblOffset val="100"/>
        <c:noMultiLvlLbl val="0"/>
      </c:catAx>
    </c:plotArea>
    <c:legend>
      <c:legendPos val="r"/>
      <c:layout>
        <c:manualLayout>
          <c:xMode val="edge"/>
          <c:yMode val="edge"/>
          <c:x val="0.12980738211345413"/>
          <c:y val="0.8558203882218437"/>
          <c:w val="0.6919672525956686"/>
          <c:h val="8.6121540943991409E-2"/>
        </c:manualLayout>
      </c:layout>
      <c:overlay val="1"/>
      <c:spPr>
        <a:solidFill>
          <a:schemeClr val="bg1"/>
        </a:solidFill>
        <a:ln w="6350">
          <a:solidFill>
            <a:schemeClr val="tx1"/>
          </a:solidFill>
          <a:prstDash val="sysDash"/>
        </a:ln>
      </c:sp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5FBA23-EC0C-4918-836B-B04FC2A2F96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kumimoji="1" lang="ja-JP" altLang="en-US"/>
        </a:p>
      </dgm:t>
    </dgm:pt>
    <dgm:pt modelId="{5B108747-4CE7-4823-A1B8-7F0FDCE368CD}">
      <dgm:prSet phldrT="[テキスト]"/>
      <dgm:spPr/>
      <dgm:t>
        <a:bodyPr/>
        <a:lstStyle/>
        <a:p>
          <a:endParaRPr kumimoji="1" lang="ja-JP" altLang="en-US" dirty="0"/>
        </a:p>
      </dgm:t>
    </dgm:pt>
    <dgm:pt modelId="{6ADEE820-29E7-419E-96CF-C651A66834C8}" type="parTrans" cxnId="{4B2C846C-C8F4-4102-A280-145654892644}">
      <dgm:prSet/>
      <dgm:spPr/>
      <dgm:t>
        <a:bodyPr/>
        <a:lstStyle/>
        <a:p>
          <a:endParaRPr kumimoji="1" lang="ja-JP" altLang="en-US"/>
        </a:p>
      </dgm:t>
    </dgm:pt>
    <dgm:pt modelId="{368FFEFE-AC9D-4914-A1EB-18402B7D4BE4}" type="sibTrans" cxnId="{4B2C846C-C8F4-4102-A280-145654892644}">
      <dgm:prSet/>
      <dgm:spPr/>
      <dgm:t>
        <a:bodyPr/>
        <a:lstStyle/>
        <a:p>
          <a:endParaRPr kumimoji="1" lang="ja-JP" altLang="en-US"/>
        </a:p>
      </dgm:t>
    </dgm:pt>
    <dgm:pt modelId="{9F9BFE98-76E1-42F7-9C5F-8B6E904E05FF}">
      <dgm:prSet phldrT="[テキスト]"/>
      <dgm:spPr/>
      <dgm:t>
        <a:bodyPr/>
        <a:lstStyle/>
        <a:p>
          <a:endParaRPr kumimoji="1" lang="ja-JP" altLang="en-US" dirty="0"/>
        </a:p>
      </dgm:t>
    </dgm:pt>
    <dgm:pt modelId="{747FA5BB-537E-4F53-BED8-640AAA402829}" type="parTrans" cxnId="{70A2D66E-2FE1-4BC3-BCF0-D682756BA0EE}">
      <dgm:prSet/>
      <dgm:spPr/>
      <dgm:t>
        <a:bodyPr/>
        <a:lstStyle/>
        <a:p>
          <a:endParaRPr kumimoji="1" lang="ja-JP" altLang="en-US"/>
        </a:p>
      </dgm:t>
    </dgm:pt>
    <dgm:pt modelId="{E2D2003F-814E-4025-8562-456E695B7C55}" type="sibTrans" cxnId="{70A2D66E-2FE1-4BC3-BCF0-D682756BA0EE}">
      <dgm:prSet/>
      <dgm:spPr/>
      <dgm:t>
        <a:bodyPr/>
        <a:lstStyle/>
        <a:p>
          <a:endParaRPr kumimoji="1" lang="ja-JP" altLang="en-US"/>
        </a:p>
      </dgm:t>
    </dgm:pt>
    <dgm:pt modelId="{D2386B93-BE92-4550-AAFB-8CAD2240CA73}">
      <dgm:prSet phldrT="[テキスト]"/>
      <dgm:spPr/>
      <dgm:t>
        <a:bodyPr/>
        <a:lstStyle/>
        <a:p>
          <a:endParaRPr kumimoji="1" lang="ja-JP" altLang="en-US" dirty="0"/>
        </a:p>
      </dgm:t>
    </dgm:pt>
    <dgm:pt modelId="{51D881C2-DBE1-4C94-BD21-CF7474D54555}" type="sibTrans" cxnId="{43DEC48F-D2B4-41D3-A6FF-3C52AD601F3A}">
      <dgm:prSet/>
      <dgm:spPr/>
      <dgm:t>
        <a:bodyPr/>
        <a:lstStyle/>
        <a:p>
          <a:endParaRPr kumimoji="1" lang="ja-JP" altLang="en-US"/>
        </a:p>
      </dgm:t>
    </dgm:pt>
    <dgm:pt modelId="{0D02CF81-19AF-48C2-BDCD-C692F07018F6}" type="parTrans" cxnId="{43DEC48F-D2B4-41D3-A6FF-3C52AD601F3A}">
      <dgm:prSet/>
      <dgm:spPr/>
      <dgm:t>
        <a:bodyPr/>
        <a:lstStyle/>
        <a:p>
          <a:endParaRPr kumimoji="1" lang="ja-JP" altLang="en-US"/>
        </a:p>
      </dgm:t>
    </dgm:pt>
    <dgm:pt modelId="{C3975223-AD29-4532-984E-77D8EC3ACD19}" type="pres">
      <dgm:prSet presAssocID="{7A5FBA23-EC0C-4918-836B-B04FC2A2F961}" presName="cycle" presStyleCnt="0">
        <dgm:presLayoutVars>
          <dgm:dir/>
          <dgm:resizeHandles val="exact"/>
        </dgm:presLayoutVars>
      </dgm:prSet>
      <dgm:spPr/>
      <dgm:t>
        <a:bodyPr/>
        <a:lstStyle/>
        <a:p>
          <a:endParaRPr kumimoji="1" lang="ja-JP" altLang="en-US"/>
        </a:p>
      </dgm:t>
    </dgm:pt>
    <dgm:pt modelId="{8AC8C663-A5E1-4FD9-8047-DF27561B3BE7}" type="pres">
      <dgm:prSet presAssocID="{D2386B93-BE92-4550-AAFB-8CAD2240CA73}" presName="dummy" presStyleCnt="0"/>
      <dgm:spPr/>
    </dgm:pt>
    <dgm:pt modelId="{DD139461-6437-45A2-8D1D-FA3C811818CF}" type="pres">
      <dgm:prSet presAssocID="{D2386B93-BE92-4550-AAFB-8CAD2240CA73}" presName="node" presStyleLbl="revTx" presStyleIdx="0" presStyleCnt="3">
        <dgm:presLayoutVars>
          <dgm:bulletEnabled val="1"/>
        </dgm:presLayoutVars>
      </dgm:prSet>
      <dgm:spPr/>
      <dgm:t>
        <a:bodyPr/>
        <a:lstStyle/>
        <a:p>
          <a:endParaRPr kumimoji="1" lang="ja-JP" altLang="en-US"/>
        </a:p>
      </dgm:t>
    </dgm:pt>
    <dgm:pt modelId="{D08AC6F6-6416-42C9-8C4B-0A0C35F1630A}" type="pres">
      <dgm:prSet presAssocID="{51D881C2-DBE1-4C94-BD21-CF7474D54555}" presName="sibTrans" presStyleLbl="node1" presStyleIdx="0" presStyleCnt="3"/>
      <dgm:spPr/>
      <dgm:t>
        <a:bodyPr/>
        <a:lstStyle/>
        <a:p>
          <a:endParaRPr kumimoji="1" lang="ja-JP" altLang="en-US"/>
        </a:p>
      </dgm:t>
    </dgm:pt>
    <dgm:pt modelId="{04D3B333-339E-41E9-AF8D-A36D0430F2DC}" type="pres">
      <dgm:prSet presAssocID="{5B108747-4CE7-4823-A1B8-7F0FDCE368CD}" presName="dummy" presStyleCnt="0"/>
      <dgm:spPr/>
    </dgm:pt>
    <dgm:pt modelId="{D36A6404-55AD-49CE-8623-7A2F6D3D2179}" type="pres">
      <dgm:prSet presAssocID="{5B108747-4CE7-4823-A1B8-7F0FDCE368CD}" presName="node" presStyleLbl="revTx" presStyleIdx="1" presStyleCnt="3">
        <dgm:presLayoutVars>
          <dgm:bulletEnabled val="1"/>
        </dgm:presLayoutVars>
      </dgm:prSet>
      <dgm:spPr/>
      <dgm:t>
        <a:bodyPr/>
        <a:lstStyle/>
        <a:p>
          <a:endParaRPr kumimoji="1" lang="ja-JP" altLang="en-US"/>
        </a:p>
      </dgm:t>
    </dgm:pt>
    <dgm:pt modelId="{69C86F72-6367-41A2-8FC6-6F1BFB446B0C}" type="pres">
      <dgm:prSet presAssocID="{368FFEFE-AC9D-4914-A1EB-18402B7D4BE4}" presName="sibTrans" presStyleLbl="node1" presStyleIdx="1" presStyleCnt="3"/>
      <dgm:spPr/>
      <dgm:t>
        <a:bodyPr/>
        <a:lstStyle/>
        <a:p>
          <a:endParaRPr kumimoji="1" lang="ja-JP" altLang="en-US"/>
        </a:p>
      </dgm:t>
    </dgm:pt>
    <dgm:pt modelId="{AE21CD0B-A7D4-485A-96C4-39A811388101}" type="pres">
      <dgm:prSet presAssocID="{9F9BFE98-76E1-42F7-9C5F-8B6E904E05FF}" presName="dummy" presStyleCnt="0"/>
      <dgm:spPr/>
    </dgm:pt>
    <dgm:pt modelId="{30205082-AAAE-4F7A-8DB0-58C35146F308}" type="pres">
      <dgm:prSet presAssocID="{9F9BFE98-76E1-42F7-9C5F-8B6E904E05FF}" presName="node" presStyleLbl="revTx" presStyleIdx="2" presStyleCnt="3">
        <dgm:presLayoutVars>
          <dgm:bulletEnabled val="1"/>
        </dgm:presLayoutVars>
      </dgm:prSet>
      <dgm:spPr/>
      <dgm:t>
        <a:bodyPr/>
        <a:lstStyle/>
        <a:p>
          <a:endParaRPr kumimoji="1" lang="ja-JP" altLang="en-US"/>
        </a:p>
      </dgm:t>
    </dgm:pt>
    <dgm:pt modelId="{5319FCCB-2226-4657-A287-4E70BD9CE4E6}" type="pres">
      <dgm:prSet presAssocID="{E2D2003F-814E-4025-8562-456E695B7C55}" presName="sibTrans" presStyleLbl="node1" presStyleIdx="2" presStyleCnt="3" custLinFactNeighborX="2250" custLinFactNeighborY="6934"/>
      <dgm:spPr/>
      <dgm:t>
        <a:bodyPr/>
        <a:lstStyle/>
        <a:p>
          <a:endParaRPr kumimoji="1" lang="ja-JP" altLang="en-US"/>
        </a:p>
      </dgm:t>
    </dgm:pt>
  </dgm:ptLst>
  <dgm:cxnLst>
    <dgm:cxn modelId="{D7262331-7F85-4E58-A190-12852DF7DDCA}" type="presOf" srcId="{51D881C2-DBE1-4C94-BD21-CF7474D54555}" destId="{D08AC6F6-6416-42C9-8C4B-0A0C35F1630A}" srcOrd="0" destOrd="0" presId="urn:microsoft.com/office/officeart/2005/8/layout/cycle1"/>
    <dgm:cxn modelId="{84BCADB9-D317-4797-B3BE-5EA6731122D5}" type="presOf" srcId="{D2386B93-BE92-4550-AAFB-8CAD2240CA73}" destId="{DD139461-6437-45A2-8D1D-FA3C811818CF}" srcOrd="0" destOrd="0" presId="urn:microsoft.com/office/officeart/2005/8/layout/cycle1"/>
    <dgm:cxn modelId="{8320653E-1BAE-430A-B236-819F2BBA84B8}" type="presOf" srcId="{7A5FBA23-EC0C-4918-836B-B04FC2A2F961}" destId="{C3975223-AD29-4532-984E-77D8EC3ACD19}" srcOrd="0" destOrd="0" presId="urn:microsoft.com/office/officeart/2005/8/layout/cycle1"/>
    <dgm:cxn modelId="{43DEC48F-D2B4-41D3-A6FF-3C52AD601F3A}" srcId="{7A5FBA23-EC0C-4918-836B-B04FC2A2F961}" destId="{D2386B93-BE92-4550-AAFB-8CAD2240CA73}" srcOrd="0" destOrd="0" parTransId="{0D02CF81-19AF-48C2-BDCD-C692F07018F6}" sibTransId="{51D881C2-DBE1-4C94-BD21-CF7474D54555}"/>
    <dgm:cxn modelId="{1D922D90-A860-4B6D-AB01-8E16B839A8DD}" type="presOf" srcId="{E2D2003F-814E-4025-8562-456E695B7C55}" destId="{5319FCCB-2226-4657-A287-4E70BD9CE4E6}" srcOrd="0" destOrd="0" presId="urn:microsoft.com/office/officeart/2005/8/layout/cycle1"/>
    <dgm:cxn modelId="{4B2C846C-C8F4-4102-A280-145654892644}" srcId="{7A5FBA23-EC0C-4918-836B-B04FC2A2F961}" destId="{5B108747-4CE7-4823-A1B8-7F0FDCE368CD}" srcOrd="1" destOrd="0" parTransId="{6ADEE820-29E7-419E-96CF-C651A66834C8}" sibTransId="{368FFEFE-AC9D-4914-A1EB-18402B7D4BE4}"/>
    <dgm:cxn modelId="{4E44E468-A984-430D-BE33-FAE5C5391900}" type="presOf" srcId="{5B108747-4CE7-4823-A1B8-7F0FDCE368CD}" destId="{D36A6404-55AD-49CE-8623-7A2F6D3D2179}" srcOrd="0" destOrd="0" presId="urn:microsoft.com/office/officeart/2005/8/layout/cycle1"/>
    <dgm:cxn modelId="{A9403F5E-14A5-4792-993A-88912A00CB8E}" type="presOf" srcId="{368FFEFE-AC9D-4914-A1EB-18402B7D4BE4}" destId="{69C86F72-6367-41A2-8FC6-6F1BFB446B0C}" srcOrd="0" destOrd="0" presId="urn:microsoft.com/office/officeart/2005/8/layout/cycle1"/>
    <dgm:cxn modelId="{17274620-6700-4C3D-ABB7-AC752C4AAA24}" type="presOf" srcId="{9F9BFE98-76E1-42F7-9C5F-8B6E904E05FF}" destId="{30205082-AAAE-4F7A-8DB0-58C35146F308}" srcOrd="0" destOrd="0" presId="urn:microsoft.com/office/officeart/2005/8/layout/cycle1"/>
    <dgm:cxn modelId="{70A2D66E-2FE1-4BC3-BCF0-D682756BA0EE}" srcId="{7A5FBA23-EC0C-4918-836B-B04FC2A2F961}" destId="{9F9BFE98-76E1-42F7-9C5F-8B6E904E05FF}" srcOrd="2" destOrd="0" parTransId="{747FA5BB-537E-4F53-BED8-640AAA402829}" sibTransId="{E2D2003F-814E-4025-8562-456E695B7C55}"/>
    <dgm:cxn modelId="{73285215-CB1A-45E3-9E3B-B62F88E9E691}" type="presParOf" srcId="{C3975223-AD29-4532-984E-77D8EC3ACD19}" destId="{8AC8C663-A5E1-4FD9-8047-DF27561B3BE7}" srcOrd="0" destOrd="0" presId="urn:microsoft.com/office/officeart/2005/8/layout/cycle1"/>
    <dgm:cxn modelId="{66006D65-0EA5-49B0-93B4-A9250C443C6F}" type="presParOf" srcId="{C3975223-AD29-4532-984E-77D8EC3ACD19}" destId="{DD139461-6437-45A2-8D1D-FA3C811818CF}" srcOrd="1" destOrd="0" presId="urn:microsoft.com/office/officeart/2005/8/layout/cycle1"/>
    <dgm:cxn modelId="{91A4C257-AD73-4677-89C7-D1B46C7C0A95}" type="presParOf" srcId="{C3975223-AD29-4532-984E-77D8EC3ACD19}" destId="{D08AC6F6-6416-42C9-8C4B-0A0C35F1630A}" srcOrd="2" destOrd="0" presId="urn:microsoft.com/office/officeart/2005/8/layout/cycle1"/>
    <dgm:cxn modelId="{56CC61E9-653F-4B8B-BDAF-AC6880A9D9B1}" type="presParOf" srcId="{C3975223-AD29-4532-984E-77D8EC3ACD19}" destId="{04D3B333-339E-41E9-AF8D-A36D0430F2DC}" srcOrd="3" destOrd="0" presId="urn:microsoft.com/office/officeart/2005/8/layout/cycle1"/>
    <dgm:cxn modelId="{CB395BED-41CF-4D9D-B3FE-254F945F7AA9}" type="presParOf" srcId="{C3975223-AD29-4532-984E-77D8EC3ACD19}" destId="{D36A6404-55AD-49CE-8623-7A2F6D3D2179}" srcOrd="4" destOrd="0" presId="urn:microsoft.com/office/officeart/2005/8/layout/cycle1"/>
    <dgm:cxn modelId="{A172AEF8-FDE0-41B6-9322-3BDC6702EF17}" type="presParOf" srcId="{C3975223-AD29-4532-984E-77D8EC3ACD19}" destId="{69C86F72-6367-41A2-8FC6-6F1BFB446B0C}" srcOrd="5" destOrd="0" presId="urn:microsoft.com/office/officeart/2005/8/layout/cycle1"/>
    <dgm:cxn modelId="{CEED78D6-E10A-4547-BA0A-E6D5A40CEC94}" type="presParOf" srcId="{C3975223-AD29-4532-984E-77D8EC3ACD19}" destId="{AE21CD0B-A7D4-485A-96C4-39A811388101}" srcOrd="6" destOrd="0" presId="urn:microsoft.com/office/officeart/2005/8/layout/cycle1"/>
    <dgm:cxn modelId="{9F1982C8-5E57-4558-A0EC-C7DCE31E4229}" type="presParOf" srcId="{C3975223-AD29-4532-984E-77D8EC3ACD19}" destId="{30205082-AAAE-4F7A-8DB0-58C35146F308}" srcOrd="7" destOrd="0" presId="urn:microsoft.com/office/officeart/2005/8/layout/cycle1"/>
    <dgm:cxn modelId="{193E0B35-764E-4967-B735-FB2AAA9F6EFA}" type="presParOf" srcId="{C3975223-AD29-4532-984E-77D8EC3ACD19}" destId="{5319FCCB-2226-4657-A287-4E70BD9CE4E6}" srcOrd="8"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DB8D1BA5-33D1-40F8-8AF2-AA41B3D567A7}" type="datetimeFigureOut">
              <a:rPr kumimoji="1" lang="ja-JP" altLang="en-US" smtClean="0"/>
              <a:t>2015/8/17</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F0965E41-6C22-4337-A917-207D71B10F3B}" type="slidenum">
              <a:rPr kumimoji="1" lang="ja-JP" altLang="en-US" smtClean="0"/>
              <a:t>‹#›</a:t>
            </a:fld>
            <a:endParaRPr kumimoji="1" lang="ja-JP" altLang="en-US"/>
          </a:p>
        </p:txBody>
      </p:sp>
    </p:spTree>
    <p:extLst>
      <p:ext uri="{BB962C8B-B14F-4D97-AF65-F5344CB8AC3E}">
        <p14:creationId xmlns:p14="http://schemas.microsoft.com/office/powerpoint/2010/main" val="4304133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0965E41-6C22-4337-A917-207D71B10F3B}" type="slidenum">
              <a:rPr kumimoji="1" lang="ja-JP" altLang="en-US" smtClean="0"/>
              <a:t>22</a:t>
            </a:fld>
            <a:endParaRPr kumimoji="1" lang="ja-JP" altLang="en-US"/>
          </a:p>
        </p:txBody>
      </p:sp>
    </p:spTree>
    <p:extLst>
      <p:ext uri="{BB962C8B-B14F-4D97-AF65-F5344CB8AC3E}">
        <p14:creationId xmlns:p14="http://schemas.microsoft.com/office/powerpoint/2010/main" val="165386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0965E41-6C22-4337-A917-207D71B10F3B}" type="slidenum">
              <a:rPr kumimoji="1" lang="ja-JP" altLang="en-US" smtClean="0"/>
              <a:t>24</a:t>
            </a:fld>
            <a:endParaRPr kumimoji="1" lang="ja-JP" altLang="en-US"/>
          </a:p>
        </p:txBody>
      </p:sp>
    </p:spTree>
    <p:extLst>
      <p:ext uri="{BB962C8B-B14F-4D97-AF65-F5344CB8AC3E}">
        <p14:creationId xmlns:p14="http://schemas.microsoft.com/office/powerpoint/2010/main" val="3503549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E3736C-AECF-4117-8BB9-FCE8ED1F7533}" type="slidenum">
              <a:rPr kumimoji="1" lang="ja-JP" altLang="en-US" smtClean="0"/>
              <a:t>30</a:t>
            </a:fld>
            <a:endParaRPr kumimoji="1" lang="ja-JP" altLang="en-US"/>
          </a:p>
        </p:txBody>
      </p:sp>
    </p:spTree>
    <p:extLst>
      <p:ext uri="{BB962C8B-B14F-4D97-AF65-F5344CB8AC3E}">
        <p14:creationId xmlns:p14="http://schemas.microsoft.com/office/powerpoint/2010/main" val="409102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E3736C-AECF-4117-8BB9-FCE8ED1F7533}" type="slidenum">
              <a:rPr kumimoji="1" lang="ja-JP" altLang="en-US" smtClean="0"/>
              <a:t>34</a:t>
            </a:fld>
            <a:endParaRPr kumimoji="1" lang="ja-JP" altLang="en-US"/>
          </a:p>
        </p:txBody>
      </p:sp>
    </p:spTree>
    <p:extLst>
      <p:ext uri="{BB962C8B-B14F-4D97-AF65-F5344CB8AC3E}">
        <p14:creationId xmlns:p14="http://schemas.microsoft.com/office/powerpoint/2010/main" val="3919060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新産業</a:t>
            </a:r>
          </a:p>
          <a:p>
            <a:r>
              <a:rPr kumimoji="1" lang="ja-JP" altLang="en-US" dirty="0" smtClean="0"/>
              <a:t>　　　・インバウンド</a:t>
            </a:r>
          </a:p>
          <a:p>
            <a:endParaRPr kumimoji="1" lang="ja-JP" altLang="en-US" dirty="0" smtClean="0"/>
          </a:p>
          <a:p>
            <a:r>
              <a:rPr kumimoji="1" lang="ja-JP" altLang="en-US" dirty="0" smtClean="0"/>
              <a:t>　　イノベーションの芽生え</a:t>
            </a:r>
          </a:p>
          <a:p>
            <a:r>
              <a:rPr kumimoji="1" lang="ja-JP" altLang="en-US" dirty="0" smtClean="0"/>
              <a:t>　　　・</a:t>
            </a:r>
            <a:r>
              <a:rPr kumimoji="1" lang="en-US" altLang="ja-JP" dirty="0" smtClean="0"/>
              <a:t>GFO</a:t>
            </a:r>
            <a:r>
              <a:rPr kumimoji="1" lang="ja-JP" altLang="en-US" dirty="0" err="1" smtClean="0"/>
              <a:t>、</a:t>
            </a:r>
            <a:r>
              <a:rPr kumimoji="1" lang="ja-JP" altLang="en-US" dirty="0" smtClean="0"/>
              <a:t>ナレッジキャピタル</a:t>
            </a:r>
          </a:p>
          <a:p>
            <a:r>
              <a:rPr kumimoji="1" lang="ja-JP" altLang="en-US" dirty="0" smtClean="0"/>
              <a:t>　　　・マイクロ投資の定着化</a:t>
            </a:r>
          </a:p>
          <a:p>
            <a:endParaRPr kumimoji="1" lang="ja-JP" altLang="en-US" dirty="0" smtClean="0"/>
          </a:p>
          <a:p>
            <a:r>
              <a:rPr kumimoji="1" lang="ja-JP" altLang="en-US" dirty="0" smtClean="0"/>
              <a:t>　　社会課題を解決する「民の力」</a:t>
            </a:r>
          </a:p>
          <a:p>
            <a:r>
              <a:rPr kumimoji="1" lang="ja-JP" altLang="en-US" dirty="0" smtClean="0"/>
              <a:t>　　　・女性の復職支援</a:t>
            </a:r>
          </a:p>
          <a:p>
            <a:r>
              <a:rPr kumimoji="1" lang="ja-JP" altLang="en-US" dirty="0" smtClean="0"/>
              <a:t>　　　・里山保全活動　など</a:t>
            </a:r>
          </a:p>
          <a:p>
            <a:endParaRPr kumimoji="1" lang="ja-JP" altLang="en-US" dirty="0"/>
          </a:p>
        </p:txBody>
      </p:sp>
      <p:sp>
        <p:nvSpPr>
          <p:cNvPr id="4" name="スライド番号プレースホルダー 3"/>
          <p:cNvSpPr>
            <a:spLocks noGrp="1"/>
          </p:cNvSpPr>
          <p:nvPr>
            <p:ph type="sldNum" sz="quarter" idx="10"/>
          </p:nvPr>
        </p:nvSpPr>
        <p:spPr/>
        <p:txBody>
          <a:bodyPr/>
          <a:lstStyle/>
          <a:p>
            <a:fld id="{6DE3736C-AECF-4117-8BB9-FCE8ED1F7533}" type="slidenum">
              <a:rPr kumimoji="1" lang="ja-JP" altLang="en-US" smtClean="0"/>
              <a:t>50</a:t>
            </a:fld>
            <a:endParaRPr kumimoji="1" lang="ja-JP" altLang="en-US"/>
          </a:p>
        </p:txBody>
      </p:sp>
    </p:spTree>
    <p:extLst>
      <p:ext uri="{BB962C8B-B14F-4D97-AF65-F5344CB8AC3E}">
        <p14:creationId xmlns:p14="http://schemas.microsoft.com/office/powerpoint/2010/main" val="1353892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494B8EB-C3A8-4739-AC15-0DB8D7D02E21}" type="datetimeFigureOut">
              <a:rPr kumimoji="1" lang="ja-JP" altLang="en-US" smtClean="0"/>
              <a:t>2015/8/17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263976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494B8EB-C3A8-4739-AC15-0DB8D7D02E21}" type="datetimeFigureOut">
              <a:rPr kumimoji="1" lang="ja-JP" altLang="en-US" smtClean="0"/>
              <a:t>2015/8/17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244363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494B8EB-C3A8-4739-AC15-0DB8D7D02E21}" type="datetimeFigureOut">
              <a:rPr kumimoji="1" lang="ja-JP" altLang="en-US" smtClean="0"/>
              <a:t>2015/8/17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354139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494B8EB-C3A8-4739-AC15-0DB8D7D02E21}" type="datetimeFigureOut">
              <a:rPr kumimoji="1" lang="ja-JP" altLang="en-US" smtClean="0"/>
              <a:t>2015/8/17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550083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494B8EB-C3A8-4739-AC15-0DB8D7D02E21}" type="datetimeFigureOut">
              <a:rPr kumimoji="1" lang="ja-JP" altLang="en-US" smtClean="0"/>
              <a:t>2015/8/17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44662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494B8EB-C3A8-4739-AC15-0DB8D7D02E21}" type="datetimeFigureOut">
              <a:rPr kumimoji="1" lang="ja-JP" altLang="en-US" smtClean="0"/>
              <a:t>2015/8/17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55495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494B8EB-C3A8-4739-AC15-0DB8D7D02E21}" type="datetimeFigureOut">
              <a:rPr kumimoji="1" lang="ja-JP" altLang="en-US" smtClean="0"/>
              <a:t>2015/8/17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915690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494B8EB-C3A8-4739-AC15-0DB8D7D02E21}" type="datetimeFigureOut">
              <a:rPr kumimoji="1" lang="ja-JP" altLang="en-US" smtClean="0"/>
              <a:t>2015/8/17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36554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494B8EB-C3A8-4739-AC15-0DB8D7D02E21}" type="datetimeFigureOut">
              <a:rPr kumimoji="1" lang="ja-JP" altLang="en-US" smtClean="0"/>
              <a:t>2015/8/17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145780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494B8EB-C3A8-4739-AC15-0DB8D7D02E21}" type="datetimeFigureOut">
              <a:rPr kumimoji="1" lang="ja-JP" altLang="en-US" smtClean="0"/>
              <a:t>2015/8/17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83099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494B8EB-C3A8-4739-AC15-0DB8D7D02E21}" type="datetimeFigureOut">
              <a:rPr kumimoji="1" lang="ja-JP" altLang="en-US" smtClean="0"/>
              <a:t>2015/8/17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862521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94B8EB-C3A8-4739-AC15-0DB8D7D02E21}" type="datetimeFigureOut">
              <a:rPr kumimoji="1" lang="ja-JP" altLang="en-US" smtClean="0"/>
              <a:t>2015/8/17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987418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diagramColors" Target="../diagrams/colors1.xml"/><Relationship Id="rId12" Type="http://schemas.openxmlformats.org/officeDocument/2006/relationships/image" Target="../media/image33.pn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32.png"/><Relationship Id="rId5" Type="http://schemas.openxmlformats.org/officeDocument/2006/relationships/diagramLayout" Target="../diagrams/layout1.xml"/><Relationship Id="rId15" Type="http://schemas.openxmlformats.org/officeDocument/2006/relationships/image" Target="../media/image36.jpeg"/><Relationship Id="rId10" Type="http://schemas.openxmlformats.org/officeDocument/2006/relationships/image" Target="../media/image31.jpeg"/><Relationship Id="rId4" Type="http://schemas.openxmlformats.org/officeDocument/2006/relationships/diagramData" Target="../diagrams/data1.xml"/><Relationship Id="rId9" Type="http://schemas.openxmlformats.org/officeDocument/2006/relationships/image" Target="../media/image30.gif"/><Relationship Id="rId1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wmf"/><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emf"/><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51.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jpeg"/></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jpe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gif"/><Relationship Id="rId1" Type="http://schemas.openxmlformats.org/officeDocument/2006/relationships/slideLayout" Target="../slideLayouts/slideLayout7.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image" Target="../media/image79.jpeg"/><Relationship Id="rId7" Type="http://schemas.openxmlformats.org/officeDocument/2006/relationships/image" Target="../media/image83.jpeg"/><Relationship Id="rId2" Type="http://schemas.openxmlformats.org/officeDocument/2006/relationships/image" Target="../media/image78.jpeg"/><Relationship Id="rId1" Type="http://schemas.openxmlformats.org/officeDocument/2006/relationships/slideLayout" Target="../slideLayouts/slideLayout7.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png"/></Relationships>
</file>

<file path=ppt/slides/_rels/slide6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7.xml"/><Relationship Id="rId4" Type="http://schemas.openxmlformats.org/officeDocument/2006/relationships/image" Target="../media/image86.jpeg"/></Relationships>
</file>

<file path=ppt/slides/_rels/slide65.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91.jpeg"/><Relationship Id="rId5" Type="http://schemas.openxmlformats.org/officeDocument/2006/relationships/image" Target="../media/image90.jpeg"/><Relationship Id="rId4" Type="http://schemas.openxmlformats.org/officeDocument/2006/relationships/image" Target="../media/image89.png"/></Relationships>
</file>

<file path=ppt/slides/_rels/slide6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83568" y="2535287"/>
            <a:ext cx="7848871" cy="1046440"/>
          </a:xfrm>
          <a:prstGeom prst="rect">
            <a:avLst/>
          </a:prstGeom>
        </p:spPr>
        <p:txBody>
          <a:bodyPr wrap="square">
            <a:spAutoFit/>
          </a:bodyPr>
          <a:lstStyle/>
          <a:p>
            <a:pPr algn="ct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大阪府人口ビジョン（</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素案</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tabLst>
                <a:tab pos="266700" algn="l"/>
              </a:tabLst>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tabLst>
                <a:tab pos="266700" algn="l"/>
              </a:tabLst>
            </a:pP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人口減少・超高齢社会における持続的な発展をめざして ～</a:t>
            </a:r>
          </a:p>
        </p:txBody>
      </p:sp>
      <p:cxnSp>
        <p:nvCxnSpPr>
          <p:cNvPr id="5" name="直線コネクタ 4"/>
          <p:cNvCxnSpPr>
            <a:stCxn id="4" idx="1"/>
            <a:endCxn id="4" idx="3"/>
          </p:cNvCxnSpPr>
          <p:nvPr/>
        </p:nvCxnSpPr>
        <p:spPr>
          <a:xfrm>
            <a:off x="683568" y="3058507"/>
            <a:ext cx="7848871"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正方形/長方形 5"/>
          <p:cNvSpPr/>
          <p:nvPr/>
        </p:nvSpPr>
        <p:spPr>
          <a:xfrm>
            <a:off x="3302335" y="5085184"/>
            <a:ext cx="2520280" cy="938719"/>
          </a:xfrm>
          <a:prstGeom prst="rect">
            <a:avLst/>
          </a:prstGeom>
        </p:spPr>
        <p:txBody>
          <a:bodyPr wrap="square">
            <a:spAutoFit/>
          </a:bodyPr>
          <a:lstStyle/>
          <a:p>
            <a:pPr algn="dist">
              <a:lnSpc>
                <a:spcPts val="3300"/>
              </a:lnSpc>
            </a:pP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８</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3300"/>
              </a:lnSpc>
            </a:pP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　阪　府</a:t>
            </a:r>
          </a:p>
        </p:txBody>
      </p:sp>
      <p:cxnSp>
        <p:nvCxnSpPr>
          <p:cNvPr id="7" name="直線コネクタ 6"/>
          <p:cNvCxnSpPr/>
          <p:nvPr/>
        </p:nvCxnSpPr>
        <p:spPr>
          <a:xfrm>
            <a:off x="683568" y="3140968"/>
            <a:ext cx="7848871"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484604" y="476672"/>
            <a:ext cx="3528392"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t>審議会説明資料</a:t>
            </a:r>
            <a:endParaRPr kumimoji="1" lang="ja-JP" altLang="en-US" sz="3600" dirty="0"/>
          </a:p>
        </p:txBody>
      </p:sp>
      <p:sp>
        <p:nvSpPr>
          <p:cNvPr id="11" name="正方形/長方形 10"/>
          <p:cNvSpPr/>
          <p:nvPr/>
        </p:nvSpPr>
        <p:spPr>
          <a:xfrm>
            <a:off x="7164288" y="404664"/>
            <a:ext cx="1512168"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資料１</a:t>
            </a:r>
            <a:endParaRPr kumimoji="1" lang="ja-JP" altLang="en-US" dirty="0"/>
          </a:p>
        </p:txBody>
      </p:sp>
    </p:spTree>
    <p:extLst>
      <p:ext uri="{BB962C8B-B14F-4D97-AF65-F5344CB8AC3E}">
        <p14:creationId xmlns:p14="http://schemas.microsoft.com/office/powerpoint/2010/main" val="3360407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）自然増減　</a:t>
            </a:r>
            <a:r>
              <a:rPr lang="ja-JP" altLang="en-US" dirty="0">
                <a:solidFill>
                  <a:prstClr val="black"/>
                </a:solidFill>
                <a:latin typeface="+mn-ea"/>
                <a:cs typeface="Meiryo UI" panose="020B0604030504040204" pitchFamily="50" charset="-128"/>
              </a:rPr>
              <a:t> </a:t>
            </a:r>
            <a:r>
              <a:rPr lang="ja-JP" altLang="en-US" dirty="0" smtClean="0">
                <a:solidFill>
                  <a:prstClr val="black"/>
                </a:solidFill>
                <a:latin typeface="+mn-ea"/>
                <a:cs typeface="Meiryo UI" panose="020B0604030504040204" pitchFamily="50" charset="-128"/>
              </a:rPr>
              <a:t>■出生時の母親の平均年齢の推移</a:t>
            </a: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10</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正方形/長方形 11"/>
          <p:cNvSpPr/>
          <p:nvPr/>
        </p:nvSpPr>
        <p:spPr>
          <a:xfrm>
            <a:off x="107504" y="858198"/>
            <a:ext cx="8856984" cy="830997"/>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出生時の母親の平均年齢</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についても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、特に第１子出生時の年齢は上昇を続けており、いわゆる晩産化の傾向が進行しています。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これらが複合的に重なることにより、出生率が低い水準でとどまっているものと考えられます。</a:t>
            </a:r>
            <a:endParaRPr lang="en-US" altLang="ja-JP" sz="1600" dirty="0"/>
          </a:p>
        </p:txBody>
      </p:sp>
      <p:sp>
        <p:nvSpPr>
          <p:cNvPr id="11" name="Text Box 3"/>
          <p:cNvSpPr txBox="1">
            <a:spLocks noChangeArrowheads="1"/>
          </p:cNvSpPr>
          <p:nvPr/>
        </p:nvSpPr>
        <p:spPr bwMode="auto">
          <a:xfrm>
            <a:off x="1487502" y="5773141"/>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457200" marR="0" lvl="1" indent="0" algn="just" defTabSz="914400" rtl="0" eaLnBrk="1" fontAlgn="base" latinLnBrk="0" hangingPunct="1">
              <a:lnSpc>
                <a:spcPct val="8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出典：厚生労働省「人口動態統計」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988840"/>
            <a:ext cx="7197229" cy="3692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43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増減　</a:t>
            </a:r>
            <a:r>
              <a:rPr lang="ja-JP" altLang="en-US" dirty="0">
                <a:solidFill>
                  <a:prstClr val="black"/>
                </a:solidFill>
                <a:latin typeface="+mn-ea"/>
                <a:cs typeface="Meiryo UI" panose="020B0604030504040204" pitchFamily="50" charset="-128"/>
              </a:rPr>
              <a:t> </a:t>
            </a:r>
            <a:r>
              <a:rPr lang="ja-JP" altLang="en-US" dirty="0" smtClean="0">
                <a:solidFill>
                  <a:prstClr val="black"/>
                </a:solidFill>
                <a:latin typeface="+mn-ea"/>
                <a:cs typeface="Meiryo UI" panose="020B0604030504040204" pitchFamily="50" charset="-128"/>
              </a:rPr>
              <a:t>■大阪府への転入・転出状況（都道府県別）</a:t>
            </a: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11</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Text Box 3"/>
          <p:cNvSpPr txBox="1">
            <a:spLocks noChangeArrowheads="1"/>
          </p:cNvSpPr>
          <p:nvPr/>
        </p:nvSpPr>
        <p:spPr bwMode="auto">
          <a:xfrm>
            <a:off x="326574" y="5197077"/>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a:solidFill>
                  <a:prstClr val="black"/>
                </a:solidFill>
                <a:latin typeface="ＭＳ ゴシック" pitchFamily="49" charset="-128"/>
                <a:ea typeface="ＭＳ ゴシック" pitchFamily="49" charset="-128"/>
                <a:cs typeface="ＭＳ Ｐゴシック" pitchFamily="50" charset="-128"/>
              </a:rPr>
              <a:t>出典</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r>
              <a:rPr lang="ja-JP" altLang="en-US" sz="700" dirty="0">
                <a:solidFill>
                  <a:prstClr val="black"/>
                </a:solidFill>
                <a:latin typeface="ＭＳ ゴシック" pitchFamily="49" charset="-128"/>
                <a:ea typeface="ＭＳ ゴシック" pitchFamily="49" charset="-128"/>
                <a:cs typeface="ＭＳ Ｐゴシック" pitchFamily="50" charset="-128"/>
              </a:rPr>
              <a:t>地域経済分析</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システム（</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RESAS</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　</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2014</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H26</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r>
              <a:rPr lang="ja-JP" altLang="en-US" sz="700" dirty="0">
                <a:solidFill>
                  <a:prstClr val="black"/>
                </a:solidFill>
                <a:latin typeface="ＭＳ ゴシック" pitchFamily="49" charset="-128"/>
                <a:ea typeface="ＭＳ ゴシック" pitchFamily="49" charset="-128"/>
                <a:cs typeface="ＭＳ Ｐゴシック" pitchFamily="50" charset="-128"/>
              </a:rPr>
              <a:t>年より府作成</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7" name="テキスト ボックス 16"/>
          <p:cNvSpPr txBox="1"/>
          <p:nvPr/>
        </p:nvSpPr>
        <p:spPr>
          <a:xfrm>
            <a:off x="179512" y="1658416"/>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転入超過内訳</a:t>
            </a:r>
            <a:r>
              <a:rPr kumimoji="1" lang="en-US" altLang="ja-JP" sz="1200" dirty="0" smtClean="0"/>
              <a:t>】</a:t>
            </a:r>
            <a:endParaRPr kumimoji="1" lang="ja-JP" altLang="en-US" sz="1200" dirty="0"/>
          </a:p>
        </p:txBody>
      </p:sp>
      <p:sp>
        <p:nvSpPr>
          <p:cNvPr id="18" name="テキスト ボックス 17"/>
          <p:cNvSpPr txBox="1"/>
          <p:nvPr/>
        </p:nvSpPr>
        <p:spPr>
          <a:xfrm>
            <a:off x="4644008" y="1648544"/>
            <a:ext cx="1728192" cy="276999"/>
          </a:xfrm>
          <a:prstGeom prst="rect">
            <a:avLst/>
          </a:prstGeom>
          <a:noFill/>
        </p:spPr>
        <p:txBody>
          <a:bodyPr wrap="square" rtlCol="0">
            <a:spAutoFit/>
          </a:bodyPr>
          <a:lstStyle/>
          <a:p>
            <a:r>
              <a:rPr kumimoji="1" lang="en-US" altLang="ja-JP" sz="1200" dirty="0" smtClean="0"/>
              <a:t>【</a:t>
            </a:r>
            <a:r>
              <a:rPr lang="ja-JP" altLang="en-US" sz="1200" dirty="0" smtClean="0"/>
              <a:t>転出超過内訳</a:t>
            </a:r>
            <a:r>
              <a:rPr kumimoji="1" lang="en-US" altLang="ja-JP" sz="1200" dirty="0" smtClean="0"/>
              <a:t>】</a:t>
            </a:r>
            <a:endParaRPr kumimoji="1" lang="ja-JP" altLang="en-US" sz="1200" dirty="0"/>
          </a:p>
        </p:txBody>
      </p:sp>
      <p:sp>
        <p:nvSpPr>
          <p:cNvPr id="12" name="正方形/長方形 11"/>
          <p:cNvSpPr/>
          <p:nvPr/>
        </p:nvSpPr>
        <p:spPr>
          <a:xfrm>
            <a:off x="107504" y="858198"/>
            <a:ext cx="8856984" cy="584775"/>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）では、</a:t>
            </a:r>
            <a:r>
              <a:rPr lang="ja-JP" altLang="en-US" sz="1600" dirty="0" smtClean="0"/>
              <a:t>大阪府へは近畿・中国地方を中心に幅広い地方から人口が転入しています。</a:t>
            </a:r>
            <a:endParaRPr lang="en-US" altLang="ja-JP" sz="1600" dirty="0" smtClean="0"/>
          </a:p>
          <a:p>
            <a:pPr marL="180000" indent="-457200"/>
            <a:r>
              <a:rPr lang="ja-JP" altLang="en-US" sz="1600" dirty="0" smtClean="0"/>
              <a:t>○　一方、転出の内訳では、東京圏への転出が約</a:t>
            </a:r>
            <a:r>
              <a:rPr lang="en-US" altLang="ja-JP" sz="1600" dirty="0" smtClean="0"/>
              <a:t>93</a:t>
            </a:r>
            <a:r>
              <a:rPr lang="ja-JP" altLang="en-US" sz="1600" dirty="0" smtClean="0"/>
              <a:t>％と大半を占めています。</a:t>
            </a:r>
            <a:endParaRPr lang="ja-JP" altLang="en-US" sz="1600"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8352" y="1932520"/>
            <a:ext cx="4355360" cy="3023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32" y="1916832"/>
            <a:ext cx="4355360" cy="3023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734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79512" y="115779"/>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）社会増減　</a:t>
            </a:r>
            <a:r>
              <a:rPr lang="ja-JP" altLang="en-US" dirty="0">
                <a:solidFill>
                  <a:prstClr val="black"/>
                </a:solidFill>
                <a:latin typeface="+mn-ea"/>
                <a:cs typeface="Meiryo UI" panose="020B0604030504040204" pitchFamily="50" charset="-128"/>
              </a:rPr>
              <a:t>■</a:t>
            </a:r>
            <a:r>
              <a:rPr lang="ja-JP" altLang="en-US" dirty="0">
                <a:solidFill>
                  <a:prstClr val="black"/>
                </a:solidFill>
                <a:latin typeface="+mn-ea"/>
                <a:cs typeface="ＭＳ Ｐゴシック" pitchFamily="50" charset="-128"/>
              </a:rPr>
              <a:t>大阪府</a:t>
            </a:r>
            <a:r>
              <a:rPr lang="ja-JP" altLang="en-US" dirty="0" smtClean="0">
                <a:solidFill>
                  <a:prstClr val="black"/>
                </a:solidFill>
                <a:latin typeface="+mn-ea"/>
                <a:cs typeface="ＭＳ Ｐゴシック" pitchFamily="50" charset="-128"/>
              </a:rPr>
              <a:t>の東京圏に対する転出入の状況の推移</a:t>
            </a:r>
            <a:endParaRPr lang="ja-JP" altLang="en-US" dirty="0">
              <a:solidFill>
                <a:prstClr val="black"/>
              </a:solidFill>
              <a:latin typeface="+mn-ea"/>
              <a:cs typeface="Meiryo UI" panose="020B0604030504040204" pitchFamily="50" charset="-128"/>
            </a:endParaRPr>
          </a:p>
        </p:txBody>
      </p:sp>
      <p:cxnSp>
        <p:nvCxnSpPr>
          <p:cNvPr id="13" name="直線コネクタ 12"/>
          <p:cNvCxnSpPr/>
          <p:nvPr/>
        </p:nvCxnSpPr>
        <p:spPr>
          <a:xfrm>
            <a:off x="195864"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正方形/長方形 6"/>
          <p:cNvSpPr/>
          <p:nvPr/>
        </p:nvSpPr>
        <p:spPr>
          <a:xfrm>
            <a:off x="107504" y="836712"/>
            <a:ext cx="9036496" cy="954107"/>
          </a:xfrm>
          <a:prstGeom prst="rect">
            <a:avLst/>
          </a:prstGeom>
        </p:spPr>
        <p:txBody>
          <a:bodyPr wrap="square">
            <a:spAutoFit/>
          </a:bodyPr>
          <a:lstStyle/>
          <a:p>
            <a:pPr marL="180000" indent="-457200"/>
            <a:r>
              <a:rPr lang="ja-JP" altLang="en-US" sz="1600" dirty="0" smtClean="0"/>
              <a:t>○　圏域</a:t>
            </a:r>
            <a:r>
              <a:rPr lang="ja-JP" altLang="en-US" sz="1600" dirty="0"/>
              <a:t>別にみると、</a:t>
            </a:r>
            <a:r>
              <a:rPr lang="ja-JP" altLang="en-US" sz="1600" dirty="0" smtClean="0"/>
              <a:t>東京圏へ</a:t>
            </a:r>
            <a:r>
              <a:rPr lang="ja-JP" altLang="en-US" sz="1600" dirty="0"/>
              <a:t>の人口流出が顕著です。</a:t>
            </a:r>
            <a:r>
              <a:rPr lang="en-US" altLang="ja-JP" sz="1600" dirty="0" smtClean="0"/>
              <a:t>2014(H26)</a:t>
            </a:r>
            <a:r>
              <a:rPr lang="ja-JP" altLang="en-US" sz="1600" dirty="0"/>
              <a:t>年には、大阪府から</a:t>
            </a:r>
            <a:r>
              <a:rPr lang="ja-JP" altLang="en-US" sz="1600" dirty="0" smtClean="0"/>
              <a:t>は</a:t>
            </a:r>
            <a:r>
              <a:rPr lang="en-US" altLang="ja-JP" sz="1600" dirty="0" smtClean="0"/>
              <a:t>41,034</a:t>
            </a:r>
            <a:r>
              <a:rPr lang="ja-JP" altLang="en-US" sz="1600" dirty="0" smtClean="0"/>
              <a:t>人</a:t>
            </a:r>
            <a:r>
              <a:rPr lang="ja-JP" altLang="en-US" sz="1600" dirty="0"/>
              <a:t>が東京圏へ転出した一方、東京圏からの転入</a:t>
            </a:r>
            <a:r>
              <a:rPr lang="ja-JP" altLang="en-US" sz="1600" dirty="0" smtClean="0"/>
              <a:t>は</a:t>
            </a:r>
            <a:r>
              <a:rPr lang="en-US" altLang="ja-JP" sz="1600" dirty="0" smtClean="0"/>
              <a:t>30,129</a:t>
            </a:r>
            <a:r>
              <a:rPr lang="ja-JP" altLang="en-US" sz="1600" dirty="0" smtClean="0"/>
              <a:t>人</a:t>
            </a:r>
            <a:r>
              <a:rPr lang="ja-JP" altLang="en-US" sz="1600" dirty="0"/>
              <a:t>と</a:t>
            </a:r>
            <a:r>
              <a:rPr lang="ja-JP" altLang="en-US" sz="1600" dirty="0" smtClean="0"/>
              <a:t>約</a:t>
            </a:r>
            <a:r>
              <a:rPr lang="en-US" altLang="ja-JP" sz="1600" dirty="0" smtClean="0"/>
              <a:t>11,000</a:t>
            </a:r>
            <a:r>
              <a:rPr lang="ja-JP" altLang="en-US" sz="1600" dirty="0"/>
              <a:t>人の転出超過でした</a:t>
            </a:r>
            <a:r>
              <a:rPr lang="ja-JP" altLang="en-US" sz="1600" dirty="0" smtClean="0"/>
              <a:t>。</a:t>
            </a:r>
            <a:endParaRPr lang="en-US" altLang="ja-JP" sz="1600" dirty="0" smtClean="0"/>
          </a:p>
          <a:p>
            <a:pPr marL="180000" indent="-457200"/>
            <a:r>
              <a:rPr lang="ja-JP" altLang="en-US" sz="1200" dirty="0"/>
              <a:t>　</a:t>
            </a:r>
            <a:endParaRPr lang="en-US" altLang="ja-JP" sz="1200" dirty="0" smtClean="0"/>
          </a:p>
          <a:p>
            <a:pPr marL="180000" indent="-457200"/>
            <a:r>
              <a:rPr lang="ja-JP" altLang="en-US" sz="1200" dirty="0"/>
              <a:t>　</a:t>
            </a:r>
            <a:r>
              <a:rPr lang="ja-JP" altLang="en-US" sz="1200" dirty="0" smtClean="0"/>
              <a:t>　　　　　　　　　　　　　　　　　　　　　　　　　　　　　　　　　　　　　　　　　　　　　</a:t>
            </a:r>
            <a:endParaRPr lang="ja-JP" altLang="en-US" sz="1200" dirty="0"/>
          </a:p>
        </p:txBody>
      </p:sp>
      <p:sp>
        <p:nvSpPr>
          <p:cNvPr id="8" name="正方形/長方形 7"/>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12</a:t>
            </a:fld>
            <a:endParaRPr lang="ja-JP" altLang="en-US" dirty="0">
              <a:solidFill>
                <a:prstClr val="black"/>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488" y="1772816"/>
            <a:ext cx="7855969" cy="44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Box 8"/>
          <p:cNvSpPr txBox="1">
            <a:spLocks noChangeArrowheads="1"/>
          </p:cNvSpPr>
          <p:nvPr/>
        </p:nvSpPr>
        <p:spPr bwMode="auto">
          <a:xfrm>
            <a:off x="971600" y="6142157"/>
            <a:ext cx="4230434" cy="190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smtClean="0">
                <a:solidFill>
                  <a:prstClr val="black"/>
                </a:solidFill>
                <a:latin typeface="ＭＳ ゴシック" pitchFamily="49" charset="-128"/>
                <a:ea typeface="ＭＳ ゴシック" pitchFamily="49" charset="-128"/>
                <a:cs typeface="ＭＳ Ｐゴシック" pitchFamily="50" charset="-128"/>
              </a:rPr>
              <a:t>出典：総務省「住民基本台帳人口移動報告」</a:t>
            </a:r>
            <a:endParaRPr lang="en-US" altLang="ja-JP" sz="700" dirty="0" smtClean="0">
              <a:solidFill>
                <a:prstClr val="black"/>
              </a:solidFill>
              <a:latin typeface="ＭＳ ゴシック" pitchFamily="49" charset="-128"/>
              <a:ea typeface="ＭＳ ゴシック" pitchFamily="49" charset="-128"/>
              <a:cs typeface="ＭＳ Ｐゴシック" pitchFamily="50" charset="-128"/>
            </a:endParaRPr>
          </a:p>
          <a:p>
            <a:pPr lvl="1" algn="just" fontAlgn="base">
              <a:lnSpc>
                <a:spcPct val="80000"/>
              </a:lnSpc>
              <a:spcBef>
                <a:spcPct val="0"/>
              </a:spcBef>
              <a:spcAft>
                <a:spcPct val="0"/>
              </a:spcAft>
            </a:pPr>
            <a:r>
              <a:rPr lang="en-US" altLang="ja-JP" sz="700" dirty="0" smtClean="0">
                <a:solidFill>
                  <a:prstClr val="black"/>
                </a:solidFill>
                <a:latin typeface="ＭＳ ゴシック" pitchFamily="49" charset="-128"/>
                <a:ea typeface="ＭＳ ゴシック" pitchFamily="49" charset="-128"/>
                <a:cs typeface="ＭＳ Ｐゴシック" pitchFamily="50" charset="-128"/>
              </a:rPr>
              <a:t>※</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　外国人を含んでいない。</a:t>
            </a:r>
            <a:endParaRPr lang="en-US" altLang="ja-JP" sz="700" dirty="0" smtClean="0">
              <a:solidFill>
                <a:prstClr val="black"/>
              </a:solidFill>
              <a:latin typeface="ＭＳ ゴシック" pitchFamily="49" charset="-128"/>
              <a:ea typeface="ＭＳ ゴシック" pitchFamily="49" charset="-128"/>
              <a:cs typeface="ＭＳ Ｐゴシック" pitchFamily="50" charset="-128"/>
            </a:endParaRPr>
          </a:p>
        </p:txBody>
      </p:sp>
    </p:spTree>
    <p:extLst>
      <p:ext uri="{BB962C8B-B14F-4D97-AF65-F5344CB8AC3E}">
        <p14:creationId xmlns:p14="http://schemas.microsoft.com/office/powerpoint/2010/main" val="28252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）社会増減　</a:t>
            </a:r>
            <a:r>
              <a:rPr lang="ja-JP" altLang="en-US" dirty="0" smtClean="0">
                <a:solidFill>
                  <a:prstClr val="black"/>
                </a:solidFill>
                <a:latin typeface="+mn-ea"/>
                <a:cs typeface="Meiryo UI" panose="020B0604030504040204" pitchFamily="50" charset="-128"/>
              </a:rPr>
              <a:t>■</a:t>
            </a:r>
            <a:r>
              <a:rPr lang="ja-JP" altLang="en-US" dirty="0" smtClean="0">
                <a:solidFill>
                  <a:prstClr val="black"/>
                </a:solidFill>
                <a:latin typeface="+mn-ea"/>
                <a:cs typeface="ＭＳ Ｐゴシック" pitchFamily="50" charset="-128"/>
              </a:rPr>
              <a:t>大阪府の年齢階層別転出入超過数</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13</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Text Box 3"/>
          <p:cNvSpPr txBox="1">
            <a:spLocks noChangeArrowheads="1"/>
          </p:cNvSpPr>
          <p:nvPr/>
        </p:nvSpPr>
        <p:spPr bwMode="auto">
          <a:xfrm>
            <a:off x="348642" y="5485109"/>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a:solidFill>
                  <a:prstClr val="black"/>
                </a:solidFill>
                <a:latin typeface="ＭＳ ゴシック" pitchFamily="49" charset="-128"/>
                <a:ea typeface="ＭＳ ゴシック" pitchFamily="49" charset="-128"/>
                <a:cs typeface="ＭＳ Ｐゴシック" pitchFamily="50" charset="-128"/>
              </a:rPr>
              <a:t>出典</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r>
              <a:rPr lang="ja-JP" altLang="en-US" sz="700" dirty="0">
                <a:solidFill>
                  <a:prstClr val="black"/>
                </a:solidFill>
                <a:latin typeface="ＭＳ ゴシック" pitchFamily="49" charset="-128"/>
                <a:ea typeface="ＭＳ ゴシック" pitchFamily="49" charset="-128"/>
                <a:cs typeface="ＭＳ Ｐゴシック" pitchFamily="50" charset="-128"/>
              </a:rPr>
              <a:t>地域経済分析</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システム（</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RESAS</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642" y="2564904"/>
            <a:ext cx="4130398" cy="2597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564904"/>
            <a:ext cx="4130398" cy="2597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348642" y="2143889"/>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大阪府：男性</a:t>
            </a:r>
            <a:r>
              <a:rPr kumimoji="1" lang="en-US" altLang="ja-JP" sz="1200" dirty="0" smtClean="0"/>
              <a:t>】</a:t>
            </a:r>
            <a:endParaRPr kumimoji="1" lang="ja-JP" altLang="en-US" sz="1200" dirty="0"/>
          </a:p>
        </p:txBody>
      </p:sp>
      <p:sp>
        <p:nvSpPr>
          <p:cNvPr id="13" name="テキスト ボックス 12"/>
          <p:cNvSpPr txBox="1"/>
          <p:nvPr/>
        </p:nvSpPr>
        <p:spPr>
          <a:xfrm>
            <a:off x="4543796" y="2132856"/>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大阪府：女性</a:t>
            </a:r>
            <a:r>
              <a:rPr kumimoji="1" lang="en-US" altLang="ja-JP" sz="1200" dirty="0" smtClean="0"/>
              <a:t>】</a:t>
            </a:r>
            <a:endParaRPr kumimoji="1" lang="ja-JP" altLang="en-US" sz="1200" dirty="0"/>
          </a:p>
        </p:txBody>
      </p:sp>
      <p:sp>
        <p:nvSpPr>
          <p:cNvPr id="14" name="正方形/長方形 13"/>
          <p:cNvSpPr/>
          <p:nvPr/>
        </p:nvSpPr>
        <p:spPr>
          <a:xfrm>
            <a:off x="107504" y="858198"/>
            <a:ext cx="8856984" cy="830997"/>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t>年代</a:t>
            </a:r>
            <a:r>
              <a:rPr lang="ja-JP" altLang="en-US" sz="1600" dirty="0"/>
              <a:t>別にみると</a:t>
            </a:r>
            <a:r>
              <a:rPr lang="ja-JP" altLang="en-US" sz="1600" dirty="0" smtClean="0"/>
              <a:t>、男性・女性とも、</a:t>
            </a:r>
            <a:r>
              <a:rPr lang="en-US" altLang="ja-JP" sz="1600" dirty="0" smtClean="0"/>
              <a:t>15</a:t>
            </a:r>
            <a:r>
              <a:rPr lang="ja-JP" altLang="en-US" sz="1600" dirty="0"/>
              <a:t>～</a:t>
            </a:r>
            <a:r>
              <a:rPr lang="en-US" altLang="ja-JP" sz="1600" dirty="0"/>
              <a:t>24</a:t>
            </a:r>
            <a:r>
              <a:rPr lang="ja-JP" altLang="en-US" sz="1600" dirty="0"/>
              <a:t>歳は</a:t>
            </a:r>
            <a:r>
              <a:rPr lang="ja-JP" altLang="en-US" sz="1600" dirty="0" smtClean="0"/>
              <a:t>転入超過に</a:t>
            </a:r>
            <a:r>
              <a:rPr lang="ja-JP" altLang="en-US" sz="1600" dirty="0"/>
              <a:t>対し、他の年代は概ね転出超過の傾向で、特に</a:t>
            </a:r>
            <a:r>
              <a:rPr lang="en-US" altLang="ja-JP" sz="1600" dirty="0"/>
              <a:t>30</a:t>
            </a:r>
            <a:r>
              <a:rPr lang="ja-JP" altLang="en-US" sz="1600" dirty="0"/>
              <a:t>～</a:t>
            </a:r>
            <a:r>
              <a:rPr lang="en-US" altLang="ja-JP" sz="1600" dirty="0"/>
              <a:t>39</a:t>
            </a:r>
            <a:r>
              <a:rPr lang="ja-JP" altLang="en-US" sz="1600" dirty="0" smtClean="0"/>
              <a:t>歳</a:t>
            </a:r>
            <a:r>
              <a:rPr lang="ja-JP" altLang="en-US" sz="1600" dirty="0"/>
              <a:t>の</a:t>
            </a:r>
            <a:r>
              <a:rPr lang="ja-JP" altLang="en-US" sz="1600" dirty="0" smtClean="0"/>
              <a:t>転出超過数</a:t>
            </a:r>
            <a:r>
              <a:rPr lang="ja-JP" altLang="en-US" sz="1600" dirty="0"/>
              <a:t>が多くなっており、中堅世代の</a:t>
            </a:r>
            <a:r>
              <a:rPr lang="ja-JP" altLang="en-US" sz="1600" dirty="0" smtClean="0"/>
              <a:t>人口転出が顕著になっています。</a:t>
            </a:r>
            <a:endParaRPr lang="en-US" altLang="ja-JP" sz="1600" dirty="0" smtClean="0"/>
          </a:p>
          <a:p>
            <a:pPr marL="180000" indent="-457200"/>
            <a:r>
              <a:rPr lang="ja-JP" altLang="en-US" sz="1600" dirty="0" smtClean="0"/>
              <a:t>○　</a:t>
            </a:r>
            <a:r>
              <a:rPr lang="ja-JP" altLang="en-US" sz="1600" dirty="0"/>
              <a:t>また</a:t>
            </a:r>
            <a:r>
              <a:rPr lang="ja-JP" altLang="en-US" sz="1600" dirty="0" smtClean="0"/>
              <a:t>、</a:t>
            </a:r>
            <a:r>
              <a:rPr lang="en-US" altLang="ja-JP" sz="1600" dirty="0" smtClean="0"/>
              <a:t>15</a:t>
            </a:r>
            <a:r>
              <a:rPr lang="ja-JP" altLang="en-US" sz="1600" dirty="0" smtClean="0"/>
              <a:t>～</a:t>
            </a:r>
            <a:r>
              <a:rPr lang="en-US" altLang="ja-JP" sz="1600" dirty="0" smtClean="0"/>
              <a:t>24</a:t>
            </a:r>
            <a:r>
              <a:rPr lang="ja-JP" altLang="en-US" sz="1600" dirty="0" smtClean="0"/>
              <a:t>歳では、女性は男性の</a:t>
            </a:r>
            <a:r>
              <a:rPr lang="en-US" altLang="ja-JP" sz="1600" dirty="0" smtClean="0"/>
              <a:t>2</a:t>
            </a:r>
            <a:r>
              <a:rPr lang="ja-JP" altLang="en-US" sz="1600" dirty="0" smtClean="0"/>
              <a:t>倍程度転入しています。</a:t>
            </a:r>
            <a:endParaRPr lang="ja-JP" altLang="en-US" sz="1600" dirty="0"/>
          </a:p>
        </p:txBody>
      </p:sp>
      <p:sp>
        <p:nvSpPr>
          <p:cNvPr id="7" name="正方形/長方形 6"/>
          <p:cNvSpPr/>
          <p:nvPr/>
        </p:nvSpPr>
        <p:spPr>
          <a:xfrm>
            <a:off x="1168781" y="2420888"/>
            <a:ext cx="328141" cy="2952328"/>
          </a:xfrm>
          <a:prstGeom prst="rect">
            <a:avLst/>
          </a:prstGeom>
          <a:noFill/>
          <a:ln w="952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正方形/長方形 14"/>
          <p:cNvSpPr/>
          <p:nvPr/>
        </p:nvSpPr>
        <p:spPr>
          <a:xfrm>
            <a:off x="1706160" y="2420888"/>
            <a:ext cx="328141" cy="2952328"/>
          </a:xfrm>
          <a:prstGeom prst="rect">
            <a:avLst/>
          </a:prstGeom>
          <a:noFill/>
          <a:ln w="95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 name="正方形/長方形 15"/>
          <p:cNvSpPr/>
          <p:nvPr/>
        </p:nvSpPr>
        <p:spPr>
          <a:xfrm>
            <a:off x="5385354" y="2420888"/>
            <a:ext cx="328141" cy="2952328"/>
          </a:xfrm>
          <a:prstGeom prst="rect">
            <a:avLst/>
          </a:prstGeom>
          <a:noFill/>
          <a:ln w="952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7" name="正方形/長方形 16"/>
          <p:cNvSpPr/>
          <p:nvPr/>
        </p:nvSpPr>
        <p:spPr>
          <a:xfrm>
            <a:off x="5912100" y="2420888"/>
            <a:ext cx="328141" cy="2952328"/>
          </a:xfrm>
          <a:prstGeom prst="rect">
            <a:avLst/>
          </a:prstGeom>
          <a:noFill/>
          <a:ln w="95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形吹き出し 7"/>
          <p:cNvSpPr/>
          <p:nvPr/>
        </p:nvSpPr>
        <p:spPr>
          <a:xfrm>
            <a:off x="1766809" y="2420888"/>
            <a:ext cx="1294064" cy="648000"/>
          </a:xfrm>
          <a:prstGeom prst="wedgeEllipseCallout">
            <a:avLst>
              <a:gd name="adj1" fmla="val -46304"/>
              <a:gd name="adj2" fmla="val 52655"/>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6200000" scaled="1"/>
            <a:tileRect/>
          </a:gradFill>
          <a:ln w="952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800" dirty="0" smtClean="0">
                <a:solidFill>
                  <a:srgbClr val="002060"/>
                </a:solidFill>
              </a:rPr>
              <a:t>転出超過数</a:t>
            </a:r>
            <a:endParaRPr kumimoji="1" lang="en-US" altLang="ja-JP" sz="800" dirty="0" smtClean="0">
              <a:solidFill>
                <a:srgbClr val="002060"/>
              </a:solidFill>
            </a:endParaRPr>
          </a:p>
          <a:p>
            <a:pPr algn="ctr"/>
            <a:r>
              <a:rPr lang="en-US" altLang="ja-JP" sz="1200" b="1" dirty="0" smtClean="0">
                <a:solidFill>
                  <a:srgbClr val="002060"/>
                </a:solidFill>
              </a:rPr>
              <a:t>1,294</a:t>
            </a:r>
            <a:r>
              <a:rPr lang="ja-JP" altLang="en-US" sz="1200" b="1" dirty="0" smtClean="0">
                <a:solidFill>
                  <a:srgbClr val="002060"/>
                </a:solidFill>
              </a:rPr>
              <a:t>人</a:t>
            </a:r>
            <a:endParaRPr lang="en-US" altLang="ja-JP" sz="1200" b="1" dirty="0" smtClean="0">
              <a:solidFill>
                <a:srgbClr val="002060"/>
              </a:solidFill>
            </a:endParaRPr>
          </a:p>
          <a:p>
            <a:pPr algn="ctr"/>
            <a:r>
              <a:rPr lang="ja-JP" altLang="en-US" sz="800" dirty="0" smtClean="0">
                <a:solidFill>
                  <a:srgbClr val="002060"/>
                </a:solidFill>
              </a:rPr>
              <a:t>（</a:t>
            </a:r>
            <a:r>
              <a:rPr lang="en-US" altLang="ja-JP" sz="800" dirty="0">
                <a:solidFill>
                  <a:srgbClr val="002060"/>
                </a:solidFill>
              </a:rPr>
              <a:t>30</a:t>
            </a:r>
            <a:r>
              <a:rPr lang="ja-JP" altLang="en-US" sz="800" dirty="0" smtClean="0">
                <a:solidFill>
                  <a:srgbClr val="002060"/>
                </a:solidFill>
              </a:rPr>
              <a:t>～</a:t>
            </a:r>
            <a:r>
              <a:rPr lang="en-US" altLang="ja-JP" sz="800" dirty="0" smtClean="0">
                <a:solidFill>
                  <a:srgbClr val="002060"/>
                </a:solidFill>
              </a:rPr>
              <a:t>39</a:t>
            </a:r>
            <a:r>
              <a:rPr lang="ja-JP" altLang="en-US" sz="800" dirty="0" smtClean="0">
                <a:solidFill>
                  <a:srgbClr val="002060"/>
                </a:solidFill>
              </a:rPr>
              <a:t>歳）</a:t>
            </a:r>
            <a:endParaRPr lang="en-US" altLang="ja-JP" sz="800" dirty="0" smtClean="0">
              <a:solidFill>
                <a:srgbClr val="002060"/>
              </a:solidFill>
            </a:endParaRPr>
          </a:p>
          <a:p>
            <a:pPr algn="ctr"/>
            <a:r>
              <a:rPr kumimoji="1" lang="en-US" altLang="ja-JP" sz="800" dirty="0" smtClean="0">
                <a:solidFill>
                  <a:srgbClr val="002060"/>
                </a:solidFill>
              </a:rPr>
              <a:t>2013</a:t>
            </a:r>
            <a:r>
              <a:rPr kumimoji="1" lang="ja-JP" altLang="en-US" sz="800" dirty="0" smtClean="0">
                <a:solidFill>
                  <a:srgbClr val="002060"/>
                </a:solidFill>
              </a:rPr>
              <a:t>年</a:t>
            </a:r>
            <a:endParaRPr kumimoji="1" lang="ja-JP" altLang="en-US" sz="800" dirty="0">
              <a:solidFill>
                <a:srgbClr val="002060"/>
              </a:solidFill>
            </a:endParaRPr>
          </a:p>
        </p:txBody>
      </p:sp>
      <p:sp>
        <p:nvSpPr>
          <p:cNvPr id="20" name="円形吹き出し 19"/>
          <p:cNvSpPr/>
          <p:nvPr/>
        </p:nvSpPr>
        <p:spPr>
          <a:xfrm>
            <a:off x="283150" y="2636912"/>
            <a:ext cx="1294064" cy="648000"/>
          </a:xfrm>
          <a:prstGeom prst="wedgeEllipseCallout">
            <a:avLst>
              <a:gd name="adj1" fmla="val 32574"/>
              <a:gd name="adj2" fmla="val 60859"/>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rgbClr val="002060"/>
                </a:solidFill>
              </a:rPr>
              <a:t>転入超過数</a:t>
            </a:r>
            <a:endParaRPr kumimoji="1" lang="en-US" altLang="ja-JP" sz="800" dirty="0" smtClean="0">
              <a:solidFill>
                <a:srgbClr val="002060"/>
              </a:solidFill>
            </a:endParaRPr>
          </a:p>
          <a:p>
            <a:pPr algn="ctr"/>
            <a:r>
              <a:rPr lang="en-US" altLang="ja-JP" sz="1200" b="1" dirty="0" smtClean="0">
                <a:solidFill>
                  <a:srgbClr val="002060"/>
                </a:solidFill>
              </a:rPr>
              <a:t>3,853</a:t>
            </a:r>
            <a:r>
              <a:rPr lang="ja-JP" altLang="en-US" sz="1200" b="1" dirty="0" smtClean="0">
                <a:solidFill>
                  <a:srgbClr val="002060"/>
                </a:solidFill>
              </a:rPr>
              <a:t>人</a:t>
            </a:r>
            <a:endParaRPr lang="en-US" altLang="ja-JP" sz="1200" b="1" dirty="0" smtClean="0">
              <a:solidFill>
                <a:srgbClr val="002060"/>
              </a:solidFill>
            </a:endParaRPr>
          </a:p>
          <a:p>
            <a:pPr algn="ctr"/>
            <a:r>
              <a:rPr lang="ja-JP" altLang="en-US" sz="800" dirty="0" smtClean="0">
                <a:solidFill>
                  <a:srgbClr val="002060"/>
                </a:solidFill>
              </a:rPr>
              <a:t>（</a:t>
            </a:r>
            <a:r>
              <a:rPr lang="en-US" altLang="ja-JP" sz="800" dirty="0" smtClean="0">
                <a:solidFill>
                  <a:srgbClr val="002060"/>
                </a:solidFill>
              </a:rPr>
              <a:t>15</a:t>
            </a:r>
            <a:r>
              <a:rPr lang="ja-JP" altLang="en-US" sz="800" dirty="0" smtClean="0">
                <a:solidFill>
                  <a:srgbClr val="002060"/>
                </a:solidFill>
              </a:rPr>
              <a:t>～</a:t>
            </a:r>
            <a:r>
              <a:rPr lang="en-US" altLang="ja-JP" sz="800" dirty="0" smtClean="0">
                <a:solidFill>
                  <a:srgbClr val="002060"/>
                </a:solidFill>
              </a:rPr>
              <a:t>24</a:t>
            </a:r>
            <a:r>
              <a:rPr lang="ja-JP" altLang="en-US" sz="800" dirty="0" smtClean="0">
                <a:solidFill>
                  <a:srgbClr val="002060"/>
                </a:solidFill>
              </a:rPr>
              <a:t>歳）</a:t>
            </a:r>
            <a:endParaRPr lang="en-US" altLang="ja-JP" sz="800" dirty="0" smtClean="0">
              <a:solidFill>
                <a:srgbClr val="002060"/>
              </a:solidFill>
            </a:endParaRPr>
          </a:p>
          <a:p>
            <a:pPr algn="ctr"/>
            <a:r>
              <a:rPr kumimoji="1" lang="en-US" altLang="ja-JP" sz="800" dirty="0" smtClean="0">
                <a:solidFill>
                  <a:srgbClr val="002060"/>
                </a:solidFill>
              </a:rPr>
              <a:t>2013</a:t>
            </a:r>
            <a:r>
              <a:rPr kumimoji="1" lang="ja-JP" altLang="en-US" sz="800" dirty="0" smtClean="0">
                <a:solidFill>
                  <a:srgbClr val="002060"/>
                </a:solidFill>
              </a:rPr>
              <a:t>年</a:t>
            </a:r>
            <a:endParaRPr kumimoji="1" lang="ja-JP" altLang="en-US" sz="800" dirty="0">
              <a:solidFill>
                <a:srgbClr val="002060"/>
              </a:solidFill>
            </a:endParaRPr>
          </a:p>
        </p:txBody>
      </p:sp>
      <p:sp>
        <p:nvSpPr>
          <p:cNvPr id="23" name="円形吹き出し 22"/>
          <p:cNvSpPr/>
          <p:nvPr/>
        </p:nvSpPr>
        <p:spPr>
          <a:xfrm>
            <a:off x="5990167" y="2240904"/>
            <a:ext cx="1294064" cy="648000"/>
          </a:xfrm>
          <a:prstGeom prst="wedgeEllipseCallout">
            <a:avLst>
              <a:gd name="adj1" fmla="val -46304"/>
              <a:gd name="adj2" fmla="val 52655"/>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6200000" scaled="1"/>
            <a:tileRect/>
          </a:gradFill>
          <a:ln w="952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800" dirty="0" smtClean="0">
                <a:solidFill>
                  <a:srgbClr val="002060"/>
                </a:solidFill>
              </a:rPr>
              <a:t>転出超過数</a:t>
            </a:r>
            <a:endParaRPr kumimoji="1" lang="en-US" altLang="ja-JP" sz="800" dirty="0" smtClean="0">
              <a:solidFill>
                <a:srgbClr val="002060"/>
              </a:solidFill>
            </a:endParaRPr>
          </a:p>
          <a:p>
            <a:pPr algn="ctr"/>
            <a:r>
              <a:rPr lang="en-US" altLang="ja-JP" sz="1200" b="1" dirty="0" smtClean="0">
                <a:solidFill>
                  <a:srgbClr val="002060"/>
                </a:solidFill>
              </a:rPr>
              <a:t>1,281</a:t>
            </a:r>
            <a:r>
              <a:rPr lang="ja-JP" altLang="en-US" sz="1200" b="1" dirty="0" smtClean="0">
                <a:solidFill>
                  <a:srgbClr val="002060"/>
                </a:solidFill>
              </a:rPr>
              <a:t>人</a:t>
            </a:r>
            <a:endParaRPr lang="en-US" altLang="ja-JP" sz="1200" b="1" dirty="0" smtClean="0">
              <a:solidFill>
                <a:srgbClr val="002060"/>
              </a:solidFill>
            </a:endParaRPr>
          </a:p>
          <a:p>
            <a:pPr algn="ctr"/>
            <a:r>
              <a:rPr lang="ja-JP" altLang="en-US" sz="800" dirty="0" smtClean="0">
                <a:solidFill>
                  <a:srgbClr val="002060"/>
                </a:solidFill>
              </a:rPr>
              <a:t>（</a:t>
            </a:r>
            <a:r>
              <a:rPr lang="en-US" altLang="ja-JP" sz="800" dirty="0">
                <a:solidFill>
                  <a:srgbClr val="002060"/>
                </a:solidFill>
              </a:rPr>
              <a:t>30</a:t>
            </a:r>
            <a:r>
              <a:rPr lang="ja-JP" altLang="en-US" sz="800" dirty="0" smtClean="0">
                <a:solidFill>
                  <a:srgbClr val="002060"/>
                </a:solidFill>
              </a:rPr>
              <a:t>～</a:t>
            </a:r>
            <a:r>
              <a:rPr lang="en-US" altLang="ja-JP" sz="800" dirty="0" smtClean="0">
                <a:solidFill>
                  <a:srgbClr val="002060"/>
                </a:solidFill>
              </a:rPr>
              <a:t>39</a:t>
            </a:r>
            <a:r>
              <a:rPr lang="ja-JP" altLang="en-US" sz="800" dirty="0" smtClean="0">
                <a:solidFill>
                  <a:srgbClr val="002060"/>
                </a:solidFill>
              </a:rPr>
              <a:t>歳）</a:t>
            </a:r>
            <a:endParaRPr lang="en-US" altLang="ja-JP" sz="800" dirty="0" smtClean="0">
              <a:solidFill>
                <a:srgbClr val="002060"/>
              </a:solidFill>
            </a:endParaRPr>
          </a:p>
          <a:p>
            <a:pPr algn="ctr"/>
            <a:r>
              <a:rPr kumimoji="1" lang="en-US" altLang="ja-JP" sz="800" dirty="0" smtClean="0">
                <a:solidFill>
                  <a:srgbClr val="002060"/>
                </a:solidFill>
              </a:rPr>
              <a:t>2013</a:t>
            </a:r>
            <a:r>
              <a:rPr kumimoji="1" lang="ja-JP" altLang="en-US" sz="800" dirty="0" smtClean="0">
                <a:solidFill>
                  <a:srgbClr val="002060"/>
                </a:solidFill>
              </a:rPr>
              <a:t>年</a:t>
            </a:r>
            <a:endParaRPr kumimoji="1" lang="ja-JP" altLang="en-US" sz="800" dirty="0">
              <a:solidFill>
                <a:srgbClr val="002060"/>
              </a:solidFill>
            </a:endParaRPr>
          </a:p>
        </p:txBody>
      </p:sp>
      <p:sp>
        <p:nvSpPr>
          <p:cNvPr id="24" name="円形吹き出し 23"/>
          <p:cNvSpPr/>
          <p:nvPr/>
        </p:nvSpPr>
        <p:spPr>
          <a:xfrm>
            <a:off x="4211960" y="2420888"/>
            <a:ext cx="1294064" cy="648000"/>
          </a:xfrm>
          <a:prstGeom prst="wedgeEllipseCallout">
            <a:avLst>
              <a:gd name="adj1" fmla="val 48185"/>
              <a:gd name="adj2" fmla="val 52655"/>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rgbClr val="002060"/>
                </a:solidFill>
              </a:rPr>
              <a:t>転入超過数</a:t>
            </a:r>
            <a:endParaRPr kumimoji="1" lang="en-US" altLang="ja-JP" sz="800" dirty="0" smtClean="0">
              <a:solidFill>
                <a:srgbClr val="002060"/>
              </a:solidFill>
            </a:endParaRPr>
          </a:p>
          <a:p>
            <a:pPr algn="ctr"/>
            <a:r>
              <a:rPr lang="en-US" altLang="ja-JP" sz="1200" b="1" dirty="0" smtClean="0">
                <a:solidFill>
                  <a:srgbClr val="002060"/>
                </a:solidFill>
              </a:rPr>
              <a:t>6,202</a:t>
            </a:r>
            <a:r>
              <a:rPr lang="ja-JP" altLang="en-US" sz="1200" b="1" dirty="0" smtClean="0">
                <a:solidFill>
                  <a:srgbClr val="002060"/>
                </a:solidFill>
              </a:rPr>
              <a:t>人</a:t>
            </a:r>
            <a:endParaRPr lang="en-US" altLang="ja-JP" sz="1200" b="1" dirty="0" smtClean="0">
              <a:solidFill>
                <a:srgbClr val="002060"/>
              </a:solidFill>
            </a:endParaRPr>
          </a:p>
          <a:p>
            <a:pPr algn="ctr"/>
            <a:r>
              <a:rPr lang="ja-JP" altLang="en-US" sz="800" dirty="0" smtClean="0">
                <a:solidFill>
                  <a:srgbClr val="002060"/>
                </a:solidFill>
              </a:rPr>
              <a:t>（</a:t>
            </a:r>
            <a:r>
              <a:rPr lang="en-US" altLang="ja-JP" sz="800" dirty="0" smtClean="0">
                <a:solidFill>
                  <a:srgbClr val="002060"/>
                </a:solidFill>
              </a:rPr>
              <a:t>15</a:t>
            </a:r>
            <a:r>
              <a:rPr lang="ja-JP" altLang="en-US" sz="800" dirty="0" smtClean="0">
                <a:solidFill>
                  <a:srgbClr val="002060"/>
                </a:solidFill>
              </a:rPr>
              <a:t>～</a:t>
            </a:r>
            <a:r>
              <a:rPr lang="en-US" altLang="ja-JP" sz="800" dirty="0" smtClean="0">
                <a:solidFill>
                  <a:srgbClr val="002060"/>
                </a:solidFill>
              </a:rPr>
              <a:t>24</a:t>
            </a:r>
            <a:r>
              <a:rPr lang="ja-JP" altLang="en-US" sz="800" dirty="0" smtClean="0">
                <a:solidFill>
                  <a:srgbClr val="002060"/>
                </a:solidFill>
              </a:rPr>
              <a:t>歳）</a:t>
            </a:r>
            <a:endParaRPr lang="en-US" altLang="ja-JP" sz="800" dirty="0" smtClean="0">
              <a:solidFill>
                <a:srgbClr val="002060"/>
              </a:solidFill>
            </a:endParaRPr>
          </a:p>
          <a:p>
            <a:pPr algn="ctr"/>
            <a:r>
              <a:rPr kumimoji="1" lang="en-US" altLang="ja-JP" sz="800" dirty="0" smtClean="0">
                <a:solidFill>
                  <a:srgbClr val="002060"/>
                </a:solidFill>
              </a:rPr>
              <a:t>2013</a:t>
            </a:r>
            <a:r>
              <a:rPr kumimoji="1" lang="ja-JP" altLang="en-US" sz="800" dirty="0" smtClean="0">
                <a:solidFill>
                  <a:srgbClr val="002060"/>
                </a:solidFill>
              </a:rPr>
              <a:t>年</a:t>
            </a:r>
            <a:endParaRPr kumimoji="1" lang="ja-JP" altLang="en-US" sz="800" dirty="0">
              <a:solidFill>
                <a:srgbClr val="002060"/>
              </a:solidFill>
            </a:endParaRPr>
          </a:p>
        </p:txBody>
      </p:sp>
    </p:spTree>
    <p:extLst>
      <p:ext uri="{BB962C8B-B14F-4D97-AF65-F5344CB8AC3E}">
        <p14:creationId xmlns:p14="http://schemas.microsoft.com/office/powerpoint/2010/main" val="4000046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）社会増減　</a:t>
            </a:r>
            <a:r>
              <a:rPr lang="ja-JP" altLang="en-US" dirty="0" smtClean="0">
                <a:solidFill>
                  <a:prstClr val="black"/>
                </a:solidFill>
                <a:latin typeface="+mn-ea"/>
                <a:cs typeface="Meiryo UI" panose="020B0604030504040204" pitchFamily="50" charset="-128"/>
              </a:rPr>
              <a:t>■</a:t>
            </a:r>
            <a:r>
              <a:rPr lang="ja-JP" altLang="en-US" dirty="0">
                <a:solidFill>
                  <a:prstClr val="black"/>
                </a:solidFill>
                <a:latin typeface="+mn-ea"/>
                <a:cs typeface="ＭＳ Ｐゴシック" pitchFamily="50" charset="-128"/>
              </a:rPr>
              <a:t>大阪府の</a:t>
            </a:r>
            <a:r>
              <a:rPr lang="ja-JP" altLang="en-US" dirty="0" smtClean="0">
                <a:solidFill>
                  <a:prstClr val="black"/>
                </a:solidFill>
                <a:latin typeface="+mn-ea"/>
                <a:cs typeface="ＭＳ Ｐゴシック" pitchFamily="50" charset="-128"/>
              </a:rPr>
              <a:t>年齢階層別転出入分析①</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Text Box 3"/>
          <p:cNvSpPr txBox="1">
            <a:spLocks noChangeArrowheads="1"/>
          </p:cNvSpPr>
          <p:nvPr/>
        </p:nvSpPr>
        <p:spPr bwMode="auto">
          <a:xfrm>
            <a:off x="3037972" y="6245755"/>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a:solidFill>
                  <a:prstClr val="black"/>
                </a:solidFill>
                <a:latin typeface="ＭＳ ゴシック" pitchFamily="49" charset="-128"/>
                <a:ea typeface="ＭＳ ゴシック" pitchFamily="49" charset="-128"/>
                <a:cs typeface="ＭＳ Ｐゴシック" pitchFamily="50" charset="-128"/>
              </a:rPr>
              <a:t>出典</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r>
              <a:rPr lang="ja-JP" altLang="en-US" sz="700" dirty="0">
                <a:solidFill>
                  <a:prstClr val="black"/>
                </a:solidFill>
                <a:latin typeface="ＭＳ ゴシック" pitchFamily="49" charset="-128"/>
                <a:ea typeface="ＭＳ ゴシック" pitchFamily="49" charset="-128"/>
                <a:cs typeface="ＭＳ Ｐゴシック" pitchFamily="50" charset="-128"/>
              </a:rPr>
              <a:t>地域経済分析</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システム（</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RESAS</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2013(H25)</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a:t>
            </a:r>
            <a:r>
              <a:rPr lang="ja-JP" altLang="en-US" sz="700" dirty="0">
                <a:solidFill>
                  <a:prstClr val="black"/>
                </a:solidFill>
                <a:latin typeface="ＭＳ ゴシック" pitchFamily="49" charset="-128"/>
                <a:ea typeface="ＭＳ ゴシック" pitchFamily="49" charset="-128"/>
                <a:cs typeface="ＭＳ Ｐゴシック" pitchFamily="50" charset="-128"/>
              </a:rPr>
              <a:t>より府作成</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正方形/長方形 11"/>
          <p:cNvSpPr/>
          <p:nvPr/>
        </p:nvSpPr>
        <p:spPr>
          <a:xfrm>
            <a:off x="107504" y="858198"/>
            <a:ext cx="2642435" cy="4770537"/>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年齢階層別の転出入状況をみると、進学・就職を機に大阪に転入していることが伺えます。</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ただし、大学生新卒者が就職</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年目頃となる</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歳代において、異動・転職などにより</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家族</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で大阪を離れていることが伺えます。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smtClean="0"/>
          </a:p>
          <a:p>
            <a:pPr marL="180000" indent="-457200"/>
            <a:r>
              <a:rPr lang="ja-JP" altLang="en-US" sz="1600" dirty="0" smtClean="0"/>
              <a:t>○　また、女性は男性に比べて地元で就職する傾向が強いことが伺えます。</a:t>
            </a:r>
            <a:endParaRPr lang="en-US" altLang="ja-JP" sz="1600" dirty="0" smtClean="0"/>
          </a:p>
          <a:p>
            <a:pPr marL="180000" indent="-457200"/>
            <a:endParaRPr lang="en-US" altLang="ja-JP" sz="1600" dirty="0" smtClean="0"/>
          </a:p>
          <a:p>
            <a:pPr marL="180000" indent="-457200"/>
            <a:r>
              <a:rPr lang="ja-JP" altLang="en-US" sz="1600" dirty="0" smtClean="0"/>
              <a:t>○</a:t>
            </a:r>
            <a:r>
              <a:rPr lang="en-US" altLang="ja-JP" sz="1600" dirty="0" smtClean="0"/>
              <a:t>60</a:t>
            </a:r>
            <a:r>
              <a:rPr lang="ja-JP" altLang="en-US" sz="1600" dirty="0" smtClean="0"/>
              <a:t>歳以上では転出超過となっていますが、これは定年を契機にふるさとに戻る等の理由により、大阪から転出しているものと推察されます。</a:t>
            </a:r>
            <a:endParaRPr lang="ja-JP" altLang="en-US"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0060" y="908720"/>
            <a:ext cx="5206436" cy="258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4328" y="3608562"/>
            <a:ext cx="5202168" cy="258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テキスト ボックス 16"/>
          <p:cNvSpPr txBox="1"/>
          <p:nvPr/>
        </p:nvSpPr>
        <p:spPr>
          <a:xfrm>
            <a:off x="2627784" y="908720"/>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大阪府：男性</a:t>
            </a:r>
            <a:r>
              <a:rPr kumimoji="1" lang="en-US" altLang="ja-JP" sz="1200" dirty="0" smtClean="0"/>
              <a:t>】</a:t>
            </a:r>
            <a:endParaRPr kumimoji="1" lang="ja-JP" altLang="en-US" sz="1200" dirty="0"/>
          </a:p>
        </p:txBody>
      </p:sp>
      <p:sp>
        <p:nvSpPr>
          <p:cNvPr id="18" name="テキスト ボックス 17"/>
          <p:cNvSpPr txBox="1"/>
          <p:nvPr/>
        </p:nvSpPr>
        <p:spPr>
          <a:xfrm>
            <a:off x="2627784" y="3608562"/>
            <a:ext cx="1728192" cy="276999"/>
          </a:xfrm>
          <a:prstGeom prst="rect">
            <a:avLst/>
          </a:prstGeom>
          <a:noFill/>
        </p:spPr>
        <p:txBody>
          <a:bodyPr wrap="square" rtlCol="0">
            <a:spAutoFit/>
          </a:bodyPr>
          <a:lstStyle/>
          <a:p>
            <a:r>
              <a:rPr kumimoji="1" lang="en-US" altLang="ja-JP" sz="1200" dirty="0" smtClean="0"/>
              <a:t>【</a:t>
            </a:r>
            <a:r>
              <a:rPr kumimoji="1" lang="ja-JP" altLang="en-US" sz="1200" dirty="0" smtClean="0"/>
              <a:t>大阪府：女性</a:t>
            </a:r>
            <a:r>
              <a:rPr kumimoji="1" lang="en-US" altLang="ja-JP" sz="1200" dirty="0" smtClean="0"/>
              <a:t>】</a:t>
            </a:r>
            <a:endParaRPr kumimoji="1" lang="ja-JP" altLang="en-US" sz="1200" dirty="0"/>
          </a:p>
        </p:txBody>
      </p:sp>
      <p:sp>
        <p:nvSpPr>
          <p:cNvPr id="6" name="円/楕円 5"/>
          <p:cNvSpPr/>
          <p:nvPr/>
        </p:nvSpPr>
        <p:spPr>
          <a:xfrm rot="3060000">
            <a:off x="5172095" y="1830203"/>
            <a:ext cx="1284268" cy="36004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4" name="円/楕円 23"/>
          <p:cNvSpPr/>
          <p:nvPr/>
        </p:nvSpPr>
        <p:spPr>
          <a:xfrm rot="3060000">
            <a:off x="5265054" y="4629035"/>
            <a:ext cx="1135392" cy="36004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5" name="円/楕円 24"/>
          <p:cNvSpPr/>
          <p:nvPr/>
        </p:nvSpPr>
        <p:spPr>
          <a:xfrm rot="18540000" flipH="1">
            <a:off x="4995455" y="4441355"/>
            <a:ext cx="408917" cy="229185"/>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6" name="円/楕円 25"/>
          <p:cNvSpPr/>
          <p:nvPr/>
        </p:nvSpPr>
        <p:spPr>
          <a:xfrm rot="18540000" flipH="1">
            <a:off x="4930130" y="1446991"/>
            <a:ext cx="408917" cy="229185"/>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7" name="円/楕円 26"/>
          <p:cNvSpPr/>
          <p:nvPr/>
        </p:nvSpPr>
        <p:spPr>
          <a:xfrm rot="3060000">
            <a:off x="4031077" y="2424986"/>
            <a:ext cx="498057" cy="242444"/>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8" name="円/楕円 27"/>
          <p:cNvSpPr/>
          <p:nvPr/>
        </p:nvSpPr>
        <p:spPr>
          <a:xfrm rot="3060000">
            <a:off x="4031077" y="5120145"/>
            <a:ext cx="498057" cy="242444"/>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9" name="円/楕円 28"/>
          <p:cNvSpPr/>
          <p:nvPr/>
        </p:nvSpPr>
        <p:spPr>
          <a:xfrm rot="1200000" flipH="1" flipV="1">
            <a:off x="6850664" y="2677167"/>
            <a:ext cx="408917" cy="229185"/>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30" name="円/楕円 29"/>
          <p:cNvSpPr/>
          <p:nvPr/>
        </p:nvSpPr>
        <p:spPr>
          <a:xfrm rot="1200000" flipH="1" flipV="1">
            <a:off x="6809251" y="5426040"/>
            <a:ext cx="408917" cy="229185"/>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7" name="右中かっこ 6"/>
          <p:cNvSpPr/>
          <p:nvPr/>
        </p:nvSpPr>
        <p:spPr>
          <a:xfrm rot="720000" flipH="1">
            <a:off x="4729204" y="1227885"/>
            <a:ext cx="129319" cy="1567557"/>
          </a:xfrm>
          <a:prstGeom prst="rightBrace">
            <a:avLst>
              <a:gd name="adj1" fmla="val 8333"/>
              <a:gd name="adj2" fmla="val 1903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右中かっこ 31"/>
          <p:cNvSpPr/>
          <p:nvPr/>
        </p:nvSpPr>
        <p:spPr>
          <a:xfrm rot="720000" flipH="1">
            <a:off x="4694384" y="4104656"/>
            <a:ext cx="185966" cy="1363546"/>
          </a:xfrm>
          <a:prstGeom prst="rightBrace">
            <a:avLst>
              <a:gd name="adj1" fmla="val 8333"/>
              <a:gd name="adj2" fmla="val 3827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正方形/長方形 32"/>
          <p:cNvSpPr/>
          <p:nvPr/>
        </p:nvSpPr>
        <p:spPr>
          <a:xfrm>
            <a:off x="2786075" y="1399750"/>
            <a:ext cx="823105" cy="29352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000" dirty="0" smtClean="0"/>
              <a:t>進学・就職</a:t>
            </a:r>
            <a:endParaRPr kumimoji="1" lang="ja-JP" altLang="en-US" sz="1000" dirty="0"/>
          </a:p>
        </p:txBody>
      </p:sp>
      <p:cxnSp>
        <p:nvCxnSpPr>
          <p:cNvPr id="9" name="直線矢印コネクタ 8"/>
          <p:cNvCxnSpPr>
            <a:stCxn id="33" idx="3"/>
          </p:cNvCxnSpPr>
          <p:nvPr/>
        </p:nvCxnSpPr>
        <p:spPr>
          <a:xfrm flipV="1">
            <a:off x="3609180" y="1523387"/>
            <a:ext cx="1222366" cy="231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stCxn id="61" idx="3"/>
            <a:endCxn id="32" idx="1"/>
          </p:cNvCxnSpPr>
          <p:nvPr/>
        </p:nvCxnSpPr>
        <p:spPr>
          <a:xfrm>
            <a:off x="3573045" y="4401346"/>
            <a:ext cx="1156620" cy="2093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a:xfrm>
            <a:off x="5832750" y="1065664"/>
            <a:ext cx="1584598" cy="377219"/>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000" dirty="0" smtClean="0"/>
              <a:t>結婚後、子どもが学齢期に入るまでの間に家族で転出</a:t>
            </a:r>
            <a:endParaRPr kumimoji="1" lang="ja-JP" altLang="en-US" sz="1000" dirty="0"/>
          </a:p>
        </p:txBody>
      </p:sp>
      <p:cxnSp>
        <p:nvCxnSpPr>
          <p:cNvPr id="15" name="直線矢印コネクタ 14"/>
          <p:cNvCxnSpPr>
            <a:stCxn id="36" idx="2"/>
            <a:endCxn id="6" idx="0"/>
          </p:cNvCxnSpPr>
          <p:nvPr/>
        </p:nvCxnSpPr>
        <p:spPr>
          <a:xfrm flipH="1">
            <a:off x="5954131" y="1442883"/>
            <a:ext cx="670918" cy="4540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a:stCxn id="65" idx="2"/>
            <a:endCxn id="24" idx="0"/>
          </p:cNvCxnSpPr>
          <p:nvPr/>
        </p:nvCxnSpPr>
        <p:spPr>
          <a:xfrm flipH="1">
            <a:off x="5972652" y="4081067"/>
            <a:ext cx="669775" cy="61469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a:endCxn id="27" idx="0"/>
          </p:cNvCxnSpPr>
          <p:nvPr/>
        </p:nvCxnSpPr>
        <p:spPr>
          <a:xfrm flipH="1">
            <a:off x="4374313" y="1442883"/>
            <a:ext cx="2250736" cy="10270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a:stCxn id="65" idx="2"/>
          </p:cNvCxnSpPr>
          <p:nvPr/>
        </p:nvCxnSpPr>
        <p:spPr>
          <a:xfrm flipH="1">
            <a:off x="4374315" y="4081067"/>
            <a:ext cx="2268112" cy="106593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1" name="正方形/長方形 60"/>
          <p:cNvSpPr/>
          <p:nvPr/>
        </p:nvSpPr>
        <p:spPr>
          <a:xfrm>
            <a:off x="2749940" y="4254582"/>
            <a:ext cx="823105" cy="29352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000" dirty="0" smtClean="0"/>
              <a:t>進学・就職</a:t>
            </a:r>
            <a:endParaRPr kumimoji="1" lang="ja-JP" altLang="en-US" sz="1000" dirty="0"/>
          </a:p>
        </p:txBody>
      </p:sp>
      <p:sp>
        <p:nvSpPr>
          <p:cNvPr id="65" name="正方形/長方形 64"/>
          <p:cNvSpPr/>
          <p:nvPr/>
        </p:nvSpPr>
        <p:spPr>
          <a:xfrm>
            <a:off x="5850128" y="3703848"/>
            <a:ext cx="1584598" cy="377219"/>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000" dirty="0" smtClean="0"/>
              <a:t>結婚後、子どもが学齢期に入るまでの間に家族で転出</a:t>
            </a:r>
            <a:endParaRPr kumimoji="1" lang="ja-JP" altLang="en-US" sz="1000" dirty="0"/>
          </a:p>
        </p:txBody>
      </p:sp>
      <p:sp>
        <p:nvSpPr>
          <p:cNvPr id="72" name="正方形/長方形 71"/>
          <p:cNvSpPr/>
          <p:nvPr/>
        </p:nvSpPr>
        <p:spPr>
          <a:xfrm>
            <a:off x="6888565" y="2208736"/>
            <a:ext cx="1278839" cy="236617"/>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000" dirty="0" smtClean="0"/>
              <a:t>退職後地元に帰る</a:t>
            </a:r>
            <a:endParaRPr kumimoji="1" lang="ja-JP" altLang="en-US" sz="1000" dirty="0"/>
          </a:p>
        </p:txBody>
      </p:sp>
      <p:sp>
        <p:nvSpPr>
          <p:cNvPr id="74" name="正方形/長方形 73"/>
          <p:cNvSpPr/>
          <p:nvPr/>
        </p:nvSpPr>
        <p:spPr>
          <a:xfrm>
            <a:off x="6957564" y="4614032"/>
            <a:ext cx="1278839" cy="236617"/>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000" dirty="0" smtClean="0"/>
              <a:t>退職後地元に帰る</a:t>
            </a:r>
            <a:endParaRPr kumimoji="1" lang="ja-JP" altLang="en-US" sz="1000" dirty="0"/>
          </a:p>
        </p:txBody>
      </p:sp>
      <p:cxnSp>
        <p:nvCxnSpPr>
          <p:cNvPr id="75" name="直線矢印コネクタ 74"/>
          <p:cNvCxnSpPr>
            <a:stCxn id="72" idx="2"/>
            <a:endCxn id="29" idx="3"/>
          </p:cNvCxnSpPr>
          <p:nvPr/>
        </p:nvCxnSpPr>
        <p:spPr>
          <a:xfrm flipH="1">
            <a:off x="7218691" y="2445353"/>
            <a:ext cx="309294" cy="31971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a:endCxn id="30" idx="4"/>
          </p:cNvCxnSpPr>
          <p:nvPr/>
        </p:nvCxnSpPr>
        <p:spPr>
          <a:xfrm flipH="1">
            <a:off x="7052902" y="4850650"/>
            <a:ext cx="544081" cy="58230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8" name="正方形/長方形 87"/>
          <p:cNvSpPr/>
          <p:nvPr/>
        </p:nvSpPr>
        <p:spPr>
          <a:xfrm>
            <a:off x="2749939" y="2244945"/>
            <a:ext cx="1001303" cy="724426"/>
          </a:xfrm>
          <a:prstGeom prst="rect">
            <a:avLst/>
          </a:prstGeom>
          <a:noFill/>
          <a:ln w="38100" cmpd="dbl">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000" dirty="0" smtClean="0"/>
              <a:t>女性は男性に比べて地元での就職傾向が強い</a:t>
            </a:r>
            <a:endParaRPr kumimoji="1" lang="ja-JP" altLang="en-US" sz="1000" dirty="0"/>
          </a:p>
        </p:txBody>
      </p:sp>
      <p:cxnSp>
        <p:nvCxnSpPr>
          <p:cNvPr id="89" name="直線矢印コネクタ 88"/>
          <p:cNvCxnSpPr>
            <a:stCxn id="88" idx="3"/>
            <a:endCxn id="26" idx="7"/>
          </p:cNvCxnSpPr>
          <p:nvPr/>
        </p:nvCxnSpPr>
        <p:spPr>
          <a:xfrm flipV="1">
            <a:off x="3751242" y="1622945"/>
            <a:ext cx="1229392" cy="9842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a:stCxn id="88" idx="3"/>
            <a:endCxn id="25" idx="0"/>
          </p:cNvCxnSpPr>
          <p:nvPr/>
        </p:nvCxnSpPr>
        <p:spPr>
          <a:xfrm>
            <a:off x="3751242" y="2607158"/>
            <a:ext cx="1359616" cy="187667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14</a:t>
            </a:fld>
            <a:endParaRPr lang="ja-JP" altLang="en-US" dirty="0">
              <a:solidFill>
                <a:prstClr val="black"/>
              </a:solidFill>
            </a:endParaRPr>
          </a:p>
        </p:txBody>
      </p:sp>
    </p:spTree>
    <p:extLst>
      <p:ext uri="{BB962C8B-B14F-4D97-AF65-F5344CB8AC3E}">
        <p14:creationId xmlns:p14="http://schemas.microsoft.com/office/powerpoint/2010/main" val="3543525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昼間・交流人口　</a:t>
            </a:r>
            <a:r>
              <a:rPr lang="ja-JP" altLang="en-US" dirty="0" smtClean="0">
                <a:solidFill>
                  <a:prstClr val="black"/>
                </a:solidFill>
                <a:latin typeface="+mn-ea"/>
                <a:cs typeface="Meiryo UI" panose="020B0604030504040204" pitchFamily="50" charset="-128"/>
              </a:rPr>
              <a:t>■昼間人口（人口の推移）</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15</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1" name="Rectangle 3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5"/>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7"/>
          <p:cNvSpPr>
            <a:spLocks noChangeArrowheads="1"/>
          </p:cNvSpPr>
          <p:nvPr/>
        </p:nvSpPr>
        <p:spPr bwMode="auto">
          <a:xfrm>
            <a:off x="0" y="54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Text Box 15"/>
          <p:cNvSpPr txBox="1">
            <a:spLocks noChangeArrowheads="1"/>
          </p:cNvSpPr>
          <p:nvPr/>
        </p:nvSpPr>
        <p:spPr bwMode="auto">
          <a:xfrm>
            <a:off x="2186434" y="6283145"/>
            <a:ext cx="238405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出典：</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総務省「国勢調査」</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2010(H22)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年</a:t>
            </a:r>
            <a:endParaRPr kumimoji="1" lang="ja-JP" altLang="en-US"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7" name="正方形/長方形 16"/>
          <p:cNvSpPr/>
          <p:nvPr/>
        </p:nvSpPr>
        <p:spPr>
          <a:xfrm>
            <a:off x="107504" y="972017"/>
            <a:ext cx="8973096" cy="830997"/>
          </a:xfrm>
          <a:prstGeom prst="rect">
            <a:avLst/>
          </a:prstGeom>
        </p:spPr>
        <p:txBody>
          <a:bodyPr wrap="square">
            <a:spAutoFit/>
          </a:bodyPr>
          <a:lstStyle/>
          <a:p>
            <a:pPr marL="180000" indent="-457200"/>
            <a:r>
              <a:rPr lang="ja-JP" altLang="en-US" sz="1600" dirty="0"/>
              <a:t>○　</a:t>
            </a:r>
            <a:r>
              <a:rPr lang="ja-JP" altLang="en-US" sz="1600" dirty="0" smtClean="0"/>
              <a:t>大阪府の昼間</a:t>
            </a:r>
            <a:r>
              <a:rPr lang="ja-JP" altLang="en-US" sz="1600" dirty="0"/>
              <a:t>人口については</a:t>
            </a:r>
            <a:r>
              <a:rPr lang="ja-JP" altLang="en-US" sz="1600" dirty="0" smtClean="0"/>
              <a:t>、</a:t>
            </a:r>
            <a:r>
              <a:rPr lang="en-US" altLang="ja-JP" sz="1600" dirty="0"/>
              <a:t>1995(H7)</a:t>
            </a:r>
            <a:r>
              <a:rPr lang="ja-JP" altLang="en-US" sz="1600" dirty="0"/>
              <a:t>年が</a:t>
            </a:r>
            <a:r>
              <a:rPr lang="ja-JP" altLang="en-US" sz="1600" dirty="0" smtClean="0"/>
              <a:t>ピークとなっていますが、</a:t>
            </a:r>
            <a:r>
              <a:rPr lang="en-US" altLang="ja-JP" sz="1600" dirty="0" smtClean="0"/>
              <a:t>1980</a:t>
            </a:r>
            <a:r>
              <a:rPr lang="ja-JP" altLang="en-US" sz="1600" dirty="0" smtClean="0"/>
              <a:t>（</a:t>
            </a:r>
            <a:r>
              <a:rPr lang="en-US" altLang="ja-JP" sz="1600" dirty="0" smtClean="0"/>
              <a:t>S55</a:t>
            </a:r>
            <a:r>
              <a:rPr lang="ja-JP" altLang="en-US" sz="1600" dirty="0" smtClean="0"/>
              <a:t>）年以降おおむね横ばいの傾向を示しています。</a:t>
            </a:r>
            <a:endParaRPr lang="en-US" altLang="ja-JP" sz="1600" dirty="0" smtClean="0"/>
          </a:p>
          <a:p>
            <a:pPr marL="180000" indent="-457200"/>
            <a:r>
              <a:rPr lang="ja-JP" altLang="en-US" sz="1600" dirty="0" smtClean="0"/>
              <a:t>○　近年、夜間</a:t>
            </a:r>
            <a:r>
              <a:rPr lang="ja-JP" altLang="en-US" sz="1600" dirty="0"/>
              <a:t>人口が若干の増加傾向であったため、昼夜間人口</a:t>
            </a:r>
            <a:r>
              <a:rPr lang="ja-JP" altLang="en-US" sz="1600" dirty="0" smtClean="0"/>
              <a:t>比率は緩やか</a:t>
            </a:r>
            <a:r>
              <a:rPr lang="ja-JP" altLang="en-US" sz="1600" dirty="0"/>
              <a:t>な低下傾向となって</a:t>
            </a:r>
            <a:r>
              <a:rPr lang="ja-JP" altLang="en-US" sz="1600" dirty="0" smtClean="0"/>
              <a:t>います。　</a:t>
            </a:r>
            <a:endParaRPr lang="ja-JP" altLang="en-US" sz="16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943" y="2063349"/>
            <a:ext cx="6913056" cy="4176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9873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）昼間・交流人口　</a:t>
            </a:r>
            <a:r>
              <a:rPr lang="ja-JP" altLang="en-US" dirty="0" smtClean="0">
                <a:solidFill>
                  <a:prstClr val="black"/>
                </a:solidFill>
                <a:latin typeface="+mn-ea"/>
                <a:cs typeface="Meiryo UI" panose="020B0604030504040204" pitchFamily="50" charset="-128"/>
              </a:rPr>
              <a:t>■交流人口＜海外＞（外国人延べ宿泊者数）</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16</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1" name="Rectangle 3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12" name="Rectangle 4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t/>
            </a:r>
            <a:b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5"/>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7"/>
          <p:cNvSpPr>
            <a:spLocks noChangeArrowheads="1"/>
          </p:cNvSpPr>
          <p:nvPr/>
        </p:nvSpPr>
        <p:spPr bwMode="auto">
          <a:xfrm>
            <a:off x="0" y="54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 name="Text Box 15"/>
          <p:cNvSpPr txBox="1">
            <a:spLocks noChangeArrowheads="1"/>
          </p:cNvSpPr>
          <p:nvPr/>
        </p:nvSpPr>
        <p:spPr bwMode="auto">
          <a:xfrm>
            <a:off x="680411" y="5838726"/>
            <a:ext cx="4196389"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出典：</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観光庁「宿泊旅行統計調査」より大阪府企画室作成　</a:t>
            </a:r>
            <a:endParaRPr kumimoji="1" lang="ja-JP" altLang="en-US"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正方形/長方形 18"/>
          <p:cNvSpPr/>
          <p:nvPr/>
        </p:nvSpPr>
        <p:spPr>
          <a:xfrm>
            <a:off x="107504" y="908720"/>
            <a:ext cx="8856984" cy="1077218"/>
          </a:xfrm>
          <a:prstGeom prst="rect">
            <a:avLst/>
          </a:prstGeom>
        </p:spPr>
        <p:txBody>
          <a:bodyPr wrap="square">
            <a:spAutoFit/>
          </a:bodyPr>
          <a:lstStyle/>
          <a:p>
            <a:pPr marL="180000" indent="-457200"/>
            <a:r>
              <a:rPr lang="ja-JP" altLang="en-US" sz="1600" dirty="0" smtClean="0"/>
              <a:t>○　大阪府の外国人延べ宿泊者数は、</a:t>
            </a:r>
            <a:r>
              <a:rPr lang="en-US" altLang="ja-JP" sz="1600" dirty="0" smtClean="0"/>
              <a:t>2011(H22</a:t>
            </a:r>
            <a:r>
              <a:rPr lang="en-US" altLang="ja-JP" sz="1600" dirty="0"/>
              <a:t>)</a:t>
            </a:r>
            <a:r>
              <a:rPr lang="ja-JP" altLang="en-US" sz="1600" dirty="0" smtClean="0"/>
              <a:t>年以降増加傾向であり、</a:t>
            </a:r>
            <a:r>
              <a:rPr lang="en-US" altLang="ja-JP" sz="1600" dirty="0" smtClean="0"/>
              <a:t>2014(</a:t>
            </a:r>
            <a:r>
              <a:rPr lang="ja-JP" altLang="en-US" sz="1600" dirty="0" smtClean="0"/>
              <a:t>Ｈ</a:t>
            </a:r>
            <a:r>
              <a:rPr lang="en-US" altLang="ja-JP" sz="1600" dirty="0" smtClean="0"/>
              <a:t>26)</a:t>
            </a:r>
            <a:r>
              <a:rPr lang="ja-JP" altLang="en-US" sz="1600" dirty="0" smtClean="0"/>
              <a:t>年においては、前年度からの伸び率が</a:t>
            </a:r>
            <a:r>
              <a:rPr lang="en-US" altLang="ja-JP" sz="1600" dirty="0" smtClean="0"/>
              <a:t>43.7</a:t>
            </a:r>
            <a:r>
              <a:rPr lang="ja-JP" altLang="en-US" sz="1600" dirty="0" smtClean="0"/>
              <a:t>％と、引き続き高い伸び（前年度：</a:t>
            </a:r>
            <a:r>
              <a:rPr lang="en-US" altLang="ja-JP" sz="1600" dirty="0" smtClean="0"/>
              <a:t>41.0</a:t>
            </a:r>
            <a:r>
              <a:rPr lang="ja-JP" altLang="en-US" sz="1600" dirty="0" smtClean="0"/>
              <a:t>％）を記録しました。</a:t>
            </a:r>
            <a:endParaRPr lang="en-US" altLang="ja-JP" sz="1600" dirty="0" smtClean="0"/>
          </a:p>
          <a:p>
            <a:pPr marL="180000" indent="-457200"/>
            <a:r>
              <a:rPr lang="ja-JP" altLang="en-US" sz="1600" dirty="0" smtClean="0"/>
              <a:t>○　また、大阪はアジアからの旅行者が約</a:t>
            </a:r>
            <a:r>
              <a:rPr lang="en-US" altLang="ja-JP" sz="1600" dirty="0" smtClean="0"/>
              <a:t>7</a:t>
            </a:r>
            <a:r>
              <a:rPr lang="ja-JP" altLang="en-US" sz="1600" dirty="0" smtClean="0"/>
              <a:t>割を占め、</a:t>
            </a:r>
            <a:r>
              <a:rPr lang="ja-JP" altLang="en-US" sz="1600" dirty="0"/>
              <a:t>他の都市と</a:t>
            </a:r>
            <a:r>
              <a:rPr lang="ja-JP" altLang="en-US" sz="1600" dirty="0" smtClean="0"/>
              <a:t>比べて、アジアからの旅行者が多い</a:t>
            </a:r>
            <a:r>
              <a:rPr lang="ja-JP" altLang="en-US" sz="1600" dirty="0"/>
              <a:t>傾向</a:t>
            </a:r>
            <a:r>
              <a:rPr lang="ja-JP" altLang="en-US" sz="1600" dirty="0" smtClean="0"/>
              <a:t>にあります。</a:t>
            </a:r>
            <a:endParaRPr lang="ja-JP" altLang="en-US" sz="1600" dirty="0"/>
          </a:p>
        </p:txBody>
      </p:sp>
      <p:graphicFrame>
        <p:nvGraphicFramePr>
          <p:cNvPr id="23" name="グラフ 22"/>
          <p:cNvGraphicFramePr>
            <a:graphicFrameLocks noChangeAspect="1"/>
          </p:cNvGraphicFramePr>
          <p:nvPr>
            <p:extLst>
              <p:ext uri="{D42A27DB-BD31-4B8C-83A1-F6EECF244321}">
                <p14:modId xmlns:p14="http://schemas.microsoft.com/office/powerpoint/2010/main" val="2608915099"/>
              </p:ext>
            </p:extLst>
          </p:nvPr>
        </p:nvGraphicFramePr>
        <p:xfrm>
          <a:off x="4672671" y="2514544"/>
          <a:ext cx="4397692" cy="3501867"/>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5292080" y="2257127"/>
            <a:ext cx="4708048" cy="307777"/>
          </a:xfrm>
          <a:prstGeom prst="rect">
            <a:avLst/>
          </a:prstGeom>
          <a:noFill/>
        </p:spPr>
        <p:txBody>
          <a:bodyPr wrap="square" rtlCol="0">
            <a:spAutoFit/>
          </a:bodyPr>
          <a:lstStyle/>
          <a:p>
            <a:r>
              <a:rPr kumimoji="1" lang="ja-JP" altLang="en-US" sz="1400" b="1" dirty="0" smtClean="0"/>
              <a:t>都道府県別の外国人延べ宿泊者数の構成</a:t>
            </a:r>
            <a:endParaRPr kumimoji="1" lang="ja-JP" altLang="en-US" sz="1400" b="1" dirty="0"/>
          </a:p>
        </p:txBody>
      </p:sp>
      <p:sp>
        <p:nvSpPr>
          <p:cNvPr id="24" name="Text Box 15"/>
          <p:cNvSpPr txBox="1">
            <a:spLocks noChangeArrowheads="1"/>
          </p:cNvSpPr>
          <p:nvPr/>
        </p:nvSpPr>
        <p:spPr bwMode="auto">
          <a:xfrm>
            <a:off x="5076056" y="6021288"/>
            <a:ext cx="4196389" cy="318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出典：</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観光庁「宿泊旅行統計調査」より大阪府企画室作成　　</a:t>
            </a:r>
            <a:endPar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ja-JP" altLang="en-US" sz="700" dirty="0" smtClean="0">
                <a:latin typeface="ＭＳ ゴシック" pitchFamily="49" charset="-128"/>
                <a:ea typeface="ＭＳ ゴシック" pitchFamily="49" charset="-128"/>
                <a:cs typeface="ＭＳ Ｐゴシック" pitchFamily="50" charset="-128"/>
              </a:rPr>
              <a:t>　　　欧州はドイツ、英国、フランスの</a:t>
            </a:r>
            <a:r>
              <a:rPr lang="en-US" altLang="ja-JP" sz="700" dirty="0" smtClean="0">
                <a:latin typeface="ＭＳ ゴシック" pitchFamily="49" charset="-128"/>
                <a:ea typeface="ＭＳ ゴシック" pitchFamily="49" charset="-128"/>
                <a:cs typeface="ＭＳ Ｐゴシック" pitchFamily="50" charset="-128"/>
              </a:rPr>
              <a:t>3</a:t>
            </a:r>
            <a:r>
              <a:rPr lang="ja-JP" altLang="en-US" sz="700" dirty="0" smtClean="0">
                <a:latin typeface="ＭＳ ゴシック" pitchFamily="49" charset="-128"/>
                <a:ea typeface="ＭＳ ゴシック" pitchFamily="49" charset="-128"/>
                <a:cs typeface="ＭＳ Ｐゴシック" pitchFamily="50" charset="-128"/>
              </a:rPr>
              <a:t>か国</a:t>
            </a:r>
            <a:endParaRPr kumimoji="1" lang="ja-JP" altLang="en-US"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817" y="2420888"/>
            <a:ext cx="4067175"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0779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875" y="2564904"/>
            <a:ext cx="4790851" cy="2979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）昼間・交流人口　</a:t>
            </a:r>
            <a:r>
              <a:rPr lang="ja-JP" altLang="en-US" dirty="0" smtClean="0">
                <a:solidFill>
                  <a:prstClr val="black"/>
                </a:solidFill>
                <a:latin typeface="+mn-ea"/>
                <a:cs typeface="Meiryo UI" panose="020B0604030504040204" pitchFamily="50" charset="-128"/>
              </a:rPr>
              <a:t>■交流人口＜国内＞（延べ宿泊者数、滞在人口）</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17</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1" name="Rectangle 3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12" name="Rectangle 4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t/>
            </a:r>
            <a:b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5"/>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7"/>
          <p:cNvSpPr>
            <a:spLocks noChangeArrowheads="1"/>
          </p:cNvSpPr>
          <p:nvPr/>
        </p:nvSpPr>
        <p:spPr bwMode="auto">
          <a:xfrm>
            <a:off x="0" y="54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 name="Text Box 15"/>
          <p:cNvSpPr txBox="1">
            <a:spLocks noChangeArrowheads="1"/>
          </p:cNvSpPr>
          <p:nvPr/>
        </p:nvSpPr>
        <p:spPr bwMode="auto">
          <a:xfrm>
            <a:off x="680411" y="5766718"/>
            <a:ext cx="7135106"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出典：</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観光庁「宿泊旅行統計調査」より大阪府企画室作成　</a:t>
            </a:r>
            <a:endParaRPr kumimoji="1" lang="ja-JP" altLang="en-US"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正方形/長方形 18"/>
          <p:cNvSpPr/>
          <p:nvPr/>
        </p:nvSpPr>
        <p:spPr>
          <a:xfrm>
            <a:off x="107504" y="908720"/>
            <a:ext cx="8856984" cy="1077218"/>
          </a:xfrm>
          <a:prstGeom prst="rect">
            <a:avLst/>
          </a:prstGeom>
        </p:spPr>
        <p:txBody>
          <a:bodyPr wrap="square">
            <a:spAutoFit/>
          </a:bodyPr>
          <a:lstStyle/>
          <a:p>
            <a:pPr marL="180000" indent="-457200"/>
            <a:r>
              <a:rPr lang="ja-JP" altLang="en-US" sz="1600" dirty="0" smtClean="0"/>
              <a:t>○　日本人延べ宿泊者数については、緩やかな増加傾向にあり、</a:t>
            </a:r>
            <a:r>
              <a:rPr lang="en-US" altLang="ja-JP" sz="1600" dirty="0" smtClean="0"/>
              <a:t>2014(H26)</a:t>
            </a:r>
            <a:r>
              <a:rPr lang="ja-JP" altLang="en-US" sz="1600" dirty="0" smtClean="0"/>
              <a:t>年は前年の減少から一転して</a:t>
            </a:r>
            <a:r>
              <a:rPr lang="en-US" altLang="ja-JP" sz="1600" dirty="0" smtClean="0"/>
              <a:t>13.3</a:t>
            </a:r>
            <a:r>
              <a:rPr lang="ja-JP" altLang="en-US" sz="1600" dirty="0" smtClean="0"/>
              <a:t>％増加しています。</a:t>
            </a:r>
            <a:endParaRPr lang="en-US" altLang="ja-JP" sz="1600" dirty="0" smtClean="0"/>
          </a:p>
          <a:p>
            <a:pPr marL="180000" indent="-457200"/>
            <a:r>
              <a:rPr lang="ja-JP" altLang="en-US" sz="1600" dirty="0" smtClean="0"/>
              <a:t>○　大阪を訪れる国内滞在者の内訳をみると、関西以外では、中国地方、中部地方、東京圏の順となっています。</a:t>
            </a:r>
            <a:endParaRPr lang="en-US" altLang="ja-JP" sz="1600" dirty="0" smtClean="0"/>
          </a:p>
        </p:txBody>
      </p:sp>
      <p:sp>
        <p:nvSpPr>
          <p:cNvPr id="23" name="正方形/長方形 22"/>
          <p:cNvSpPr/>
          <p:nvPr/>
        </p:nvSpPr>
        <p:spPr>
          <a:xfrm>
            <a:off x="5508104" y="2260630"/>
            <a:ext cx="3116483" cy="338554"/>
          </a:xfrm>
          <a:prstGeom prst="rect">
            <a:avLst/>
          </a:prstGeom>
        </p:spPr>
        <p:txBody>
          <a:bodyPr wrap="square">
            <a:spAutoFit/>
          </a:bodyPr>
          <a:lstStyle/>
          <a:p>
            <a:pPr marL="177800" indent="-1778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大阪の滞在人口内訳（休日）</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Text Box 3"/>
          <p:cNvSpPr txBox="1">
            <a:spLocks noChangeArrowheads="1"/>
          </p:cNvSpPr>
          <p:nvPr/>
        </p:nvSpPr>
        <p:spPr bwMode="auto">
          <a:xfrm>
            <a:off x="4588352" y="5661248"/>
            <a:ext cx="5884862" cy="2764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a:solidFill>
                  <a:prstClr val="black"/>
                </a:solidFill>
                <a:latin typeface="ＭＳ ゴシック" pitchFamily="49" charset="-128"/>
                <a:ea typeface="ＭＳ ゴシック" pitchFamily="49" charset="-128"/>
                <a:cs typeface="ＭＳ Ｐゴシック" pitchFamily="50" charset="-128"/>
              </a:rPr>
              <a:t>出典</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r>
              <a:rPr lang="ja-JP" altLang="en-US" sz="700" dirty="0">
                <a:solidFill>
                  <a:prstClr val="black"/>
                </a:solidFill>
                <a:latin typeface="ＭＳ ゴシック" pitchFamily="49" charset="-128"/>
                <a:ea typeface="ＭＳ ゴシック" pitchFamily="49" charset="-128"/>
                <a:cs typeface="ＭＳ Ｐゴシック" pitchFamily="50" charset="-128"/>
              </a:rPr>
              <a:t>地域経済分析</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システム（</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RESAS</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　</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2014</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H26</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）年より大阪府作成</a:t>
            </a:r>
            <a:endParaRPr lang="en-US" altLang="ja-JP" sz="700" dirty="0" smtClean="0">
              <a:solidFill>
                <a:prstClr val="black"/>
              </a:solidFill>
              <a:latin typeface="ＭＳ ゴシック" pitchFamily="49" charset="-128"/>
              <a:ea typeface="ＭＳ ゴシック" pitchFamily="49" charset="-128"/>
              <a:cs typeface="ＭＳ Ｐゴシック" pitchFamily="50" charset="-128"/>
            </a:endParaRPr>
          </a:p>
          <a:p>
            <a:pPr lvl="1" algn="just" fontAlgn="base">
              <a:lnSpc>
                <a:spcPct val="80000"/>
              </a:lnSpc>
              <a:spcBef>
                <a:spcPct val="0"/>
              </a:spcBef>
              <a:spcAft>
                <a:spcPct val="0"/>
              </a:spcAft>
            </a:pPr>
            <a:r>
              <a:rPr kumimoji="1" lang="en-US" altLang="ja-JP" sz="700" b="0" i="0" u="none" strike="noStrike" cap="none" normalizeH="0" baseline="0" dirty="0" smtClean="0">
                <a:ln>
                  <a:noFill/>
                </a:ln>
                <a:solidFill>
                  <a:prstClr val="black"/>
                </a:solidFill>
                <a:effectLst/>
                <a:latin typeface="ＭＳ ゴシック" pitchFamily="49" charset="-128"/>
                <a:ea typeface="ＭＳ ゴシック" pitchFamily="49" charset="-128"/>
                <a:cs typeface="ＭＳ Ｐゴシック" pitchFamily="50" charset="-128"/>
              </a:rPr>
              <a:t>※</a:t>
            </a:r>
            <a:r>
              <a:rPr lang="ja-JP" altLang="en-US" sz="700" dirty="0">
                <a:solidFill>
                  <a:prstClr val="black"/>
                </a:solidFill>
                <a:latin typeface="ＭＳ ゴシック" pitchFamily="49" charset="-128"/>
                <a:ea typeface="ＭＳ ゴシック" pitchFamily="49" charset="-128"/>
                <a:cs typeface="ＭＳ Ｐゴシック" pitchFamily="50" charset="-128"/>
              </a:rPr>
              <a:t>　滞在人口とは、市区町村単位で滞留時間が</a:t>
            </a:r>
            <a:r>
              <a:rPr lang="en-US" altLang="ja-JP" sz="700" dirty="0">
                <a:solidFill>
                  <a:prstClr val="black"/>
                </a:solidFill>
                <a:latin typeface="ＭＳ ゴシック" pitchFamily="49" charset="-128"/>
                <a:ea typeface="ＭＳ ゴシック" pitchFamily="49" charset="-128"/>
                <a:cs typeface="ＭＳ Ｐゴシック" pitchFamily="50" charset="-128"/>
              </a:rPr>
              <a:t>2</a:t>
            </a:r>
            <a:r>
              <a:rPr lang="ja-JP" altLang="en-US" sz="700" dirty="0">
                <a:solidFill>
                  <a:prstClr val="black"/>
                </a:solidFill>
                <a:latin typeface="ＭＳ ゴシック" pitchFamily="49" charset="-128"/>
                <a:ea typeface="ＭＳ ゴシック" pitchFamily="49" charset="-128"/>
                <a:cs typeface="ＭＳ Ｐゴシック" pitchFamily="50" charset="-128"/>
              </a:rPr>
              <a:t>時間の人口を表している</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endParaRPr lang="en-US" altLang="ja-JP" sz="700" dirty="0" smtClean="0">
              <a:solidFill>
                <a:prstClr val="black"/>
              </a:solidFill>
              <a:latin typeface="ＭＳ ゴシック" pitchFamily="49" charset="-128"/>
              <a:ea typeface="ＭＳ ゴシック" pitchFamily="49" charset="-128"/>
              <a:cs typeface="ＭＳ Ｐゴシック" pitchFamily="50" charset="-128"/>
            </a:endParaRPr>
          </a:p>
          <a:p>
            <a:pPr lvl="1" algn="just" fontAlgn="base">
              <a:lnSpc>
                <a:spcPct val="80000"/>
              </a:lnSpc>
              <a:spcBef>
                <a:spcPct val="0"/>
              </a:spcBef>
              <a:spcAft>
                <a:spcPct val="0"/>
              </a:spcAft>
            </a:pPr>
            <a:r>
              <a:rPr lang="en-US" altLang="ja-JP" sz="700" dirty="0" smtClean="0">
                <a:solidFill>
                  <a:prstClr val="black"/>
                </a:solidFill>
                <a:latin typeface="ＭＳ ゴシック" pitchFamily="49" charset="-128"/>
                <a:ea typeface="ＭＳ ゴシック" pitchFamily="49" charset="-128"/>
                <a:cs typeface="ＭＳ Ｐゴシック" pitchFamily="50" charset="-128"/>
              </a:rPr>
              <a:t>※</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　府内各市区町村の</a:t>
            </a:r>
            <a:r>
              <a:rPr lang="ja-JP" altLang="en-US" sz="700" dirty="0" smtClean="0">
                <a:latin typeface="ＭＳ ゴシック" pitchFamily="49" charset="-128"/>
                <a:ea typeface="ＭＳ ゴシック" pitchFamily="49" charset="-128"/>
                <a:cs typeface="ＭＳ Ｐゴシック" pitchFamily="50" charset="-128"/>
              </a:rPr>
              <a:t>データを加算して作成しているため、重複している場合がある。</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239087"/>
            <a:ext cx="401955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9872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テキスト ボックス 3"/>
          <p:cNvSpPr txBox="1"/>
          <p:nvPr/>
        </p:nvSpPr>
        <p:spPr>
          <a:xfrm>
            <a:off x="735772" y="1453331"/>
            <a:ext cx="8020792" cy="523220"/>
          </a:xfrm>
          <a:prstGeom prst="rect">
            <a:avLst/>
          </a:prstGeom>
          <a:noFill/>
        </p:spPr>
        <p:txBody>
          <a:bodyPr wrap="square" rtlCol="0">
            <a:spAutoFit/>
          </a:bodyPr>
          <a:lstStyle/>
          <a:p>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．人口減少・超高齢社会の影響</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95516"/>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18</a:t>
            </a:fld>
            <a:endParaRPr lang="ja-JP" altLang="en-US" dirty="0">
              <a:solidFill>
                <a:prstClr val="black"/>
              </a:solidFill>
            </a:endParaRPr>
          </a:p>
        </p:txBody>
      </p:sp>
    </p:spTree>
    <p:extLst>
      <p:ext uri="{BB962C8B-B14F-4D97-AF65-F5344CB8AC3E}">
        <p14:creationId xmlns:p14="http://schemas.microsoft.com/office/powerpoint/2010/main" val="25327977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府民生活　</a:t>
            </a: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テキスト ボックス 3"/>
          <p:cNvSpPr txBox="1"/>
          <p:nvPr/>
        </p:nvSpPr>
        <p:spPr>
          <a:xfrm>
            <a:off x="539552" y="908720"/>
            <a:ext cx="8217012" cy="4154984"/>
          </a:xfrm>
          <a:prstGeom prst="rect">
            <a:avLst/>
          </a:prstGeom>
          <a:noFill/>
        </p:spPr>
        <p:txBody>
          <a:bodyPr wrap="square" rtlCol="0">
            <a:spAutoFit/>
          </a:bodyPr>
          <a:lstStyle/>
          <a:p>
            <a:r>
              <a:rPr kumimoji="1" lang="ja-JP" altLang="en-US" sz="2400" dirty="0" smtClean="0"/>
              <a:t>■　高齢化の急速な進展</a:t>
            </a:r>
            <a:endParaRPr kumimoji="1" lang="en-US" altLang="ja-JP" sz="2400" dirty="0" smtClean="0"/>
          </a:p>
          <a:p>
            <a:r>
              <a:rPr lang="ja-JP" altLang="en-US" sz="2400" dirty="0"/>
              <a:t>　</a:t>
            </a:r>
            <a:r>
              <a:rPr lang="ja-JP" altLang="en-US" sz="2400" dirty="0" smtClean="0"/>
              <a:t>　　➡　医療・介護ニーズの増大　</a:t>
            </a:r>
            <a:endParaRPr lang="en-US" altLang="ja-JP" sz="2400" dirty="0" smtClean="0"/>
          </a:p>
          <a:p>
            <a:r>
              <a:rPr lang="ja-JP" altLang="en-US" sz="2400" dirty="0"/>
              <a:t>　</a:t>
            </a:r>
            <a:r>
              <a:rPr lang="ja-JP" altLang="en-US" sz="2400" dirty="0" smtClean="0"/>
              <a:t>　　➡　社会保障経費の増大、医療・福祉人材の不足</a:t>
            </a:r>
            <a:endParaRPr lang="en-US" altLang="ja-JP" sz="2400" dirty="0" smtClean="0"/>
          </a:p>
          <a:p>
            <a:endParaRPr kumimoji="1" lang="en-US" altLang="ja-JP" sz="2400" dirty="0"/>
          </a:p>
          <a:p>
            <a:r>
              <a:rPr lang="ja-JP" altLang="en-US" sz="2400" dirty="0" smtClean="0"/>
              <a:t>■　高齢者単独世帯の増加</a:t>
            </a:r>
            <a:endParaRPr lang="en-US" altLang="ja-JP" sz="2400" dirty="0" smtClean="0"/>
          </a:p>
          <a:p>
            <a:r>
              <a:rPr kumimoji="1" lang="ja-JP" altLang="en-US" sz="2400" dirty="0"/>
              <a:t>　</a:t>
            </a:r>
            <a:r>
              <a:rPr kumimoji="1" lang="ja-JP" altLang="en-US" sz="2400" dirty="0" smtClean="0"/>
              <a:t>　　➡　高齢者の社会的孤立、コミュニティの弱体化</a:t>
            </a:r>
            <a:endParaRPr kumimoji="1" lang="en-US" altLang="ja-JP" sz="2400" dirty="0" smtClean="0"/>
          </a:p>
          <a:p>
            <a:r>
              <a:rPr lang="ja-JP" altLang="en-US" sz="2400" dirty="0"/>
              <a:t>　</a:t>
            </a:r>
            <a:r>
              <a:rPr lang="ja-JP" altLang="en-US" sz="2400" dirty="0" smtClean="0"/>
              <a:t>　　➡　地域の防犯力・防災力の低下</a:t>
            </a:r>
            <a:endParaRPr lang="en-US" altLang="ja-JP" sz="2400" dirty="0" smtClean="0"/>
          </a:p>
          <a:p>
            <a:endParaRPr kumimoji="1" lang="en-US" altLang="ja-JP" sz="2400" dirty="0"/>
          </a:p>
          <a:p>
            <a:r>
              <a:rPr lang="ja-JP" altLang="en-US" sz="2400" dirty="0" smtClean="0"/>
              <a:t>■　子育て負担感の増加</a:t>
            </a:r>
            <a:endParaRPr lang="en-US" altLang="ja-JP" sz="2400" dirty="0" smtClean="0"/>
          </a:p>
          <a:p>
            <a:r>
              <a:rPr kumimoji="1" lang="ja-JP" altLang="en-US" sz="2400" dirty="0"/>
              <a:t>　</a:t>
            </a:r>
            <a:r>
              <a:rPr kumimoji="1" lang="ja-JP" altLang="en-US" sz="2400" dirty="0" smtClean="0"/>
              <a:t>　　➡　出生数の更なる減少</a:t>
            </a:r>
            <a:endParaRPr kumimoji="1" lang="en-US" altLang="ja-JP" sz="2400" dirty="0" smtClean="0"/>
          </a:p>
          <a:p>
            <a:r>
              <a:rPr lang="ja-JP" altLang="en-US" sz="2400" dirty="0"/>
              <a:t>　</a:t>
            </a:r>
            <a:r>
              <a:rPr lang="ja-JP" altLang="en-US" sz="2400" dirty="0" smtClean="0"/>
              <a:t>　　➡　教育環境の変化</a:t>
            </a:r>
            <a:endParaRPr lang="en-US" altLang="ja-JP" sz="2400" dirty="0" smtClean="0"/>
          </a:p>
        </p:txBody>
      </p:sp>
      <p:sp>
        <p:nvSpPr>
          <p:cNvPr id="16" name="テキスト ボックス 15"/>
          <p:cNvSpPr txBox="1"/>
          <p:nvPr/>
        </p:nvSpPr>
        <p:spPr>
          <a:xfrm>
            <a:off x="4926248" y="3717032"/>
            <a:ext cx="4180420" cy="313076"/>
          </a:xfrm>
          <a:prstGeom prst="rect">
            <a:avLst/>
          </a:prstGeom>
          <a:solidFill>
            <a:schemeClr val="bg1">
              <a:lumMod val="85000"/>
            </a:schemeClr>
          </a:solidFill>
          <a:ln>
            <a:noFill/>
            <a:prstDash val="dash"/>
          </a:ln>
        </p:spPr>
        <p:txBody>
          <a:bodyPr wrap="square" rtlCol="0" anchor="ctr" anchorCtr="0">
            <a:noAutofit/>
          </a:bodyPr>
          <a:lstStyle/>
          <a:p>
            <a:pPr algn="ctr"/>
            <a:r>
              <a:rPr lang="ja-JP" altLang="en-US" sz="1200" b="1" dirty="0" smtClean="0"/>
              <a:t>社会</a:t>
            </a:r>
            <a:r>
              <a:rPr lang="ja-JP" altLang="en-US" sz="1200" b="1" dirty="0"/>
              <a:t>保障関係経費の推移</a:t>
            </a:r>
            <a:r>
              <a:rPr lang="en-US" altLang="ja-JP" sz="1200" b="1" dirty="0" smtClean="0"/>
              <a:t>【</a:t>
            </a:r>
            <a:r>
              <a:rPr lang="ja-JP" altLang="en-US" sz="1200" b="1" dirty="0"/>
              <a:t>大阪府</a:t>
            </a:r>
            <a:r>
              <a:rPr lang="en-US" altLang="ja-JP" sz="1200" b="1" dirty="0" smtClean="0"/>
              <a:t>】</a:t>
            </a:r>
            <a:endParaRPr kumimoji="1" lang="en-US" altLang="ja-JP" sz="1200" b="1" dirty="0"/>
          </a:p>
        </p:txBody>
      </p:sp>
      <p:pic>
        <p:nvPicPr>
          <p:cNvPr id="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4107269"/>
            <a:ext cx="4359380" cy="2706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95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3528" y="15914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な修正点</a:t>
            </a:r>
          </a:p>
        </p:txBody>
      </p:sp>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テキスト ボックス 8"/>
          <p:cNvSpPr txBox="1"/>
          <p:nvPr/>
        </p:nvSpPr>
        <p:spPr>
          <a:xfrm>
            <a:off x="323528" y="836712"/>
            <a:ext cx="8352928" cy="4524315"/>
          </a:xfrm>
          <a:prstGeom prst="rect">
            <a:avLst/>
          </a:prstGeom>
          <a:noFill/>
        </p:spPr>
        <p:txBody>
          <a:bodyPr wrap="square" rtlCol="0">
            <a:spAutoFit/>
          </a:bodyPr>
          <a:lstStyle/>
          <a:p>
            <a:r>
              <a:rPr kumimoji="1" lang="ja-JP" altLang="en-US" sz="2400" dirty="0" smtClean="0"/>
              <a:t>○　</a:t>
            </a:r>
            <a:r>
              <a:rPr lang="ja-JP" altLang="en-US" sz="2400" dirty="0" smtClean="0"/>
              <a:t>１</a:t>
            </a:r>
            <a:r>
              <a:rPr kumimoji="1" lang="ja-JP" altLang="en-US" sz="2400" dirty="0" smtClean="0"/>
              <a:t>章　「はじめに」</a:t>
            </a:r>
            <a:endParaRPr kumimoji="1" lang="en-US" altLang="ja-JP" sz="2400" dirty="0" smtClean="0"/>
          </a:p>
          <a:p>
            <a:r>
              <a:rPr lang="ja-JP" altLang="en-US" sz="2400" dirty="0"/>
              <a:t>　</a:t>
            </a:r>
            <a:r>
              <a:rPr lang="ja-JP" altLang="en-US" sz="2400" dirty="0" smtClean="0"/>
              <a:t>　　　（変更なし）</a:t>
            </a:r>
            <a:endParaRPr kumimoji="1" lang="en-US" altLang="ja-JP" sz="2400" dirty="0" smtClean="0"/>
          </a:p>
          <a:p>
            <a:endParaRPr lang="en-US" altLang="ja-JP" sz="2400" dirty="0"/>
          </a:p>
          <a:p>
            <a:r>
              <a:rPr kumimoji="1" lang="ja-JP" altLang="en-US" sz="2400" dirty="0" smtClean="0"/>
              <a:t>○　２章　「大阪府の人口の潮流」</a:t>
            </a:r>
            <a:endParaRPr kumimoji="1" lang="en-US" altLang="ja-JP" sz="2400" dirty="0" smtClean="0"/>
          </a:p>
          <a:p>
            <a:r>
              <a:rPr lang="ja-JP" altLang="en-US" sz="2400" dirty="0"/>
              <a:t>　</a:t>
            </a:r>
            <a:r>
              <a:rPr lang="ja-JP" altLang="en-US" sz="2400" dirty="0" smtClean="0"/>
              <a:t>　　　➡　掲載データを充実</a:t>
            </a:r>
            <a:endParaRPr kumimoji="1" lang="en-US" altLang="ja-JP" sz="2400" dirty="0" smtClean="0"/>
          </a:p>
          <a:p>
            <a:r>
              <a:rPr lang="ja-JP" altLang="en-US" sz="2400" dirty="0"/>
              <a:t>　</a:t>
            </a:r>
            <a:r>
              <a:rPr lang="ja-JP" altLang="en-US" sz="2400" dirty="0" smtClean="0"/>
              <a:t>　　　➡　社会増減の年代別転出・転入超過の原因を分析</a:t>
            </a:r>
            <a:endParaRPr lang="en-US" altLang="ja-JP" sz="2400" dirty="0" smtClean="0"/>
          </a:p>
          <a:p>
            <a:endParaRPr kumimoji="1" lang="en-US" altLang="ja-JP" sz="2400" dirty="0"/>
          </a:p>
          <a:p>
            <a:r>
              <a:rPr lang="ja-JP" altLang="en-US" sz="2400" dirty="0" smtClean="0"/>
              <a:t>○　</a:t>
            </a:r>
            <a:r>
              <a:rPr lang="en-US" altLang="ja-JP" sz="2400" dirty="0" smtClean="0"/>
              <a:t>3</a:t>
            </a:r>
            <a:r>
              <a:rPr lang="ja-JP" altLang="en-US" sz="2400" dirty="0" smtClean="0"/>
              <a:t>章　「人口減少・超高齢社会の影響」</a:t>
            </a:r>
            <a:endParaRPr lang="en-US" altLang="ja-JP" sz="2400" dirty="0" smtClean="0"/>
          </a:p>
          <a:p>
            <a:r>
              <a:rPr kumimoji="1" lang="ja-JP" altLang="en-US" sz="2400" dirty="0"/>
              <a:t>　</a:t>
            </a:r>
            <a:r>
              <a:rPr kumimoji="1" lang="ja-JP" altLang="en-US" sz="2400" dirty="0" smtClean="0"/>
              <a:t>　　　➡　影響について分析・掲載</a:t>
            </a:r>
            <a:endParaRPr kumimoji="1" lang="en-US" altLang="ja-JP" sz="2400" dirty="0" smtClean="0"/>
          </a:p>
          <a:p>
            <a:endParaRPr lang="en-US" altLang="ja-JP" sz="2400" dirty="0"/>
          </a:p>
          <a:p>
            <a:r>
              <a:rPr kumimoji="1" lang="ja-JP" altLang="en-US" sz="2400" dirty="0" smtClean="0"/>
              <a:t>○　</a:t>
            </a:r>
            <a:r>
              <a:rPr kumimoji="1" lang="en-US" altLang="ja-JP" sz="2400" dirty="0" smtClean="0"/>
              <a:t>4</a:t>
            </a:r>
            <a:r>
              <a:rPr kumimoji="1" lang="ja-JP" altLang="en-US" sz="2400" dirty="0" smtClean="0"/>
              <a:t>章　「人口の将来見通し・基本的な視点・取組みの方向性」</a:t>
            </a:r>
            <a:endParaRPr kumimoji="1" lang="en-US" altLang="ja-JP" sz="2400" dirty="0" smtClean="0"/>
          </a:p>
          <a:p>
            <a:r>
              <a:rPr lang="ja-JP" altLang="en-US" sz="2400" dirty="0"/>
              <a:t>　</a:t>
            </a:r>
            <a:r>
              <a:rPr lang="ja-JP" altLang="en-US" sz="2400" dirty="0" smtClean="0"/>
              <a:t>　　　➡　シミュレーションに幅を持たせる</a:t>
            </a:r>
            <a:endParaRPr kumimoji="1" lang="ja-JP" altLang="en-US" sz="2400" dirty="0"/>
          </a:p>
        </p:txBody>
      </p:sp>
    </p:spTree>
    <p:extLst>
      <p:ext uri="{BB962C8B-B14F-4D97-AF65-F5344CB8AC3E}">
        <p14:creationId xmlns:p14="http://schemas.microsoft.com/office/powerpoint/2010/main" val="36774475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経済・雇用</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テキスト ボックス 3"/>
          <p:cNvSpPr txBox="1"/>
          <p:nvPr/>
        </p:nvSpPr>
        <p:spPr>
          <a:xfrm>
            <a:off x="539552" y="908720"/>
            <a:ext cx="8217012" cy="3416320"/>
          </a:xfrm>
          <a:prstGeom prst="rect">
            <a:avLst/>
          </a:prstGeom>
          <a:noFill/>
        </p:spPr>
        <p:txBody>
          <a:bodyPr wrap="square" rtlCol="0">
            <a:spAutoFit/>
          </a:bodyPr>
          <a:lstStyle/>
          <a:p>
            <a:r>
              <a:rPr kumimoji="1" lang="ja-JP" altLang="en-US" sz="2400" dirty="0" smtClean="0"/>
              <a:t>■　生産年齢人口の減少</a:t>
            </a:r>
            <a:endParaRPr kumimoji="1" lang="en-US" altLang="ja-JP" sz="2400" dirty="0" smtClean="0"/>
          </a:p>
          <a:p>
            <a:r>
              <a:rPr lang="ja-JP" altLang="en-US" sz="2400" dirty="0" smtClean="0"/>
              <a:t>　　　➡　労働力の絶対数の不足</a:t>
            </a:r>
            <a:endParaRPr lang="en-US" altLang="ja-JP" sz="2400" dirty="0" smtClean="0"/>
          </a:p>
          <a:p>
            <a:r>
              <a:rPr lang="ja-JP" altLang="en-US" sz="2400" dirty="0"/>
              <a:t>　</a:t>
            </a:r>
            <a:r>
              <a:rPr lang="ja-JP" altLang="en-US" sz="2400" dirty="0" smtClean="0"/>
              <a:t>　　➡　中小企業の人材確保が困難　</a:t>
            </a:r>
            <a:endParaRPr lang="en-US" altLang="ja-JP" sz="2400" dirty="0" smtClean="0"/>
          </a:p>
          <a:p>
            <a:endParaRPr kumimoji="1" lang="en-US" altLang="ja-JP" sz="2400" dirty="0"/>
          </a:p>
          <a:p>
            <a:r>
              <a:rPr lang="ja-JP" altLang="en-US" sz="2400" dirty="0" smtClean="0"/>
              <a:t>■　東京一極集中による人材の流出</a:t>
            </a:r>
            <a:endParaRPr lang="en-US" altLang="ja-JP" sz="2400" dirty="0" smtClean="0"/>
          </a:p>
          <a:p>
            <a:r>
              <a:rPr kumimoji="1" lang="ja-JP" altLang="en-US" sz="2400" dirty="0"/>
              <a:t>　</a:t>
            </a:r>
            <a:r>
              <a:rPr kumimoji="1" lang="ja-JP" altLang="en-US" sz="2400" dirty="0" smtClean="0"/>
              <a:t>　　➡　中枢を担う人材（プロフェッショナル人材）の流出</a:t>
            </a:r>
            <a:endParaRPr kumimoji="1" lang="en-US" altLang="ja-JP" sz="2400" dirty="0" smtClean="0"/>
          </a:p>
          <a:p>
            <a:r>
              <a:rPr lang="ja-JP" altLang="en-US" sz="2400" dirty="0"/>
              <a:t>　</a:t>
            </a:r>
            <a:r>
              <a:rPr lang="ja-JP" altLang="en-US" sz="2400" dirty="0" smtClean="0"/>
              <a:t>　　　　 厳しい若年層の雇用環境</a:t>
            </a:r>
            <a:endParaRPr lang="en-US" altLang="ja-JP" sz="2400" dirty="0" smtClean="0"/>
          </a:p>
          <a:p>
            <a:endParaRPr kumimoji="1" lang="en-US" altLang="ja-JP" sz="2400" dirty="0"/>
          </a:p>
          <a:p>
            <a:r>
              <a:rPr lang="ja-JP" altLang="en-US" sz="2400" dirty="0" smtClean="0"/>
              <a:t>■　市場構造の変化</a:t>
            </a:r>
            <a:endParaRPr lang="en-US" altLang="ja-JP" sz="2400" dirty="0" smtClean="0"/>
          </a:p>
        </p:txBody>
      </p:sp>
      <p:sp>
        <p:nvSpPr>
          <p:cNvPr id="7" name="テキスト ボックス 6"/>
          <p:cNvSpPr txBox="1"/>
          <p:nvPr/>
        </p:nvSpPr>
        <p:spPr>
          <a:xfrm>
            <a:off x="4752527" y="3774807"/>
            <a:ext cx="4387537" cy="374273"/>
          </a:xfrm>
          <a:prstGeom prst="rect">
            <a:avLst/>
          </a:prstGeom>
          <a:solidFill>
            <a:schemeClr val="bg1">
              <a:lumMod val="85000"/>
            </a:schemeClr>
          </a:solidFill>
        </p:spPr>
        <p:txBody>
          <a:bodyPr wrap="square" rtlCol="0" anchor="ctr" anchorCtr="0">
            <a:noAutofit/>
          </a:bodyPr>
          <a:lstStyle/>
          <a:p>
            <a:pPr algn="ct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所得階層別世帯数割合の</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推移</a:t>
            </a:r>
            <a:endParaRPr kumimoji="1" lang="ja-JP" altLang="en-US" sz="1200" b="1" dirty="0"/>
          </a:p>
        </p:txBody>
      </p:sp>
      <p:graphicFrame>
        <p:nvGraphicFramePr>
          <p:cNvPr id="8" name="グラフ 7"/>
          <p:cNvGraphicFramePr>
            <a:graphicFrameLocks/>
          </p:cNvGraphicFramePr>
          <p:nvPr>
            <p:extLst>
              <p:ext uri="{D42A27DB-BD31-4B8C-83A1-F6EECF244321}">
                <p14:modId xmlns:p14="http://schemas.microsoft.com/office/powerpoint/2010/main" val="2271270613"/>
              </p:ext>
            </p:extLst>
          </p:nvPr>
        </p:nvGraphicFramePr>
        <p:xfrm>
          <a:off x="4788024" y="3968234"/>
          <a:ext cx="4355976" cy="2679253"/>
        </p:xfrm>
        <a:graphic>
          <a:graphicData uri="http://schemas.openxmlformats.org/drawingml/2006/chart">
            <c:chart xmlns:c="http://schemas.openxmlformats.org/drawingml/2006/chart" xmlns:r="http://schemas.openxmlformats.org/officeDocument/2006/relationships" r:id="rId2"/>
          </a:graphicData>
        </a:graphic>
      </p:graphicFrame>
      <p:sp>
        <p:nvSpPr>
          <p:cNvPr id="9" name="上矢印吹き出し 8"/>
          <p:cNvSpPr/>
          <p:nvPr/>
        </p:nvSpPr>
        <p:spPr>
          <a:xfrm>
            <a:off x="5436096" y="6553607"/>
            <a:ext cx="814648" cy="187761"/>
          </a:xfrm>
          <a:prstGeom prst="upArrowCallout">
            <a:avLst>
              <a:gd name="adj1" fmla="val 130511"/>
              <a:gd name="adj2" fmla="val 112135"/>
              <a:gd name="adj3" fmla="val 25000"/>
              <a:gd name="adj4" fmla="val 649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900" dirty="0">
                <a:solidFill>
                  <a:schemeClr val="tx1"/>
                </a:solidFill>
                <a:latin typeface="+mn-ea"/>
                <a:ea typeface="+mn-ea"/>
              </a:rPr>
              <a:t>1000</a:t>
            </a:r>
            <a:r>
              <a:rPr kumimoji="1" lang="ja-JP" altLang="en-US" sz="900" dirty="0">
                <a:solidFill>
                  <a:schemeClr val="tx1"/>
                </a:solidFill>
                <a:latin typeface="+mn-ea"/>
                <a:ea typeface="+mn-ea"/>
              </a:rPr>
              <a:t>万円以上</a:t>
            </a:r>
          </a:p>
        </p:txBody>
      </p:sp>
      <p:sp>
        <p:nvSpPr>
          <p:cNvPr id="10" name="上矢印吹き出し 9"/>
          <p:cNvSpPr/>
          <p:nvPr/>
        </p:nvSpPr>
        <p:spPr>
          <a:xfrm>
            <a:off x="6300192" y="6557749"/>
            <a:ext cx="822126" cy="183619"/>
          </a:xfrm>
          <a:prstGeom prst="upArrowCallout">
            <a:avLst>
              <a:gd name="adj1" fmla="val 130511"/>
              <a:gd name="adj2" fmla="val 137500"/>
              <a:gd name="adj3" fmla="val 25000"/>
              <a:gd name="adj4" fmla="val 649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900" dirty="0">
                <a:solidFill>
                  <a:schemeClr val="tx1"/>
                </a:solidFill>
                <a:latin typeface="+mn-ea"/>
                <a:ea typeface="+mn-ea"/>
              </a:rPr>
              <a:t>500</a:t>
            </a:r>
            <a:r>
              <a:rPr kumimoji="1" lang="ja-JP" altLang="en-US" sz="900" dirty="0" smtClean="0">
                <a:solidFill>
                  <a:schemeClr val="tx1"/>
                </a:solidFill>
                <a:latin typeface="+mn-ea"/>
                <a:ea typeface="+mn-ea"/>
              </a:rPr>
              <a:t>～</a:t>
            </a:r>
            <a:r>
              <a:rPr lang="en-US" altLang="ja-JP" sz="900" dirty="0" smtClean="0">
                <a:solidFill>
                  <a:schemeClr val="tx1"/>
                </a:solidFill>
                <a:latin typeface="+mn-ea"/>
              </a:rPr>
              <a:t>999</a:t>
            </a:r>
            <a:r>
              <a:rPr kumimoji="1" lang="ja-JP" altLang="en-US" sz="900" dirty="0" smtClean="0">
                <a:solidFill>
                  <a:schemeClr val="tx1"/>
                </a:solidFill>
                <a:latin typeface="+mn-ea"/>
                <a:ea typeface="+mn-ea"/>
              </a:rPr>
              <a:t>万円</a:t>
            </a:r>
            <a:endParaRPr kumimoji="1" lang="ja-JP" altLang="en-US" sz="900" dirty="0">
              <a:solidFill>
                <a:schemeClr val="tx1"/>
              </a:solidFill>
              <a:latin typeface="+mn-ea"/>
              <a:ea typeface="+mn-ea"/>
            </a:endParaRPr>
          </a:p>
        </p:txBody>
      </p:sp>
      <p:sp>
        <p:nvSpPr>
          <p:cNvPr id="11" name="上矢印吹き出し 10"/>
          <p:cNvSpPr/>
          <p:nvPr/>
        </p:nvSpPr>
        <p:spPr>
          <a:xfrm>
            <a:off x="7164289" y="6557748"/>
            <a:ext cx="792088" cy="183619"/>
          </a:xfrm>
          <a:prstGeom prst="upArrowCallout">
            <a:avLst>
              <a:gd name="adj1" fmla="val 130511"/>
              <a:gd name="adj2" fmla="val 118209"/>
              <a:gd name="adj3" fmla="val 25000"/>
              <a:gd name="adj4" fmla="val 649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900" dirty="0">
                <a:solidFill>
                  <a:schemeClr val="tx1"/>
                </a:solidFill>
                <a:latin typeface="+mn-ea"/>
                <a:ea typeface="+mn-ea"/>
              </a:rPr>
              <a:t>300</a:t>
            </a:r>
            <a:r>
              <a:rPr kumimoji="1" lang="ja-JP" altLang="en-US" sz="900" dirty="0" smtClean="0">
                <a:solidFill>
                  <a:schemeClr val="tx1"/>
                </a:solidFill>
                <a:latin typeface="+mn-ea"/>
                <a:ea typeface="+mn-ea"/>
              </a:rPr>
              <a:t>～</a:t>
            </a:r>
            <a:r>
              <a:rPr lang="en-US" altLang="ja-JP" sz="900" dirty="0" smtClean="0">
                <a:solidFill>
                  <a:schemeClr val="tx1"/>
                </a:solidFill>
                <a:latin typeface="+mn-ea"/>
              </a:rPr>
              <a:t>499</a:t>
            </a:r>
            <a:r>
              <a:rPr kumimoji="1" lang="ja-JP" altLang="en-US" sz="900" dirty="0" smtClean="0">
                <a:solidFill>
                  <a:schemeClr val="tx1"/>
                </a:solidFill>
                <a:latin typeface="+mn-ea"/>
                <a:ea typeface="+mn-ea"/>
              </a:rPr>
              <a:t>万円</a:t>
            </a:r>
            <a:endParaRPr kumimoji="1" lang="ja-JP" altLang="en-US" sz="900" dirty="0">
              <a:solidFill>
                <a:schemeClr val="tx1"/>
              </a:solidFill>
              <a:latin typeface="+mn-ea"/>
              <a:ea typeface="+mn-ea"/>
            </a:endParaRPr>
          </a:p>
        </p:txBody>
      </p:sp>
      <p:sp>
        <p:nvSpPr>
          <p:cNvPr id="12" name="上矢印吹き出し 11"/>
          <p:cNvSpPr/>
          <p:nvPr/>
        </p:nvSpPr>
        <p:spPr>
          <a:xfrm>
            <a:off x="8028384" y="6561367"/>
            <a:ext cx="824628" cy="180001"/>
          </a:xfrm>
          <a:prstGeom prst="upArrowCallout">
            <a:avLst>
              <a:gd name="adj1" fmla="val 130511"/>
              <a:gd name="adj2" fmla="val 137500"/>
              <a:gd name="adj3" fmla="val 25000"/>
              <a:gd name="adj4" fmla="val 649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900" dirty="0">
                <a:solidFill>
                  <a:schemeClr val="tx1"/>
                </a:solidFill>
                <a:latin typeface="+mn-ea"/>
              </a:rPr>
              <a:t>～</a:t>
            </a:r>
            <a:r>
              <a:rPr lang="en-US" altLang="ja-JP" sz="900" dirty="0" smtClean="0">
                <a:solidFill>
                  <a:schemeClr val="tx1"/>
                </a:solidFill>
                <a:latin typeface="+mn-ea"/>
              </a:rPr>
              <a:t>299</a:t>
            </a:r>
            <a:r>
              <a:rPr kumimoji="1" lang="ja-JP" altLang="en-US" sz="900" dirty="0" smtClean="0">
                <a:solidFill>
                  <a:schemeClr val="tx1"/>
                </a:solidFill>
                <a:latin typeface="+mn-ea"/>
                <a:ea typeface="+mn-ea"/>
              </a:rPr>
              <a:t>万円</a:t>
            </a:r>
            <a:endParaRPr kumimoji="1" lang="ja-JP" altLang="en-US" sz="900" dirty="0">
              <a:solidFill>
                <a:schemeClr val="tx1"/>
              </a:solidFill>
              <a:latin typeface="+mn-ea"/>
              <a:ea typeface="+mn-ea"/>
            </a:endParaRPr>
          </a:p>
        </p:txBody>
      </p:sp>
    </p:spTree>
    <p:extLst>
      <p:ext uri="{BB962C8B-B14F-4D97-AF65-F5344CB8AC3E}">
        <p14:creationId xmlns:p14="http://schemas.microsoft.com/office/powerpoint/2010/main" val="247240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都市・まちづくり</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テキスト ボックス 3"/>
          <p:cNvSpPr txBox="1"/>
          <p:nvPr/>
        </p:nvSpPr>
        <p:spPr>
          <a:xfrm>
            <a:off x="539552" y="908720"/>
            <a:ext cx="8217012" cy="3785652"/>
          </a:xfrm>
          <a:prstGeom prst="rect">
            <a:avLst/>
          </a:prstGeom>
          <a:noFill/>
        </p:spPr>
        <p:txBody>
          <a:bodyPr wrap="square" rtlCol="0">
            <a:spAutoFit/>
          </a:bodyPr>
          <a:lstStyle/>
          <a:p>
            <a:r>
              <a:rPr kumimoji="1" lang="ja-JP" altLang="en-US" sz="2400" dirty="0" smtClean="0"/>
              <a:t>■　都市構造（人口）の変化</a:t>
            </a:r>
            <a:endParaRPr kumimoji="1" lang="en-US" altLang="ja-JP" sz="2400" dirty="0" smtClean="0"/>
          </a:p>
          <a:p>
            <a:r>
              <a:rPr lang="ja-JP" altLang="en-US" sz="2400" dirty="0"/>
              <a:t>　</a:t>
            </a:r>
            <a:r>
              <a:rPr lang="ja-JP" altLang="en-US" sz="2400" dirty="0" smtClean="0"/>
              <a:t>　　➡　都市インフラ需要、公共交通需要の変化</a:t>
            </a:r>
            <a:endParaRPr lang="en-US" altLang="ja-JP" sz="2400" dirty="0" smtClean="0"/>
          </a:p>
          <a:p>
            <a:r>
              <a:rPr lang="ja-JP" altLang="en-US" sz="2400" dirty="0"/>
              <a:t>　</a:t>
            </a:r>
            <a:r>
              <a:rPr lang="ja-JP" altLang="en-US" sz="2400" dirty="0" smtClean="0"/>
              <a:t>　　➡　インフラ集約化、路線バスの縮小</a:t>
            </a:r>
            <a:endParaRPr lang="en-US" altLang="ja-JP" sz="2400" dirty="0" smtClean="0"/>
          </a:p>
          <a:p>
            <a:r>
              <a:rPr lang="ja-JP" altLang="en-US" sz="2400" dirty="0"/>
              <a:t>　</a:t>
            </a:r>
            <a:r>
              <a:rPr lang="ja-JP" altLang="en-US" sz="2400" dirty="0" smtClean="0"/>
              <a:t>　　➡　高齢者対応のまちづくり</a:t>
            </a:r>
            <a:endParaRPr lang="en-US" altLang="ja-JP" sz="2400" dirty="0" smtClean="0"/>
          </a:p>
          <a:p>
            <a:endParaRPr lang="en-US" altLang="ja-JP" sz="2400" dirty="0"/>
          </a:p>
          <a:p>
            <a:r>
              <a:rPr lang="ja-JP" altLang="en-US" sz="2400" dirty="0" smtClean="0"/>
              <a:t>■　空地</a:t>
            </a:r>
            <a:r>
              <a:rPr lang="ja-JP" altLang="en-US" sz="2400" smtClean="0"/>
              <a:t>・空家</a:t>
            </a:r>
            <a:r>
              <a:rPr lang="ja-JP" altLang="en-US" sz="2400" dirty="0" smtClean="0"/>
              <a:t>の増加</a:t>
            </a:r>
            <a:endParaRPr lang="en-US" altLang="ja-JP" sz="2400" dirty="0" smtClean="0"/>
          </a:p>
          <a:p>
            <a:r>
              <a:rPr lang="ja-JP" altLang="en-US" sz="2400" dirty="0"/>
              <a:t>　</a:t>
            </a:r>
            <a:r>
              <a:rPr lang="ja-JP" altLang="en-US" sz="2400" dirty="0" smtClean="0"/>
              <a:t>　　➡　治安悪化の可能性</a:t>
            </a:r>
            <a:endParaRPr lang="en-US" altLang="ja-JP" sz="2400" dirty="0" smtClean="0"/>
          </a:p>
          <a:p>
            <a:endParaRPr lang="en-US" altLang="ja-JP" sz="2400" dirty="0"/>
          </a:p>
          <a:p>
            <a:r>
              <a:rPr lang="ja-JP" altLang="en-US" sz="2400" dirty="0" smtClean="0"/>
              <a:t>■　農地・森林の荒廃</a:t>
            </a:r>
            <a:endParaRPr lang="en-US" altLang="ja-JP" sz="2400" dirty="0" smtClean="0"/>
          </a:p>
          <a:p>
            <a:endParaRPr lang="en-US" altLang="ja-JP" sz="2400" dirty="0" smtClean="0"/>
          </a:p>
        </p:txBody>
      </p:sp>
      <p:sp>
        <p:nvSpPr>
          <p:cNvPr id="8" name="テキスト ボックス 7"/>
          <p:cNvSpPr txBox="1"/>
          <p:nvPr/>
        </p:nvSpPr>
        <p:spPr>
          <a:xfrm>
            <a:off x="4716016" y="3810000"/>
            <a:ext cx="4351247" cy="267072"/>
          </a:xfrm>
          <a:prstGeom prst="rect">
            <a:avLst/>
          </a:prstGeom>
          <a:solidFill>
            <a:schemeClr val="bg1">
              <a:lumMod val="85000"/>
            </a:schemeClr>
          </a:solidFill>
        </p:spPr>
        <p:txBody>
          <a:bodyPr wrap="square" rtlCol="0" anchor="ctr" anchorCtr="0">
            <a:noAutofit/>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住宅数、空き家数、空き家率の推移</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グラフ 8"/>
          <p:cNvGraphicFramePr>
            <a:graphicFrameLocks noChangeAspect="1"/>
          </p:cNvGraphicFramePr>
          <p:nvPr>
            <p:extLst>
              <p:ext uri="{D42A27DB-BD31-4B8C-83A1-F6EECF244321}">
                <p14:modId xmlns:p14="http://schemas.microsoft.com/office/powerpoint/2010/main" val="362139388"/>
              </p:ext>
            </p:extLst>
          </p:nvPr>
        </p:nvGraphicFramePr>
        <p:xfrm>
          <a:off x="4089304" y="4117336"/>
          <a:ext cx="4977959" cy="2740664"/>
        </p:xfrm>
        <a:graphic>
          <a:graphicData uri="http://schemas.openxmlformats.org/drawingml/2006/chart">
            <c:chart xmlns:c="http://schemas.openxmlformats.org/drawingml/2006/chart" xmlns:r="http://schemas.openxmlformats.org/officeDocument/2006/relationships" r:id="rId2"/>
          </a:graphicData>
        </a:graphic>
      </p:graphicFrame>
      <p:sp>
        <p:nvSpPr>
          <p:cNvPr id="11" name="テキスト ボックス 10"/>
          <p:cNvSpPr txBox="1"/>
          <p:nvPr/>
        </p:nvSpPr>
        <p:spPr>
          <a:xfrm>
            <a:off x="4705512" y="4221668"/>
            <a:ext cx="711696" cy="215444"/>
          </a:xfrm>
          <a:prstGeom prst="rect">
            <a:avLst/>
          </a:prstGeom>
          <a:noFill/>
        </p:spPr>
        <p:txBody>
          <a:bodyPr wrap="square" rtlCol="0">
            <a:spAutoFit/>
          </a:bodyPr>
          <a:lstStyle/>
          <a:p>
            <a:r>
              <a:rPr lang="ja-JP" altLang="en-US" sz="800" dirty="0" smtClean="0"/>
              <a:t>（万戸）</a:t>
            </a:r>
            <a:endParaRPr kumimoji="1" lang="ja-JP" altLang="en-US" sz="800" dirty="0"/>
          </a:p>
        </p:txBody>
      </p:sp>
    </p:spTree>
    <p:extLst>
      <p:ext uri="{BB962C8B-B14F-4D97-AF65-F5344CB8AC3E}">
        <p14:creationId xmlns:p14="http://schemas.microsoft.com/office/powerpoint/2010/main" val="15169648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22</a:t>
            </a:fld>
            <a:endParaRPr lang="ja-JP" altLang="en-US" dirty="0">
              <a:solidFill>
                <a:prstClr val="black"/>
              </a:solidFill>
            </a:endParaRPr>
          </a:p>
        </p:txBody>
      </p:sp>
      <p:sp>
        <p:nvSpPr>
          <p:cNvPr id="4" name="テキスト ボックス 3"/>
          <p:cNvSpPr txBox="1"/>
          <p:nvPr/>
        </p:nvSpPr>
        <p:spPr>
          <a:xfrm>
            <a:off x="735772" y="1322765"/>
            <a:ext cx="9092812" cy="954107"/>
          </a:xfrm>
          <a:prstGeom prst="rect">
            <a:avLst/>
          </a:prstGeom>
          <a:noFill/>
        </p:spPr>
        <p:txBody>
          <a:bodyPr wrap="square" rtlCol="0">
            <a:spAutoFit/>
          </a:bodyPr>
          <a:lstStyle/>
          <a:p>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４．人口の将来見通し・基本的な視点・</a:t>
            </a:r>
            <a:r>
              <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取組み</a:t>
            </a: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方向性</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517306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5266" y="4525698"/>
            <a:ext cx="4121638" cy="2145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4523" y="2033588"/>
            <a:ext cx="3221893" cy="2043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470" y="2032090"/>
            <a:ext cx="3103406" cy="2044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107504" y="706413"/>
            <a:ext cx="9036496" cy="584775"/>
          </a:xfrm>
          <a:prstGeom prst="rect">
            <a:avLst/>
          </a:prstGeom>
        </p:spPr>
        <p:txBody>
          <a:bodyPr wrap="square">
            <a:spAutoFit/>
          </a:bodyPr>
          <a:lstStyle/>
          <a:p>
            <a:r>
              <a:rPr lang="ja-JP" altLang="en-US" sz="1600" b="1" dirty="0" smtClean="0"/>
              <a:t>■　人口の</a:t>
            </a:r>
            <a:r>
              <a:rPr lang="ja-JP" altLang="en-US" sz="1600" b="1" dirty="0"/>
              <a:t>将来</a:t>
            </a:r>
            <a:r>
              <a:rPr lang="ja-JP" altLang="en-US" sz="1600" b="1" dirty="0" smtClean="0"/>
              <a:t>見通し（シミュレーション）</a:t>
            </a:r>
            <a:r>
              <a:rPr lang="en-US" altLang="ja-JP" sz="1600" b="1" dirty="0" smtClean="0"/>
              <a:t>【</a:t>
            </a:r>
            <a:r>
              <a:rPr lang="ja-JP" altLang="en-US" sz="1600" b="1" dirty="0" smtClean="0"/>
              <a:t>定住人口</a:t>
            </a:r>
            <a:r>
              <a:rPr lang="en-US" altLang="ja-JP" sz="1600" b="1" dirty="0" smtClean="0"/>
              <a:t>】</a:t>
            </a:r>
            <a:endParaRPr lang="ja-JP" altLang="ja-JP" sz="1600" dirty="0" smtClean="0"/>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出生率を改善し、東京圏への一極集中を解消することにより、人口減少に歯止めがかかります。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４．人口の将来見通し・基本的</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な視点・取組みの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方向性</a:t>
            </a:r>
          </a:p>
        </p:txBody>
      </p:sp>
      <p:sp>
        <p:nvSpPr>
          <p:cNvPr id="7" name="正方形/長方形 6"/>
          <p:cNvSpPr/>
          <p:nvPr/>
        </p:nvSpPr>
        <p:spPr>
          <a:xfrm>
            <a:off x="323528" y="1371446"/>
            <a:ext cx="4536504" cy="237617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1050" b="1" u="sng" kern="100" dirty="0">
                <a:solidFill>
                  <a:schemeClr val="tx1">
                    <a:lumMod val="95000"/>
                    <a:lumOff val="5000"/>
                  </a:schemeClr>
                </a:solidFill>
                <a:effectLst/>
                <a:latin typeface="+mn-ea"/>
                <a:cs typeface="Times New Roman"/>
              </a:rPr>
              <a:t>○若い世代の就労・出産・子育ての希望が実現したら</a:t>
            </a:r>
            <a:endParaRPr lang="ja-JP" sz="1050" kern="100" dirty="0">
              <a:solidFill>
                <a:schemeClr val="tx1">
                  <a:lumMod val="95000"/>
                  <a:lumOff val="5000"/>
                </a:schemeClr>
              </a:solidFill>
              <a:effectLst/>
              <a:latin typeface="+mn-ea"/>
              <a:cs typeface="Times New Roman"/>
            </a:endParaRPr>
          </a:p>
          <a:p>
            <a:pPr marL="127000" indent="-127000" algn="just">
              <a:lnSpc>
                <a:spcPts val="1100"/>
              </a:lnSpc>
              <a:spcAft>
                <a:spcPts val="0"/>
              </a:spcAft>
            </a:pPr>
            <a:r>
              <a:rPr lang="ja-JP" sz="1000" b="1" kern="100" dirty="0">
                <a:effectLst/>
                <a:latin typeface="+mn-ea"/>
                <a:cs typeface="Times New Roman"/>
              </a:rPr>
              <a:t>☞</a:t>
            </a:r>
            <a:r>
              <a:rPr lang="ja-JP" sz="900" kern="100" dirty="0">
                <a:effectLst/>
                <a:latin typeface="+mn-ea"/>
                <a:cs typeface="Times New Roman"/>
              </a:rPr>
              <a:t>出生率が、</a:t>
            </a:r>
            <a:r>
              <a:rPr lang="en-US" sz="900" kern="100" dirty="0">
                <a:solidFill>
                  <a:srgbClr val="000000"/>
                </a:solidFill>
                <a:effectLst/>
                <a:latin typeface="+mn-ea"/>
                <a:cs typeface="Times New Roman"/>
              </a:rPr>
              <a:t>2020</a:t>
            </a:r>
            <a:r>
              <a:rPr lang="ja-JP" sz="900" kern="100" dirty="0">
                <a:solidFill>
                  <a:srgbClr val="000000"/>
                </a:solidFill>
                <a:effectLst/>
                <a:latin typeface="+mn-ea"/>
                <a:cs typeface="Times New Roman"/>
              </a:rPr>
              <a:t>年に</a:t>
            </a:r>
            <a:r>
              <a:rPr lang="en-US" sz="900" kern="100" dirty="0">
                <a:solidFill>
                  <a:srgbClr val="000000"/>
                </a:solidFill>
                <a:effectLst/>
                <a:latin typeface="+mn-ea"/>
                <a:cs typeface="Times New Roman"/>
              </a:rPr>
              <a:t>1.6</a:t>
            </a:r>
            <a:r>
              <a:rPr lang="ja-JP" sz="900" kern="100" dirty="0">
                <a:solidFill>
                  <a:srgbClr val="000000"/>
                </a:solidFill>
                <a:effectLst/>
                <a:latin typeface="+mn-ea"/>
                <a:cs typeface="Times New Roman"/>
              </a:rPr>
              <a:t>程度、</a:t>
            </a:r>
            <a:r>
              <a:rPr lang="en-US" sz="900" kern="100" dirty="0">
                <a:solidFill>
                  <a:srgbClr val="000000"/>
                </a:solidFill>
                <a:effectLst/>
                <a:latin typeface="+mn-ea"/>
                <a:cs typeface="Times New Roman"/>
              </a:rPr>
              <a:t>2030</a:t>
            </a:r>
            <a:r>
              <a:rPr lang="ja-JP" sz="900" kern="100" dirty="0">
                <a:solidFill>
                  <a:srgbClr val="000000"/>
                </a:solidFill>
                <a:effectLst/>
                <a:latin typeface="+mn-ea"/>
                <a:cs typeface="Times New Roman"/>
              </a:rPr>
              <a:t>年に</a:t>
            </a:r>
            <a:r>
              <a:rPr lang="en-US" sz="900" kern="100" dirty="0">
                <a:solidFill>
                  <a:srgbClr val="000000"/>
                </a:solidFill>
                <a:effectLst/>
                <a:latin typeface="+mn-ea"/>
                <a:cs typeface="Times New Roman"/>
              </a:rPr>
              <a:t>1.8</a:t>
            </a:r>
            <a:r>
              <a:rPr lang="ja-JP" sz="900" kern="100" dirty="0">
                <a:solidFill>
                  <a:srgbClr val="000000"/>
                </a:solidFill>
                <a:effectLst/>
                <a:latin typeface="+mn-ea"/>
                <a:cs typeface="Times New Roman"/>
              </a:rPr>
              <a:t>程度</a:t>
            </a:r>
            <a:r>
              <a:rPr lang="ja-JP" sz="900" kern="100" dirty="0" smtClean="0">
                <a:solidFill>
                  <a:srgbClr val="000000"/>
                </a:solidFill>
                <a:effectLst/>
                <a:latin typeface="+mn-ea"/>
                <a:cs typeface="Times New Roman"/>
              </a:rPr>
              <a:t>、</a:t>
            </a:r>
            <a:r>
              <a:rPr lang="en-US" sz="900" kern="100" dirty="0" smtClean="0">
                <a:solidFill>
                  <a:srgbClr val="000000"/>
                </a:solidFill>
                <a:effectLst/>
                <a:latin typeface="+mn-ea"/>
                <a:cs typeface="Times New Roman"/>
              </a:rPr>
              <a:t>2040</a:t>
            </a:r>
            <a:r>
              <a:rPr lang="ja-JP" sz="900" kern="100" dirty="0">
                <a:solidFill>
                  <a:srgbClr val="000000"/>
                </a:solidFill>
                <a:effectLst/>
                <a:latin typeface="+mn-ea"/>
                <a:cs typeface="Times New Roman"/>
              </a:rPr>
              <a:t>年に</a:t>
            </a:r>
            <a:r>
              <a:rPr lang="en-US" sz="900" kern="100" dirty="0">
                <a:solidFill>
                  <a:srgbClr val="000000"/>
                </a:solidFill>
                <a:effectLst/>
                <a:latin typeface="+mn-ea"/>
                <a:cs typeface="Times New Roman"/>
              </a:rPr>
              <a:t>2.07</a:t>
            </a:r>
            <a:r>
              <a:rPr lang="ja-JP" sz="900" kern="100" dirty="0">
                <a:solidFill>
                  <a:srgbClr val="000000"/>
                </a:solidFill>
                <a:effectLst/>
                <a:latin typeface="+mn-ea"/>
                <a:cs typeface="Times New Roman"/>
              </a:rPr>
              <a:t>と</a:t>
            </a:r>
            <a:r>
              <a:rPr lang="ja-JP" sz="900" kern="100" dirty="0" smtClean="0">
                <a:solidFill>
                  <a:srgbClr val="000000"/>
                </a:solidFill>
                <a:effectLst/>
                <a:latin typeface="+mn-ea"/>
                <a:cs typeface="Times New Roman"/>
              </a:rPr>
              <a:t>想定</a:t>
            </a:r>
            <a:r>
              <a:rPr lang="en-US" altLang="ja-JP" sz="900" kern="100" dirty="0" smtClean="0">
                <a:solidFill>
                  <a:srgbClr val="000000"/>
                </a:solidFill>
                <a:effectLst/>
                <a:latin typeface="+mn-ea"/>
                <a:cs typeface="Times New Roman"/>
              </a:rPr>
              <a:t/>
            </a:r>
            <a:br>
              <a:rPr lang="en-US" altLang="ja-JP" sz="900" kern="100" dirty="0" smtClean="0">
                <a:solidFill>
                  <a:srgbClr val="000000"/>
                </a:solidFill>
                <a:effectLst/>
                <a:latin typeface="+mn-ea"/>
                <a:cs typeface="Times New Roman"/>
              </a:rPr>
            </a:br>
            <a:r>
              <a:rPr lang="en-US" altLang="ja-JP" sz="850" kern="100" dirty="0" smtClean="0">
                <a:solidFill>
                  <a:srgbClr val="000000"/>
                </a:solidFill>
                <a:effectLst/>
                <a:latin typeface="+mn-ea"/>
                <a:cs typeface="Times New Roman"/>
              </a:rPr>
              <a:t>※</a:t>
            </a:r>
            <a:r>
              <a:rPr lang="ja-JP" altLang="en-US" sz="850" kern="100" dirty="0" smtClean="0">
                <a:solidFill>
                  <a:srgbClr val="000000"/>
                </a:solidFill>
                <a:effectLst/>
                <a:latin typeface="+mn-ea"/>
                <a:cs typeface="Times New Roman"/>
              </a:rPr>
              <a:t>　府と全国平均との出生率の差（</a:t>
            </a:r>
            <a:r>
              <a:rPr lang="en-US" altLang="ja-JP" sz="850" kern="100" dirty="0" smtClean="0">
                <a:solidFill>
                  <a:srgbClr val="000000"/>
                </a:solidFill>
                <a:latin typeface="+mn-ea"/>
                <a:cs typeface="Times New Roman"/>
              </a:rPr>
              <a:t>2005</a:t>
            </a:r>
            <a:r>
              <a:rPr lang="ja-JP" altLang="en-US" sz="850" kern="100" dirty="0">
                <a:solidFill>
                  <a:srgbClr val="000000"/>
                </a:solidFill>
                <a:latin typeface="+mn-ea"/>
                <a:cs typeface="Times New Roman"/>
              </a:rPr>
              <a:t>～</a:t>
            </a:r>
            <a:r>
              <a:rPr lang="en-US" altLang="ja-JP" sz="850" kern="100" dirty="0">
                <a:solidFill>
                  <a:srgbClr val="000000"/>
                </a:solidFill>
                <a:latin typeface="+mn-ea"/>
                <a:cs typeface="Times New Roman"/>
              </a:rPr>
              <a:t>2014</a:t>
            </a:r>
            <a:r>
              <a:rPr lang="ja-JP" altLang="en-US" sz="850" kern="100" dirty="0">
                <a:solidFill>
                  <a:srgbClr val="000000"/>
                </a:solidFill>
                <a:latin typeface="+mn-ea"/>
                <a:cs typeface="Times New Roman"/>
              </a:rPr>
              <a:t>年</a:t>
            </a:r>
            <a:r>
              <a:rPr lang="ja-JP" altLang="en-US" sz="850" kern="100" dirty="0" smtClean="0">
                <a:solidFill>
                  <a:srgbClr val="000000"/>
                </a:solidFill>
                <a:latin typeface="+mn-ea"/>
                <a:cs typeface="Times New Roman"/>
              </a:rPr>
              <a:t>の平均）を加味すると、</a:t>
            </a:r>
            <a:r>
              <a:rPr lang="en-US" altLang="ja-JP" sz="850" kern="100" dirty="0" smtClean="0">
                <a:solidFill>
                  <a:srgbClr val="000000"/>
                </a:solidFill>
                <a:latin typeface="+mn-ea"/>
                <a:cs typeface="Times New Roman"/>
              </a:rPr>
              <a:t>2040</a:t>
            </a:r>
            <a:r>
              <a:rPr lang="ja-JP" altLang="en-US" sz="850" kern="100" dirty="0" smtClean="0">
                <a:solidFill>
                  <a:srgbClr val="000000"/>
                </a:solidFill>
                <a:latin typeface="+mn-ea"/>
                <a:cs typeface="Times New Roman"/>
              </a:rPr>
              <a:t>年に</a:t>
            </a:r>
            <a:r>
              <a:rPr lang="en-US" altLang="ja-JP" sz="850" kern="100" dirty="0" smtClean="0">
                <a:solidFill>
                  <a:srgbClr val="000000"/>
                </a:solidFill>
                <a:latin typeface="+mn-ea"/>
                <a:cs typeface="Times New Roman"/>
              </a:rPr>
              <a:t/>
            </a:r>
            <a:br>
              <a:rPr lang="en-US" altLang="ja-JP" sz="850" kern="100" dirty="0" smtClean="0">
                <a:solidFill>
                  <a:srgbClr val="000000"/>
                </a:solidFill>
                <a:latin typeface="+mn-ea"/>
                <a:cs typeface="Times New Roman"/>
              </a:rPr>
            </a:br>
            <a:r>
              <a:rPr lang="ja-JP" altLang="en-US" sz="850" kern="100" dirty="0" smtClean="0">
                <a:solidFill>
                  <a:srgbClr val="000000"/>
                </a:solidFill>
                <a:latin typeface="+mn-ea"/>
                <a:cs typeface="Times New Roman"/>
              </a:rPr>
              <a:t>　</a:t>
            </a:r>
            <a:r>
              <a:rPr lang="en-US" altLang="ja-JP" sz="850" kern="100" dirty="0" smtClean="0">
                <a:solidFill>
                  <a:srgbClr val="000000"/>
                </a:solidFill>
                <a:latin typeface="+mn-ea"/>
                <a:cs typeface="Times New Roman"/>
              </a:rPr>
              <a:t>794</a:t>
            </a:r>
            <a:r>
              <a:rPr lang="ja-JP" altLang="en-US" sz="850" kern="100" dirty="0" smtClean="0">
                <a:solidFill>
                  <a:srgbClr val="000000"/>
                </a:solidFill>
                <a:latin typeface="+mn-ea"/>
                <a:cs typeface="Times New Roman"/>
              </a:rPr>
              <a:t>万人になると推計されます。</a:t>
            </a:r>
            <a:endParaRPr lang="ja-JP" sz="850" kern="100" dirty="0">
              <a:effectLst/>
              <a:latin typeface="+mn-ea"/>
              <a:cs typeface="Times New Roman"/>
            </a:endParaRPr>
          </a:p>
          <a:p>
            <a:pPr algn="just">
              <a:lnSpc>
                <a:spcPts val="1600"/>
              </a:lnSpc>
              <a:spcAft>
                <a:spcPts val="0"/>
              </a:spcAft>
            </a:pPr>
            <a:r>
              <a:rPr lang="en-US" sz="1000" b="1" kern="100" dirty="0">
                <a:effectLst/>
                <a:latin typeface="+mn-ea"/>
                <a:cs typeface="Times New Roman"/>
              </a:rPr>
              <a:t> </a:t>
            </a:r>
            <a:endParaRPr lang="ja-JP" sz="1050" kern="100" dirty="0">
              <a:effectLst/>
              <a:latin typeface="+mn-ea"/>
              <a:cs typeface="Times New Roman"/>
            </a:endParaRPr>
          </a:p>
          <a:p>
            <a:pPr algn="ctr">
              <a:spcAft>
                <a:spcPts val="0"/>
              </a:spcAft>
            </a:pPr>
            <a:r>
              <a:rPr lang="en-US" sz="1050" kern="100" dirty="0">
                <a:effectLst/>
                <a:latin typeface="+mn-ea"/>
                <a:cs typeface="Times New Roman"/>
              </a:rPr>
              <a:t> </a:t>
            </a:r>
            <a:endParaRPr lang="ja-JP" sz="1050" kern="100" dirty="0">
              <a:effectLst/>
              <a:latin typeface="+mn-ea"/>
              <a:cs typeface="Times New Roman"/>
            </a:endParaRPr>
          </a:p>
        </p:txBody>
      </p:sp>
      <p:sp>
        <p:nvSpPr>
          <p:cNvPr id="9" name="正方形/長方形 8"/>
          <p:cNvSpPr/>
          <p:nvPr/>
        </p:nvSpPr>
        <p:spPr>
          <a:xfrm>
            <a:off x="5076056" y="1371446"/>
            <a:ext cx="3680508" cy="2376170"/>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1050" b="1" u="sng" kern="100" dirty="0">
                <a:solidFill>
                  <a:schemeClr val="tx1">
                    <a:lumMod val="95000"/>
                    <a:lumOff val="5000"/>
                  </a:schemeClr>
                </a:solidFill>
                <a:effectLst/>
                <a:latin typeface="+mn-ea"/>
                <a:cs typeface="Times New Roman"/>
              </a:rPr>
              <a:t>○</a:t>
            </a:r>
            <a:r>
              <a:rPr lang="ja-JP" sz="1050" b="1" u="sng" kern="100" dirty="0" smtClean="0">
                <a:solidFill>
                  <a:schemeClr val="tx1">
                    <a:lumMod val="95000"/>
                    <a:lumOff val="5000"/>
                  </a:schemeClr>
                </a:solidFill>
                <a:effectLst/>
                <a:latin typeface="+mn-ea"/>
                <a:cs typeface="Times New Roman"/>
              </a:rPr>
              <a:t>東京</a:t>
            </a:r>
            <a:r>
              <a:rPr lang="ja-JP" altLang="en-US" sz="1050" b="1" u="sng" kern="100" dirty="0" smtClean="0">
                <a:solidFill>
                  <a:schemeClr val="tx1">
                    <a:lumMod val="95000"/>
                    <a:lumOff val="5000"/>
                  </a:schemeClr>
                </a:solidFill>
                <a:effectLst/>
                <a:latin typeface="+mn-ea"/>
                <a:cs typeface="Times New Roman"/>
              </a:rPr>
              <a:t>圏</a:t>
            </a:r>
            <a:r>
              <a:rPr lang="ja-JP" sz="1050" b="1" u="sng" kern="100" dirty="0" smtClean="0">
                <a:solidFill>
                  <a:schemeClr val="tx1">
                    <a:lumMod val="95000"/>
                    <a:lumOff val="5000"/>
                  </a:schemeClr>
                </a:solidFill>
                <a:effectLst/>
                <a:latin typeface="+mn-ea"/>
                <a:cs typeface="Times New Roman"/>
              </a:rPr>
              <a:t>へ</a:t>
            </a:r>
            <a:r>
              <a:rPr lang="ja-JP" sz="1050" b="1" u="sng" kern="100" dirty="0">
                <a:solidFill>
                  <a:schemeClr val="tx1">
                    <a:lumMod val="95000"/>
                    <a:lumOff val="5000"/>
                  </a:schemeClr>
                </a:solidFill>
                <a:effectLst/>
                <a:latin typeface="+mn-ea"/>
                <a:cs typeface="Times New Roman"/>
              </a:rPr>
              <a:t>の一極集中を是正したら</a:t>
            </a:r>
            <a:endParaRPr lang="ja-JP" sz="1050" kern="100" dirty="0">
              <a:solidFill>
                <a:schemeClr val="tx1">
                  <a:lumMod val="95000"/>
                  <a:lumOff val="5000"/>
                </a:schemeClr>
              </a:solidFill>
              <a:effectLst/>
              <a:latin typeface="+mn-ea"/>
              <a:cs typeface="Times New Roman"/>
            </a:endParaRPr>
          </a:p>
          <a:p>
            <a:pPr algn="just">
              <a:lnSpc>
                <a:spcPts val="1600"/>
              </a:lnSpc>
              <a:spcAft>
                <a:spcPts val="0"/>
              </a:spcAft>
            </a:pPr>
            <a:r>
              <a:rPr lang="ja-JP" sz="900" b="1" kern="100" dirty="0">
                <a:effectLst/>
                <a:latin typeface="+mn-ea"/>
                <a:cs typeface="Times New Roman"/>
              </a:rPr>
              <a:t>☞</a:t>
            </a:r>
            <a:r>
              <a:rPr lang="ja-JP" sz="900" kern="100" dirty="0" smtClean="0">
                <a:solidFill>
                  <a:srgbClr val="000000"/>
                </a:solidFill>
                <a:effectLst/>
                <a:latin typeface="+mn-ea"/>
                <a:cs typeface="Times New Roman"/>
              </a:rPr>
              <a:t>東京</a:t>
            </a:r>
            <a:r>
              <a:rPr lang="ja-JP" altLang="en-US" sz="900" kern="100" dirty="0" smtClean="0">
                <a:solidFill>
                  <a:srgbClr val="000000"/>
                </a:solidFill>
                <a:effectLst/>
                <a:latin typeface="+mn-ea"/>
                <a:cs typeface="Times New Roman"/>
              </a:rPr>
              <a:t>圏</a:t>
            </a:r>
            <a:r>
              <a:rPr lang="ja-JP" sz="900" kern="100" dirty="0" smtClean="0">
                <a:solidFill>
                  <a:srgbClr val="000000"/>
                </a:solidFill>
                <a:effectLst/>
                <a:latin typeface="+mn-ea"/>
                <a:cs typeface="Times New Roman"/>
              </a:rPr>
              <a:t>へ</a:t>
            </a:r>
            <a:r>
              <a:rPr lang="ja-JP" sz="900" kern="100" dirty="0">
                <a:solidFill>
                  <a:srgbClr val="000000"/>
                </a:solidFill>
                <a:effectLst/>
                <a:latin typeface="+mn-ea"/>
                <a:cs typeface="Times New Roman"/>
              </a:rPr>
              <a:t>の転出超過数がゼロに</a:t>
            </a:r>
            <a:r>
              <a:rPr lang="ja-JP" sz="900" kern="100" dirty="0" smtClean="0">
                <a:solidFill>
                  <a:srgbClr val="000000"/>
                </a:solidFill>
                <a:effectLst/>
                <a:latin typeface="+mn-ea"/>
                <a:cs typeface="Times New Roman"/>
              </a:rPr>
              <a:t>なる</a:t>
            </a:r>
            <a:r>
              <a:rPr lang="ja-JP" altLang="en-US" sz="1000" kern="100" dirty="0">
                <a:solidFill>
                  <a:srgbClr val="000000"/>
                </a:solidFill>
                <a:latin typeface="+mn-ea"/>
                <a:cs typeface="Times New Roman"/>
              </a:rPr>
              <a:t>　</a:t>
            </a:r>
            <a:endParaRPr lang="ja-JP" sz="850" kern="100" dirty="0" smtClean="0">
              <a:effectLst/>
              <a:latin typeface="+mn-ea"/>
              <a:cs typeface="Times New Roman"/>
            </a:endParaRPr>
          </a:p>
          <a:p>
            <a:pPr algn="just">
              <a:lnSpc>
                <a:spcPts val="1600"/>
              </a:lnSpc>
              <a:spcAft>
                <a:spcPts val="0"/>
              </a:spcAft>
            </a:pPr>
            <a:r>
              <a:rPr lang="en-US" sz="1000" b="1" kern="100" dirty="0">
                <a:effectLst/>
                <a:latin typeface="+mn-ea"/>
                <a:cs typeface="Times New Roman"/>
              </a:rPr>
              <a:t> </a:t>
            </a:r>
            <a:endParaRPr lang="ja-JP" sz="1050" kern="100" dirty="0">
              <a:effectLst/>
              <a:latin typeface="+mn-ea"/>
              <a:cs typeface="Times New Roman"/>
            </a:endParaRPr>
          </a:p>
        </p:txBody>
      </p:sp>
      <p:sp>
        <p:nvSpPr>
          <p:cNvPr id="11" name="正方形/長方形 10"/>
          <p:cNvSpPr/>
          <p:nvPr/>
        </p:nvSpPr>
        <p:spPr>
          <a:xfrm>
            <a:off x="899592" y="4490222"/>
            <a:ext cx="2304256" cy="1999118"/>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1050" b="1" u="sng" kern="100" dirty="0">
                <a:solidFill>
                  <a:schemeClr val="tx1">
                    <a:lumMod val="95000"/>
                    <a:lumOff val="5000"/>
                  </a:schemeClr>
                </a:solidFill>
                <a:effectLst/>
                <a:latin typeface="+mn-ea"/>
                <a:cs typeface="Times New Roman"/>
              </a:rPr>
              <a:t>○人口減少に歯止めがかかれば</a:t>
            </a:r>
            <a:endParaRPr lang="ja-JP" sz="1050" kern="100" dirty="0">
              <a:solidFill>
                <a:schemeClr val="tx1">
                  <a:lumMod val="95000"/>
                  <a:lumOff val="5000"/>
                </a:schemeClr>
              </a:solidFill>
              <a:effectLst/>
              <a:latin typeface="+mn-ea"/>
              <a:cs typeface="Times New Roman"/>
            </a:endParaRPr>
          </a:p>
          <a:p>
            <a:pPr algn="just">
              <a:lnSpc>
                <a:spcPts val="1600"/>
              </a:lnSpc>
              <a:spcAft>
                <a:spcPts val="0"/>
              </a:spcAft>
            </a:pPr>
            <a:r>
              <a:rPr lang="ja-JP" sz="1000" b="1" kern="100" dirty="0">
                <a:effectLst/>
                <a:latin typeface="+mn-ea"/>
                <a:cs typeface="Times New Roman"/>
              </a:rPr>
              <a:t>☞</a:t>
            </a:r>
            <a:r>
              <a:rPr lang="ja-JP" sz="1000" kern="100" dirty="0">
                <a:effectLst/>
                <a:latin typeface="+mn-ea"/>
                <a:cs typeface="Times New Roman"/>
              </a:rPr>
              <a:t>社会増減・自然増減とも</a:t>
            </a:r>
            <a:r>
              <a:rPr lang="ja-JP" sz="1000" kern="100" dirty="0" smtClean="0">
                <a:effectLst/>
                <a:latin typeface="+mn-ea"/>
                <a:cs typeface="Times New Roman"/>
              </a:rPr>
              <a:t>に</a:t>
            </a:r>
            <a:endParaRPr lang="en-US" altLang="ja-JP" sz="1000" kern="100" dirty="0" smtClean="0">
              <a:effectLst/>
              <a:latin typeface="+mn-ea"/>
              <a:cs typeface="Times New Roman"/>
            </a:endParaRPr>
          </a:p>
          <a:p>
            <a:pPr algn="just">
              <a:lnSpc>
                <a:spcPts val="1600"/>
              </a:lnSpc>
              <a:spcAft>
                <a:spcPts val="0"/>
              </a:spcAft>
            </a:pPr>
            <a:r>
              <a:rPr lang="ja-JP" altLang="en-US" sz="1000" kern="100" dirty="0">
                <a:latin typeface="+mn-ea"/>
                <a:cs typeface="Times New Roman"/>
              </a:rPr>
              <a:t>　</a:t>
            </a:r>
            <a:r>
              <a:rPr lang="ja-JP" altLang="en-US" sz="1000" kern="100" dirty="0" smtClean="0">
                <a:latin typeface="+mn-ea"/>
                <a:cs typeface="Times New Roman"/>
              </a:rPr>
              <a:t>上記２つの条件を満たした</a:t>
            </a:r>
            <a:r>
              <a:rPr lang="ja-JP" sz="1000" kern="100" dirty="0" smtClean="0">
                <a:effectLst/>
                <a:latin typeface="+mn-ea"/>
                <a:cs typeface="Times New Roman"/>
              </a:rPr>
              <a:t>場合</a:t>
            </a:r>
            <a:endParaRPr lang="en-US" altLang="ja-JP" sz="1000" kern="100" dirty="0" smtClean="0">
              <a:effectLst/>
              <a:latin typeface="+mn-ea"/>
              <a:cs typeface="Times New Roman"/>
            </a:endParaRPr>
          </a:p>
          <a:p>
            <a:pPr algn="just">
              <a:lnSpc>
                <a:spcPts val="1600"/>
              </a:lnSpc>
              <a:spcAft>
                <a:spcPts val="0"/>
              </a:spcAft>
            </a:pPr>
            <a:endParaRPr lang="en-US" altLang="ja-JP" sz="1050" kern="100" dirty="0" smtClean="0">
              <a:effectLst/>
              <a:latin typeface="+mn-ea"/>
              <a:cs typeface="Times New Roman"/>
            </a:endParaRPr>
          </a:p>
          <a:p>
            <a:pPr algn="just">
              <a:lnSpc>
                <a:spcPts val="1600"/>
              </a:lnSpc>
              <a:spcAft>
                <a:spcPts val="0"/>
              </a:spcAft>
            </a:pPr>
            <a:r>
              <a:rPr lang="ja-JP" altLang="ja-JP" sz="1050" b="1" kern="100" dirty="0" smtClean="0">
                <a:latin typeface="+mn-ea"/>
                <a:cs typeface="Times New Roman"/>
              </a:rPr>
              <a:t>☞</a:t>
            </a:r>
            <a:r>
              <a:rPr lang="en-US" altLang="ja-JP" sz="1050" b="1" kern="100" dirty="0" smtClean="0">
                <a:latin typeface="+mn-ea"/>
                <a:cs typeface="Times New Roman"/>
              </a:rPr>
              <a:t>823</a:t>
            </a:r>
            <a:r>
              <a:rPr lang="ja-JP" altLang="en-US" sz="1050" b="1" kern="100" dirty="0" smtClean="0">
                <a:latin typeface="+mn-ea"/>
                <a:cs typeface="Times New Roman"/>
              </a:rPr>
              <a:t>万人～</a:t>
            </a:r>
            <a:r>
              <a:rPr lang="en-US" altLang="ja-JP" sz="1050" b="1" kern="100" dirty="0" smtClean="0">
                <a:latin typeface="+mn-ea"/>
                <a:cs typeface="Times New Roman"/>
              </a:rPr>
              <a:t>837</a:t>
            </a:r>
            <a:r>
              <a:rPr lang="ja-JP" altLang="en-US" sz="1050" b="1" kern="100" dirty="0" smtClean="0">
                <a:latin typeface="+mn-ea"/>
                <a:cs typeface="Times New Roman"/>
              </a:rPr>
              <a:t>万人の間になると</a:t>
            </a:r>
            <a:r>
              <a:rPr lang="en-US" altLang="ja-JP" sz="1050" b="1" kern="100" dirty="0" smtClean="0">
                <a:latin typeface="+mn-ea"/>
                <a:cs typeface="Times New Roman"/>
              </a:rPr>
              <a:t/>
            </a:r>
            <a:br>
              <a:rPr lang="en-US" altLang="ja-JP" sz="1050" b="1" kern="100" dirty="0" smtClean="0">
                <a:latin typeface="+mn-ea"/>
                <a:cs typeface="Times New Roman"/>
              </a:rPr>
            </a:br>
            <a:r>
              <a:rPr lang="ja-JP" altLang="en-US" sz="1050" b="1" kern="100" dirty="0" smtClean="0">
                <a:latin typeface="+mn-ea"/>
                <a:cs typeface="Times New Roman"/>
              </a:rPr>
              <a:t>　推計されます。</a:t>
            </a:r>
            <a:endParaRPr lang="en-US" altLang="ja-JP" sz="1050" b="1" kern="100" dirty="0" smtClean="0">
              <a:latin typeface="+mn-ea"/>
              <a:cs typeface="Times New Roman"/>
            </a:endParaRPr>
          </a:p>
          <a:p>
            <a:pPr algn="just">
              <a:lnSpc>
                <a:spcPts val="1600"/>
              </a:lnSpc>
              <a:spcAft>
                <a:spcPts val="0"/>
              </a:spcAft>
            </a:pPr>
            <a:endParaRPr lang="en-US" altLang="ja-JP" sz="1050" b="1" kern="100" dirty="0">
              <a:effectLst/>
              <a:latin typeface="+mn-ea"/>
              <a:cs typeface="Times New Roman"/>
            </a:endParaRPr>
          </a:p>
          <a:p>
            <a:pPr algn="just">
              <a:lnSpc>
                <a:spcPts val="1600"/>
              </a:lnSpc>
              <a:spcAft>
                <a:spcPts val="0"/>
              </a:spcAft>
            </a:pPr>
            <a:r>
              <a:rPr lang="ja-JP" altLang="en-US" sz="1050" kern="100" dirty="0" smtClean="0">
                <a:effectLst/>
                <a:latin typeface="+mn-ea"/>
                <a:cs typeface="Times New Roman"/>
              </a:rPr>
              <a:t>　</a:t>
            </a:r>
            <a:r>
              <a:rPr lang="en-US" altLang="ja-JP" sz="1050" kern="100" dirty="0" smtClean="0">
                <a:effectLst/>
                <a:latin typeface="+mn-ea"/>
                <a:cs typeface="Times New Roman"/>
              </a:rPr>
              <a:t>※</a:t>
            </a:r>
            <a:r>
              <a:rPr lang="ja-JP" altLang="en-US" sz="1050" kern="100" dirty="0" smtClean="0">
                <a:effectLst/>
                <a:latin typeface="+mn-ea"/>
                <a:cs typeface="Times New Roman"/>
              </a:rPr>
              <a:t>　社会増により、出生数も変化する</a:t>
            </a:r>
            <a:r>
              <a:rPr lang="en-US" altLang="ja-JP" sz="1050" kern="100" dirty="0" smtClean="0">
                <a:effectLst/>
                <a:latin typeface="+mn-ea"/>
                <a:cs typeface="Times New Roman"/>
              </a:rPr>
              <a:t/>
            </a:r>
            <a:br>
              <a:rPr lang="en-US" altLang="ja-JP" sz="1050" kern="100" dirty="0" smtClean="0">
                <a:effectLst/>
                <a:latin typeface="+mn-ea"/>
                <a:cs typeface="Times New Roman"/>
              </a:rPr>
            </a:br>
            <a:r>
              <a:rPr lang="ja-JP" altLang="en-US" sz="1050" kern="100" dirty="0" smtClean="0">
                <a:effectLst/>
                <a:latin typeface="+mn-ea"/>
                <a:cs typeface="Times New Roman"/>
              </a:rPr>
              <a:t>　　</a:t>
            </a:r>
            <a:r>
              <a:rPr lang="ja-JP" altLang="en-US" sz="1050" kern="100" dirty="0" smtClean="0">
                <a:latin typeface="+mn-ea"/>
                <a:cs typeface="Times New Roman"/>
              </a:rPr>
              <a:t>ため、</a:t>
            </a:r>
            <a:r>
              <a:rPr lang="en-US" altLang="ja-JP" sz="1050" kern="100" dirty="0" smtClean="0">
                <a:latin typeface="+mn-ea"/>
                <a:cs typeface="Times New Roman"/>
              </a:rPr>
              <a:t>58</a:t>
            </a:r>
            <a:r>
              <a:rPr lang="ja-JP" altLang="en-US" sz="1050" kern="100" dirty="0" smtClean="0">
                <a:latin typeface="+mn-ea"/>
                <a:cs typeface="Times New Roman"/>
              </a:rPr>
              <a:t>万人</a:t>
            </a:r>
            <a:r>
              <a:rPr lang="en-US" altLang="ja-JP" sz="1050" kern="100" dirty="0" smtClean="0">
                <a:latin typeface="+mn-ea"/>
                <a:cs typeface="Times New Roman"/>
              </a:rPr>
              <a:t>+27</a:t>
            </a:r>
            <a:r>
              <a:rPr lang="ja-JP" altLang="en-US" sz="1050" kern="100" dirty="0" smtClean="0">
                <a:latin typeface="+mn-ea"/>
                <a:cs typeface="Times New Roman"/>
              </a:rPr>
              <a:t>万人と</a:t>
            </a:r>
            <a:r>
              <a:rPr lang="en-US" altLang="ja-JP" sz="1050" kern="100" dirty="0" smtClean="0">
                <a:latin typeface="+mn-ea"/>
                <a:cs typeface="Times New Roman"/>
              </a:rPr>
              <a:t>87</a:t>
            </a:r>
            <a:r>
              <a:rPr lang="ja-JP" altLang="en-US" sz="1050" kern="100" dirty="0" smtClean="0">
                <a:latin typeface="+mn-ea"/>
                <a:cs typeface="Times New Roman"/>
              </a:rPr>
              <a:t>万人は</a:t>
            </a:r>
            <a:r>
              <a:rPr lang="en-US" altLang="ja-JP" sz="1050" kern="100" dirty="0" smtClean="0">
                <a:latin typeface="+mn-ea"/>
                <a:cs typeface="Times New Roman"/>
              </a:rPr>
              <a:t/>
            </a:r>
            <a:br>
              <a:rPr lang="en-US" altLang="ja-JP" sz="1050" kern="100" dirty="0" smtClean="0">
                <a:latin typeface="+mn-ea"/>
                <a:cs typeface="Times New Roman"/>
              </a:rPr>
            </a:br>
            <a:r>
              <a:rPr lang="ja-JP" altLang="en-US" sz="1050" kern="100" dirty="0" smtClean="0">
                <a:latin typeface="+mn-ea"/>
                <a:cs typeface="Times New Roman"/>
              </a:rPr>
              <a:t>　　一致しません。</a:t>
            </a:r>
            <a:endParaRPr lang="ja-JP" sz="1050" kern="100" dirty="0">
              <a:effectLst/>
              <a:latin typeface="+mn-ea"/>
              <a:cs typeface="Times New Roman"/>
            </a:endParaRPr>
          </a:p>
        </p:txBody>
      </p:sp>
      <p:sp>
        <p:nvSpPr>
          <p:cNvPr id="2" name="下矢印 1"/>
          <p:cNvSpPr/>
          <p:nvPr/>
        </p:nvSpPr>
        <p:spPr>
          <a:xfrm>
            <a:off x="3419872" y="4077072"/>
            <a:ext cx="2448272" cy="432048"/>
          </a:xfrm>
          <a:prstGeom prst="downArrow">
            <a:avLst/>
          </a:prstGeom>
          <a:gradFill flip="none" rotWithShape="1">
            <a:gsLst>
              <a:gs pos="0">
                <a:srgbClr val="03D4A8">
                  <a:lumMod val="19000"/>
                  <a:lumOff val="81000"/>
                  <a:alpha val="85000"/>
                </a:srgbClr>
              </a:gs>
              <a:gs pos="25000">
                <a:srgbClr val="21D6E0"/>
              </a:gs>
              <a:gs pos="75000">
                <a:srgbClr val="0087E6"/>
              </a:gs>
              <a:gs pos="100000">
                <a:srgbClr val="005CBF"/>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23</a:t>
            </a:fld>
            <a:endParaRPr lang="ja-JP" altLang="en-US" dirty="0">
              <a:solidFill>
                <a:prstClr val="black"/>
              </a:solidFill>
            </a:endParaRPr>
          </a:p>
        </p:txBody>
      </p:sp>
      <p:sp>
        <p:nvSpPr>
          <p:cNvPr id="34" name="四角形吹き出し 33"/>
          <p:cNvSpPr/>
          <p:nvPr/>
        </p:nvSpPr>
        <p:spPr>
          <a:xfrm>
            <a:off x="3419871" y="2340056"/>
            <a:ext cx="720081" cy="216024"/>
          </a:xfrm>
          <a:prstGeom prst="wedgeRectCallout">
            <a:avLst>
              <a:gd name="adj1" fmla="val 3124"/>
              <a:gd name="adj2" fmla="val 148805"/>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900" b="1" dirty="0" smtClean="0"/>
              <a:t>58</a:t>
            </a:r>
            <a:r>
              <a:rPr kumimoji="1" lang="ja-JP" altLang="en-US" sz="900" b="1" dirty="0" smtClean="0"/>
              <a:t>万人</a:t>
            </a:r>
            <a:r>
              <a:rPr kumimoji="1" lang="ja-JP" altLang="en-US" sz="900" dirty="0" smtClean="0"/>
              <a:t>増</a:t>
            </a:r>
            <a:endParaRPr kumimoji="1" lang="ja-JP" altLang="en-US" sz="900" dirty="0"/>
          </a:p>
        </p:txBody>
      </p:sp>
      <p:sp>
        <p:nvSpPr>
          <p:cNvPr id="35" name="四角形吹き出し 34"/>
          <p:cNvSpPr/>
          <p:nvPr/>
        </p:nvSpPr>
        <p:spPr>
          <a:xfrm>
            <a:off x="7668343" y="2549728"/>
            <a:ext cx="720081" cy="216024"/>
          </a:xfrm>
          <a:prstGeom prst="wedgeRectCallout">
            <a:avLst>
              <a:gd name="adj1" fmla="val 8855"/>
              <a:gd name="adj2" fmla="val 163502"/>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900" b="1" dirty="0" smtClean="0"/>
              <a:t>27</a:t>
            </a:r>
            <a:r>
              <a:rPr kumimoji="1" lang="ja-JP" altLang="en-US" sz="900" b="1" dirty="0" smtClean="0"/>
              <a:t>万人</a:t>
            </a:r>
            <a:r>
              <a:rPr kumimoji="1" lang="ja-JP" altLang="en-US" sz="900" dirty="0" smtClean="0"/>
              <a:t>増</a:t>
            </a:r>
            <a:endParaRPr kumimoji="1" lang="ja-JP" altLang="en-US" sz="900" dirty="0"/>
          </a:p>
        </p:txBody>
      </p:sp>
      <p:pic>
        <p:nvPicPr>
          <p:cNvPr id="1032" name="Picture 8" descr="D:\TanakaAs\Documents\My Pictures\図2.png"/>
          <p:cNvPicPr>
            <a:picLocks noChangeAspect="1" noChangeArrowheads="1"/>
          </p:cNvPicPr>
          <p:nvPr/>
        </p:nvPicPr>
        <p:blipFill rotWithShape="1">
          <a:blip r:embed="rId5">
            <a:extLst>
              <a:ext uri="{28A0092B-C50C-407E-A947-70E740481C1C}">
                <a14:useLocalDpi xmlns:a14="http://schemas.microsoft.com/office/drawing/2010/main" val="0"/>
              </a:ext>
            </a:extLst>
          </a:blip>
          <a:srcRect l="43789" t="16560" r="-9608" b="22605"/>
          <a:stretch/>
        </p:blipFill>
        <p:spPr bwMode="auto">
          <a:xfrm>
            <a:off x="5796136" y="4924260"/>
            <a:ext cx="2376264" cy="808996"/>
          </a:xfrm>
          <a:prstGeom prst="rect">
            <a:avLst/>
          </a:prstGeom>
          <a:noFill/>
          <a:extLst>
            <a:ext uri="{909E8E84-426E-40DD-AFC4-6F175D3DCCD1}">
              <a14:hiddenFill xmlns:a14="http://schemas.microsoft.com/office/drawing/2010/main">
                <a:solidFill>
                  <a:srgbClr val="FFFFFF"/>
                </a:solidFill>
              </a14:hiddenFill>
            </a:ext>
          </a:extLst>
        </p:spPr>
      </p:pic>
      <p:sp>
        <p:nvSpPr>
          <p:cNvPr id="10" name="四角形吹き出し 9"/>
          <p:cNvSpPr/>
          <p:nvPr/>
        </p:nvSpPr>
        <p:spPr>
          <a:xfrm>
            <a:off x="5873452" y="4682547"/>
            <a:ext cx="745232" cy="216024"/>
          </a:xfrm>
          <a:prstGeom prst="wedgeRectCallout">
            <a:avLst>
              <a:gd name="adj1" fmla="val -47929"/>
              <a:gd name="adj2" fmla="val 100303"/>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000" b="1" dirty="0" smtClean="0"/>
              <a:t>87</a:t>
            </a:r>
            <a:r>
              <a:rPr kumimoji="1" lang="ja-JP" altLang="en-US" sz="1000" b="1" dirty="0" smtClean="0"/>
              <a:t>万人</a:t>
            </a:r>
            <a:r>
              <a:rPr kumimoji="1" lang="ja-JP" altLang="en-US" sz="1000" dirty="0" smtClean="0"/>
              <a:t>増</a:t>
            </a:r>
            <a:endParaRPr kumimoji="1" lang="ja-JP" altLang="en-US" sz="1000" dirty="0"/>
          </a:p>
        </p:txBody>
      </p:sp>
      <p:cxnSp>
        <p:nvCxnSpPr>
          <p:cNvPr id="14" name="直線矢印コネクタ 13"/>
          <p:cNvCxnSpPr/>
          <p:nvPr/>
        </p:nvCxnSpPr>
        <p:spPr>
          <a:xfrm flipV="1">
            <a:off x="3744000" y="3297768"/>
            <a:ext cx="0" cy="216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右中かっこ 12"/>
          <p:cNvSpPr/>
          <p:nvPr/>
        </p:nvSpPr>
        <p:spPr>
          <a:xfrm>
            <a:off x="3734193" y="3018712"/>
            <a:ext cx="45719" cy="106945"/>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四角形吹き出し 21"/>
          <p:cNvSpPr/>
          <p:nvPr/>
        </p:nvSpPr>
        <p:spPr>
          <a:xfrm>
            <a:off x="6984268" y="5716988"/>
            <a:ext cx="745232" cy="216024"/>
          </a:xfrm>
          <a:prstGeom prst="wedgeRectCallout">
            <a:avLst>
              <a:gd name="adj1" fmla="val -201818"/>
              <a:gd name="adj2" fmla="val -236232"/>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000" b="1" dirty="0" smtClean="0"/>
              <a:t>73</a:t>
            </a:r>
            <a:r>
              <a:rPr kumimoji="1" lang="ja-JP" altLang="en-US" sz="1000" b="1" dirty="0" smtClean="0"/>
              <a:t>万人</a:t>
            </a:r>
            <a:r>
              <a:rPr kumimoji="1" lang="ja-JP" altLang="en-US" sz="1000" dirty="0" smtClean="0"/>
              <a:t>増</a:t>
            </a:r>
            <a:endParaRPr kumimoji="1" lang="ja-JP" altLang="en-US" sz="1000" dirty="0"/>
          </a:p>
        </p:txBody>
      </p:sp>
      <p:sp>
        <p:nvSpPr>
          <p:cNvPr id="6" name="大かっこ 5"/>
          <p:cNvSpPr/>
          <p:nvPr/>
        </p:nvSpPr>
        <p:spPr>
          <a:xfrm>
            <a:off x="922470" y="5892634"/>
            <a:ext cx="2281378" cy="596706"/>
          </a:xfrm>
          <a:prstGeom prst="bracketPair">
            <a:avLst>
              <a:gd name="adj" fmla="val 10282"/>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23" name="直線矢印コネクタ 22"/>
          <p:cNvCxnSpPr/>
          <p:nvPr/>
        </p:nvCxnSpPr>
        <p:spPr>
          <a:xfrm flipV="1">
            <a:off x="8055767" y="3256419"/>
            <a:ext cx="0" cy="216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1231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24</a:t>
            </a:fld>
            <a:endParaRPr lang="ja-JP" altLang="en-US" dirty="0">
              <a:solidFill>
                <a:prstClr val="black"/>
              </a:solidFill>
            </a:endParaRPr>
          </a:p>
        </p:txBody>
      </p:sp>
      <p:sp>
        <p:nvSpPr>
          <p:cNvPr id="5" name="正方形/長方形 4"/>
          <p:cNvSpPr/>
          <p:nvPr/>
        </p:nvSpPr>
        <p:spPr>
          <a:xfrm>
            <a:off x="107504" y="706413"/>
            <a:ext cx="8856984" cy="6001643"/>
          </a:xfrm>
          <a:prstGeom prst="rect">
            <a:avLst/>
          </a:prstGeom>
        </p:spPr>
        <p:txBody>
          <a:bodyPr wrap="square">
            <a:spAutoFit/>
          </a:bodyPr>
          <a:lstStyle/>
          <a:p>
            <a:r>
              <a:rPr lang="ja-JP" altLang="en-US" sz="1600" b="1" dirty="0" smtClean="0"/>
              <a:t>■　取組みの方向性</a:t>
            </a:r>
            <a:endParaRPr lang="ja-JP" altLang="ja-JP" sz="1600" dirty="0" smtClean="0"/>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基本的な視点を踏まえ、以下の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つの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柱で取組みを進めます。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具体的な方向性の内容については、大阪府まち・ひと・しごと創生総合戦略において、記載します。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円/楕円 7"/>
          <p:cNvSpPr>
            <a:spLocks noChangeAspect="1"/>
          </p:cNvSpPr>
          <p:nvPr/>
        </p:nvSpPr>
        <p:spPr>
          <a:xfrm>
            <a:off x="1710691" y="1556791"/>
            <a:ext cx="3437373" cy="2578031"/>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t>Ⅰ</a:t>
            </a:r>
            <a:r>
              <a:rPr lang="ja-JP" altLang="en-US" sz="2000" dirty="0"/>
              <a:t>　</a:t>
            </a:r>
            <a:r>
              <a:rPr lang="ja-JP" altLang="en-US" sz="2000" dirty="0" smtClean="0"/>
              <a:t>若者が活躍でき、　</a:t>
            </a:r>
            <a:r>
              <a:rPr lang="en-US" altLang="ja-JP" sz="2000" dirty="0" smtClean="0"/>
              <a:t/>
            </a:r>
            <a:br>
              <a:rPr lang="en-US" altLang="ja-JP" sz="2000" dirty="0" smtClean="0"/>
            </a:br>
            <a:r>
              <a:rPr lang="ja-JP" altLang="en-US" sz="2000" dirty="0" smtClean="0"/>
              <a:t>子育て安心の都市</a:t>
            </a:r>
            <a:r>
              <a:rPr lang="en-US" altLang="ja-JP" sz="2000" dirty="0" smtClean="0"/>
              <a:t/>
            </a:r>
            <a:br>
              <a:rPr lang="en-US" altLang="ja-JP" sz="2000" dirty="0" smtClean="0"/>
            </a:br>
            <a:r>
              <a:rPr lang="ja-JP" altLang="en-US" sz="2000" dirty="0" smtClean="0"/>
              <a:t>「大阪」の実現</a:t>
            </a:r>
            <a:endParaRPr lang="ja-JP" altLang="en-US" sz="2000" dirty="0"/>
          </a:p>
        </p:txBody>
      </p:sp>
      <p:sp>
        <p:nvSpPr>
          <p:cNvPr id="10" name="円/楕円 9"/>
          <p:cNvSpPr>
            <a:spLocks noChangeAspect="1"/>
          </p:cNvSpPr>
          <p:nvPr/>
        </p:nvSpPr>
        <p:spPr>
          <a:xfrm>
            <a:off x="3203848" y="3284983"/>
            <a:ext cx="3246407" cy="2578031"/>
          </a:xfrm>
          <a:prstGeom prst="ellipse">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000" dirty="0" smtClean="0"/>
          </a:p>
          <a:p>
            <a:r>
              <a:rPr lang="en-US" altLang="ja-JP" sz="2000" dirty="0"/>
              <a:t>Ⅲ</a:t>
            </a:r>
            <a:r>
              <a:rPr lang="ja-JP" altLang="en-US" sz="2000" dirty="0"/>
              <a:t>　東西二極</a:t>
            </a:r>
            <a:r>
              <a:rPr lang="ja-JP" altLang="en-US" sz="2000" dirty="0" smtClean="0"/>
              <a:t>の</a:t>
            </a:r>
            <a:endParaRPr lang="en-US" altLang="ja-JP" sz="2000" dirty="0"/>
          </a:p>
          <a:p>
            <a:r>
              <a:rPr lang="ja-JP" altLang="en-US" sz="2000" dirty="0" smtClean="0"/>
              <a:t>一極</a:t>
            </a:r>
            <a:r>
              <a:rPr lang="ja-JP" altLang="en-US" sz="2000" dirty="0"/>
              <a:t>として</a:t>
            </a:r>
            <a:r>
              <a:rPr lang="ja-JP" altLang="en-US" sz="2000" dirty="0" smtClean="0"/>
              <a:t>の社会</a:t>
            </a:r>
            <a:r>
              <a:rPr lang="en-US" altLang="ja-JP" sz="2000" dirty="0" smtClean="0"/>
              <a:t/>
            </a:r>
            <a:br>
              <a:rPr lang="en-US" altLang="ja-JP" sz="2000" dirty="0" smtClean="0"/>
            </a:br>
            <a:r>
              <a:rPr lang="ja-JP" altLang="en-US" sz="2000" dirty="0" smtClean="0"/>
              <a:t>経済</a:t>
            </a:r>
            <a:r>
              <a:rPr lang="ja-JP" altLang="en-US" sz="2000" dirty="0"/>
              <a:t>構造の</a:t>
            </a:r>
            <a:r>
              <a:rPr lang="ja-JP" altLang="en-US" sz="2000" dirty="0" smtClean="0"/>
              <a:t>構築</a:t>
            </a:r>
            <a:endParaRPr lang="ja-JP" altLang="en-US" sz="2000" dirty="0"/>
          </a:p>
        </p:txBody>
      </p:sp>
      <p:sp>
        <p:nvSpPr>
          <p:cNvPr id="11" name="円/楕円 10"/>
          <p:cNvSpPr>
            <a:spLocks noChangeAspect="1"/>
          </p:cNvSpPr>
          <p:nvPr/>
        </p:nvSpPr>
        <p:spPr>
          <a:xfrm>
            <a:off x="4499992" y="1556791"/>
            <a:ext cx="3341889" cy="2578031"/>
          </a:xfrm>
          <a:prstGeom prst="ellipse">
            <a:avLst/>
          </a:prstGeom>
          <a:solidFill>
            <a:srgbClr val="04D3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t>Ⅱ</a:t>
            </a:r>
            <a:r>
              <a:rPr lang="ja-JP" altLang="en-US" sz="2000" dirty="0"/>
              <a:t>　人口減少</a:t>
            </a:r>
            <a:r>
              <a:rPr lang="ja-JP" altLang="en-US" sz="2000" dirty="0" smtClean="0"/>
              <a:t>・</a:t>
            </a:r>
            <a:r>
              <a:rPr lang="en-US" altLang="ja-JP" sz="2000" dirty="0" smtClean="0"/>
              <a:t/>
            </a:r>
            <a:br>
              <a:rPr lang="en-US" altLang="ja-JP" sz="2000" dirty="0" smtClean="0"/>
            </a:br>
            <a:r>
              <a:rPr lang="ja-JP" altLang="en-US" sz="2000" dirty="0" smtClean="0"/>
              <a:t>超高齢</a:t>
            </a:r>
            <a:r>
              <a:rPr lang="ja-JP" altLang="en-US" sz="2000" dirty="0"/>
              <a:t>社会</a:t>
            </a:r>
            <a:r>
              <a:rPr lang="ja-JP" altLang="en-US" sz="2000" dirty="0" smtClean="0"/>
              <a:t>でも持続</a:t>
            </a:r>
            <a:r>
              <a:rPr lang="ja-JP" altLang="en-US" sz="2000" dirty="0"/>
              <a:t>可能</a:t>
            </a:r>
            <a:r>
              <a:rPr lang="ja-JP" altLang="en-US" sz="2000" dirty="0" smtClean="0"/>
              <a:t>な地域づくり</a:t>
            </a:r>
            <a:endParaRPr lang="ja-JP" altLang="en-US" sz="2000" dirty="0"/>
          </a:p>
        </p:txBody>
      </p:sp>
      <p:sp>
        <p:nvSpPr>
          <p:cNvPr id="9" name="正方形/長方形 8"/>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４．人口の将来見通し・基本的</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な視点・取組みの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方向性</a:t>
            </a:r>
          </a:p>
        </p:txBody>
      </p:sp>
    </p:spTree>
    <p:extLst>
      <p:ext uri="{BB962C8B-B14F-4D97-AF65-F5344CB8AC3E}">
        <p14:creationId xmlns:p14="http://schemas.microsoft.com/office/powerpoint/2010/main" val="39665552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83568" y="2535287"/>
            <a:ext cx="7848871" cy="1046440"/>
          </a:xfrm>
          <a:prstGeom prst="rect">
            <a:avLst/>
          </a:prstGeom>
        </p:spPr>
        <p:txBody>
          <a:bodyPr wrap="square">
            <a:spAutoFit/>
          </a:bodyPr>
          <a:lstStyle/>
          <a:p>
            <a:pPr algn="ct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大阪府まち・ひと・しごと創生総合戦略（素案）</a:t>
            </a:r>
            <a:endPar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tabLst>
                <a:tab pos="266700" algn="l"/>
              </a:tabLst>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tabLst>
                <a:tab pos="266700" algn="l"/>
              </a:tabLst>
            </a:pP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まち・ひと・しごとの創生と好循環の確立をめざして ～</a:t>
            </a:r>
          </a:p>
        </p:txBody>
      </p:sp>
      <p:cxnSp>
        <p:nvCxnSpPr>
          <p:cNvPr id="5" name="直線コネクタ 4"/>
          <p:cNvCxnSpPr>
            <a:stCxn id="4" idx="1"/>
            <a:endCxn id="4" idx="3"/>
          </p:cNvCxnSpPr>
          <p:nvPr/>
        </p:nvCxnSpPr>
        <p:spPr>
          <a:xfrm>
            <a:off x="683568" y="3058507"/>
            <a:ext cx="7848871" cy="0"/>
          </a:xfrm>
          <a:prstGeom prst="line">
            <a:avLst/>
          </a:prstGeom>
        </p:spPr>
        <p:style>
          <a:lnRef idx="3">
            <a:schemeClr val="accent3"/>
          </a:lnRef>
          <a:fillRef idx="0">
            <a:schemeClr val="accent3"/>
          </a:fillRef>
          <a:effectRef idx="2">
            <a:schemeClr val="accent3"/>
          </a:effectRef>
          <a:fontRef idx="minor">
            <a:schemeClr val="tx1"/>
          </a:fontRef>
        </p:style>
      </p:cxnSp>
      <p:sp>
        <p:nvSpPr>
          <p:cNvPr id="6" name="正方形/長方形 5"/>
          <p:cNvSpPr/>
          <p:nvPr/>
        </p:nvSpPr>
        <p:spPr>
          <a:xfrm>
            <a:off x="3302335" y="5085184"/>
            <a:ext cx="2520280" cy="938719"/>
          </a:xfrm>
          <a:prstGeom prst="rect">
            <a:avLst/>
          </a:prstGeom>
        </p:spPr>
        <p:txBody>
          <a:bodyPr wrap="square">
            <a:spAutoFit/>
          </a:bodyPr>
          <a:lstStyle/>
          <a:p>
            <a:pPr algn="dist">
              <a:lnSpc>
                <a:spcPts val="3300"/>
              </a:lnSpc>
            </a:pP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年８月</a:t>
            </a:r>
            <a:endPar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3300"/>
              </a:lnSpc>
            </a:pP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　阪　府</a:t>
            </a:r>
          </a:p>
        </p:txBody>
      </p:sp>
    </p:spTree>
    <p:extLst>
      <p:ext uri="{BB962C8B-B14F-4D97-AF65-F5344CB8AC3E}">
        <p14:creationId xmlns:p14="http://schemas.microsoft.com/office/powerpoint/2010/main" val="2760846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3528" y="15914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な修正点</a:t>
            </a:r>
          </a:p>
        </p:txBody>
      </p:sp>
      <p:cxnSp>
        <p:nvCxnSpPr>
          <p:cNvPr id="3" name="直線コネクタ 2"/>
          <p:cNvCxnSpPr/>
          <p:nvPr/>
        </p:nvCxnSpPr>
        <p:spPr>
          <a:xfrm>
            <a:off x="179512" y="557972"/>
            <a:ext cx="8784976" cy="0"/>
          </a:xfrm>
          <a:prstGeom prst="line">
            <a:avLst/>
          </a:prstGeom>
        </p:spPr>
        <p:style>
          <a:lnRef idx="3">
            <a:schemeClr val="accent3"/>
          </a:lnRef>
          <a:fillRef idx="0">
            <a:schemeClr val="accent3"/>
          </a:fillRef>
          <a:effectRef idx="2">
            <a:schemeClr val="accent3"/>
          </a:effectRef>
          <a:fontRef idx="minor">
            <a:schemeClr val="tx1"/>
          </a:fontRef>
        </p:style>
      </p:cxnSp>
      <p:sp>
        <p:nvSpPr>
          <p:cNvPr id="9" name="テキスト ボックス 8"/>
          <p:cNvSpPr txBox="1"/>
          <p:nvPr/>
        </p:nvSpPr>
        <p:spPr>
          <a:xfrm>
            <a:off x="323528" y="836712"/>
            <a:ext cx="8820472" cy="4154984"/>
          </a:xfrm>
          <a:prstGeom prst="rect">
            <a:avLst/>
          </a:prstGeom>
          <a:noFill/>
        </p:spPr>
        <p:txBody>
          <a:bodyPr wrap="square" rtlCol="0">
            <a:spAutoFit/>
          </a:bodyPr>
          <a:lstStyle/>
          <a:p>
            <a:r>
              <a:rPr kumimoji="1" lang="ja-JP" altLang="en-US" sz="2400" dirty="0" smtClean="0"/>
              <a:t>○　</a:t>
            </a:r>
            <a:r>
              <a:rPr lang="ja-JP" altLang="en-US" sz="2400" dirty="0" smtClean="0"/>
              <a:t>１</a:t>
            </a:r>
            <a:r>
              <a:rPr kumimoji="1" lang="ja-JP" altLang="en-US" sz="2400" dirty="0" smtClean="0"/>
              <a:t>章　「基本方針」</a:t>
            </a:r>
            <a:endParaRPr kumimoji="1" lang="en-US" altLang="ja-JP" sz="2400" dirty="0" smtClean="0"/>
          </a:p>
          <a:p>
            <a:r>
              <a:rPr lang="ja-JP" altLang="en-US" sz="2400" dirty="0"/>
              <a:t>　</a:t>
            </a:r>
            <a:r>
              <a:rPr lang="ja-JP" altLang="en-US" sz="2400" dirty="0" smtClean="0"/>
              <a:t>　　　（概ね変更なし）</a:t>
            </a:r>
            <a:endParaRPr kumimoji="1" lang="en-US" altLang="ja-JP" sz="2400" dirty="0" smtClean="0"/>
          </a:p>
          <a:p>
            <a:endParaRPr lang="en-US" altLang="ja-JP" sz="2400" dirty="0"/>
          </a:p>
          <a:p>
            <a:r>
              <a:rPr kumimoji="1" lang="ja-JP" altLang="en-US" sz="2400" dirty="0" smtClean="0"/>
              <a:t>○　２章　「創生総合戦略の方向性」</a:t>
            </a:r>
            <a:endParaRPr kumimoji="1" lang="en-US" altLang="ja-JP" sz="2400" dirty="0" smtClean="0"/>
          </a:p>
          <a:p>
            <a:r>
              <a:rPr kumimoji="1" lang="ja-JP" altLang="en-US" sz="2400" dirty="0" smtClean="0"/>
              <a:t>　　　　（概ね変更なし）</a:t>
            </a:r>
            <a:endParaRPr kumimoji="1" lang="en-US" altLang="ja-JP" sz="2400" dirty="0" smtClean="0"/>
          </a:p>
          <a:p>
            <a:endParaRPr kumimoji="1" lang="en-US" altLang="ja-JP" sz="2400" dirty="0"/>
          </a:p>
          <a:p>
            <a:r>
              <a:rPr lang="ja-JP" altLang="en-US" sz="2400" dirty="0" smtClean="0"/>
              <a:t>○　</a:t>
            </a:r>
            <a:r>
              <a:rPr lang="en-US" altLang="ja-JP" sz="2400" dirty="0" smtClean="0"/>
              <a:t>3</a:t>
            </a:r>
            <a:r>
              <a:rPr lang="ja-JP" altLang="en-US" sz="2400" dirty="0" smtClean="0"/>
              <a:t>章　「基本目標・基本的方向」</a:t>
            </a:r>
            <a:endParaRPr lang="en-US" altLang="ja-JP" sz="2400" dirty="0" smtClean="0"/>
          </a:p>
          <a:p>
            <a:r>
              <a:rPr kumimoji="1" lang="ja-JP" altLang="en-US" sz="2400" dirty="0"/>
              <a:t>　</a:t>
            </a:r>
            <a:r>
              <a:rPr kumimoji="1" lang="ja-JP" altLang="en-US" sz="2400" dirty="0" smtClean="0"/>
              <a:t>　　　➡　国のフォーマットにあわせ詳しく記載</a:t>
            </a:r>
            <a:endParaRPr kumimoji="1" lang="en-US" altLang="ja-JP" sz="2400" dirty="0" smtClean="0"/>
          </a:p>
          <a:p>
            <a:endParaRPr lang="en-US" altLang="ja-JP" sz="2400" dirty="0"/>
          </a:p>
          <a:p>
            <a:r>
              <a:rPr kumimoji="1" lang="ja-JP" altLang="en-US" sz="2400" dirty="0" smtClean="0"/>
              <a:t>○　</a:t>
            </a:r>
            <a:r>
              <a:rPr kumimoji="1" lang="en-US" altLang="ja-JP" sz="2400" dirty="0" smtClean="0"/>
              <a:t>4</a:t>
            </a:r>
            <a:r>
              <a:rPr kumimoji="1" lang="ja-JP" altLang="en-US" sz="2400" dirty="0" smtClean="0"/>
              <a:t>章　「活力ある地域創出～新しい「都市型ライフスタイル」の提唱」</a:t>
            </a:r>
            <a:endParaRPr kumimoji="1" lang="en-US" altLang="ja-JP" sz="2400" dirty="0" smtClean="0"/>
          </a:p>
          <a:p>
            <a:r>
              <a:rPr lang="ja-JP" altLang="en-US" sz="2400" dirty="0"/>
              <a:t>　</a:t>
            </a:r>
            <a:r>
              <a:rPr lang="ja-JP" altLang="en-US" sz="2400" dirty="0" smtClean="0"/>
              <a:t>　　　➡　新たに記載</a:t>
            </a:r>
            <a:endParaRPr kumimoji="1" lang="ja-JP" altLang="en-US" sz="2400" dirty="0"/>
          </a:p>
        </p:txBody>
      </p:sp>
    </p:spTree>
    <p:extLst>
      <p:ext uri="{BB962C8B-B14F-4D97-AF65-F5344CB8AC3E}">
        <p14:creationId xmlns:p14="http://schemas.microsoft.com/office/powerpoint/2010/main" val="12701178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971600" y="2276872"/>
            <a:ext cx="7200800" cy="0"/>
          </a:xfrm>
          <a:prstGeom prst="line">
            <a:avLst/>
          </a:prstGeom>
        </p:spPr>
        <p:style>
          <a:lnRef idx="3">
            <a:schemeClr val="accent3"/>
          </a:lnRef>
          <a:fillRef idx="0">
            <a:schemeClr val="accent3"/>
          </a:fillRef>
          <a:effectRef idx="2">
            <a:schemeClr val="accent3"/>
          </a:effectRef>
          <a:fontRef idx="minor">
            <a:schemeClr val="tx1"/>
          </a:fontRef>
        </p:style>
      </p:cxnSp>
      <p:sp>
        <p:nvSpPr>
          <p:cNvPr id="3" name="正方形/長方形 2"/>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27</a:t>
            </a:fld>
            <a:endParaRPr lang="ja-JP" altLang="en-US" dirty="0">
              <a:solidFill>
                <a:prstClr val="black"/>
              </a:solidFill>
            </a:endParaRPr>
          </a:p>
        </p:txBody>
      </p:sp>
      <p:sp>
        <p:nvSpPr>
          <p:cNvPr id="4" name="テキスト ボックス 3"/>
          <p:cNvSpPr txBox="1"/>
          <p:nvPr/>
        </p:nvSpPr>
        <p:spPr>
          <a:xfrm>
            <a:off x="735772" y="1453331"/>
            <a:ext cx="8020792" cy="523220"/>
          </a:xfrm>
          <a:prstGeom prst="rect">
            <a:avLst/>
          </a:prstGeom>
          <a:noFill/>
        </p:spPr>
        <p:txBody>
          <a:bodyPr wrap="square" rtlCol="0">
            <a:spAutoFit/>
          </a:bodyPr>
          <a:lstStyle/>
          <a:p>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．創生総合戦略の方向性</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787123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．創生総合戦略の方向性</a:t>
            </a:r>
          </a:p>
        </p:txBody>
      </p:sp>
      <p:cxnSp>
        <p:nvCxnSpPr>
          <p:cNvPr id="3" name="直線コネクタ 2"/>
          <p:cNvCxnSpPr/>
          <p:nvPr/>
        </p:nvCxnSpPr>
        <p:spPr>
          <a:xfrm>
            <a:off x="179512" y="557972"/>
            <a:ext cx="8784976"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28</a:t>
            </a:fld>
            <a:endParaRPr lang="ja-JP" altLang="en-US" dirty="0">
              <a:solidFill>
                <a:prstClr val="black"/>
              </a:solidFill>
            </a:endParaRPr>
          </a:p>
        </p:txBody>
      </p:sp>
      <p:sp>
        <p:nvSpPr>
          <p:cNvPr id="5" name="正方形/長方形 4"/>
          <p:cNvSpPr/>
          <p:nvPr/>
        </p:nvSpPr>
        <p:spPr>
          <a:xfrm>
            <a:off x="107504" y="706413"/>
            <a:ext cx="8856984" cy="4524315"/>
          </a:xfrm>
          <a:prstGeom prst="rect">
            <a:avLst/>
          </a:prstGeom>
        </p:spPr>
        <p:txBody>
          <a:bodyPr wrap="square">
            <a:spAutoFit/>
          </a:bodyPr>
          <a:lstStyle/>
          <a:p>
            <a:pPr marL="180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288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8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8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）人口減少・超高齢社会においても持続可能な地域づくり</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91486" y="1052736"/>
            <a:ext cx="8289020" cy="13681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dirty="0" smtClean="0">
                <a:solidFill>
                  <a:schemeClr val="tx1"/>
                </a:solidFill>
              </a:rPr>
              <a:t>①　若い世代の就職・結婚・出産・子育ての希望を実現する</a:t>
            </a:r>
            <a:endParaRPr lang="en-US" altLang="ja-JP" sz="1600" dirty="0" smtClean="0">
              <a:solidFill>
                <a:schemeClr val="tx1"/>
              </a:solidFill>
            </a:endParaRPr>
          </a:p>
          <a:p>
            <a:r>
              <a:rPr lang="ja-JP" altLang="en-US" sz="1600" dirty="0">
                <a:solidFill>
                  <a:schemeClr val="tx1"/>
                </a:solidFill>
              </a:rPr>
              <a:t>　</a:t>
            </a:r>
            <a:r>
              <a:rPr lang="ja-JP" altLang="en-US" sz="1600" dirty="0" smtClean="0">
                <a:solidFill>
                  <a:schemeClr val="tx1"/>
                </a:solidFill>
              </a:rPr>
              <a:t>　　➡　若年者雇用、子育て支援　など</a:t>
            </a:r>
            <a:endParaRPr lang="en-US" altLang="ja-JP" sz="1600" dirty="0" smtClean="0">
              <a:solidFill>
                <a:schemeClr val="tx1"/>
              </a:solidFill>
            </a:endParaRPr>
          </a:p>
          <a:p>
            <a:endParaRPr lang="en-US" altLang="ja-JP" sz="1600" dirty="0" smtClean="0">
              <a:solidFill>
                <a:schemeClr val="tx1"/>
              </a:solidFill>
            </a:endParaRPr>
          </a:p>
          <a:p>
            <a:r>
              <a:rPr lang="ja-JP" altLang="en-US" sz="1600" dirty="0" smtClean="0">
                <a:solidFill>
                  <a:schemeClr val="tx1"/>
                </a:solidFill>
              </a:rPr>
              <a:t>②　次代の「大阪」を担う人をつくる</a:t>
            </a:r>
            <a:endParaRPr lang="en-US" altLang="ja-JP" sz="1600" dirty="0" smtClean="0">
              <a:solidFill>
                <a:schemeClr val="tx1"/>
              </a:solidFill>
            </a:endParaRPr>
          </a:p>
          <a:p>
            <a:r>
              <a:rPr lang="ja-JP" altLang="en-US" sz="1600" dirty="0">
                <a:solidFill>
                  <a:schemeClr val="tx1"/>
                </a:solidFill>
              </a:rPr>
              <a:t>　</a:t>
            </a:r>
            <a:r>
              <a:rPr lang="ja-JP" altLang="en-US" sz="1600" dirty="0" smtClean="0">
                <a:solidFill>
                  <a:schemeClr val="tx1"/>
                </a:solidFill>
              </a:rPr>
              <a:t>　　➡　教育、少年犯罪</a:t>
            </a:r>
            <a:r>
              <a:rPr lang="ja-JP" altLang="en-US" sz="1600" dirty="0">
                <a:solidFill>
                  <a:schemeClr val="tx1"/>
                </a:solidFill>
              </a:rPr>
              <a:t>・</a:t>
            </a:r>
            <a:r>
              <a:rPr lang="ja-JP" altLang="en-US" sz="1600" dirty="0" smtClean="0">
                <a:solidFill>
                  <a:schemeClr val="tx1"/>
                </a:solidFill>
              </a:rPr>
              <a:t>虐待対策　</a:t>
            </a:r>
            <a:r>
              <a:rPr lang="ja-JP" altLang="en-US" sz="1600" dirty="0">
                <a:solidFill>
                  <a:schemeClr val="tx1"/>
                </a:solidFill>
              </a:rPr>
              <a:t>など</a:t>
            </a:r>
            <a:endParaRPr kumimoji="1" lang="ja-JP" altLang="en-US" sz="1600" dirty="0">
              <a:solidFill>
                <a:schemeClr val="tx1"/>
              </a:solidFill>
            </a:endParaRPr>
          </a:p>
        </p:txBody>
      </p:sp>
      <p:sp>
        <p:nvSpPr>
          <p:cNvPr id="8" name="正方形/長方形 7"/>
          <p:cNvSpPr/>
          <p:nvPr/>
        </p:nvSpPr>
        <p:spPr>
          <a:xfrm>
            <a:off x="391486" y="2996952"/>
            <a:ext cx="8289020" cy="13681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dirty="0">
                <a:solidFill>
                  <a:schemeClr val="tx1"/>
                </a:solidFill>
              </a:rPr>
              <a:t>③　誰もが健康でいきいき</a:t>
            </a:r>
            <a:r>
              <a:rPr lang="ja-JP" altLang="en-US" sz="1600" dirty="0" smtClean="0">
                <a:solidFill>
                  <a:schemeClr val="tx1"/>
                </a:solidFill>
              </a:rPr>
              <a:t>と活躍できる「まち」をつくる</a:t>
            </a:r>
            <a:endParaRPr lang="en-US" altLang="ja-JP" sz="1600" dirty="0" smtClean="0">
              <a:solidFill>
                <a:schemeClr val="tx1"/>
              </a:solidFill>
            </a:endParaRPr>
          </a:p>
          <a:p>
            <a:r>
              <a:rPr lang="ja-JP" altLang="en-US" sz="1600" dirty="0">
                <a:solidFill>
                  <a:schemeClr val="tx1"/>
                </a:solidFill>
              </a:rPr>
              <a:t>　</a:t>
            </a:r>
            <a:r>
              <a:rPr lang="ja-JP" altLang="en-US" sz="1600" dirty="0" smtClean="0">
                <a:solidFill>
                  <a:schemeClr val="tx1"/>
                </a:solidFill>
              </a:rPr>
              <a:t>　　➡　健康寿命の延伸、</a:t>
            </a:r>
            <a:r>
              <a:rPr lang="ja-JP" altLang="en-US" sz="1600" dirty="0" err="1" smtClean="0">
                <a:solidFill>
                  <a:schemeClr val="tx1"/>
                </a:solidFill>
              </a:rPr>
              <a:t>障がい</a:t>
            </a:r>
            <a:r>
              <a:rPr lang="ja-JP" altLang="en-US" sz="1600" dirty="0" smtClean="0">
                <a:solidFill>
                  <a:schemeClr val="tx1"/>
                </a:solidFill>
              </a:rPr>
              <a:t>者対策　など</a:t>
            </a:r>
            <a:endParaRPr lang="en-US" altLang="ja-JP" sz="1600" dirty="0" smtClean="0">
              <a:solidFill>
                <a:schemeClr val="tx1"/>
              </a:solidFill>
            </a:endParaRPr>
          </a:p>
          <a:p>
            <a:endParaRPr lang="ja-JP" altLang="en-US" sz="1600" dirty="0">
              <a:solidFill>
                <a:schemeClr val="tx1"/>
              </a:solidFill>
            </a:endParaRPr>
          </a:p>
          <a:p>
            <a:r>
              <a:rPr lang="ja-JP" altLang="en-US" sz="1600" dirty="0" smtClean="0">
                <a:solidFill>
                  <a:schemeClr val="tx1"/>
                </a:solidFill>
              </a:rPr>
              <a:t>④　安全・安心な地域をつくる</a:t>
            </a:r>
            <a:endParaRPr lang="en-US" altLang="ja-JP" sz="1600" dirty="0" smtClean="0">
              <a:solidFill>
                <a:schemeClr val="tx1"/>
              </a:solidFill>
            </a:endParaRPr>
          </a:p>
          <a:p>
            <a:r>
              <a:rPr kumimoji="1" lang="ja-JP" altLang="en-US" sz="1600" dirty="0">
                <a:solidFill>
                  <a:schemeClr val="tx1"/>
                </a:solidFill>
              </a:rPr>
              <a:t>　</a:t>
            </a:r>
            <a:r>
              <a:rPr kumimoji="1" lang="ja-JP" altLang="en-US" sz="1600" dirty="0" smtClean="0">
                <a:solidFill>
                  <a:schemeClr val="tx1"/>
                </a:solidFill>
              </a:rPr>
              <a:t>　　➡　防犯、防災（災害対策）　など</a:t>
            </a:r>
            <a:endParaRPr kumimoji="1" lang="ja-JP" altLang="en-US" sz="1600" dirty="0">
              <a:solidFill>
                <a:schemeClr val="tx1"/>
              </a:solidFill>
            </a:endParaRPr>
          </a:p>
        </p:txBody>
      </p:sp>
      <p:sp>
        <p:nvSpPr>
          <p:cNvPr id="9" name="正方形/長方形 8"/>
          <p:cNvSpPr/>
          <p:nvPr/>
        </p:nvSpPr>
        <p:spPr>
          <a:xfrm>
            <a:off x="395536" y="5013176"/>
            <a:ext cx="8289020" cy="13681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dirty="0">
                <a:solidFill>
                  <a:schemeClr val="tx1"/>
                </a:solidFill>
              </a:rPr>
              <a:t>⑤</a:t>
            </a:r>
            <a:r>
              <a:rPr lang="ja-JP" altLang="en-US" sz="1600" dirty="0" smtClean="0">
                <a:solidFill>
                  <a:schemeClr val="tx1"/>
                </a:solidFill>
              </a:rPr>
              <a:t>　</a:t>
            </a:r>
            <a:r>
              <a:rPr lang="ja-JP" altLang="en-US" sz="1600" dirty="0">
                <a:solidFill>
                  <a:schemeClr val="tx1"/>
                </a:solidFill>
              </a:rPr>
              <a:t>都市としての経済</a:t>
            </a:r>
            <a:r>
              <a:rPr lang="ja-JP" altLang="en-US" sz="1600" dirty="0" smtClean="0">
                <a:solidFill>
                  <a:schemeClr val="tx1"/>
                </a:solidFill>
              </a:rPr>
              <a:t>機能を強化する</a:t>
            </a:r>
            <a:endParaRPr lang="en-US" altLang="ja-JP" sz="1600" dirty="0" smtClean="0">
              <a:solidFill>
                <a:schemeClr val="tx1"/>
              </a:solidFill>
            </a:endParaRPr>
          </a:p>
          <a:p>
            <a:r>
              <a:rPr lang="ja-JP" altLang="en-US" sz="1600" dirty="0">
                <a:solidFill>
                  <a:schemeClr val="tx1"/>
                </a:solidFill>
              </a:rPr>
              <a:t>　</a:t>
            </a:r>
            <a:r>
              <a:rPr lang="ja-JP" altLang="en-US" sz="1600" dirty="0" smtClean="0">
                <a:solidFill>
                  <a:schemeClr val="tx1"/>
                </a:solidFill>
              </a:rPr>
              <a:t>　　➡　産業創出、企業立地　など</a:t>
            </a:r>
            <a:endParaRPr lang="en-US" altLang="ja-JP" sz="1600" dirty="0" smtClean="0">
              <a:solidFill>
                <a:schemeClr val="tx1"/>
              </a:solidFill>
            </a:endParaRPr>
          </a:p>
          <a:p>
            <a:endParaRPr lang="en-US" altLang="ja-JP" sz="1600" dirty="0" smtClean="0">
              <a:solidFill>
                <a:schemeClr val="tx1"/>
              </a:solidFill>
            </a:endParaRPr>
          </a:p>
          <a:p>
            <a:r>
              <a:rPr lang="ja-JP" altLang="en-US" sz="1600" dirty="0">
                <a:solidFill>
                  <a:schemeClr val="tx1"/>
                </a:solidFill>
              </a:rPr>
              <a:t>⑥　</a:t>
            </a:r>
            <a:r>
              <a:rPr lang="ja-JP" altLang="en-US" sz="1600" dirty="0" smtClean="0">
                <a:solidFill>
                  <a:schemeClr val="tx1"/>
                </a:solidFill>
              </a:rPr>
              <a:t>定住魅力・都市魅力を強化する</a:t>
            </a:r>
            <a:endParaRPr lang="en-US" altLang="ja-JP" sz="1600" dirty="0" smtClean="0">
              <a:solidFill>
                <a:schemeClr val="tx1"/>
              </a:solidFill>
            </a:endParaRPr>
          </a:p>
          <a:p>
            <a:r>
              <a:rPr lang="ja-JP" altLang="en-US" sz="1600" dirty="0">
                <a:solidFill>
                  <a:schemeClr val="tx1"/>
                </a:solidFill>
              </a:rPr>
              <a:t>　</a:t>
            </a:r>
            <a:r>
              <a:rPr lang="ja-JP" altLang="en-US" sz="1600" dirty="0" smtClean="0">
                <a:solidFill>
                  <a:schemeClr val="tx1"/>
                </a:solidFill>
              </a:rPr>
              <a:t>　　➡</a:t>
            </a:r>
            <a:r>
              <a:rPr lang="ja-JP" altLang="en-US" sz="1600" dirty="0">
                <a:solidFill>
                  <a:schemeClr val="tx1"/>
                </a:solidFill>
              </a:rPr>
              <a:t>　</a:t>
            </a:r>
            <a:r>
              <a:rPr lang="ja-JP" altLang="en-US" sz="1600" dirty="0" smtClean="0">
                <a:solidFill>
                  <a:schemeClr val="tx1"/>
                </a:solidFill>
              </a:rPr>
              <a:t>定住人口・交流人口の拡大　など　</a:t>
            </a:r>
            <a:endParaRPr kumimoji="1" lang="ja-JP" altLang="en-US" sz="1600" dirty="0">
              <a:solidFill>
                <a:schemeClr val="tx1"/>
              </a:solidFill>
            </a:endParaRPr>
          </a:p>
        </p:txBody>
      </p:sp>
    </p:spTree>
    <p:extLst>
      <p:ext uri="{BB962C8B-B14F-4D97-AF65-F5344CB8AC3E}">
        <p14:creationId xmlns:p14="http://schemas.microsoft.com/office/powerpoint/2010/main" val="32322188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971600" y="2276872"/>
            <a:ext cx="7200800" cy="0"/>
          </a:xfrm>
          <a:prstGeom prst="line">
            <a:avLst/>
          </a:prstGeom>
        </p:spPr>
        <p:style>
          <a:lnRef idx="3">
            <a:schemeClr val="accent3"/>
          </a:lnRef>
          <a:fillRef idx="0">
            <a:schemeClr val="accent3"/>
          </a:fillRef>
          <a:effectRef idx="2">
            <a:schemeClr val="accent3"/>
          </a:effectRef>
          <a:fontRef idx="minor">
            <a:schemeClr val="tx1"/>
          </a:fontRef>
        </p:style>
      </p:cxnSp>
      <p:sp>
        <p:nvSpPr>
          <p:cNvPr id="3" name="正方形/長方形 2"/>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29</a:t>
            </a:fld>
            <a:endParaRPr lang="ja-JP" altLang="en-US" dirty="0">
              <a:solidFill>
                <a:prstClr val="black"/>
              </a:solidFill>
            </a:endParaRPr>
          </a:p>
        </p:txBody>
      </p:sp>
      <p:sp>
        <p:nvSpPr>
          <p:cNvPr id="4" name="テキスト ボックス 3"/>
          <p:cNvSpPr txBox="1"/>
          <p:nvPr/>
        </p:nvSpPr>
        <p:spPr>
          <a:xfrm>
            <a:off x="735772" y="1453331"/>
            <a:ext cx="8020792" cy="523220"/>
          </a:xfrm>
          <a:prstGeom prst="rect">
            <a:avLst/>
          </a:prstGeom>
          <a:noFill/>
        </p:spPr>
        <p:txBody>
          <a:bodyPr wrap="square" rtlCol="0">
            <a:spAutoFit/>
          </a:bodyPr>
          <a:lstStyle/>
          <a:p>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54922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a:t>
            </a:fld>
            <a:endParaRPr lang="ja-JP" altLang="en-US" dirty="0">
              <a:solidFill>
                <a:prstClr val="black"/>
              </a:solidFill>
            </a:endParaRPr>
          </a:p>
        </p:txBody>
      </p:sp>
      <p:sp>
        <p:nvSpPr>
          <p:cNvPr id="4" name="テキスト ボックス 3"/>
          <p:cNvSpPr txBox="1"/>
          <p:nvPr/>
        </p:nvSpPr>
        <p:spPr>
          <a:xfrm>
            <a:off x="735772" y="1453331"/>
            <a:ext cx="8020792" cy="523220"/>
          </a:xfrm>
          <a:prstGeom prst="rect">
            <a:avLst/>
          </a:prstGeom>
          <a:noFill/>
        </p:spPr>
        <p:txBody>
          <a:bodyPr wrap="square" rtlCol="0">
            <a:spAutoFit/>
          </a:bodyPr>
          <a:lstStyle/>
          <a:p>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00001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3"/>
          </a:lnRef>
          <a:fillRef idx="0">
            <a:schemeClr val="accent3"/>
          </a:fillRef>
          <a:effectRef idx="2">
            <a:schemeClr val="accent3"/>
          </a:effectRef>
          <a:fontRef idx="minor">
            <a:schemeClr val="tx1"/>
          </a:fontRef>
        </p:style>
      </p:cxnSp>
      <p:sp>
        <p:nvSpPr>
          <p:cNvPr id="5" name="正方形/長方形 4"/>
          <p:cNvSpPr/>
          <p:nvPr/>
        </p:nvSpPr>
        <p:spPr>
          <a:xfrm>
            <a:off x="107504" y="706413"/>
            <a:ext cx="8856984" cy="830997"/>
          </a:xfrm>
          <a:prstGeom prst="rect">
            <a:avLst/>
          </a:prstGeom>
        </p:spPr>
        <p:txBody>
          <a:bodyPr wrap="square">
            <a:spAutoFit/>
          </a:bodyPr>
          <a:lstStyle/>
          <a:p>
            <a:r>
              <a:rPr lang="ja-JP" altLang="en-US" sz="1600" b="1" dirty="0" smtClean="0"/>
              <a:t>　基本目標①：</a:t>
            </a:r>
            <a:r>
              <a:rPr lang="ja-JP" altLang="ja-JP" sz="1600" b="1" dirty="0" smtClean="0"/>
              <a:t>若い</a:t>
            </a:r>
            <a:r>
              <a:rPr lang="ja-JP" altLang="ja-JP" sz="1600" b="1" dirty="0"/>
              <a:t>世代の</a:t>
            </a:r>
            <a:r>
              <a:rPr lang="ja-JP" altLang="ja-JP" sz="1600" b="1" dirty="0" smtClean="0"/>
              <a:t>就職</a:t>
            </a:r>
            <a:r>
              <a:rPr lang="ja-JP" altLang="en-US" sz="1600" b="1" dirty="0" smtClean="0"/>
              <a:t>・結婚</a:t>
            </a:r>
            <a:r>
              <a:rPr lang="ja-JP" altLang="ja-JP" sz="1600" b="1" dirty="0" smtClean="0"/>
              <a:t>・</a:t>
            </a:r>
            <a:r>
              <a:rPr lang="ja-JP" altLang="ja-JP" sz="1600" b="1" dirty="0"/>
              <a:t>出産・子育ての希望を実現</a:t>
            </a:r>
            <a:r>
              <a:rPr lang="ja-JP" altLang="ja-JP" sz="1600" b="1" dirty="0" smtClean="0"/>
              <a:t>する</a:t>
            </a:r>
            <a:endParaRPr lang="ja-JP" altLang="ja-JP" sz="1600" dirty="0"/>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t>若い世代の経済的安定</a:t>
            </a:r>
            <a:r>
              <a:rPr lang="ja-JP" altLang="ja-JP" sz="1600" dirty="0" smtClean="0"/>
              <a:t>や</a:t>
            </a:r>
            <a:r>
              <a:rPr lang="ja-JP" altLang="en-US" sz="1600" dirty="0" smtClean="0"/>
              <a:t>結婚・</a:t>
            </a:r>
            <a:r>
              <a:rPr lang="ja-JP" altLang="ja-JP" sz="1600" dirty="0" smtClean="0"/>
              <a:t>妊娠</a:t>
            </a:r>
            <a:r>
              <a:rPr lang="ja-JP" altLang="ja-JP" sz="1600" dirty="0"/>
              <a:t>・出産・子育ての切れ目のない支援により、結婚・出産・子育ての希望が実現できる環境を</a:t>
            </a:r>
            <a:r>
              <a:rPr lang="ja-JP" altLang="ja-JP" sz="1600" dirty="0" smtClean="0"/>
              <a:t>整備</a:t>
            </a:r>
            <a:r>
              <a:rPr lang="ja-JP" altLang="en-US" sz="1600" dirty="0" smtClean="0"/>
              <a:t>します</a:t>
            </a:r>
            <a:r>
              <a:rPr lang="ja-JP" altLang="ja-JP" sz="1600" dirty="0" smtClean="0"/>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sp>
        <p:nvSpPr>
          <p:cNvPr id="20" name="テキスト ボックス 19"/>
          <p:cNvSpPr txBox="1"/>
          <p:nvPr/>
        </p:nvSpPr>
        <p:spPr>
          <a:xfrm>
            <a:off x="467544" y="3560777"/>
            <a:ext cx="1512168" cy="276999"/>
          </a:xfrm>
          <a:prstGeom prst="rect">
            <a:avLst/>
          </a:prstGeom>
          <a:noFill/>
        </p:spPr>
        <p:txBody>
          <a:bodyPr wrap="square" rtlCol="0">
            <a:spAutoFit/>
          </a:bodyPr>
          <a:lstStyle/>
          <a:p>
            <a:r>
              <a:rPr kumimoji="1" lang="ja-JP" altLang="en-US" sz="1200" b="1" dirty="0" smtClean="0"/>
              <a:t>＜めざす将来像＞</a:t>
            </a:r>
            <a:endParaRPr kumimoji="1" lang="ja-JP" altLang="en-US" sz="1200" b="1" dirty="0"/>
          </a:p>
        </p:txBody>
      </p:sp>
      <p:sp>
        <p:nvSpPr>
          <p:cNvPr id="16" name="正方形/長方形 15"/>
          <p:cNvSpPr/>
          <p:nvPr/>
        </p:nvSpPr>
        <p:spPr>
          <a:xfrm>
            <a:off x="611560" y="3899058"/>
            <a:ext cx="8145004" cy="466046"/>
          </a:xfrm>
          <a:prstGeom prst="rect">
            <a:avLst/>
          </a:prstGeom>
          <a:no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smtClean="0">
                <a:solidFill>
                  <a:schemeClr val="tx1"/>
                </a:solidFill>
              </a:rPr>
              <a:t>結婚・出産・子育ての希望の実現（出生率の上昇）</a:t>
            </a:r>
            <a:endParaRPr kumimoji="1" lang="ja-JP" altLang="en-US" sz="1600" b="1" dirty="0">
              <a:solidFill>
                <a:schemeClr val="tx1"/>
              </a:solidFill>
            </a:endParaRPr>
          </a:p>
        </p:txBody>
      </p:sp>
      <p:sp>
        <p:nvSpPr>
          <p:cNvPr id="19" name="正方形/長方形 18"/>
          <p:cNvSpPr/>
          <p:nvPr/>
        </p:nvSpPr>
        <p:spPr>
          <a:xfrm>
            <a:off x="611560" y="4869160"/>
            <a:ext cx="8145004" cy="936104"/>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smtClean="0">
                <a:solidFill>
                  <a:schemeClr val="tx1"/>
                </a:solidFill>
              </a:rPr>
              <a:t>（１）若者の安定就職支援、職場定着支援</a:t>
            </a:r>
            <a:r>
              <a:rPr kumimoji="1" lang="en-US" altLang="ja-JP" sz="1400" dirty="0" smtClean="0">
                <a:solidFill>
                  <a:schemeClr val="tx1"/>
                </a:solidFill>
              </a:rPr>
              <a:t>	</a:t>
            </a:r>
            <a:r>
              <a:rPr kumimoji="1" lang="ja-JP" altLang="en-US" sz="1400" dirty="0" smtClean="0">
                <a:solidFill>
                  <a:schemeClr val="tx1"/>
                </a:solidFill>
              </a:rPr>
              <a:t>若年者の安定した雇用支援</a:t>
            </a:r>
            <a:endParaRPr kumimoji="1" lang="en-US" altLang="ja-JP" sz="1400" dirty="0" smtClean="0">
              <a:solidFill>
                <a:schemeClr val="tx1"/>
              </a:solidFill>
            </a:endParaRPr>
          </a:p>
          <a:p>
            <a:r>
              <a:rPr lang="ja-JP" altLang="en-US" sz="1400" dirty="0" smtClean="0">
                <a:solidFill>
                  <a:schemeClr val="tx1"/>
                </a:solidFill>
              </a:rPr>
              <a:t>（２）女性の活躍支援</a:t>
            </a:r>
            <a:r>
              <a:rPr lang="en-US" altLang="ja-JP" sz="1400" dirty="0" smtClean="0">
                <a:solidFill>
                  <a:schemeClr val="tx1"/>
                </a:solidFill>
              </a:rPr>
              <a:t>			</a:t>
            </a:r>
            <a:r>
              <a:rPr lang="ja-JP" altLang="en-US" sz="1400" dirty="0" smtClean="0">
                <a:solidFill>
                  <a:schemeClr val="tx1"/>
                </a:solidFill>
              </a:rPr>
              <a:t>ワークライフバランスの推進、女性の職域拡大　等</a:t>
            </a:r>
            <a:endParaRPr lang="en-US" altLang="ja-JP" sz="1400" dirty="0" smtClean="0">
              <a:solidFill>
                <a:schemeClr val="tx1"/>
              </a:solidFill>
            </a:endParaRPr>
          </a:p>
          <a:p>
            <a:r>
              <a:rPr kumimoji="1" lang="ja-JP" altLang="en-US" sz="1400" dirty="0" smtClean="0">
                <a:solidFill>
                  <a:schemeClr val="tx1"/>
                </a:solidFill>
              </a:rPr>
              <a:t>（３）結婚・妊娠・出産・子育て環境の充実</a:t>
            </a:r>
            <a:r>
              <a:rPr kumimoji="1" lang="en-US" altLang="ja-JP" sz="1400" dirty="0" smtClean="0">
                <a:solidFill>
                  <a:schemeClr val="tx1"/>
                </a:solidFill>
              </a:rPr>
              <a:t>	</a:t>
            </a:r>
            <a:r>
              <a:rPr kumimoji="1" lang="ja-JP" altLang="en-US" sz="1400" dirty="0" smtClean="0">
                <a:solidFill>
                  <a:schemeClr val="tx1"/>
                </a:solidFill>
              </a:rPr>
              <a:t>子ども・子育て支援新制度、放課後児童クラブ等の拡充　等</a:t>
            </a:r>
            <a:endParaRPr kumimoji="1" lang="ja-JP" altLang="en-US" sz="1400" dirty="0">
              <a:solidFill>
                <a:schemeClr val="tx1"/>
              </a:solidFill>
            </a:endParaRPr>
          </a:p>
        </p:txBody>
      </p:sp>
      <p:sp>
        <p:nvSpPr>
          <p:cNvPr id="25" name="テキスト ボックス 24"/>
          <p:cNvSpPr txBox="1"/>
          <p:nvPr/>
        </p:nvSpPr>
        <p:spPr>
          <a:xfrm>
            <a:off x="467544" y="4592161"/>
            <a:ext cx="1800200" cy="276999"/>
          </a:xfrm>
          <a:prstGeom prst="rect">
            <a:avLst/>
          </a:prstGeom>
          <a:noFill/>
        </p:spPr>
        <p:txBody>
          <a:bodyPr wrap="square" rtlCol="0">
            <a:spAutoFit/>
          </a:bodyPr>
          <a:lstStyle/>
          <a:p>
            <a:r>
              <a:rPr kumimoji="1" lang="ja-JP" altLang="en-US" sz="1200" b="1" dirty="0" smtClean="0"/>
              <a:t>＜基本的方向＞</a:t>
            </a:r>
            <a:endParaRPr kumimoji="1" lang="ja-JP" altLang="en-US" sz="1200" b="1" dirty="0"/>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30</a:t>
            </a:fld>
            <a:endParaRPr lang="ja-JP" altLang="en-US" dirty="0">
              <a:solidFill>
                <a:prstClr val="black"/>
              </a:solidFill>
            </a:endParaRPr>
          </a:p>
        </p:txBody>
      </p:sp>
      <p:sp>
        <p:nvSpPr>
          <p:cNvPr id="17" name="正方形/長方形 16"/>
          <p:cNvSpPr/>
          <p:nvPr/>
        </p:nvSpPr>
        <p:spPr>
          <a:xfrm>
            <a:off x="359532" y="1700808"/>
            <a:ext cx="8460940" cy="1008112"/>
          </a:xfrm>
          <a:prstGeom prst="rect">
            <a:avLst/>
          </a:prstGeom>
          <a:ln w="12700"/>
        </p:spPr>
        <p:style>
          <a:lnRef idx="2">
            <a:schemeClr val="dk1"/>
          </a:lnRef>
          <a:fillRef idx="1">
            <a:schemeClr val="lt1"/>
          </a:fillRef>
          <a:effectRef idx="0">
            <a:schemeClr val="dk1"/>
          </a:effectRef>
          <a:fontRef idx="minor">
            <a:schemeClr val="dk1"/>
          </a:fontRef>
        </p:style>
        <p:txBody>
          <a:bodyPr rtlCol="0" anchor="t"/>
          <a:lstStyle/>
          <a:p>
            <a:r>
              <a:rPr kumimoji="1" lang="en-US" altLang="ja-JP" sz="1400" b="1" dirty="0" smtClean="0">
                <a:solidFill>
                  <a:schemeClr val="tx1"/>
                </a:solidFill>
              </a:rPr>
              <a:t>【</a:t>
            </a:r>
            <a:r>
              <a:rPr lang="ja-JP" altLang="en-US" sz="1400" b="1" dirty="0">
                <a:solidFill>
                  <a:schemeClr val="tx1"/>
                </a:solidFill>
              </a:rPr>
              <a:t>具体的</a:t>
            </a:r>
            <a:r>
              <a:rPr kumimoji="1" lang="ja-JP" altLang="en-US" sz="1400" b="1" dirty="0" smtClean="0">
                <a:solidFill>
                  <a:schemeClr val="tx1"/>
                </a:solidFill>
              </a:rPr>
              <a:t>目標</a:t>
            </a:r>
            <a:r>
              <a:rPr kumimoji="1" lang="en-US" altLang="ja-JP" sz="1400" b="1" dirty="0" smtClean="0">
                <a:solidFill>
                  <a:schemeClr val="tx1"/>
                </a:solidFill>
              </a:rPr>
              <a:t>】</a:t>
            </a:r>
          </a:p>
          <a:p>
            <a:r>
              <a:rPr lang="ja-JP" altLang="en-US" sz="1400" b="1" dirty="0" smtClean="0">
                <a:solidFill>
                  <a:schemeClr val="tx1"/>
                </a:solidFill>
              </a:rPr>
              <a:t>○　</a:t>
            </a:r>
            <a:r>
              <a:rPr lang="ja-JP" altLang="en-US" sz="1400" b="1" dirty="0">
                <a:solidFill>
                  <a:schemeClr val="tx1"/>
                </a:solidFill>
              </a:rPr>
              <a:t>就業率（</a:t>
            </a:r>
            <a:r>
              <a:rPr lang="en-US" altLang="ja-JP" sz="1400" b="1" dirty="0">
                <a:solidFill>
                  <a:schemeClr val="tx1"/>
                </a:solidFill>
              </a:rPr>
              <a:t>15</a:t>
            </a:r>
            <a:r>
              <a:rPr lang="ja-JP" altLang="en-US" sz="1400" b="1" dirty="0">
                <a:solidFill>
                  <a:schemeClr val="tx1"/>
                </a:solidFill>
              </a:rPr>
              <a:t>～</a:t>
            </a:r>
            <a:r>
              <a:rPr lang="en-US" altLang="ja-JP" sz="1400" b="1" dirty="0">
                <a:solidFill>
                  <a:schemeClr val="tx1"/>
                </a:solidFill>
              </a:rPr>
              <a:t>34</a:t>
            </a:r>
            <a:r>
              <a:rPr lang="ja-JP" altLang="en-US" sz="1400" b="1" dirty="0">
                <a:solidFill>
                  <a:schemeClr val="tx1"/>
                </a:solidFill>
              </a:rPr>
              <a:t>才）：年平均</a:t>
            </a:r>
            <a:r>
              <a:rPr lang="en-US" altLang="ja-JP" sz="1400" b="1" dirty="0">
                <a:solidFill>
                  <a:schemeClr val="tx1"/>
                </a:solidFill>
              </a:rPr>
              <a:t>61.07</a:t>
            </a:r>
            <a:r>
              <a:rPr lang="ja-JP" altLang="en-US" sz="1400" b="1" dirty="0">
                <a:solidFill>
                  <a:schemeClr val="tx1"/>
                </a:solidFill>
              </a:rPr>
              <a:t>％（</a:t>
            </a:r>
            <a:r>
              <a:rPr lang="en-US" altLang="ja-JP" sz="1400" b="1" dirty="0">
                <a:solidFill>
                  <a:schemeClr val="tx1"/>
                </a:solidFill>
              </a:rPr>
              <a:t>H26</a:t>
            </a:r>
            <a:r>
              <a:rPr lang="ja-JP" altLang="en-US" sz="1400" b="1" dirty="0">
                <a:solidFill>
                  <a:schemeClr val="tx1"/>
                </a:solidFill>
              </a:rPr>
              <a:t>）➡ 全国平均を</a:t>
            </a:r>
            <a:r>
              <a:rPr lang="ja-JP" altLang="en-US" sz="1400" b="1" dirty="0" smtClean="0">
                <a:solidFill>
                  <a:schemeClr val="tx1"/>
                </a:solidFill>
              </a:rPr>
              <a:t>上回る　</a:t>
            </a:r>
            <a:r>
              <a:rPr lang="en-US" altLang="ja-JP" sz="1400" b="1" dirty="0" smtClean="0">
                <a:solidFill>
                  <a:schemeClr val="tx1"/>
                </a:solidFill>
              </a:rPr>
              <a:t>※H26</a:t>
            </a:r>
            <a:r>
              <a:rPr lang="ja-JP" altLang="en-US" sz="1400" b="1" dirty="0" smtClean="0">
                <a:solidFill>
                  <a:schemeClr val="tx1"/>
                </a:solidFill>
              </a:rPr>
              <a:t>全国平均</a:t>
            </a:r>
            <a:r>
              <a:rPr lang="en-US" altLang="ja-JP" sz="1400" b="1" dirty="0" smtClean="0">
                <a:solidFill>
                  <a:schemeClr val="tx1"/>
                </a:solidFill>
              </a:rPr>
              <a:t>62.22</a:t>
            </a:r>
            <a:r>
              <a:rPr lang="ja-JP" altLang="en-US" sz="1400" b="1" dirty="0" smtClean="0">
                <a:solidFill>
                  <a:schemeClr val="tx1"/>
                </a:solidFill>
              </a:rPr>
              <a:t>％</a:t>
            </a:r>
            <a:endParaRPr lang="en-US" altLang="ja-JP" sz="1400" b="1" dirty="0">
              <a:solidFill>
                <a:schemeClr val="tx1"/>
              </a:solidFill>
            </a:endParaRPr>
          </a:p>
          <a:p>
            <a:r>
              <a:rPr kumimoji="1" lang="ja-JP" altLang="en-US" sz="1400" b="1" dirty="0" smtClean="0">
                <a:solidFill>
                  <a:schemeClr val="tx1"/>
                </a:solidFill>
              </a:rPr>
              <a:t>○　合計特殊出生率：</a:t>
            </a:r>
            <a:r>
              <a:rPr kumimoji="1" lang="en-US" altLang="ja-JP" sz="1400" b="1" dirty="0" smtClean="0">
                <a:solidFill>
                  <a:schemeClr val="tx1"/>
                </a:solidFill>
              </a:rPr>
              <a:t>1.31</a:t>
            </a:r>
            <a:r>
              <a:rPr kumimoji="1" lang="ja-JP" altLang="en-US" sz="1400" b="1" dirty="0" smtClean="0">
                <a:solidFill>
                  <a:schemeClr val="tx1"/>
                </a:solidFill>
              </a:rPr>
              <a:t>（</a:t>
            </a:r>
            <a:r>
              <a:rPr kumimoji="1" lang="en-US" altLang="ja-JP" sz="1400" b="1" dirty="0" smtClean="0">
                <a:solidFill>
                  <a:schemeClr val="tx1"/>
                </a:solidFill>
              </a:rPr>
              <a:t>H26</a:t>
            </a:r>
            <a:r>
              <a:rPr kumimoji="1" lang="ja-JP" altLang="en-US" sz="1400" b="1" dirty="0" smtClean="0">
                <a:solidFill>
                  <a:schemeClr val="tx1"/>
                </a:solidFill>
              </a:rPr>
              <a:t>）➡　前年を上回る</a:t>
            </a:r>
            <a:endParaRPr lang="en-US" altLang="ja-JP" sz="1400" dirty="0">
              <a:solidFill>
                <a:schemeClr val="tx1"/>
              </a:solidFill>
            </a:endParaRPr>
          </a:p>
          <a:p>
            <a:r>
              <a:rPr lang="ja-JP" altLang="en-US" sz="1400" dirty="0" smtClean="0">
                <a:solidFill>
                  <a:schemeClr val="tx1"/>
                </a:solidFill>
              </a:rPr>
              <a:t>＜参考指標</a:t>
            </a:r>
            <a:r>
              <a:rPr lang="ja-JP" altLang="en-US" sz="1400" dirty="0">
                <a:solidFill>
                  <a:schemeClr val="tx1"/>
                </a:solidFill>
              </a:rPr>
              <a:t>＞</a:t>
            </a:r>
            <a:r>
              <a:rPr lang="ja-JP" altLang="en-US" sz="1400" dirty="0" smtClean="0">
                <a:solidFill>
                  <a:schemeClr val="tx1"/>
                </a:solidFill>
              </a:rPr>
              <a:t>転職・離職率、女性管理職比率（従業員</a:t>
            </a:r>
            <a:r>
              <a:rPr lang="en-US" altLang="ja-JP" sz="1400" dirty="0" smtClean="0">
                <a:solidFill>
                  <a:schemeClr val="tx1"/>
                </a:solidFill>
              </a:rPr>
              <a:t>300</a:t>
            </a:r>
            <a:r>
              <a:rPr lang="ja-JP" altLang="en-US" sz="1400" dirty="0" smtClean="0">
                <a:solidFill>
                  <a:schemeClr val="tx1"/>
                </a:solidFill>
              </a:rPr>
              <a:t>人以上の企業）</a:t>
            </a:r>
            <a:endParaRPr lang="en-US" altLang="ja-JP" sz="1400" dirty="0" smtClean="0">
              <a:solidFill>
                <a:schemeClr val="tx1"/>
              </a:solidFill>
            </a:endParaRPr>
          </a:p>
        </p:txBody>
      </p:sp>
      <p:sp>
        <p:nvSpPr>
          <p:cNvPr id="18" name="円/楕円 17"/>
          <p:cNvSpPr/>
          <p:nvPr/>
        </p:nvSpPr>
        <p:spPr>
          <a:xfrm>
            <a:off x="6804248" y="3068960"/>
            <a:ext cx="2276352" cy="10801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400" b="1" dirty="0" smtClean="0"/>
              <a:t>若者が活躍でき、子育て安心の都市「大阪」の実現</a:t>
            </a:r>
            <a:endParaRPr kumimoji="1" lang="ja-JP" altLang="en-US" sz="1400" b="1" dirty="0"/>
          </a:p>
        </p:txBody>
      </p:sp>
    </p:spTree>
    <p:extLst>
      <p:ext uri="{BB962C8B-B14F-4D97-AF65-F5344CB8AC3E}">
        <p14:creationId xmlns:p14="http://schemas.microsoft.com/office/powerpoint/2010/main" val="5710692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3"/>
          </a:lnRef>
          <a:fillRef idx="0">
            <a:schemeClr val="accent3"/>
          </a:fillRef>
          <a:effectRef idx="2">
            <a:schemeClr val="accent3"/>
          </a:effectRef>
          <a:fontRef idx="minor">
            <a:schemeClr val="tx1"/>
          </a:fontRef>
        </p:style>
      </p:cxn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cs typeface="Meiryo UI" panose="020B0604030504040204" pitchFamily="50" charset="-128"/>
              </a:rPr>
              <a:t>　３</a:t>
            </a:r>
            <a:r>
              <a:rPr lang="ja-JP" altLang="en-US" dirty="0" smtClean="0">
                <a:solidFill>
                  <a:prstClr val="black"/>
                </a:solidFill>
                <a:cs typeface="Meiryo UI" panose="020B0604030504040204" pitchFamily="50" charset="-128"/>
              </a:rPr>
              <a:t>．基本目標・基本的方向</a:t>
            </a:r>
            <a:r>
              <a:rPr lang="ja-JP" altLang="en-US" dirty="0" smtClean="0"/>
              <a:t>（</a:t>
            </a:r>
            <a:r>
              <a:rPr lang="ja-JP" altLang="en-US" dirty="0"/>
              <a:t>１）若者の安定就職支援、職場定着支援</a:t>
            </a:r>
            <a:r>
              <a:rPr lang="ja-JP" altLang="en-US" dirty="0" smtClean="0">
                <a:solidFill>
                  <a:prstClr val="black"/>
                </a:solidFill>
                <a:cs typeface="Meiryo UI" panose="020B0604030504040204" pitchFamily="50" charset="-128"/>
              </a:rPr>
              <a:t>　</a:t>
            </a:r>
            <a:endParaRPr lang="ja-JP" altLang="en-US" dirty="0" smtClean="0">
              <a:solidFill>
                <a:srgbClr val="FF0000"/>
              </a:solidFill>
              <a:cs typeface="Meiryo UI" panose="020B0604030504040204" pitchFamily="50" charset="-128"/>
            </a:endParaRPr>
          </a:p>
        </p:txBody>
      </p:sp>
      <p:sp>
        <p:nvSpPr>
          <p:cNvPr id="8" name="正方形/長方形 7"/>
          <p:cNvSpPr/>
          <p:nvPr/>
        </p:nvSpPr>
        <p:spPr>
          <a:xfrm>
            <a:off x="323528" y="692696"/>
            <a:ext cx="8643785" cy="5955574"/>
          </a:xfrm>
          <a:prstGeom prst="rect">
            <a:avLst/>
          </a:prstGeom>
          <a:ln w="38100" cmpd="dbl"/>
        </p:spPr>
        <p:style>
          <a:lnRef idx="2">
            <a:schemeClr val="dk1"/>
          </a:lnRef>
          <a:fillRef idx="1">
            <a:schemeClr val="lt1"/>
          </a:fillRef>
          <a:effectRef idx="0">
            <a:schemeClr val="dk1"/>
          </a:effectRef>
          <a:fontRef idx="minor">
            <a:schemeClr val="dk1"/>
          </a:fontRef>
        </p:style>
        <p:txBody>
          <a:bodyPr rtlCol="0" anchor="t"/>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en-US" altLang="ja-JP" sz="1400" b="1" dirty="0" smtClean="0">
                <a:solidFill>
                  <a:prstClr val="black"/>
                </a:solidFill>
              </a:rPr>
              <a:t>Topic</a:t>
            </a:r>
            <a:r>
              <a:rPr lang="ja-JP" altLang="en-US" sz="1400" b="1" dirty="0" smtClean="0">
                <a:solidFill>
                  <a:prstClr val="black"/>
                </a:solidFill>
              </a:rPr>
              <a:t>①　</a:t>
            </a:r>
            <a:r>
              <a:rPr lang="en-US" altLang="ja-JP" sz="1400" b="1" dirty="0" smtClean="0">
                <a:solidFill>
                  <a:prstClr val="black"/>
                </a:solidFill>
              </a:rPr>
              <a:t>OSAKA</a:t>
            </a:r>
            <a:r>
              <a:rPr lang="ja-JP" altLang="en-US" sz="1400" b="1" dirty="0" smtClean="0">
                <a:solidFill>
                  <a:prstClr val="black"/>
                </a:solidFill>
              </a:rPr>
              <a:t>しごとフィールド</a:t>
            </a:r>
            <a:endParaRPr lang="en-US" altLang="ja-JP" sz="1400" b="1" dirty="0" smtClean="0">
              <a:solidFill>
                <a:prstClr val="black"/>
              </a:solidFill>
            </a:endParaRPr>
          </a:p>
        </p:txBody>
      </p:sp>
      <p:pic>
        <p:nvPicPr>
          <p:cNvPr id="14" name="図 13"/>
          <p:cNvPicPr>
            <a:picLocks noChangeAspect="1"/>
          </p:cNvPicPr>
          <p:nvPr/>
        </p:nvPicPr>
        <p:blipFill rotWithShape="1">
          <a:blip r:embed="rId2" cstate="print">
            <a:extLst>
              <a:ext uri="{28A0092B-C50C-407E-A947-70E740481C1C}">
                <a14:useLocalDpi xmlns:a14="http://schemas.microsoft.com/office/drawing/2010/main" val="0"/>
              </a:ext>
            </a:extLst>
          </a:blip>
          <a:srcRect t="23305" r="19280"/>
          <a:stretch/>
        </p:blipFill>
        <p:spPr>
          <a:xfrm>
            <a:off x="459935" y="2082319"/>
            <a:ext cx="1448021" cy="656429"/>
          </a:xfrm>
          <a:prstGeom prst="rect">
            <a:avLst/>
          </a:prstGeom>
          <a:effectLst>
            <a:softEdge rad="63500"/>
          </a:effectLst>
        </p:spPr>
      </p:pic>
      <p:grpSp>
        <p:nvGrpSpPr>
          <p:cNvPr id="15" name="グループ化 14"/>
          <p:cNvGrpSpPr/>
          <p:nvPr/>
        </p:nvGrpSpPr>
        <p:grpSpPr>
          <a:xfrm>
            <a:off x="1253050" y="880634"/>
            <a:ext cx="2355581" cy="553613"/>
            <a:chOff x="741322" y="437536"/>
            <a:chExt cx="2246502" cy="519809"/>
          </a:xfrm>
        </p:grpSpPr>
        <p:sp>
          <p:nvSpPr>
            <p:cNvPr id="16" name="角丸四角形 15"/>
            <p:cNvSpPr/>
            <p:nvPr/>
          </p:nvSpPr>
          <p:spPr>
            <a:xfrm>
              <a:off x="825268" y="437536"/>
              <a:ext cx="2059523" cy="452198"/>
            </a:xfrm>
            <a:prstGeom prst="roundRect">
              <a:avLst/>
            </a:prstGeom>
            <a:no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b="1" dirty="0" smtClean="0">
                  <a:solidFill>
                    <a:prstClr val="black"/>
                  </a:solidFill>
                  <a:effectLst>
                    <a:outerShdw blurRad="38100" dist="38100" dir="2700000" algn="tl">
                      <a:srgbClr val="000000">
                        <a:alpha val="43137"/>
                      </a:srgbClr>
                    </a:outerShdw>
                  </a:effectLst>
                </a:rPr>
                <a:t>総合的な就業支援施設</a:t>
              </a:r>
              <a:endParaRPr lang="ja-JP" altLang="en-US" sz="1400" b="1" dirty="0">
                <a:solidFill>
                  <a:prstClr val="black"/>
                </a:solidFill>
                <a:effectLst>
                  <a:outerShdw blurRad="38100" dist="38100" dir="2700000" algn="tl">
                    <a:srgbClr val="000000">
                      <a:alpha val="43137"/>
                    </a:srgbClr>
                  </a:outerShdw>
                </a:effectLst>
              </a:endParaRPr>
            </a:p>
          </p:txBody>
        </p:sp>
        <p:pic>
          <p:nvPicPr>
            <p:cNvPr id="17" name="図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322" y="769101"/>
              <a:ext cx="2246502" cy="18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正方形/長方形 17"/>
          <p:cNvSpPr/>
          <p:nvPr/>
        </p:nvSpPr>
        <p:spPr>
          <a:xfrm>
            <a:off x="459935" y="1533682"/>
            <a:ext cx="1692000" cy="526013"/>
          </a:xfrm>
          <a:prstGeom prst="rect">
            <a:avLst/>
          </a:prstGeom>
          <a:no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1" dirty="0" smtClean="0">
                <a:solidFill>
                  <a:prstClr val="black"/>
                </a:solidFill>
              </a:rPr>
              <a:t>【</a:t>
            </a:r>
            <a:r>
              <a:rPr lang="ja-JP" altLang="en-US" sz="1100" b="1" dirty="0" smtClean="0">
                <a:solidFill>
                  <a:prstClr val="black"/>
                </a:solidFill>
              </a:rPr>
              <a:t>求職者に対する支援</a:t>
            </a:r>
            <a:r>
              <a:rPr lang="en-US" altLang="ja-JP" sz="1100" dirty="0" smtClean="0">
                <a:solidFill>
                  <a:prstClr val="black"/>
                </a:solidFill>
              </a:rPr>
              <a:t>】</a:t>
            </a:r>
          </a:p>
          <a:p>
            <a:r>
              <a:rPr lang="ja-JP" altLang="en-US" sz="1100" dirty="0" smtClean="0">
                <a:solidFill>
                  <a:prstClr val="black"/>
                </a:solidFill>
              </a:rPr>
              <a:t>キャリアカウンセリング、</a:t>
            </a:r>
            <a:r>
              <a:rPr lang="ja-JP" altLang="en-US" sz="1100" dirty="0" smtClean="0">
                <a:solidFill>
                  <a:schemeClr val="tx1"/>
                </a:solidFill>
              </a:rPr>
              <a:t>セミナー等によ</a:t>
            </a:r>
            <a:r>
              <a:rPr lang="ja-JP" altLang="en-US" sz="1100" dirty="0" smtClean="0">
                <a:solidFill>
                  <a:prstClr val="black"/>
                </a:solidFill>
              </a:rPr>
              <a:t>る就業支援</a:t>
            </a:r>
            <a:endParaRPr lang="ja-JP" altLang="en-US" sz="1100" dirty="0">
              <a:solidFill>
                <a:prstClr val="black"/>
              </a:solidFill>
            </a:endParaRPr>
          </a:p>
        </p:txBody>
      </p:sp>
      <p:sp>
        <p:nvSpPr>
          <p:cNvPr id="19" name="正方形/長方形 18"/>
          <p:cNvSpPr/>
          <p:nvPr/>
        </p:nvSpPr>
        <p:spPr>
          <a:xfrm>
            <a:off x="2583678" y="1533682"/>
            <a:ext cx="1692000" cy="526013"/>
          </a:xfrm>
          <a:prstGeom prst="rect">
            <a:avLst/>
          </a:prstGeom>
          <a:no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1" dirty="0" smtClean="0">
                <a:solidFill>
                  <a:prstClr val="black"/>
                </a:solidFill>
              </a:rPr>
              <a:t>【</a:t>
            </a:r>
            <a:r>
              <a:rPr lang="ja-JP" altLang="en-US" sz="1100" b="1" dirty="0">
                <a:solidFill>
                  <a:prstClr val="black"/>
                </a:solidFill>
              </a:rPr>
              <a:t>中小企業</a:t>
            </a:r>
            <a:r>
              <a:rPr lang="ja-JP" altLang="en-US" sz="1100" b="1" dirty="0" smtClean="0">
                <a:solidFill>
                  <a:prstClr val="black"/>
                </a:solidFill>
              </a:rPr>
              <a:t>に対する支援</a:t>
            </a:r>
            <a:r>
              <a:rPr lang="en-US" altLang="ja-JP" sz="1100" b="1" dirty="0" smtClean="0">
                <a:solidFill>
                  <a:prstClr val="black"/>
                </a:solidFill>
              </a:rPr>
              <a:t>】</a:t>
            </a:r>
          </a:p>
          <a:p>
            <a:r>
              <a:rPr lang="ja-JP" altLang="en-US" sz="1100" dirty="0">
                <a:solidFill>
                  <a:prstClr val="black"/>
                </a:solidFill>
              </a:rPr>
              <a:t>企業</a:t>
            </a:r>
            <a:r>
              <a:rPr lang="ja-JP" altLang="en-US" sz="1100" dirty="0" smtClean="0">
                <a:solidFill>
                  <a:prstClr val="black"/>
                </a:solidFill>
              </a:rPr>
              <a:t>を採用活動から定着まで一貫して支援</a:t>
            </a:r>
            <a:endParaRPr lang="ja-JP" altLang="en-US" sz="1100" dirty="0">
              <a:solidFill>
                <a:prstClr val="black"/>
              </a:solidFill>
            </a:endParaRPr>
          </a:p>
        </p:txBody>
      </p:sp>
      <p:sp>
        <p:nvSpPr>
          <p:cNvPr id="20" name="正方形/長方形 19"/>
          <p:cNvSpPr/>
          <p:nvPr/>
        </p:nvSpPr>
        <p:spPr>
          <a:xfrm>
            <a:off x="1484583" y="2730391"/>
            <a:ext cx="1692000" cy="454005"/>
          </a:xfrm>
          <a:prstGeom prst="rect">
            <a:avLst/>
          </a:prstGeom>
          <a:no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1" dirty="0" smtClean="0">
                <a:solidFill>
                  <a:prstClr val="black"/>
                </a:solidFill>
              </a:rPr>
              <a:t>【</a:t>
            </a:r>
            <a:r>
              <a:rPr lang="ja-JP" altLang="en-US" sz="1100" b="1" dirty="0" smtClean="0">
                <a:solidFill>
                  <a:prstClr val="black"/>
                </a:solidFill>
              </a:rPr>
              <a:t>ハローワークブランチ</a:t>
            </a:r>
            <a:r>
              <a:rPr lang="en-US" altLang="ja-JP" sz="1100" dirty="0" smtClean="0">
                <a:solidFill>
                  <a:prstClr val="black"/>
                </a:solidFill>
              </a:rPr>
              <a:t>】</a:t>
            </a:r>
          </a:p>
          <a:p>
            <a:pPr algn="ctr"/>
            <a:r>
              <a:rPr lang="ja-JP" altLang="en-US" sz="1100" dirty="0">
                <a:solidFill>
                  <a:prstClr val="black"/>
                </a:solidFill>
              </a:rPr>
              <a:t>職業紹介</a:t>
            </a:r>
          </a:p>
        </p:txBody>
      </p:sp>
      <p:graphicFrame>
        <p:nvGraphicFramePr>
          <p:cNvPr id="21" name="図表 20"/>
          <p:cNvGraphicFramePr/>
          <p:nvPr>
            <p:extLst>
              <p:ext uri="{D42A27DB-BD31-4B8C-83A1-F6EECF244321}">
                <p14:modId xmlns:p14="http://schemas.microsoft.com/office/powerpoint/2010/main" val="1572765191"/>
              </p:ext>
            </p:extLst>
          </p:nvPr>
        </p:nvGraphicFramePr>
        <p:xfrm>
          <a:off x="1611382" y="1650271"/>
          <a:ext cx="1445899" cy="13603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2" name="正方形/長方形 21"/>
          <p:cNvSpPr/>
          <p:nvPr/>
        </p:nvSpPr>
        <p:spPr>
          <a:xfrm>
            <a:off x="380628" y="1446603"/>
            <a:ext cx="3960000" cy="1836000"/>
          </a:xfrm>
          <a:prstGeom prst="rect">
            <a:avLst/>
          </a:prstGeom>
          <a:noFill/>
          <a:ln w="190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3" name="角丸四角形 18"/>
          <p:cNvSpPr>
            <a:spLocks noChangeArrowheads="1"/>
          </p:cNvSpPr>
          <p:nvPr/>
        </p:nvSpPr>
        <p:spPr bwMode="auto">
          <a:xfrm>
            <a:off x="1539374" y="2050168"/>
            <a:ext cx="1584176" cy="53620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r>
              <a:rPr lang="ja-JP" altLang="en-US" sz="1000" b="1" dirty="0" smtClean="0">
                <a:solidFill>
                  <a:prstClr val="black"/>
                </a:solidFill>
                <a:latin typeface="HGPｺﾞｼｯｸM" pitchFamily="50" charset="-128"/>
                <a:ea typeface="HGPｺﾞｼｯｸM" pitchFamily="50" charset="-128"/>
                <a:cs typeface="Times New Roman" pitchFamily="18" charset="0"/>
              </a:rPr>
              <a:t>一体的実施</a:t>
            </a:r>
            <a:endParaRPr lang="en-US" altLang="ja-JP" sz="1000" b="1" dirty="0" smtClean="0">
              <a:solidFill>
                <a:prstClr val="black"/>
              </a:solidFill>
              <a:latin typeface="HGPｺﾞｼｯｸM" pitchFamily="50" charset="-128"/>
              <a:ea typeface="HGPｺﾞｼｯｸM" pitchFamily="50" charset="-128"/>
              <a:cs typeface="Times New Roman" pitchFamily="18" charset="0"/>
            </a:endParaRPr>
          </a:p>
          <a:p>
            <a:pPr algn="ctr"/>
            <a:r>
              <a:rPr lang="ja-JP" altLang="en-US" sz="1000" b="1" dirty="0" smtClean="0">
                <a:solidFill>
                  <a:prstClr val="black"/>
                </a:solidFill>
                <a:latin typeface="HGPｺﾞｼｯｸM" pitchFamily="50" charset="-128"/>
                <a:ea typeface="HGPｺﾞｼｯｸM" pitchFamily="50" charset="-128"/>
                <a:cs typeface="Times New Roman" pitchFamily="18" charset="0"/>
              </a:rPr>
              <a:t>による</a:t>
            </a:r>
            <a:endParaRPr lang="en-US" altLang="ja-JP" sz="1000" b="1" dirty="0" smtClean="0">
              <a:solidFill>
                <a:prstClr val="black"/>
              </a:solidFill>
              <a:latin typeface="HGPｺﾞｼｯｸM" pitchFamily="50" charset="-128"/>
              <a:ea typeface="HGPｺﾞｼｯｸM" pitchFamily="50" charset="-128"/>
              <a:cs typeface="Times New Roman" pitchFamily="18" charset="0"/>
            </a:endParaRPr>
          </a:p>
          <a:p>
            <a:pPr algn="ctr"/>
            <a:r>
              <a:rPr lang="ja-JP" altLang="en-US" sz="1000" b="1" dirty="0">
                <a:solidFill>
                  <a:prstClr val="black"/>
                </a:solidFill>
                <a:latin typeface="HGPｺﾞｼｯｸM" pitchFamily="50" charset="-128"/>
                <a:ea typeface="HGPｺﾞｼｯｸM" pitchFamily="50" charset="-128"/>
                <a:cs typeface="Times New Roman" pitchFamily="18" charset="0"/>
              </a:rPr>
              <a:t>相乗効果</a:t>
            </a:r>
            <a:endParaRPr lang="en-US" altLang="ja-JP" sz="1100" dirty="0">
              <a:solidFill>
                <a:prstClr val="black"/>
              </a:solidFill>
              <a:latin typeface="HGPｺﾞｼｯｸM" pitchFamily="50" charset="-128"/>
              <a:ea typeface="HGPｺﾞｼｯｸM" pitchFamily="50" charset="-128"/>
              <a:cs typeface="Times New Roman" pitchFamily="18" charset="0"/>
            </a:endParaRPr>
          </a:p>
        </p:txBody>
      </p:sp>
      <p:grpSp>
        <p:nvGrpSpPr>
          <p:cNvPr id="24" name="グループ化 23"/>
          <p:cNvGrpSpPr/>
          <p:nvPr/>
        </p:nvGrpSpPr>
        <p:grpSpPr>
          <a:xfrm>
            <a:off x="427757" y="3516827"/>
            <a:ext cx="2206395" cy="2825301"/>
            <a:chOff x="3330837" y="2348880"/>
            <a:chExt cx="1457187" cy="1888843"/>
          </a:xfrm>
        </p:grpSpPr>
        <p:grpSp>
          <p:nvGrpSpPr>
            <p:cNvPr id="25" name="グループ化 24"/>
            <p:cNvGrpSpPr/>
            <p:nvPr/>
          </p:nvGrpSpPr>
          <p:grpSpPr>
            <a:xfrm>
              <a:off x="3330837" y="2348880"/>
              <a:ext cx="1457187" cy="1888843"/>
              <a:chOff x="6226299" y="4768604"/>
              <a:chExt cx="1071367" cy="1345807"/>
            </a:xfrm>
          </p:grpSpPr>
          <p:pic>
            <p:nvPicPr>
              <p:cNvPr id="29" name="Picture 2" descr="D:\NumadateS\My Documents\My Pictures\map_01.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6299" y="4768604"/>
                <a:ext cx="1071367" cy="1345807"/>
              </a:xfrm>
              <a:prstGeom prst="rect">
                <a:avLst/>
              </a:prstGeom>
              <a:noFill/>
              <a:extLst>
                <a:ext uri="{909E8E84-426E-40DD-AFC4-6F175D3DCCD1}">
                  <a14:hiddenFill xmlns:a14="http://schemas.microsoft.com/office/drawing/2010/main">
                    <a:solidFill>
                      <a:srgbClr val="FFFFFF"/>
                    </a:solidFill>
                  </a14:hiddenFill>
                </a:ext>
              </a:extLst>
            </p:spPr>
          </p:pic>
          <p:sp>
            <p:nvSpPr>
              <p:cNvPr id="30" name="星 4 29"/>
              <p:cNvSpPr/>
              <p:nvPr/>
            </p:nvSpPr>
            <p:spPr>
              <a:xfrm>
                <a:off x="6714907" y="5380985"/>
                <a:ext cx="243656" cy="173527"/>
              </a:xfrm>
              <a:prstGeom prst="star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grpSp>
        <p:sp>
          <p:nvSpPr>
            <p:cNvPr id="26" name="下カーブ矢印 25"/>
            <p:cNvSpPr/>
            <p:nvPr/>
          </p:nvSpPr>
          <p:spPr>
            <a:xfrm rot="17379590" flipH="1">
              <a:off x="3520885" y="3592361"/>
              <a:ext cx="658695" cy="167636"/>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27" name="下カーブ矢印 26"/>
            <p:cNvSpPr/>
            <p:nvPr/>
          </p:nvSpPr>
          <p:spPr>
            <a:xfrm rot="5400000" flipH="1" flipV="1">
              <a:off x="3709825" y="2849550"/>
              <a:ext cx="585771" cy="140338"/>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28" name="下カーブ矢印 27"/>
            <p:cNvSpPr/>
            <p:nvPr/>
          </p:nvSpPr>
          <p:spPr>
            <a:xfrm rot="6824346">
              <a:off x="4076842" y="3518275"/>
              <a:ext cx="499923" cy="158535"/>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grpSp>
      <p:pic>
        <p:nvPicPr>
          <p:cNvPr id="31" name="Picture 13" descr="D:\MurakataY\Desktop\サンプル集\サンプル画像\りそな銀行本店外観１.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27447" y="3379461"/>
            <a:ext cx="745197" cy="82116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32" name="角丸四角形 31"/>
          <p:cNvSpPr/>
          <p:nvPr/>
        </p:nvSpPr>
        <p:spPr>
          <a:xfrm>
            <a:off x="2432644" y="4290715"/>
            <a:ext cx="1080000" cy="360000"/>
          </a:xfrm>
          <a:prstGeom prst="round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b="1" dirty="0">
                <a:solidFill>
                  <a:prstClr val="black"/>
                </a:solidFill>
                <a:effectLst>
                  <a:outerShdw blurRad="38100" dist="38100" dir="2700000" algn="tl">
                    <a:srgbClr val="000000">
                      <a:alpha val="43137"/>
                    </a:srgbClr>
                  </a:outerShdw>
                </a:effectLst>
              </a:rPr>
              <a:t>金融機関</a:t>
            </a:r>
          </a:p>
        </p:txBody>
      </p:sp>
      <p:sp>
        <p:nvSpPr>
          <p:cNvPr id="33" name="角丸四角形 32"/>
          <p:cNvSpPr/>
          <p:nvPr/>
        </p:nvSpPr>
        <p:spPr>
          <a:xfrm>
            <a:off x="2468644" y="4749603"/>
            <a:ext cx="1080000" cy="360000"/>
          </a:xfrm>
          <a:prstGeom prst="round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b="1" dirty="0">
                <a:solidFill>
                  <a:prstClr val="black"/>
                </a:solidFill>
                <a:effectLst>
                  <a:outerShdw blurRad="38100" dist="38100" dir="2700000" algn="tl">
                    <a:srgbClr val="000000">
                      <a:alpha val="43137"/>
                    </a:srgbClr>
                  </a:outerShdw>
                </a:effectLst>
              </a:rPr>
              <a:t>商工</a:t>
            </a:r>
            <a:r>
              <a:rPr lang="ja-JP" altLang="en-US" sz="1200" b="1" dirty="0" smtClean="0">
                <a:solidFill>
                  <a:prstClr val="black"/>
                </a:solidFill>
                <a:effectLst>
                  <a:outerShdw blurRad="38100" dist="38100" dir="2700000" algn="tl">
                    <a:srgbClr val="000000">
                      <a:alpha val="43137"/>
                    </a:srgbClr>
                  </a:outerShdw>
                </a:effectLst>
              </a:rPr>
              <a:t>会議所</a:t>
            </a:r>
            <a:endParaRPr lang="en-US" altLang="ja-JP" sz="1200" b="1" dirty="0" smtClean="0">
              <a:solidFill>
                <a:prstClr val="black"/>
              </a:solidFill>
              <a:effectLst>
                <a:outerShdw blurRad="38100" dist="38100" dir="2700000" algn="tl">
                  <a:srgbClr val="000000">
                    <a:alpha val="43137"/>
                  </a:srgbClr>
                </a:outerShdw>
              </a:effectLst>
            </a:endParaRPr>
          </a:p>
          <a:p>
            <a:pPr algn="ctr"/>
            <a:r>
              <a:rPr lang="ja-JP" altLang="en-US" sz="1200" b="1" dirty="0">
                <a:solidFill>
                  <a:prstClr val="black"/>
                </a:solidFill>
                <a:effectLst>
                  <a:outerShdw blurRad="38100" dist="38100" dir="2700000" algn="tl">
                    <a:srgbClr val="000000">
                      <a:alpha val="43137"/>
                    </a:srgbClr>
                  </a:outerShdw>
                </a:effectLst>
              </a:rPr>
              <a:t>商工会</a:t>
            </a:r>
          </a:p>
        </p:txBody>
      </p:sp>
      <p:cxnSp>
        <p:nvCxnSpPr>
          <p:cNvPr id="34" name="直線矢印コネクタ 33"/>
          <p:cNvCxnSpPr/>
          <p:nvPr/>
        </p:nvCxnSpPr>
        <p:spPr>
          <a:xfrm flipH="1">
            <a:off x="1684901" y="3282603"/>
            <a:ext cx="467035" cy="143446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右矢印 34"/>
          <p:cNvSpPr/>
          <p:nvPr/>
        </p:nvSpPr>
        <p:spPr>
          <a:xfrm>
            <a:off x="3607375" y="4295585"/>
            <a:ext cx="276504" cy="9363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prstClr val="white"/>
              </a:solidFill>
            </a:endParaRPr>
          </a:p>
        </p:txBody>
      </p:sp>
      <p:sp>
        <p:nvSpPr>
          <p:cNvPr id="6" name="テキスト ボックス 5"/>
          <p:cNvSpPr txBox="1"/>
          <p:nvPr/>
        </p:nvSpPr>
        <p:spPr>
          <a:xfrm>
            <a:off x="-99951" y="4978395"/>
            <a:ext cx="1872208" cy="430887"/>
          </a:xfrm>
          <a:prstGeom prst="rect">
            <a:avLst/>
          </a:prstGeom>
          <a:noFill/>
        </p:spPr>
        <p:txBody>
          <a:bodyPr wrap="square" rtlCol="0">
            <a:spAutoFit/>
          </a:bodyPr>
          <a:lstStyle/>
          <a:p>
            <a:pPr algn="ctr"/>
            <a:r>
              <a:rPr lang="ja-JP" altLang="en-US" sz="1100" b="1" dirty="0">
                <a:solidFill>
                  <a:prstClr val="black"/>
                </a:solidFill>
              </a:rPr>
              <a:t>フィールドを</a:t>
            </a:r>
            <a:endParaRPr lang="en-US" altLang="ja-JP" sz="1100" b="1" dirty="0">
              <a:solidFill>
                <a:prstClr val="black"/>
              </a:solidFill>
            </a:endParaRPr>
          </a:p>
          <a:p>
            <a:pPr algn="ctr"/>
            <a:r>
              <a:rPr lang="ja-JP" altLang="en-US" sz="1100" b="1" dirty="0">
                <a:solidFill>
                  <a:prstClr val="black"/>
                </a:solidFill>
              </a:rPr>
              <a:t>核に地域</a:t>
            </a:r>
            <a:r>
              <a:rPr lang="ja-JP" altLang="en-US" sz="1100" b="1" dirty="0" smtClean="0">
                <a:solidFill>
                  <a:prstClr val="black"/>
                </a:solidFill>
              </a:rPr>
              <a:t>展開</a:t>
            </a:r>
            <a:endParaRPr lang="ja-JP" altLang="en-US" sz="1100" b="1" dirty="0">
              <a:solidFill>
                <a:prstClr val="black"/>
              </a:solidFill>
            </a:endParaRPr>
          </a:p>
        </p:txBody>
      </p:sp>
      <p:pic>
        <p:nvPicPr>
          <p:cNvPr id="37"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98168" y="3901067"/>
            <a:ext cx="308499" cy="582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7663526" y="3933841"/>
            <a:ext cx="251085" cy="543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左右矢印 38"/>
          <p:cNvSpPr/>
          <p:nvPr/>
        </p:nvSpPr>
        <p:spPr>
          <a:xfrm>
            <a:off x="5420748" y="4469151"/>
            <a:ext cx="1120944" cy="515413"/>
          </a:xfrm>
          <a:prstGeom prst="lef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dirty="0">
              <a:solidFill>
                <a:prstClr val="white"/>
              </a:solidFill>
            </a:endParaRPr>
          </a:p>
        </p:txBody>
      </p:sp>
      <p:sp>
        <p:nvSpPr>
          <p:cNvPr id="40" name="角丸四角形 39"/>
          <p:cNvSpPr/>
          <p:nvPr/>
        </p:nvSpPr>
        <p:spPr>
          <a:xfrm>
            <a:off x="6221968" y="3805730"/>
            <a:ext cx="1008111" cy="341965"/>
          </a:xfrm>
          <a:prstGeom prst="round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100" b="1" dirty="0">
                <a:solidFill>
                  <a:prstClr val="black"/>
                </a:solidFill>
                <a:effectLst>
                  <a:outerShdw blurRad="38100" dist="38100" dir="2700000" algn="tl">
                    <a:srgbClr val="000000">
                      <a:alpha val="43137"/>
                    </a:srgbClr>
                  </a:outerShdw>
                </a:effectLst>
              </a:rPr>
              <a:t>ハローワーク</a:t>
            </a:r>
          </a:p>
        </p:txBody>
      </p:sp>
      <p:sp>
        <p:nvSpPr>
          <p:cNvPr id="41" name="テキスト ボックス 40"/>
          <p:cNvSpPr txBox="1"/>
          <p:nvPr/>
        </p:nvSpPr>
        <p:spPr>
          <a:xfrm>
            <a:off x="5348740" y="4209415"/>
            <a:ext cx="1224135" cy="369332"/>
          </a:xfrm>
          <a:prstGeom prst="rect">
            <a:avLst/>
          </a:prstGeom>
          <a:noFill/>
        </p:spPr>
        <p:txBody>
          <a:bodyPr wrap="square" rtlCol="0">
            <a:spAutoFit/>
          </a:bodyPr>
          <a:lstStyle/>
          <a:p>
            <a:pPr algn="ctr"/>
            <a:r>
              <a:rPr lang="ja-JP" altLang="en-US" b="1" dirty="0" smtClean="0">
                <a:solidFill>
                  <a:prstClr val="black"/>
                </a:solidFill>
                <a:effectLst>
                  <a:outerShdw blurRad="38100" dist="38100" dir="2700000" algn="tl">
                    <a:srgbClr val="000000">
                      <a:alpha val="43137"/>
                    </a:srgbClr>
                  </a:outerShdw>
                </a:effectLst>
              </a:rPr>
              <a:t>マッチング</a:t>
            </a:r>
            <a:endParaRPr lang="ja-JP" altLang="en-US" b="1" dirty="0">
              <a:solidFill>
                <a:prstClr val="black"/>
              </a:solidFill>
              <a:effectLst>
                <a:outerShdw blurRad="38100" dist="38100" dir="2700000" algn="tl">
                  <a:srgbClr val="000000">
                    <a:alpha val="43137"/>
                  </a:srgbClr>
                </a:outerShdw>
              </a:effectLst>
            </a:endParaRPr>
          </a:p>
        </p:txBody>
      </p:sp>
      <p:sp>
        <p:nvSpPr>
          <p:cNvPr id="42" name="角丸四角形 41"/>
          <p:cNvSpPr/>
          <p:nvPr/>
        </p:nvSpPr>
        <p:spPr>
          <a:xfrm>
            <a:off x="5492756" y="6011639"/>
            <a:ext cx="1034158" cy="332308"/>
          </a:xfrm>
          <a:prstGeom prst="round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prstClr val="black"/>
                </a:solidFill>
                <a:effectLst>
                  <a:outerShdw blurRad="38100" dist="38100" dir="2700000" algn="tl">
                    <a:srgbClr val="000000">
                      <a:alpha val="43137"/>
                    </a:srgbClr>
                  </a:outerShdw>
                </a:effectLst>
              </a:rPr>
              <a:t>市町村</a:t>
            </a:r>
          </a:p>
        </p:txBody>
      </p:sp>
      <p:sp>
        <p:nvSpPr>
          <p:cNvPr id="43" name="曲折矢印 42"/>
          <p:cNvSpPr/>
          <p:nvPr/>
        </p:nvSpPr>
        <p:spPr>
          <a:xfrm rot="16200000">
            <a:off x="7585138" y="4942938"/>
            <a:ext cx="315897" cy="39588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grpSp>
        <p:nvGrpSpPr>
          <p:cNvPr id="44" name="グループ化 43"/>
          <p:cNvGrpSpPr>
            <a:grpSpLocks noChangeAspect="1"/>
          </p:cNvGrpSpPr>
          <p:nvPr/>
        </p:nvGrpSpPr>
        <p:grpSpPr>
          <a:xfrm>
            <a:off x="4113547" y="5585848"/>
            <a:ext cx="531874" cy="721091"/>
            <a:chOff x="3402387" y="4779897"/>
            <a:chExt cx="521541" cy="665327"/>
          </a:xfrm>
        </p:grpSpPr>
        <p:pic>
          <p:nvPicPr>
            <p:cNvPr id="45" name="Picture 137" descr="D:\numadates\My Documents\My Pictures\img09655.t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02387" y="4779897"/>
              <a:ext cx="367316" cy="560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38" descr="D:\numadates\My Documents\My Pictures\img09656.ti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566814" y="4900296"/>
              <a:ext cx="357114" cy="54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7" name="Picture 2" descr="D:\tsujiim\Desktop\倉庫＿~1.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037804" y="3856928"/>
            <a:ext cx="1409966" cy="1059115"/>
          </a:xfrm>
          <a:prstGeom prst="rect">
            <a:avLst/>
          </a:prstGeom>
          <a:noFill/>
          <a:extLst>
            <a:ext uri="{909E8E84-426E-40DD-AFC4-6F175D3DCCD1}">
              <a14:hiddenFill xmlns:a14="http://schemas.microsoft.com/office/drawing/2010/main">
                <a:solidFill>
                  <a:srgbClr val="FFFFFF"/>
                </a:solidFill>
              </a14:hiddenFill>
            </a:ext>
          </a:extLst>
        </p:spPr>
      </p:pic>
      <p:sp>
        <p:nvSpPr>
          <p:cNvPr id="48" name="角丸四角形 47"/>
          <p:cNvSpPr/>
          <p:nvPr/>
        </p:nvSpPr>
        <p:spPr>
          <a:xfrm>
            <a:off x="3980588" y="4620938"/>
            <a:ext cx="1170495" cy="317849"/>
          </a:xfrm>
          <a:prstGeom prst="round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b="1" dirty="0" smtClean="0">
                <a:solidFill>
                  <a:prstClr val="black"/>
                </a:solidFill>
                <a:effectLst>
                  <a:outerShdw blurRad="38100" dist="38100" dir="2700000" algn="tl">
                    <a:srgbClr val="000000">
                      <a:alpha val="43137"/>
                    </a:srgbClr>
                  </a:outerShdw>
                </a:effectLst>
              </a:rPr>
              <a:t>優良中小企業</a:t>
            </a:r>
            <a:endParaRPr lang="ja-JP" altLang="en-US" sz="1200" b="1" dirty="0">
              <a:solidFill>
                <a:prstClr val="black"/>
              </a:solidFill>
              <a:effectLst>
                <a:outerShdw blurRad="38100" dist="38100" dir="2700000" algn="tl">
                  <a:srgbClr val="000000">
                    <a:alpha val="43137"/>
                  </a:srgbClr>
                </a:outerShdw>
              </a:effectLst>
            </a:endParaRPr>
          </a:p>
        </p:txBody>
      </p:sp>
      <p:sp>
        <p:nvSpPr>
          <p:cNvPr id="49" name="角丸四角形 48"/>
          <p:cNvSpPr/>
          <p:nvPr/>
        </p:nvSpPr>
        <p:spPr>
          <a:xfrm>
            <a:off x="6932916" y="4499039"/>
            <a:ext cx="1287692" cy="436052"/>
          </a:xfrm>
          <a:prstGeom prst="round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smtClean="0">
                <a:solidFill>
                  <a:prstClr val="black"/>
                </a:solidFill>
                <a:effectLst>
                  <a:outerShdw blurRad="38100" dist="38100" dir="2700000" algn="tl">
                    <a:srgbClr val="000000">
                      <a:alpha val="43137"/>
                    </a:srgbClr>
                  </a:outerShdw>
                </a:effectLst>
              </a:rPr>
              <a:t>若　者</a:t>
            </a:r>
            <a:endParaRPr lang="ja-JP" altLang="en-US" sz="1600" b="1" dirty="0">
              <a:solidFill>
                <a:prstClr val="black"/>
              </a:solidFill>
              <a:effectLst>
                <a:outerShdw blurRad="38100" dist="38100" dir="2700000" algn="tl">
                  <a:srgbClr val="000000">
                    <a:alpha val="43137"/>
                  </a:srgbClr>
                </a:outerShdw>
              </a:effectLst>
            </a:endParaRPr>
          </a:p>
        </p:txBody>
      </p:sp>
      <p:cxnSp>
        <p:nvCxnSpPr>
          <p:cNvPr id="50" name="直線コネクタ 49"/>
          <p:cNvCxnSpPr/>
          <p:nvPr/>
        </p:nvCxnSpPr>
        <p:spPr>
          <a:xfrm flipH="1">
            <a:off x="5960807" y="3448336"/>
            <a:ext cx="178766" cy="4403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下カーブ矢印 50"/>
          <p:cNvSpPr/>
          <p:nvPr/>
        </p:nvSpPr>
        <p:spPr>
          <a:xfrm rot="6160450">
            <a:off x="4489014" y="5261852"/>
            <a:ext cx="809666" cy="3615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54" name="テキスト ボックス 53"/>
          <p:cNvSpPr txBox="1"/>
          <p:nvPr/>
        </p:nvSpPr>
        <p:spPr>
          <a:xfrm>
            <a:off x="3692556" y="6261353"/>
            <a:ext cx="1440160" cy="261610"/>
          </a:xfrm>
          <a:prstGeom prst="rect">
            <a:avLst/>
          </a:prstGeom>
          <a:noFill/>
        </p:spPr>
        <p:txBody>
          <a:bodyPr wrap="square" rtlCol="0">
            <a:spAutoFit/>
          </a:bodyPr>
          <a:lstStyle/>
          <a:p>
            <a:pPr algn="ctr"/>
            <a:r>
              <a:rPr lang="ja-JP" altLang="en-US" sz="1100" b="1" dirty="0" smtClean="0">
                <a:solidFill>
                  <a:prstClr val="black"/>
                </a:solidFill>
              </a:rPr>
              <a:t>優良企業就</a:t>
            </a:r>
            <a:r>
              <a:rPr lang="ja-JP" altLang="en-US" sz="1100" b="1" dirty="0">
                <a:solidFill>
                  <a:prstClr val="black"/>
                </a:solidFill>
              </a:rPr>
              <a:t>活</a:t>
            </a:r>
            <a:r>
              <a:rPr lang="ja-JP" altLang="en-US" sz="1100" b="1" dirty="0" smtClean="0">
                <a:solidFill>
                  <a:prstClr val="black"/>
                </a:solidFill>
              </a:rPr>
              <a:t>ガイド</a:t>
            </a:r>
            <a:endParaRPr lang="ja-JP" altLang="en-US" sz="1100" b="1" dirty="0">
              <a:solidFill>
                <a:prstClr val="black"/>
              </a:solidFill>
            </a:endParaRPr>
          </a:p>
        </p:txBody>
      </p:sp>
      <p:sp>
        <p:nvSpPr>
          <p:cNvPr id="55" name="テキスト ボックス 54"/>
          <p:cNvSpPr txBox="1"/>
          <p:nvPr/>
        </p:nvSpPr>
        <p:spPr>
          <a:xfrm>
            <a:off x="4196612" y="5035847"/>
            <a:ext cx="1476000" cy="612000"/>
          </a:xfrm>
          <a:prstGeom prst="irregularSeal1">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sz="1200" b="1" dirty="0">
                <a:solidFill>
                  <a:prstClr val="black"/>
                </a:solidFill>
              </a:rPr>
              <a:t>魅力発信</a:t>
            </a:r>
          </a:p>
        </p:txBody>
      </p:sp>
      <p:sp>
        <p:nvSpPr>
          <p:cNvPr id="56" name="下カーブ矢印 55"/>
          <p:cNvSpPr/>
          <p:nvPr/>
        </p:nvSpPr>
        <p:spPr>
          <a:xfrm rot="15738798" flipH="1">
            <a:off x="6530470" y="5293415"/>
            <a:ext cx="809270" cy="33115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dirty="0">
              <a:solidFill>
                <a:prstClr val="black"/>
              </a:solidFill>
            </a:endParaRPr>
          </a:p>
        </p:txBody>
      </p:sp>
      <p:sp>
        <p:nvSpPr>
          <p:cNvPr id="57" name="角丸四角形 56"/>
          <p:cNvSpPr/>
          <p:nvPr/>
        </p:nvSpPr>
        <p:spPr>
          <a:xfrm>
            <a:off x="7869020" y="5010795"/>
            <a:ext cx="864096" cy="358003"/>
          </a:xfrm>
          <a:prstGeom prst="round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b="1" dirty="0" smtClean="0">
                <a:solidFill>
                  <a:prstClr val="black"/>
                </a:solidFill>
                <a:effectLst>
                  <a:outerShdw blurRad="38100" dist="38100" dir="2700000" algn="tl">
                    <a:srgbClr val="000000">
                      <a:alpha val="43137"/>
                    </a:srgbClr>
                  </a:outerShdw>
                </a:effectLst>
              </a:rPr>
              <a:t>府内大学</a:t>
            </a:r>
            <a:endParaRPr lang="ja-JP" altLang="en-US" sz="1050" b="1" dirty="0">
              <a:solidFill>
                <a:prstClr val="black"/>
              </a:solidFill>
              <a:effectLst>
                <a:outerShdw blurRad="38100" dist="38100" dir="2700000" algn="tl">
                  <a:srgbClr val="000000">
                    <a:alpha val="43137"/>
                  </a:srgbClr>
                </a:outerShdw>
              </a:effectLst>
            </a:endParaRPr>
          </a:p>
        </p:txBody>
      </p:sp>
      <p:sp>
        <p:nvSpPr>
          <p:cNvPr id="58" name="テキスト ボックス 57"/>
          <p:cNvSpPr txBox="1"/>
          <p:nvPr/>
        </p:nvSpPr>
        <p:spPr>
          <a:xfrm>
            <a:off x="6284844" y="5078787"/>
            <a:ext cx="1476000" cy="648000"/>
          </a:xfrm>
          <a:prstGeom prst="irregularSeal1">
            <a:avLst/>
          </a:prstGeom>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ja-JP" altLang="en-US" sz="1200" b="1" dirty="0">
                <a:solidFill>
                  <a:prstClr val="black"/>
                </a:solidFill>
              </a:rPr>
              <a:t>職種</a:t>
            </a:r>
            <a:r>
              <a:rPr lang="ja-JP" altLang="en-US" sz="1200" b="1" dirty="0" smtClean="0">
                <a:solidFill>
                  <a:prstClr val="black"/>
                </a:solidFill>
              </a:rPr>
              <a:t>志向拡大</a:t>
            </a:r>
            <a:endParaRPr lang="ja-JP" altLang="en-US" sz="1200" b="1" dirty="0">
              <a:solidFill>
                <a:prstClr val="black"/>
              </a:solidFill>
            </a:endParaRPr>
          </a:p>
        </p:txBody>
      </p:sp>
      <p:sp>
        <p:nvSpPr>
          <p:cNvPr id="59" name="正方形/長方形 58"/>
          <p:cNvSpPr/>
          <p:nvPr/>
        </p:nvSpPr>
        <p:spPr>
          <a:xfrm>
            <a:off x="6788900" y="5853203"/>
            <a:ext cx="1595056" cy="54893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ts val="1600"/>
              </a:lnSpc>
            </a:pPr>
            <a:endParaRPr lang="en-US" altLang="ja-JP" sz="1050" b="1" dirty="0">
              <a:solidFill>
                <a:prstClr val="black"/>
              </a:solidFill>
            </a:endParaRPr>
          </a:p>
          <a:p>
            <a:pPr>
              <a:lnSpc>
                <a:spcPts val="1600"/>
              </a:lnSpc>
            </a:pPr>
            <a:r>
              <a:rPr lang="ja-JP" altLang="en-US" sz="1050" b="1" dirty="0">
                <a:solidFill>
                  <a:prstClr val="black"/>
                </a:solidFill>
              </a:rPr>
              <a:t>大企業志向・事務職</a:t>
            </a:r>
            <a:r>
              <a:rPr lang="ja-JP" altLang="en-US" sz="1050" b="1" dirty="0" smtClean="0">
                <a:solidFill>
                  <a:prstClr val="black"/>
                </a:solidFill>
              </a:rPr>
              <a:t>志向</a:t>
            </a:r>
            <a:endParaRPr lang="en-US" altLang="ja-JP" sz="1050" b="1" dirty="0" smtClean="0">
              <a:solidFill>
                <a:prstClr val="black"/>
              </a:solidFill>
            </a:endParaRPr>
          </a:p>
          <a:p>
            <a:pPr>
              <a:lnSpc>
                <a:spcPts val="1600"/>
              </a:lnSpc>
            </a:pPr>
            <a:r>
              <a:rPr lang="ja-JP" altLang="en-US" sz="1050" b="1" dirty="0" smtClean="0">
                <a:solidFill>
                  <a:prstClr val="black"/>
                </a:solidFill>
              </a:rPr>
              <a:t>から</a:t>
            </a:r>
            <a:r>
              <a:rPr lang="ja-JP" altLang="en-US" sz="1050" b="1" dirty="0">
                <a:solidFill>
                  <a:prstClr val="black"/>
                </a:solidFill>
              </a:rPr>
              <a:t>の意識転換</a:t>
            </a:r>
          </a:p>
          <a:p>
            <a:pPr algn="ctr">
              <a:lnSpc>
                <a:spcPts val="1600"/>
              </a:lnSpc>
            </a:pPr>
            <a:endParaRPr lang="ja-JP" altLang="en-US" sz="1050" dirty="0">
              <a:solidFill>
                <a:prstClr val="black"/>
              </a:solidFill>
            </a:endParaRPr>
          </a:p>
        </p:txBody>
      </p:sp>
      <p:sp>
        <p:nvSpPr>
          <p:cNvPr id="60" name="上下矢印 59"/>
          <p:cNvSpPr/>
          <p:nvPr/>
        </p:nvSpPr>
        <p:spPr>
          <a:xfrm>
            <a:off x="5728204" y="5010795"/>
            <a:ext cx="484632" cy="80973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200" b="1" dirty="0" smtClean="0">
                <a:solidFill>
                  <a:prstClr val="white"/>
                </a:solidFill>
              </a:rPr>
              <a:t>連携</a:t>
            </a:r>
            <a:endParaRPr lang="ja-JP" altLang="en-US" sz="1200" b="1" dirty="0">
              <a:solidFill>
                <a:prstClr val="white"/>
              </a:solidFill>
            </a:endParaRPr>
          </a:p>
        </p:txBody>
      </p:sp>
      <p:sp>
        <p:nvSpPr>
          <p:cNvPr id="61" name="正方形/長方形 60"/>
          <p:cNvSpPr/>
          <p:nvPr/>
        </p:nvSpPr>
        <p:spPr>
          <a:xfrm>
            <a:off x="4448640" y="807910"/>
            <a:ext cx="4500500" cy="261870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nSpc>
                <a:spcPts val="1200"/>
              </a:lnSpc>
            </a:pPr>
            <a:r>
              <a:rPr lang="ja-JP" altLang="en-US" sz="1050" b="1" dirty="0" smtClean="0">
                <a:solidFill>
                  <a:prstClr val="black"/>
                </a:solidFill>
              </a:rPr>
              <a:t>〇若者が集まりやすい場所での就職支援（天王寺駅周辺など）</a:t>
            </a:r>
            <a:endParaRPr lang="en-US" altLang="ja-JP" sz="1050" b="1" dirty="0" smtClean="0">
              <a:solidFill>
                <a:prstClr val="black"/>
              </a:solidFill>
            </a:endParaRPr>
          </a:p>
          <a:p>
            <a:pPr>
              <a:lnSpc>
                <a:spcPts val="1200"/>
              </a:lnSpc>
            </a:pPr>
            <a:r>
              <a:rPr lang="ja-JP" altLang="en-US" sz="1050" dirty="0">
                <a:solidFill>
                  <a:prstClr val="black"/>
                </a:solidFill>
              </a:rPr>
              <a:t>　</a:t>
            </a:r>
            <a:r>
              <a:rPr lang="ja-JP" altLang="en-US" sz="1050" dirty="0" smtClean="0">
                <a:solidFill>
                  <a:prstClr val="black"/>
                </a:solidFill>
              </a:rPr>
              <a:t>　　合同企業面接会等の一過性の</a:t>
            </a:r>
            <a:r>
              <a:rPr lang="ja-JP" altLang="en-US" sz="1050" dirty="0">
                <a:solidFill>
                  <a:prstClr val="black"/>
                </a:solidFill>
              </a:rPr>
              <a:t>イベント</a:t>
            </a:r>
            <a:r>
              <a:rPr lang="ja-JP" altLang="en-US" sz="1050" dirty="0" smtClean="0">
                <a:solidFill>
                  <a:prstClr val="black"/>
                </a:solidFill>
              </a:rPr>
              <a:t>のみならず、継続的な就職支援</a:t>
            </a:r>
            <a:endParaRPr lang="en-US" altLang="ja-JP" sz="1050" dirty="0" smtClean="0">
              <a:solidFill>
                <a:prstClr val="black"/>
              </a:solidFill>
            </a:endParaRPr>
          </a:p>
          <a:p>
            <a:pPr>
              <a:lnSpc>
                <a:spcPts val="1200"/>
              </a:lnSpc>
            </a:pPr>
            <a:r>
              <a:rPr lang="ja-JP" altLang="en-US" sz="1050" dirty="0">
                <a:solidFill>
                  <a:prstClr val="black"/>
                </a:solidFill>
              </a:rPr>
              <a:t>　</a:t>
            </a:r>
            <a:r>
              <a:rPr lang="ja-JP" altLang="en-US" sz="1050" dirty="0" smtClean="0">
                <a:solidFill>
                  <a:prstClr val="black"/>
                </a:solidFill>
              </a:rPr>
              <a:t>　　を行う。</a:t>
            </a:r>
            <a:endParaRPr lang="en-US" altLang="ja-JP" sz="1050" dirty="0" smtClean="0">
              <a:solidFill>
                <a:prstClr val="black"/>
              </a:solidFill>
            </a:endParaRPr>
          </a:p>
          <a:p>
            <a:pPr>
              <a:lnSpc>
                <a:spcPts val="1200"/>
              </a:lnSpc>
            </a:pPr>
            <a:r>
              <a:rPr lang="ja-JP" altLang="en-US" sz="1050" b="1" dirty="0">
                <a:solidFill>
                  <a:prstClr val="black"/>
                </a:solidFill>
              </a:rPr>
              <a:t>〇</a:t>
            </a:r>
            <a:r>
              <a:rPr lang="ja-JP" altLang="en-US" sz="1050" b="1" dirty="0" smtClean="0">
                <a:solidFill>
                  <a:prstClr val="black"/>
                </a:solidFill>
              </a:rPr>
              <a:t>ミニ合同企業面接会の開催</a:t>
            </a:r>
            <a:endParaRPr lang="en-US" altLang="ja-JP" sz="1050" b="1" dirty="0" smtClean="0">
              <a:solidFill>
                <a:prstClr val="black"/>
              </a:solidFill>
            </a:endParaRPr>
          </a:p>
          <a:p>
            <a:pPr>
              <a:lnSpc>
                <a:spcPts val="1200"/>
              </a:lnSpc>
            </a:pPr>
            <a:r>
              <a:rPr lang="ja-JP" altLang="en-US" sz="1050" dirty="0" smtClean="0">
                <a:solidFill>
                  <a:prstClr val="black"/>
                </a:solidFill>
              </a:rPr>
              <a:t>　　　出展企業数を３社程度とすることで、企業と若者が濃密な交流を行い、</a:t>
            </a:r>
            <a:endParaRPr lang="en-US" altLang="ja-JP" sz="1050" dirty="0" smtClean="0">
              <a:solidFill>
                <a:prstClr val="black"/>
              </a:solidFill>
            </a:endParaRPr>
          </a:p>
          <a:p>
            <a:pPr>
              <a:lnSpc>
                <a:spcPts val="1200"/>
              </a:lnSpc>
            </a:pPr>
            <a:r>
              <a:rPr lang="ja-JP" altLang="en-US" sz="1050" dirty="0">
                <a:solidFill>
                  <a:prstClr val="black"/>
                </a:solidFill>
              </a:rPr>
              <a:t>　</a:t>
            </a:r>
            <a:r>
              <a:rPr lang="ja-JP" altLang="en-US" sz="1050" dirty="0" smtClean="0">
                <a:solidFill>
                  <a:prstClr val="black"/>
                </a:solidFill>
              </a:rPr>
              <a:t>　　マッチングを促進する。</a:t>
            </a:r>
            <a:endParaRPr lang="en-US" altLang="ja-JP" sz="1050" dirty="0" smtClean="0">
              <a:solidFill>
                <a:prstClr val="black"/>
              </a:solidFill>
            </a:endParaRPr>
          </a:p>
          <a:p>
            <a:pPr>
              <a:lnSpc>
                <a:spcPts val="1200"/>
              </a:lnSpc>
            </a:pPr>
            <a:r>
              <a:rPr lang="ja-JP" altLang="en-US" sz="1050" b="1" dirty="0" smtClean="0">
                <a:solidFill>
                  <a:prstClr val="black"/>
                </a:solidFill>
              </a:rPr>
              <a:t>〇</a:t>
            </a:r>
            <a:r>
              <a:rPr lang="ja-JP" altLang="en-US" sz="1050" b="1" dirty="0">
                <a:solidFill>
                  <a:prstClr val="black"/>
                </a:solidFill>
              </a:rPr>
              <a:t>就職塾</a:t>
            </a:r>
            <a:r>
              <a:rPr lang="ja-JP" altLang="en-US" sz="1050" b="1" dirty="0" smtClean="0">
                <a:solidFill>
                  <a:prstClr val="black"/>
                </a:solidFill>
              </a:rPr>
              <a:t>の実施</a:t>
            </a:r>
            <a:endParaRPr lang="en-US" altLang="ja-JP" sz="1050" b="1" dirty="0" smtClean="0">
              <a:solidFill>
                <a:prstClr val="black"/>
              </a:solidFill>
            </a:endParaRPr>
          </a:p>
          <a:p>
            <a:pPr>
              <a:lnSpc>
                <a:spcPts val="1200"/>
              </a:lnSpc>
            </a:pPr>
            <a:r>
              <a:rPr lang="ja-JP" altLang="en-US" sz="1050" b="1" dirty="0">
                <a:solidFill>
                  <a:prstClr val="black"/>
                </a:solidFill>
              </a:rPr>
              <a:t>　</a:t>
            </a:r>
            <a:r>
              <a:rPr lang="ja-JP" altLang="en-US" sz="1050" b="1" dirty="0" smtClean="0">
                <a:solidFill>
                  <a:prstClr val="black"/>
                </a:solidFill>
              </a:rPr>
              <a:t>　　</a:t>
            </a:r>
            <a:r>
              <a:rPr lang="ja-JP" altLang="en-US" sz="1050" dirty="0" smtClean="0">
                <a:solidFill>
                  <a:prstClr val="black"/>
                </a:solidFill>
              </a:rPr>
              <a:t>社会人基礎力を養成する就職力向上支援を行い、就職率の向上を図る。</a:t>
            </a:r>
            <a:endParaRPr lang="en-US" altLang="ja-JP" sz="1050" dirty="0" smtClean="0">
              <a:solidFill>
                <a:prstClr val="black"/>
              </a:solidFill>
            </a:endParaRPr>
          </a:p>
          <a:p>
            <a:pPr>
              <a:lnSpc>
                <a:spcPts val="1200"/>
              </a:lnSpc>
            </a:pPr>
            <a:r>
              <a:rPr lang="ja-JP" altLang="en-US" sz="1050" b="1" dirty="0" smtClean="0">
                <a:solidFill>
                  <a:prstClr val="black"/>
                </a:solidFill>
              </a:rPr>
              <a:t>〇定着支援</a:t>
            </a:r>
            <a:endParaRPr lang="en-US" altLang="ja-JP" sz="1050" b="1" dirty="0" smtClean="0">
              <a:solidFill>
                <a:prstClr val="black"/>
              </a:solidFill>
            </a:endParaRPr>
          </a:p>
          <a:p>
            <a:pPr>
              <a:lnSpc>
                <a:spcPts val="1200"/>
              </a:lnSpc>
            </a:pPr>
            <a:r>
              <a:rPr lang="ja-JP" altLang="en-US" sz="1050" b="1" dirty="0">
                <a:solidFill>
                  <a:prstClr val="black"/>
                </a:solidFill>
              </a:rPr>
              <a:t>　</a:t>
            </a:r>
            <a:r>
              <a:rPr lang="ja-JP" altLang="en-US" sz="1050" b="1" dirty="0" smtClean="0">
                <a:solidFill>
                  <a:prstClr val="black"/>
                </a:solidFill>
              </a:rPr>
              <a:t>　　</a:t>
            </a:r>
            <a:r>
              <a:rPr lang="ja-JP" altLang="en-US" sz="1050" dirty="0">
                <a:solidFill>
                  <a:prstClr val="black"/>
                </a:solidFill>
              </a:rPr>
              <a:t>若手</a:t>
            </a:r>
            <a:r>
              <a:rPr lang="ja-JP" altLang="en-US" sz="1050" dirty="0" smtClean="0">
                <a:solidFill>
                  <a:prstClr val="black"/>
                </a:solidFill>
              </a:rPr>
              <a:t>社員向け定着研修や経営者向けコンサルなどを実施し離職防止を</a:t>
            </a:r>
            <a:endParaRPr lang="en-US" altLang="ja-JP" sz="1050" dirty="0" smtClean="0">
              <a:solidFill>
                <a:prstClr val="black"/>
              </a:solidFill>
            </a:endParaRPr>
          </a:p>
          <a:p>
            <a:pPr>
              <a:lnSpc>
                <a:spcPts val="1200"/>
              </a:lnSpc>
            </a:pPr>
            <a:r>
              <a:rPr lang="ja-JP" altLang="en-US" sz="1050" dirty="0">
                <a:solidFill>
                  <a:prstClr val="black"/>
                </a:solidFill>
              </a:rPr>
              <a:t>　</a:t>
            </a:r>
            <a:r>
              <a:rPr lang="ja-JP" altLang="en-US" sz="1050" dirty="0" smtClean="0">
                <a:solidFill>
                  <a:prstClr val="black"/>
                </a:solidFill>
              </a:rPr>
              <a:t>　　図る。</a:t>
            </a:r>
            <a:endParaRPr lang="en-US" altLang="ja-JP" sz="1050" dirty="0" smtClean="0">
              <a:solidFill>
                <a:prstClr val="black"/>
              </a:solidFill>
            </a:endParaRPr>
          </a:p>
          <a:p>
            <a:pPr>
              <a:lnSpc>
                <a:spcPts val="1200"/>
              </a:lnSpc>
            </a:pPr>
            <a:r>
              <a:rPr lang="ja-JP" altLang="en-US" sz="1050" b="1" dirty="0" smtClean="0">
                <a:solidFill>
                  <a:prstClr val="black"/>
                </a:solidFill>
              </a:rPr>
              <a:t>○地域展開</a:t>
            </a:r>
            <a:endParaRPr lang="en-US" altLang="ja-JP" sz="1050" b="1" dirty="0" smtClean="0">
              <a:solidFill>
                <a:prstClr val="black"/>
              </a:solidFill>
            </a:endParaRPr>
          </a:p>
          <a:p>
            <a:pPr>
              <a:lnSpc>
                <a:spcPts val="1200"/>
              </a:lnSpc>
            </a:pPr>
            <a:r>
              <a:rPr lang="ja-JP" altLang="en-US" sz="1050" b="1" dirty="0">
                <a:solidFill>
                  <a:prstClr val="black"/>
                </a:solidFill>
              </a:rPr>
              <a:t>　</a:t>
            </a:r>
            <a:r>
              <a:rPr lang="ja-JP" altLang="en-US" sz="1050" b="1" dirty="0" smtClean="0">
                <a:solidFill>
                  <a:prstClr val="black"/>
                </a:solidFill>
              </a:rPr>
              <a:t>　　</a:t>
            </a:r>
            <a:r>
              <a:rPr lang="en-US" altLang="ja-JP" sz="1050" dirty="0">
                <a:solidFill>
                  <a:prstClr val="black"/>
                </a:solidFill>
              </a:rPr>
              <a:t>OSAKA</a:t>
            </a:r>
            <a:r>
              <a:rPr lang="ja-JP" altLang="en-US" sz="1050" dirty="0">
                <a:solidFill>
                  <a:prstClr val="black"/>
                </a:solidFill>
              </a:rPr>
              <a:t>しごとフィールドを核に、金融機関や商工会議所・商工会、</a:t>
            </a:r>
            <a:r>
              <a:rPr lang="ja-JP" altLang="en-US" sz="1050" dirty="0" smtClean="0">
                <a:solidFill>
                  <a:prstClr val="black"/>
                </a:solidFill>
              </a:rPr>
              <a:t>市町</a:t>
            </a:r>
            <a:endParaRPr lang="en-US" altLang="ja-JP" sz="1050" dirty="0" smtClean="0">
              <a:solidFill>
                <a:prstClr val="black"/>
              </a:solidFill>
            </a:endParaRPr>
          </a:p>
          <a:p>
            <a:pPr>
              <a:lnSpc>
                <a:spcPts val="1200"/>
              </a:lnSpc>
            </a:pPr>
            <a:r>
              <a:rPr lang="ja-JP" altLang="en-US" sz="1050" dirty="0">
                <a:solidFill>
                  <a:prstClr val="black"/>
                </a:solidFill>
              </a:rPr>
              <a:t>　</a:t>
            </a:r>
            <a:r>
              <a:rPr lang="ja-JP" altLang="en-US" sz="1050" dirty="0" smtClean="0">
                <a:solidFill>
                  <a:prstClr val="black"/>
                </a:solidFill>
              </a:rPr>
              <a:t>　　村とも連携</a:t>
            </a:r>
            <a:r>
              <a:rPr lang="ja-JP" altLang="en-US" sz="1050" dirty="0">
                <a:solidFill>
                  <a:prstClr val="black"/>
                </a:solidFill>
              </a:rPr>
              <a:t>し、府内</a:t>
            </a:r>
            <a:r>
              <a:rPr lang="ja-JP" altLang="en-US" sz="1050" dirty="0" smtClean="0">
                <a:solidFill>
                  <a:prstClr val="black"/>
                </a:solidFill>
              </a:rPr>
              <a:t>一円に地域展開</a:t>
            </a:r>
            <a:r>
              <a:rPr lang="ja-JP" altLang="en-US" sz="1050" dirty="0">
                <a:solidFill>
                  <a:prstClr val="black"/>
                </a:solidFill>
              </a:rPr>
              <a:t>することで、若者と優良中</a:t>
            </a:r>
            <a:r>
              <a:rPr lang="ja-JP" altLang="en-US" sz="1050" dirty="0" smtClean="0">
                <a:solidFill>
                  <a:prstClr val="black"/>
                </a:solidFill>
              </a:rPr>
              <a:t>小企業と</a:t>
            </a:r>
            <a:endParaRPr lang="en-US" altLang="ja-JP" sz="1050" dirty="0" smtClean="0">
              <a:solidFill>
                <a:prstClr val="black"/>
              </a:solidFill>
            </a:endParaRPr>
          </a:p>
          <a:p>
            <a:pPr>
              <a:lnSpc>
                <a:spcPts val="1200"/>
              </a:lnSpc>
            </a:pPr>
            <a:r>
              <a:rPr lang="ja-JP" altLang="en-US" sz="1050" dirty="0">
                <a:solidFill>
                  <a:prstClr val="black"/>
                </a:solidFill>
              </a:rPr>
              <a:t>　</a:t>
            </a:r>
            <a:r>
              <a:rPr lang="ja-JP" altLang="en-US" sz="1050" dirty="0" smtClean="0">
                <a:solidFill>
                  <a:prstClr val="black"/>
                </a:solidFill>
              </a:rPr>
              <a:t>　　のマッチングや職場</a:t>
            </a:r>
            <a:r>
              <a:rPr lang="ja-JP" altLang="en-US" sz="1050" dirty="0">
                <a:solidFill>
                  <a:prstClr val="black"/>
                </a:solidFill>
              </a:rPr>
              <a:t>定着をさらに</a:t>
            </a:r>
            <a:r>
              <a:rPr lang="ja-JP" altLang="en-US" sz="1050" dirty="0" smtClean="0">
                <a:solidFill>
                  <a:prstClr val="black"/>
                </a:solidFill>
              </a:rPr>
              <a:t>促進する。</a:t>
            </a:r>
            <a:endParaRPr lang="ja-JP" altLang="en-US" sz="1050" dirty="0">
              <a:solidFill>
                <a:prstClr val="black"/>
              </a:solidFill>
            </a:endParaRPr>
          </a:p>
        </p:txBody>
      </p:sp>
      <p:sp>
        <p:nvSpPr>
          <p:cNvPr id="2" name="右カーブ矢印 1"/>
          <p:cNvSpPr/>
          <p:nvPr/>
        </p:nvSpPr>
        <p:spPr>
          <a:xfrm rot="10458965">
            <a:off x="8377391" y="4518941"/>
            <a:ext cx="479581" cy="1565055"/>
          </a:xfrm>
          <a:prstGeom prst="curvedRightArrow">
            <a:avLst>
              <a:gd name="adj1" fmla="val 19735"/>
              <a:gd name="adj2" fmla="val 31393"/>
              <a:gd name="adj3" fmla="val 318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53" name="角丸四角形 52"/>
          <p:cNvSpPr/>
          <p:nvPr/>
        </p:nvSpPr>
        <p:spPr>
          <a:xfrm>
            <a:off x="7292956" y="5442843"/>
            <a:ext cx="914549" cy="329273"/>
          </a:xfrm>
          <a:prstGeom prst="round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b="1" dirty="0" smtClean="0">
                <a:solidFill>
                  <a:prstClr val="black"/>
                </a:solidFill>
                <a:effectLst>
                  <a:outerShdw blurRad="38100" dist="38100" dir="2700000" algn="tl">
                    <a:srgbClr val="000000">
                      <a:alpha val="43137"/>
                    </a:srgbClr>
                  </a:outerShdw>
                </a:effectLst>
              </a:rPr>
              <a:t>技術</a:t>
            </a:r>
            <a:r>
              <a:rPr lang="ja-JP" altLang="en-US" sz="1050" b="1" dirty="0">
                <a:solidFill>
                  <a:prstClr val="black"/>
                </a:solidFill>
                <a:effectLst>
                  <a:outerShdw blurRad="38100" dist="38100" dir="2700000" algn="tl">
                    <a:srgbClr val="000000">
                      <a:alpha val="43137"/>
                    </a:srgbClr>
                  </a:outerShdw>
                </a:effectLst>
              </a:rPr>
              <a:t>専門校</a:t>
            </a:r>
          </a:p>
        </p:txBody>
      </p:sp>
      <p:sp>
        <p:nvSpPr>
          <p:cNvPr id="63" name="正方形/長方形 62"/>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31</a:t>
            </a:fld>
            <a:endParaRPr lang="ja-JP" altLang="en-US" dirty="0">
              <a:solidFill>
                <a:prstClr val="black"/>
              </a:solidFill>
            </a:endParaRPr>
          </a:p>
        </p:txBody>
      </p:sp>
    </p:spTree>
    <p:extLst>
      <p:ext uri="{BB962C8B-B14F-4D97-AF65-F5344CB8AC3E}">
        <p14:creationId xmlns:p14="http://schemas.microsoft.com/office/powerpoint/2010/main" val="29920073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3"/>
          </a:lnRef>
          <a:fillRef idx="0">
            <a:schemeClr val="accent3"/>
          </a:fillRef>
          <a:effectRef idx="2">
            <a:schemeClr val="accent3"/>
          </a:effectRef>
          <a:fontRef idx="minor">
            <a:schemeClr val="tx1"/>
          </a:fontRef>
        </p:style>
      </p:cxn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r>
              <a:rPr lang="ja-JP" altLang="en-US" dirty="0"/>
              <a:t>（２）女性の活躍支援</a:t>
            </a: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341530" y="692696"/>
            <a:ext cx="8460940" cy="6048000"/>
          </a:xfrm>
          <a:prstGeom prst="rect">
            <a:avLst/>
          </a:prstGeom>
          <a:ln w="38100" cmpd="dbl"/>
        </p:spPr>
        <p:style>
          <a:lnRef idx="2">
            <a:schemeClr val="dk1"/>
          </a:lnRef>
          <a:fillRef idx="1">
            <a:schemeClr val="lt1"/>
          </a:fillRef>
          <a:effectRef idx="0">
            <a:schemeClr val="dk1"/>
          </a:effectRef>
          <a:fontRef idx="minor">
            <a:schemeClr val="dk1"/>
          </a:fontRef>
        </p:style>
        <p:txBody>
          <a:bodyPr rtlCol="0" anchor="t"/>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180000" lvl="0" indent="-457200"/>
            <a:r>
              <a:rPr lang="en-US" altLang="ja-JP" sz="1400" b="1" dirty="0" smtClean="0">
                <a:solidFill>
                  <a:schemeClr val="tx1"/>
                </a:solidFill>
              </a:rPr>
              <a:t>Topic</a:t>
            </a:r>
            <a:r>
              <a:rPr lang="ja-JP" altLang="en-US" sz="1400" b="1" dirty="0" smtClean="0">
                <a:solidFill>
                  <a:schemeClr val="tx1"/>
                </a:solidFill>
              </a:rPr>
              <a:t>②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就業率の３つのギャップ</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女性の就業率の特徴として、男性と比べて、３つのギャップが認められており、このギャップをいかに解消するかが女性就業率向上の「鍵」となっています。</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第１のギャップ・・・・若年期（男性と比べて就業率が低い）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第２のギャップ・・・・妊娠・出産による離職</a:t>
            </a:r>
            <a:endParaRPr lang="en-US" altLang="ja-JP" sz="1400"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第３のギャップ・・・・子育てが一段落ついた後の再就職</a:t>
            </a:r>
            <a:endParaRPr lang="en-US" altLang="ja-JP" sz="1400"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第１のギャップ問題」</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若年</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女性の就業率を高めるため、働く意欲の向上、「働き続ける力」の習得につながる人材育成プログラムの開発を進めます。</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「第２</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・第３のギャップ問題」</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子育て期及び子育て後においても働き続けられる職場環境の整備を進めるため、経営者・管理職の意識改革等を図ります。 </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働きたいママ」の再就職支援のため、</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ごとフィールドでキャリアカウンセリングや保育所等情報の提供、就職活動中の子どもの一時預かりなどのサービスをワンストップでおこないます。また働く能力やスキルがありながらキャリアブランクのある女性が、新たな知識を加えること等の能力開発を行い、中核人材として活躍することを支援します</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Picture 1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9" y="4179526"/>
            <a:ext cx="5030541" cy="2417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a:off x="512582" y="3944089"/>
            <a:ext cx="2912172" cy="276999"/>
          </a:xfrm>
          <a:prstGeom prst="rect">
            <a:avLst/>
          </a:prstGeom>
          <a:noFill/>
        </p:spPr>
        <p:txBody>
          <a:bodyPr wrap="square" rtlCol="0">
            <a:spAutoFit/>
          </a:bodyPr>
          <a:lstStyle/>
          <a:p>
            <a:r>
              <a:rPr kumimoji="1" lang="ja-JP" altLang="en-US" sz="1200" b="1" dirty="0" smtClean="0"/>
              <a:t>■　年代別女性の就業率</a:t>
            </a:r>
            <a:endParaRPr kumimoji="1" lang="ja-JP" altLang="en-US" sz="1200" b="1" dirty="0"/>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6209" y="4016474"/>
            <a:ext cx="204787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5932" y="5288989"/>
            <a:ext cx="1714500"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32</a:t>
            </a:fld>
            <a:endParaRPr lang="ja-JP" altLang="en-US" dirty="0">
              <a:solidFill>
                <a:prstClr val="black"/>
              </a:solidFill>
            </a:endParaRPr>
          </a:p>
        </p:txBody>
      </p:sp>
      <p:sp>
        <p:nvSpPr>
          <p:cNvPr id="10" name="テキスト ボックス 9"/>
          <p:cNvSpPr txBox="1"/>
          <p:nvPr/>
        </p:nvSpPr>
        <p:spPr>
          <a:xfrm>
            <a:off x="684000" y="6552000"/>
            <a:ext cx="3484487" cy="215444"/>
          </a:xfrm>
          <a:prstGeom prst="rect">
            <a:avLst/>
          </a:prstGeom>
          <a:noFill/>
        </p:spPr>
        <p:txBody>
          <a:bodyPr wrap="square" rtlCol="0">
            <a:spAutoFit/>
          </a:bodyPr>
          <a:lstStyle/>
          <a:p>
            <a:r>
              <a:rPr kumimoji="1" lang="ja-JP" altLang="en-US" sz="800" dirty="0" smtClean="0"/>
              <a:t>出典：就業状況基本調査（</a:t>
            </a:r>
            <a:r>
              <a:rPr kumimoji="1" lang="en-US" altLang="ja-JP" sz="800" dirty="0" smtClean="0"/>
              <a:t>H24</a:t>
            </a:r>
            <a:r>
              <a:rPr kumimoji="1" lang="ja-JP" altLang="en-US" sz="800" dirty="0" smtClean="0"/>
              <a:t>）ただし、就業率＝有業者数</a:t>
            </a:r>
            <a:r>
              <a:rPr kumimoji="1" lang="en-US" altLang="ja-JP" sz="800" dirty="0" smtClean="0"/>
              <a:t>÷</a:t>
            </a:r>
            <a:r>
              <a:rPr kumimoji="1" lang="ja-JP" altLang="en-US" sz="800" dirty="0" smtClean="0"/>
              <a:t>総数で算出</a:t>
            </a:r>
            <a:endParaRPr kumimoji="1" lang="ja-JP" altLang="en-US" sz="800" dirty="0"/>
          </a:p>
        </p:txBody>
      </p:sp>
    </p:spTree>
    <p:extLst>
      <p:ext uri="{BB962C8B-B14F-4D97-AF65-F5344CB8AC3E}">
        <p14:creationId xmlns:p14="http://schemas.microsoft.com/office/powerpoint/2010/main" val="27161299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33</a:t>
            </a:fld>
            <a:endParaRPr lang="ja-JP" altLang="en-US" dirty="0">
              <a:solidFill>
                <a:prstClr val="black"/>
              </a:solidFill>
            </a:endParaRPr>
          </a:p>
        </p:txBody>
      </p:sp>
      <p:sp>
        <p:nvSpPr>
          <p:cNvPr id="5" name="正方形/長方形 4"/>
          <p:cNvSpPr/>
          <p:nvPr/>
        </p:nvSpPr>
        <p:spPr>
          <a:xfrm>
            <a:off x="107504" y="692696"/>
            <a:ext cx="8856984" cy="830997"/>
          </a:xfrm>
          <a:prstGeom prst="rect">
            <a:avLst/>
          </a:prstGeom>
        </p:spPr>
        <p:txBody>
          <a:bodyPr wrap="square">
            <a:spAutoFit/>
          </a:bodyPr>
          <a:lstStyle/>
          <a:p>
            <a:r>
              <a:rPr lang="ja-JP" altLang="en-US" sz="1600" b="1" dirty="0" smtClean="0"/>
              <a:t>　基本目標②：</a:t>
            </a:r>
            <a:r>
              <a:rPr lang="ja-JP" altLang="ja-JP" sz="1600" b="1" dirty="0" smtClean="0"/>
              <a:t>次代</a:t>
            </a:r>
            <a:r>
              <a:rPr lang="ja-JP" altLang="ja-JP" sz="1600" b="1" dirty="0"/>
              <a:t>の「大阪」を担う</a:t>
            </a:r>
            <a:r>
              <a:rPr lang="ja-JP" altLang="ja-JP" sz="1600" b="1" dirty="0" smtClean="0"/>
              <a:t>人</a:t>
            </a:r>
            <a:r>
              <a:rPr lang="ja-JP" altLang="en-US" sz="1600" b="1" dirty="0" smtClean="0"/>
              <a:t>をつくる</a:t>
            </a:r>
            <a:endParaRPr lang="ja-JP" altLang="ja-JP" sz="1600" dirty="0"/>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t>虐待や貧困の連鎖</a:t>
            </a:r>
            <a:r>
              <a:rPr lang="ja-JP" altLang="ja-JP" sz="1600" dirty="0" smtClean="0"/>
              <a:t>、学力</a:t>
            </a:r>
            <a:r>
              <a:rPr lang="ja-JP" altLang="en-US" sz="1600" dirty="0" smtClean="0"/>
              <a:t>・健康</a:t>
            </a:r>
            <a:r>
              <a:rPr lang="ja-JP" altLang="ja-JP" sz="1600" dirty="0" smtClean="0"/>
              <a:t>問題</a:t>
            </a:r>
            <a:r>
              <a:rPr lang="ja-JP" altLang="ja-JP" sz="1600" dirty="0"/>
              <a:t>など</a:t>
            </a:r>
            <a:r>
              <a:rPr lang="ja-JP" altLang="ja-JP" sz="1600" dirty="0" smtClean="0"/>
              <a:t>、大阪</a:t>
            </a:r>
            <a:r>
              <a:rPr lang="ja-JP" altLang="en-US" sz="1600" dirty="0" smtClean="0"/>
              <a:t>が抱える</a:t>
            </a:r>
            <a:r>
              <a:rPr lang="ja-JP" altLang="ja-JP" sz="1600" dirty="0" smtClean="0"/>
              <a:t>負</a:t>
            </a:r>
            <a:r>
              <a:rPr lang="ja-JP" altLang="ja-JP" sz="1600" dirty="0"/>
              <a:t>の</a:t>
            </a:r>
            <a:r>
              <a:rPr lang="ja-JP" altLang="ja-JP" sz="1600" dirty="0" smtClean="0"/>
              <a:t>連鎖</a:t>
            </a:r>
            <a:r>
              <a:rPr lang="ja-JP" altLang="en-US" sz="1600" dirty="0" smtClean="0"/>
              <a:t>や課題</a:t>
            </a:r>
            <a:r>
              <a:rPr lang="ja-JP" altLang="ja-JP" sz="1600" dirty="0" smtClean="0"/>
              <a:t>を</a:t>
            </a:r>
            <a:r>
              <a:rPr lang="ja-JP" altLang="en-US" sz="1600" dirty="0" smtClean="0"/>
              <a:t>解消す</a:t>
            </a:r>
            <a:r>
              <a:rPr lang="ja-JP" altLang="ja-JP" sz="1600" dirty="0" smtClean="0"/>
              <a:t>る</a:t>
            </a:r>
            <a:r>
              <a:rPr lang="ja-JP" altLang="en-US" sz="1600" dirty="0" smtClean="0"/>
              <a:t>と</a:t>
            </a:r>
            <a:r>
              <a:rPr lang="ja-JP" altLang="ja-JP" sz="1600" dirty="0" smtClean="0"/>
              <a:t>とも</a:t>
            </a:r>
            <a:r>
              <a:rPr lang="ja-JP" altLang="ja-JP" sz="1600" dirty="0"/>
              <a:t>に</a:t>
            </a:r>
            <a:r>
              <a:rPr lang="ja-JP" altLang="ja-JP" sz="1600" dirty="0" smtClean="0"/>
              <a:t>、</a:t>
            </a:r>
            <a:r>
              <a:rPr lang="ja-JP" altLang="en-US" sz="1600" dirty="0" smtClean="0"/>
              <a:t>次代</a:t>
            </a:r>
            <a:r>
              <a:rPr lang="ja-JP" altLang="ja-JP" sz="1600" dirty="0" smtClean="0"/>
              <a:t>の大阪を</a:t>
            </a:r>
            <a:r>
              <a:rPr lang="ja-JP" altLang="ja-JP" sz="1600" dirty="0"/>
              <a:t>担う人づくりを</a:t>
            </a:r>
            <a:r>
              <a:rPr lang="ja-JP" altLang="ja-JP" sz="1600" dirty="0" smtClean="0"/>
              <a:t>進め</a:t>
            </a:r>
            <a:r>
              <a:rPr lang="ja-JP" altLang="en-US" sz="1600" dirty="0" smtClean="0"/>
              <a:t>ます</a:t>
            </a:r>
            <a:r>
              <a:rPr lang="ja-JP" altLang="ja-JP" sz="1600" dirty="0" smtClean="0"/>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502568" y="3889480"/>
            <a:ext cx="1512168" cy="276999"/>
          </a:xfrm>
          <a:prstGeom prst="rect">
            <a:avLst/>
          </a:prstGeom>
          <a:noFill/>
        </p:spPr>
        <p:txBody>
          <a:bodyPr wrap="square" rtlCol="0">
            <a:spAutoFit/>
          </a:bodyPr>
          <a:lstStyle/>
          <a:p>
            <a:r>
              <a:rPr kumimoji="1" lang="ja-JP" altLang="en-US" sz="1200" b="1" dirty="0" smtClean="0"/>
              <a:t>＜めざす将来像＞</a:t>
            </a:r>
            <a:endParaRPr kumimoji="1" lang="ja-JP" altLang="en-US" sz="1200" b="1" dirty="0"/>
          </a:p>
        </p:txBody>
      </p:sp>
      <p:sp>
        <p:nvSpPr>
          <p:cNvPr id="13" name="正方形/長方形 12"/>
          <p:cNvSpPr/>
          <p:nvPr/>
        </p:nvSpPr>
        <p:spPr>
          <a:xfrm>
            <a:off x="607244" y="4293096"/>
            <a:ext cx="8145004" cy="576064"/>
          </a:xfrm>
          <a:prstGeom prst="rect">
            <a:avLst/>
          </a:prstGeom>
          <a:no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rPr>
              <a:t>次代</a:t>
            </a:r>
            <a:r>
              <a:rPr kumimoji="1" lang="ja-JP" altLang="en-US" sz="1600" b="1" dirty="0" smtClean="0">
                <a:solidFill>
                  <a:schemeClr val="tx1"/>
                </a:solidFill>
              </a:rPr>
              <a:t>の大阪を担う人材の育成・確保</a:t>
            </a:r>
            <a:endParaRPr kumimoji="1" lang="ja-JP" altLang="en-US" sz="1600" b="1" dirty="0">
              <a:solidFill>
                <a:schemeClr val="tx1"/>
              </a:solidFill>
            </a:endParaRPr>
          </a:p>
        </p:txBody>
      </p:sp>
      <p:sp>
        <p:nvSpPr>
          <p:cNvPr id="14" name="正方形/長方形 13"/>
          <p:cNvSpPr/>
          <p:nvPr/>
        </p:nvSpPr>
        <p:spPr>
          <a:xfrm>
            <a:off x="611560" y="5445224"/>
            <a:ext cx="8145004" cy="720080"/>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smtClean="0">
                <a:solidFill>
                  <a:schemeClr val="tx1"/>
                </a:solidFill>
              </a:rPr>
              <a:t>（１）次代を担う人づくり</a:t>
            </a:r>
            <a:r>
              <a:rPr kumimoji="1" lang="en-US" altLang="ja-JP" sz="1400" dirty="0" smtClean="0">
                <a:solidFill>
                  <a:schemeClr val="tx1"/>
                </a:solidFill>
              </a:rPr>
              <a:t>		</a:t>
            </a:r>
            <a:r>
              <a:rPr lang="ja-JP" altLang="en-US" sz="1400" dirty="0" smtClean="0">
                <a:solidFill>
                  <a:schemeClr val="tx1"/>
                </a:solidFill>
              </a:rPr>
              <a:t>学力・体力の向上、生きる力</a:t>
            </a:r>
            <a:r>
              <a:rPr lang="ja-JP" altLang="en-US" sz="1400" dirty="0">
                <a:solidFill>
                  <a:schemeClr val="tx1"/>
                </a:solidFill>
              </a:rPr>
              <a:t>をはぐくむ教育</a:t>
            </a:r>
            <a:r>
              <a:rPr lang="ja-JP" altLang="en-US" sz="1400" dirty="0" smtClean="0">
                <a:solidFill>
                  <a:schemeClr val="tx1"/>
                </a:solidFill>
              </a:rPr>
              <a:t>　等</a:t>
            </a:r>
            <a:endParaRPr kumimoji="1" lang="en-US" altLang="ja-JP" sz="1400" dirty="0" smtClean="0">
              <a:solidFill>
                <a:schemeClr val="tx1"/>
              </a:solidFill>
            </a:endParaRPr>
          </a:p>
          <a:p>
            <a:r>
              <a:rPr lang="ja-JP" altLang="en-US" sz="1400" dirty="0" smtClean="0">
                <a:solidFill>
                  <a:schemeClr val="tx1"/>
                </a:solidFill>
              </a:rPr>
              <a:t>（２）子どもをめぐる課題への対応</a:t>
            </a:r>
            <a:r>
              <a:rPr lang="en-US" altLang="ja-JP" sz="1400" dirty="0" smtClean="0">
                <a:solidFill>
                  <a:schemeClr val="tx1"/>
                </a:solidFill>
              </a:rPr>
              <a:t>		</a:t>
            </a:r>
            <a:r>
              <a:rPr lang="ja-JP" altLang="en-US" sz="1400" dirty="0" smtClean="0">
                <a:solidFill>
                  <a:schemeClr val="tx1"/>
                </a:solidFill>
              </a:rPr>
              <a:t>少年非行等への対応、児童虐待の発生予防　等</a:t>
            </a:r>
            <a:endParaRPr lang="en-US" altLang="ja-JP" sz="1400" dirty="0" smtClean="0">
              <a:solidFill>
                <a:schemeClr val="tx1"/>
              </a:solidFill>
            </a:endParaRPr>
          </a:p>
        </p:txBody>
      </p:sp>
      <p:sp>
        <p:nvSpPr>
          <p:cNvPr id="16" name="テキスト ボックス 15"/>
          <p:cNvSpPr txBox="1"/>
          <p:nvPr/>
        </p:nvSpPr>
        <p:spPr>
          <a:xfrm>
            <a:off x="467544" y="5168225"/>
            <a:ext cx="1800200" cy="276999"/>
          </a:xfrm>
          <a:prstGeom prst="rect">
            <a:avLst/>
          </a:prstGeom>
          <a:noFill/>
        </p:spPr>
        <p:txBody>
          <a:bodyPr wrap="square" rtlCol="0">
            <a:spAutoFit/>
          </a:bodyPr>
          <a:lstStyle/>
          <a:p>
            <a:r>
              <a:rPr kumimoji="1" lang="ja-JP" altLang="en-US" sz="1200" b="1" dirty="0" smtClean="0"/>
              <a:t>＜基本的方向＞</a:t>
            </a:r>
            <a:endParaRPr kumimoji="1" lang="ja-JP" altLang="en-US" sz="1200" b="1" dirty="0"/>
          </a:p>
        </p:txBody>
      </p:sp>
      <p:sp>
        <p:nvSpPr>
          <p:cNvPr id="18" name="円/楕円 17"/>
          <p:cNvSpPr/>
          <p:nvPr/>
        </p:nvSpPr>
        <p:spPr>
          <a:xfrm>
            <a:off x="6804248" y="3349420"/>
            <a:ext cx="2276352" cy="10801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400" b="1" dirty="0" smtClean="0"/>
              <a:t>若者が活躍でき、子育て安心の都市「大阪」の実現</a:t>
            </a:r>
            <a:endParaRPr kumimoji="1" lang="ja-JP" altLang="en-US" sz="1400" b="1" dirty="0"/>
          </a:p>
        </p:txBody>
      </p:sp>
      <p:sp>
        <p:nvSpPr>
          <p:cNvPr id="20" name="正方形/長方形 19"/>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sp>
        <p:nvSpPr>
          <p:cNvPr id="17" name="正方形/長方形 16"/>
          <p:cNvSpPr/>
          <p:nvPr/>
        </p:nvSpPr>
        <p:spPr>
          <a:xfrm>
            <a:off x="378097" y="1628800"/>
            <a:ext cx="8460940" cy="1223555"/>
          </a:xfrm>
          <a:prstGeom prst="rect">
            <a:avLst/>
          </a:prstGeom>
          <a:ln w="12700"/>
        </p:spPr>
        <p:style>
          <a:lnRef idx="2">
            <a:schemeClr val="dk1"/>
          </a:lnRef>
          <a:fillRef idx="1">
            <a:schemeClr val="lt1"/>
          </a:fillRef>
          <a:effectRef idx="0">
            <a:schemeClr val="dk1"/>
          </a:effectRef>
          <a:fontRef idx="minor">
            <a:schemeClr val="dk1"/>
          </a:fontRef>
        </p:style>
        <p:txBody>
          <a:bodyPr rtlCol="0" anchor="t"/>
          <a:lstStyle/>
          <a:p>
            <a:r>
              <a:rPr kumimoji="1" lang="en-US" altLang="ja-JP" sz="1400" b="1" dirty="0" smtClean="0">
                <a:solidFill>
                  <a:schemeClr val="tx1"/>
                </a:solidFill>
              </a:rPr>
              <a:t>【</a:t>
            </a:r>
            <a:r>
              <a:rPr lang="ja-JP" altLang="en-US" sz="1400" b="1" dirty="0">
                <a:solidFill>
                  <a:schemeClr val="tx1"/>
                </a:solidFill>
              </a:rPr>
              <a:t>具体的</a:t>
            </a:r>
            <a:r>
              <a:rPr kumimoji="1" lang="ja-JP" altLang="en-US" sz="1400" b="1" dirty="0" smtClean="0">
                <a:solidFill>
                  <a:schemeClr val="tx1"/>
                </a:solidFill>
              </a:rPr>
              <a:t>目標</a:t>
            </a:r>
            <a:r>
              <a:rPr kumimoji="1" lang="en-US" altLang="ja-JP" sz="1400" b="1" dirty="0" smtClean="0">
                <a:solidFill>
                  <a:schemeClr val="tx1"/>
                </a:solidFill>
              </a:rPr>
              <a:t>】</a:t>
            </a:r>
          </a:p>
          <a:p>
            <a:r>
              <a:rPr lang="ja-JP" altLang="en-US" sz="1400" b="1" dirty="0" smtClean="0">
                <a:solidFill>
                  <a:schemeClr val="tx1"/>
                </a:solidFill>
              </a:rPr>
              <a:t>○　全国学力・学習状況調査における平均正答率：全国水準を上回る（小</a:t>
            </a:r>
            <a:r>
              <a:rPr lang="en-US" altLang="ja-JP" sz="1400" b="1" dirty="0" smtClean="0">
                <a:solidFill>
                  <a:schemeClr val="tx1"/>
                </a:solidFill>
              </a:rPr>
              <a:t>6</a:t>
            </a:r>
            <a:r>
              <a:rPr lang="ja-JP" altLang="en-US" sz="1400" b="1" dirty="0" smtClean="0">
                <a:solidFill>
                  <a:schemeClr val="tx1"/>
                </a:solidFill>
              </a:rPr>
              <a:t>）、全国水準をめざす（中</a:t>
            </a:r>
            <a:r>
              <a:rPr lang="en-US" altLang="ja-JP" sz="1400" b="1" dirty="0" smtClean="0">
                <a:solidFill>
                  <a:schemeClr val="tx1"/>
                </a:solidFill>
              </a:rPr>
              <a:t>3</a:t>
            </a:r>
            <a:r>
              <a:rPr lang="ja-JP" altLang="en-US" sz="1400" b="1" dirty="0" smtClean="0">
                <a:solidFill>
                  <a:schemeClr val="tx1"/>
                </a:solidFill>
              </a:rPr>
              <a:t>）</a:t>
            </a:r>
            <a:endParaRPr lang="en-US" altLang="ja-JP" sz="1400" b="1" dirty="0" smtClean="0">
              <a:solidFill>
                <a:schemeClr val="tx1"/>
              </a:solidFill>
            </a:endParaRPr>
          </a:p>
          <a:p>
            <a:r>
              <a:rPr lang="ja-JP" altLang="en-US" sz="1400" b="1" dirty="0">
                <a:solidFill>
                  <a:schemeClr val="tx1"/>
                </a:solidFill>
              </a:rPr>
              <a:t>○　少年非行防止活動ネットワーク構築市町村：</a:t>
            </a:r>
            <a:r>
              <a:rPr lang="en-US" altLang="ja-JP" sz="1400" b="1" dirty="0">
                <a:solidFill>
                  <a:schemeClr val="tx1"/>
                </a:solidFill>
              </a:rPr>
              <a:t>30</a:t>
            </a:r>
            <a:r>
              <a:rPr lang="ja-JP" altLang="en-US" sz="1400" b="1" dirty="0">
                <a:solidFill>
                  <a:schemeClr val="tx1"/>
                </a:solidFill>
              </a:rPr>
              <a:t>市町（</a:t>
            </a:r>
            <a:r>
              <a:rPr lang="en-US" altLang="ja-JP" sz="1400" b="1" dirty="0">
                <a:solidFill>
                  <a:schemeClr val="tx1"/>
                </a:solidFill>
              </a:rPr>
              <a:t>H26</a:t>
            </a:r>
            <a:r>
              <a:rPr lang="ja-JP" altLang="en-US" sz="1400" b="1" dirty="0">
                <a:solidFill>
                  <a:schemeClr val="tx1"/>
                </a:solidFill>
              </a:rPr>
              <a:t>年度</a:t>
            </a:r>
            <a:r>
              <a:rPr lang="ja-JP" altLang="en-US" sz="1400" b="1" dirty="0" smtClean="0">
                <a:solidFill>
                  <a:schemeClr val="tx1"/>
                </a:solidFill>
              </a:rPr>
              <a:t>末</a:t>
            </a:r>
            <a:r>
              <a:rPr lang="en-US" altLang="ja-JP" sz="1400" b="1" dirty="0">
                <a:solidFill>
                  <a:schemeClr val="tx1"/>
                </a:solidFill>
              </a:rPr>
              <a:t>※ </a:t>
            </a:r>
            <a:r>
              <a:rPr lang="ja-JP" altLang="en-US" sz="1400" b="1" dirty="0" smtClean="0">
                <a:solidFill>
                  <a:schemeClr val="tx1"/>
                </a:solidFill>
              </a:rPr>
              <a:t>）➡</a:t>
            </a:r>
            <a:r>
              <a:rPr lang="ja-JP" altLang="en-US" sz="1400" b="1" dirty="0">
                <a:solidFill>
                  <a:schemeClr val="tx1"/>
                </a:solidFill>
              </a:rPr>
              <a:t>　全市町村での構築</a:t>
            </a:r>
            <a:endParaRPr lang="en-US" altLang="ja-JP" sz="1400" b="1" dirty="0">
              <a:solidFill>
                <a:schemeClr val="tx1"/>
              </a:solidFill>
            </a:endParaRPr>
          </a:p>
          <a:p>
            <a:r>
              <a:rPr lang="ja-JP" altLang="en-US" sz="1400" b="1" dirty="0">
                <a:solidFill>
                  <a:schemeClr val="tx1"/>
                </a:solidFill>
              </a:rPr>
              <a:t>　　　　　　　　　　　　　　　　　　　　　　　　　　　　　　　</a:t>
            </a:r>
            <a:r>
              <a:rPr lang="en-US" altLang="ja-JP" sz="1200" b="1" dirty="0">
                <a:solidFill>
                  <a:schemeClr val="tx1"/>
                </a:solidFill>
              </a:rPr>
              <a:t>※</a:t>
            </a:r>
            <a:r>
              <a:rPr lang="ja-JP" altLang="en-US" sz="1200" b="1" dirty="0" smtClean="0">
                <a:solidFill>
                  <a:schemeClr val="tx1"/>
                </a:solidFill>
              </a:rPr>
              <a:t>大阪市は</a:t>
            </a:r>
            <a:r>
              <a:rPr lang="ja-JP" altLang="en-US" sz="1200" b="1" dirty="0">
                <a:solidFill>
                  <a:schemeClr val="tx1"/>
                </a:solidFill>
              </a:rPr>
              <a:t>、</a:t>
            </a:r>
            <a:r>
              <a:rPr lang="en-US" altLang="ja-JP" sz="1200" b="1" dirty="0">
                <a:solidFill>
                  <a:schemeClr val="tx1"/>
                </a:solidFill>
              </a:rPr>
              <a:t>24</a:t>
            </a:r>
            <a:r>
              <a:rPr lang="ja-JP" altLang="en-US" sz="1200" b="1" dirty="0">
                <a:solidFill>
                  <a:schemeClr val="tx1"/>
                </a:solidFill>
              </a:rPr>
              <a:t>区のうち</a:t>
            </a:r>
            <a:r>
              <a:rPr lang="en-US" altLang="ja-JP" sz="1200" b="1" dirty="0">
                <a:solidFill>
                  <a:schemeClr val="tx1"/>
                </a:solidFill>
              </a:rPr>
              <a:t>6</a:t>
            </a:r>
            <a:r>
              <a:rPr lang="ja-JP" altLang="en-US" sz="1200" b="1" dirty="0" smtClean="0">
                <a:solidFill>
                  <a:schemeClr val="tx1"/>
                </a:solidFill>
              </a:rPr>
              <a:t>区で構築済み　</a:t>
            </a:r>
            <a:endParaRPr lang="en-US" altLang="ja-JP" sz="1200" b="1" dirty="0">
              <a:solidFill>
                <a:schemeClr val="tx1"/>
              </a:solidFill>
            </a:endParaRPr>
          </a:p>
          <a:p>
            <a:r>
              <a:rPr lang="ja-JP" altLang="en-US" sz="1400" dirty="0" smtClean="0">
                <a:solidFill>
                  <a:schemeClr val="tx1"/>
                </a:solidFill>
              </a:rPr>
              <a:t>＜参考指標＞</a:t>
            </a:r>
            <a:r>
              <a:rPr lang="ja-JP" altLang="en-US" sz="1400" dirty="0">
                <a:solidFill>
                  <a:schemeClr val="tx1"/>
                </a:solidFill>
              </a:rPr>
              <a:t>全国体力・運動能力、運動習慣等</a:t>
            </a:r>
            <a:r>
              <a:rPr lang="ja-JP" altLang="en-US" sz="1400" dirty="0" smtClean="0">
                <a:solidFill>
                  <a:schemeClr val="tx1"/>
                </a:solidFill>
              </a:rPr>
              <a:t>調査、刑法犯少年の検挙・補導人数</a:t>
            </a:r>
            <a:endParaRPr lang="ja-JP" altLang="en-US" sz="1400" dirty="0">
              <a:solidFill>
                <a:schemeClr val="tx1"/>
              </a:solidFill>
            </a:endParaRPr>
          </a:p>
        </p:txBody>
      </p:sp>
    </p:spTree>
    <p:extLst>
      <p:ext uri="{BB962C8B-B14F-4D97-AF65-F5344CB8AC3E}">
        <p14:creationId xmlns:p14="http://schemas.microsoft.com/office/powerpoint/2010/main" val="27074286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正方形/長方形 45"/>
          <p:cNvSpPr/>
          <p:nvPr/>
        </p:nvSpPr>
        <p:spPr>
          <a:xfrm>
            <a:off x="92291" y="648000"/>
            <a:ext cx="8926051" cy="6120000"/>
          </a:xfrm>
          <a:prstGeom prst="rect">
            <a:avLst/>
          </a:prstGeom>
          <a:ln w="38100" cmpd="dbl"/>
        </p:spPr>
        <p:style>
          <a:lnRef idx="2">
            <a:schemeClr val="dk1"/>
          </a:lnRef>
          <a:fillRef idx="1">
            <a:schemeClr val="lt1"/>
          </a:fillRef>
          <a:effectRef idx="0">
            <a:schemeClr val="dk1"/>
          </a:effectRef>
          <a:fontRef idx="minor">
            <a:schemeClr val="dk1"/>
          </a:fontRef>
        </p:style>
        <p:txBody>
          <a:bodyPr rtlCol="0" anchor="t"/>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en-US" altLang="ja-JP" sz="1400" b="1" dirty="0" smtClean="0">
                <a:solidFill>
                  <a:schemeClr val="tx1"/>
                </a:solidFill>
              </a:rPr>
              <a:t>Topic</a:t>
            </a:r>
            <a:r>
              <a:rPr lang="ja-JP" altLang="en-US" sz="1400" b="1" dirty="0" smtClean="0">
                <a:solidFill>
                  <a:schemeClr val="tx1"/>
                </a:solidFill>
              </a:rPr>
              <a:t>③　子どもの貧困対策</a:t>
            </a:r>
            <a:endParaRPr lang="en-US" altLang="ja-JP" sz="1400" b="1" dirty="0" smtClean="0">
              <a:solidFill>
                <a:schemeClr val="tx1"/>
              </a:solidFill>
            </a:endParaRPr>
          </a:p>
          <a:p>
            <a:r>
              <a:rPr lang="ja-JP" altLang="en-US" sz="1400" dirty="0" smtClean="0">
                <a:solidFill>
                  <a:schemeClr val="tx1"/>
                </a:solidFill>
              </a:rPr>
              <a:t>　</a:t>
            </a:r>
            <a:endParaRPr lang="en-US" altLang="ja-JP" sz="1400" dirty="0" smtClean="0">
              <a:solidFill>
                <a:schemeClr val="tx1"/>
              </a:solidFill>
            </a:endParaRPr>
          </a:p>
          <a:p>
            <a:endParaRPr lang="en-US" altLang="ja-JP" sz="1400" dirty="0" smtClean="0">
              <a:solidFill>
                <a:schemeClr val="tx1"/>
              </a:solidFill>
            </a:endParaRPr>
          </a:p>
        </p:txBody>
      </p:sp>
      <p:cxnSp>
        <p:nvCxnSpPr>
          <p:cNvPr id="3" name="直線コネクタ 2"/>
          <p:cNvCxnSpPr/>
          <p:nvPr/>
        </p:nvCxnSpPr>
        <p:spPr>
          <a:xfrm>
            <a:off x="170993" y="491212"/>
            <a:ext cx="8784976" cy="0"/>
          </a:xfrm>
          <a:prstGeom prst="line">
            <a:avLst/>
          </a:prstGeom>
        </p:spPr>
        <p:style>
          <a:lnRef idx="3">
            <a:schemeClr val="accent3"/>
          </a:lnRef>
          <a:fillRef idx="0">
            <a:schemeClr val="accent3"/>
          </a:fillRef>
          <a:effectRef idx="2">
            <a:schemeClr val="accent3"/>
          </a:effectRef>
          <a:fontRef idx="minor">
            <a:schemeClr val="tx1"/>
          </a:fontRef>
        </p:style>
      </p:cxnSp>
      <p:sp>
        <p:nvSpPr>
          <p:cNvPr id="5" name="正方形/長方形 4"/>
          <p:cNvSpPr/>
          <p:nvPr/>
        </p:nvSpPr>
        <p:spPr>
          <a:xfrm>
            <a:off x="467544" y="908720"/>
            <a:ext cx="8488424" cy="936104"/>
          </a:xfrm>
          <a:prstGeom prst="rect">
            <a:avLst/>
          </a:prstGeom>
          <a:ln w="6350"/>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solidFill>
                  <a:schemeClr val="tx1"/>
                </a:solidFill>
                <a:latin typeface="+mn-ea"/>
              </a:rPr>
              <a:t>　</a:t>
            </a:r>
            <a:r>
              <a:rPr lang="ja-JP" altLang="en-US" sz="1200" dirty="0" smtClean="0">
                <a:solidFill>
                  <a:schemeClr val="tx1"/>
                </a:solidFill>
                <a:latin typeface="+mn-ea"/>
              </a:rPr>
              <a:t>大阪府</a:t>
            </a:r>
            <a:r>
              <a:rPr lang="ja-JP" altLang="en-US" sz="1200" dirty="0">
                <a:solidFill>
                  <a:schemeClr val="tx1"/>
                </a:solidFill>
                <a:latin typeface="+mn-ea"/>
              </a:rPr>
              <a:t>に</a:t>
            </a:r>
            <a:r>
              <a:rPr lang="ja-JP" altLang="en-US" sz="1200" dirty="0" smtClean="0">
                <a:solidFill>
                  <a:schemeClr val="tx1"/>
                </a:solidFill>
                <a:latin typeface="+mn-ea"/>
              </a:rPr>
              <a:t>おいては、</a:t>
            </a:r>
            <a:r>
              <a:rPr lang="ja-JP" altLang="en-US" sz="1200" dirty="0">
                <a:solidFill>
                  <a:schemeClr val="tx1"/>
                </a:solidFill>
                <a:latin typeface="+mn-ea"/>
              </a:rPr>
              <a:t>経済</a:t>
            </a:r>
            <a:r>
              <a:rPr lang="ja-JP" altLang="en-US" sz="1200" dirty="0" smtClean="0">
                <a:solidFill>
                  <a:schemeClr val="tx1"/>
                </a:solidFill>
                <a:latin typeface="+mn-ea"/>
              </a:rPr>
              <a:t>環境が冷え込み、非正規雇用が全国平均より高い状況にあります。この</a:t>
            </a:r>
            <a:r>
              <a:rPr lang="ja-JP" altLang="en-US" sz="1200" dirty="0">
                <a:solidFill>
                  <a:schemeClr val="tx1"/>
                </a:solidFill>
                <a:latin typeface="+mn-ea"/>
              </a:rPr>
              <a:t>よう</a:t>
            </a:r>
            <a:r>
              <a:rPr lang="ja-JP" altLang="en-US" sz="1200" dirty="0" smtClean="0">
                <a:solidFill>
                  <a:schemeClr val="tx1"/>
                </a:solidFill>
                <a:latin typeface="+mn-ea"/>
              </a:rPr>
              <a:t>ななか、大阪府</a:t>
            </a:r>
            <a:r>
              <a:rPr lang="ja-JP" altLang="en-US" sz="1200" dirty="0">
                <a:solidFill>
                  <a:schemeClr val="tx1"/>
                </a:solidFill>
                <a:latin typeface="+mn-ea"/>
              </a:rPr>
              <a:t>は他の都道府県と比較して、就学援助率や生活保護率が高く、また、高校中途退学や不登校等様々な問題が顕在化しています</a:t>
            </a:r>
            <a:r>
              <a:rPr lang="ja-JP" altLang="en-US" sz="1200" dirty="0" smtClean="0">
                <a:solidFill>
                  <a:schemeClr val="tx1"/>
                </a:solidFill>
                <a:latin typeface="+mn-ea"/>
              </a:rPr>
              <a:t>。そのため、大阪府の実態に応じた子どもの貧困対策が必要です。</a:t>
            </a:r>
            <a:endParaRPr lang="en-US" altLang="ja-JP" sz="1200" dirty="0" smtClean="0">
              <a:solidFill>
                <a:schemeClr val="tx1"/>
              </a:solidFill>
              <a:latin typeface="+mn-ea"/>
            </a:endParaRPr>
          </a:p>
          <a:p>
            <a:r>
              <a:rPr lang="ja-JP" altLang="en-US" sz="1200" dirty="0">
                <a:solidFill>
                  <a:schemeClr val="tx1"/>
                </a:solidFill>
                <a:latin typeface="+mn-ea"/>
              </a:rPr>
              <a:t>＜参考</a:t>
            </a:r>
            <a:r>
              <a:rPr lang="ja-JP" altLang="en-US" sz="1200" dirty="0" smtClean="0">
                <a:solidFill>
                  <a:schemeClr val="tx1"/>
                </a:solidFill>
                <a:latin typeface="+mn-ea"/>
              </a:rPr>
              <a:t>＞非正規</a:t>
            </a:r>
            <a:r>
              <a:rPr lang="ja-JP" altLang="en-US" sz="1200" dirty="0">
                <a:solidFill>
                  <a:schemeClr val="tx1"/>
                </a:solidFill>
                <a:latin typeface="+mn-ea"/>
              </a:rPr>
              <a:t>労働者の割合（</a:t>
            </a:r>
            <a:r>
              <a:rPr lang="en-US" altLang="ja-JP" sz="1200" dirty="0">
                <a:solidFill>
                  <a:schemeClr val="tx1"/>
                </a:solidFill>
                <a:latin typeface="+mn-ea"/>
              </a:rPr>
              <a:t>H23</a:t>
            </a:r>
            <a:r>
              <a:rPr lang="ja-JP" altLang="en-US" sz="1200" dirty="0" smtClean="0">
                <a:solidFill>
                  <a:schemeClr val="tx1"/>
                </a:solidFill>
                <a:latin typeface="+mn-ea"/>
              </a:rPr>
              <a:t>）大阪府</a:t>
            </a:r>
            <a:r>
              <a:rPr lang="en-US" altLang="ja-JP" sz="1200" dirty="0">
                <a:solidFill>
                  <a:schemeClr val="tx1"/>
                </a:solidFill>
                <a:latin typeface="+mn-ea"/>
              </a:rPr>
              <a:t>42.9</a:t>
            </a:r>
            <a:r>
              <a:rPr lang="ja-JP" altLang="en-US" sz="1200" dirty="0">
                <a:solidFill>
                  <a:schemeClr val="tx1"/>
                </a:solidFill>
                <a:latin typeface="+mn-ea"/>
              </a:rPr>
              <a:t>％　全国</a:t>
            </a:r>
            <a:r>
              <a:rPr lang="en-US" altLang="ja-JP" sz="1200" dirty="0">
                <a:solidFill>
                  <a:schemeClr val="tx1"/>
                </a:solidFill>
                <a:latin typeface="+mn-ea"/>
              </a:rPr>
              <a:t>34.8</a:t>
            </a:r>
            <a:r>
              <a:rPr lang="ja-JP" altLang="en-US" sz="1200" dirty="0" smtClean="0">
                <a:solidFill>
                  <a:schemeClr val="tx1"/>
                </a:solidFill>
                <a:latin typeface="+mn-ea"/>
              </a:rPr>
              <a:t>％　／　就学</a:t>
            </a:r>
            <a:r>
              <a:rPr lang="ja-JP" altLang="en-US" sz="1200" dirty="0">
                <a:solidFill>
                  <a:schemeClr val="tx1"/>
                </a:solidFill>
                <a:latin typeface="+mn-ea"/>
              </a:rPr>
              <a:t>援助率（</a:t>
            </a:r>
            <a:r>
              <a:rPr lang="en-US" altLang="ja-JP" sz="1200" dirty="0">
                <a:solidFill>
                  <a:schemeClr val="tx1"/>
                </a:solidFill>
                <a:latin typeface="+mn-ea"/>
              </a:rPr>
              <a:t>H24</a:t>
            </a:r>
            <a:r>
              <a:rPr lang="ja-JP" altLang="en-US" sz="1200" dirty="0" smtClean="0">
                <a:solidFill>
                  <a:schemeClr val="tx1"/>
                </a:solidFill>
                <a:latin typeface="+mn-ea"/>
              </a:rPr>
              <a:t>）　大阪府</a:t>
            </a:r>
            <a:r>
              <a:rPr lang="en-US" altLang="ja-JP" sz="1200" dirty="0" smtClean="0">
                <a:solidFill>
                  <a:schemeClr val="tx1"/>
                </a:solidFill>
                <a:latin typeface="+mn-ea"/>
              </a:rPr>
              <a:t>26.7</a:t>
            </a:r>
            <a:r>
              <a:rPr lang="ja-JP" altLang="en-US" sz="1200" dirty="0" smtClean="0">
                <a:solidFill>
                  <a:schemeClr val="tx1"/>
                </a:solidFill>
                <a:latin typeface="+mn-ea"/>
              </a:rPr>
              <a:t>％</a:t>
            </a:r>
            <a:r>
              <a:rPr lang="ja-JP" altLang="en-US" sz="1200" dirty="0">
                <a:solidFill>
                  <a:schemeClr val="tx1"/>
                </a:solidFill>
                <a:latin typeface="+mn-ea"/>
              </a:rPr>
              <a:t>　全国</a:t>
            </a:r>
            <a:r>
              <a:rPr lang="en-US" altLang="ja-JP" sz="1200" dirty="0">
                <a:solidFill>
                  <a:schemeClr val="tx1"/>
                </a:solidFill>
                <a:latin typeface="+mn-ea"/>
              </a:rPr>
              <a:t>15.6</a:t>
            </a:r>
            <a:r>
              <a:rPr lang="ja-JP" altLang="en-US" sz="1200" dirty="0" smtClean="0">
                <a:solidFill>
                  <a:schemeClr val="tx1"/>
                </a:solidFill>
                <a:latin typeface="+mn-ea"/>
              </a:rPr>
              <a:t>％　</a:t>
            </a:r>
            <a:endParaRPr lang="en-US" altLang="ja-JP" sz="1200" dirty="0" smtClean="0">
              <a:solidFill>
                <a:schemeClr val="tx1"/>
              </a:solidFill>
              <a:latin typeface="+mn-ea"/>
            </a:endParaRPr>
          </a:p>
          <a:p>
            <a:r>
              <a:rPr lang="ja-JP" altLang="en-US" sz="1200" dirty="0">
                <a:solidFill>
                  <a:schemeClr val="tx1"/>
                </a:solidFill>
                <a:latin typeface="+mn-ea"/>
              </a:rPr>
              <a:t>　</a:t>
            </a:r>
            <a:r>
              <a:rPr lang="ja-JP" altLang="en-US" sz="1200" dirty="0" smtClean="0">
                <a:solidFill>
                  <a:schemeClr val="tx1"/>
                </a:solidFill>
                <a:latin typeface="+mn-ea"/>
              </a:rPr>
              <a:t>　　　　　生活保護率（</a:t>
            </a:r>
            <a:r>
              <a:rPr lang="en-US" altLang="ja-JP" sz="1200" dirty="0" smtClean="0">
                <a:solidFill>
                  <a:schemeClr val="tx1"/>
                </a:solidFill>
                <a:latin typeface="+mn-ea"/>
              </a:rPr>
              <a:t>H24</a:t>
            </a:r>
            <a:r>
              <a:rPr lang="ja-JP" altLang="en-US" sz="1200" dirty="0" smtClean="0">
                <a:solidFill>
                  <a:schemeClr val="tx1"/>
                </a:solidFill>
                <a:latin typeface="+mn-ea"/>
              </a:rPr>
              <a:t>）大阪府</a:t>
            </a:r>
            <a:r>
              <a:rPr lang="en-US" altLang="ja-JP" sz="1200" dirty="0" smtClean="0">
                <a:solidFill>
                  <a:schemeClr val="tx1"/>
                </a:solidFill>
                <a:latin typeface="+mn-ea"/>
              </a:rPr>
              <a:t>34.2‰</a:t>
            </a:r>
            <a:r>
              <a:rPr lang="ja-JP" altLang="en-US" sz="1200" dirty="0" smtClean="0">
                <a:solidFill>
                  <a:schemeClr val="tx1"/>
                </a:solidFill>
                <a:latin typeface="+mn-ea"/>
              </a:rPr>
              <a:t>　全国</a:t>
            </a:r>
            <a:r>
              <a:rPr lang="en-US" altLang="ja-JP" sz="1200" dirty="0" smtClean="0">
                <a:solidFill>
                  <a:schemeClr val="tx1"/>
                </a:solidFill>
                <a:latin typeface="+mn-ea"/>
              </a:rPr>
              <a:t>16.7‰</a:t>
            </a:r>
            <a:r>
              <a:rPr lang="ja-JP" altLang="en-US" sz="1200" dirty="0" smtClean="0">
                <a:solidFill>
                  <a:schemeClr val="tx1"/>
                </a:solidFill>
                <a:latin typeface="+mn-ea"/>
              </a:rPr>
              <a:t>（千人率）</a:t>
            </a:r>
            <a:endParaRPr lang="en-US" altLang="ja-JP" sz="1200" dirty="0">
              <a:solidFill>
                <a:schemeClr val="tx1"/>
              </a:solidFill>
              <a:latin typeface="+mn-ea"/>
            </a:endParaRPr>
          </a:p>
        </p:txBody>
      </p:sp>
      <p:sp>
        <p:nvSpPr>
          <p:cNvPr id="6" name="正方形/長方形 5"/>
          <p:cNvSpPr/>
          <p:nvPr/>
        </p:nvSpPr>
        <p:spPr>
          <a:xfrm>
            <a:off x="181749" y="2034578"/>
            <a:ext cx="8774220" cy="553998"/>
          </a:xfrm>
          <a:prstGeom prst="rect">
            <a:avLst/>
          </a:prstGeom>
          <a:ln w="6350"/>
        </p:spPr>
        <p:style>
          <a:lnRef idx="2">
            <a:schemeClr val="accent6"/>
          </a:lnRef>
          <a:fillRef idx="1">
            <a:schemeClr val="lt1"/>
          </a:fillRef>
          <a:effectRef idx="0">
            <a:schemeClr val="accent6"/>
          </a:effectRef>
          <a:fontRef idx="minor">
            <a:schemeClr val="dk1"/>
          </a:fontRef>
        </p:style>
        <p:txBody>
          <a:bodyPr wrap="square">
            <a:spAutoFit/>
          </a:bodyPr>
          <a:lstStyle/>
          <a:p>
            <a:r>
              <a:rPr lang="ja-JP" altLang="en-US" dirty="0" smtClean="0">
                <a:solidFill>
                  <a:schemeClr val="tx1"/>
                </a:solidFill>
              </a:rPr>
              <a:t>　</a:t>
            </a:r>
            <a:r>
              <a:rPr lang="ja-JP" altLang="en-US" sz="1200" dirty="0" smtClean="0">
                <a:solidFill>
                  <a:schemeClr val="tx1"/>
                </a:solidFill>
                <a:latin typeface="+mn-ea"/>
              </a:rPr>
              <a:t>大阪府では、平成</a:t>
            </a:r>
            <a:r>
              <a:rPr lang="en-US" altLang="ja-JP" sz="1200" dirty="0" smtClean="0">
                <a:solidFill>
                  <a:schemeClr val="tx1"/>
                </a:solidFill>
                <a:latin typeface="+mn-ea"/>
              </a:rPr>
              <a:t>27</a:t>
            </a:r>
            <a:r>
              <a:rPr lang="ja-JP" altLang="en-US" sz="1200" dirty="0" smtClean="0">
                <a:solidFill>
                  <a:schemeClr val="tx1"/>
                </a:solidFill>
                <a:latin typeface="+mn-ea"/>
              </a:rPr>
              <a:t>年３月に子どもの貧困対策の推進に関する法律に基づく都道府県計画を</a:t>
            </a:r>
            <a:r>
              <a:rPr lang="ja-JP" altLang="ja-JP" sz="1200" dirty="0" smtClean="0">
                <a:solidFill>
                  <a:schemeClr val="tx1"/>
                </a:solidFill>
              </a:rPr>
              <a:t>「</a:t>
            </a:r>
            <a:r>
              <a:rPr lang="ja-JP" altLang="ja-JP" sz="1200" dirty="0">
                <a:solidFill>
                  <a:schemeClr val="tx1"/>
                </a:solidFill>
              </a:rPr>
              <a:t>子ども総合計画」に</a:t>
            </a:r>
            <a:r>
              <a:rPr lang="ja-JP" altLang="ja-JP" sz="1200" dirty="0" smtClean="0">
                <a:solidFill>
                  <a:schemeClr val="tx1"/>
                </a:solidFill>
              </a:rPr>
              <a:t>包含</a:t>
            </a:r>
            <a:r>
              <a:rPr lang="ja-JP" altLang="en-US" sz="1200" dirty="0" smtClean="0">
                <a:solidFill>
                  <a:schemeClr val="tx1"/>
                </a:solidFill>
              </a:rPr>
              <a:t>し、策定しました。本計画により、</a:t>
            </a:r>
            <a:r>
              <a:rPr lang="ja-JP" altLang="en-US" sz="1200" dirty="0" smtClean="0">
                <a:solidFill>
                  <a:schemeClr val="tx1"/>
                </a:solidFill>
                <a:latin typeface="+mn-ea"/>
              </a:rPr>
              <a:t>家庭</a:t>
            </a:r>
            <a:r>
              <a:rPr lang="ja-JP" altLang="en-US" sz="1200" dirty="0">
                <a:solidFill>
                  <a:schemeClr val="tx1"/>
                </a:solidFill>
                <a:latin typeface="+mn-ea"/>
              </a:rPr>
              <a:t>の経済状況にかかわらず、子どもが積極的に自分の生き方</a:t>
            </a:r>
            <a:r>
              <a:rPr lang="ja-JP" altLang="en-US" sz="1200" dirty="0" smtClean="0">
                <a:solidFill>
                  <a:schemeClr val="tx1"/>
                </a:solidFill>
                <a:latin typeface="+mn-ea"/>
              </a:rPr>
              <a:t>を選択</a:t>
            </a:r>
            <a:r>
              <a:rPr lang="ja-JP" altLang="en-US" sz="1200" dirty="0">
                <a:solidFill>
                  <a:schemeClr val="tx1"/>
                </a:solidFill>
                <a:latin typeface="+mn-ea"/>
              </a:rPr>
              <a:t>し、自立できるように取り組みます。</a:t>
            </a:r>
            <a:endParaRPr lang="en-US" altLang="ja-JP" sz="1200" dirty="0">
              <a:solidFill>
                <a:schemeClr val="tx1"/>
              </a:solidFill>
              <a:latin typeface="+mn-ea"/>
            </a:endParaRPr>
          </a:p>
        </p:txBody>
      </p:sp>
      <p:sp>
        <p:nvSpPr>
          <p:cNvPr id="8" name="角丸四角形 7"/>
          <p:cNvSpPr/>
          <p:nvPr/>
        </p:nvSpPr>
        <p:spPr>
          <a:xfrm>
            <a:off x="170993" y="2692359"/>
            <a:ext cx="8768648" cy="24517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smtClean="0">
                <a:solidFill>
                  <a:schemeClr val="tx1"/>
                </a:solidFill>
              </a:rPr>
              <a:t>子どもに視点を置いた切れ</a:t>
            </a:r>
            <a:r>
              <a:rPr lang="ja-JP" altLang="en-US" sz="1400" dirty="0">
                <a:solidFill>
                  <a:schemeClr val="tx1"/>
                </a:solidFill>
              </a:rPr>
              <a:t>目</a:t>
            </a:r>
            <a:r>
              <a:rPr lang="ja-JP" altLang="en-US" sz="1400" dirty="0" smtClean="0">
                <a:solidFill>
                  <a:schemeClr val="tx1"/>
                </a:solidFill>
              </a:rPr>
              <a:t>のない支援</a:t>
            </a:r>
            <a:endParaRPr kumimoji="1" lang="ja-JP" altLang="en-US" sz="1400" dirty="0">
              <a:solidFill>
                <a:schemeClr val="tx1"/>
              </a:solidFill>
            </a:endParaRPr>
          </a:p>
        </p:txBody>
      </p:sp>
      <p:sp>
        <p:nvSpPr>
          <p:cNvPr id="21" name="角丸四角形 20"/>
          <p:cNvSpPr/>
          <p:nvPr/>
        </p:nvSpPr>
        <p:spPr>
          <a:xfrm>
            <a:off x="170993" y="4976601"/>
            <a:ext cx="8768648" cy="24517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smtClean="0">
                <a:solidFill>
                  <a:schemeClr val="tx1"/>
                </a:solidFill>
              </a:rPr>
              <a:t>子どもにもっとも身近な社会である家庭を支援し、社会全体で子どもの貧困に対応</a:t>
            </a:r>
            <a:endParaRPr kumimoji="1" lang="ja-JP" altLang="en-US" sz="1400" dirty="0">
              <a:solidFill>
                <a:schemeClr val="tx1"/>
              </a:solidFill>
            </a:endParaRPr>
          </a:p>
        </p:txBody>
      </p:sp>
      <p:sp>
        <p:nvSpPr>
          <p:cNvPr id="18" name="正方形/長方形 17"/>
          <p:cNvSpPr/>
          <p:nvPr/>
        </p:nvSpPr>
        <p:spPr>
          <a:xfrm>
            <a:off x="146146" y="3179872"/>
            <a:ext cx="2129712" cy="1359327"/>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lang="ja-JP" altLang="en-US" sz="1200" dirty="0">
                <a:solidFill>
                  <a:schemeClr val="tx1"/>
                </a:solidFill>
              </a:rPr>
              <a:t>○幼児教育の質の向上</a:t>
            </a:r>
            <a:endParaRPr lang="en-US" altLang="ja-JP" sz="1200" dirty="0">
              <a:solidFill>
                <a:schemeClr val="tx1"/>
              </a:solidFill>
            </a:endParaRPr>
          </a:p>
          <a:p>
            <a:r>
              <a:rPr lang="ja-JP" altLang="ja-JP" sz="1200" dirty="0" smtClean="0">
                <a:solidFill>
                  <a:schemeClr val="tx1"/>
                </a:solidFill>
              </a:rPr>
              <a:t>○食</a:t>
            </a:r>
            <a:r>
              <a:rPr lang="ja-JP" altLang="ja-JP" sz="1200" dirty="0">
                <a:solidFill>
                  <a:schemeClr val="tx1"/>
                </a:solidFill>
              </a:rPr>
              <a:t>育の推進</a:t>
            </a:r>
            <a:endParaRPr lang="en-US" altLang="ja-JP" sz="1200" dirty="0">
              <a:solidFill>
                <a:schemeClr val="tx1"/>
              </a:solidFill>
            </a:endParaRPr>
          </a:p>
          <a:p>
            <a:r>
              <a:rPr lang="ja-JP" altLang="ja-JP" sz="1200" dirty="0" smtClean="0">
                <a:solidFill>
                  <a:schemeClr val="tx1"/>
                </a:solidFill>
              </a:rPr>
              <a:t>○子</a:t>
            </a:r>
            <a:r>
              <a:rPr lang="ja-JP" altLang="ja-JP" sz="1200" dirty="0">
                <a:solidFill>
                  <a:schemeClr val="tx1"/>
                </a:solidFill>
              </a:rPr>
              <a:t>育て支援の</a:t>
            </a:r>
            <a:r>
              <a:rPr lang="ja-JP" altLang="ja-JP" sz="1200" dirty="0" smtClean="0">
                <a:solidFill>
                  <a:schemeClr val="tx1"/>
                </a:solidFill>
              </a:rPr>
              <a:t>取組み</a:t>
            </a:r>
            <a:endParaRPr lang="en-US" altLang="ja-JP" sz="1200" dirty="0" smtClean="0">
              <a:solidFill>
                <a:schemeClr val="tx1"/>
              </a:solidFill>
            </a:endParaRPr>
          </a:p>
          <a:p>
            <a:r>
              <a:rPr lang="ja-JP" altLang="en-US" sz="1200" dirty="0">
                <a:solidFill>
                  <a:schemeClr val="tx1"/>
                </a:solidFill>
              </a:rPr>
              <a:t>○</a:t>
            </a:r>
            <a:r>
              <a:rPr lang="ja-JP" altLang="ja-JP" sz="1200" dirty="0" smtClean="0">
                <a:solidFill>
                  <a:schemeClr val="tx1"/>
                </a:solidFill>
              </a:rPr>
              <a:t>妊娠期</a:t>
            </a:r>
            <a:r>
              <a:rPr lang="ja-JP" altLang="ja-JP" sz="1200" dirty="0">
                <a:solidFill>
                  <a:schemeClr val="tx1"/>
                </a:solidFill>
              </a:rPr>
              <a:t>からの</a:t>
            </a:r>
            <a:r>
              <a:rPr lang="ja-JP" altLang="ja-JP" sz="1200" dirty="0" smtClean="0">
                <a:solidFill>
                  <a:schemeClr val="tx1"/>
                </a:solidFill>
              </a:rPr>
              <a:t>切れ</a:t>
            </a:r>
            <a:r>
              <a:rPr lang="ja-JP" altLang="en-US" sz="1200" dirty="0">
                <a:solidFill>
                  <a:schemeClr val="tx1"/>
                </a:solidFill>
              </a:rPr>
              <a:t>目</a:t>
            </a:r>
            <a:r>
              <a:rPr lang="ja-JP" altLang="en-US" sz="1200" dirty="0" smtClean="0">
                <a:solidFill>
                  <a:schemeClr val="tx1"/>
                </a:solidFill>
              </a:rPr>
              <a:t>の</a:t>
            </a:r>
            <a:r>
              <a:rPr lang="ja-JP" altLang="ja-JP" sz="1200" dirty="0" smtClean="0">
                <a:solidFill>
                  <a:schemeClr val="tx1"/>
                </a:solidFill>
              </a:rPr>
              <a:t>ない</a:t>
            </a:r>
            <a:endParaRPr lang="en-US" altLang="ja-JP" sz="1200" dirty="0" smtClean="0">
              <a:solidFill>
                <a:schemeClr val="tx1"/>
              </a:solidFill>
            </a:endParaRPr>
          </a:p>
          <a:p>
            <a:r>
              <a:rPr lang="ja-JP" altLang="ja-JP" sz="1200" dirty="0" smtClean="0">
                <a:solidFill>
                  <a:schemeClr val="tx1"/>
                </a:solidFill>
              </a:rPr>
              <a:t>支援</a:t>
            </a:r>
            <a:endParaRPr lang="en-US" altLang="ja-JP" sz="1200" dirty="0" smtClean="0">
              <a:solidFill>
                <a:schemeClr val="tx1"/>
              </a:solidFill>
            </a:endParaRPr>
          </a:p>
        </p:txBody>
      </p:sp>
      <p:sp>
        <p:nvSpPr>
          <p:cNvPr id="36" name="正方形/長方形 35"/>
          <p:cNvSpPr/>
          <p:nvPr/>
        </p:nvSpPr>
        <p:spPr>
          <a:xfrm>
            <a:off x="2355067" y="3179873"/>
            <a:ext cx="2129712" cy="1359326"/>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lang="ja-JP" altLang="ja-JP" sz="1200" dirty="0">
                <a:solidFill>
                  <a:schemeClr val="tx1"/>
                </a:solidFill>
              </a:rPr>
              <a:t>○学校教育による学力</a:t>
            </a:r>
            <a:r>
              <a:rPr lang="ja-JP" altLang="ja-JP" sz="1200" dirty="0" smtClean="0">
                <a:solidFill>
                  <a:schemeClr val="tx1"/>
                </a:solidFill>
              </a:rPr>
              <a:t>保障</a:t>
            </a:r>
            <a:endParaRPr lang="en-US" altLang="ja-JP" sz="1200" dirty="0" smtClean="0">
              <a:solidFill>
                <a:schemeClr val="tx1"/>
              </a:solidFill>
            </a:endParaRPr>
          </a:p>
          <a:p>
            <a:r>
              <a:rPr lang="ja-JP" altLang="ja-JP" sz="1200" dirty="0">
                <a:solidFill>
                  <a:schemeClr val="tx1"/>
                </a:solidFill>
              </a:rPr>
              <a:t>○学校と福祉等関係機関との</a:t>
            </a:r>
            <a:r>
              <a:rPr lang="ja-JP" altLang="ja-JP" sz="1200" dirty="0" smtClean="0">
                <a:solidFill>
                  <a:schemeClr val="tx1"/>
                </a:solidFill>
              </a:rPr>
              <a:t>連携</a:t>
            </a:r>
            <a:r>
              <a:rPr lang="ja-JP" altLang="en-US" sz="1200" dirty="0" smtClean="0">
                <a:solidFill>
                  <a:schemeClr val="tx1"/>
                </a:solidFill>
              </a:rPr>
              <a:t>（</a:t>
            </a:r>
            <a:r>
              <a:rPr lang="en-US" altLang="ja-JP" sz="1200" dirty="0" smtClean="0">
                <a:solidFill>
                  <a:schemeClr val="tx1"/>
                </a:solidFill>
              </a:rPr>
              <a:t>※</a:t>
            </a:r>
            <a:r>
              <a:rPr lang="ja-JP" altLang="en-US" sz="1200" dirty="0" smtClean="0">
                <a:solidFill>
                  <a:schemeClr val="tx1"/>
                </a:solidFill>
              </a:rPr>
              <a:t>）</a:t>
            </a:r>
            <a:endParaRPr lang="en-US" altLang="ja-JP" sz="1200" dirty="0" smtClean="0">
              <a:solidFill>
                <a:schemeClr val="tx1"/>
              </a:solidFill>
            </a:endParaRPr>
          </a:p>
          <a:p>
            <a:r>
              <a:rPr kumimoji="1" lang="ja-JP" altLang="en-US" sz="1200" dirty="0" smtClean="0">
                <a:solidFill>
                  <a:schemeClr val="tx1"/>
                </a:solidFill>
              </a:rPr>
              <a:t>○</a:t>
            </a:r>
            <a:r>
              <a:rPr lang="ja-JP" altLang="ja-JP" sz="1200" dirty="0" smtClean="0">
                <a:solidFill>
                  <a:schemeClr val="tx1"/>
                </a:solidFill>
              </a:rPr>
              <a:t>地域</a:t>
            </a:r>
            <a:r>
              <a:rPr lang="ja-JP" altLang="ja-JP" sz="1200" dirty="0">
                <a:solidFill>
                  <a:schemeClr val="tx1"/>
                </a:solidFill>
              </a:rPr>
              <a:t>における学習</a:t>
            </a:r>
            <a:r>
              <a:rPr lang="ja-JP" altLang="ja-JP" sz="1200" dirty="0" smtClean="0">
                <a:solidFill>
                  <a:schemeClr val="tx1"/>
                </a:solidFill>
              </a:rPr>
              <a:t>支援</a:t>
            </a:r>
            <a:endParaRPr lang="en-US" altLang="ja-JP" sz="1200" dirty="0" smtClean="0">
              <a:solidFill>
                <a:schemeClr val="tx1"/>
              </a:solidFill>
            </a:endParaRPr>
          </a:p>
          <a:p>
            <a:r>
              <a:rPr lang="ja-JP" altLang="ja-JP" sz="1200" dirty="0" smtClean="0">
                <a:solidFill>
                  <a:schemeClr val="tx1"/>
                </a:solidFill>
              </a:rPr>
              <a:t>○</a:t>
            </a:r>
            <a:r>
              <a:rPr lang="ja-JP" altLang="ja-JP" sz="1200" dirty="0">
                <a:solidFill>
                  <a:schemeClr val="tx1"/>
                </a:solidFill>
              </a:rPr>
              <a:t>学校給食の普及・充実</a:t>
            </a:r>
            <a:endParaRPr lang="en-US" altLang="ja-JP" sz="1200" dirty="0">
              <a:solidFill>
                <a:schemeClr val="tx1"/>
              </a:solidFill>
            </a:endParaRPr>
          </a:p>
          <a:p>
            <a:r>
              <a:rPr kumimoji="1" lang="ja-JP" altLang="en-US" sz="1200" dirty="0" smtClean="0">
                <a:solidFill>
                  <a:schemeClr val="tx1"/>
                </a:solidFill>
              </a:rPr>
              <a:t>○</a:t>
            </a:r>
            <a:r>
              <a:rPr lang="ja-JP" altLang="ja-JP" sz="1200" dirty="0">
                <a:solidFill>
                  <a:schemeClr val="tx1"/>
                </a:solidFill>
              </a:rPr>
              <a:t>子育て支援の取組み</a:t>
            </a:r>
            <a:endParaRPr kumimoji="1" lang="ja-JP" altLang="en-US" sz="1200" dirty="0">
              <a:solidFill>
                <a:schemeClr val="tx1"/>
              </a:solidFill>
            </a:endParaRPr>
          </a:p>
        </p:txBody>
      </p:sp>
      <p:sp>
        <p:nvSpPr>
          <p:cNvPr id="37" name="正方形/長方形 36"/>
          <p:cNvSpPr/>
          <p:nvPr/>
        </p:nvSpPr>
        <p:spPr>
          <a:xfrm>
            <a:off x="4576209" y="3179873"/>
            <a:ext cx="2129712" cy="1359326"/>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a:lnSpc>
                <a:spcPts val="1200"/>
              </a:lnSpc>
            </a:pPr>
            <a:r>
              <a:rPr lang="ja-JP" altLang="ja-JP" sz="1100" dirty="0">
                <a:solidFill>
                  <a:schemeClr val="tx1"/>
                </a:solidFill>
              </a:rPr>
              <a:t>○高等学校等における就学・就労のための</a:t>
            </a:r>
            <a:r>
              <a:rPr lang="ja-JP" altLang="ja-JP" sz="1100" dirty="0" smtClean="0">
                <a:solidFill>
                  <a:schemeClr val="tx1"/>
                </a:solidFill>
              </a:rPr>
              <a:t>支援</a:t>
            </a:r>
            <a:endParaRPr lang="en-US" altLang="ja-JP" sz="1100" dirty="0" smtClean="0">
              <a:solidFill>
                <a:schemeClr val="tx1"/>
              </a:solidFill>
            </a:endParaRPr>
          </a:p>
          <a:p>
            <a:pPr>
              <a:lnSpc>
                <a:spcPts val="1200"/>
              </a:lnSpc>
            </a:pPr>
            <a:r>
              <a:rPr lang="ja-JP" altLang="ja-JP" sz="1100" dirty="0" smtClean="0">
                <a:solidFill>
                  <a:schemeClr val="tx1"/>
                </a:solidFill>
              </a:rPr>
              <a:t>○就学</a:t>
            </a:r>
            <a:r>
              <a:rPr lang="ja-JP" altLang="ja-JP" sz="1100" dirty="0">
                <a:solidFill>
                  <a:schemeClr val="tx1"/>
                </a:solidFill>
              </a:rPr>
              <a:t>支援の</a:t>
            </a:r>
            <a:r>
              <a:rPr lang="ja-JP" altLang="ja-JP" sz="1100" dirty="0" smtClean="0">
                <a:solidFill>
                  <a:schemeClr val="tx1"/>
                </a:solidFill>
              </a:rPr>
              <a:t>充実</a:t>
            </a:r>
            <a:endParaRPr lang="en-US" altLang="ja-JP" sz="1100" dirty="0" smtClean="0">
              <a:solidFill>
                <a:schemeClr val="tx1"/>
              </a:solidFill>
            </a:endParaRPr>
          </a:p>
          <a:p>
            <a:pPr>
              <a:lnSpc>
                <a:spcPts val="1200"/>
              </a:lnSpc>
            </a:pPr>
            <a:r>
              <a:rPr lang="ja-JP" altLang="en-US" sz="1100" dirty="0" smtClean="0">
                <a:solidFill>
                  <a:schemeClr val="tx1"/>
                </a:solidFill>
              </a:rPr>
              <a:t>○支援を要する子どものための学習支援</a:t>
            </a:r>
            <a:endParaRPr lang="en-US" altLang="ja-JP" sz="1100" dirty="0" smtClean="0">
              <a:solidFill>
                <a:schemeClr val="tx1"/>
              </a:solidFill>
            </a:endParaRPr>
          </a:p>
          <a:p>
            <a:pPr>
              <a:lnSpc>
                <a:spcPts val="1200"/>
              </a:lnSpc>
            </a:pPr>
            <a:r>
              <a:rPr lang="ja-JP" altLang="en-US" sz="1100" dirty="0" smtClean="0">
                <a:solidFill>
                  <a:schemeClr val="tx1"/>
                </a:solidFill>
              </a:rPr>
              <a:t>○</a:t>
            </a:r>
            <a:r>
              <a:rPr lang="ja-JP" altLang="ja-JP" sz="1100" dirty="0">
                <a:solidFill>
                  <a:schemeClr val="tx1"/>
                </a:solidFill>
              </a:rPr>
              <a:t>就職のための</a:t>
            </a:r>
            <a:r>
              <a:rPr lang="ja-JP" altLang="ja-JP" sz="1100" dirty="0" smtClean="0">
                <a:solidFill>
                  <a:schemeClr val="tx1"/>
                </a:solidFill>
              </a:rPr>
              <a:t>支援</a:t>
            </a:r>
            <a:endParaRPr lang="en-US" altLang="ja-JP" sz="1100" dirty="0" smtClean="0">
              <a:solidFill>
                <a:schemeClr val="tx1"/>
              </a:solidFill>
            </a:endParaRPr>
          </a:p>
          <a:p>
            <a:pPr>
              <a:lnSpc>
                <a:spcPts val="1200"/>
              </a:lnSpc>
            </a:pPr>
            <a:r>
              <a:rPr kumimoji="1" lang="ja-JP" altLang="en-US" sz="1100" dirty="0" smtClean="0">
                <a:solidFill>
                  <a:schemeClr val="tx1"/>
                </a:solidFill>
              </a:rPr>
              <a:t>○</a:t>
            </a:r>
            <a:r>
              <a:rPr lang="ja-JP" altLang="ja-JP" sz="1100" dirty="0">
                <a:solidFill>
                  <a:schemeClr val="tx1"/>
                </a:solidFill>
              </a:rPr>
              <a:t>児童養護施設等の入所及び退所児童等への</a:t>
            </a:r>
            <a:r>
              <a:rPr lang="ja-JP" altLang="ja-JP" sz="1100" dirty="0" smtClean="0">
                <a:solidFill>
                  <a:schemeClr val="tx1"/>
                </a:solidFill>
              </a:rPr>
              <a:t>支援</a:t>
            </a:r>
            <a:endParaRPr kumimoji="1" lang="ja-JP" altLang="en-US" sz="1100" dirty="0">
              <a:solidFill>
                <a:schemeClr val="tx1"/>
              </a:solidFill>
            </a:endParaRPr>
          </a:p>
        </p:txBody>
      </p:sp>
      <p:sp>
        <p:nvSpPr>
          <p:cNvPr id="38" name="正方形/長方形 37"/>
          <p:cNvSpPr/>
          <p:nvPr/>
        </p:nvSpPr>
        <p:spPr>
          <a:xfrm>
            <a:off x="6795223" y="3165314"/>
            <a:ext cx="2129712" cy="1359326"/>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lang="ja-JP" altLang="ja-JP" sz="1200" dirty="0">
                <a:solidFill>
                  <a:schemeClr val="tx1"/>
                </a:solidFill>
              </a:rPr>
              <a:t>○校種間の連携</a:t>
            </a:r>
            <a:r>
              <a:rPr lang="ja-JP" altLang="ja-JP" sz="1200" dirty="0" smtClean="0">
                <a:solidFill>
                  <a:schemeClr val="tx1"/>
                </a:solidFill>
              </a:rPr>
              <a:t>強化</a:t>
            </a:r>
            <a:endParaRPr lang="en-US" altLang="ja-JP" sz="1200" dirty="0" smtClean="0">
              <a:solidFill>
                <a:schemeClr val="tx1"/>
              </a:solidFill>
            </a:endParaRPr>
          </a:p>
          <a:p>
            <a:r>
              <a:rPr kumimoji="1" lang="ja-JP" altLang="en-US" sz="1200" dirty="0" smtClean="0">
                <a:solidFill>
                  <a:schemeClr val="tx1"/>
                </a:solidFill>
              </a:rPr>
              <a:t>○</a:t>
            </a:r>
            <a:r>
              <a:rPr lang="ja-JP" altLang="ja-JP" sz="1200" dirty="0" smtClean="0">
                <a:solidFill>
                  <a:schemeClr val="tx1"/>
                </a:solidFill>
              </a:rPr>
              <a:t>児</a:t>
            </a:r>
            <a:r>
              <a:rPr lang="ja-JP" altLang="ja-JP" sz="1200" dirty="0">
                <a:solidFill>
                  <a:schemeClr val="tx1"/>
                </a:solidFill>
              </a:rPr>
              <a:t>童養護施設等の入所児童への支援</a:t>
            </a:r>
            <a:endParaRPr kumimoji="1" lang="ja-JP" altLang="en-US" sz="1200" dirty="0">
              <a:solidFill>
                <a:schemeClr val="tx1"/>
              </a:solidFill>
            </a:endParaRPr>
          </a:p>
        </p:txBody>
      </p:sp>
      <p:sp>
        <p:nvSpPr>
          <p:cNvPr id="39" name="正方形/長方形 38"/>
          <p:cNvSpPr/>
          <p:nvPr/>
        </p:nvSpPr>
        <p:spPr>
          <a:xfrm>
            <a:off x="146348" y="2864459"/>
            <a:ext cx="8784976" cy="369332"/>
          </a:xfrm>
          <a:prstGeom prst="rect">
            <a:avLst/>
          </a:prstGeom>
        </p:spPr>
        <p:txBody>
          <a:bodyPr wrap="square">
            <a:spAutoFit/>
          </a:bodyPr>
          <a:lstStyle/>
          <a:p>
            <a:r>
              <a:rPr lang="ja-JP" altLang="en-US" dirty="0" smtClean="0"/>
              <a:t>　　　</a:t>
            </a:r>
            <a:r>
              <a:rPr lang="ja-JP" altLang="en-US" sz="1400" dirty="0" smtClean="0"/>
              <a:t>＜就学前＞　　　　　　　　　＜小学生・中学生＞　　　　　　　　</a:t>
            </a:r>
            <a:r>
              <a:rPr lang="ja-JP" altLang="en-US" sz="1400" dirty="0"/>
              <a:t>＜高校生等</a:t>
            </a:r>
            <a:r>
              <a:rPr lang="ja-JP" altLang="en-US" sz="1400" dirty="0" smtClean="0"/>
              <a:t>＞　　　　　　　　　　　＜共通＞</a:t>
            </a:r>
            <a:endParaRPr lang="en-US" altLang="ja-JP" sz="1400" dirty="0"/>
          </a:p>
        </p:txBody>
      </p:sp>
      <p:sp>
        <p:nvSpPr>
          <p:cNvPr id="40" name="正方形/長方形 39"/>
          <p:cNvSpPr/>
          <p:nvPr/>
        </p:nvSpPr>
        <p:spPr>
          <a:xfrm>
            <a:off x="92291" y="4529633"/>
            <a:ext cx="8784976" cy="461665"/>
          </a:xfrm>
          <a:prstGeom prst="rect">
            <a:avLst/>
          </a:prstGeom>
        </p:spPr>
        <p:txBody>
          <a:bodyPr wrap="square">
            <a:spAutoFit/>
          </a:bodyPr>
          <a:lstStyle/>
          <a:p>
            <a:r>
              <a:rPr lang="en-US" altLang="ja-JP" sz="1200" dirty="0" smtClean="0"/>
              <a:t>※</a:t>
            </a:r>
            <a:r>
              <a:rPr lang="ja-JP" altLang="en-US" sz="1200" dirty="0" smtClean="0"/>
              <a:t>学校</a:t>
            </a:r>
            <a:r>
              <a:rPr lang="ja-JP" altLang="en-US" sz="1200" dirty="0"/>
              <a:t>という場を介して、教育委員会や福祉関係機関等が連携し、貧困など困難を</a:t>
            </a:r>
            <a:r>
              <a:rPr lang="ja-JP" altLang="en-US" sz="1200" dirty="0" smtClean="0"/>
              <a:t>抱える児童</a:t>
            </a:r>
            <a:r>
              <a:rPr lang="ja-JP" altLang="en-US" sz="1200" dirty="0"/>
              <a:t>・生徒</a:t>
            </a:r>
            <a:r>
              <a:rPr lang="ja-JP" altLang="en-US" sz="1200" dirty="0" smtClean="0"/>
              <a:t>やその</a:t>
            </a:r>
            <a:r>
              <a:rPr lang="ja-JP" altLang="en-US" sz="1200" dirty="0"/>
              <a:t>保護者を適切に</a:t>
            </a:r>
            <a:r>
              <a:rPr lang="ja-JP" altLang="en-US" sz="1200" dirty="0" smtClean="0"/>
              <a:t>支援する。その際、福祉的視点を持った人材が学校・地域や専門支援機関の間に入り、適切な支援につなぐ。（学校</a:t>
            </a:r>
            <a:r>
              <a:rPr lang="ja-JP" altLang="en-US" sz="1200" dirty="0"/>
              <a:t>という場を介した</a:t>
            </a:r>
            <a:r>
              <a:rPr lang="ja-JP" altLang="en-US" sz="1200" dirty="0" smtClean="0"/>
              <a:t>プラットフォーム）</a:t>
            </a:r>
            <a:endParaRPr lang="en-US" altLang="ja-JP" sz="1200" dirty="0"/>
          </a:p>
        </p:txBody>
      </p:sp>
      <p:sp>
        <p:nvSpPr>
          <p:cNvPr id="41" name="正方形/長方形 40"/>
          <p:cNvSpPr/>
          <p:nvPr/>
        </p:nvSpPr>
        <p:spPr>
          <a:xfrm>
            <a:off x="92291" y="5203375"/>
            <a:ext cx="8784976" cy="369332"/>
          </a:xfrm>
          <a:prstGeom prst="rect">
            <a:avLst/>
          </a:prstGeom>
        </p:spPr>
        <p:txBody>
          <a:bodyPr wrap="square">
            <a:spAutoFit/>
          </a:bodyPr>
          <a:lstStyle/>
          <a:p>
            <a:r>
              <a:rPr lang="ja-JP" altLang="en-US" dirty="0" smtClean="0"/>
              <a:t>　　　　　　　　　　　</a:t>
            </a:r>
            <a:r>
              <a:rPr lang="ja-JP" altLang="en-US" sz="1400" dirty="0" smtClean="0"/>
              <a:t>＜子育て・生活・就労支援＞　　　　　　　　　　　　　　　　　　　＜養育費確保・経済的支援＞</a:t>
            </a:r>
            <a:endParaRPr lang="en-US" altLang="ja-JP" sz="1400" dirty="0"/>
          </a:p>
        </p:txBody>
      </p:sp>
      <p:sp>
        <p:nvSpPr>
          <p:cNvPr id="42" name="正方形/長方形 41"/>
          <p:cNvSpPr/>
          <p:nvPr/>
        </p:nvSpPr>
        <p:spPr>
          <a:xfrm>
            <a:off x="153173" y="5524784"/>
            <a:ext cx="5429880" cy="94482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smtClean="0">
                <a:solidFill>
                  <a:schemeClr val="tx1"/>
                </a:solidFill>
              </a:rPr>
              <a:t>○</a:t>
            </a:r>
            <a:r>
              <a:rPr lang="ja-JP" altLang="ja-JP" sz="1200" dirty="0" smtClean="0">
                <a:solidFill>
                  <a:schemeClr val="tx1"/>
                </a:solidFill>
              </a:rPr>
              <a:t>保護者</a:t>
            </a:r>
            <a:r>
              <a:rPr lang="ja-JP" altLang="ja-JP" sz="1200" dirty="0">
                <a:solidFill>
                  <a:schemeClr val="tx1"/>
                </a:solidFill>
              </a:rPr>
              <a:t>の自立</a:t>
            </a:r>
            <a:r>
              <a:rPr lang="ja-JP" altLang="ja-JP" sz="1200" dirty="0" smtClean="0">
                <a:solidFill>
                  <a:schemeClr val="tx1"/>
                </a:solidFill>
              </a:rPr>
              <a:t>支援</a:t>
            </a:r>
            <a:endParaRPr lang="en-US" altLang="ja-JP" sz="1200" dirty="0" smtClean="0">
              <a:solidFill>
                <a:schemeClr val="tx1"/>
              </a:solidFill>
            </a:endParaRPr>
          </a:p>
          <a:p>
            <a:r>
              <a:rPr lang="ja-JP" altLang="en-US" sz="1200" dirty="0" smtClean="0">
                <a:solidFill>
                  <a:schemeClr val="tx1"/>
                </a:solidFill>
              </a:rPr>
              <a:t>○</a:t>
            </a:r>
            <a:r>
              <a:rPr lang="ja-JP" altLang="ja-JP" sz="1200" dirty="0" smtClean="0">
                <a:solidFill>
                  <a:schemeClr val="tx1"/>
                </a:solidFill>
              </a:rPr>
              <a:t>就労</a:t>
            </a:r>
            <a:r>
              <a:rPr lang="ja-JP" altLang="ja-JP" sz="1200" dirty="0">
                <a:solidFill>
                  <a:schemeClr val="tx1"/>
                </a:solidFill>
              </a:rPr>
              <a:t>希望等により保育を必要とするすべてのニーズに対応するための保育等の</a:t>
            </a:r>
            <a:r>
              <a:rPr lang="ja-JP" altLang="ja-JP" sz="1200" dirty="0" smtClean="0">
                <a:solidFill>
                  <a:schemeClr val="tx1"/>
                </a:solidFill>
              </a:rPr>
              <a:t>確保</a:t>
            </a:r>
            <a:endParaRPr lang="en-US" altLang="ja-JP" sz="1200" dirty="0" smtClean="0">
              <a:solidFill>
                <a:schemeClr val="tx1"/>
              </a:solidFill>
            </a:endParaRPr>
          </a:p>
          <a:p>
            <a:r>
              <a:rPr lang="ja-JP" altLang="en-US" sz="1200" dirty="0" smtClean="0">
                <a:solidFill>
                  <a:schemeClr val="tx1"/>
                </a:solidFill>
              </a:rPr>
              <a:t>○保護者への養育支援　</a:t>
            </a:r>
            <a:endParaRPr lang="en-US" altLang="ja-JP" sz="1200" dirty="0" smtClean="0">
              <a:solidFill>
                <a:schemeClr val="tx1"/>
              </a:solidFill>
            </a:endParaRPr>
          </a:p>
          <a:p>
            <a:r>
              <a:rPr lang="ja-JP" altLang="en-US" sz="1200" dirty="0" smtClean="0">
                <a:solidFill>
                  <a:schemeClr val="tx1"/>
                </a:solidFill>
              </a:rPr>
              <a:t>○就業のあっせん及び就業訓練等の実施・促進</a:t>
            </a:r>
            <a:endParaRPr lang="en-US" altLang="ja-JP" sz="1200" dirty="0" smtClean="0">
              <a:solidFill>
                <a:schemeClr val="tx1"/>
              </a:solidFill>
            </a:endParaRPr>
          </a:p>
          <a:p>
            <a:r>
              <a:rPr lang="ja-JP" altLang="en-US" sz="1200" dirty="0" smtClean="0">
                <a:solidFill>
                  <a:schemeClr val="tx1"/>
                </a:solidFill>
              </a:rPr>
              <a:t>○就労機会創出のための支援　他　</a:t>
            </a:r>
            <a:endParaRPr lang="en-US" altLang="ja-JP" sz="1200" dirty="0" smtClean="0">
              <a:solidFill>
                <a:schemeClr val="tx1"/>
              </a:solidFill>
            </a:endParaRPr>
          </a:p>
        </p:txBody>
      </p:sp>
      <p:sp>
        <p:nvSpPr>
          <p:cNvPr id="43" name="正方形/長方形 42"/>
          <p:cNvSpPr/>
          <p:nvPr/>
        </p:nvSpPr>
        <p:spPr>
          <a:xfrm>
            <a:off x="5643935" y="5524784"/>
            <a:ext cx="3287389" cy="9291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ja-JP" sz="1200" dirty="0" smtClean="0">
                <a:solidFill>
                  <a:schemeClr val="tx1"/>
                </a:solidFill>
              </a:rPr>
              <a:t>○</a:t>
            </a:r>
            <a:r>
              <a:rPr lang="ja-JP" altLang="ja-JP" sz="1200" dirty="0">
                <a:solidFill>
                  <a:schemeClr val="tx1"/>
                </a:solidFill>
              </a:rPr>
              <a:t>養育費の確保等に関する</a:t>
            </a:r>
            <a:r>
              <a:rPr lang="ja-JP" altLang="ja-JP" sz="1200" dirty="0" smtClean="0">
                <a:solidFill>
                  <a:schemeClr val="tx1"/>
                </a:solidFill>
              </a:rPr>
              <a:t>支援</a:t>
            </a:r>
            <a:endParaRPr lang="en-US" altLang="ja-JP" sz="1200" dirty="0" smtClean="0">
              <a:solidFill>
                <a:schemeClr val="tx1"/>
              </a:solidFill>
            </a:endParaRPr>
          </a:p>
          <a:p>
            <a:r>
              <a:rPr kumimoji="1" lang="ja-JP" altLang="en-US" sz="1200" dirty="0" smtClean="0">
                <a:solidFill>
                  <a:schemeClr val="tx1"/>
                </a:solidFill>
              </a:rPr>
              <a:t>○</a:t>
            </a:r>
            <a:r>
              <a:rPr lang="ja-JP" altLang="ja-JP" sz="1200" dirty="0">
                <a:solidFill>
                  <a:schemeClr val="tx1"/>
                </a:solidFill>
              </a:rPr>
              <a:t>母子福祉資金貸付金等の父子家庭への拡大</a:t>
            </a:r>
            <a:endParaRPr kumimoji="1" lang="ja-JP" altLang="en-US" sz="1200" dirty="0">
              <a:solidFill>
                <a:schemeClr val="tx1"/>
              </a:solidFill>
            </a:endParaRPr>
          </a:p>
        </p:txBody>
      </p:sp>
      <p:sp>
        <p:nvSpPr>
          <p:cNvPr id="45" name="正方形/長方形 44"/>
          <p:cNvSpPr/>
          <p:nvPr/>
        </p:nvSpPr>
        <p:spPr>
          <a:xfrm>
            <a:off x="92291" y="6469321"/>
            <a:ext cx="8784976" cy="276999"/>
          </a:xfrm>
          <a:prstGeom prst="rect">
            <a:avLst/>
          </a:prstGeom>
        </p:spPr>
        <p:txBody>
          <a:bodyPr wrap="square">
            <a:spAutoFit/>
          </a:bodyPr>
          <a:lstStyle/>
          <a:p>
            <a:r>
              <a:rPr lang="en-US" altLang="ja-JP" sz="1200" dirty="0" smtClean="0"/>
              <a:t>※</a:t>
            </a:r>
            <a:r>
              <a:rPr lang="ja-JP" altLang="en-US" sz="1200" dirty="0" smtClean="0"/>
              <a:t>子どもの貧困対策については、生活保護法や生活困窮者自立支援法等のセーフティネットのための諸制度を一体的に捉え施策を推進</a:t>
            </a:r>
            <a:endParaRPr lang="en-US" altLang="ja-JP" sz="1200" dirty="0"/>
          </a:p>
        </p:txBody>
      </p:sp>
      <p:sp>
        <p:nvSpPr>
          <p:cNvPr id="7" name="正方形/長方形 6"/>
          <p:cNvSpPr/>
          <p:nvPr/>
        </p:nvSpPr>
        <p:spPr>
          <a:xfrm>
            <a:off x="153173" y="908720"/>
            <a:ext cx="314371" cy="9361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solidFill>
                  <a:schemeClr val="tx1"/>
                </a:solidFill>
              </a:rPr>
              <a:t>現状</a:t>
            </a:r>
            <a:endParaRPr kumimoji="1" lang="ja-JP" altLang="en-US" sz="1400" dirty="0">
              <a:solidFill>
                <a:schemeClr val="tx1"/>
              </a:solidFill>
            </a:endParaRPr>
          </a:p>
        </p:txBody>
      </p:sp>
      <p:sp>
        <p:nvSpPr>
          <p:cNvPr id="23" name="正方形/長方形 22"/>
          <p:cNvSpPr/>
          <p:nvPr/>
        </p:nvSpPr>
        <p:spPr>
          <a:xfrm>
            <a:off x="160466" y="1885282"/>
            <a:ext cx="1481196" cy="24144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smtClean="0">
                <a:solidFill>
                  <a:schemeClr val="tx1"/>
                </a:solidFill>
              </a:rPr>
              <a:t>大阪府の方向性</a:t>
            </a:r>
            <a:endParaRPr kumimoji="1" lang="ja-JP" altLang="en-US" sz="1400" dirty="0">
              <a:solidFill>
                <a:schemeClr val="tx1"/>
              </a:solidFill>
            </a:endParaRPr>
          </a:p>
        </p:txBody>
      </p:sp>
      <p:sp>
        <p:nvSpPr>
          <p:cNvPr id="22" name="正方形/長方形 2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r>
              <a:rPr lang="ja-JP" altLang="en-US" dirty="0"/>
              <a:t>（２）子どもをめぐる課題への対応</a:t>
            </a: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34</a:t>
            </a:fld>
            <a:endParaRPr lang="ja-JP" altLang="en-US" dirty="0">
              <a:solidFill>
                <a:prstClr val="black"/>
              </a:solidFill>
            </a:endParaRPr>
          </a:p>
        </p:txBody>
      </p:sp>
    </p:spTree>
    <p:extLst>
      <p:ext uri="{BB962C8B-B14F-4D97-AF65-F5344CB8AC3E}">
        <p14:creationId xmlns:p14="http://schemas.microsoft.com/office/powerpoint/2010/main" val="16727007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35</a:t>
            </a:fld>
            <a:endParaRPr lang="ja-JP" altLang="en-US" dirty="0">
              <a:solidFill>
                <a:prstClr val="black"/>
              </a:solidFill>
            </a:endParaRPr>
          </a:p>
        </p:txBody>
      </p:sp>
      <p:sp>
        <p:nvSpPr>
          <p:cNvPr id="5" name="正方形/長方形 4"/>
          <p:cNvSpPr/>
          <p:nvPr/>
        </p:nvSpPr>
        <p:spPr>
          <a:xfrm>
            <a:off x="107504" y="706413"/>
            <a:ext cx="8856984" cy="830997"/>
          </a:xfrm>
          <a:prstGeom prst="rect">
            <a:avLst/>
          </a:prstGeom>
        </p:spPr>
        <p:txBody>
          <a:bodyPr wrap="square">
            <a:spAutoFit/>
          </a:bodyPr>
          <a:lstStyle/>
          <a:p>
            <a:r>
              <a:rPr lang="ja-JP" altLang="en-US" sz="1600" b="1" dirty="0" smtClean="0"/>
              <a:t>　基本目標③：誰もが健康でいきいきと活躍できる「まち」をつくる</a:t>
            </a:r>
            <a:endParaRPr lang="ja-JP" altLang="ja-JP" sz="1600" dirty="0"/>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t>現在進行している人口減少・超高齢社会において</a:t>
            </a:r>
            <a:r>
              <a:rPr lang="ja-JP" altLang="ja-JP" sz="1600" dirty="0" smtClean="0"/>
              <a:t>も</a:t>
            </a:r>
            <a:r>
              <a:rPr lang="ja-JP" altLang="en-US" sz="1600" dirty="0" smtClean="0"/>
              <a:t>、あらゆる</a:t>
            </a:r>
            <a:r>
              <a:rPr lang="ja-JP" altLang="en-US" sz="1600" dirty="0"/>
              <a:t>人</a:t>
            </a:r>
            <a:r>
              <a:rPr lang="ja-JP" altLang="en-US" sz="1600" dirty="0" smtClean="0"/>
              <a:t>が健康でいきいきと活躍できる社会の実現をめざします。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595908" y="3686544"/>
            <a:ext cx="1512168" cy="276999"/>
          </a:xfrm>
          <a:prstGeom prst="rect">
            <a:avLst/>
          </a:prstGeom>
          <a:noFill/>
        </p:spPr>
        <p:txBody>
          <a:bodyPr wrap="square" rtlCol="0">
            <a:spAutoFit/>
          </a:bodyPr>
          <a:lstStyle/>
          <a:p>
            <a:r>
              <a:rPr kumimoji="1" lang="ja-JP" altLang="en-US" sz="1200" b="1" dirty="0" smtClean="0"/>
              <a:t>＜めざす将来像＞</a:t>
            </a:r>
            <a:endParaRPr kumimoji="1" lang="ja-JP" altLang="en-US" sz="1200" b="1" dirty="0"/>
          </a:p>
        </p:txBody>
      </p:sp>
      <p:sp>
        <p:nvSpPr>
          <p:cNvPr id="25" name="正方形/長方形 24"/>
          <p:cNvSpPr/>
          <p:nvPr/>
        </p:nvSpPr>
        <p:spPr>
          <a:xfrm>
            <a:off x="629444" y="4119860"/>
            <a:ext cx="8072996" cy="432048"/>
          </a:xfrm>
          <a:prstGeom prst="rect">
            <a:avLst/>
          </a:prstGeom>
          <a:no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smtClean="0">
                <a:solidFill>
                  <a:schemeClr val="tx1"/>
                </a:solidFill>
              </a:rPr>
              <a:t>年齢・性別・障がいの有無にかかわらず、誰もがいきいきと活躍できる社会の実現</a:t>
            </a:r>
            <a:endParaRPr kumimoji="1" lang="ja-JP" altLang="en-US" sz="1600" b="1" dirty="0">
              <a:solidFill>
                <a:schemeClr val="tx1"/>
              </a:solidFill>
            </a:endParaRPr>
          </a:p>
        </p:txBody>
      </p:sp>
      <p:sp>
        <p:nvSpPr>
          <p:cNvPr id="26" name="正方形/長方形 25"/>
          <p:cNvSpPr/>
          <p:nvPr/>
        </p:nvSpPr>
        <p:spPr>
          <a:xfrm>
            <a:off x="611560" y="5013176"/>
            <a:ext cx="8145004" cy="1080120"/>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smtClean="0">
                <a:solidFill>
                  <a:schemeClr val="tx1"/>
                </a:solidFill>
              </a:rPr>
              <a:t>（１）健康寿命の延伸</a:t>
            </a:r>
            <a:r>
              <a:rPr kumimoji="1" lang="en-US" altLang="ja-JP" sz="1400" dirty="0" smtClean="0">
                <a:solidFill>
                  <a:schemeClr val="tx1"/>
                </a:solidFill>
              </a:rPr>
              <a:t>			</a:t>
            </a:r>
            <a:r>
              <a:rPr lang="ja-JP" altLang="en-US" sz="1400" dirty="0">
                <a:solidFill>
                  <a:schemeClr val="tx1"/>
                </a:solidFill>
              </a:rPr>
              <a:t>健</a:t>
            </a:r>
            <a:r>
              <a:rPr kumimoji="1" lang="ja-JP" altLang="en-US" sz="1400" dirty="0" smtClean="0">
                <a:solidFill>
                  <a:schemeClr val="tx1"/>
                </a:solidFill>
              </a:rPr>
              <a:t>（検）診の促進、生活習慣の改善　等</a:t>
            </a:r>
            <a:endParaRPr kumimoji="1" lang="en-US" altLang="ja-JP" sz="1400" dirty="0" smtClean="0">
              <a:solidFill>
                <a:schemeClr val="tx1"/>
              </a:solidFill>
            </a:endParaRPr>
          </a:p>
          <a:p>
            <a:r>
              <a:rPr lang="ja-JP" altLang="en-US" sz="1400" dirty="0" smtClean="0">
                <a:solidFill>
                  <a:schemeClr val="tx1"/>
                </a:solidFill>
              </a:rPr>
              <a:t>（２）高齢者等がいきいきと暮らせるまちづくり</a:t>
            </a:r>
            <a:r>
              <a:rPr lang="en-US" altLang="ja-JP" sz="1400" dirty="0" smtClean="0">
                <a:solidFill>
                  <a:schemeClr val="tx1"/>
                </a:solidFill>
              </a:rPr>
              <a:t>	</a:t>
            </a:r>
            <a:r>
              <a:rPr lang="ja-JP" altLang="en-US" sz="1400" dirty="0" smtClean="0">
                <a:solidFill>
                  <a:schemeClr val="tx1"/>
                </a:solidFill>
              </a:rPr>
              <a:t>地域包括ケアシステム</a:t>
            </a:r>
            <a:endParaRPr lang="en-US" altLang="ja-JP" sz="1400" dirty="0" smtClean="0">
              <a:solidFill>
                <a:schemeClr val="tx1"/>
              </a:solidFill>
            </a:endParaRPr>
          </a:p>
          <a:p>
            <a:r>
              <a:rPr lang="ja-JP" altLang="en-US" sz="1400" dirty="0" smtClean="0">
                <a:solidFill>
                  <a:schemeClr val="tx1"/>
                </a:solidFill>
              </a:rPr>
              <a:t>（３）あらゆる人が活躍</a:t>
            </a:r>
            <a:r>
              <a:rPr lang="ja-JP" altLang="en-US" sz="1400" dirty="0">
                <a:solidFill>
                  <a:schemeClr val="tx1"/>
                </a:solidFill>
              </a:rPr>
              <a:t>できる「全員参画社会」 </a:t>
            </a:r>
            <a:r>
              <a:rPr lang="en-US" altLang="ja-JP" sz="1400" dirty="0">
                <a:solidFill>
                  <a:schemeClr val="tx1"/>
                </a:solidFill>
              </a:rPr>
              <a:t>	</a:t>
            </a:r>
            <a:r>
              <a:rPr lang="ja-JP" altLang="en-US" sz="1400" dirty="0" smtClean="0">
                <a:solidFill>
                  <a:schemeClr val="tx1"/>
                </a:solidFill>
              </a:rPr>
              <a:t>若者</a:t>
            </a:r>
            <a:r>
              <a:rPr lang="ja-JP" altLang="en-US" sz="1400" dirty="0">
                <a:solidFill>
                  <a:schemeClr val="tx1"/>
                </a:solidFill>
              </a:rPr>
              <a:t>・女性・</a:t>
            </a:r>
            <a:r>
              <a:rPr lang="ja-JP" altLang="en-US" sz="1400" dirty="0" err="1">
                <a:solidFill>
                  <a:schemeClr val="tx1"/>
                </a:solidFill>
              </a:rPr>
              <a:t>障がい</a:t>
            </a:r>
            <a:r>
              <a:rPr lang="ja-JP" altLang="en-US" sz="1400" dirty="0">
                <a:solidFill>
                  <a:schemeClr val="tx1"/>
                </a:solidFill>
              </a:rPr>
              <a:t>者などあらゆる人が活躍できる環境づくり</a:t>
            </a:r>
            <a:r>
              <a:rPr lang="en-US" altLang="ja-JP" sz="1400" dirty="0" smtClean="0">
                <a:solidFill>
                  <a:schemeClr val="tx1"/>
                </a:solidFill>
              </a:rPr>
              <a:t/>
            </a:r>
            <a:br>
              <a:rPr lang="en-US" altLang="ja-JP" sz="1400" dirty="0" smtClean="0">
                <a:solidFill>
                  <a:schemeClr val="tx1"/>
                </a:solidFill>
              </a:rPr>
            </a:br>
            <a:r>
              <a:rPr lang="ja-JP" altLang="en-US" sz="1400" dirty="0" smtClean="0">
                <a:solidFill>
                  <a:schemeClr val="tx1"/>
                </a:solidFill>
              </a:rPr>
              <a:t>　　　の実現</a:t>
            </a:r>
            <a:endParaRPr lang="en-US" altLang="ja-JP" sz="1400" dirty="0" smtClean="0">
              <a:solidFill>
                <a:schemeClr val="tx1"/>
              </a:solidFill>
            </a:endParaRPr>
          </a:p>
        </p:txBody>
      </p:sp>
      <p:sp>
        <p:nvSpPr>
          <p:cNvPr id="27" name="テキスト ボックス 26"/>
          <p:cNvSpPr txBox="1"/>
          <p:nvPr/>
        </p:nvSpPr>
        <p:spPr>
          <a:xfrm>
            <a:off x="467544" y="4736177"/>
            <a:ext cx="1800200" cy="276999"/>
          </a:xfrm>
          <a:prstGeom prst="rect">
            <a:avLst/>
          </a:prstGeom>
          <a:noFill/>
        </p:spPr>
        <p:txBody>
          <a:bodyPr wrap="square" rtlCol="0">
            <a:spAutoFit/>
          </a:bodyPr>
          <a:lstStyle/>
          <a:p>
            <a:r>
              <a:rPr kumimoji="1" lang="ja-JP" altLang="en-US" sz="1200" b="1" dirty="0" smtClean="0"/>
              <a:t>＜基本的方向＞</a:t>
            </a:r>
            <a:endParaRPr kumimoji="1" lang="ja-JP" altLang="en-US" sz="1200" b="1" dirty="0"/>
          </a:p>
        </p:txBody>
      </p:sp>
      <p:sp>
        <p:nvSpPr>
          <p:cNvPr id="29" name="円/楕円 28"/>
          <p:cNvSpPr/>
          <p:nvPr/>
        </p:nvSpPr>
        <p:spPr>
          <a:xfrm>
            <a:off x="6804248" y="3140968"/>
            <a:ext cx="2276352" cy="10801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400" b="1" dirty="0"/>
              <a:t>人口</a:t>
            </a:r>
            <a:r>
              <a:rPr lang="ja-JP" altLang="en-US" sz="1400" b="1" dirty="0" smtClean="0"/>
              <a:t>減少・超高齢社会でも持続可能な地域づくり</a:t>
            </a:r>
            <a:endParaRPr kumimoji="1" lang="ja-JP" altLang="en-US" sz="1400" b="1" dirty="0"/>
          </a:p>
        </p:txBody>
      </p:sp>
      <p:sp>
        <p:nvSpPr>
          <p:cNvPr id="16" name="正方形/長方形 15"/>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sp>
        <p:nvSpPr>
          <p:cNvPr id="15" name="正方形/長方形 14"/>
          <p:cNvSpPr/>
          <p:nvPr/>
        </p:nvSpPr>
        <p:spPr>
          <a:xfrm>
            <a:off x="378097" y="1628800"/>
            <a:ext cx="8460940" cy="1152128"/>
          </a:xfrm>
          <a:prstGeom prst="rect">
            <a:avLst/>
          </a:prstGeom>
          <a:ln w="12700"/>
        </p:spPr>
        <p:style>
          <a:lnRef idx="2">
            <a:schemeClr val="dk1"/>
          </a:lnRef>
          <a:fillRef idx="1">
            <a:schemeClr val="lt1"/>
          </a:fillRef>
          <a:effectRef idx="0">
            <a:schemeClr val="dk1"/>
          </a:effectRef>
          <a:fontRef idx="minor">
            <a:schemeClr val="dk1"/>
          </a:fontRef>
        </p:style>
        <p:txBody>
          <a:bodyPr rtlCol="0" anchor="t"/>
          <a:lstStyle/>
          <a:p>
            <a:r>
              <a:rPr kumimoji="1" lang="en-US" altLang="ja-JP" sz="1400" b="1" dirty="0" smtClean="0">
                <a:solidFill>
                  <a:schemeClr val="tx1"/>
                </a:solidFill>
              </a:rPr>
              <a:t>【</a:t>
            </a:r>
            <a:r>
              <a:rPr lang="ja-JP" altLang="en-US" sz="1400" b="1" dirty="0">
                <a:solidFill>
                  <a:schemeClr val="tx1"/>
                </a:solidFill>
              </a:rPr>
              <a:t>具体的</a:t>
            </a:r>
            <a:r>
              <a:rPr kumimoji="1" lang="ja-JP" altLang="en-US" sz="1400" b="1" dirty="0" smtClean="0">
                <a:solidFill>
                  <a:schemeClr val="tx1"/>
                </a:solidFill>
              </a:rPr>
              <a:t>目標</a:t>
            </a:r>
            <a:r>
              <a:rPr kumimoji="1" lang="en-US" altLang="ja-JP" sz="1400" b="1" dirty="0" smtClean="0">
                <a:solidFill>
                  <a:schemeClr val="tx1"/>
                </a:solidFill>
              </a:rPr>
              <a:t>】</a:t>
            </a:r>
          </a:p>
          <a:p>
            <a:r>
              <a:rPr lang="ja-JP" altLang="en-US" sz="1400" b="1" dirty="0" smtClean="0">
                <a:solidFill>
                  <a:schemeClr val="tx1"/>
                </a:solidFill>
              </a:rPr>
              <a:t>○　健康寿命：男性　</a:t>
            </a:r>
            <a:r>
              <a:rPr lang="en-US" altLang="ja-JP" sz="1400" b="1" dirty="0" smtClean="0">
                <a:solidFill>
                  <a:schemeClr val="tx1"/>
                </a:solidFill>
              </a:rPr>
              <a:t>69.39</a:t>
            </a:r>
            <a:r>
              <a:rPr lang="ja-JP" altLang="en-US" sz="1400" b="1" dirty="0" smtClean="0">
                <a:solidFill>
                  <a:schemeClr val="tx1"/>
                </a:solidFill>
              </a:rPr>
              <a:t>歳</a:t>
            </a:r>
            <a:endParaRPr lang="en-US" altLang="ja-JP" sz="1400" b="1" dirty="0" smtClean="0">
              <a:solidFill>
                <a:schemeClr val="tx1"/>
              </a:solidFill>
            </a:endParaRPr>
          </a:p>
          <a:p>
            <a:r>
              <a:rPr kumimoji="1" lang="ja-JP" altLang="en-US" sz="1400" b="1" dirty="0">
                <a:solidFill>
                  <a:schemeClr val="tx1"/>
                </a:solidFill>
              </a:rPr>
              <a:t>　</a:t>
            </a:r>
            <a:r>
              <a:rPr kumimoji="1" lang="ja-JP" altLang="en-US" sz="1400" b="1" dirty="0" smtClean="0">
                <a:solidFill>
                  <a:schemeClr val="tx1"/>
                </a:solidFill>
              </a:rPr>
              <a:t>　　　　　　　　　女性　</a:t>
            </a:r>
            <a:r>
              <a:rPr kumimoji="1" lang="en-US" altLang="ja-JP" sz="1400" b="1" dirty="0" smtClean="0">
                <a:solidFill>
                  <a:schemeClr val="tx1"/>
                </a:solidFill>
              </a:rPr>
              <a:t>72.55</a:t>
            </a:r>
            <a:r>
              <a:rPr kumimoji="1" lang="ja-JP" altLang="en-US" sz="1400" b="1" dirty="0" smtClean="0">
                <a:solidFill>
                  <a:schemeClr val="tx1"/>
                </a:solidFill>
              </a:rPr>
              <a:t>歳（</a:t>
            </a:r>
            <a:r>
              <a:rPr kumimoji="1" lang="en-US" altLang="ja-JP" sz="1400" b="1" dirty="0" smtClean="0">
                <a:solidFill>
                  <a:schemeClr val="tx1"/>
                </a:solidFill>
              </a:rPr>
              <a:t>H22</a:t>
            </a:r>
            <a:r>
              <a:rPr kumimoji="1" lang="ja-JP" altLang="en-US" sz="1400" b="1" dirty="0" smtClean="0">
                <a:solidFill>
                  <a:schemeClr val="tx1"/>
                </a:solidFill>
              </a:rPr>
              <a:t>）➡　</a:t>
            </a:r>
            <a:r>
              <a:rPr lang="ja-JP" altLang="en-US" sz="1400" b="1" dirty="0">
                <a:solidFill>
                  <a:schemeClr val="tx1"/>
                </a:solidFill>
              </a:rPr>
              <a:t>平均寿命の増加分を上回る健康寿命の増加</a:t>
            </a:r>
            <a:endParaRPr kumimoji="1" lang="en-US" altLang="ja-JP" sz="1400" b="1" dirty="0" smtClean="0">
              <a:solidFill>
                <a:schemeClr val="tx1"/>
              </a:solidFill>
            </a:endParaRPr>
          </a:p>
          <a:p>
            <a:r>
              <a:rPr lang="ja-JP" altLang="en-US" sz="1400" b="1" dirty="0" smtClean="0">
                <a:solidFill>
                  <a:schemeClr val="tx1"/>
                </a:solidFill>
              </a:rPr>
              <a:t>○　府内民間企業の</a:t>
            </a:r>
            <a:r>
              <a:rPr lang="ja-JP" altLang="en-US" sz="1400" b="1" dirty="0" err="1" smtClean="0">
                <a:solidFill>
                  <a:schemeClr val="tx1"/>
                </a:solidFill>
              </a:rPr>
              <a:t>障がい</a:t>
            </a:r>
            <a:r>
              <a:rPr lang="ja-JP" altLang="en-US" sz="1400" b="1" dirty="0" smtClean="0">
                <a:solidFill>
                  <a:schemeClr val="tx1"/>
                </a:solidFill>
              </a:rPr>
              <a:t>者実雇用率：</a:t>
            </a:r>
            <a:r>
              <a:rPr lang="en-US" altLang="ja-JP" sz="1400" b="1" dirty="0" smtClean="0">
                <a:solidFill>
                  <a:schemeClr val="tx1"/>
                </a:solidFill>
              </a:rPr>
              <a:t>1.81</a:t>
            </a:r>
            <a:r>
              <a:rPr lang="ja-JP" altLang="en-US" sz="1400" b="1" dirty="0" smtClean="0">
                <a:solidFill>
                  <a:schemeClr val="tx1"/>
                </a:solidFill>
              </a:rPr>
              <a:t>％　（</a:t>
            </a:r>
            <a:r>
              <a:rPr lang="en-US" altLang="ja-JP" sz="1400" b="1" dirty="0" smtClean="0">
                <a:solidFill>
                  <a:schemeClr val="tx1"/>
                </a:solidFill>
              </a:rPr>
              <a:t>H26</a:t>
            </a:r>
            <a:r>
              <a:rPr lang="ja-JP" altLang="en-US" sz="1400" b="1" dirty="0" smtClean="0">
                <a:solidFill>
                  <a:schemeClr val="tx1"/>
                </a:solidFill>
              </a:rPr>
              <a:t>）➡　</a:t>
            </a:r>
            <a:r>
              <a:rPr lang="en-US" altLang="ja-JP" sz="1400" b="1" dirty="0" smtClean="0">
                <a:solidFill>
                  <a:schemeClr val="tx1"/>
                </a:solidFill>
              </a:rPr>
              <a:t>2.0</a:t>
            </a:r>
            <a:r>
              <a:rPr lang="ja-JP" altLang="en-US" sz="1400" b="1" dirty="0" smtClean="0">
                <a:solidFill>
                  <a:schemeClr val="tx1"/>
                </a:solidFill>
              </a:rPr>
              <a:t>％以上</a:t>
            </a:r>
            <a:r>
              <a:rPr kumimoji="1" lang="ja-JP" altLang="en-US" sz="1400" b="1" dirty="0" smtClean="0">
                <a:solidFill>
                  <a:schemeClr val="tx1"/>
                </a:solidFill>
              </a:rPr>
              <a:t>　</a:t>
            </a:r>
            <a:endParaRPr kumimoji="1" lang="en-US" altLang="ja-JP" sz="1400" b="1" dirty="0" smtClean="0">
              <a:solidFill>
                <a:schemeClr val="tx1"/>
              </a:solidFill>
            </a:endParaRPr>
          </a:p>
          <a:p>
            <a:r>
              <a:rPr lang="ja-JP" altLang="en-US" sz="1400" dirty="0" smtClean="0">
                <a:solidFill>
                  <a:schemeClr val="tx1"/>
                </a:solidFill>
              </a:rPr>
              <a:t>＜参考指標＞健康寿命と平均寿命の差</a:t>
            </a:r>
            <a:endParaRPr kumimoji="1" lang="ja-JP" altLang="en-US" sz="1400" dirty="0">
              <a:solidFill>
                <a:schemeClr val="tx1"/>
              </a:solidFill>
            </a:endParaRPr>
          </a:p>
        </p:txBody>
      </p:sp>
    </p:spTree>
    <p:extLst>
      <p:ext uri="{BB962C8B-B14F-4D97-AF65-F5344CB8AC3E}">
        <p14:creationId xmlns:p14="http://schemas.microsoft.com/office/powerpoint/2010/main" val="13389547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3"/>
          </a:lnRef>
          <a:fillRef idx="0">
            <a:schemeClr val="accent3"/>
          </a:fillRef>
          <a:effectRef idx="2">
            <a:schemeClr val="accent3"/>
          </a:effectRef>
          <a:fontRef idx="minor">
            <a:schemeClr val="tx1"/>
          </a:fontRef>
        </p:style>
      </p:cxnSp>
      <p:sp>
        <p:nvSpPr>
          <p:cNvPr id="8" name="正方形/長方形 7"/>
          <p:cNvSpPr/>
          <p:nvPr/>
        </p:nvSpPr>
        <p:spPr>
          <a:xfrm>
            <a:off x="341530" y="764704"/>
            <a:ext cx="8460940" cy="5940000"/>
          </a:xfrm>
          <a:prstGeom prst="rect">
            <a:avLst/>
          </a:prstGeom>
          <a:ln w="38100" cmpd="dbl"/>
        </p:spPr>
        <p:style>
          <a:lnRef idx="2">
            <a:schemeClr val="dk1"/>
          </a:lnRef>
          <a:fillRef idx="1">
            <a:schemeClr val="lt1"/>
          </a:fillRef>
          <a:effectRef idx="0">
            <a:schemeClr val="dk1"/>
          </a:effectRef>
          <a:fontRef idx="minor">
            <a:schemeClr val="dk1"/>
          </a:fontRef>
        </p:style>
        <p:txBody>
          <a:bodyPr rtlCol="0" anchor="t"/>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en-US" altLang="ja-JP" sz="1400" b="1" dirty="0" smtClean="0">
                <a:solidFill>
                  <a:schemeClr val="tx1"/>
                </a:solidFill>
              </a:rPr>
              <a:t>Topic</a:t>
            </a:r>
            <a:r>
              <a:rPr lang="ja-JP" altLang="en-US" sz="1400" b="1" dirty="0" smtClean="0">
                <a:solidFill>
                  <a:schemeClr val="tx1"/>
                </a:solidFill>
              </a:rPr>
              <a:t>④</a:t>
            </a:r>
            <a:r>
              <a:rPr lang="ja-JP" altLang="en-US" sz="1400" b="1" dirty="0">
                <a:solidFill>
                  <a:schemeClr val="tx1"/>
                </a:solidFill>
              </a:rPr>
              <a:t>　スマートエイジング・シティ</a:t>
            </a:r>
            <a:endParaRPr lang="en-US" altLang="ja-JP" sz="1400" b="1" dirty="0">
              <a:solidFill>
                <a:schemeClr val="tx1"/>
              </a:solidFill>
            </a:endParaRPr>
          </a:p>
          <a:p>
            <a:r>
              <a:rPr lang="ja-JP" altLang="en-US" sz="1400" dirty="0">
                <a:solidFill>
                  <a:schemeClr val="tx1"/>
                </a:solidFill>
              </a:rPr>
              <a:t>　</a:t>
            </a:r>
            <a:r>
              <a:rPr lang="ja-JP" altLang="en-US" sz="1400" dirty="0" smtClean="0">
                <a:solidFill>
                  <a:schemeClr val="tx1"/>
                </a:solidFill>
              </a:rPr>
              <a:t>健康寿命の短さ</a:t>
            </a:r>
            <a:r>
              <a:rPr lang="ja-JP" altLang="ja-JP" sz="1400" dirty="0" smtClean="0">
                <a:solidFill>
                  <a:schemeClr val="tx1"/>
                </a:solidFill>
              </a:rPr>
              <a:t>、</a:t>
            </a:r>
            <a:r>
              <a:rPr lang="ja-JP" altLang="ja-JP" sz="1400" dirty="0">
                <a:solidFill>
                  <a:schemeClr val="tx1"/>
                </a:solidFill>
              </a:rPr>
              <a:t>医療・介護需要の増大、必要な人材・施設・サービスの不足、医療・介護費用の増嵩などの課題をどう乗り越えていくかが</a:t>
            </a:r>
            <a:r>
              <a:rPr lang="ja-JP" altLang="ja-JP" sz="1400" dirty="0" smtClean="0">
                <a:solidFill>
                  <a:schemeClr val="tx1"/>
                </a:solidFill>
              </a:rPr>
              <a:t>、喫緊</a:t>
            </a:r>
            <a:r>
              <a:rPr lang="ja-JP" altLang="ja-JP" sz="1400" dirty="0">
                <a:solidFill>
                  <a:schemeClr val="tx1"/>
                </a:solidFill>
              </a:rPr>
              <a:t>の課題</a:t>
            </a:r>
            <a:r>
              <a:rPr lang="ja-JP" altLang="en-US" sz="1400" dirty="0">
                <a:solidFill>
                  <a:schemeClr val="tx1"/>
                </a:solidFill>
              </a:rPr>
              <a:t>となっています。</a:t>
            </a:r>
            <a:endParaRPr lang="ja-JP" altLang="ja-JP" sz="1400" dirty="0">
              <a:solidFill>
                <a:schemeClr val="tx1"/>
              </a:solidFill>
            </a:endParaRPr>
          </a:p>
          <a:p>
            <a:r>
              <a:rPr lang="ja-JP" altLang="en-US" sz="1400" dirty="0">
                <a:solidFill>
                  <a:schemeClr val="tx1"/>
                </a:solidFill>
              </a:rPr>
              <a:t>　</a:t>
            </a:r>
            <a:r>
              <a:rPr lang="ja-JP" altLang="ja-JP" sz="1400" dirty="0">
                <a:solidFill>
                  <a:schemeClr val="tx1"/>
                </a:solidFill>
              </a:rPr>
              <a:t>一方で、医療や健康へのニーズの増大、多様化や、高齢者層</a:t>
            </a:r>
            <a:r>
              <a:rPr lang="ja-JP" altLang="en-US" sz="1400" dirty="0">
                <a:solidFill>
                  <a:schemeClr val="tx1"/>
                </a:solidFill>
              </a:rPr>
              <a:t>のボリューム</a:t>
            </a:r>
            <a:r>
              <a:rPr lang="ja-JP" altLang="ja-JP" sz="1400" dirty="0">
                <a:solidFill>
                  <a:schemeClr val="tx1"/>
                </a:solidFill>
              </a:rPr>
              <a:t>は、周辺関連分野も含めて大きな潜在需要の存在を意味し、ヘルスケアやシニアを対象にした市場の創出</a:t>
            </a:r>
            <a:r>
              <a:rPr lang="ja-JP" altLang="en-US" sz="1400" dirty="0">
                <a:solidFill>
                  <a:schemeClr val="tx1"/>
                </a:solidFill>
              </a:rPr>
              <a:t>も期待できます。</a:t>
            </a:r>
            <a:endParaRPr lang="ja-JP" altLang="ja-JP" sz="1400" strike="dblStrike" dirty="0">
              <a:solidFill>
                <a:schemeClr val="tx1"/>
              </a:solidFill>
            </a:endParaRPr>
          </a:p>
          <a:p>
            <a:endParaRPr lang="ja-JP" altLang="ja-JP" sz="1400" dirty="0">
              <a:solidFill>
                <a:schemeClr val="tx1"/>
              </a:solidFill>
            </a:endParaRPr>
          </a:p>
          <a:p>
            <a:r>
              <a:rPr lang="ja-JP" altLang="en-US" sz="1400" dirty="0">
                <a:solidFill>
                  <a:schemeClr val="tx1"/>
                </a:solidFill>
              </a:rPr>
              <a:t>　こうした観点から、</a:t>
            </a:r>
            <a:r>
              <a:rPr lang="ja-JP" altLang="ja-JP" sz="1400" dirty="0">
                <a:solidFill>
                  <a:schemeClr val="tx1"/>
                </a:solidFill>
              </a:rPr>
              <a:t>病気や要介護になる前の予防、健康づくりへ、そして、公的サービスから民間サービスへと府民意識も</a:t>
            </a:r>
            <a:r>
              <a:rPr lang="ja-JP" altLang="ja-JP" sz="1400" dirty="0" smtClean="0">
                <a:solidFill>
                  <a:schemeClr val="tx1"/>
                </a:solidFill>
              </a:rPr>
              <a:t>政策</a:t>
            </a:r>
            <a:r>
              <a:rPr lang="ja-JP" altLang="en-US" sz="1400" dirty="0" smtClean="0">
                <a:solidFill>
                  <a:schemeClr val="tx1"/>
                </a:solidFill>
              </a:rPr>
              <a:t>も</a:t>
            </a:r>
            <a:r>
              <a:rPr lang="ja-JP" altLang="ja-JP" sz="1400" dirty="0" smtClean="0">
                <a:solidFill>
                  <a:schemeClr val="tx1"/>
                </a:solidFill>
              </a:rPr>
              <a:t>変革</a:t>
            </a:r>
            <a:r>
              <a:rPr lang="ja-JP" altLang="ja-JP" sz="1400" dirty="0">
                <a:solidFill>
                  <a:schemeClr val="tx1"/>
                </a:solidFill>
              </a:rPr>
              <a:t>することが必要</a:t>
            </a:r>
            <a:r>
              <a:rPr lang="ja-JP" altLang="en-US" sz="1400" dirty="0">
                <a:solidFill>
                  <a:schemeClr val="tx1"/>
                </a:solidFill>
              </a:rPr>
              <a:t>となっています。</a:t>
            </a:r>
            <a:endParaRPr lang="ja-JP" altLang="ja-JP" sz="1400" dirty="0">
              <a:solidFill>
                <a:schemeClr val="tx1"/>
              </a:solidFill>
            </a:endParaRPr>
          </a:p>
          <a:p>
            <a:r>
              <a:rPr lang="ja-JP" altLang="en-US" sz="1400" dirty="0">
                <a:solidFill>
                  <a:schemeClr val="tx1"/>
                </a:solidFill>
              </a:rPr>
              <a:t>　そこで、</a:t>
            </a:r>
            <a:r>
              <a:rPr lang="ja-JP" altLang="ja-JP" sz="1400" dirty="0">
                <a:solidFill>
                  <a:schemeClr val="tx1"/>
                </a:solidFill>
              </a:rPr>
              <a:t>「ヘルスケア」や「エイジング」</a:t>
            </a:r>
            <a:r>
              <a:rPr lang="ja-JP" altLang="en-US" sz="1400" dirty="0">
                <a:solidFill>
                  <a:schemeClr val="tx1"/>
                </a:solidFill>
              </a:rPr>
              <a:t>を</a:t>
            </a:r>
            <a:r>
              <a:rPr lang="ja-JP" altLang="ja-JP" sz="1400" dirty="0">
                <a:solidFill>
                  <a:schemeClr val="tx1"/>
                </a:solidFill>
              </a:rPr>
              <a:t>キーワードにして</a:t>
            </a:r>
            <a:r>
              <a:rPr lang="ja-JP" altLang="en-US" sz="1400" dirty="0">
                <a:solidFill>
                  <a:schemeClr val="tx1"/>
                </a:solidFill>
              </a:rPr>
              <a:t>、</a:t>
            </a:r>
            <a:r>
              <a:rPr lang="ja-JP" altLang="ja-JP" sz="1400" dirty="0">
                <a:solidFill>
                  <a:schemeClr val="tx1"/>
                </a:solidFill>
              </a:rPr>
              <a:t>今いる住民が住み慣れた地域で安心して快適に住み続けられ、多様な世代の新たな住民を惹きつける、超高齢社会の課題解決型の活気あるまちのモデル「スマートエイジング・シティ」の実現を目指</a:t>
            </a:r>
            <a:r>
              <a:rPr lang="ja-JP" altLang="en-US" sz="1400" dirty="0">
                <a:solidFill>
                  <a:schemeClr val="tx1"/>
                </a:solidFill>
              </a:rPr>
              <a:t>しています。住宅・都市政策も新たな視点で展開し、政策分野</a:t>
            </a:r>
            <a:r>
              <a:rPr lang="ja-JP" altLang="ja-JP" sz="1400" dirty="0">
                <a:solidFill>
                  <a:schemeClr val="tx1"/>
                </a:solidFill>
              </a:rPr>
              <a:t>横断的に、人口減少・超高齢社会の多領域の課題を解決するまちづくり</a:t>
            </a:r>
            <a:r>
              <a:rPr lang="ja-JP" altLang="en-US" sz="1400" dirty="0">
                <a:solidFill>
                  <a:schemeClr val="tx1"/>
                </a:solidFill>
              </a:rPr>
              <a:t>を推進します。</a:t>
            </a:r>
            <a:endParaRPr lang="en-US" altLang="ja-JP" sz="1400" dirty="0">
              <a:solidFill>
                <a:schemeClr val="tx1"/>
              </a:solidFill>
            </a:endParaRPr>
          </a:p>
          <a:p>
            <a:endParaRPr lang="en-US" altLang="ja-JP" sz="1400" dirty="0">
              <a:solidFill>
                <a:schemeClr val="tx1"/>
              </a:solidFill>
            </a:endParaRPr>
          </a:p>
          <a:p>
            <a:r>
              <a:rPr lang="ja-JP" altLang="en-US" sz="1400" dirty="0">
                <a:solidFill>
                  <a:schemeClr val="tx1"/>
                </a:solidFill>
              </a:rPr>
              <a:t>　大阪</a:t>
            </a:r>
            <a:r>
              <a:rPr lang="ja-JP" altLang="ja-JP" sz="1400" dirty="0">
                <a:solidFill>
                  <a:schemeClr val="tx1"/>
                </a:solidFill>
              </a:rPr>
              <a:t>府では、</a:t>
            </a:r>
            <a:r>
              <a:rPr lang="ja-JP" altLang="en-US" sz="1400" dirty="0">
                <a:solidFill>
                  <a:schemeClr val="tx1"/>
                </a:solidFill>
              </a:rPr>
              <a:t>「都市型</a:t>
            </a:r>
            <a:r>
              <a:rPr lang="en-US" altLang="ja-JP" sz="1400" dirty="0">
                <a:solidFill>
                  <a:schemeClr val="tx1"/>
                </a:solidFill>
              </a:rPr>
              <a:t>CCRC</a:t>
            </a:r>
            <a:r>
              <a:rPr lang="ja-JP" altLang="en-US" sz="1400" dirty="0">
                <a:solidFill>
                  <a:schemeClr val="tx1"/>
                </a:solidFill>
              </a:rPr>
              <a:t>（</a:t>
            </a:r>
            <a:r>
              <a:rPr lang="en-US" altLang="ja-JP" sz="1400" dirty="0">
                <a:solidFill>
                  <a:schemeClr val="tx1"/>
                </a:solidFill>
              </a:rPr>
              <a:t>※</a:t>
            </a:r>
            <a:r>
              <a:rPr lang="ja-JP" altLang="en-US" sz="1400" dirty="0">
                <a:solidFill>
                  <a:schemeClr val="tx1"/>
                </a:solidFill>
              </a:rPr>
              <a:t>）」にもつながる「スマートエイジング・シティ」の実現に向けた取組みを進めることにより、</a:t>
            </a:r>
            <a:r>
              <a:rPr lang="ja-JP" altLang="ja-JP" sz="1400" dirty="0">
                <a:solidFill>
                  <a:schemeClr val="tx1"/>
                </a:solidFill>
              </a:rPr>
              <a:t>府民の健康寿命の延伸と生涯にわたる</a:t>
            </a:r>
            <a:r>
              <a:rPr lang="en-US" altLang="ja-JP" sz="1400" dirty="0">
                <a:solidFill>
                  <a:schemeClr val="tx1"/>
                </a:solidFill>
              </a:rPr>
              <a:t>QOL</a:t>
            </a:r>
            <a:r>
              <a:rPr lang="ja-JP" altLang="ja-JP" sz="1400" dirty="0">
                <a:solidFill>
                  <a:schemeClr val="tx1"/>
                </a:solidFill>
              </a:rPr>
              <a:t>の向上</a:t>
            </a:r>
            <a:r>
              <a:rPr lang="ja-JP" altLang="en-US" sz="1400" dirty="0">
                <a:solidFill>
                  <a:schemeClr val="tx1"/>
                </a:solidFill>
              </a:rPr>
              <a:t>を図る</a:t>
            </a:r>
            <a:r>
              <a:rPr lang="ja-JP" altLang="ja-JP" sz="1400" dirty="0">
                <a:solidFill>
                  <a:schemeClr val="tx1"/>
                </a:solidFill>
              </a:rPr>
              <a:t>とともに、人口減少・超高齢社会に必要な新たなサービスや製品</a:t>
            </a:r>
            <a:r>
              <a:rPr lang="ja-JP" altLang="en-US" sz="1400" dirty="0">
                <a:solidFill>
                  <a:schemeClr val="tx1"/>
                </a:solidFill>
              </a:rPr>
              <a:t>の</a:t>
            </a:r>
            <a:r>
              <a:rPr lang="ja-JP" altLang="ja-JP" sz="1400" dirty="0">
                <a:solidFill>
                  <a:schemeClr val="tx1"/>
                </a:solidFill>
              </a:rPr>
              <a:t>開発、提供</a:t>
            </a:r>
            <a:r>
              <a:rPr lang="ja-JP" altLang="en-US" sz="1400" dirty="0">
                <a:solidFill>
                  <a:schemeClr val="tx1"/>
                </a:solidFill>
              </a:rPr>
              <a:t>など</a:t>
            </a:r>
            <a:r>
              <a:rPr lang="ja-JP" altLang="ja-JP" sz="1400" dirty="0">
                <a:solidFill>
                  <a:schemeClr val="tx1"/>
                </a:solidFill>
              </a:rPr>
              <a:t>健康・医療関連産業、生活総合産業の創出、育成、振興を図</a:t>
            </a:r>
            <a:r>
              <a:rPr lang="ja-JP" altLang="en-US" sz="1400" dirty="0">
                <a:solidFill>
                  <a:schemeClr val="tx1"/>
                </a:solidFill>
              </a:rPr>
              <a:t>ります。</a:t>
            </a:r>
            <a:endParaRPr lang="en-US" altLang="ja-JP" sz="1400" dirty="0">
              <a:solidFill>
                <a:schemeClr val="tx1"/>
              </a:solidFill>
            </a:endParaRPr>
          </a:p>
          <a:p>
            <a:endParaRPr lang="en-US" altLang="ja-JP" sz="1400" dirty="0">
              <a:solidFill>
                <a:schemeClr val="tx1"/>
              </a:solidFill>
            </a:endParaRPr>
          </a:p>
          <a:p>
            <a:r>
              <a:rPr lang="en-US" altLang="ja-JP" sz="1050" dirty="0" smtClean="0">
                <a:solidFill>
                  <a:schemeClr val="tx1"/>
                </a:solidFill>
              </a:rPr>
              <a:t>※</a:t>
            </a:r>
            <a:r>
              <a:rPr lang="ja-JP" altLang="en-US" sz="1050" dirty="0" smtClean="0">
                <a:solidFill>
                  <a:schemeClr val="tx1"/>
                </a:solidFill>
              </a:rPr>
              <a:t>　「</a:t>
            </a:r>
            <a:r>
              <a:rPr lang="ja-JP" altLang="en-US" sz="1050" dirty="0">
                <a:solidFill>
                  <a:schemeClr val="tx1"/>
                </a:solidFill>
              </a:rPr>
              <a:t>スマートエイジング・シティ」は、「大阪府市医療戦略会議提言（</a:t>
            </a:r>
            <a:r>
              <a:rPr lang="en-US" altLang="ja-JP" sz="1050" dirty="0">
                <a:solidFill>
                  <a:schemeClr val="tx1"/>
                </a:solidFill>
              </a:rPr>
              <a:t>H26.1</a:t>
            </a:r>
            <a:r>
              <a:rPr lang="ja-JP" altLang="en-US" sz="1050" dirty="0">
                <a:solidFill>
                  <a:schemeClr val="tx1"/>
                </a:solidFill>
              </a:rPr>
              <a:t>）」で</a:t>
            </a:r>
            <a:endParaRPr lang="en-US" altLang="ja-JP" sz="1050" dirty="0">
              <a:solidFill>
                <a:schemeClr val="tx1"/>
              </a:solidFill>
            </a:endParaRPr>
          </a:p>
          <a:p>
            <a:r>
              <a:rPr lang="ja-JP" altLang="en-US" sz="1050" dirty="0">
                <a:solidFill>
                  <a:schemeClr val="tx1"/>
                </a:solidFill>
              </a:rPr>
              <a:t>　　示された戦略の１つです。</a:t>
            </a:r>
            <a:endParaRPr lang="en-US" altLang="ja-JP" sz="1050" dirty="0">
              <a:solidFill>
                <a:schemeClr val="tx1"/>
              </a:solidFill>
            </a:endParaRPr>
          </a:p>
          <a:p>
            <a:endParaRPr lang="en-US" altLang="ja-JP" sz="1400" dirty="0">
              <a:solidFill>
                <a:schemeClr val="tx1"/>
              </a:solidFill>
            </a:endParaRPr>
          </a:p>
          <a:p>
            <a:r>
              <a:rPr lang="en-US" altLang="ja-JP" sz="1050" dirty="0" smtClean="0">
                <a:solidFill>
                  <a:schemeClr val="tx1"/>
                </a:solidFill>
              </a:rPr>
              <a:t>※</a:t>
            </a:r>
            <a:r>
              <a:rPr lang="ja-JP" altLang="en-US" sz="1050" dirty="0" smtClean="0">
                <a:solidFill>
                  <a:schemeClr val="tx1"/>
                </a:solidFill>
              </a:rPr>
              <a:t>　</a:t>
            </a:r>
            <a:r>
              <a:rPr lang="en-US" altLang="ja-JP" sz="1050" dirty="0">
                <a:solidFill>
                  <a:schemeClr val="tx1"/>
                </a:solidFill>
              </a:rPr>
              <a:t> </a:t>
            </a:r>
            <a:r>
              <a:rPr lang="en-US" altLang="ja-JP" sz="1050" dirty="0" smtClean="0">
                <a:solidFill>
                  <a:schemeClr val="tx1"/>
                </a:solidFill>
              </a:rPr>
              <a:t>CCRC</a:t>
            </a:r>
            <a:r>
              <a:rPr lang="ja-JP" altLang="en-US" sz="1050" dirty="0">
                <a:solidFill>
                  <a:schemeClr val="tx1"/>
                </a:solidFill>
              </a:rPr>
              <a:t>（</a:t>
            </a:r>
            <a:r>
              <a:rPr lang="en-US" altLang="ja-JP" sz="1050" dirty="0" smtClean="0">
                <a:solidFill>
                  <a:schemeClr val="tx1"/>
                </a:solidFill>
              </a:rPr>
              <a:t>Continuing </a:t>
            </a:r>
            <a:r>
              <a:rPr lang="en-US" altLang="ja-JP" sz="1050" dirty="0">
                <a:solidFill>
                  <a:schemeClr val="tx1"/>
                </a:solidFill>
              </a:rPr>
              <a:t>Care Retirement </a:t>
            </a:r>
            <a:r>
              <a:rPr lang="en-US" altLang="ja-JP" sz="1050" dirty="0" smtClean="0">
                <a:solidFill>
                  <a:schemeClr val="tx1"/>
                </a:solidFill>
              </a:rPr>
              <a:t>Community</a:t>
            </a:r>
            <a:r>
              <a:rPr lang="ja-JP" altLang="en-US" sz="1050" dirty="0" smtClean="0">
                <a:solidFill>
                  <a:schemeClr val="tx1"/>
                </a:solidFill>
              </a:rPr>
              <a:t>）</a:t>
            </a:r>
            <a:endParaRPr lang="en-US" altLang="ja-JP" sz="1050" dirty="0" smtClean="0">
              <a:solidFill>
                <a:schemeClr val="tx1"/>
              </a:solidFill>
            </a:endParaRPr>
          </a:p>
          <a:p>
            <a:r>
              <a:rPr lang="ja-JP" altLang="en-US" sz="1050" dirty="0">
                <a:solidFill>
                  <a:schemeClr val="tx1"/>
                </a:solidFill>
              </a:rPr>
              <a:t>　</a:t>
            </a:r>
            <a:r>
              <a:rPr lang="ja-JP" altLang="en-US" sz="1050" dirty="0" smtClean="0">
                <a:solidFill>
                  <a:schemeClr val="tx1"/>
                </a:solidFill>
              </a:rPr>
              <a:t>　　　老後</a:t>
            </a:r>
            <a:r>
              <a:rPr lang="ja-JP" altLang="en-US" sz="1050" dirty="0">
                <a:solidFill>
                  <a:schemeClr val="tx1"/>
                </a:solidFill>
              </a:rPr>
              <a:t>、まだ健康な間に入居し、人生最期の時までを過ごす高齢者のため</a:t>
            </a:r>
            <a:r>
              <a:rPr lang="ja-JP" altLang="en-US" sz="1050" dirty="0" smtClean="0">
                <a:solidFill>
                  <a:schemeClr val="tx1"/>
                </a:solidFill>
              </a:rPr>
              <a:t>の</a:t>
            </a:r>
            <a:r>
              <a:rPr lang="en-US" altLang="ja-JP" sz="1050" dirty="0" smtClean="0">
                <a:solidFill>
                  <a:schemeClr val="tx1"/>
                </a:solidFill>
              </a:rPr>
              <a:t/>
            </a:r>
            <a:br>
              <a:rPr lang="en-US" altLang="ja-JP" sz="1050" dirty="0" smtClean="0">
                <a:solidFill>
                  <a:schemeClr val="tx1"/>
                </a:solidFill>
              </a:rPr>
            </a:br>
            <a:r>
              <a:rPr lang="ja-JP" altLang="en-US" sz="1050" dirty="0" smtClean="0">
                <a:solidFill>
                  <a:schemeClr val="tx1"/>
                </a:solidFill>
              </a:rPr>
              <a:t>　　　　生活共同体</a:t>
            </a:r>
            <a:endParaRPr lang="en-US" altLang="ja-JP" sz="1050" dirty="0" smtClean="0">
              <a:solidFill>
                <a:schemeClr val="tx1"/>
              </a:solidFill>
            </a:endParaRPr>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36</a:t>
            </a:fld>
            <a:endParaRPr lang="ja-JP" altLang="en-US" dirty="0">
              <a:solidFill>
                <a:prstClr val="black"/>
              </a:solidFill>
            </a:endParaRPr>
          </a:p>
        </p:txBody>
      </p:sp>
      <p:pic>
        <p:nvPicPr>
          <p:cNvPr id="7" name="Picture 2" descr="まちづくりのイメージ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15" y="4221088"/>
            <a:ext cx="3431913" cy="2427182"/>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1997714" y="6207695"/>
            <a:ext cx="4590510" cy="461665"/>
          </a:xfrm>
          <a:prstGeom prst="rect">
            <a:avLst/>
          </a:prstGeom>
          <a:noFill/>
        </p:spPr>
        <p:txBody>
          <a:bodyPr wrap="square" rtlCol="0">
            <a:spAutoFit/>
          </a:bodyPr>
          <a:lstStyle/>
          <a:p>
            <a:pPr marL="185738" indent="-185738"/>
            <a:r>
              <a:rPr kumimoji="1" lang="ja-JP" altLang="en-US" sz="800" dirty="0" smtClean="0">
                <a:latin typeface="+mn-ea"/>
              </a:rPr>
              <a:t>出典：</a:t>
            </a:r>
            <a:r>
              <a:rPr lang="ja-JP" altLang="en-US" sz="800" dirty="0" smtClean="0">
                <a:latin typeface="+mn-ea"/>
              </a:rPr>
              <a:t>東京</a:t>
            </a:r>
            <a:r>
              <a:rPr lang="ja-JP" altLang="en-US" sz="800" dirty="0">
                <a:latin typeface="+mn-ea"/>
              </a:rPr>
              <a:t>大学高齢社会総合研究</a:t>
            </a:r>
            <a:r>
              <a:rPr lang="ja-JP" altLang="en-US" sz="800" dirty="0" smtClean="0">
                <a:latin typeface="+mn-ea"/>
              </a:rPr>
              <a:t>機構</a:t>
            </a:r>
            <a:endParaRPr lang="en-US" altLang="ja-JP" sz="800" dirty="0" smtClean="0">
              <a:latin typeface="+mn-ea"/>
            </a:endParaRPr>
          </a:p>
          <a:p>
            <a:pPr marL="185738" indent="-185738"/>
            <a:r>
              <a:rPr lang="ja-JP" altLang="en-US" sz="800" dirty="0">
                <a:latin typeface="+mn-ea"/>
              </a:rPr>
              <a:t>　</a:t>
            </a:r>
            <a:r>
              <a:rPr lang="ja-JP" altLang="en-US" sz="800" dirty="0" smtClean="0">
                <a:latin typeface="+mn-ea"/>
              </a:rPr>
              <a:t>　　</a:t>
            </a:r>
            <a:r>
              <a:rPr lang="ja-JP" altLang="en-US" sz="800" dirty="0">
                <a:latin typeface="+mn-ea"/>
              </a:rPr>
              <a:t>　辻哲夫教授「超高齢社会における医療介護政策の展開に</a:t>
            </a:r>
            <a:r>
              <a:rPr lang="ja-JP" altLang="en-US" sz="800" dirty="0" smtClean="0">
                <a:latin typeface="+mn-ea"/>
              </a:rPr>
              <a:t>ついて</a:t>
            </a:r>
            <a:r>
              <a:rPr lang="en-US" altLang="ja-JP" sz="800" dirty="0" smtClean="0">
                <a:latin typeface="+mn-ea"/>
              </a:rPr>
              <a:t/>
            </a:r>
            <a:br>
              <a:rPr lang="en-US" altLang="ja-JP" sz="800" dirty="0" smtClean="0">
                <a:latin typeface="+mn-ea"/>
              </a:rPr>
            </a:br>
            <a:r>
              <a:rPr lang="ja-JP" altLang="en-US" sz="800" dirty="0" smtClean="0">
                <a:latin typeface="+mn-ea"/>
              </a:rPr>
              <a:t>　　－</a:t>
            </a:r>
            <a:r>
              <a:rPr lang="ja-JP" altLang="en-US" sz="800" dirty="0">
                <a:latin typeface="+mn-ea"/>
              </a:rPr>
              <a:t>柏プロジェクトの試み－</a:t>
            </a:r>
            <a:r>
              <a:rPr lang="ja-JP" altLang="en-US" sz="800" dirty="0" smtClean="0">
                <a:latin typeface="+mn-ea"/>
              </a:rPr>
              <a:t>」</a:t>
            </a:r>
            <a:endParaRPr kumimoji="1" lang="ja-JP" altLang="en-US" sz="800" dirty="0">
              <a:latin typeface="+mn-ea"/>
            </a:endParaRPr>
          </a:p>
        </p:txBody>
      </p:sp>
      <p:sp>
        <p:nvSpPr>
          <p:cNvPr id="10" name="正方形/長方形 9"/>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r>
              <a:rPr lang="ja-JP" altLang="en-US" dirty="0"/>
              <a:t>（２）高齢者等がいきいきと暮らせるまちづくり</a:t>
            </a: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367386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3"/>
          </a:lnRef>
          <a:fillRef idx="0">
            <a:schemeClr val="accent3"/>
          </a:fillRef>
          <a:effectRef idx="2">
            <a:schemeClr val="accent3"/>
          </a:effectRef>
          <a:fontRef idx="minor">
            <a:schemeClr val="tx1"/>
          </a:fontRef>
        </p:style>
      </p:cxnSp>
      <p:sp>
        <p:nvSpPr>
          <p:cNvPr id="5" name="正方形/長方形 4"/>
          <p:cNvSpPr/>
          <p:nvPr/>
        </p:nvSpPr>
        <p:spPr>
          <a:xfrm>
            <a:off x="107504" y="620688"/>
            <a:ext cx="8856984" cy="830997"/>
          </a:xfrm>
          <a:prstGeom prst="rect">
            <a:avLst/>
          </a:prstGeom>
        </p:spPr>
        <p:txBody>
          <a:bodyPr wrap="square">
            <a:spAutoFit/>
          </a:bodyPr>
          <a:lstStyle/>
          <a:p>
            <a:r>
              <a:rPr lang="ja-JP" altLang="en-US" sz="1600" b="1" dirty="0" smtClean="0"/>
              <a:t>　基本目標④：</a:t>
            </a:r>
            <a:r>
              <a:rPr lang="ja-JP" altLang="ja-JP" sz="1600" b="1" dirty="0" smtClean="0"/>
              <a:t>安全</a:t>
            </a:r>
            <a:r>
              <a:rPr lang="ja-JP" altLang="ja-JP" sz="1600" b="1" dirty="0"/>
              <a:t>・安心な</a:t>
            </a:r>
            <a:r>
              <a:rPr lang="ja-JP" altLang="ja-JP" sz="1600" b="1" dirty="0" smtClean="0"/>
              <a:t>地域</a:t>
            </a:r>
            <a:r>
              <a:rPr lang="ja-JP" altLang="en-US" sz="1600" b="1" dirty="0" smtClean="0"/>
              <a:t>をつくる</a:t>
            </a:r>
            <a:endParaRPr lang="ja-JP" altLang="ja-JP" sz="1600" dirty="0"/>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t>防災・治安の確保に向けて地域力の強化を図るとともに、</a:t>
            </a:r>
            <a:r>
              <a:rPr lang="ja-JP" altLang="en-US" sz="1600" dirty="0" smtClean="0"/>
              <a:t>公共施設等の利活用・長寿命化などを通じて、人口減少社会においても安全・安心で快適な都市基盤整備の最適化を実現します。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37</a:t>
            </a:fld>
            <a:endParaRPr lang="ja-JP" altLang="en-US" dirty="0">
              <a:solidFill>
                <a:prstClr val="black"/>
              </a:solidFill>
            </a:endParaRPr>
          </a:p>
        </p:txBody>
      </p:sp>
      <p:sp>
        <p:nvSpPr>
          <p:cNvPr id="20" name="テキスト ボックス 19"/>
          <p:cNvSpPr txBox="1"/>
          <p:nvPr/>
        </p:nvSpPr>
        <p:spPr>
          <a:xfrm>
            <a:off x="608732" y="4226604"/>
            <a:ext cx="1512168" cy="276999"/>
          </a:xfrm>
          <a:prstGeom prst="rect">
            <a:avLst/>
          </a:prstGeom>
          <a:noFill/>
        </p:spPr>
        <p:txBody>
          <a:bodyPr wrap="square" rtlCol="0">
            <a:spAutoFit/>
          </a:bodyPr>
          <a:lstStyle/>
          <a:p>
            <a:r>
              <a:rPr kumimoji="1" lang="ja-JP" altLang="en-US" sz="1200" b="1" dirty="0" smtClean="0"/>
              <a:t>＜めざす将来像＞</a:t>
            </a:r>
            <a:endParaRPr kumimoji="1" lang="ja-JP" altLang="en-US" sz="1200" b="1" dirty="0"/>
          </a:p>
        </p:txBody>
      </p:sp>
      <p:sp>
        <p:nvSpPr>
          <p:cNvPr id="22" name="正方形/長方形 21"/>
          <p:cNvSpPr/>
          <p:nvPr/>
        </p:nvSpPr>
        <p:spPr>
          <a:xfrm>
            <a:off x="611560" y="4581128"/>
            <a:ext cx="8072996" cy="504056"/>
          </a:xfrm>
          <a:prstGeom prst="rect">
            <a:avLst/>
          </a:prstGeom>
          <a:no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smtClean="0">
                <a:solidFill>
                  <a:schemeClr val="tx1"/>
                </a:solidFill>
              </a:rPr>
              <a:t>人口減少社会に対応した安全・安心かつ快適で利便性の高い都市の創出</a:t>
            </a:r>
            <a:endParaRPr kumimoji="1" lang="ja-JP" altLang="en-US" sz="1600" b="1" dirty="0">
              <a:solidFill>
                <a:schemeClr val="tx1"/>
              </a:solidFill>
            </a:endParaRPr>
          </a:p>
        </p:txBody>
      </p:sp>
      <p:sp>
        <p:nvSpPr>
          <p:cNvPr id="24" name="正方形/長方形 23"/>
          <p:cNvSpPr/>
          <p:nvPr/>
        </p:nvSpPr>
        <p:spPr>
          <a:xfrm>
            <a:off x="611560" y="5661248"/>
            <a:ext cx="8145004" cy="648072"/>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smtClean="0">
                <a:solidFill>
                  <a:schemeClr val="tx1"/>
                </a:solidFill>
              </a:rPr>
              <a:t>（１）安全・安心の確保</a:t>
            </a:r>
            <a:r>
              <a:rPr kumimoji="1" lang="en-US" altLang="ja-JP" sz="1400" dirty="0" smtClean="0">
                <a:solidFill>
                  <a:schemeClr val="tx1"/>
                </a:solidFill>
              </a:rPr>
              <a:t>		</a:t>
            </a:r>
            <a:r>
              <a:rPr kumimoji="1" lang="ja-JP" altLang="en-US" sz="1400" dirty="0" smtClean="0">
                <a:solidFill>
                  <a:schemeClr val="tx1"/>
                </a:solidFill>
              </a:rPr>
              <a:t>南海トラフ巨大地震対策、治安・防犯の推進　等</a:t>
            </a:r>
            <a:endParaRPr kumimoji="1" lang="en-US" altLang="ja-JP" sz="1400" dirty="0" smtClean="0">
              <a:solidFill>
                <a:schemeClr val="tx1"/>
              </a:solidFill>
            </a:endParaRPr>
          </a:p>
          <a:p>
            <a:r>
              <a:rPr lang="ja-JP" altLang="en-US" sz="1400" dirty="0" smtClean="0">
                <a:solidFill>
                  <a:schemeClr val="tx1"/>
                </a:solidFill>
              </a:rPr>
              <a:t>（２）都市基盤の再構築</a:t>
            </a:r>
            <a:r>
              <a:rPr lang="en-US" altLang="ja-JP" sz="1400" dirty="0" smtClean="0">
                <a:solidFill>
                  <a:schemeClr val="tx1"/>
                </a:solidFill>
              </a:rPr>
              <a:t>		</a:t>
            </a:r>
            <a:r>
              <a:rPr lang="ja-JP" altLang="en-US" sz="1400" dirty="0" smtClean="0">
                <a:solidFill>
                  <a:schemeClr val="tx1"/>
                </a:solidFill>
              </a:rPr>
              <a:t>ファシリティマネジメント　等</a:t>
            </a:r>
            <a:endParaRPr lang="en-US" altLang="ja-JP" sz="1400" dirty="0" smtClean="0">
              <a:solidFill>
                <a:schemeClr val="tx1"/>
              </a:solidFill>
            </a:endParaRPr>
          </a:p>
        </p:txBody>
      </p:sp>
      <p:sp>
        <p:nvSpPr>
          <p:cNvPr id="25" name="テキスト ボックス 24"/>
          <p:cNvSpPr txBox="1"/>
          <p:nvPr/>
        </p:nvSpPr>
        <p:spPr>
          <a:xfrm>
            <a:off x="467544" y="5384249"/>
            <a:ext cx="1800200" cy="276999"/>
          </a:xfrm>
          <a:prstGeom prst="rect">
            <a:avLst/>
          </a:prstGeom>
          <a:noFill/>
        </p:spPr>
        <p:txBody>
          <a:bodyPr wrap="square" rtlCol="0">
            <a:spAutoFit/>
          </a:bodyPr>
          <a:lstStyle/>
          <a:p>
            <a:r>
              <a:rPr kumimoji="1" lang="ja-JP" altLang="en-US" sz="1200" b="1" dirty="0" smtClean="0"/>
              <a:t>＜基本的方向＞</a:t>
            </a:r>
            <a:endParaRPr kumimoji="1" lang="ja-JP" altLang="en-US" sz="1200" b="1" dirty="0"/>
          </a:p>
        </p:txBody>
      </p:sp>
      <p:sp>
        <p:nvSpPr>
          <p:cNvPr id="27" name="円/楕円 26"/>
          <p:cNvSpPr/>
          <p:nvPr/>
        </p:nvSpPr>
        <p:spPr>
          <a:xfrm>
            <a:off x="6804248" y="3645024"/>
            <a:ext cx="2276352" cy="10801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400" b="1" dirty="0"/>
              <a:t>人口</a:t>
            </a:r>
            <a:r>
              <a:rPr lang="ja-JP" altLang="en-US" sz="1400" b="1" dirty="0" smtClean="0"/>
              <a:t>減少・超高齢社会でも持続可能な地域づくり</a:t>
            </a:r>
            <a:endParaRPr kumimoji="1" lang="ja-JP" altLang="en-US" sz="1400" b="1" dirty="0"/>
          </a:p>
        </p:txBody>
      </p:sp>
      <p:sp>
        <p:nvSpPr>
          <p:cNvPr id="18" name="正方形/長方形 17"/>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sp>
        <p:nvSpPr>
          <p:cNvPr id="15" name="正方形/長方形 14"/>
          <p:cNvSpPr/>
          <p:nvPr/>
        </p:nvSpPr>
        <p:spPr>
          <a:xfrm>
            <a:off x="378097" y="1695292"/>
            <a:ext cx="8460940" cy="1157644"/>
          </a:xfrm>
          <a:prstGeom prst="rect">
            <a:avLst/>
          </a:prstGeom>
          <a:ln w="12700"/>
        </p:spPr>
        <p:style>
          <a:lnRef idx="2">
            <a:schemeClr val="dk1"/>
          </a:lnRef>
          <a:fillRef idx="1">
            <a:schemeClr val="lt1"/>
          </a:fillRef>
          <a:effectRef idx="0">
            <a:schemeClr val="dk1"/>
          </a:effectRef>
          <a:fontRef idx="minor">
            <a:schemeClr val="dk1"/>
          </a:fontRef>
        </p:style>
        <p:txBody>
          <a:bodyPr rtlCol="0" anchor="t"/>
          <a:lstStyle/>
          <a:p>
            <a:r>
              <a:rPr kumimoji="1" lang="en-US" altLang="ja-JP" sz="1400" b="1" dirty="0" smtClean="0">
                <a:solidFill>
                  <a:schemeClr val="tx1"/>
                </a:solidFill>
              </a:rPr>
              <a:t>【</a:t>
            </a:r>
            <a:r>
              <a:rPr lang="ja-JP" altLang="en-US" sz="1400" b="1" dirty="0">
                <a:solidFill>
                  <a:schemeClr val="tx1"/>
                </a:solidFill>
              </a:rPr>
              <a:t>具体的</a:t>
            </a:r>
            <a:r>
              <a:rPr kumimoji="1" lang="ja-JP" altLang="en-US" sz="1400" b="1" dirty="0" smtClean="0">
                <a:solidFill>
                  <a:schemeClr val="tx1"/>
                </a:solidFill>
              </a:rPr>
              <a:t>目標</a:t>
            </a:r>
            <a:r>
              <a:rPr kumimoji="1" lang="en-US" altLang="ja-JP" sz="1400" b="1" dirty="0" smtClean="0">
                <a:solidFill>
                  <a:schemeClr val="tx1"/>
                </a:solidFill>
              </a:rPr>
              <a:t>】</a:t>
            </a:r>
          </a:p>
          <a:p>
            <a:r>
              <a:rPr lang="ja-JP" altLang="en-US" sz="1400" b="1" dirty="0" smtClean="0">
                <a:solidFill>
                  <a:schemeClr val="tx1"/>
                </a:solidFill>
              </a:rPr>
              <a:t>○</a:t>
            </a:r>
            <a:r>
              <a:rPr lang="ja-JP" altLang="en-US" sz="1400" b="1" dirty="0">
                <a:solidFill>
                  <a:schemeClr val="tx1"/>
                </a:solidFill>
              </a:rPr>
              <a:t>　</a:t>
            </a:r>
            <a:r>
              <a:rPr lang="ja-JP" altLang="en-US" sz="1400" b="1" dirty="0" smtClean="0">
                <a:solidFill>
                  <a:schemeClr val="tx1"/>
                </a:solidFill>
              </a:rPr>
              <a:t>津波による被害最大予測（人的被害）：</a:t>
            </a:r>
            <a:r>
              <a:rPr lang="en-US" altLang="ja-JP" sz="1400" b="1" dirty="0" smtClean="0">
                <a:solidFill>
                  <a:schemeClr val="tx1"/>
                </a:solidFill>
              </a:rPr>
              <a:t>133,000</a:t>
            </a:r>
            <a:r>
              <a:rPr lang="ja-JP" altLang="en-US" sz="1400" b="1" dirty="0" smtClean="0">
                <a:solidFill>
                  <a:schemeClr val="tx1"/>
                </a:solidFill>
              </a:rPr>
              <a:t>人（</a:t>
            </a:r>
            <a:r>
              <a:rPr lang="en-US" altLang="ja-JP" sz="1400" b="1" dirty="0" smtClean="0">
                <a:solidFill>
                  <a:schemeClr val="tx1"/>
                </a:solidFill>
              </a:rPr>
              <a:t>H25</a:t>
            </a:r>
            <a:r>
              <a:rPr lang="ja-JP" altLang="en-US" sz="1400" b="1" dirty="0" smtClean="0">
                <a:solidFill>
                  <a:schemeClr val="tx1"/>
                </a:solidFill>
              </a:rPr>
              <a:t>）➡　限りなくゼロに</a:t>
            </a:r>
            <a:r>
              <a:rPr lang="en-US" altLang="ja-JP" sz="1400" b="1" dirty="0" smtClean="0">
                <a:solidFill>
                  <a:schemeClr val="tx1"/>
                </a:solidFill>
              </a:rPr>
              <a:t>【</a:t>
            </a:r>
            <a:r>
              <a:rPr lang="ja-JP" altLang="en-US" sz="1400" b="1" dirty="0" smtClean="0">
                <a:solidFill>
                  <a:schemeClr val="tx1"/>
                </a:solidFill>
              </a:rPr>
              <a:t>～</a:t>
            </a:r>
            <a:r>
              <a:rPr lang="en-US" altLang="ja-JP" sz="1400" b="1" dirty="0" smtClean="0">
                <a:solidFill>
                  <a:schemeClr val="tx1"/>
                </a:solidFill>
              </a:rPr>
              <a:t>H36</a:t>
            </a:r>
            <a:r>
              <a:rPr lang="ja-JP" altLang="en-US" sz="1400" b="1" dirty="0" smtClean="0">
                <a:solidFill>
                  <a:schemeClr val="tx1"/>
                </a:solidFill>
              </a:rPr>
              <a:t>まで</a:t>
            </a:r>
            <a:r>
              <a:rPr lang="en-US" altLang="ja-JP" sz="1400" b="1" dirty="0" smtClean="0">
                <a:solidFill>
                  <a:schemeClr val="tx1"/>
                </a:solidFill>
              </a:rPr>
              <a:t>】</a:t>
            </a:r>
          </a:p>
          <a:p>
            <a:r>
              <a:rPr lang="ja-JP" altLang="en-US" sz="1400" b="1" dirty="0" smtClean="0">
                <a:solidFill>
                  <a:schemeClr val="tx1"/>
                </a:solidFill>
              </a:rPr>
              <a:t>○　</a:t>
            </a:r>
            <a:r>
              <a:rPr lang="ja-JP" altLang="en-US" sz="1400" b="1" dirty="0">
                <a:solidFill>
                  <a:schemeClr val="tx1"/>
                </a:solidFill>
              </a:rPr>
              <a:t>地震時等に著しく危険な密集市街地の面積・</a:t>
            </a:r>
            <a:r>
              <a:rPr lang="ja-JP" altLang="en-US" sz="1400" b="1" dirty="0" smtClean="0">
                <a:solidFill>
                  <a:schemeClr val="tx1"/>
                </a:solidFill>
              </a:rPr>
              <a:t>地区数</a:t>
            </a:r>
            <a:endParaRPr lang="en-US" altLang="ja-JP" sz="1400" b="1" dirty="0" smtClean="0">
              <a:solidFill>
                <a:schemeClr val="tx1"/>
              </a:solidFill>
            </a:endParaRPr>
          </a:p>
          <a:p>
            <a:r>
              <a:rPr lang="ja-JP" altLang="en-US" sz="1400" b="1" dirty="0" smtClean="0">
                <a:solidFill>
                  <a:schemeClr val="tx1"/>
                </a:solidFill>
              </a:rPr>
              <a:t>　　　　　　　　　　　　　　　　　　　　　　　　　　　：</a:t>
            </a:r>
            <a:r>
              <a:rPr lang="en-US" altLang="ja-JP" sz="1400" b="1" dirty="0">
                <a:solidFill>
                  <a:schemeClr val="tx1"/>
                </a:solidFill>
              </a:rPr>
              <a:t>2,248ha</a:t>
            </a:r>
            <a:r>
              <a:rPr lang="ja-JP" altLang="en-US" sz="1400" b="1" dirty="0" err="1">
                <a:solidFill>
                  <a:schemeClr val="tx1"/>
                </a:solidFill>
              </a:rPr>
              <a:t>、</a:t>
            </a:r>
            <a:r>
              <a:rPr lang="en-US" altLang="ja-JP" sz="1400" b="1" dirty="0">
                <a:solidFill>
                  <a:schemeClr val="tx1"/>
                </a:solidFill>
              </a:rPr>
              <a:t>7</a:t>
            </a:r>
            <a:r>
              <a:rPr lang="ja-JP" altLang="en-US" sz="1400" b="1" dirty="0">
                <a:solidFill>
                  <a:schemeClr val="tx1"/>
                </a:solidFill>
              </a:rPr>
              <a:t>市</a:t>
            </a:r>
            <a:r>
              <a:rPr lang="en-US" altLang="ja-JP" sz="1400" b="1" dirty="0">
                <a:solidFill>
                  <a:schemeClr val="tx1"/>
                </a:solidFill>
              </a:rPr>
              <a:t>11</a:t>
            </a:r>
            <a:r>
              <a:rPr lang="ja-JP" altLang="en-US" sz="1400" b="1" dirty="0" smtClean="0">
                <a:solidFill>
                  <a:schemeClr val="tx1"/>
                </a:solidFill>
              </a:rPr>
              <a:t>地区（</a:t>
            </a:r>
            <a:r>
              <a:rPr lang="en-US" altLang="ja-JP" sz="1400" b="1" dirty="0" smtClean="0">
                <a:solidFill>
                  <a:schemeClr val="tx1"/>
                </a:solidFill>
              </a:rPr>
              <a:t>H26</a:t>
            </a:r>
            <a:r>
              <a:rPr lang="ja-JP" altLang="en-US" sz="1400" b="1" dirty="0" smtClean="0">
                <a:solidFill>
                  <a:schemeClr val="tx1"/>
                </a:solidFill>
              </a:rPr>
              <a:t>）</a:t>
            </a:r>
            <a:r>
              <a:rPr lang="ja-JP" altLang="en-US" sz="1400" b="1" dirty="0">
                <a:solidFill>
                  <a:schemeClr val="tx1"/>
                </a:solidFill>
              </a:rPr>
              <a:t>➡　解消</a:t>
            </a:r>
            <a:r>
              <a:rPr lang="en-US" altLang="ja-JP" sz="1400" b="1" dirty="0">
                <a:solidFill>
                  <a:schemeClr val="tx1"/>
                </a:solidFill>
              </a:rPr>
              <a:t>【</a:t>
            </a:r>
            <a:r>
              <a:rPr lang="ja-JP" altLang="en-US" sz="1400" b="1" dirty="0">
                <a:solidFill>
                  <a:schemeClr val="tx1"/>
                </a:solidFill>
              </a:rPr>
              <a:t>～</a:t>
            </a:r>
            <a:r>
              <a:rPr lang="en-US" altLang="ja-JP" sz="1400" b="1" dirty="0">
                <a:solidFill>
                  <a:schemeClr val="tx1"/>
                </a:solidFill>
              </a:rPr>
              <a:t>H32</a:t>
            </a:r>
            <a:r>
              <a:rPr lang="ja-JP" altLang="en-US" sz="1400" b="1" dirty="0">
                <a:solidFill>
                  <a:schemeClr val="tx1"/>
                </a:solidFill>
              </a:rPr>
              <a:t>まで</a:t>
            </a:r>
            <a:r>
              <a:rPr lang="en-US" altLang="ja-JP" sz="1400" b="1" dirty="0" smtClean="0">
                <a:solidFill>
                  <a:schemeClr val="tx1"/>
                </a:solidFill>
              </a:rPr>
              <a:t>】</a:t>
            </a:r>
          </a:p>
          <a:p>
            <a:r>
              <a:rPr lang="en-US" altLang="ja-JP" sz="1400" b="1" dirty="0" smtClean="0">
                <a:solidFill>
                  <a:schemeClr val="tx1"/>
                </a:solidFill>
              </a:rPr>
              <a:t> </a:t>
            </a:r>
            <a:r>
              <a:rPr kumimoji="1" lang="ja-JP" altLang="en-US" sz="1400" dirty="0" smtClean="0">
                <a:solidFill>
                  <a:schemeClr val="tx1"/>
                </a:solidFill>
              </a:rPr>
              <a:t>＜参考指標＞ひったくりの認知件数、性犯罪の認知件数</a:t>
            </a:r>
            <a:endParaRPr kumimoji="1" lang="ja-JP" altLang="en-US" sz="1400" dirty="0">
              <a:solidFill>
                <a:schemeClr val="tx1"/>
              </a:solidFill>
            </a:endParaRPr>
          </a:p>
        </p:txBody>
      </p:sp>
    </p:spTree>
    <p:extLst>
      <p:ext uri="{BB962C8B-B14F-4D97-AF65-F5344CB8AC3E}">
        <p14:creationId xmlns:p14="http://schemas.microsoft.com/office/powerpoint/2010/main" val="25797141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3"/>
          </a:lnRef>
          <a:fillRef idx="0">
            <a:schemeClr val="accent3"/>
          </a:fillRef>
          <a:effectRef idx="2">
            <a:schemeClr val="accent3"/>
          </a:effectRef>
          <a:fontRef idx="minor">
            <a:schemeClr val="tx1"/>
          </a:fontRef>
        </p:style>
      </p:cxnSp>
      <p:sp>
        <p:nvSpPr>
          <p:cNvPr id="5" name="正方形/長方形 4"/>
          <p:cNvSpPr/>
          <p:nvPr/>
        </p:nvSpPr>
        <p:spPr>
          <a:xfrm>
            <a:off x="107504" y="620688"/>
            <a:ext cx="8856984" cy="830997"/>
          </a:xfrm>
          <a:prstGeom prst="rect">
            <a:avLst/>
          </a:prstGeom>
        </p:spPr>
        <p:txBody>
          <a:bodyPr wrap="square">
            <a:spAutoFit/>
          </a:bodyPr>
          <a:lstStyle/>
          <a:p>
            <a:r>
              <a:rPr lang="ja-JP" altLang="en-US" sz="1600" b="1" dirty="0" smtClean="0"/>
              <a:t>　基本目標⑤：</a:t>
            </a:r>
            <a:r>
              <a:rPr lang="ja-JP" altLang="ja-JP" sz="1600" b="1" dirty="0" smtClean="0"/>
              <a:t>都市</a:t>
            </a:r>
            <a:r>
              <a:rPr lang="ja-JP" altLang="ja-JP" sz="1600" b="1" dirty="0"/>
              <a:t>としての経済</a:t>
            </a:r>
            <a:r>
              <a:rPr lang="ja-JP" altLang="ja-JP" sz="1600" b="1" dirty="0" smtClean="0"/>
              <a:t>機能</a:t>
            </a:r>
            <a:r>
              <a:rPr lang="ja-JP" altLang="en-US" sz="1600" b="1" dirty="0" smtClean="0"/>
              <a:t>を</a:t>
            </a:r>
            <a:r>
              <a:rPr lang="ja-JP" altLang="ja-JP" sz="1600" b="1" dirty="0" smtClean="0"/>
              <a:t>強化</a:t>
            </a:r>
            <a:r>
              <a:rPr lang="ja-JP" altLang="en-US" sz="1600" b="1" dirty="0" smtClean="0"/>
              <a:t>する</a:t>
            </a:r>
            <a:endParaRPr lang="ja-JP" altLang="ja-JP" sz="1600" dirty="0"/>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東京圏への経済機能の流出に歯止めをかけるとともに、関西経済圏での中心を担う大阪が</a:t>
            </a:r>
            <a:r>
              <a:rPr lang="ja-JP" altLang="ja-JP" sz="1600" dirty="0" smtClean="0"/>
              <a:t>東西</a:t>
            </a:r>
            <a:r>
              <a:rPr lang="ja-JP" altLang="ja-JP" sz="1600" dirty="0"/>
              <a:t>二極の一極として</a:t>
            </a:r>
            <a:r>
              <a:rPr lang="ja-JP" altLang="ja-JP" sz="1600" dirty="0" smtClean="0"/>
              <a:t>の経済</a:t>
            </a:r>
            <a:r>
              <a:rPr lang="ja-JP" altLang="ja-JP" sz="1600" dirty="0"/>
              <a:t>中枢機能、世界との交流窓口となる中継都市機能を</a:t>
            </a:r>
            <a:r>
              <a:rPr lang="ja-JP" altLang="ja-JP" sz="1600" dirty="0" smtClean="0"/>
              <a:t>強化</a:t>
            </a:r>
            <a:r>
              <a:rPr lang="ja-JP" altLang="en-US" sz="1600" dirty="0" smtClean="0"/>
              <a:t>します。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467544" y="3541233"/>
            <a:ext cx="1512168" cy="276999"/>
          </a:xfrm>
          <a:prstGeom prst="rect">
            <a:avLst/>
          </a:prstGeom>
          <a:noFill/>
        </p:spPr>
        <p:txBody>
          <a:bodyPr wrap="square" rtlCol="0">
            <a:spAutoFit/>
          </a:bodyPr>
          <a:lstStyle/>
          <a:p>
            <a:r>
              <a:rPr kumimoji="1" lang="ja-JP" altLang="en-US" sz="1200" b="1" dirty="0" smtClean="0"/>
              <a:t>＜めざす将来像＞</a:t>
            </a:r>
            <a:endParaRPr kumimoji="1" lang="ja-JP" altLang="en-US" sz="1200" b="1" dirty="0"/>
          </a:p>
        </p:txBody>
      </p:sp>
      <p:sp>
        <p:nvSpPr>
          <p:cNvPr id="13" name="正方形/長方形 12"/>
          <p:cNvSpPr/>
          <p:nvPr/>
        </p:nvSpPr>
        <p:spPr>
          <a:xfrm>
            <a:off x="611560" y="3825044"/>
            <a:ext cx="8072996" cy="678195"/>
          </a:xfrm>
          <a:prstGeom prst="rect">
            <a:avLst/>
          </a:prstGeom>
          <a:no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smtClean="0">
                <a:solidFill>
                  <a:schemeClr val="tx1"/>
                </a:solidFill>
              </a:rPr>
              <a:t>日本の成長をけん引する東西二極の一極として世界で存在感を発揮する都市の実現</a:t>
            </a:r>
            <a:endParaRPr kumimoji="1" lang="en-US" altLang="ja-JP" sz="1600" b="1" dirty="0" smtClean="0">
              <a:solidFill>
                <a:schemeClr val="tx1"/>
              </a:solidFill>
            </a:endParaRPr>
          </a:p>
          <a:p>
            <a:r>
              <a:rPr kumimoji="1" lang="ja-JP" altLang="en-US" sz="1600" b="1" dirty="0" smtClean="0">
                <a:solidFill>
                  <a:schemeClr val="tx1"/>
                </a:solidFill>
              </a:rPr>
              <a:t>（昼間人口の増大）</a:t>
            </a:r>
            <a:endParaRPr kumimoji="1" lang="ja-JP" altLang="en-US" sz="1600" b="1" dirty="0">
              <a:solidFill>
                <a:schemeClr val="tx1"/>
              </a:solidFill>
            </a:endParaRPr>
          </a:p>
        </p:txBody>
      </p:sp>
      <p:sp>
        <p:nvSpPr>
          <p:cNvPr id="15" name="正方形/長方形 14"/>
          <p:cNvSpPr/>
          <p:nvPr/>
        </p:nvSpPr>
        <p:spPr>
          <a:xfrm>
            <a:off x="611560" y="5085184"/>
            <a:ext cx="8145004" cy="1203046"/>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smtClean="0">
                <a:solidFill>
                  <a:schemeClr val="tx1"/>
                </a:solidFill>
              </a:rPr>
              <a:t>（１）産業の創出・振興</a:t>
            </a:r>
            <a:r>
              <a:rPr kumimoji="1" lang="en-US" altLang="ja-JP" sz="1400" dirty="0" smtClean="0">
                <a:solidFill>
                  <a:schemeClr val="tx1"/>
                </a:solidFill>
              </a:rPr>
              <a:t>		</a:t>
            </a:r>
            <a:r>
              <a:rPr lang="ja-JP" altLang="en-US" sz="1400" dirty="0" smtClean="0">
                <a:solidFill>
                  <a:schemeClr val="tx1"/>
                </a:solidFill>
              </a:rPr>
              <a:t>イノベーションの創出、起業・第</a:t>
            </a:r>
            <a:r>
              <a:rPr lang="ja-JP" altLang="en-US" sz="1400" dirty="0">
                <a:solidFill>
                  <a:schemeClr val="tx1"/>
                </a:solidFill>
              </a:rPr>
              <a:t>二</a:t>
            </a:r>
            <a:r>
              <a:rPr lang="ja-JP" altLang="en-US" sz="1400" dirty="0" smtClean="0">
                <a:solidFill>
                  <a:schemeClr val="tx1"/>
                </a:solidFill>
              </a:rPr>
              <a:t>創業　等</a:t>
            </a:r>
            <a:endParaRPr kumimoji="1" lang="en-US" altLang="ja-JP" sz="1400" dirty="0" smtClean="0">
              <a:solidFill>
                <a:schemeClr val="tx1"/>
              </a:solidFill>
            </a:endParaRPr>
          </a:p>
          <a:p>
            <a:r>
              <a:rPr lang="ja-JP" altLang="en-US" sz="1400" dirty="0" smtClean="0">
                <a:solidFill>
                  <a:schemeClr val="tx1"/>
                </a:solidFill>
              </a:rPr>
              <a:t>（２）企業立地の促進</a:t>
            </a:r>
            <a:r>
              <a:rPr lang="en-US" altLang="ja-JP" sz="1400" dirty="0" smtClean="0">
                <a:solidFill>
                  <a:schemeClr val="tx1"/>
                </a:solidFill>
              </a:rPr>
              <a:t>			</a:t>
            </a:r>
            <a:r>
              <a:rPr lang="ja-JP" altLang="en-US" sz="1400" dirty="0" smtClean="0">
                <a:solidFill>
                  <a:schemeClr val="tx1"/>
                </a:solidFill>
              </a:rPr>
              <a:t>東京圏等への経済機能の流出抑制</a:t>
            </a:r>
            <a:endParaRPr lang="en-US" altLang="ja-JP" sz="1400" dirty="0" smtClean="0">
              <a:solidFill>
                <a:schemeClr val="tx1"/>
              </a:solidFill>
            </a:endParaRPr>
          </a:p>
          <a:p>
            <a:r>
              <a:rPr lang="ja-JP" altLang="en-US" sz="1400" dirty="0" smtClean="0">
                <a:solidFill>
                  <a:schemeClr val="tx1"/>
                </a:solidFill>
              </a:rPr>
              <a:t>（３）活力ある農林水産業の実現</a:t>
            </a:r>
            <a:r>
              <a:rPr lang="en-US" altLang="ja-JP" sz="1400" dirty="0" smtClean="0">
                <a:solidFill>
                  <a:schemeClr val="tx1"/>
                </a:solidFill>
              </a:rPr>
              <a:t>		</a:t>
            </a:r>
            <a:r>
              <a:rPr lang="ja-JP" altLang="en-US" sz="1400" dirty="0" smtClean="0">
                <a:solidFill>
                  <a:schemeClr val="tx1"/>
                </a:solidFill>
              </a:rPr>
              <a:t>都市型農業の振興　等</a:t>
            </a:r>
            <a:endParaRPr lang="en-US" altLang="ja-JP" sz="1400" dirty="0" smtClean="0">
              <a:solidFill>
                <a:schemeClr val="tx1"/>
              </a:solidFill>
            </a:endParaRPr>
          </a:p>
          <a:p>
            <a:r>
              <a:rPr lang="ja-JP" altLang="en-US" sz="1400" dirty="0" smtClean="0">
                <a:solidFill>
                  <a:schemeClr val="tx1"/>
                </a:solidFill>
              </a:rPr>
              <a:t>（４）多様な担い手との協働</a:t>
            </a:r>
            <a:r>
              <a:rPr lang="en-US" altLang="ja-JP" sz="1400" dirty="0" smtClean="0">
                <a:solidFill>
                  <a:schemeClr val="tx1"/>
                </a:solidFill>
              </a:rPr>
              <a:t>		</a:t>
            </a:r>
            <a:r>
              <a:rPr lang="ja-JP" altLang="en-US" sz="1400" dirty="0">
                <a:solidFill>
                  <a:schemeClr val="tx1"/>
                </a:solidFill>
              </a:rPr>
              <a:t>民間</a:t>
            </a:r>
            <a:r>
              <a:rPr lang="ja-JP" altLang="en-US" sz="1400" dirty="0" smtClean="0">
                <a:solidFill>
                  <a:schemeClr val="tx1"/>
                </a:solidFill>
              </a:rPr>
              <a:t>など多様な担い手との幅広い連携・ネットワーク</a:t>
            </a:r>
            <a:endParaRPr lang="en-US" altLang="ja-JP" sz="1400" dirty="0" smtClean="0">
              <a:solidFill>
                <a:schemeClr val="tx1"/>
              </a:solidFill>
            </a:endParaRPr>
          </a:p>
          <a:p>
            <a:r>
              <a:rPr lang="ja-JP" altLang="en-US" sz="1400" dirty="0" smtClean="0">
                <a:solidFill>
                  <a:schemeClr val="tx1"/>
                </a:solidFill>
              </a:rPr>
              <a:t>（５）インフラの充実・強化</a:t>
            </a:r>
            <a:r>
              <a:rPr lang="en-US" altLang="ja-JP" sz="1400" dirty="0" smtClean="0">
                <a:solidFill>
                  <a:schemeClr val="tx1"/>
                </a:solidFill>
              </a:rPr>
              <a:t>		</a:t>
            </a:r>
            <a:r>
              <a:rPr lang="ja-JP" altLang="en-US" sz="1400" dirty="0" smtClean="0">
                <a:solidFill>
                  <a:schemeClr val="tx1"/>
                </a:solidFill>
              </a:rPr>
              <a:t>広域交通インフラ整備　等</a:t>
            </a:r>
            <a:endParaRPr lang="en-US" altLang="ja-JP" sz="1400" dirty="0" smtClean="0">
              <a:solidFill>
                <a:schemeClr val="tx1"/>
              </a:solidFill>
            </a:endParaRPr>
          </a:p>
        </p:txBody>
      </p:sp>
      <p:sp>
        <p:nvSpPr>
          <p:cNvPr id="16" name="テキスト ボックス 15"/>
          <p:cNvSpPr txBox="1"/>
          <p:nvPr/>
        </p:nvSpPr>
        <p:spPr>
          <a:xfrm>
            <a:off x="467544" y="4808185"/>
            <a:ext cx="1800200" cy="276999"/>
          </a:xfrm>
          <a:prstGeom prst="rect">
            <a:avLst/>
          </a:prstGeom>
          <a:noFill/>
        </p:spPr>
        <p:txBody>
          <a:bodyPr wrap="square" rtlCol="0">
            <a:spAutoFit/>
          </a:bodyPr>
          <a:lstStyle/>
          <a:p>
            <a:r>
              <a:rPr kumimoji="1" lang="ja-JP" altLang="en-US" sz="1200" b="1" dirty="0" smtClean="0"/>
              <a:t>＜基本的方向＞</a:t>
            </a:r>
            <a:endParaRPr kumimoji="1" lang="ja-JP" altLang="en-US" sz="1200" b="1" dirty="0"/>
          </a:p>
        </p:txBody>
      </p:sp>
      <p:sp>
        <p:nvSpPr>
          <p:cNvPr id="18" name="円/楕円 17"/>
          <p:cNvSpPr/>
          <p:nvPr/>
        </p:nvSpPr>
        <p:spPr>
          <a:xfrm>
            <a:off x="6804248" y="2780928"/>
            <a:ext cx="2276352" cy="10801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400" b="1" dirty="0"/>
              <a:t>東西二極</a:t>
            </a:r>
            <a:r>
              <a:rPr lang="ja-JP" altLang="en-US" sz="1400" b="1" dirty="0" smtClean="0"/>
              <a:t>の一極</a:t>
            </a:r>
            <a:endParaRPr lang="en-US" altLang="ja-JP" sz="1400" b="1" dirty="0" smtClean="0"/>
          </a:p>
          <a:p>
            <a:pPr algn="ctr"/>
            <a:r>
              <a:rPr lang="ja-JP" altLang="en-US" sz="1400" b="1" dirty="0" smtClean="0"/>
              <a:t>としての社会経済</a:t>
            </a:r>
            <a:endParaRPr lang="en-US" altLang="ja-JP" sz="1400" b="1" dirty="0" smtClean="0"/>
          </a:p>
          <a:p>
            <a:pPr algn="ctr"/>
            <a:r>
              <a:rPr lang="ja-JP" altLang="en-US" sz="1400" b="1" dirty="0" smtClean="0"/>
              <a:t>構造の構築</a:t>
            </a:r>
            <a:endParaRPr kumimoji="1" lang="ja-JP" altLang="en-US" sz="1400" b="1" dirty="0"/>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38</a:t>
            </a:fld>
            <a:endParaRPr lang="ja-JP" altLang="en-US" dirty="0">
              <a:solidFill>
                <a:prstClr val="black"/>
              </a:solidFill>
            </a:endParaRPr>
          </a:p>
        </p:txBody>
      </p:sp>
      <p:sp>
        <p:nvSpPr>
          <p:cNvPr id="19" name="正方形/長方形 18"/>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sp>
        <p:nvSpPr>
          <p:cNvPr id="20" name="正方形/長方形 19"/>
          <p:cNvSpPr/>
          <p:nvPr/>
        </p:nvSpPr>
        <p:spPr>
          <a:xfrm>
            <a:off x="378097" y="1556792"/>
            <a:ext cx="8460940" cy="936104"/>
          </a:xfrm>
          <a:prstGeom prst="rect">
            <a:avLst/>
          </a:prstGeom>
          <a:ln w="12700"/>
        </p:spPr>
        <p:style>
          <a:lnRef idx="2">
            <a:schemeClr val="dk1"/>
          </a:lnRef>
          <a:fillRef idx="1">
            <a:schemeClr val="lt1"/>
          </a:fillRef>
          <a:effectRef idx="0">
            <a:schemeClr val="dk1"/>
          </a:effectRef>
          <a:fontRef idx="minor">
            <a:schemeClr val="dk1"/>
          </a:fontRef>
        </p:style>
        <p:txBody>
          <a:bodyPr rtlCol="0" anchor="t"/>
          <a:lstStyle/>
          <a:p>
            <a:r>
              <a:rPr kumimoji="1" lang="en-US" altLang="ja-JP" sz="1400" b="1" dirty="0" smtClean="0">
                <a:solidFill>
                  <a:schemeClr val="tx1"/>
                </a:solidFill>
              </a:rPr>
              <a:t>【</a:t>
            </a:r>
            <a:r>
              <a:rPr lang="ja-JP" altLang="en-US" sz="1400" b="1" dirty="0">
                <a:solidFill>
                  <a:schemeClr val="tx1"/>
                </a:solidFill>
              </a:rPr>
              <a:t>具体的</a:t>
            </a:r>
            <a:r>
              <a:rPr kumimoji="1" lang="ja-JP" altLang="en-US" sz="1400" b="1" dirty="0" smtClean="0">
                <a:solidFill>
                  <a:schemeClr val="tx1"/>
                </a:solidFill>
              </a:rPr>
              <a:t>目標</a:t>
            </a:r>
            <a:r>
              <a:rPr kumimoji="1" lang="en-US" altLang="ja-JP" sz="1400" b="1" dirty="0" smtClean="0">
                <a:solidFill>
                  <a:schemeClr val="tx1"/>
                </a:solidFill>
              </a:rPr>
              <a:t>】</a:t>
            </a:r>
          </a:p>
          <a:p>
            <a:r>
              <a:rPr lang="ja-JP" altLang="en-US" sz="1400" b="1" dirty="0" smtClean="0">
                <a:solidFill>
                  <a:schemeClr val="tx1"/>
                </a:solidFill>
              </a:rPr>
              <a:t>○　実質成長率：</a:t>
            </a:r>
            <a:r>
              <a:rPr lang="en-US" altLang="ja-JP" sz="1400" b="1" dirty="0" smtClean="0">
                <a:solidFill>
                  <a:schemeClr val="tx1"/>
                </a:solidFill>
              </a:rPr>
              <a:t>1.2</a:t>
            </a:r>
            <a:r>
              <a:rPr lang="ja-JP" altLang="en-US" sz="1400" b="1" dirty="0" smtClean="0">
                <a:solidFill>
                  <a:schemeClr val="tx1"/>
                </a:solidFill>
              </a:rPr>
              <a:t>％（</a:t>
            </a:r>
            <a:r>
              <a:rPr lang="en-US" altLang="ja-JP" sz="1400" b="1" dirty="0" smtClean="0">
                <a:solidFill>
                  <a:schemeClr val="tx1"/>
                </a:solidFill>
              </a:rPr>
              <a:t>H25</a:t>
            </a:r>
            <a:r>
              <a:rPr lang="ja-JP" altLang="en-US" sz="1400" b="1" dirty="0" smtClean="0">
                <a:solidFill>
                  <a:schemeClr val="tx1"/>
                </a:solidFill>
              </a:rPr>
              <a:t>大阪府）　➡　年平均</a:t>
            </a:r>
            <a:r>
              <a:rPr lang="en-US" altLang="ja-JP" sz="1400" b="1" dirty="0" smtClean="0">
                <a:solidFill>
                  <a:schemeClr val="tx1"/>
                </a:solidFill>
              </a:rPr>
              <a:t>2</a:t>
            </a:r>
            <a:r>
              <a:rPr lang="ja-JP" altLang="en-US" sz="1400" b="1" dirty="0" smtClean="0">
                <a:solidFill>
                  <a:schemeClr val="tx1"/>
                </a:solidFill>
              </a:rPr>
              <a:t>％以上</a:t>
            </a:r>
            <a:endParaRPr lang="en-US" altLang="ja-JP" sz="1400" b="1" dirty="0" smtClean="0">
              <a:solidFill>
                <a:schemeClr val="tx1"/>
              </a:solidFill>
            </a:endParaRPr>
          </a:p>
          <a:p>
            <a:r>
              <a:rPr lang="ja-JP" altLang="en-US" sz="1400" b="1" dirty="0">
                <a:solidFill>
                  <a:schemeClr val="tx1"/>
                </a:solidFill>
              </a:rPr>
              <a:t>○　開業事業所数：</a:t>
            </a:r>
            <a:r>
              <a:rPr lang="en-US" altLang="ja-JP" sz="1400" b="1" dirty="0">
                <a:solidFill>
                  <a:schemeClr val="tx1"/>
                </a:solidFill>
              </a:rPr>
              <a:t>8,383</a:t>
            </a:r>
            <a:r>
              <a:rPr lang="ja-JP" altLang="en-US" sz="1400" b="1" dirty="0">
                <a:solidFill>
                  <a:schemeClr val="tx1"/>
                </a:solidFill>
              </a:rPr>
              <a:t>か所（Ｈ</a:t>
            </a:r>
            <a:r>
              <a:rPr lang="en-US" altLang="ja-JP" sz="1400" b="1" dirty="0">
                <a:solidFill>
                  <a:schemeClr val="tx1"/>
                </a:solidFill>
              </a:rPr>
              <a:t>26</a:t>
            </a:r>
            <a:r>
              <a:rPr lang="ja-JP" altLang="en-US" sz="1400" b="1" dirty="0">
                <a:solidFill>
                  <a:schemeClr val="tx1"/>
                </a:solidFill>
              </a:rPr>
              <a:t>）　➡　</a:t>
            </a:r>
            <a:r>
              <a:rPr lang="en-US" altLang="ja-JP" sz="1400" b="1" dirty="0">
                <a:solidFill>
                  <a:schemeClr val="tx1"/>
                </a:solidFill>
              </a:rPr>
              <a:t>10,000</a:t>
            </a:r>
            <a:r>
              <a:rPr lang="ja-JP" altLang="en-US" sz="1400" b="1" dirty="0">
                <a:solidFill>
                  <a:schemeClr val="tx1"/>
                </a:solidFill>
              </a:rPr>
              <a:t>か所</a:t>
            </a:r>
            <a:endParaRPr lang="en-US" altLang="ja-JP" sz="1400" b="1" dirty="0">
              <a:solidFill>
                <a:schemeClr val="tx1"/>
              </a:solidFill>
            </a:endParaRPr>
          </a:p>
          <a:p>
            <a:r>
              <a:rPr lang="ja-JP" altLang="en-US" sz="1400" dirty="0">
                <a:solidFill>
                  <a:schemeClr val="tx1"/>
                </a:solidFill>
              </a:rPr>
              <a:t>＜参考指標＞農業産出数、１人あたりの府内総生産</a:t>
            </a:r>
          </a:p>
        </p:txBody>
      </p:sp>
    </p:spTree>
    <p:extLst>
      <p:ext uri="{BB962C8B-B14F-4D97-AF65-F5344CB8AC3E}">
        <p14:creationId xmlns:p14="http://schemas.microsoft.com/office/powerpoint/2010/main" val="40153758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23527" y="764704"/>
            <a:ext cx="8640961" cy="4104456"/>
          </a:xfrm>
          <a:prstGeom prst="rect">
            <a:avLst/>
          </a:prstGeom>
          <a:ln w="38100" cmpd="dbl"/>
        </p:spPr>
        <p:style>
          <a:lnRef idx="2">
            <a:schemeClr val="dk1"/>
          </a:lnRef>
          <a:fillRef idx="1">
            <a:schemeClr val="lt1"/>
          </a:fillRef>
          <a:effectRef idx="0">
            <a:schemeClr val="dk1"/>
          </a:effectRef>
          <a:fontRef idx="minor">
            <a:schemeClr val="dk1"/>
          </a:fontRef>
        </p:style>
        <p:txBody>
          <a:bodyPr rtlCol="0" anchor="t"/>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en-US" altLang="ja-JP" sz="1400" b="1" dirty="0" smtClean="0">
                <a:solidFill>
                  <a:schemeClr val="tx1"/>
                </a:solidFill>
              </a:rPr>
              <a:t>Topic</a:t>
            </a:r>
            <a:r>
              <a:rPr lang="ja-JP" altLang="en-US" sz="1400" b="1" dirty="0" smtClean="0">
                <a:solidFill>
                  <a:schemeClr val="tx1"/>
                </a:solidFill>
              </a:rPr>
              <a:t>⑤　臨床研究中核病院等を活用した革新的医薬品・医療機器等の創出</a:t>
            </a:r>
            <a:endParaRPr lang="en-US" altLang="ja-JP" sz="1400" b="1" dirty="0" smtClean="0">
              <a:solidFill>
                <a:schemeClr val="tx1"/>
              </a:solidFill>
            </a:endParaRPr>
          </a:p>
          <a:p>
            <a:endParaRPr lang="en-US" altLang="ja-JP" sz="1400" dirty="0" smtClean="0">
              <a:solidFill>
                <a:schemeClr val="tx1"/>
              </a:solidFill>
            </a:endParaRPr>
          </a:p>
          <a:p>
            <a:r>
              <a:rPr lang="ja-JP" altLang="en-US" sz="1400" dirty="0">
                <a:solidFill>
                  <a:schemeClr val="tx1"/>
                </a:solidFill>
              </a:rPr>
              <a:t>　</a:t>
            </a:r>
            <a:r>
              <a:rPr lang="ja-JP" altLang="en-US" sz="1400" dirty="0" smtClean="0">
                <a:solidFill>
                  <a:schemeClr val="tx1"/>
                </a:solidFill>
              </a:rPr>
              <a:t>平成</a:t>
            </a:r>
            <a:r>
              <a:rPr lang="en-US" altLang="ja-JP" sz="1400" dirty="0" smtClean="0">
                <a:solidFill>
                  <a:schemeClr val="tx1"/>
                </a:solidFill>
              </a:rPr>
              <a:t>27</a:t>
            </a:r>
            <a:r>
              <a:rPr lang="ja-JP" altLang="en-US" sz="1400" dirty="0" smtClean="0">
                <a:solidFill>
                  <a:schemeClr val="tx1"/>
                </a:solidFill>
              </a:rPr>
              <a:t>年８月</a:t>
            </a:r>
            <a:r>
              <a:rPr lang="ja-JP" altLang="en-US" sz="1400" dirty="0">
                <a:solidFill>
                  <a:schemeClr val="tx1"/>
                </a:solidFill>
              </a:rPr>
              <a:t>、 「大阪大学医学部附属病院」が、医療法に基づく臨床</a:t>
            </a:r>
            <a:r>
              <a:rPr lang="ja-JP" altLang="en-US" sz="1400" dirty="0" smtClean="0">
                <a:solidFill>
                  <a:schemeClr val="tx1"/>
                </a:solidFill>
              </a:rPr>
              <a:t>研究</a:t>
            </a:r>
            <a:r>
              <a:rPr lang="en-US" altLang="ja-JP" sz="1400" dirty="0" smtClean="0">
                <a:solidFill>
                  <a:schemeClr val="tx1"/>
                </a:solidFill>
              </a:rPr>
              <a:t/>
            </a:r>
            <a:br>
              <a:rPr lang="en-US" altLang="ja-JP" sz="1400" dirty="0" smtClean="0">
                <a:solidFill>
                  <a:schemeClr val="tx1"/>
                </a:solidFill>
              </a:rPr>
            </a:br>
            <a:r>
              <a:rPr lang="ja-JP" altLang="en-US" sz="1400" dirty="0" smtClean="0">
                <a:solidFill>
                  <a:schemeClr val="tx1"/>
                </a:solidFill>
              </a:rPr>
              <a:t>中核</a:t>
            </a:r>
            <a:r>
              <a:rPr lang="ja-JP" altLang="en-US" sz="1400" dirty="0">
                <a:solidFill>
                  <a:schemeClr val="tx1"/>
                </a:solidFill>
              </a:rPr>
              <a:t>病院</a:t>
            </a:r>
            <a:r>
              <a:rPr lang="ja-JP" altLang="en-US" sz="1200" dirty="0">
                <a:solidFill>
                  <a:schemeClr val="tx1"/>
                </a:solidFill>
              </a:rPr>
              <a:t>（</a:t>
            </a:r>
            <a:r>
              <a:rPr lang="en-US" altLang="ja-JP" sz="1200" dirty="0">
                <a:solidFill>
                  <a:schemeClr val="tx1"/>
                </a:solidFill>
              </a:rPr>
              <a:t>※1</a:t>
            </a:r>
            <a:r>
              <a:rPr lang="ja-JP" altLang="en-US" sz="1200" dirty="0">
                <a:solidFill>
                  <a:schemeClr val="tx1"/>
                </a:solidFill>
              </a:rPr>
              <a:t>）</a:t>
            </a:r>
            <a:r>
              <a:rPr lang="ja-JP" altLang="en-US" sz="1400" dirty="0">
                <a:solidFill>
                  <a:schemeClr val="tx1"/>
                </a:solidFill>
              </a:rPr>
              <a:t>として、全国に先駆け国に承認されました</a:t>
            </a:r>
            <a:r>
              <a:rPr lang="ja-JP" altLang="en-US" sz="1400" dirty="0" smtClean="0">
                <a:solidFill>
                  <a:schemeClr val="tx1"/>
                </a:solidFill>
              </a:rPr>
              <a:t>。</a:t>
            </a:r>
            <a:endParaRPr lang="en-US" altLang="ja-JP" sz="1400" dirty="0" smtClean="0">
              <a:solidFill>
                <a:schemeClr val="tx1"/>
              </a:solidFill>
            </a:endParaRPr>
          </a:p>
          <a:p>
            <a:r>
              <a:rPr lang="ja-JP" altLang="en-US" sz="1400" dirty="0">
                <a:solidFill>
                  <a:schemeClr val="tx1"/>
                </a:solidFill>
              </a:rPr>
              <a:t>　</a:t>
            </a:r>
            <a:r>
              <a:rPr lang="ja-JP" altLang="en-US" sz="1400" dirty="0" smtClean="0">
                <a:solidFill>
                  <a:schemeClr val="tx1"/>
                </a:solidFill>
              </a:rPr>
              <a:t>また、</a:t>
            </a:r>
            <a:r>
              <a:rPr lang="ja-JP" altLang="en-US" sz="1400" dirty="0">
                <a:solidFill>
                  <a:schemeClr val="tx1"/>
                </a:solidFill>
              </a:rPr>
              <a:t>大阪</a:t>
            </a:r>
            <a:r>
              <a:rPr lang="ja-JP" altLang="en-US" sz="1400" dirty="0" smtClean="0">
                <a:solidFill>
                  <a:schemeClr val="tx1"/>
                </a:solidFill>
              </a:rPr>
              <a:t>府内</a:t>
            </a:r>
            <a:r>
              <a:rPr lang="ja-JP" altLang="en-US" sz="1400" dirty="0">
                <a:solidFill>
                  <a:schemeClr val="tx1"/>
                </a:solidFill>
              </a:rPr>
              <a:t>には国立高度専門医療研究センター</a:t>
            </a:r>
            <a:r>
              <a:rPr lang="ja-JP" altLang="en-US" sz="1200" dirty="0" smtClean="0">
                <a:solidFill>
                  <a:schemeClr val="tx1"/>
                </a:solidFill>
              </a:rPr>
              <a:t>（</a:t>
            </a:r>
            <a:r>
              <a:rPr lang="en-US" altLang="ja-JP" sz="1200" dirty="0">
                <a:solidFill>
                  <a:schemeClr val="tx1"/>
                </a:solidFill>
              </a:rPr>
              <a:t>※2</a:t>
            </a:r>
            <a:r>
              <a:rPr lang="ja-JP" altLang="en-US" sz="1200" dirty="0">
                <a:solidFill>
                  <a:schemeClr val="tx1"/>
                </a:solidFill>
              </a:rPr>
              <a:t>）</a:t>
            </a:r>
            <a:r>
              <a:rPr lang="ja-JP" altLang="en-US" sz="1400" dirty="0">
                <a:solidFill>
                  <a:schemeClr val="tx1"/>
                </a:solidFill>
              </a:rPr>
              <a:t>である「国立</a:t>
            </a:r>
            <a:r>
              <a:rPr lang="ja-JP" altLang="en-US" sz="1400" dirty="0" smtClean="0">
                <a:solidFill>
                  <a:schemeClr val="tx1"/>
                </a:solidFill>
              </a:rPr>
              <a:t>循環</a:t>
            </a:r>
            <a:r>
              <a:rPr lang="en-US" altLang="ja-JP" sz="1400" dirty="0" smtClean="0">
                <a:solidFill>
                  <a:schemeClr val="tx1"/>
                </a:solidFill>
              </a:rPr>
              <a:t/>
            </a:r>
            <a:br>
              <a:rPr lang="en-US" altLang="ja-JP" sz="1400" dirty="0" smtClean="0">
                <a:solidFill>
                  <a:schemeClr val="tx1"/>
                </a:solidFill>
              </a:rPr>
            </a:br>
            <a:r>
              <a:rPr lang="ja-JP" altLang="en-US" sz="1400" dirty="0" smtClean="0">
                <a:solidFill>
                  <a:schemeClr val="tx1"/>
                </a:solidFill>
              </a:rPr>
              <a:t>器病研究</a:t>
            </a:r>
            <a:r>
              <a:rPr lang="ja-JP" altLang="en-US" sz="1400" dirty="0">
                <a:solidFill>
                  <a:schemeClr val="tx1"/>
                </a:solidFill>
              </a:rPr>
              <a:t>センター」といった、国内屈指の臨床研究拠点が存在</a:t>
            </a:r>
            <a:r>
              <a:rPr lang="ja-JP" altLang="en-US" sz="1400" dirty="0" smtClean="0">
                <a:solidFill>
                  <a:schemeClr val="tx1"/>
                </a:solidFill>
              </a:rPr>
              <a:t>しています。</a:t>
            </a:r>
            <a:endParaRPr lang="en-US" altLang="ja-JP" sz="1400" dirty="0" smtClean="0">
              <a:solidFill>
                <a:schemeClr val="tx1"/>
              </a:solidFill>
            </a:endParaRPr>
          </a:p>
          <a:p>
            <a:r>
              <a:rPr lang="ja-JP" altLang="en-US" sz="1400" dirty="0">
                <a:solidFill>
                  <a:schemeClr val="tx1"/>
                </a:solidFill>
              </a:rPr>
              <a:t>　</a:t>
            </a:r>
            <a:r>
              <a:rPr lang="ja-JP" altLang="en-US" sz="1400" dirty="0" smtClean="0">
                <a:solidFill>
                  <a:schemeClr val="tx1"/>
                </a:solidFill>
              </a:rPr>
              <a:t>これら大阪</a:t>
            </a:r>
            <a:r>
              <a:rPr lang="ja-JP" altLang="en-US" sz="1400" dirty="0">
                <a:solidFill>
                  <a:schemeClr val="tx1"/>
                </a:solidFill>
              </a:rPr>
              <a:t>の優位性を</a:t>
            </a:r>
            <a:r>
              <a:rPr lang="ja-JP" altLang="en-US" sz="1400" dirty="0" smtClean="0">
                <a:solidFill>
                  <a:schemeClr val="tx1"/>
                </a:solidFill>
              </a:rPr>
              <a:t>活かし、革新的</a:t>
            </a:r>
            <a:r>
              <a:rPr lang="ja-JP" altLang="en-US" sz="1400" dirty="0">
                <a:solidFill>
                  <a:schemeClr val="tx1"/>
                </a:solidFill>
              </a:rPr>
              <a:t>な医薬品・医療機器等を次々と</a:t>
            </a:r>
            <a:r>
              <a:rPr lang="ja-JP" altLang="en-US" sz="1400" dirty="0" smtClean="0">
                <a:solidFill>
                  <a:schemeClr val="tx1"/>
                </a:solidFill>
              </a:rPr>
              <a:t>生み出す</a:t>
            </a:r>
            <a:r>
              <a:rPr lang="en-US" altLang="ja-JP" sz="1400" dirty="0" smtClean="0">
                <a:solidFill>
                  <a:schemeClr val="tx1"/>
                </a:solidFill>
              </a:rPr>
              <a:t/>
            </a:r>
            <a:br>
              <a:rPr lang="en-US" altLang="ja-JP" sz="1400" dirty="0" smtClean="0">
                <a:solidFill>
                  <a:schemeClr val="tx1"/>
                </a:solidFill>
              </a:rPr>
            </a:br>
            <a:r>
              <a:rPr lang="ja-JP" altLang="en-US" sz="1400" dirty="0" smtClean="0">
                <a:solidFill>
                  <a:schemeClr val="tx1"/>
                </a:solidFill>
              </a:rPr>
              <a:t>ため</a:t>
            </a:r>
            <a:r>
              <a:rPr lang="ja-JP" altLang="en-US" sz="1400" dirty="0">
                <a:solidFill>
                  <a:schemeClr val="tx1"/>
                </a:solidFill>
              </a:rPr>
              <a:t>の環境</a:t>
            </a:r>
            <a:r>
              <a:rPr lang="ja-JP" altLang="en-US" sz="1400" dirty="0" smtClean="0">
                <a:solidFill>
                  <a:schemeClr val="tx1"/>
                </a:solidFill>
              </a:rPr>
              <a:t>整備に取り組みます。</a:t>
            </a:r>
            <a:endParaRPr lang="en-US" altLang="ja-JP" sz="1400" dirty="0">
              <a:solidFill>
                <a:schemeClr val="tx1"/>
              </a:solidFill>
            </a:endParaRPr>
          </a:p>
          <a:p>
            <a:r>
              <a:rPr lang="ja-JP" altLang="en-US" sz="1400" dirty="0">
                <a:solidFill>
                  <a:schemeClr val="tx1"/>
                </a:solidFill>
              </a:rPr>
              <a:t>　</a:t>
            </a:r>
            <a:endParaRPr lang="en-US" altLang="ja-JP" sz="1400" dirty="0">
              <a:solidFill>
                <a:schemeClr val="tx1"/>
              </a:solidFill>
            </a:endParaRPr>
          </a:p>
          <a:p>
            <a:pPr marL="432000" indent="-457200"/>
            <a:r>
              <a:rPr lang="ja-JP" altLang="en-US" sz="1200" dirty="0" smtClean="0">
                <a:solidFill>
                  <a:schemeClr val="tx1"/>
                </a:solidFill>
              </a:rPr>
              <a:t>（</a:t>
            </a:r>
            <a:r>
              <a:rPr lang="en-US" altLang="ja-JP" sz="1200" dirty="0">
                <a:solidFill>
                  <a:schemeClr val="tx1"/>
                </a:solidFill>
              </a:rPr>
              <a:t>※1</a:t>
            </a:r>
            <a:r>
              <a:rPr lang="ja-JP" altLang="en-US" sz="1200" dirty="0" smtClean="0">
                <a:solidFill>
                  <a:schemeClr val="tx1"/>
                </a:solidFill>
              </a:rPr>
              <a:t>）革新的医薬品</a:t>
            </a:r>
            <a:r>
              <a:rPr lang="ja-JP" altLang="en-US" sz="1200" dirty="0">
                <a:solidFill>
                  <a:schemeClr val="tx1"/>
                </a:solidFill>
              </a:rPr>
              <a:t>等の開発に必要な臨床研究の中心的役割を担い、他の医療機関</a:t>
            </a:r>
            <a:r>
              <a:rPr lang="ja-JP" altLang="en-US" sz="1200" dirty="0" smtClean="0">
                <a:solidFill>
                  <a:schemeClr val="tx1"/>
                </a:solidFill>
              </a:rPr>
              <a:t>の</a:t>
            </a:r>
            <a:r>
              <a:rPr lang="en-US" altLang="ja-JP" sz="1200" dirty="0" smtClean="0">
                <a:solidFill>
                  <a:schemeClr val="tx1"/>
                </a:solidFill>
              </a:rPr>
              <a:t/>
            </a:r>
            <a:br>
              <a:rPr lang="en-US" altLang="ja-JP" sz="1200" dirty="0" smtClean="0">
                <a:solidFill>
                  <a:schemeClr val="tx1"/>
                </a:solidFill>
              </a:rPr>
            </a:br>
            <a:r>
              <a:rPr lang="ja-JP" altLang="en-US" sz="1200" dirty="0" smtClean="0">
                <a:solidFill>
                  <a:schemeClr val="tx1"/>
                </a:solidFill>
              </a:rPr>
              <a:t>臨床</a:t>
            </a:r>
            <a:r>
              <a:rPr lang="ja-JP" altLang="en-US" sz="1200" dirty="0">
                <a:solidFill>
                  <a:schemeClr val="tx1"/>
                </a:solidFill>
              </a:rPr>
              <a:t>研究も支援する医療機関と</a:t>
            </a:r>
            <a:r>
              <a:rPr lang="ja-JP" altLang="en-US" sz="1200" dirty="0" smtClean="0">
                <a:solidFill>
                  <a:schemeClr val="tx1"/>
                </a:solidFill>
              </a:rPr>
              <a:t>して、平成</a:t>
            </a:r>
            <a:r>
              <a:rPr lang="en-US" altLang="ja-JP" sz="1200" dirty="0" smtClean="0">
                <a:solidFill>
                  <a:schemeClr val="tx1"/>
                </a:solidFill>
              </a:rPr>
              <a:t>27</a:t>
            </a:r>
            <a:r>
              <a:rPr lang="ja-JP" altLang="en-US" sz="1200" dirty="0" smtClean="0">
                <a:solidFill>
                  <a:schemeClr val="tx1"/>
                </a:solidFill>
              </a:rPr>
              <a:t>年</a:t>
            </a:r>
            <a:r>
              <a:rPr lang="en-US" altLang="ja-JP" sz="1200" dirty="0" smtClean="0">
                <a:solidFill>
                  <a:schemeClr val="tx1"/>
                </a:solidFill>
              </a:rPr>
              <a:t>4</a:t>
            </a:r>
            <a:r>
              <a:rPr lang="ja-JP" altLang="en-US" sz="1200" dirty="0" smtClean="0">
                <a:solidFill>
                  <a:schemeClr val="tx1"/>
                </a:solidFill>
              </a:rPr>
              <a:t>月から医療法に位置づけられた。</a:t>
            </a:r>
            <a:r>
              <a:rPr lang="en-US" altLang="ja-JP" sz="1200" dirty="0" smtClean="0">
                <a:solidFill>
                  <a:schemeClr val="tx1"/>
                </a:solidFill>
              </a:rPr>
              <a:t/>
            </a:r>
            <a:br>
              <a:rPr lang="en-US" altLang="ja-JP" sz="1200" dirty="0" smtClean="0">
                <a:solidFill>
                  <a:schemeClr val="tx1"/>
                </a:solidFill>
              </a:rPr>
            </a:br>
            <a:r>
              <a:rPr lang="ja-JP" altLang="en-US" sz="1200" dirty="0" smtClean="0">
                <a:solidFill>
                  <a:schemeClr val="tx1"/>
                </a:solidFill>
              </a:rPr>
              <a:t>また、平成</a:t>
            </a:r>
            <a:r>
              <a:rPr lang="en-US" altLang="ja-JP" sz="1200" dirty="0" smtClean="0">
                <a:solidFill>
                  <a:schemeClr val="tx1"/>
                </a:solidFill>
              </a:rPr>
              <a:t>28</a:t>
            </a:r>
            <a:r>
              <a:rPr lang="ja-JP" altLang="en-US" sz="1200" dirty="0" smtClean="0">
                <a:solidFill>
                  <a:schemeClr val="tx1"/>
                </a:solidFill>
              </a:rPr>
              <a:t>年４月に施行予定の「患者申出療養」において制度の中核を担う</a:t>
            </a:r>
            <a:r>
              <a:rPr lang="ja-JP" altLang="en-US" sz="1200" dirty="0">
                <a:solidFill>
                  <a:schemeClr val="tx1"/>
                </a:solidFill>
              </a:rPr>
              <a:t>こと</a:t>
            </a:r>
            <a:r>
              <a:rPr lang="ja-JP" altLang="en-US" sz="1200" dirty="0" smtClean="0">
                <a:solidFill>
                  <a:schemeClr val="tx1"/>
                </a:solidFill>
              </a:rPr>
              <a:t>と</a:t>
            </a:r>
            <a:r>
              <a:rPr lang="en-US" altLang="ja-JP" sz="1200" dirty="0" smtClean="0">
                <a:solidFill>
                  <a:schemeClr val="tx1"/>
                </a:solidFill>
              </a:rPr>
              <a:t/>
            </a:r>
            <a:br>
              <a:rPr lang="en-US" altLang="ja-JP" sz="1200" dirty="0" smtClean="0">
                <a:solidFill>
                  <a:schemeClr val="tx1"/>
                </a:solidFill>
              </a:rPr>
            </a:br>
            <a:r>
              <a:rPr lang="ja-JP" altLang="en-US" sz="1200" dirty="0" smtClean="0">
                <a:solidFill>
                  <a:schemeClr val="tx1"/>
                </a:solidFill>
              </a:rPr>
              <a:t>されて</a:t>
            </a:r>
            <a:r>
              <a:rPr lang="ja-JP" altLang="en-US" sz="1200" dirty="0">
                <a:solidFill>
                  <a:schemeClr val="tx1"/>
                </a:solidFill>
              </a:rPr>
              <a:t>いる。</a:t>
            </a:r>
            <a:endParaRPr lang="en-US" altLang="ja-JP" sz="1200" dirty="0">
              <a:solidFill>
                <a:schemeClr val="tx1"/>
              </a:solidFill>
            </a:endParaRPr>
          </a:p>
          <a:p>
            <a:pPr marL="432000" indent="-457200"/>
            <a:endParaRPr lang="en-US" altLang="ja-JP" sz="1200" dirty="0">
              <a:solidFill>
                <a:schemeClr val="tx1"/>
              </a:solidFill>
            </a:endParaRPr>
          </a:p>
          <a:p>
            <a:pPr marL="432000" indent="-457200"/>
            <a:r>
              <a:rPr lang="ja-JP" altLang="en-US" sz="1200" dirty="0" smtClean="0">
                <a:solidFill>
                  <a:schemeClr val="tx1"/>
                </a:solidFill>
              </a:rPr>
              <a:t>（</a:t>
            </a:r>
            <a:r>
              <a:rPr lang="en-US" altLang="ja-JP" sz="1200" dirty="0" smtClean="0">
                <a:solidFill>
                  <a:schemeClr val="tx1"/>
                </a:solidFill>
              </a:rPr>
              <a:t>※</a:t>
            </a:r>
            <a:r>
              <a:rPr lang="en-US" altLang="ja-JP" sz="1200" dirty="0">
                <a:solidFill>
                  <a:schemeClr val="tx1"/>
                </a:solidFill>
              </a:rPr>
              <a:t>2</a:t>
            </a:r>
            <a:r>
              <a:rPr lang="ja-JP" altLang="en-US" sz="1200" dirty="0" smtClean="0">
                <a:solidFill>
                  <a:schemeClr val="tx1"/>
                </a:solidFill>
              </a:rPr>
              <a:t>）全国</a:t>
            </a:r>
            <a:r>
              <a:rPr lang="ja-JP" altLang="en-US" sz="1200" dirty="0">
                <a:solidFill>
                  <a:schemeClr val="tx1"/>
                </a:solidFill>
              </a:rPr>
              <a:t>で</a:t>
            </a:r>
            <a:r>
              <a:rPr lang="en-US" altLang="ja-JP" sz="1200" dirty="0">
                <a:solidFill>
                  <a:schemeClr val="tx1"/>
                </a:solidFill>
              </a:rPr>
              <a:t>6</a:t>
            </a:r>
            <a:r>
              <a:rPr lang="ja-JP" altLang="en-US" sz="1200" dirty="0">
                <a:solidFill>
                  <a:schemeClr val="tx1"/>
                </a:solidFill>
              </a:rPr>
              <a:t>法人。国民の健康に重大な影響のある特定の疾患等に係る医療に関し</a:t>
            </a:r>
            <a:r>
              <a:rPr lang="ja-JP" altLang="en-US" sz="1200" dirty="0" smtClean="0">
                <a:solidFill>
                  <a:schemeClr val="tx1"/>
                </a:solidFill>
              </a:rPr>
              <a:t>、</a:t>
            </a:r>
            <a:r>
              <a:rPr lang="en-US" altLang="ja-JP" sz="1200" dirty="0" smtClean="0">
                <a:solidFill>
                  <a:schemeClr val="tx1"/>
                </a:solidFill>
              </a:rPr>
              <a:t/>
            </a:r>
            <a:br>
              <a:rPr lang="en-US" altLang="ja-JP" sz="1200" dirty="0" smtClean="0">
                <a:solidFill>
                  <a:schemeClr val="tx1"/>
                </a:solidFill>
              </a:rPr>
            </a:br>
            <a:r>
              <a:rPr lang="ja-JP" altLang="en-US" sz="1200" dirty="0" smtClean="0">
                <a:solidFill>
                  <a:schemeClr val="tx1"/>
                </a:solidFill>
              </a:rPr>
              <a:t>調査</a:t>
            </a:r>
            <a:r>
              <a:rPr lang="ja-JP" altLang="en-US" sz="1200" dirty="0">
                <a:solidFill>
                  <a:schemeClr val="tx1"/>
                </a:solidFill>
              </a:rPr>
              <a:t>、研究及び技術の開発並び</a:t>
            </a:r>
            <a:r>
              <a:rPr lang="ja-JP" altLang="en-US" sz="1200" dirty="0" smtClean="0">
                <a:solidFill>
                  <a:schemeClr val="tx1"/>
                </a:solidFill>
              </a:rPr>
              <a:t>にこれら</a:t>
            </a:r>
            <a:r>
              <a:rPr lang="ja-JP" altLang="en-US" sz="1200" dirty="0">
                <a:solidFill>
                  <a:schemeClr val="tx1"/>
                </a:solidFill>
              </a:rPr>
              <a:t>の業務に密接に関連する医療の提供</a:t>
            </a:r>
            <a:r>
              <a:rPr lang="ja-JP" altLang="en-US" sz="1200" dirty="0" smtClean="0">
                <a:solidFill>
                  <a:schemeClr val="tx1"/>
                </a:solidFill>
              </a:rPr>
              <a:t>、</a:t>
            </a:r>
            <a:r>
              <a:rPr lang="en-US" altLang="ja-JP" sz="1200" dirty="0" smtClean="0">
                <a:solidFill>
                  <a:schemeClr val="tx1"/>
                </a:solidFill>
              </a:rPr>
              <a:t/>
            </a:r>
            <a:br>
              <a:rPr lang="en-US" altLang="ja-JP" sz="1200" dirty="0" smtClean="0">
                <a:solidFill>
                  <a:schemeClr val="tx1"/>
                </a:solidFill>
              </a:rPr>
            </a:br>
            <a:r>
              <a:rPr lang="ja-JP" altLang="en-US" sz="1200" dirty="0" smtClean="0">
                <a:solidFill>
                  <a:schemeClr val="tx1"/>
                </a:solidFill>
              </a:rPr>
              <a:t>技術者</a:t>
            </a:r>
            <a:r>
              <a:rPr lang="ja-JP" altLang="en-US" sz="1200" dirty="0">
                <a:solidFill>
                  <a:schemeClr val="tx1"/>
                </a:solidFill>
              </a:rPr>
              <a:t>の研修等を行う医療</a:t>
            </a:r>
            <a:r>
              <a:rPr lang="ja-JP" altLang="en-US" sz="1200" dirty="0" smtClean="0">
                <a:solidFill>
                  <a:schemeClr val="tx1"/>
                </a:solidFill>
              </a:rPr>
              <a:t>機関</a:t>
            </a:r>
            <a:endParaRPr lang="en-US" altLang="ja-JP" sz="1200" dirty="0">
              <a:solidFill>
                <a:schemeClr val="tx1"/>
              </a:solidFill>
            </a:endParaRPr>
          </a:p>
          <a:p>
            <a:r>
              <a:rPr lang="ja-JP" altLang="en-US" sz="1400" dirty="0">
                <a:solidFill>
                  <a:schemeClr val="tx1"/>
                </a:solidFill>
              </a:rPr>
              <a:t>　</a:t>
            </a:r>
            <a:endParaRPr lang="en-US" altLang="ja-JP" sz="1200" dirty="0" smtClean="0">
              <a:solidFill>
                <a:schemeClr val="tx1"/>
              </a:solidFill>
            </a:endParaRPr>
          </a:p>
        </p:txBody>
      </p:sp>
      <p:cxnSp>
        <p:nvCxnSpPr>
          <p:cNvPr id="3" name="直線コネクタ 2"/>
          <p:cNvCxnSpPr/>
          <p:nvPr/>
        </p:nvCxnSpPr>
        <p:spPr>
          <a:xfrm>
            <a:off x="179512" y="557972"/>
            <a:ext cx="8784976" cy="0"/>
          </a:xfrm>
          <a:prstGeom prst="line">
            <a:avLst/>
          </a:prstGeom>
        </p:spPr>
        <p:style>
          <a:lnRef idx="3">
            <a:schemeClr val="accent3"/>
          </a:lnRef>
          <a:fillRef idx="0">
            <a:schemeClr val="accent3"/>
          </a:fillRef>
          <a:effectRef idx="2">
            <a:schemeClr val="accent3"/>
          </a:effectRef>
          <a:fontRef idx="minor">
            <a:schemeClr val="tx1"/>
          </a:fontRef>
        </p:style>
      </p:cxn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39</a:t>
            </a:fld>
            <a:endParaRPr lang="ja-JP" altLang="en-US" dirty="0">
              <a:solidFill>
                <a:prstClr val="black"/>
              </a:solidFill>
            </a:endParaRPr>
          </a:p>
        </p:txBody>
      </p:sp>
      <p:sp>
        <p:nvSpPr>
          <p:cNvPr id="6" name="正方形/長方形 5"/>
          <p:cNvSpPr/>
          <p:nvPr/>
        </p:nvSpPr>
        <p:spPr>
          <a:xfrm>
            <a:off x="6228184" y="954698"/>
            <a:ext cx="2160240" cy="276999"/>
          </a:xfrm>
          <a:prstGeom prst="rect">
            <a:avLst/>
          </a:prstGeom>
        </p:spPr>
        <p:txBody>
          <a:bodyPr wrap="square">
            <a:spAutoFit/>
          </a:bodyPr>
          <a:lstStyle/>
          <a:p>
            <a:r>
              <a:rPr lang="ja-JP" altLang="en-US" sz="1200" dirty="0" smtClean="0">
                <a:solidFill>
                  <a:prstClr val="black"/>
                </a:solidFill>
                <a:cs typeface="Meiryo UI" panose="020B0604030504040204" pitchFamily="50" charset="-128"/>
              </a:rPr>
              <a:t>■　大阪大学医学部附属病院</a:t>
            </a:r>
            <a:endParaRPr lang="ja-JP" altLang="en-US" sz="1200" dirty="0">
              <a:solidFill>
                <a:prstClr val="black"/>
              </a:solidFill>
              <a:cs typeface="Meiryo UI" panose="020B0604030504040204" pitchFamily="50" charset="-128"/>
            </a:endParaRPr>
          </a:p>
        </p:txBody>
      </p:sp>
      <p:pic>
        <p:nvPicPr>
          <p:cNvPr id="8" name="Picture 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3052328"/>
            <a:ext cx="1944216" cy="1456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正方形/長方形 9"/>
          <p:cNvSpPr/>
          <p:nvPr/>
        </p:nvSpPr>
        <p:spPr>
          <a:xfrm>
            <a:off x="6228184" y="2754898"/>
            <a:ext cx="2160240" cy="276999"/>
          </a:xfrm>
          <a:prstGeom prst="rect">
            <a:avLst/>
          </a:prstGeom>
        </p:spPr>
        <p:txBody>
          <a:bodyPr wrap="square">
            <a:spAutoFit/>
          </a:bodyPr>
          <a:lstStyle/>
          <a:p>
            <a:r>
              <a:rPr lang="ja-JP" altLang="en-US" sz="1200" dirty="0" smtClean="0">
                <a:solidFill>
                  <a:prstClr val="black"/>
                </a:solidFill>
                <a:cs typeface="Meiryo UI" panose="020B0604030504040204" pitchFamily="50" charset="-128"/>
              </a:rPr>
              <a:t>■　国立循環器病研究センター</a:t>
            </a:r>
            <a:r>
              <a:rPr lang="en-US" altLang="ja-JP" sz="1200" dirty="0" smtClean="0">
                <a:solidFill>
                  <a:prstClr val="black"/>
                </a:solidFill>
                <a:cs typeface="Meiryo UI" panose="020B0604030504040204" pitchFamily="50" charset="-128"/>
              </a:rPr>
              <a:t> </a:t>
            </a:r>
            <a:endParaRPr lang="ja-JP" altLang="en-US" sz="1200" dirty="0">
              <a:solidFill>
                <a:prstClr val="black"/>
              </a:solidFill>
              <a:cs typeface="Meiryo UI" panose="020B0604030504040204" pitchFamily="50" charset="-128"/>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8400" y="1236033"/>
            <a:ext cx="1944000" cy="12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r>
              <a:rPr lang="ja-JP" altLang="en-US" dirty="0"/>
              <a:t>（１）産業の創出・振興</a:t>
            </a: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68114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）総人口　■人口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の推移①</a:t>
            </a: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正方形/長方形 22"/>
          <p:cNvSpPr/>
          <p:nvPr/>
        </p:nvSpPr>
        <p:spPr>
          <a:xfrm>
            <a:off x="107504" y="836712"/>
            <a:ext cx="8856984" cy="1077218"/>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t>大阪府</a:t>
            </a:r>
            <a:r>
              <a:rPr lang="ja-JP" altLang="ja-JP" sz="1600" dirty="0"/>
              <a:t>の人口は</a:t>
            </a:r>
            <a:r>
              <a:rPr lang="en-US" altLang="ja-JP" sz="1600" dirty="0"/>
              <a:t>2010(H22)</a:t>
            </a:r>
            <a:r>
              <a:rPr lang="ja-JP" altLang="ja-JP" sz="1600" dirty="0"/>
              <a:t>年</a:t>
            </a:r>
            <a:r>
              <a:rPr lang="en-US" altLang="ja-JP" sz="1600" dirty="0"/>
              <a:t>10</a:t>
            </a:r>
            <a:r>
              <a:rPr lang="ja-JP" altLang="ja-JP" sz="1600" dirty="0"/>
              <a:t>月の国勢調査では</a:t>
            </a:r>
            <a:r>
              <a:rPr lang="en-US" altLang="ja-JP" sz="1600" dirty="0"/>
              <a:t>887</a:t>
            </a:r>
            <a:r>
              <a:rPr lang="ja-JP" altLang="ja-JP" sz="1600" dirty="0"/>
              <a:t>万人と、</a:t>
            </a:r>
            <a:r>
              <a:rPr lang="en-US" altLang="ja-JP" sz="1600" dirty="0"/>
              <a:t>2005(H17)</a:t>
            </a:r>
            <a:r>
              <a:rPr lang="ja-JP" altLang="ja-JP" sz="1600" dirty="0"/>
              <a:t>年の同調査から約５万人増加しました。しかし、今後は減少期に突入し</a:t>
            </a:r>
            <a:r>
              <a:rPr lang="ja-JP" altLang="ja-JP" sz="1600" dirty="0" smtClean="0"/>
              <a:t>、</a:t>
            </a:r>
            <a:r>
              <a:rPr lang="en-US" altLang="ja-JP" sz="1600" dirty="0" smtClean="0"/>
              <a:t>2040(H52</a:t>
            </a:r>
            <a:r>
              <a:rPr lang="en-US" altLang="ja-JP" sz="1600" dirty="0"/>
              <a:t>)</a:t>
            </a:r>
            <a:r>
              <a:rPr lang="ja-JP" altLang="ja-JP" sz="1600" dirty="0"/>
              <a:t>年には</a:t>
            </a:r>
            <a:r>
              <a:rPr lang="en-US" altLang="ja-JP" sz="1600" dirty="0" smtClean="0"/>
              <a:t>750</a:t>
            </a:r>
            <a:r>
              <a:rPr lang="ja-JP" altLang="ja-JP" sz="1600" dirty="0" smtClean="0"/>
              <a:t>万人</a:t>
            </a:r>
            <a:r>
              <a:rPr lang="ja-JP" altLang="ja-JP" sz="1600" dirty="0"/>
              <a:t>となり</a:t>
            </a:r>
            <a:r>
              <a:rPr lang="ja-JP" altLang="ja-JP" sz="1600" dirty="0" smtClean="0"/>
              <a:t>、</a:t>
            </a:r>
            <a:r>
              <a:rPr lang="en-US" altLang="ja-JP" sz="1600" dirty="0" smtClean="0"/>
              <a:t>2010(H22)</a:t>
            </a:r>
            <a:r>
              <a:rPr lang="ja-JP" altLang="en-US" sz="1600" dirty="0" smtClean="0"/>
              <a:t>年からの</a:t>
            </a:r>
            <a:r>
              <a:rPr lang="en-US" altLang="ja-JP" sz="1600" dirty="0" smtClean="0"/>
              <a:t>30</a:t>
            </a:r>
            <a:r>
              <a:rPr lang="ja-JP" altLang="ja-JP" sz="1600" dirty="0"/>
              <a:t>年間で</a:t>
            </a:r>
            <a:r>
              <a:rPr lang="en-US" altLang="ja-JP" sz="1600" dirty="0" smtClean="0"/>
              <a:t>137</a:t>
            </a:r>
            <a:r>
              <a:rPr lang="ja-JP" altLang="ja-JP" sz="1600" dirty="0" smtClean="0"/>
              <a:t>万人</a:t>
            </a:r>
            <a:r>
              <a:rPr lang="ja-JP" altLang="ja-JP" sz="1600" dirty="0"/>
              <a:t>の急激な</a:t>
            </a:r>
            <a:r>
              <a:rPr lang="ja-JP" altLang="ja-JP" sz="1600" dirty="0" smtClean="0"/>
              <a:t>減少</a:t>
            </a:r>
            <a:r>
              <a:rPr lang="ja-JP" altLang="en-US" sz="1600" dirty="0" smtClean="0"/>
              <a:t>が</a:t>
            </a:r>
            <a:r>
              <a:rPr lang="ja-JP" altLang="ja-JP" sz="1600" dirty="0" smtClean="0"/>
              <a:t>見込</a:t>
            </a:r>
            <a:r>
              <a:rPr lang="ja-JP" altLang="en-US" sz="1600" dirty="0" smtClean="0"/>
              <a:t>まれて</a:t>
            </a:r>
            <a:r>
              <a:rPr lang="ja-JP" altLang="ja-JP" sz="1600" dirty="0" smtClean="0"/>
              <a:t>います。</a:t>
            </a:r>
            <a:endParaRPr lang="en-US" altLang="ja-JP" sz="1600" dirty="0" smtClean="0"/>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この傾向が続くと、</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2060(H72)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600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万人程度まで減少する可能性があります。</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Text Box 3"/>
          <p:cNvSpPr txBox="1">
            <a:spLocks noChangeArrowheads="1"/>
          </p:cNvSpPr>
          <p:nvPr/>
        </p:nvSpPr>
        <p:spPr bwMode="auto">
          <a:xfrm>
            <a:off x="539552" y="6453336"/>
            <a:ext cx="7344816" cy="190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457200" marR="0" lvl="1" indent="0" algn="just" defTabSz="914400" rtl="0" eaLnBrk="1" fontAlgn="base" latinLnBrk="0" hangingPunct="1">
              <a:lnSpc>
                <a:spcPct val="8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出典：</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2010(H22)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年までは総務省「国勢調査」。将来推計については、大阪府「大阪府の将来推計口の点検について」</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(H26.3)</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における大阪府の人口推計</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ケース</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a:t>
            </a:r>
          </a:p>
          <a:p>
            <a:pPr marL="457200" marR="0" lvl="1" indent="0" algn="just" defTabSz="914400" rtl="0" eaLnBrk="1" fontAlgn="base" latinLnBrk="0" hangingPunct="1">
              <a:lnSpc>
                <a:spcPct val="80000"/>
              </a:lnSpc>
              <a:spcBef>
                <a:spcPct val="0"/>
              </a:spcBef>
              <a:spcAft>
                <a:spcPct val="0"/>
              </a:spcAft>
              <a:buClrTx/>
              <a:buSzTx/>
              <a:buFontTx/>
              <a:buNone/>
              <a:tabLst/>
            </a:pPr>
            <a:r>
              <a:rPr lang="ja-JP" altLang="en-US" sz="700" dirty="0">
                <a:latin typeface="ＭＳ ゴシック" pitchFamily="49" charset="-128"/>
                <a:ea typeface="ＭＳ ゴシック" pitchFamily="49" charset="-128"/>
                <a:cs typeface="ＭＳ Ｐゴシック" pitchFamily="50" charset="-128"/>
              </a:rPr>
              <a:t>　</a:t>
            </a:r>
            <a:r>
              <a:rPr lang="ja-JP" altLang="en-US" sz="700" dirty="0" smtClean="0">
                <a:latin typeface="ＭＳ ゴシック" pitchFamily="49" charset="-128"/>
                <a:ea typeface="ＭＳ ゴシック" pitchFamily="49" charset="-128"/>
                <a:cs typeface="ＭＳ Ｐゴシック" pitchFamily="50" charset="-128"/>
              </a:rPr>
              <a:t>　　</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を基に、府試算。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12" name="Picture 10"/>
          <p:cNvPicPr>
            <a:picLocks noChangeAspect="1" noChangeArrowheads="1"/>
          </p:cNvPicPr>
          <p:nvPr/>
        </p:nvPicPr>
        <p:blipFill rotWithShape="1">
          <a:blip r:embed="rId2">
            <a:extLst>
              <a:ext uri="{28A0092B-C50C-407E-A947-70E740481C1C}">
                <a14:useLocalDpi xmlns:a14="http://schemas.microsoft.com/office/drawing/2010/main" val="0"/>
              </a:ext>
            </a:extLst>
          </a:blip>
          <a:srcRect t="6596"/>
          <a:stretch/>
        </p:blipFill>
        <p:spPr bwMode="auto">
          <a:xfrm>
            <a:off x="466538" y="2060848"/>
            <a:ext cx="7921886"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58527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3"/>
          </a:lnRef>
          <a:fillRef idx="0">
            <a:schemeClr val="accent3"/>
          </a:fillRef>
          <a:effectRef idx="2">
            <a:schemeClr val="accent3"/>
          </a:effectRef>
          <a:fontRef idx="minor">
            <a:schemeClr val="tx1"/>
          </a:fontRef>
        </p:style>
      </p:cxnSp>
      <p:sp>
        <p:nvSpPr>
          <p:cNvPr id="7" name="正方形/長方形 6"/>
          <p:cNvSpPr/>
          <p:nvPr/>
        </p:nvSpPr>
        <p:spPr>
          <a:xfrm>
            <a:off x="323527" y="764704"/>
            <a:ext cx="8640961" cy="3687322"/>
          </a:xfrm>
          <a:prstGeom prst="rect">
            <a:avLst/>
          </a:prstGeom>
          <a:ln w="38100" cmpd="dbl"/>
        </p:spPr>
        <p:style>
          <a:lnRef idx="2">
            <a:schemeClr val="dk1"/>
          </a:lnRef>
          <a:fillRef idx="1">
            <a:schemeClr val="lt1"/>
          </a:fillRef>
          <a:effectRef idx="0">
            <a:schemeClr val="dk1"/>
          </a:effectRef>
          <a:fontRef idx="minor">
            <a:schemeClr val="dk1"/>
          </a:fontRef>
        </p:style>
        <p:txBody>
          <a:bodyPr rtlCol="0" anchor="t"/>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en-US" altLang="ja-JP" sz="1400" b="1" dirty="0">
                <a:solidFill>
                  <a:schemeClr val="tx1"/>
                </a:solidFill>
              </a:rPr>
              <a:t>Topic</a:t>
            </a:r>
            <a:r>
              <a:rPr lang="ja-JP" altLang="en-US" sz="1400" b="1" dirty="0">
                <a:solidFill>
                  <a:schemeClr val="tx1"/>
                </a:solidFill>
              </a:rPr>
              <a:t>⑥　地方拠点強化税制の活用</a:t>
            </a:r>
            <a:endParaRPr lang="en-US" altLang="ja-JP" sz="1400" b="1" dirty="0">
              <a:solidFill>
                <a:schemeClr val="tx1"/>
              </a:solidFill>
            </a:endParaRPr>
          </a:p>
          <a:p>
            <a:r>
              <a:rPr lang="ja-JP" altLang="en-US" sz="1400" dirty="0">
                <a:solidFill>
                  <a:schemeClr val="tx1"/>
                </a:solidFill>
              </a:rPr>
              <a:t>　在阪企業の東京圏及び近隣府県への流出を防ぐとともに、大阪以外</a:t>
            </a:r>
            <a:r>
              <a:rPr lang="ja-JP" altLang="en-US" sz="1400" dirty="0" smtClean="0">
                <a:solidFill>
                  <a:schemeClr val="tx1"/>
                </a:solidFill>
              </a:rPr>
              <a:t>の</a:t>
            </a:r>
            <a:r>
              <a:rPr lang="en-US" altLang="ja-JP" sz="1400" dirty="0" smtClean="0">
                <a:solidFill>
                  <a:schemeClr val="tx1"/>
                </a:solidFill>
              </a:rPr>
              <a:t/>
            </a:r>
            <a:br>
              <a:rPr lang="en-US" altLang="ja-JP" sz="1400" dirty="0" smtClean="0">
                <a:solidFill>
                  <a:schemeClr val="tx1"/>
                </a:solidFill>
              </a:rPr>
            </a:br>
            <a:r>
              <a:rPr lang="ja-JP" altLang="en-US" sz="1400" dirty="0" smtClean="0">
                <a:solidFill>
                  <a:schemeClr val="tx1"/>
                </a:solidFill>
              </a:rPr>
              <a:t>他地域に</a:t>
            </a:r>
            <a:r>
              <a:rPr lang="ja-JP" altLang="en-US" sz="1400" dirty="0">
                <a:solidFill>
                  <a:schemeClr val="tx1"/>
                </a:solidFill>
              </a:rPr>
              <a:t>対する立地競争力を維持し、再投資促進を図るため、地域</a:t>
            </a:r>
            <a:r>
              <a:rPr lang="ja-JP" altLang="en-US" sz="1400" dirty="0" smtClean="0">
                <a:solidFill>
                  <a:schemeClr val="tx1"/>
                </a:solidFill>
              </a:rPr>
              <a:t>再生</a:t>
            </a:r>
            <a:r>
              <a:rPr lang="en-US" altLang="ja-JP" sz="1400" dirty="0" smtClean="0">
                <a:solidFill>
                  <a:schemeClr val="tx1"/>
                </a:solidFill>
              </a:rPr>
              <a:t/>
            </a:r>
            <a:br>
              <a:rPr lang="en-US" altLang="ja-JP" sz="1400" dirty="0" smtClean="0">
                <a:solidFill>
                  <a:schemeClr val="tx1"/>
                </a:solidFill>
              </a:rPr>
            </a:br>
            <a:r>
              <a:rPr lang="ja-JP" altLang="en-US" sz="1400" dirty="0" smtClean="0">
                <a:solidFill>
                  <a:schemeClr val="tx1"/>
                </a:solidFill>
              </a:rPr>
              <a:t>計画</a:t>
            </a:r>
            <a:r>
              <a:rPr lang="ja-JP" altLang="en-US" sz="1400" dirty="0">
                <a:solidFill>
                  <a:schemeClr val="tx1"/>
                </a:solidFill>
              </a:rPr>
              <a:t>を策定し</a:t>
            </a:r>
            <a:r>
              <a:rPr lang="ja-JP" altLang="en-US" sz="1400" dirty="0" smtClean="0">
                <a:solidFill>
                  <a:schemeClr val="tx1"/>
                </a:solidFill>
              </a:rPr>
              <a:t>、地方</a:t>
            </a:r>
            <a:r>
              <a:rPr lang="ja-JP" altLang="en-US" sz="1400" dirty="0">
                <a:solidFill>
                  <a:schemeClr val="tx1"/>
                </a:solidFill>
              </a:rPr>
              <a:t>拠点強化</a:t>
            </a:r>
            <a:r>
              <a:rPr lang="ja-JP" altLang="en-US" sz="1400" dirty="0" smtClean="0">
                <a:solidFill>
                  <a:schemeClr val="tx1"/>
                </a:solidFill>
              </a:rPr>
              <a:t>税制</a:t>
            </a:r>
            <a:r>
              <a:rPr lang="ja-JP" altLang="en-US" sz="1400" dirty="0">
                <a:solidFill>
                  <a:schemeClr val="tx1"/>
                </a:solidFill>
              </a:rPr>
              <a:t>（「移転型」及び「拡充型」）</a:t>
            </a:r>
            <a:r>
              <a:rPr lang="ja-JP" altLang="en-US" sz="1400" dirty="0" smtClean="0">
                <a:solidFill>
                  <a:schemeClr val="tx1"/>
                </a:solidFill>
              </a:rPr>
              <a:t>を活用</a:t>
            </a:r>
            <a:r>
              <a:rPr lang="en-US" altLang="ja-JP" sz="1400" dirty="0" smtClean="0">
                <a:solidFill>
                  <a:schemeClr val="tx1"/>
                </a:solidFill>
              </a:rPr>
              <a:t/>
            </a:r>
            <a:br>
              <a:rPr lang="en-US" altLang="ja-JP" sz="1400" dirty="0" smtClean="0">
                <a:solidFill>
                  <a:schemeClr val="tx1"/>
                </a:solidFill>
              </a:rPr>
            </a:br>
            <a:r>
              <a:rPr lang="ja-JP" altLang="en-US" sz="1400" dirty="0" smtClean="0">
                <a:solidFill>
                  <a:schemeClr val="tx1"/>
                </a:solidFill>
              </a:rPr>
              <a:t>する</a:t>
            </a:r>
            <a:r>
              <a:rPr lang="ja-JP" altLang="en-US" sz="1400" dirty="0">
                <a:solidFill>
                  <a:schemeClr val="tx1"/>
                </a:solidFill>
              </a:rPr>
              <a:t>こととしています。</a:t>
            </a:r>
            <a:endParaRPr lang="en-US" altLang="ja-JP" sz="1400" dirty="0">
              <a:solidFill>
                <a:schemeClr val="tx1"/>
              </a:solidFill>
            </a:endParaRPr>
          </a:p>
          <a:p>
            <a:r>
              <a:rPr lang="ja-JP" altLang="en-US" sz="1400" dirty="0">
                <a:solidFill>
                  <a:schemeClr val="tx1"/>
                </a:solidFill>
              </a:rPr>
              <a:t>　ただし、現状の地方拠点強化税制では、大阪市の全域、守口市・</a:t>
            </a:r>
            <a:r>
              <a:rPr lang="en-US" altLang="ja-JP" sz="1400" dirty="0">
                <a:solidFill>
                  <a:schemeClr val="tx1"/>
                </a:solidFill>
              </a:rPr>
              <a:t/>
            </a:r>
            <a:br>
              <a:rPr lang="en-US" altLang="ja-JP" sz="1400" dirty="0">
                <a:solidFill>
                  <a:schemeClr val="tx1"/>
                </a:solidFill>
              </a:rPr>
            </a:br>
            <a:r>
              <a:rPr lang="ja-JP" altLang="en-US" sz="1400" dirty="0">
                <a:solidFill>
                  <a:schemeClr val="tx1"/>
                </a:solidFill>
              </a:rPr>
              <a:t>東大阪市・堺市の一部が除外されているといった課題もあります。</a:t>
            </a:r>
            <a:endParaRPr lang="en-US" altLang="ja-JP" sz="1400" dirty="0">
              <a:solidFill>
                <a:schemeClr val="tx1"/>
              </a:solidFill>
            </a:endParaRPr>
          </a:p>
          <a:p>
            <a:endParaRPr lang="en-US" altLang="ja-JP" sz="1400" dirty="0">
              <a:solidFill>
                <a:schemeClr val="tx1"/>
              </a:solidFill>
            </a:endParaRPr>
          </a:p>
          <a:p>
            <a:r>
              <a:rPr lang="ja-JP" altLang="en-US" sz="1400" dirty="0">
                <a:solidFill>
                  <a:schemeClr val="tx1"/>
                </a:solidFill>
              </a:rPr>
              <a:t>・移転型</a:t>
            </a:r>
            <a:endParaRPr lang="en-US" altLang="ja-JP" sz="1400" dirty="0">
              <a:solidFill>
                <a:schemeClr val="tx1"/>
              </a:solidFill>
            </a:endParaRPr>
          </a:p>
          <a:p>
            <a:r>
              <a:rPr lang="ja-JP" altLang="en-US" sz="1400" dirty="0">
                <a:solidFill>
                  <a:schemeClr val="tx1"/>
                </a:solidFill>
              </a:rPr>
              <a:t>　</a:t>
            </a:r>
            <a:r>
              <a:rPr lang="ja-JP" altLang="en-US" sz="1400" spc="-50" dirty="0">
                <a:solidFill>
                  <a:schemeClr val="tx1"/>
                </a:solidFill>
              </a:rPr>
              <a:t>東京</a:t>
            </a:r>
            <a:r>
              <a:rPr lang="en-US" altLang="ja-JP" sz="1400" spc="-50" dirty="0">
                <a:solidFill>
                  <a:schemeClr val="tx1"/>
                </a:solidFill>
              </a:rPr>
              <a:t>23</a:t>
            </a:r>
            <a:r>
              <a:rPr lang="ja-JP" altLang="en-US" sz="1400" spc="-50" dirty="0">
                <a:solidFill>
                  <a:schemeClr val="tx1"/>
                </a:solidFill>
              </a:rPr>
              <a:t>区にある本社機能を地方に移転し、特定業務施設</a:t>
            </a:r>
            <a:r>
              <a:rPr lang="en-US" altLang="ja-JP" sz="1050" spc="-50" dirty="0" smtClean="0">
                <a:solidFill>
                  <a:schemeClr val="tx1"/>
                </a:solidFill>
              </a:rPr>
              <a:t>(※</a:t>
            </a:r>
            <a:r>
              <a:rPr lang="ja-JP" altLang="en-US" sz="1050" spc="-50" dirty="0" smtClean="0">
                <a:solidFill>
                  <a:schemeClr val="tx1"/>
                </a:solidFill>
              </a:rPr>
              <a:t>）</a:t>
            </a:r>
            <a:r>
              <a:rPr lang="ja-JP" altLang="en-US" sz="1400" spc="-50" dirty="0">
                <a:solidFill>
                  <a:schemeClr val="tx1"/>
                </a:solidFill>
              </a:rPr>
              <a:t>を整備する事業</a:t>
            </a:r>
            <a:endParaRPr lang="en-US" altLang="ja-JP" sz="1400" spc="-50" dirty="0">
              <a:solidFill>
                <a:schemeClr val="tx1"/>
              </a:solidFill>
            </a:endParaRPr>
          </a:p>
          <a:p>
            <a:r>
              <a:rPr lang="ja-JP" altLang="en-US" sz="1400" dirty="0">
                <a:solidFill>
                  <a:schemeClr val="tx1"/>
                </a:solidFill>
              </a:rPr>
              <a:t>・拡充型</a:t>
            </a:r>
            <a:r>
              <a:rPr lang="en-US" altLang="ja-JP" sz="1400" strike="dblStrike" dirty="0">
                <a:solidFill>
                  <a:schemeClr val="tx1"/>
                </a:solidFill>
              </a:rPr>
              <a:t/>
            </a:r>
            <a:br>
              <a:rPr lang="en-US" altLang="ja-JP" sz="1400" strike="dblStrike" dirty="0">
                <a:solidFill>
                  <a:schemeClr val="tx1"/>
                </a:solidFill>
              </a:rPr>
            </a:br>
            <a:r>
              <a:rPr lang="ja-JP" altLang="en-US" sz="1400" dirty="0">
                <a:solidFill>
                  <a:schemeClr val="tx1"/>
                </a:solidFill>
              </a:rPr>
              <a:t>　地方にある本社機能を拡充し、特定業務施設を整備する事業</a:t>
            </a:r>
            <a:endParaRPr lang="en-US" altLang="ja-JP" sz="1400" dirty="0">
              <a:solidFill>
                <a:schemeClr val="tx1"/>
              </a:solidFill>
            </a:endParaRPr>
          </a:p>
        </p:txBody>
      </p:sp>
      <p:sp>
        <p:nvSpPr>
          <p:cNvPr id="10" name="テキスト ボックス 9"/>
          <p:cNvSpPr txBox="1"/>
          <p:nvPr/>
        </p:nvSpPr>
        <p:spPr>
          <a:xfrm>
            <a:off x="5796136" y="1103838"/>
            <a:ext cx="2100177" cy="2462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000" dirty="0" smtClean="0"/>
              <a:t>◆</a:t>
            </a:r>
            <a:r>
              <a:rPr kumimoji="1" lang="ja-JP" altLang="en-US" sz="1000" dirty="0" smtClean="0"/>
              <a:t>近畿圏で対象外となっているエリア</a:t>
            </a:r>
            <a:endParaRPr kumimoji="1" lang="ja-JP" altLang="en-US" sz="1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1707" y="1542463"/>
            <a:ext cx="2241130" cy="2005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矢印コネクタ 5"/>
          <p:cNvCxnSpPr/>
          <p:nvPr/>
        </p:nvCxnSpPr>
        <p:spPr>
          <a:xfrm flipH="1">
            <a:off x="7164288" y="1350059"/>
            <a:ext cx="72008" cy="119521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 name="直線矢印コネクタ 12"/>
          <p:cNvCxnSpPr/>
          <p:nvPr/>
        </p:nvCxnSpPr>
        <p:spPr>
          <a:xfrm>
            <a:off x="7236296" y="1350059"/>
            <a:ext cx="288032" cy="78279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40</a:t>
            </a:fld>
            <a:endParaRPr lang="ja-JP" altLang="en-US" dirty="0">
              <a:solidFill>
                <a:prstClr val="black"/>
              </a:solidFill>
            </a:endParaRPr>
          </a:p>
        </p:txBody>
      </p:sp>
      <p:sp>
        <p:nvSpPr>
          <p:cNvPr id="17" name="正方形/長方形 16"/>
          <p:cNvSpPr/>
          <p:nvPr/>
        </p:nvSpPr>
        <p:spPr>
          <a:xfrm>
            <a:off x="611560" y="3715966"/>
            <a:ext cx="5594909"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08000" indent="-457200"/>
            <a:r>
              <a:rPr kumimoji="1" lang="en-US" altLang="ja-JP" sz="1100" dirty="0" smtClean="0">
                <a:solidFill>
                  <a:schemeClr val="tx1"/>
                </a:solidFill>
              </a:rPr>
              <a:t>※</a:t>
            </a:r>
            <a:r>
              <a:rPr kumimoji="1" lang="ja-JP" altLang="en-US" sz="1100" dirty="0" smtClean="0">
                <a:solidFill>
                  <a:schemeClr val="tx1"/>
                </a:solidFill>
              </a:rPr>
              <a:t>　</a:t>
            </a:r>
            <a:r>
              <a:rPr lang="ja-JP" altLang="en-US" sz="1100" dirty="0" smtClean="0">
                <a:solidFill>
                  <a:schemeClr val="tx1"/>
                </a:solidFill>
              </a:rPr>
              <a:t>「調査・企画部門」「情報処理部門」「研究開発部門」「国際事業部門」「その他管理業務部門」のいずれかを有する事務所又は研究所若しくは研修所であって重要な役割を担う事業所をいう。</a:t>
            </a:r>
            <a:r>
              <a:rPr lang="en-US" altLang="ja-JP" sz="1100" dirty="0" smtClean="0">
                <a:solidFill>
                  <a:schemeClr val="tx1"/>
                </a:solidFill>
              </a:rPr>
              <a:t/>
            </a:r>
            <a:br>
              <a:rPr lang="en-US" altLang="ja-JP" sz="1100" dirty="0" smtClean="0">
                <a:solidFill>
                  <a:schemeClr val="tx1"/>
                </a:solidFill>
              </a:rPr>
            </a:br>
            <a:r>
              <a:rPr lang="ja-JP" altLang="en-US" sz="1100" dirty="0" smtClean="0">
                <a:solidFill>
                  <a:schemeClr val="tx1"/>
                </a:solidFill>
              </a:rPr>
              <a:t>工場及び当該地域を管轄する営業所等は含まない。</a:t>
            </a:r>
            <a:endParaRPr kumimoji="1" lang="ja-JP" altLang="en-US" sz="1100" dirty="0">
              <a:solidFill>
                <a:schemeClr val="tx1"/>
              </a:solidFill>
            </a:endParaRPr>
          </a:p>
        </p:txBody>
      </p:sp>
      <p:sp>
        <p:nvSpPr>
          <p:cNvPr id="18" name="大かっこ 17"/>
          <p:cNvSpPr/>
          <p:nvPr/>
        </p:nvSpPr>
        <p:spPr>
          <a:xfrm>
            <a:off x="467544" y="3779792"/>
            <a:ext cx="5738925" cy="612000"/>
          </a:xfrm>
          <a:prstGeom prst="bracketPair">
            <a:avLst>
              <a:gd name="adj" fmla="val 944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正方形/長方形 14"/>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r>
              <a:rPr lang="ja-JP" altLang="en-US" dirty="0"/>
              <a:t>（２）企業立地の促進</a:t>
            </a:r>
            <a:r>
              <a:rPr lang="en-US" altLang="ja-JP" dirty="0"/>
              <a:t>	</a:t>
            </a: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106614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23527" y="764704"/>
            <a:ext cx="8640961" cy="5883566"/>
          </a:xfrm>
          <a:prstGeom prst="rect">
            <a:avLst/>
          </a:prstGeom>
          <a:ln w="38100" cmpd="dbl"/>
        </p:spPr>
        <p:style>
          <a:lnRef idx="2">
            <a:schemeClr val="dk1"/>
          </a:lnRef>
          <a:fillRef idx="1">
            <a:schemeClr val="lt1"/>
          </a:fillRef>
          <a:effectRef idx="0">
            <a:schemeClr val="dk1"/>
          </a:effectRef>
          <a:fontRef idx="minor">
            <a:schemeClr val="dk1"/>
          </a:fontRef>
        </p:style>
        <p:txBody>
          <a:bodyPr rtlCol="0" anchor="t"/>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en-US" altLang="ja-JP" sz="1400" b="1" dirty="0" smtClean="0">
                <a:solidFill>
                  <a:schemeClr val="tx1"/>
                </a:solidFill>
              </a:rPr>
              <a:t>Topic</a:t>
            </a:r>
            <a:r>
              <a:rPr lang="ja-JP" altLang="en-US" sz="1400" b="1" dirty="0">
                <a:solidFill>
                  <a:schemeClr val="tx1"/>
                </a:solidFill>
              </a:rPr>
              <a:t>⑦</a:t>
            </a:r>
            <a:r>
              <a:rPr lang="ja-JP" altLang="en-US" sz="1400" b="1" dirty="0" smtClean="0">
                <a:solidFill>
                  <a:schemeClr val="tx1"/>
                </a:solidFill>
              </a:rPr>
              <a:t>　</a:t>
            </a:r>
            <a:r>
              <a:rPr lang="ja-JP" altLang="en-US" sz="1400" b="1" dirty="0">
                <a:solidFill>
                  <a:schemeClr val="tx1"/>
                </a:solidFill>
              </a:rPr>
              <a:t>国立</a:t>
            </a:r>
            <a:r>
              <a:rPr lang="ja-JP" altLang="en-US" sz="1400" b="1" dirty="0" smtClean="0">
                <a:solidFill>
                  <a:schemeClr val="tx1"/>
                </a:solidFill>
              </a:rPr>
              <a:t>循環器病研究センターを核とした北大阪健康医療都市「健都」の形成</a:t>
            </a:r>
            <a:endParaRPr lang="en-US" altLang="ja-JP" sz="1400" b="1" dirty="0" smtClean="0">
              <a:solidFill>
                <a:schemeClr val="tx1"/>
              </a:solidFill>
            </a:endParaRPr>
          </a:p>
          <a:p>
            <a:endParaRPr lang="en-US" altLang="ja-JP" sz="1400" dirty="0" smtClean="0">
              <a:solidFill>
                <a:schemeClr val="tx1"/>
              </a:solidFill>
            </a:endParaRPr>
          </a:p>
          <a:p>
            <a:r>
              <a:rPr lang="ja-JP" altLang="en-US" sz="1400" dirty="0">
                <a:solidFill>
                  <a:schemeClr val="tx1"/>
                </a:solidFill>
              </a:rPr>
              <a:t>　</a:t>
            </a:r>
            <a:r>
              <a:rPr lang="ja-JP" altLang="en-US" sz="1400" dirty="0" smtClean="0">
                <a:solidFill>
                  <a:schemeClr val="tx1"/>
                </a:solidFill>
              </a:rPr>
              <a:t>平成</a:t>
            </a:r>
            <a:r>
              <a:rPr lang="en-US" altLang="ja-JP" sz="1400" dirty="0" smtClean="0">
                <a:solidFill>
                  <a:schemeClr val="tx1"/>
                </a:solidFill>
              </a:rPr>
              <a:t>30</a:t>
            </a:r>
            <a:r>
              <a:rPr lang="ja-JP" altLang="en-US" sz="1400" dirty="0" smtClean="0">
                <a:solidFill>
                  <a:schemeClr val="tx1"/>
                </a:solidFill>
              </a:rPr>
              <a:t>年度を目途に吹田操車場跡地に移転建替する国立循環器</a:t>
            </a:r>
            <a:endParaRPr lang="en-US" altLang="ja-JP" sz="1400" dirty="0" smtClean="0">
              <a:solidFill>
                <a:schemeClr val="tx1"/>
              </a:solidFill>
            </a:endParaRPr>
          </a:p>
          <a:p>
            <a:r>
              <a:rPr lang="ja-JP" altLang="en-US" sz="1400" dirty="0" smtClean="0">
                <a:solidFill>
                  <a:schemeClr val="tx1"/>
                </a:solidFill>
              </a:rPr>
              <a:t>病研究センターとその周辺地域において、北大阪健康医療都市「健都」</a:t>
            </a:r>
            <a:endParaRPr lang="en-US" altLang="ja-JP" sz="1400" dirty="0" smtClean="0">
              <a:solidFill>
                <a:schemeClr val="tx1"/>
              </a:solidFill>
            </a:endParaRPr>
          </a:p>
          <a:p>
            <a:r>
              <a:rPr lang="ja-JP" altLang="en-US" sz="1400" dirty="0" smtClean="0">
                <a:solidFill>
                  <a:schemeClr val="tx1"/>
                </a:solidFill>
              </a:rPr>
              <a:t>の形成を推進します。「健都」を構成する、「健都イノベーションパーク」を</a:t>
            </a:r>
            <a:r>
              <a:rPr lang="en-US" altLang="ja-JP" sz="1400" dirty="0" smtClean="0">
                <a:solidFill>
                  <a:schemeClr val="tx1"/>
                </a:solidFill>
              </a:rPr>
              <a:t/>
            </a:r>
            <a:br>
              <a:rPr lang="en-US" altLang="ja-JP" sz="1400" dirty="0" smtClean="0">
                <a:solidFill>
                  <a:schemeClr val="tx1"/>
                </a:solidFill>
              </a:rPr>
            </a:br>
            <a:r>
              <a:rPr lang="ja-JP" altLang="en-US" sz="1400" dirty="0" smtClean="0">
                <a:solidFill>
                  <a:schemeClr val="tx1"/>
                </a:solidFill>
              </a:rPr>
              <a:t>中心に、健康と医療をキーワードとして、先端的な研究開発を行う企業</a:t>
            </a:r>
            <a:r>
              <a:rPr lang="en-US" altLang="ja-JP" sz="1400" dirty="0" smtClean="0">
                <a:solidFill>
                  <a:schemeClr val="tx1"/>
                </a:solidFill>
              </a:rPr>
              <a:t/>
            </a:r>
            <a:br>
              <a:rPr lang="en-US" altLang="ja-JP" sz="1400" dirty="0" smtClean="0">
                <a:solidFill>
                  <a:schemeClr val="tx1"/>
                </a:solidFill>
              </a:rPr>
            </a:br>
            <a:r>
              <a:rPr lang="ja-JP" altLang="en-US" sz="1400" dirty="0" smtClean="0">
                <a:solidFill>
                  <a:schemeClr val="tx1"/>
                </a:solidFill>
              </a:rPr>
              <a:t>等の研究施設等を内外から誘致するため、関係者が一丸となって取り</a:t>
            </a:r>
            <a:r>
              <a:rPr lang="en-US" altLang="ja-JP" sz="1400" dirty="0" smtClean="0">
                <a:solidFill>
                  <a:schemeClr val="tx1"/>
                </a:solidFill>
              </a:rPr>
              <a:t/>
            </a:r>
            <a:br>
              <a:rPr lang="en-US" altLang="ja-JP" sz="1400" dirty="0" smtClean="0">
                <a:solidFill>
                  <a:schemeClr val="tx1"/>
                </a:solidFill>
              </a:rPr>
            </a:br>
            <a:r>
              <a:rPr lang="ja-JP" altLang="en-US" sz="1400" dirty="0" smtClean="0">
                <a:solidFill>
                  <a:schemeClr val="tx1"/>
                </a:solidFill>
              </a:rPr>
              <a:t>組みを進めます。</a:t>
            </a:r>
            <a:endParaRPr lang="en-US" altLang="ja-JP" sz="1400" dirty="0" smtClean="0">
              <a:solidFill>
                <a:schemeClr val="tx1"/>
              </a:solidFill>
            </a:endParaRPr>
          </a:p>
          <a:p>
            <a:r>
              <a:rPr lang="ja-JP" altLang="en-US" sz="1400" dirty="0" smtClean="0">
                <a:solidFill>
                  <a:schemeClr val="tx1"/>
                </a:solidFill>
              </a:rPr>
              <a:t>　この円滑かつ着実な実現に向け、主にベンチャー企業等の受皿となる</a:t>
            </a:r>
            <a:endParaRPr lang="en-US" altLang="ja-JP" sz="1400" dirty="0" smtClean="0">
              <a:solidFill>
                <a:schemeClr val="tx1"/>
              </a:solidFill>
            </a:endParaRPr>
          </a:p>
          <a:p>
            <a:r>
              <a:rPr lang="ja-JP" altLang="en-US" sz="1400" dirty="0" smtClean="0">
                <a:solidFill>
                  <a:schemeClr val="tx1"/>
                </a:solidFill>
              </a:rPr>
              <a:t>賃貸施設の整備・運営や、誘致対象となる企業等の立地を促進する</a:t>
            </a:r>
            <a:endParaRPr lang="en-US" altLang="ja-JP" sz="1400" dirty="0" smtClean="0">
              <a:solidFill>
                <a:schemeClr val="tx1"/>
              </a:solidFill>
            </a:endParaRPr>
          </a:p>
          <a:p>
            <a:r>
              <a:rPr lang="ja-JP" altLang="en-US" sz="1400" dirty="0" smtClean="0">
                <a:solidFill>
                  <a:schemeClr val="tx1"/>
                </a:solidFill>
              </a:rPr>
              <a:t>仕組み作りの検討が求められています。</a:t>
            </a:r>
            <a:endParaRPr lang="en-US" altLang="ja-JP" sz="1400" dirty="0">
              <a:solidFill>
                <a:schemeClr val="tx1"/>
              </a:solidFill>
            </a:endParaRPr>
          </a:p>
          <a:p>
            <a:endParaRPr lang="en-US" altLang="ja-JP" sz="1400" dirty="0" smtClean="0">
              <a:solidFill>
                <a:schemeClr val="tx1"/>
              </a:solidFill>
            </a:endParaRPr>
          </a:p>
          <a:p>
            <a:r>
              <a:rPr lang="ja-JP" altLang="en-US" sz="1400" dirty="0" smtClean="0">
                <a:solidFill>
                  <a:schemeClr val="tx1"/>
                </a:solidFill>
              </a:rPr>
              <a:t>・誘致のメインターゲットとなる事業分野</a:t>
            </a:r>
            <a:endParaRPr lang="en-US" altLang="ja-JP" sz="1400" dirty="0" smtClean="0">
              <a:solidFill>
                <a:schemeClr val="tx1"/>
              </a:solidFill>
            </a:endParaRPr>
          </a:p>
          <a:p>
            <a:r>
              <a:rPr lang="ja-JP" altLang="en-US" sz="1400" dirty="0">
                <a:solidFill>
                  <a:schemeClr val="tx1"/>
                </a:solidFill>
              </a:rPr>
              <a:t>　医療</a:t>
            </a:r>
            <a:r>
              <a:rPr lang="ja-JP" altLang="en-US" sz="1400" dirty="0" smtClean="0">
                <a:solidFill>
                  <a:schemeClr val="tx1"/>
                </a:solidFill>
              </a:rPr>
              <a:t>機器・医薬品・再生医療等製品や、食事・運動を含む</a:t>
            </a:r>
            <a:endParaRPr lang="en-US" altLang="ja-JP" sz="1400" dirty="0" smtClean="0">
              <a:solidFill>
                <a:schemeClr val="tx1"/>
              </a:solidFill>
            </a:endParaRPr>
          </a:p>
          <a:p>
            <a:r>
              <a:rPr lang="ja-JP" altLang="en-US" sz="1400" dirty="0" smtClean="0">
                <a:solidFill>
                  <a:schemeClr val="tx1"/>
                </a:solidFill>
              </a:rPr>
              <a:t>　健康関連製品・サービス等の革新的な研究開発を行う企業</a:t>
            </a:r>
            <a:endParaRPr lang="en-US" altLang="ja-JP" sz="1400" dirty="0" smtClean="0">
              <a:solidFill>
                <a:schemeClr val="tx1"/>
              </a:solidFill>
            </a:endParaRPr>
          </a:p>
          <a:p>
            <a:r>
              <a:rPr lang="ja-JP" altLang="en-US" sz="1400" dirty="0">
                <a:solidFill>
                  <a:schemeClr val="tx1"/>
                </a:solidFill>
              </a:rPr>
              <a:t>　</a:t>
            </a:r>
            <a:r>
              <a:rPr lang="ja-JP" altLang="en-US" sz="1400" dirty="0" smtClean="0">
                <a:solidFill>
                  <a:schemeClr val="tx1"/>
                </a:solidFill>
              </a:rPr>
              <a:t>（企業規模にはかかわりません）</a:t>
            </a:r>
            <a:endParaRPr lang="en-US" altLang="ja-JP" sz="1400" dirty="0" smtClean="0">
              <a:solidFill>
                <a:schemeClr val="tx1"/>
              </a:solidFill>
            </a:endParaRPr>
          </a:p>
        </p:txBody>
      </p:sp>
      <p:cxnSp>
        <p:nvCxnSpPr>
          <p:cNvPr id="3" name="直線コネクタ 2"/>
          <p:cNvCxnSpPr/>
          <p:nvPr/>
        </p:nvCxnSpPr>
        <p:spPr>
          <a:xfrm>
            <a:off x="179512" y="557972"/>
            <a:ext cx="8784976" cy="0"/>
          </a:xfrm>
          <a:prstGeom prst="line">
            <a:avLst/>
          </a:prstGeom>
        </p:spPr>
        <p:style>
          <a:lnRef idx="3">
            <a:schemeClr val="accent3"/>
          </a:lnRef>
          <a:fillRef idx="0">
            <a:schemeClr val="accent3"/>
          </a:fillRef>
          <a:effectRef idx="2">
            <a:schemeClr val="accent3"/>
          </a:effectRef>
          <a:fontRef idx="minor">
            <a:schemeClr val="tx1"/>
          </a:fontRef>
        </p:style>
      </p:cxn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732" y="3861048"/>
            <a:ext cx="6676832" cy="2643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9" name="テキスト ボックス 178"/>
          <p:cNvSpPr txBox="1"/>
          <p:nvPr/>
        </p:nvSpPr>
        <p:spPr>
          <a:xfrm>
            <a:off x="323527" y="5010742"/>
            <a:ext cx="2260260" cy="461665"/>
          </a:xfrm>
          <a:prstGeom prst="rect">
            <a:avLst/>
          </a:prstGeom>
          <a:noFill/>
        </p:spPr>
        <p:txBody>
          <a:bodyPr wrap="square" rtlCol="0">
            <a:spAutoFit/>
          </a:bodyPr>
          <a:lstStyle/>
          <a:p>
            <a:r>
              <a:rPr kumimoji="1" lang="ja-JP" altLang="en-US" sz="1200" dirty="0" smtClean="0"/>
              <a:t>■　</a:t>
            </a:r>
            <a:r>
              <a:rPr lang="ja-JP" altLang="en-US" sz="1200" dirty="0"/>
              <a:t>北</a:t>
            </a:r>
            <a:r>
              <a:rPr lang="ja-JP" altLang="en-US" sz="1200" dirty="0" smtClean="0"/>
              <a:t>大阪健康医療都市</a:t>
            </a:r>
            <a:endParaRPr lang="en-US" altLang="ja-JP" sz="1200" dirty="0" smtClean="0"/>
          </a:p>
          <a:p>
            <a:r>
              <a:rPr lang="ja-JP" altLang="en-US" sz="1200" dirty="0" smtClean="0"/>
              <a:t>　　（健都）ゾーニング</a:t>
            </a:r>
            <a:endParaRPr lang="en-US" altLang="ja-JP" sz="1200" dirty="0" smtClean="0"/>
          </a:p>
        </p:txBody>
      </p:sp>
      <p:sp>
        <p:nvSpPr>
          <p:cNvPr id="180" name="テキスト ボックス 179"/>
          <p:cNvSpPr txBox="1"/>
          <p:nvPr/>
        </p:nvSpPr>
        <p:spPr>
          <a:xfrm>
            <a:off x="5772856" y="1031866"/>
            <a:ext cx="3191632" cy="461665"/>
          </a:xfrm>
          <a:prstGeom prst="rect">
            <a:avLst/>
          </a:prstGeom>
          <a:noFill/>
        </p:spPr>
        <p:txBody>
          <a:bodyPr wrap="square" rtlCol="0">
            <a:spAutoFit/>
          </a:bodyPr>
          <a:lstStyle/>
          <a:p>
            <a:r>
              <a:rPr kumimoji="1" lang="ja-JP" altLang="en-US" sz="1200" dirty="0" smtClean="0"/>
              <a:t>■　</a:t>
            </a:r>
            <a:r>
              <a:rPr lang="ja-JP" altLang="en-US" sz="1200" dirty="0"/>
              <a:t>北</a:t>
            </a:r>
            <a:r>
              <a:rPr lang="ja-JP" altLang="en-US" sz="1200" dirty="0" smtClean="0"/>
              <a:t>大阪バイオクラスターと北大阪健康医療　　</a:t>
            </a:r>
            <a:endParaRPr lang="en-US" altLang="ja-JP" sz="1200" dirty="0" smtClean="0"/>
          </a:p>
          <a:p>
            <a:r>
              <a:rPr lang="ja-JP" altLang="en-US" sz="1200" dirty="0"/>
              <a:t>　</a:t>
            </a:r>
            <a:r>
              <a:rPr lang="ja-JP" altLang="en-US" sz="1200" dirty="0" smtClean="0"/>
              <a:t>　 都市（健都）</a:t>
            </a:r>
            <a:r>
              <a:rPr lang="ja-JP" altLang="en-US" sz="1200" dirty="0"/>
              <a:t>の</a:t>
            </a:r>
            <a:r>
              <a:rPr lang="ja-JP" altLang="en-US" sz="1200" dirty="0" smtClean="0"/>
              <a:t>ロケーション</a:t>
            </a:r>
            <a:endParaRPr lang="en-US" altLang="ja-JP" sz="1200" dirty="0" smtClean="0"/>
          </a:p>
        </p:txBody>
      </p:sp>
      <p:sp>
        <p:nvSpPr>
          <p:cNvPr id="181" name="テキスト ボックス 180"/>
          <p:cNvSpPr txBox="1"/>
          <p:nvPr/>
        </p:nvSpPr>
        <p:spPr>
          <a:xfrm>
            <a:off x="3923928" y="6401154"/>
            <a:ext cx="4720741" cy="215444"/>
          </a:xfrm>
          <a:prstGeom prst="rect">
            <a:avLst/>
          </a:prstGeom>
          <a:noFill/>
        </p:spPr>
        <p:txBody>
          <a:bodyPr wrap="square" rtlCol="0">
            <a:spAutoFit/>
          </a:bodyPr>
          <a:lstStyle/>
          <a:p>
            <a:r>
              <a:rPr kumimoji="1" lang="ja-JP" altLang="en-US" sz="800" dirty="0" smtClean="0"/>
              <a:t>出典：</a:t>
            </a:r>
            <a:r>
              <a:rPr lang="ja-JP" altLang="en-US" sz="800" dirty="0" smtClean="0"/>
              <a:t>国立循環器病研究センターを核とした医療クラスター推進協議会「これまでの検討の中間整理」</a:t>
            </a:r>
            <a:endParaRPr kumimoji="1" lang="ja-JP" altLang="en-US" sz="8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9885" y="1493531"/>
            <a:ext cx="3359640" cy="2278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正方形/長方形 11"/>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41</a:t>
            </a:fld>
            <a:endParaRPr lang="ja-JP" altLang="en-US" dirty="0">
              <a:solidFill>
                <a:prstClr val="black"/>
              </a:solidFill>
            </a:endParaRPr>
          </a:p>
        </p:txBody>
      </p:sp>
      <p:sp>
        <p:nvSpPr>
          <p:cNvPr id="11" name="正方形/長方形 10"/>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r>
              <a:rPr lang="ja-JP" altLang="en-US" dirty="0"/>
              <a:t>（２）企業立地の促進</a:t>
            </a:r>
            <a:r>
              <a:rPr lang="en-US" altLang="ja-JP" dirty="0"/>
              <a:t>	</a:t>
            </a: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015619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3"/>
          </a:lnRef>
          <a:fillRef idx="0">
            <a:schemeClr val="accent3"/>
          </a:fillRef>
          <a:effectRef idx="2">
            <a:schemeClr val="accent3"/>
          </a:effectRef>
          <a:fontRef idx="minor">
            <a:schemeClr val="tx1"/>
          </a:fontRef>
        </p:style>
      </p:cxnSp>
      <p:sp>
        <p:nvSpPr>
          <p:cNvPr id="6" name="正方形/長方形 5"/>
          <p:cNvSpPr/>
          <p:nvPr/>
        </p:nvSpPr>
        <p:spPr>
          <a:xfrm>
            <a:off x="341530" y="692696"/>
            <a:ext cx="8460940" cy="3060000"/>
          </a:xfrm>
          <a:prstGeom prst="rect">
            <a:avLst/>
          </a:prstGeom>
          <a:ln w="38100" cmpd="dbl"/>
        </p:spPr>
        <p:style>
          <a:lnRef idx="2">
            <a:schemeClr val="dk1"/>
          </a:lnRef>
          <a:fillRef idx="1">
            <a:schemeClr val="lt1"/>
          </a:fillRef>
          <a:effectRef idx="0">
            <a:schemeClr val="dk1"/>
          </a:effectRef>
          <a:fontRef idx="minor">
            <a:schemeClr val="dk1"/>
          </a:fontRef>
        </p:style>
        <p:txBody>
          <a:bodyPr rtlCol="0" anchor="t"/>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en-US" altLang="ja-JP" sz="1400" b="1" dirty="0" smtClean="0">
                <a:solidFill>
                  <a:schemeClr val="tx1"/>
                </a:solidFill>
              </a:rPr>
              <a:t>Topic</a:t>
            </a:r>
            <a:r>
              <a:rPr lang="ja-JP" altLang="en-US" sz="1400" b="1" dirty="0">
                <a:solidFill>
                  <a:schemeClr val="tx1"/>
                </a:solidFill>
              </a:rPr>
              <a:t>⑧</a:t>
            </a:r>
            <a:r>
              <a:rPr lang="ja-JP" altLang="en-US" sz="1400" b="1" dirty="0" smtClean="0">
                <a:solidFill>
                  <a:schemeClr val="tx1"/>
                </a:solidFill>
              </a:rPr>
              <a:t>　公民戦略連携デスク</a:t>
            </a:r>
            <a:endParaRPr lang="en-US" altLang="ja-JP" sz="1400" b="1" dirty="0" smtClean="0">
              <a:solidFill>
                <a:schemeClr val="tx1"/>
              </a:solidFill>
            </a:endParaRPr>
          </a:p>
          <a:p>
            <a:r>
              <a:rPr kumimoji="1" lang="ja-JP" altLang="en-US" sz="1400" dirty="0">
                <a:solidFill>
                  <a:srgbClr val="FF0000"/>
                </a:solidFill>
              </a:rPr>
              <a:t>　</a:t>
            </a:r>
            <a:r>
              <a:rPr lang="ja-JP" altLang="ja-JP" sz="1400" dirty="0" smtClean="0">
                <a:solidFill>
                  <a:schemeClr val="tx1"/>
                </a:solidFill>
              </a:rPr>
              <a:t>従来</a:t>
            </a:r>
            <a:r>
              <a:rPr lang="ja-JP" altLang="ja-JP" sz="1400" dirty="0">
                <a:solidFill>
                  <a:schemeClr val="tx1"/>
                </a:solidFill>
              </a:rPr>
              <a:t>の「行政完結型」から「連携・ネットワーク型」へと</a:t>
            </a:r>
          </a:p>
          <a:p>
            <a:r>
              <a:rPr lang="ja-JP" altLang="ja-JP" sz="1400" dirty="0">
                <a:solidFill>
                  <a:schemeClr val="tx1"/>
                </a:solidFill>
              </a:rPr>
              <a:t>府庁の仕事のやり方を変えるべく、企業や大学の一元的窓口</a:t>
            </a:r>
          </a:p>
          <a:p>
            <a:r>
              <a:rPr lang="ja-JP" altLang="ja-JP" sz="1400" dirty="0">
                <a:solidFill>
                  <a:schemeClr val="tx1"/>
                </a:solidFill>
              </a:rPr>
              <a:t>と</a:t>
            </a:r>
            <a:r>
              <a:rPr lang="ja-JP" altLang="ja-JP" sz="1400" dirty="0" smtClean="0">
                <a:solidFill>
                  <a:schemeClr val="tx1"/>
                </a:solidFill>
              </a:rPr>
              <a:t>なる</a:t>
            </a:r>
            <a:r>
              <a:rPr lang="en-US" altLang="ja-JP" sz="1400" dirty="0" smtClean="0">
                <a:solidFill>
                  <a:schemeClr val="tx1"/>
                </a:solidFill>
              </a:rPr>
              <a:t>『</a:t>
            </a:r>
            <a:r>
              <a:rPr lang="ja-JP" altLang="ja-JP" sz="1400" dirty="0" smtClean="0">
                <a:solidFill>
                  <a:schemeClr val="tx1"/>
                </a:solidFill>
              </a:rPr>
              <a:t>専任デスク</a:t>
            </a:r>
            <a:r>
              <a:rPr lang="en-US" altLang="ja-JP" sz="1400" dirty="0" smtClean="0">
                <a:solidFill>
                  <a:schemeClr val="tx1"/>
                </a:solidFill>
              </a:rPr>
              <a:t>』</a:t>
            </a:r>
            <a:r>
              <a:rPr lang="ja-JP" altLang="ja-JP" sz="1400" dirty="0" smtClean="0">
                <a:solidFill>
                  <a:schemeClr val="tx1"/>
                </a:solidFill>
              </a:rPr>
              <a:t>を</a:t>
            </a:r>
            <a:r>
              <a:rPr lang="ja-JP" altLang="en-US" sz="1400" dirty="0">
                <a:solidFill>
                  <a:schemeClr val="tx1"/>
                </a:solidFill>
              </a:rPr>
              <a:t>平成</a:t>
            </a:r>
            <a:r>
              <a:rPr lang="en-US" altLang="ja-JP" sz="1400" dirty="0">
                <a:solidFill>
                  <a:schemeClr val="tx1"/>
                </a:solidFill>
              </a:rPr>
              <a:t>27</a:t>
            </a:r>
            <a:r>
              <a:rPr lang="ja-JP" altLang="en-US" sz="1400" dirty="0">
                <a:solidFill>
                  <a:schemeClr val="tx1"/>
                </a:solidFill>
              </a:rPr>
              <a:t>年</a:t>
            </a:r>
            <a:r>
              <a:rPr lang="en-US" altLang="ja-JP" sz="1400" dirty="0">
                <a:solidFill>
                  <a:schemeClr val="tx1"/>
                </a:solidFill>
              </a:rPr>
              <a:t>4</a:t>
            </a:r>
            <a:r>
              <a:rPr lang="ja-JP" altLang="en-US" sz="1400" dirty="0">
                <a:solidFill>
                  <a:schemeClr val="tx1"/>
                </a:solidFill>
              </a:rPr>
              <a:t>月に</a:t>
            </a:r>
            <a:r>
              <a:rPr lang="ja-JP" altLang="en-US" sz="1400" dirty="0" smtClean="0">
                <a:solidFill>
                  <a:schemeClr val="tx1"/>
                </a:solidFill>
              </a:rPr>
              <a:t>設置しました。</a:t>
            </a:r>
            <a:endParaRPr lang="en-US" altLang="ja-JP" sz="1400" dirty="0" smtClean="0">
              <a:solidFill>
                <a:schemeClr val="tx1"/>
              </a:solidFill>
            </a:endParaRPr>
          </a:p>
          <a:p>
            <a:r>
              <a:rPr lang="ja-JP" altLang="en-US" sz="1400" dirty="0">
                <a:solidFill>
                  <a:schemeClr val="tx1"/>
                </a:solidFill>
              </a:rPr>
              <a:t>　</a:t>
            </a:r>
            <a:r>
              <a:rPr lang="ja-JP" altLang="en-US" sz="1400" dirty="0" smtClean="0">
                <a:solidFill>
                  <a:schemeClr val="tx1"/>
                </a:solidFill>
              </a:rPr>
              <a:t>都道府県</a:t>
            </a:r>
            <a:r>
              <a:rPr lang="ja-JP" altLang="en-US" sz="1400" dirty="0">
                <a:solidFill>
                  <a:schemeClr val="tx1"/>
                </a:solidFill>
              </a:rPr>
              <a:t>では初の</a:t>
            </a:r>
            <a:r>
              <a:rPr lang="ja-JP" altLang="en-US" sz="1400" dirty="0" smtClean="0">
                <a:solidFill>
                  <a:schemeClr val="tx1"/>
                </a:solidFill>
              </a:rPr>
              <a:t>試み</a:t>
            </a:r>
            <a:r>
              <a:rPr lang="ja-JP" altLang="ja-JP" sz="1400" dirty="0" smtClean="0">
                <a:solidFill>
                  <a:schemeClr val="tx1"/>
                </a:solidFill>
              </a:rPr>
              <a:t>と</a:t>
            </a:r>
            <a:r>
              <a:rPr lang="ja-JP" altLang="ja-JP" sz="1400" dirty="0">
                <a:solidFill>
                  <a:schemeClr val="tx1"/>
                </a:solidFill>
              </a:rPr>
              <a:t>なる当デスクが旗振り役となり</a:t>
            </a:r>
            <a:r>
              <a:rPr lang="ja-JP" altLang="ja-JP" sz="1400" dirty="0" smtClean="0">
                <a:solidFill>
                  <a:schemeClr val="tx1"/>
                </a:solidFill>
              </a:rPr>
              <a:t>、</a:t>
            </a:r>
            <a:endParaRPr lang="en-US" altLang="ja-JP" sz="1400" dirty="0" smtClean="0">
              <a:solidFill>
                <a:schemeClr val="tx1"/>
              </a:solidFill>
            </a:endParaRPr>
          </a:p>
          <a:p>
            <a:r>
              <a:rPr lang="ja-JP" altLang="en-US" sz="1400" dirty="0">
                <a:solidFill>
                  <a:schemeClr val="tx1"/>
                </a:solidFill>
              </a:rPr>
              <a:t>公民</a:t>
            </a:r>
            <a:r>
              <a:rPr lang="ja-JP" altLang="ja-JP" sz="1400" dirty="0" smtClean="0">
                <a:solidFill>
                  <a:schemeClr val="tx1"/>
                </a:solidFill>
              </a:rPr>
              <a:t>連携</a:t>
            </a:r>
            <a:r>
              <a:rPr lang="ja-JP" altLang="ja-JP" sz="1400" dirty="0">
                <a:solidFill>
                  <a:schemeClr val="tx1"/>
                </a:solidFill>
              </a:rPr>
              <a:t>を積極的に展開することで</a:t>
            </a:r>
            <a:r>
              <a:rPr lang="ja-JP" altLang="ja-JP" sz="1400" dirty="0" smtClean="0">
                <a:solidFill>
                  <a:schemeClr val="tx1"/>
                </a:solidFill>
              </a:rPr>
              <a:t>、</a:t>
            </a:r>
            <a:r>
              <a:rPr lang="en-US" altLang="ja-JP" sz="1400" dirty="0" smtClean="0">
                <a:solidFill>
                  <a:schemeClr val="tx1"/>
                </a:solidFill>
              </a:rPr>
              <a:t/>
            </a:r>
            <a:br>
              <a:rPr lang="en-US" altLang="ja-JP" sz="1400" dirty="0" smtClean="0">
                <a:solidFill>
                  <a:schemeClr val="tx1"/>
                </a:solidFill>
              </a:rPr>
            </a:br>
            <a:r>
              <a:rPr lang="ja-JP" altLang="en-US" sz="1400" dirty="0" smtClean="0">
                <a:solidFill>
                  <a:schemeClr val="tx1"/>
                </a:solidFill>
              </a:rPr>
              <a:t>きめ細やかな</a:t>
            </a:r>
            <a:r>
              <a:rPr lang="ja-JP" altLang="ja-JP" sz="1400" dirty="0" smtClean="0">
                <a:solidFill>
                  <a:schemeClr val="tx1"/>
                </a:solidFill>
              </a:rPr>
              <a:t>府民サービスの</a:t>
            </a:r>
            <a:r>
              <a:rPr lang="ja-JP" altLang="en-US" sz="1400" dirty="0" smtClean="0">
                <a:solidFill>
                  <a:schemeClr val="tx1"/>
                </a:solidFill>
              </a:rPr>
              <a:t>提供や</a:t>
            </a:r>
            <a:r>
              <a:rPr lang="en-US" altLang="ja-JP" sz="1400" dirty="0" smtClean="0">
                <a:solidFill>
                  <a:schemeClr val="tx1"/>
                </a:solidFill>
              </a:rPr>
              <a:t/>
            </a:r>
            <a:br>
              <a:rPr lang="en-US" altLang="ja-JP" sz="1400" dirty="0" smtClean="0">
                <a:solidFill>
                  <a:schemeClr val="tx1"/>
                </a:solidFill>
              </a:rPr>
            </a:br>
            <a:r>
              <a:rPr lang="ja-JP" altLang="ja-JP" sz="1400" dirty="0" smtClean="0">
                <a:solidFill>
                  <a:schemeClr val="tx1"/>
                </a:solidFill>
              </a:rPr>
              <a:t>地域</a:t>
            </a:r>
            <a:r>
              <a:rPr lang="ja-JP" altLang="ja-JP" sz="1400" dirty="0">
                <a:solidFill>
                  <a:schemeClr val="tx1"/>
                </a:solidFill>
              </a:rPr>
              <a:t>経済の</a:t>
            </a:r>
            <a:r>
              <a:rPr lang="ja-JP" altLang="ja-JP" sz="1400" dirty="0" smtClean="0">
                <a:solidFill>
                  <a:schemeClr val="tx1"/>
                </a:solidFill>
              </a:rPr>
              <a:t>活性化を目指</a:t>
            </a:r>
            <a:r>
              <a:rPr lang="ja-JP" altLang="en-US" sz="1400" dirty="0" smtClean="0">
                <a:solidFill>
                  <a:schemeClr val="tx1"/>
                </a:solidFill>
              </a:rPr>
              <a:t>しています</a:t>
            </a:r>
            <a:r>
              <a:rPr lang="ja-JP" altLang="ja-JP" sz="1400" dirty="0" smtClean="0">
                <a:solidFill>
                  <a:schemeClr val="tx1"/>
                </a:solidFill>
              </a:rPr>
              <a:t>。</a:t>
            </a:r>
            <a:endParaRPr lang="ja-JP" altLang="ja-JP" sz="1400" dirty="0">
              <a:solidFill>
                <a:schemeClr val="tx1"/>
              </a:solidFill>
            </a:endParaRPr>
          </a:p>
        </p:txBody>
      </p:sp>
      <p:sp>
        <p:nvSpPr>
          <p:cNvPr id="5" name="正方形/長方形 4"/>
          <p:cNvSpPr/>
          <p:nvPr/>
        </p:nvSpPr>
        <p:spPr>
          <a:xfrm>
            <a:off x="7060922" y="1130548"/>
            <a:ext cx="1476000" cy="1800200"/>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 name="正方形/長方形 6"/>
          <p:cNvSpPr/>
          <p:nvPr/>
        </p:nvSpPr>
        <p:spPr>
          <a:xfrm>
            <a:off x="7060922" y="1130548"/>
            <a:ext cx="1476000" cy="216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smtClean="0"/>
              <a:t>府　庁</a:t>
            </a:r>
            <a:endParaRPr kumimoji="1" lang="ja-JP" altLang="en-US" sz="1400" b="1" dirty="0"/>
          </a:p>
        </p:txBody>
      </p:sp>
      <p:sp>
        <p:nvSpPr>
          <p:cNvPr id="8" name="テキスト ボックス 7"/>
          <p:cNvSpPr txBox="1"/>
          <p:nvPr/>
        </p:nvSpPr>
        <p:spPr>
          <a:xfrm>
            <a:off x="7020272" y="1340772"/>
            <a:ext cx="369332" cy="1008112"/>
          </a:xfrm>
          <a:prstGeom prst="rect">
            <a:avLst/>
          </a:prstGeom>
          <a:noFill/>
        </p:spPr>
        <p:txBody>
          <a:bodyPr vert="eaVert" wrap="square" rtlCol="0">
            <a:spAutoFit/>
          </a:bodyPr>
          <a:lstStyle/>
          <a:p>
            <a:r>
              <a:rPr kumimoji="1" lang="ja-JP" altLang="en-US" sz="1200" dirty="0" smtClean="0"/>
              <a:t>府民文化部</a:t>
            </a:r>
            <a:endParaRPr kumimoji="1" lang="ja-JP" altLang="en-US" sz="1200" dirty="0"/>
          </a:p>
        </p:txBody>
      </p:sp>
      <p:sp>
        <p:nvSpPr>
          <p:cNvPr id="10" name="テキスト ボックス 9"/>
          <p:cNvSpPr txBox="1"/>
          <p:nvPr/>
        </p:nvSpPr>
        <p:spPr>
          <a:xfrm>
            <a:off x="7947084" y="1346572"/>
            <a:ext cx="369332" cy="1008112"/>
          </a:xfrm>
          <a:prstGeom prst="rect">
            <a:avLst/>
          </a:prstGeom>
          <a:noFill/>
        </p:spPr>
        <p:txBody>
          <a:bodyPr vert="eaVert" wrap="square" rtlCol="0">
            <a:spAutoFit/>
          </a:bodyPr>
          <a:lstStyle/>
          <a:p>
            <a:r>
              <a:rPr lang="ja-JP" altLang="en-US" sz="1200" dirty="0"/>
              <a:t>教育委員会</a:t>
            </a:r>
            <a:endParaRPr kumimoji="1" lang="ja-JP" altLang="en-US" sz="1200" dirty="0"/>
          </a:p>
        </p:txBody>
      </p:sp>
      <p:sp>
        <p:nvSpPr>
          <p:cNvPr id="11" name="テキスト ボックス 10"/>
          <p:cNvSpPr txBox="1"/>
          <p:nvPr/>
        </p:nvSpPr>
        <p:spPr>
          <a:xfrm>
            <a:off x="7659052" y="1346572"/>
            <a:ext cx="369332" cy="1301660"/>
          </a:xfrm>
          <a:prstGeom prst="rect">
            <a:avLst/>
          </a:prstGeom>
          <a:noFill/>
        </p:spPr>
        <p:txBody>
          <a:bodyPr vert="eaVert" wrap="square" rtlCol="0">
            <a:spAutoFit/>
          </a:bodyPr>
          <a:lstStyle/>
          <a:p>
            <a:r>
              <a:rPr kumimoji="1" lang="ja-JP" altLang="en-US" sz="1200" dirty="0" smtClean="0"/>
              <a:t>都市整備部</a:t>
            </a:r>
            <a:endParaRPr kumimoji="1" lang="ja-JP" altLang="en-US" sz="1200" dirty="0"/>
          </a:p>
        </p:txBody>
      </p:sp>
      <p:sp>
        <p:nvSpPr>
          <p:cNvPr id="12" name="テキスト ボックス 11"/>
          <p:cNvSpPr txBox="1"/>
          <p:nvPr/>
        </p:nvSpPr>
        <p:spPr>
          <a:xfrm>
            <a:off x="7308304" y="1346572"/>
            <a:ext cx="369332" cy="1008112"/>
          </a:xfrm>
          <a:prstGeom prst="rect">
            <a:avLst/>
          </a:prstGeom>
          <a:noFill/>
        </p:spPr>
        <p:txBody>
          <a:bodyPr vert="eaVert" wrap="square" rtlCol="0">
            <a:spAutoFit/>
          </a:bodyPr>
          <a:lstStyle/>
          <a:p>
            <a:r>
              <a:rPr kumimoji="1" lang="ja-JP" altLang="en-US" sz="1200" dirty="0" smtClean="0"/>
              <a:t>商工労働部</a:t>
            </a:r>
            <a:endParaRPr kumimoji="1" lang="ja-JP" altLang="en-US" sz="1200" dirty="0"/>
          </a:p>
        </p:txBody>
      </p:sp>
      <p:sp>
        <p:nvSpPr>
          <p:cNvPr id="9" name="テキスト ボックス 8"/>
          <p:cNvSpPr txBox="1"/>
          <p:nvPr/>
        </p:nvSpPr>
        <p:spPr>
          <a:xfrm>
            <a:off x="7060922" y="2509733"/>
            <a:ext cx="1476000"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kumimoji="1" lang="ja-JP" altLang="en-US" sz="1200" b="1" dirty="0" smtClean="0"/>
              <a:t>公民戦略連携デスク</a:t>
            </a:r>
            <a:endParaRPr kumimoji="1" lang="ja-JP" altLang="en-US" sz="1200" b="1" dirty="0"/>
          </a:p>
        </p:txBody>
      </p:sp>
      <p:sp>
        <p:nvSpPr>
          <p:cNvPr id="14" name="テキスト ボックス 13"/>
          <p:cNvSpPr txBox="1"/>
          <p:nvPr/>
        </p:nvSpPr>
        <p:spPr>
          <a:xfrm>
            <a:off x="8180784" y="1567825"/>
            <a:ext cx="639688" cy="276999"/>
          </a:xfrm>
          <a:prstGeom prst="rect">
            <a:avLst/>
          </a:prstGeom>
          <a:noFill/>
        </p:spPr>
        <p:txBody>
          <a:bodyPr wrap="square" rtlCol="0">
            <a:spAutoFit/>
          </a:bodyPr>
          <a:lstStyle/>
          <a:p>
            <a:r>
              <a:rPr kumimoji="1" lang="ja-JP" altLang="en-US" sz="1200" dirty="0" smtClean="0"/>
              <a:t>・・・</a:t>
            </a:r>
            <a:endParaRPr kumimoji="1" lang="ja-JP" altLang="en-US" sz="1200" dirty="0"/>
          </a:p>
        </p:txBody>
      </p:sp>
      <p:cxnSp>
        <p:nvCxnSpPr>
          <p:cNvPr id="16" name="直線矢印コネクタ 15"/>
          <p:cNvCxnSpPr/>
          <p:nvPr/>
        </p:nvCxnSpPr>
        <p:spPr>
          <a:xfrm flipH="1" flipV="1">
            <a:off x="7545379" y="2162183"/>
            <a:ext cx="125651" cy="34827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直線矢印コネクタ 16"/>
          <p:cNvCxnSpPr/>
          <p:nvPr/>
        </p:nvCxnSpPr>
        <p:spPr>
          <a:xfrm flipV="1">
            <a:off x="7925018" y="2162183"/>
            <a:ext cx="216024" cy="34755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直線矢印コネクタ 19"/>
          <p:cNvCxnSpPr/>
          <p:nvPr/>
        </p:nvCxnSpPr>
        <p:spPr>
          <a:xfrm flipV="1">
            <a:off x="7803793" y="2162181"/>
            <a:ext cx="17133" cy="34827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直線矢印コネクタ 22"/>
          <p:cNvCxnSpPr/>
          <p:nvPr/>
        </p:nvCxnSpPr>
        <p:spPr>
          <a:xfrm flipH="1" flipV="1">
            <a:off x="7215802" y="2162183"/>
            <a:ext cx="413344" cy="4027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1" name="正方形/長方形 30"/>
          <p:cNvSpPr/>
          <p:nvPr/>
        </p:nvSpPr>
        <p:spPr>
          <a:xfrm>
            <a:off x="7107802" y="3212976"/>
            <a:ext cx="216000" cy="432048"/>
          </a:xfrm>
          <a:prstGeom prst="rect">
            <a:avLst/>
          </a:prstGeom>
        </p:spPr>
        <p:style>
          <a:lnRef idx="1">
            <a:schemeClr val="dk1"/>
          </a:lnRef>
          <a:fillRef idx="2">
            <a:schemeClr val="dk1"/>
          </a:fillRef>
          <a:effectRef idx="1">
            <a:schemeClr val="dk1"/>
          </a:effectRef>
          <a:fontRef idx="minor">
            <a:schemeClr val="dk1"/>
          </a:fontRef>
        </p:style>
        <p:txBody>
          <a:bodyPr vert="eaVert" rtlCol="0" anchor="ctr"/>
          <a:lstStyle/>
          <a:p>
            <a:pPr algn="ctr"/>
            <a:r>
              <a:rPr lang="ja-JP" altLang="en-US" sz="1200" dirty="0"/>
              <a:t>Ａ</a:t>
            </a:r>
            <a:r>
              <a:rPr lang="ja-JP" altLang="en-US" sz="1200" dirty="0" smtClean="0"/>
              <a:t>社</a:t>
            </a:r>
            <a:endParaRPr kumimoji="1" lang="ja-JP" altLang="en-US" sz="1200" dirty="0"/>
          </a:p>
        </p:txBody>
      </p:sp>
      <p:sp>
        <p:nvSpPr>
          <p:cNvPr id="32" name="正方形/長方形 31"/>
          <p:cNvSpPr/>
          <p:nvPr/>
        </p:nvSpPr>
        <p:spPr>
          <a:xfrm>
            <a:off x="7492994" y="3212976"/>
            <a:ext cx="216000" cy="432048"/>
          </a:xfrm>
          <a:prstGeom prst="rect">
            <a:avLst/>
          </a:prstGeom>
        </p:spPr>
        <p:style>
          <a:lnRef idx="1">
            <a:schemeClr val="dk1"/>
          </a:lnRef>
          <a:fillRef idx="2">
            <a:schemeClr val="dk1"/>
          </a:fillRef>
          <a:effectRef idx="1">
            <a:schemeClr val="dk1"/>
          </a:effectRef>
          <a:fontRef idx="minor">
            <a:schemeClr val="dk1"/>
          </a:fontRef>
        </p:style>
        <p:txBody>
          <a:bodyPr vert="eaVert" rtlCol="0" anchor="ctr"/>
          <a:lstStyle/>
          <a:p>
            <a:pPr algn="ctr"/>
            <a:r>
              <a:rPr lang="ja-JP" altLang="en-US" sz="1200" dirty="0" smtClean="0"/>
              <a:t>Ｂ社</a:t>
            </a:r>
            <a:endParaRPr kumimoji="1" lang="ja-JP" altLang="en-US" sz="1200" dirty="0"/>
          </a:p>
        </p:txBody>
      </p:sp>
      <p:sp>
        <p:nvSpPr>
          <p:cNvPr id="33" name="正方形/長方形 32"/>
          <p:cNvSpPr/>
          <p:nvPr/>
        </p:nvSpPr>
        <p:spPr>
          <a:xfrm>
            <a:off x="7853034" y="3212976"/>
            <a:ext cx="216000" cy="432048"/>
          </a:xfrm>
          <a:prstGeom prst="rect">
            <a:avLst/>
          </a:prstGeom>
        </p:spPr>
        <p:style>
          <a:lnRef idx="1">
            <a:schemeClr val="dk1"/>
          </a:lnRef>
          <a:fillRef idx="2">
            <a:schemeClr val="dk1"/>
          </a:fillRef>
          <a:effectRef idx="1">
            <a:schemeClr val="dk1"/>
          </a:effectRef>
          <a:fontRef idx="minor">
            <a:schemeClr val="dk1"/>
          </a:fontRef>
        </p:style>
        <p:txBody>
          <a:bodyPr vert="eaVert" rtlCol="0" anchor="ctr"/>
          <a:lstStyle/>
          <a:p>
            <a:pPr algn="ctr"/>
            <a:r>
              <a:rPr lang="ja-JP" altLang="en-US" sz="1200" dirty="0" smtClean="0"/>
              <a:t>Ｃ社</a:t>
            </a:r>
            <a:endParaRPr kumimoji="1" lang="ja-JP" altLang="en-US" sz="1200" dirty="0"/>
          </a:p>
        </p:txBody>
      </p:sp>
      <p:sp>
        <p:nvSpPr>
          <p:cNvPr id="34" name="正方形/長方形 33"/>
          <p:cNvSpPr/>
          <p:nvPr/>
        </p:nvSpPr>
        <p:spPr>
          <a:xfrm>
            <a:off x="8213050" y="3212976"/>
            <a:ext cx="216000" cy="432048"/>
          </a:xfrm>
          <a:prstGeom prst="rect">
            <a:avLst/>
          </a:prstGeom>
        </p:spPr>
        <p:style>
          <a:lnRef idx="1">
            <a:schemeClr val="dk1"/>
          </a:lnRef>
          <a:fillRef idx="2">
            <a:schemeClr val="dk1"/>
          </a:fillRef>
          <a:effectRef idx="1">
            <a:schemeClr val="dk1"/>
          </a:effectRef>
          <a:fontRef idx="minor">
            <a:schemeClr val="dk1"/>
          </a:fontRef>
        </p:style>
        <p:txBody>
          <a:bodyPr vert="eaVert" rtlCol="0" anchor="ctr"/>
          <a:lstStyle/>
          <a:p>
            <a:pPr algn="ctr"/>
            <a:r>
              <a:rPr lang="ja-JP" altLang="en-US" sz="1200" dirty="0" smtClean="0"/>
              <a:t>Ｄ社</a:t>
            </a:r>
            <a:endParaRPr kumimoji="1" lang="ja-JP" altLang="en-US" sz="1200" dirty="0"/>
          </a:p>
        </p:txBody>
      </p:sp>
      <p:cxnSp>
        <p:nvCxnSpPr>
          <p:cNvPr id="36" name="直線矢印コネクタ 35"/>
          <p:cNvCxnSpPr>
            <a:stCxn id="31" idx="0"/>
          </p:cNvCxnSpPr>
          <p:nvPr/>
        </p:nvCxnSpPr>
        <p:spPr>
          <a:xfrm flipV="1">
            <a:off x="7215802" y="2786732"/>
            <a:ext cx="329577" cy="426244"/>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37" name="直線矢印コネクタ 36"/>
          <p:cNvCxnSpPr>
            <a:stCxn id="32" idx="0"/>
          </p:cNvCxnSpPr>
          <p:nvPr/>
        </p:nvCxnSpPr>
        <p:spPr>
          <a:xfrm flipV="1">
            <a:off x="7600994" y="2786732"/>
            <a:ext cx="108000" cy="426244"/>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42" name="直線矢印コネクタ 41"/>
          <p:cNvCxnSpPr>
            <a:stCxn id="33" idx="0"/>
            <a:endCxn id="9" idx="2"/>
          </p:cNvCxnSpPr>
          <p:nvPr/>
        </p:nvCxnSpPr>
        <p:spPr>
          <a:xfrm flipH="1" flipV="1">
            <a:off x="7798922" y="2786732"/>
            <a:ext cx="162112" cy="426244"/>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46" name="直線矢印コネクタ 45"/>
          <p:cNvCxnSpPr>
            <a:stCxn id="34" idx="0"/>
          </p:cNvCxnSpPr>
          <p:nvPr/>
        </p:nvCxnSpPr>
        <p:spPr>
          <a:xfrm flipH="1" flipV="1">
            <a:off x="7961034" y="2786732"/>
            <a:ext cx="360016" cy="426244"/>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42</a:t>
            </a:fld>
            <a:endParaRPr lang="ja-JP" altLang="en-US" dirty="0">
              <a:solidFill>
                <a:prstClr val="black"/>
              </a:solidFill>
            </a:endParaRPr>
          </a:p>
        </p:txBody>
      </p:sp>
      <p:sp>
        <p:nvSpPr>
          <p:cNvPr id="50" name="正方形/長方形 49"/>
          <p:cNvSpPr/>
          <p:nvPr/>
        </p:nvSpPr>
        <p:spPr>
          <a:xfrm>
            <a:off x="5004048" y="1130547"/>
            <a:ext cx="1440160" cy="1296145"/>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1" name="正方形/長方形 50"/>
          <p:cNvSpPr/>
          <p:nvPr/>
        </p:nvSpPr>
        <p:spPr>
          <a:xfrm>
            <a:off x="5004048" y="1130548"/>
            <a:ext cx="1440160" cy="216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smtClean="0"/>
              <a:t>府　庁</a:t>
            </a:r>
            <a:endParaRPr kumimoji="1" lang="ja-JP" altLang="en-US" sz="1100" b="1" dirty="0"/>
          </a:p>
        </p:txBody>
      </p:sp>
      <p:sp>
        <p:nvSpPr>
          <p:cNvPr id="52" name="テキスト ボックス 51"/>
          <p:cNvSpPr txBox="1"/>
          <p:nvPr/>
        </p:nvSpPr>
        <p:spPr>
          <a:xfrm>
            <a:off x="4994756" y="1340768"/>
            <a:ext cx="369332" cy="1008112"/>
          </a:xfrm>
          <a:prstGeom prst="rect">
            <a:avLst/>
          </a:prstGeom>
          <a:noFill/>
        </p:spPr>
        <p:txBody>
          <a:bodyPr vert="eaVert" wrap="square" rtlCol="0">
            <a:spAutoFit/>
          </a:bodyPr>
          <a:lstStyle/>
          <a:p>
            <a:r>
              <a:rPr kumimoji="1" lang="ja-JP" altLang="en-US" sz="1200" dirty="0" smtClean="0"/>
              <a:t>府民文化部</a:t>
            </a:r>
            <a:endParaRPr kumimoji="1" lang="ja-JP" altLang="en-US" sz="1200" dirty="0"/>
          </a:p>
        </p:txBody>
      </p:sp>
      <p:sp>
        <p:nvSpPr>
          <p:cNvPr id="53" name="テキスト ボックス 52"/>
          <p:cNvSpPr txBox="1"/>
          <p:nvPr/>
        </p:nvSpPr>
        <p:spPr>
          <a:xfrm>
            <a:off x="5820850" y="1346572"/>
            <a:ext cx="369332" cy="1008112"/>
          </a:xfrm>
          <a:prstGeom prst="rect">
            <a:avLst/>
          </a:prstGeom>
          <a:noFill/>
        </p:spPr>
        <p:txBody>
          <a:bodyPr vert="eaVert" wrap="square" rtlCol="0">
            <a:spAutoFit/>
          </a:bodyPr>
          <a:lstStyle/>
          <a:p>
            <a:r>
              <a:rPr lang="ja-JP" altLang="en-US" sz="1200" dirty="0"/>
              <a:t>教育委員会</a:t>
            </a:r>
            <a:endParaRPr kumimoji="1" lang="ja-JP" altLang="en-US" sz="1200" dirty="0"/>
          </a:p>
        </p:txBody>
      </p:sp>
      <p:sp>
        <p:nvSpPr>
          <p:cNvPr id="54" name="テキスト ボックス 53"/>
          <p:cNvSpPr txBox="1"/>
          <p:nvPr/>
        </p:nvSpPr>
        <p:spPr>
          <a:xfrm>
            <a:off x="5557532" y="1354449"/>
            <a:ext cx="369332" cy="970655"/>
          </a:xfrm>
          <a:prstGeom prst="rect">
            <a:avLst/>
          </a:prstGeom>
          <a:noFill/>
        </p:spPr>
        <p:txBody>
          <a:bodyPr vert="eaVert" wrap="square" rtlCol="0">
            <a:spAutoFit/>
          </a:bodyPr>
          <a:lstStyle/>
          <a:p>
            <a:r>
              <a:rPr kumimoji="1" lang="ja-JP" altLang="en-US" sz="1200" dirty="0" smtClean="0"/>
              <a:t>都市整備部</a:t>
            </a:r>
            <a:endParaRPr kumimoji="1" lang="ja-JP" altLang="en-US" sz="1200" dirty="0"/>
          </a:p>
        </p:txBody>
      </p:sp>
      <p:sp>
        <p:nvSpPr>
          <p:cNvPr id="55" name="テキスト ボックス 54"/>
          <p:cNvSpPr txBox="1"/>
          <p:nvPr/>
        </p:nvSpPr>
        <p:spPr>
          <a:xfrm>
            <a:off x="5281857" y="1358929"/>
            <a:ext cx="369332" cy="1008112"/>
          </a:xfrm>
          <a:prstGeom prst="rect">
            <a:avLst/>
          </a:prstGeom>
          <a:noFill/>
        </p:spPr>
        <p:txBody>
          <a:bodyPr vert="eaVert" wrap="square" rtlCol="0">
            <a:spAutoFit/>
          </a:bodyPr>
          <a:lstStyle/>
          <a:p>
            <a:r>
              <a:rPr kumimoji="1" lang="ja-JP" altLang="en-US" sz="1200" dirty="0" smtClean="0"/>
              <a:t>商工労働部</a:t>
            </a:r>
            <a:endParaRPr kumimoji="1" lang="ja-JP" altLang="en-US" sz="1200" dirty="0"/>
          </a:p>
        </p:txBody>
      </p:sp>
      <p:sp>
        <p:nvSpPr>
          <p:cNvPr id="57" name="テキスト ボックス 56"/>
          <p:cNvSpPr txBox="1"/>
          <p:nvPr/>
        </p:nvSpPr>
        <p:spPr>
          <a:xfrm>
            <a:off x="6092552" y="1556792"/>
            <a:ext cx="639688" cy="276999"/>
          </a:xfrm>
          <a:prstGeom prst="rect">
            <a:avLst/>
          </a:prstGeom>
          <a:noFill/>
        </p:spPr>
        <p:txBody>
          <a:bodyPr wrap="square" rtlCol="0">
            <a:spAutoFit/>
          </a:bodyPr>
          <a:lstStyle/>
          <a:p>
            <a:r>
              <a:rPr kumimoji="1" lang="ja-JP" altLang="en-US" sz="1200" dirty="0" smtClean="0"/>
              <a:t>・・・</a:t>
            </a:r>
            <a:endParaRPr kumimoji="1" lang="ja-JP" altLang="en-US" sz="1200" dirty="0"/>
          </a:p>
        </p:txBody>
      </p:sp>
      <p:sp>
        <p:nvSpPr>
          <p:cNvPr id="62" name="正方形/長方形 61"/>
          <p:cNvSpPr/>
          <p:nvPr/>
        </p:nvSpPr>
        <p:spPr>
          <a:xfrm>
            <a:off x="5076080" y="3212976"/>
            <a:ext cx="216000" cy="432048"/>
          </a:xfrm>
          <a:prstGeom prst="rect">
            <a:avLst/>
          </a:prstGeom>
        </p:spPr>
        <p:style>
          <a:lnRef idx="1">
            <a:schemeClr val="dk1"/>
          </a:lnRef>
          <a:fillRef idx="2">
            <a:schemeClr val="dk1"/>
          </a:fillRef>
          <a:effectRef idx="1">
            <a:schemeClr val="dk1"/>
          </a:effectRef>
          <a:fontRef idx="minor">
            <a:schemeClr val="dk1"/>
          </a:fontRef>
        </p:style>
        <p:txBody>
          <a:bodyPr vert="eaVert" rtlCol="0" anchor="ctr"/>
          <a:lstStyle/>
          <a:p>
            <a:pPr algn="ctr"/>
            <a:r>
              <a:rPr lang="ja-JP" altLang="en-US" sz="1200" dirty="0"/>
              <a:t>Ａ</a:t>
            </a:r>
            <a:r>
              <a:rPr lang="ja-JP" altLang="en-US" sz="1200" dirty="0" smtClean="0"/>
              <a:t>社</a:t>
            </a:r>
            <a:endParaRPr kumimoji="1" lang="ja-JP" altLang="en-US" sz="1200" dirty="0"/>
          </a:p>
        </p:txBody>
      </p:sp>
      <p:sp>
        <p:nvSpPr>
          <p:cNvPr id="63" name="正方形/長方形 62"/>
          <p:cNvSpPr/>
          <p:nvPr/>
        </p:nvSpPr>
        <p:spPr>
          <a:xfrm>
            <a:off x="5364088" y="3212976"/>
            <a:ext cx="216000" cy="432048"/>
          </a:xfrm>
          <a:prstGeom prst="rect">
            <a:avLst/>
          </a:prstGeom>
        </p:spPr>
        <p:style>
          <a:lnRef idx="1">
            <a:schemeClr val="dk1"/>
          </a:lnRef>
          <a:fillRef idx="2">
            <a:schemeClr val="dk1"/>
          </a:fillRef>
          <a:effectRef idx="1">
            <a:schemeClr val="dk1"/>
          </a:effectRef>
          <a:fontRef idx="minor">
            <a:schemeClr val="dk1"/>
          </a:fontRef>
        </p:style>
        <p:txBody>
          <a:bodyPr vert="eaVert" rtlCol="0" anchor="ctr"/>
          <a:lstStyle/>
          <a:p>
            <a:pPr algn="ctr"/>
            <a:r>
              <a:rPr lang="ja-JP" altLang="en-US" sz="1200" dirty="0" smtClean="0"/>
              <a:t>Ｂ社</a:t>
            </a:r>
            <a:endParaRPr kumimoji="1" lang="ja-JP" altLang="en-US" sz="1200" dirty="0"/>
          </a:p>
        </p:txBody>
      </p:sp>
      <p:sp>
        <p:nvSpPr>
          <p:cNvPr id="64" name="正方形/長方形 63"/>
          <p:cNvSpPr/>
          <p:nvPr/>
        </p:nvSpPr>
        <p:spPr>
          <a:xfrm>
            <a:off x="5652120" y="3212976"/>
            <a:ext cx="216000" cy="432048"/>
          </a:xfrm>
          <a:prstGeom prst="rect">
            <a:avLst/>
          </a:prstGeom>
        </p:spPr>
        <p:style>
          <a:lnRef idx="1">
            <a:schemeClr val="dk1"/>
          </a:lnRef>
          <a:fillRef idx="2">
            <a:schemeClr val="dk1"/>
          </a:fillRef>
          <a:effectRef idx="1">
            <a:schemeClr val="dk1"/>
          </a:effectRef>
          <a:fontRef idx="minor">
            <a:schemeClr val="dk1"/>
          </a:fontRef>
        </p:style>
        <p:txBody>
          <a:bodyPr vert="eaVert" rtlCol="0" anchor="ctr"/>
          <a:lstStyle/>
          <a:p>
            <a:pPr algn="ctr"/>
            <a:r>
              <a:rPr lang="ja-JP" altLang="en-US" sz="1200" dirty="0" smtClean="0"/>
              <a:t>Ｃ社</a:t>
            </a:r>
            <a:endParaRPr kumimoji="1" lang="ja-JP" altLang="en-US" sz="1200" dirty="0"/>
          </a:p>
        </p:txBody>
      </p:sp>
      <p:sp>
        <p:nvSpPr>
          <p:cNvPr id="65" name="正方形/長方形 64"/>
          <p:cNvSpPr/>
          <p:nvPr/>
        </p:nvSpPr>
        <p:spPr>
          <a:xfrm>
            <a:off x="5940152" y="3212976"/>
            <a:ext cx="216000" cy="432048"/>
          </a:xfrm>
          <a:prstGeom prst="rect">
            <a:avLst/>
          </a:prstGeom>
        </p:spPr>
        <p:style>
          <a:lnRef idx="1">
            <a:schemeClr val="dk1"/>
          </a:lnRef>
          <a:fillRef idx="2">
            <a:schemeClr val="dk1"/>
          </a:fillRef>
          <a:effectRef idx="1">
            <a:schemeClr val="dk1"/>
          </a:effectRef>
          <a:fontRef idx="minor">
            <a:schemeClr val="dk1"/>
          </a:fontRef>
        </p:style>
        <p:txBody>
          <a:bodyPr vert="eaVert" rtlCol="0" anchor="ctr"/>
          <a:lstStyle/>
          <a:p>
            <a:pPr algn="ctr"/>
            <a:r>
              <a:rPr lang="ja-JP" altLang="en-US" sz="1200" dirty="0" smtClean="0"/>
              <a:t>Ｄ社</a:t>
            </a:r>
            <a:endParaRPr kumimoji="1" lang="ja-JP" altLang="en-US" sz="1200" dirty="0"/>
          </a:p>
        </p:txBody>
      </p:sp>
      <p:cxnSp>
        <p:nvCxnSpPr>
          <p:cNvPr id="66" name="直線矢印コネクタ 65"/>
          <p:cNvCxnSpPr>
            <a:stCxn id="62" idx="0"/>
          </p:cNvCxnSpPr>
          <p:nvPr/>
        </p:nvCxnSpPr>
        <p:spPr>
          <a:xfrm flipV="1">
            <a:off x="5184080" y="2300390"/>
            <a:ext cx="0" cy="912586"/>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67" name="直線矢印コネクタ 66"/>
          <p:cNvCxnSpPr>
            <a:stCxn id="63" idx="0"/>
          </p:cNvCxnSpPr>
          <p:nvPr/>
        </p:nvCxnSpPr>
        <p:spPr>
          <a:xfrm flipV="1">
            <a:off x="5472088" y="2300390"/>
            <a:ext cx="0" cy="912586"/>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68" name="直線矢印コネクタ 67"/>
          <p:cNvCxnSpPr/>
          <p:nvPr/>
        </p:nvCxnSpPr>
        <p:spPr>
          <a:xfrm flipV="1">
            <a:off x="5769124" y="2300390"/>
            <a:ext cx="27012" cy="912588"/>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69" name="直線矢印コネクタ 68"/>
          <p:cNvCxnSpPr>
            <a:stCxn id="65" idx="0"/>
          </p:cNvCxnSpPr>
          <p:nvPr/>
        </p:nvCxnSpPr>
        <p:spPr>
          <a:xfrm flipH="1" flipV="1">
            <a:off x="6043518" y="2300390"/>
            <a:ext cx="0" cy="912586"/>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84" name="テキスト ボックス 83"/>
          <p:cNvSpPr txBox="1"/>
          <p:nvPr/>
        </p:nvSpPr>
        <p:spPr>
          <a:xfrm>
            <a:off x="6283448" y="3301821"/>
            <a:ext cx="808832" cy="276999"/>
          </a:xfrm>
          <a:prstGeom prst="rect">
            <a:avLst/>
          </a:prstGeom>
          <a:noFill/>
        </p:spPr>
        <p:txBody>
          <a:bodyPr wrap="square" rtlCol="0">
            <a:spAutoFit/>
          </a:bodyPr>
          <a:lstStyle/>
          <a:p>
            <a:r>
              <a:rPr kumimoji="1" lang="ja-JP" altLang="en-US" sz="1200" dirty="0" smtClean="0"/>
              <a:t>民間企業</a:t>
            </a:r>
            <a:endParaRPr kumimoji="1" lang="ja-JP" altLang="en-US" sz="1200" dirty="0"/>
          </a:p>
        </p:txBody>
      </p:sp>
      <p:sp>
        <p:nvSpPr>
          <p:cNvPr id="85" name="テキスト ボックス 84"/>
          <p:cNvSpPr txBox="1"/>
          <p:nvPr/>
        </p:nvSpPr>
        <p:spPr>
          <a:xfrm>
            <a:off x="5097542" y="2564904"/>
            <a:ext cx="338554" cy="1008112"/>
          </a:xfrm>
          <a:prstGeom prst="rect">
            <a:avLst/>
          </a:prstGeom>
          <a:noFill/>
        </p:spPr>
        <p:txBody>
          <a:bodyPr vert="eaVert" wrap="square" rtlCol="0">
            <a:spAutoFit/>
          </a:bodyPr>
          <a:lstStyle/>
          <a:p>
            <a:r>
              <a:rPr lang="ja-JP" altLang="en-US" sz="1000" dirty="0" smtClean="0"/>
              <a:t>観光</a:t>
            </a:r>
            <a:r>
              <a:rPr kumimoji="1" lang="ja-JP" altLang="en-US" sz="1000" dirty="0" smtClean="0"/>
              <a:t>等</a:t>
            </a:r>
            <a:endParaRPr kumimoji="1" lang="ja-JP" altLang="en-US" sz="1000" dirty="0"/>
          </a:p>
        </p:txBody>
      </p:sp>
      <p:sp>
        <p:nvSpPr>
          <p:cNvPr id="86" name="テキスト ボックス 85"/>
          <p:cNvSpPr txBox="1"/>
          <p:nvPr/>
        </p:nvSpPr>
        <p:spPr>
          <a:xfrm>
            <a:off x="5961638" y="2564904"/>
            <a:ext cx="338554" cy="1008112"/>
          </a:xfrm>
          <a:prstGeom prst="rect">
            <a:avLst/>
          </a:prstGeom>
          <a:noFill/>
        </p:spPr>
        <p:txBody>
          <a:bodyPr vert="eaVert" wrap="square" rtlCol="0">
            <a:spAutoFit/>
          </a:bodyPr>
          <a:lstStyle/>
          <a:p>
            <a:r>
              <a:rPr lang="ja-JP" altLang="en-US" sz="1000" dirty="0" smtClean="0"/>
              <a:t>教育等</a:t>
            </a:r>
            <a:endParaRPr kumimoji="1" lang="ja-JP" altLang="en-US" sz="1000" dirty="0"/>
          </a:p>
        </p:txBody>
      </p:sp>
      <p:sp>
        <p:nvSpPr>
          <p:cNvPr id="87" name="テキスト ボックス 86"/>
          <p:cNvSpPr txBox="1"/>
          <p:nvPr/>
        </p:nvSpPr>
        <p:spPr>
          <a:xfrm>
            <a:off x="5698320" y="2420888"/>
            <a:ext cx="338554" cy="1008112"/>
          </a:xfrm>
          <a:prstGeom prst="rect">
            <a:avLst/>
          </a:prstGeom>
          <a:noFill/>
        </p:spPr>
        <p:txBody>
          <a:bodyPr vert="eaVert" wrap="square" rtlCol="0">
            <a:spAutoFit/>
          </a:bodyPr>
          <a:lstStyle/>
          <a:p>
            <a:r>
              <a:rPr lang="ja-JP" altLang="en-US" sz="1000" dirty="0" smtClean="0"/>
              <a:t>インフラ等</a:t>
            </a:r>
            <a:endParaRPr kumimoji="1" lang="ja-JP" altLang="en-US" sz="1000" dirty="0"/>
          </a:p>
        </p:txBody>
      </p:sp>
      <p:sp>
        <p:nvSpPr>
          <p:cNvPr id="88" name="テキスト ボックス 87"/>
          <p:cNvSpPr txBox="1"/>
          <p:nvPr/>
        </p:nvSpPr>
        <p:spPr>
          <a:xfrm>
            <a:off x="5385574" y="2426692"/>
            <a:ext cx="338554" cy="1008112"/>
          </a:xfrm>
          <a:prstGeom prst="rect">
            <a:avLst/>
          </a:prstGeom>
          <a:noFill/>
        </p:spPr>
        <p:txBody>
          <a:bodyPr vert="eaVert" wrap="square" rtlCol="0">
            <a:spAutoFit/>
          </a:bodyPr>
          <a:lstStyle/>
          <a:p>
            <a:r>
              <a:rPr lang="ja-JP" altLang="en-US" sz="1000" dirty="0" smtClean="0"/>
              <a:t>産業雇用</a:t>
            </a:r>
            <a:r>
              <a:rPr kumimoji="1" lang="ja-JP" altLang="en-US" sz="1000" dirty="0" smtClean="0"/>
              <a:t>等</a:t>
            </a:r>
            <a:endParaRPr kumimoji="1" lang="ja-JP" altLang="en-US" sz="1000" dirty="0"/>
          </a:p>
        </p:txBody>
      </p:sp>
      <p:sp>
        <p:nvSpPr>
          <p:cNvPr id="89" name="右矢印 88"/>
          <p:cNvSpPr/>
          <p:nvPr/>
        </p:nvSpPr>
        <p:spPr>
          <a:xfrm>
            <a:off x="6516216" y="1562596"/>
            <a:ext cx="487312" cy="1368152"/>
          </a:xfrm>
          <a:prstGeom prst="rightArrow">
            <a:avLst/>
          </a:prstGeom>
          <a:gradFill flip="none" rotWithShape="1">
            <a:gsLst>
              <a:gs pos="0">
                <a:srgbClr val="92D050"/>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p:cNvSpPr txBox="1"/>
          <p:nvPr/>
        </p:nvSpPr>
        <p:spPr>
          <a:xfrm>
            <a:off x="4915296" y="842516"/>
            <a:ext cx="808832" cy="276999"/>
          </a:xfrm>
          <a:prstGeom prst="rect">
            <a:avLst/>
          </a:prstGeom>
          <a:noFill/>
        </p:spPr>
        <p:txBody>
          <a:bodyPr wrap="square" rtlCol="0">
            <a:spAutoFit/>
          </a:bodyPr>
          <a:lstStyle/>
          <a:p>
            <a:r>
              <a:rPr lang="ja-JP" altLang="en-US" sz="1200" dirty="0"/>
              <a:t>これまで</a:t>
            </a:r>
            <a:endParaRPr kumimoji="1" lang="ja-JP" altLang="en-US" sz="1200" dirty="0"/>
          </a:p>
        </p:txBody>
      </p:sp>
      <p:sp>
        <p:nvSpPr>
          <p:cNvPr id="91" name="テキスト ボックス 90"/>
          <p:cNvSpPr txBox="1"/>
          <p:nvPr/>
        </p:nvSpPr>
        <p:spPr>
          <a:xfrm>
            <a:off x="7003528" y="842516"/>
            <a:ext cx="808832" cy="276999"/>
          </a:xfrm>
          <a:prstGeom prst="rect">
            <a:avLst/>
          </a:prstGeom>
          <a:noFill/>
        </p:spPr>
        <p:txBody>
          <a:bodyPr wrap="square" rtlCol="0">
            <a:spAutoFit/>
          </a:bodyPr>
          <a:lstStyle/>
          <a:p>
            <a:r>
              <a:rPr lang="ja-JP" altLang="en-US" sz="1200" dirty="0"/>
              <a:t>設置後</a:t>
            </a:r>
            <a:endParaRPr kumimoji="1" lang="ja-JP" altLang="en-US" sz="1200" dirty="0"/>
          </a:p>
        </p:txBody>
      </p:sp>
      <p:sp>
        <p:nvSpPr>
          <p:cNvPr id="56" name="正方形/長方形 55"/>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r>
              <a:rPr lang="ja-JP" altLang="en-US" dirty="0"/>
              <a:t>（４）多様な担い手との協働</a:t>
            </a:r>
            <a:r>
              <a:rPr lang="en-US" altLang="ja-JP" dirty="0"/>
              <a:t>	</a:t>
            </a: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122" name="Picture 2" descr="C:\Users\nakatanim\AppData\Local\Microsoft\Windows\Temporary Internet Files\Content.Outlook\J95NV1S6\スーツ名刺.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9751" y="1975633"/>
            <a:ext cx="938213"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3351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48680"/>
            <a:ext cx="8784976" cy="0"/>
          </a:xfrm>
          <a:prstGeom prst="line">
            <a:avLst/>
          </a:prstGeom>
        </p:spPr>
        <p:style>
          <a:lnRef idx="3">
            <a:schemeClr val="accent3"/>
          </a:lnRef>
          <a:fillRef idx="0">
            <a:schemeClr val="accent3"/>
          </a:fillRef>
          <a:effectRef idx="2">
            <a:schemeClr val="accent3"/>
          </a:effectRef>
          <a:fontRef idx="minor">
            <a:schemeClr val="tx1"/>
          </a:fontRef>
        </p:style>
      </p:cxnSp>
      <p:sp>
        <p:nvSpPr>
          <p:cNvPr id="5" name="正方形/長方形 4"/>
          <p:cNvSpPr/>
          <p:nvPr/>
        </p:nvSpPr>
        <p:spPr>
          <a:xfrm>
            <a:off x="107504" y="581779"/>
            <a:ext cx="8856984" cy="830997"/>
          </a:xfrm>
          <a:prstGeom prst="rect">
            <a:avLst/>
          </a:prstGeom>
        </p:spPr>
        <p:txBody>
          <a:bodyPr wrap="square">
            <a:spAutoFit/>
          </a:bodyPr>
          <a:lstStyle/>
          <a:p>
            <a:pPr marL="180000" indent="-457200"/>
            <a:r>
              <a:rPr lang="ja-JP" altLang="en-US" sz="1600" b="1" dirty="0" smtClean="0"/>
              <a:t>　基本目標⑥：定住</a:t>
            </a:r>
            <a:r>
              <a:rPr lang="ja-JP" altLang="ja-JP" sz="1600" b="1" dirty="0" smtClean="0"/>
              <a:t>魅力・</a:t>
            </a:r>
            <a:r>
              <a:rPr lang="ja-JP" altLang="en-US" sz="1600" b="1" dirty="0" smtClean="0"/>
              <a:t>都市</a:t>
            </a:r>
            <a:r>
              <a:rPr lang="ja-JP" altLang="ja-JP" sz="1600" b="1" dirty="0" smtClean="0"/>
              <a:t>魅力</a:t>
            </a:r>
            <a:r>
              <a:rPr lang="ja-JP" altLang="en-US" sz="1600" b="1" dirty="0"/>
              <a:t>を</a:t>
            </a:r>
            <a:r>
              <a:rPr lang="ja-JP" altLang="ja-JP" sz="1600" b="1" dirty="0" smtClean="0"/>
              <a:t>強化</a:t>
            </a:r>
            <a:r>
              <a:rPr lang="ja-JP" altLang="en-US" sz="1600" b="1" dirty="0" smtClean="0"/>
              <a:t>する</a:t>
            </a:r>
            <a:endParaRPr lang="en-US" altLang="ja-JP" sz="1600" b="1" dirty="0" smtClean="0"/>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大阪の住みやすさを向上させ、その定住魅力を発信する</a:t>
            </a:r>
            <a:r>
              <a:rPr lang="ja-JP" altLang="en-US" sz="1600" dirty="0" smtClean="0"/>
              <a:t>とともに、大阪のブランド力を高め、</a:t>
            </a:r>
            <a:r>
              <a:rPr lang="ja-JP" altLang="en-US" sz="1600" dirty="0"/>
              <a:t>都市魅力の創出・</a:t>
            </a:r>
            <a:r>
              <a:rPr lang="ja-JP" altLang="en-US" sz="1600" dirty="0" smtClean="0"/>
              <a:t>発信することで、</a:t>
            </a:r>
            <a:r>
              <a:rPr lang="ja-JP" altLang="ja-JP" sz="1600" dirty="0"/>
              <a:t>内外</a:t>
            </a:r>
            <a:r>
              <a:rPr lang="ja-JP" altLang="en-US" sz="1600" dirty="0"/>
              <a:t>からの</a:t>
            </a:r>
            <a:r>
              <a:rPr lang="ja-JP" altLang="ja-JP" sz="1600" dirty="0"/>
              <a:t>集客</a:t>
            </a:r>
            <a:r>
              <a:rPr lang="ja-JP" altLang="en-US" sz="1600" dirty="0"/>
              <a:t>を</a:t>
            </a:r>
            <a:r>
              <a:rPr lang="ja-JP" altLang="en-US" sz="1600" dirty="0" smtClean="0"/>
              <a:t>促進し</a:t>
            </a:r>
            <a:r>
              <a:rPr lang="ja-JP" altLang="en-US" sz="1600" dirty="0"/>
              <a:t>、にぎわいと交流人口の拡大を図ります</a:t>
            </a:r>
            <a:r>
              <a:rPr lang="ja-JP" altLang="en-US" sz="1600" dirty="0" smtClean="0"/>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43</a:t>
            </a:fld>
            <a:endParaRPr lang="ja-JP" altLang="en-US" dirty="0">
              <a:solidFill>
                <a:prstClr val="black"/>
              </a:solidFill>
            </a:endParaRPr>
          </a:p>
        </p:txBody>
      </p:sp>
      <p:sp>
        <p:nvSpPr>
          <p:cNvPr id="16" name="テキスト ボックス 15"/>
          <p:cNvSpPr txBox="1"/>
          <p:nvPr/>
        </p:nvSpPr>
        <p:spPr>
          <a:xfrm>
            <a:off x="467544" y="3759831"/>
            <a:ext cx="1512168" cy="276999"/>
          </a:xfrm>
          <a:prstGeom prst="rect">
            <a:avLst/>
          </a:prstGeom>
          <a:noFill/>
        </p:spPr>
        <p:txBody>
          <a:bodyPr wrap="square" rtlCol="0">
            <a:spAutoFit/>
          </a:bodyPr>
          <a:lstStyle/>
          <a:p>
            <a:r>
              <a:rPr kumimoji="1" lang="ja-JP" altLang="en-US" sz="1200" b="1" dirty="0" smtClean="0"/>
              <a:t>＜めざす将来像＞</a:t>
            </a:r>
            <a:endParaRPr kumimoji="1" lang="ja-JP" altLang="en-US" sz="1200" b="1" dirty="0"/>
          </a:p>
        </p:txBody>
      </p:sp>
      <p:sp>
        <p:nvSpPr>
          <p:cNvPr id="17" name="正方形/長方形 16"/>
          <p:cNvSpPr/>
          <p:nvPr/>
        </p:nvSpPr>
        <p:spPr>
          <a:xfrm>
            <a:off x="586532" y="4118957"/>
            <a:ext cx="8072996" cy="678195"/>
          </a:xfrm>
          <a:prstGeom prst="rect">
            <a:avLst/>
          </a:prstGeom>
          <a:no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smtClean="0">
                <a:solidFill>
                  <a:schemeClr val="tx1"/>
                </a:solidFill>
              </a:rPr>
              <a:t>定住人口の増加</a:t>
            </a:r>
            <a:endParaRPr kumimoji="1" lang="en-US" altLang="ja-JP" sz="1600" b="1" dirty="0" smtClean="0">
              <a:solidFill>
                <a:schemeClr val="tx1"/>
              </a:solidFill>
            </a:endParaRPr>
          </a:p>
          <a:p>
            <a:r>
              <a:rPr kumimoji="1" lang="ja-JP" altLang="en-US" sz="1600" b="1" dirty="0" smtClean="0">
                <a:solidFill>
                  <a:schemeClr val="tx1"/>
                </a:solidFill>
              </a:rPr>
              <a:t>にぎわいと交流人口の拡大</a:t>
            </a:r>
            <a:endParaRPr kumimoji="1" lang="ja-JP" altLang="en-US" sz="1600" b="1" dirty="0">
              <a:solidFill>
                <a:schemeClr val="tx1"/>
              </a:solidFill>
            </a:endParaRPr>
          </a:p>
        </p:txBody>
      </p:sp>
      <p:sp>
        <p:nvSpPr>
          <p:cNvPr id="18" name="正方形/長方形 17"/>
          <p:cNvSpPr/>
          <p:nvPr/>
        </p:nvSpPr>
        <p:spPr>
          <a:xfrm>
            <a:off x="611560" y="5157192"/>
            <a:ext cx="8145004" cy="720080"/>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smtClean="0">
                <a:solidFill>
                  <a:schemeClr val="tx1"/>
                </a:solidFill>
              </a:rPr>
              <a:t>（１）定住魅力の強化</a:t>
            </a:r>
            <a:r>
              <a:rPr kumimoji="1" lang="en-US" altLang="ja-JP" sz="1400" dirty="0" smtClean="0">
                <a:solidFill>
                  <a:schemeClr val="tx1"/>
                </a:solidFill>
              </a:rPr>
              <a:t>		</a:t>
            </a:r>
            <a:r>
              <a:rPr kumimoji="1" lang="ja-JP" altLang="en-US" sz="1400" dirty="0" smtClean="0">
                <a:solidFill>
                  <a:schemeClr val="tx1"/>
                </a:solidFill>
              </a:rPr>
              <a:t>居住魅力の発信、空き家の活用　等</a:t>
            </a:r>
            <a:endParaRPr kumimoji="1" lang="en-US" altLang="ja-JP" sz="1400" dirty="0" smtClean="0">
              <a:solidFill>
                <a:schemeClr val="tx1"/>
              </a:solidFill>
            </a:endParaRPr>
          </a:p>
          <a:p>
            <a:r>
              <a:rPr lang="ja-JP" altLang="en-US" sz="1400" dirty="0" smtClean="0">
                <a:solidFill>
                  <a:schemeClr val="tx1"/>
                </a:solidFill>
              </a:rPr>
              <a:t>（２）都市魅力の創出・発信</a:t>
            </a:r>
            <a:r>
              <a:rPr lang="en-US" altLang="ja-JP" sz="1400" dirty="0" smtClean="0">
                <a:solidFill>
                  <a:schemeClr val="tx1"/>
                </a:solidFill>
              </a:rPr>
              <a:t>	</a:t>
            </a:r>
            <a:r>
              <a:rPr lang="ja-JP" altLang="en-US" sz="1400" dirty="0" smtClean="0">
                <a:solidFill>
                  <a:schemeClr val="tx1"/>
                </a:solidFill>
              </a:rPr>
              <a:t>観光客</a:t>
            </a:r>
            <a:r>
              <a:rPr lang="ja-JP" altLang="en-US" sz="1400" dirty="0">
                <a:solidFill>
                  <a:schemeClr val="tx1"/>
                </a:solidFill>
              </a:rPr>
              <a:t>の受入環境整備、国際エンターテイメント都市の創出　等</a:t>
            </a:r>
            <a:endParaRPr lang="en-US" altLang="ja-JP" sz="1400" dirty="0">
              <a:solidFill>
                <a:schemeClr val="tx1"/>
              </a:solidFill>
            </a:endParaRPr>
          </a:p>
        </p:txBody>
      </p:sp>
      <p:sp>
        <p:nvSpPr>
          <p:cNvPr id="19" name="テキスト ボックス 18"/>
          <p:cNvSpPr txBox="1"/>
          <p:nvPr/>
        </p:nvSpPr>
        <p:spPr>
          <a:xfrm>
            <a:off x="467544" y="4880193"/>
            <a:ext cx="1800200" cy="276999"/>
          </a:xfrm>
          <a:prstGeom prst="rect">
            <a:avLst/>
          </a:prstGeom>
          <a:noFill/>
        </p:spPr>
        <p:txBody>
          <a:bodyPr wrap="square" rtlCol="0">
            <a:spAutoFit/>
          </a:bodyPr>
          <a:lstStyle/>
          <a:p>
            <a:r>
              <a:rPr kumimoji="1" lang="ja-JP" altLang="en-US" sz="1200" b="1" dirty="0" smtClean="0"/>
              <a:t>＜基本的方向＞</a:t>
            </a:r>
            <a:endParaRPr kumimoji="1" lang="ja-JP" altLang="en-US" sz="1200" b="1" dirty="0"/>
          </a:p>
        </p:txBody>
      </p:sp>
      <p:sp>
        <p:nvSpPr>
          <p:cNvPr id="21" name="円/楕円 20"/>
          <p:cNvSpPr/>
          <p:nvPr/>
        </p:nvSpPr>
        <p:spPr>
          <a:xfrm>
            <a:off x="6804248" y="3284984"/>
            <a:ext cx="2276352" cy="10801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400" b="1" dirty="0"/>
              <a:t>東西二極</a:t>
            </a:r>
            <a:r>
              <a:rPr lang="ja-JP" altLang="en-US" sz="1400" b="1" dirty="0" smtClean="0"/>
              <a:t>の一極</a:t>
            </a:r>
            <a:endParaRPr lang="en-US" altLang="ja-JP" sz="1400" b="1" dirty="0" smtClean="0"/>
          </a:p>
          <a:p>
            <a:pPr algn="ctr"/>
            <a:r>
              <a:rPr lang="ja-JP" altLang="en-US" sz="1400" b="1" dirty="0" smtClean="0"/>
              <a:t>としての社会経済</a:t>
            </a:r>
            <a:endParaRPr lang="en-US" altLang="ja-JP" sz="1400" b="1" dirty="0" smtClean="0"/>
          </a:p>
          <a:p>
            <a:pPr algn="ctr"/>
            <a:r>
              <a:rPr lang="ja-JP" altLang="en-US" sz="1400" b="1" dirty="0" smtClean="0"/>
              <a:t>構造の構築</a:t>
            </a:r>
            <a:endParaRPr kumimoji="1" lang="ja-JP" altLang="en-US" sz="1400" b="1" dirty="0"/>
          </a:p>
        </p:txBody>
      </p:sp>
      <p:sp>
        <p:nvSpPr>
          <p:cNvPr id="22" name="正方形/長方形 2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sp>
        <p:nvSpPr>
          <p:cNvPr id="23" name="正方形/長方形 22"/>
          <p:cNvSpPr/>
          <p:nvPr/>
        </p:nvSpPr>
        <p:spPr>
          <a:xfrm>
            <a:off x="378097" y="1556792"/>
            <a:ext cx="8460940" cy="936104"/>
          </a:xfrm>
          <a:prstGeom prst="rect">
            <a:avLst/>
          </a:prstGeom>
          <a:ln w="12700"/>
        </p:spPr>
        <p:style>
          <a:lnRef idx="2">
            <a:schemeClr val="dk1"/>
          </a:lnRef>
          <a:fillRef idx="1">
            <a:schemeClr val="lt1"/>
          </a:fillRef>
          <a:effectRef idx="0">
            <a:schemeClr val="dk1"/>
          </a:effectRef>
          <a:fontRef idx="minor">
            <a:schemeClr val="dk1"/>
          </a:fontRef>
        </p:style>
        <p:txBody>
          <a:bodyPr rtlCol="0" anchor="t"/>
          <a:lstStyle/>
          <a:p>
            <a:r>
              <a:rPr kumimoji="1" lang="en-US" altLang="ja-JP" sz="1400" b="1" dirty="0" smtClean="0"/>
              <a:t>【</a:t>
            </a:r>
            <a:r>
              <a:rPr lang="ja-JP" altLang="en-US" sz="1400" b="1" dirty="0"/>
              <a:t>具体的</a:t>
            </a:r>
            <a:r>
              <a:rPr kumimoji="1" lang="ja-JP" altLang="en-US" sz="1400" b="1" dirty="0" smtClean="0"/>
              <a:t>目標</a:t>
            </a:r>
            <a:r>
              <a:rPr kumimoji="1" lang="en-US" altLang="ja-JP" sz="1400" b="1" dirty="0" smtClean="0"/>
              <a:t>】</a:t>
            </a:r>
          </a:p>
          <a:p>
            <a:r>
              <a:rPr lang="ja-JP" altLang="en-US" sz="1400" b="1" dirty="0" smtClean="0"/>
              <a:t>○　来阪外国人：</a:t>
            </a:r>
            <a:r>
              <a:rPr lang="en-US" altLang="ja-JP" sz="1400" b="1" dirty="0" smtClean="0"/>
              <a:t>37</a:t>
            </a:r>
            <a:r>
              <a:rPr lang="en-US" altLang="ja-JP" sz="1400" b="1" dirty="0"/>
              <a:t>6</a:t>
            </a:r>
            <a:r>
              <a:rPr lang="ja-JP" altLang="en-US" sz="1400" b="1" dirty="0" smtClean="0"/>
              <a:t>万人（</a:t>
            </a:r>
            <a:r>
              <a:rPr lang="en-US" altLang="ja-JP" sz="1400" b="1" dirty="0" smtClean="0"/>
              <a:t>H26</a:t>
            </a:r>
            <a:r>
              <a:rPr lang="ja-JP" altLang="en-US" sz="1400" b="1" dirty="0" smtClean="0"/>
              <a:t>）➡　</a:t>
            </a:r>
            <a:r>
              <a:rPr lang="en-US" altLang="ja-JP" sz="1400" b="1" dirty="0" smtClean="0"/>
              <a:t>650</a:t>
            </a:r>
            <a:r>
              <a:rPr lang="ja-JP" altLang="en-US" sz="1400" b="1" dirty="0" smtClean="0"/>
              <a:t>万</a:t>
            </a:r>
            <a:r>
              <a:rPr lang="en-US" altLang="ja-JP" sz="1400" b="1" dirty="0" smtClean="0"/>
              <a:t>【</a:t>
            </a:r>
            <a:r>
              <a:rPr lang="ja-JP" altLang="en-US" sz="1400" b="1" dirty="0" smtClean="0"/>
              <a:t>～</a:t>
            </a:r>
            <a:r>
              <a:rPr lang="en-US" altLang="ja-JP" sz="1400" b="1" dirty="0" smtClean="0"/>
              <a:t>H32</a:t>
            </a:r>
            <a:r>
              <a:rPr lang="ja-JP" altLang="en-US" sz="1400" b="1" dirty="0" smtClean="0"/>
              <a:t>年まで</a:t>
            </a:r>
            <a:r>
              <a:rPr lang="en-US" altLang="ja-JP" sz="1400" b="1" dirty="0" smtClean="0"/>
              <a:t>】</a:t>
            </a:r>
          </a:p>
          <a:p>
            <a:r>
              <a:rPr kumimoji="1" lang="ja-JP" altLang="en-US" sz="1400" b="1" dirty="0" smtClean="0"/>
              <a:t>○　東京圏への転入－転出数：▲</a:t>
            </a:r>
            <a:r>
              <a:rPr kumimoji="1" lang="en-US" altLang="ja-JP" sz="1400" b="1" dirty="0" smtClean="0"/>
              <a:t>10,905</a:t>
            </a:r>
            <a:r>
              <a:rPr kumimoji="1" lang="ja-JP" altLang="en-US" sz="1400" b="1" dirty="0" smtClean="0"/>
              <a:t>人（</a:t>
            </a:r>
            <a:r>
              <a:rPr kumimoji="1" lang="en-US" altLang="ja-JP" sz="1400" b="1" dirty="0" smtClean="0"/>
              <a:t>H26</a:t>
            </a:r>
            <a:r>
              <a:rPr kumimoji="1" lang="ja-JP" altLang="en-US" sz="1400" b="1" dirty="0" smtClean="0"/>
              <a:t>）➡　前年を下回る</a:t>
            </a:r>
            <a:endParaRPr kumimoji="1" lang="en-US" altLang="ja-JP" sz="1400" b="1" dirty="0" smtClean="0"/>
          </a:p>
          <a:p>
            <a:r>
              <a:rPr kumimoji="1" lang="ja-JP" altLang="en-US" sz="1400" dirty="0" smtClean="0"/>
              <a:t>＜参考指標＞住宅流通件数に占める既存住宅のシェア、世界の都市総合力ランキング</a:t>
            </a:r>
            <a:r>
              <a:rPr lang="ja-JP" altLang="en-US" sz="1400" dirty="0" smtClean="0"/>
              <a:t>（</a:t>
            </a:r>
            <a:r>
              <a:rPr lang="ja-JP" altLang="en-US" sz="1400" dirty="0"/>
              <a:t>森記念</a:t>
            </a:r>
            <a:r>
              <a:rPr lang="ja-JP" altLang="en-US" sz="1400" dirty="0" smtClean="0"/>
              <a:t>財団）</a:t>
            </a:r>
            <a:endParaRPr kumimoji="1" lang="ja-JP" altLang="en-US" sz="1400" dirty="0"/>
          </a:p>
        </p:txBody>
      </p:sp>
    </p:spTree>
    <p:extLst>
      <p:ext uri="{BB962C8B-B14F-4D97-AF65-F5344CB8AC3E}">
        <p14:creationId xmlns:p14="http://schemas.microsoft.com/office/powerpoint/2010/main" val="29230445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23527" y="785794"/>
            <a:ext cx="8640961" cy="5883566"/>
          </a:xfrm>
          <a:prstGeom prst="rect">
            <a:avLst/>
          </a:prstGeom>
          <a:noFill/>
          <a:ln w="38100" cmpd="dbl"/>
        </p:spPr>
        <p:style>
          <a:lnRef idx="2">
            <a:schemeClr val="dk1"/>
          </a:lnRef>
          <a:fillRef idx="1">
            <a:schemeClr val="lt1"/>
          </a:fillRef>
          <a:effectRef idx="0">
            <a:schemeClr val="dk1"/>
          </a:effectRef>
          <a:fontRef idx="minor">
            <a:schemeClr val="dk1"/>
          </a:fontRef>
        </p:style>
        <p:txBody>
          <a:bodyPr rtlCol="0" anchor="t"/>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180000" indent="-457200"/>
            <a:r>
              <a:rPr lang="en-US" altLang="ja-JP" sz="1400" b="1" dirty="0" smtClean="0">
                <a:solidFill>
                  <a:schemeClr val="tx1"/>
                </a:solidFill>
              </a:rPr>
              <a:t>Topic</a:t>
            </a:r>
            <a:r>
              <a:rPr lang="ja-JP" altLang="en-US" sz="1400" b="1" dirty="0">
                <a:solidFill>
                  <a:schemeClr val="tx1"/>
                </a:solidFill>
              </a:rPr>
              <a:t>⑨</a:t>
            </a:r>
            <a:r>
              <a:rPr lang="ja-JP" altLang="en-US" sz="1400" b="1" dirty="0" smtClean="0">
                <a:solidFill>
                  <a:schemeClr val="tx1"/>
                </a:solidFill>
              </a:rPr>
              <a:t>　空家等対策</a:t>
            </a:r>
            <a:endParaRPr lang="en-US" altLang="ja-JP" sz="1400" b="1" dirty="0" smtClean="0">
              <a:solidFill>
                <a:schemeClr val="tx1"/>
              </a:solidFill>
            </a:endParaRPr>
          </a:p>
          <a:p>
            <a:pPr marL="108000">
              <a:spcBef>
                <a:spcPts val="600"/>
              </a:spcBef>
            </a:pPr>
            <a:r>
              <a:rPr lang="ja-JP" altLang="en-US" sz="1400" dirty="0" smtClean="0">
                <a:solidFill>
                  <a:schemeClr val="tx1"/>
                </a:solidFill>
              </a:rPr>
              <a:t>　空家等の増加は、まちの防犯性、防災性の低下や都市景観上の問題を生じるとともに、地域コミュニティの衰退を招くなど、都市の居住魅力の低下に</a:t>
            </a:r>
            <a:r>
              <a:rPr lang="ja-JP" altLang="en-US" sz="1400" dirty="0">
                <a:solidFill>
                  <a:schemeClr val="tx1"/>
                </a:solidFill>
              </a:rPr>
              <a:t>つながる</a:t>
            </a:r>
            <a:r>
              <a:rPr lang="ja-JP" altLang="en-US" sz="1400" dirty="0" smtClean="0">
                <a:solidFill>
                  <a:schemeClr val="tx1"/>
                </a:solidFill>
              </a:rPr>
              <a:t>ため、その対策は</a:t>
            </a:r>
            <a:r>
              <a:rPr lang="ja-JP" altLang="en-US" sz="1400" dirty="0">
                <a:solidFill>
                  <a:schemeClr val="tx1"/>
                </a:solidFill>
              </a:rPr>
              <a:t>喫緊</a:t>
            </a:r>
            <a:r>
              <a:rPr lang="ja-JP" altLang="en-US" sz="1400" dirty="0" smtClean="0">
                <a:solidFill>
                  <a:schemeClr val="tx1"/>
                </a:solidFill>
              </a:rPr>
              <a:t>の課題です。</a:t>
            </a:r>
            <a:endParaRPr lang="en-US" altLang="ja-JP" sz="1400" dirty="0" smtClean="0">
              <a:solidFill>
                <a:schemeClr val="tx1"/>
              </a:solidFill>
            </a:endParaRPr>
          </a:p>
          <a:p>
            <a:pPr marL="108000">
              <a:spcBef>
                <a:spcPts val="600"/>
              </a:spcBef>
            </a:pPr>
            <a:r>
              <a:rPr lang="ja-JP" altLang="en-US" sz="1400" dirty="0" smtClean="0">
                <a:solidFill>
                  <a:schemeClr val="tx1"/>
                </a:solidFill>
              </a:rPr>
              <a:t>　大阪府においては、平成</a:t>
            </a:r>
            <a:r>
              <a:rPr lang="en-US" altLang="ja-JP" sz="1400" dirty="0" smtClean="0">
                <a:solidFill>
                  <a:schemeClr val="tx1"/>
                </a:solidFill>
              </a:rPr>
              <a:t>25</a:t>
            </a:r>
            <a:r>
              <a:rPr lang="ja-JP" altLang="en-US" sz="1400" dirty="0" smtClean="0">
                <a:solidFill>
                  <a:schemeClr val="tx1"/>
                </a:solidFill>
              </a:rPr>
              <a:t>年住宅・土地統計調査（確報集計結果）によると、空家数は約</a:t>
            </a:r>
            <a:r>
              <a:rPr lang="en-US" altLang="ja-JP" sz="1400" dirty="0" smtClean="0">
                <a:solidFill>
                  <a:schemeClr val="tx1"/>
                </a:solidFill>
              </a:rPr>
              <a:t>68</a:t>
            </a:r>
            <a:r>
              <a:rPr lang="ja-JP" altLang="en-US" sz="1400" dirty="0" smtClean="0">
                <a:solidFill>
                  <a:schemeClr val="tx1"/>
                </a:solidFill>
              </a:rPr>
              <a:t>万戸、空家率が</a:t>
            </a:r>
            <a:r>
              <a:rPr lang="en-US" altLang="ja-JP" sz="1400" dirty="0" smtClean="0">
                <a:solidFill>
                  <a:schemeClr val="tx1"/>
                </a:solidFill>
              </a:rPr>
              <a:t>14.8</a:t>
            </a:r>
            <a:r>
              <a:rPr lang="ja-JP" altLang="en-US" sz="1400" dirty="0" smtClean="0">
                <a:solidFill>
                  <a:schemeClr val="tx1"/>
                </a:solidFill>
              </a:rPr>
              <a:t>％にのぼり、平成</a:t>
            </a:r>
            <a:r>
              <a:rPr lang="en-US" altLang="ja-JP" sz="1400" dirty="0" smtClean="0">
                <a:solidFill>
                  <a:schemeClr val="tx1"/>
                </a:solidFill>
              </a:rPr>
              <a:t>20</a:t>
            </a:r>
            <a:r>
              <a:rPr lang="ja-JP" altLang="en-US" sz="1400" dirty="0" smtClean="0">
                <a:solidFill>
                  <a:schemeClr val="tx1"/>
                </a:solidFill>
              </a:rPr>
              <a:t>年の同調査に比べ、</a:t>
            </a:r>
            <a:r>
              <a:rPr lang="en-US" altLang="ja-JP" sz="1400" dirty="0" smtClean="0">
                <a:solidFill>
                  <a:schemeClr val="tx1"/>
                </a:solidFill>
              </a:rPr>
              <a:t>5.4</a:t>
            </a:r>
            <a:r>
              <a:rPr lang="ja-JP" altLang="en-US" sz="1400" dirty="0" smtClean="0">
                <a:solidFill>
                  <a:schemeClr val="tx1"/>
                </a:solidFill>
              </a:rPr>
              <a:t>万戸、</a:t>
            </a:r>
            <a:r>
              <a:rPr lang="en-US" altLang="ja-JP" sz="1400" dirty="0" smtClean="0">
                <a:solidFill>
                  <a:schemeClr val="tx1"/>
                </a:solidFill>
              </a:rPr>
              <a:t>0.4</a:t>
            </a:r>
            <a:r>
              <a:rPr lang="ja-JP" altLang="en-US" sz="1400" dirty="0" smtClean="0">
                <a:solidFill>
                  <a:schemeClr val="tx1"/>
                </a:solidFill>
              </a:rPr>
              <a:t>ポイント増加しました。</a:t>
            </a:r>
            <a:endParaRPr lang="en-US" altLang="ja-JP" sz="1400" dirty="0" smtClean="0">
              <a:solidFill>
                <a:schemeClr val="tx1"/>
              </a:solidFill>
            </a:endParaRPr>
          </a:p>
          <a:p>
            <a:pPr marL="108000">
              <a:spcBef>
                <a:spcPts val="600"/>
              </a:spcBef>
            </a:pPr>
            <a:r>
              <a:rPr lang="ja-JP" altLang="en-US" sz="1400" dirty="0" smtClean="0">
                <a:solidFill>
                  <a:schemeClr val="tx1"/>
                </a:solidFill>
              </a:rPr>
              <a:t>　「空家等対策の推進に関する特別措置法」</a:t>
            </a:r>
            <a:r>
              <a:rPr lang="ja-JP" altLang="en-US" sz="1400" dirty="0">
                <a:solidFill>
                  <a:schemeClr val="tx1"/>
                </a:solidFill>
              </a:rPr>
              <a:t>が完全施行（平成</a:t>
            </a:r>
            <a:r>
              <a:rPr lang="en-US" altLang="ja-JP" sz="1400" dirty="0">
                <a:solidFill>
                  <a:schemeClr val="tx1"/>
                </a:solidFill>
              </a:rPr>
              <a:t>27</a:t>
            </a:r>
            <a:r>
              <a:rPr lang="ja-JP" altLang="en-US" sz="1400" dirty="0">
                <a:solidFill>
                  <a:schemeClr val="tx1"/>
                </a:solidFill>
              </a:rPr>
              <a:t>年</a:t>
            </a:r>
            <a:r>
              <a:rPr lang="en-US" altLang="ja-JP" sz="1400" dirty="0">
                <a:solidFill>
                  <a:schemeClr val="tx1"/>
                </a:solidFill>
              </a:rPr>
              <a:t>5</a:t>
            </a:r>
            <a:r>
              <a:rPr lang="ja-JP" altLang="en-US" sz="1400" dirty="0">
                <a:solidFill>
                  <a:schemeClr val="tx1"/>
                </a:solidFill>
              </a:rPr>
              <a:t>月</a:t>
            </a:r>
            <a:r>
              <a:rPr lang="en-US" altLang="ja-JP" sz="1400" dirty="0">
                <a:solidFill>
                  <a:schemeClr val="tx1"/>
                </a:solidFill>
              </a:rPr>
              <a:t>26</a:t>
            </a:r>
            <a:r>
              <a:rPr lang="ja-JP" altLang="en-US" sz="1400" dirty="0" smtClean="0">
                <a:solidFill>
                  <a:schemeClr val="tx1"/>
                </a:solidFill>
              </a:rPr>
              <a:t>日）されたことを受け、空家等を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都市</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の居住魅力を向上</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させる有用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かつ貴重な資産</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と捉え、以下の取組みを進めています。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08000">
              <a:spcBef>
                <a:spcPts val="600"/>
              </a:spcBef>
            </a:pPr>
            <a:endParaRPr lang="en-US" altLang="ja-JP" sz="1400" dirty="0" smtClean="0">
              <a:solidFill>
                <a:schemeClr val="tx1"/>
              </a:solidFill>
            </a:endParaRPr>
          </a:p>
          <a:p>
            <a:pPr marL="180000" indent="-457200">
              <a:spcBef>
                <a:spcPts val="600"/>
              </a:spcBef>
            </a:pPr>
            <a:r>
              <a:rPr lang="ja-JP" altLang="en-US" sz="1400" b="1" dirty="0" smtClean="0">
                <a:solidFill>
                  <a:schemeClr val="tx1"/>
                </a:solidFill>
              </a:rPr>
              <a:t>■　特定空家等に対する取組み</a:t>
            </a:r>
            <a:endParaRPr lang="en-US" altLang="ja-JP" sz="1400" b="1" dirty="0" smtClean="0">
              <a:solidFill>
                <a:schemeClr val="tx1"/>
              </a:solidFill>
            </a:endParaRPr>
          </a:p>
          <a:p>
            <a:pPr marL="180000" indent="-457200">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rPr>
              <a:t>・　市町村と連携して、空家</a:t>
            </a:r>
            <a:r>
              <a:rPr lang="ja-JP" altLang="en-US" sz="1400" dirty="0">
                <a:solidFill>
                  <a:schemeClr val="tx1"/>
                </a:solidFill>
              </a:rPr>
              <a:t>等</a:t>
            </a:r>
            <a:r>
              <a:rPr lang="ja-JP" altLang="en-US" sz="1400" dirty="0" smtClean="0">
                <a:solidFill>
                  <a:schemeClr val="tx1"/>
                </a:solidFill>
              </a:rPr>
              <a:t>の実態把握に努めます。</a:t>
            </a:r>
            <a:endParaRPr lang="en-US" altLang="ja-JP" sz="1400" dirty="0" smtClean="0">
              <a:solidFill>
                <a:schemeClr val="tx1"/>
              </a:solidFill>
            </a:endParaRPr>
          </a:p>
          <a:p>
            <a:pPr marL="180000" indent="-457200"/>
            <a:r>
              <a:rPr lang="ja-JP" altLang="en-US" sz="1400" dirty="0">
                <a:solidFill>
                  <a:schemeClr val="tx1"/>
                </a:solidFill>
              </a:rPr>
              <a:t>　</a:t>
            </a:r>
            <a:r>
              <a:rPr lang="ja-JP" altLang="en-US" sz="1400" dirty="0" smtClean="0">
                <a:solidFill>
                  <a:schemeClr val="tx1"/>
                </a:solidFill>
              </a:rPr>
              <a:t>・</a:t>
            </a:r>
            <a:r>
              <a:rPr lang="ja-JP" altLang="en-US" sz="1400" dirty="0">
                <a:solidFill>
                  <a:schemeClr val="tx1"/>
                </a:solidFill>
              </a:rPr>
              <a:t>　</a:t>
            </a:r>
            <a:r>
              <a:rPr lang="ja-JP" altLang="en-US" sz="1400" dirty="0" smtClean="0">
                <a:solidFill>
                  <a:schemeClr val="tx1"/>
                </a:solidFill>
              </a:rPr>
              <a:t>まちづくりと一体となって特定空家等の除却が促進される仕組みを検討します。</a:t>
            </a:r>
            <a:endParaRPr lang="en-US" altLang="ja-JP" sz="1400" dirty="0">
              <a:solidFill>
                <a:schemeClr val="tx1"/>
              </a:solidFill>
            </a:endParaRPr>
          </a:p>
          <a:p>
            <a:pPr marL="180000" indent="-457200">
              <a:lnSpc>
                <a:spcPts val="1000"/>
              </a:lnSpc>
            </a:pPr>
            <a:endParaRPr lang="en-US" altLang="ja-JP" sz="1400" b="1" dirty="0">
              <a:solidFill>
                <a:schemeClr val="tx1"/>
              </a:solidFill>
            </a:endParaRPr>
          </a:p>
          <a:p>
            <a:pPr marL="180000" indent="-457200"/>
            <a:r>
              <a:rPr lang="ja-JP" altLang="en-US" sz="1400" b="1" dirty="0" smtClean="0">
                <a:solidFill>
                  <a:schemeClr val="tx1"/>
                </a:solidFill>
              </a:rPr>
              <a:t>■　空家等の利活用や適正管理、除却等が促進される環境の整備に対する取組み</a:t>
            </a:r>
          </a:p>
          <a:p>
            <a:pPr indent="-468000">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rPr>
              <a:t>・　市町村に対して都市の居住魅力向上に資する空家等</a:t>
            </a:r>
            <a:r>
              <a:rPr lang="en-US" altLang="ja-JP" sz="1400" dirty="0" smtClean="0">
                <a:solidFill>
                  <a:schemeClr val="tx1"/>
                </a:solidFill>
              </a:rPr>
              <a:t/>
            </a:r>
            <a:br>
              <a:rPr lang="en-US" altLang="ja-JP" sz="1400" dirty="0" smtClean="0">
                <a:solidFill>
                  <a:schemeClr val="tx1"/>
                </a:solidFill>
              </a:rPr>
            </a:br>
            <a:r>
              <a:rPr lang="ja-JP" altLang="en-US" sz="1400" dirty="0" smtClean="0">
                <a:solidFill>
                  <a:schemeClr val="tx1"/>
                </a:solidFill>
              </a:rPr>
              <a:t>　　対策の円滑</a:t>
            </a:r>
            <a:r>
              <a:rPr lang="ja-JP" altLang="en-US" sz="1400" dirty="0">
                <a:solidFill>
                  <a:schemeClr val="tx1"/>
                </a:solidFill>
              </a:rPr>
              <a:t>な</a:t>
            </a:r>
            <a:r>
              <a:rPr lang="ja-JP" altLang="en-US" sz="1400" dirty="0" smtClean="0">
                <a:solidFill>
                  <a:schemeClr val="tx1"/>
                </a:solidFill>
              </a:rPr>
              <a:t>実施を支援します。</a:t>
            </a:r>
            <a:r>
              <a:rPr lang="en-US" altLang="ja-JP" sz="1400" dirty="0">
                <a:solidFill>
                  <a:schemeClr val="tx1"/>
                </a:solidFill>
              </a:rPr>
              <a:t/>
            </a:r>
            <a:br>
              <a:rPr lang="en-US" altLang="ja-JP" sz="1400" dirty="0">
                <a:solidFill>
                  <a:schemeClr val="tx1"/>
                </a:solidFill>
              </a:rPr>
            </a:br>
            <a:r>
              <a:rPr lang="ja-JP" altLang="en-US" sz="1400" dirty="0" smtClean="0">
                <a:solidFill>
                  <a:schemeClr val="tx1"/>
                </a:solidFill>
              </a:rPr>
              <a:t>　・</a:t>
            </a:r>
            <a:r>
              <a:rPr lang="ja-JP" altLang="en-US" sz="1400" dirty="0">
                <a:solidFill>
                  <a:schemeClr val="tx1"/>
                </a:solidFill>
              </a:rPr>
              <a:t>　公民連携に</a:t>
            </a:r>
            <a:r>
              <a:rPr lang="ja-JP" altLang="en-US" sz="1400" dirty="0" smtClean="0">
                <a:solidFill>
                  <a:schemeClr val="tx1"/>
                </a:solidFill>
              </a:rPr>
              <a:t>よる空家等の適正管理や、空家</a:t>
            </a:r>
            <a:r>
              <a:rPr lang="ja-JP" altLang="en-US" sz="1400" dirty="0">
                <a:solidFill>
                  <a:schemeClr val="tx1"/>
                </a:solidFill>
              </a:rPr>
              <a:t>等</a:t>
            </a:r>
            <a:r>
              <a:rPr lang="ja-JP" altLang="en-US" sz="1400" dirty="0" smtClean="0">
                <a:solidFill>
                  <a:schemeClr val="tx1"/>
                </a:solidFill>
              </a:rPr>
              <a:t>を</a:t>
            </a:r>
            <a:r>
              <a:rPr lang="en-US" altLang="ja-JP" sz="1400" dirty="0" smtClean="0">
                <a:solidFill>
                  <a:schemeClr val="tx1"/>
                </a:solidFill>
              </a:rPr>
              <a:t/>
            </a:r>
            <a:br>
              <a:rPr lang="en-US" altLang="ja-JP" sz="1400" dirty="0" smtClean="0">
                <a:solidFill>
                  <a:schemeClr val="tx1"/>
                </a:solidFill>
              </a:rPr>
            </a:br>
            <a:r>
              <a:rPr lang="ja-JP" altLang="en-US" sz="1400" dirty="0" smtClean="0">
                <a:solidFill>
                  <a:schemeClr val="tx1"/>
                </a:solidFill>
              </a:rPr>
              <a:t>　　含めた中古</a:t>
            </a:r>
            <a:r>
              <a:rPr lang="ja-JP" altLang="en-US" sz="1400" dirty="0">
                <a:solidFill>
                  <a:schemeClr val="tx1"/>
                </a:solidFill>
              </a:rPr>
              <a:t>住宅の流通</a:t>
            </a:r>
            <a:r>
              <a:rPr lang="ja-JP" altLang="en-US" sz="1400" dirty="0" smtClean="0">
                <a:solidFill>
                  <a:schemeClr val="tx1"/>
                </a:solidFill>
              </a:rPr>
              <a:t>、リフォーム市場の</a:t>
            </a:r>
            <a:r>
              <a:rPr lang="ja-JP" altLang="en-US" sz="1400" dirty="0">
                <a:solidFill>
                  <a:schemeClr val="tx1"/>
                </a:solidFill>
              </a:rPr>
              <a:t>活性化</a:t>
            </a:r>
            <a:r>
              <a:rPr lang="ja-JP" altLang="en-US" sz="1400" dirty="0" smtClean="0">
                <a:solidFill>
                  <a:schemeClr val="tx1"/>
                </a:solidFill>
              </a:rPr>
              <a:t>を</a:t>
            </a:r>
            <a:r>
              <a:rPr lang="en-US" altLang="ja-JP" sz="1400" dirty="0" smtClean="0">
                <a:solidFill>
                  <a:schemeClr val="tx1"/>
                </a:solidFill>
              </a:rPr>
              <a:t/>
            </a:r>
            <a:br>
              <a:rPr lang="en-US" altLang="ja-JP" sz="1400" dirty="0" smtClean="0">
                <a:solidFill>
                  <a:schemeClr val="tx1"/>
                </a:solidFill>
              </a:rPr>
            </a:br>
            <a:r>
              <a:rPr lang="ja-JP" altLang="en-US" sz="1400" dirty="0" smtClean="0">
                <a:solidFill>
                  <a:schemeClr val="tx1"/>
                </a:solidFill>
              </a:rPr>
              <a:t>　　促進</a:t>
            </a:r>
            <a:r>
              <a:rPr lang="ja-JP" altLang="en-US" sz="1400" dirty="0">
                <a:solidFill>
                  <a:schemeClr val="tx1"/>
                </a:solidFill>
              </a:rPr>
              <a:t>します</a:t>
            </a:r>
            <a:r>
              <a:rPr lang="ja-JP" altLang="en-US" sz="1400" dirty="0" smtClean="0">
                <a:solidFill>
                  <a:schemeClr val="tx1"/>
                </a:solidFill>
              </a:rPr>
              <a:t>。</a:t>
            </a:r>
            <a:r>
              <a:rPr lang="en-US" altLang="ja-JP" sz="1400" dirty="0">
                <a:solidFill>
                  <a:schemeClr val="tx1"/>
                </a:solidFill>
              </a:rPr>
              <a:t/>
            </a:r>
            <a:br>
              <a:rPr lang="en-US" altLang="ja-JP" sz="1400" dirty="0">
                <a:solidFill>
                  <a:schemeClr val="tx1"/>
                </a:solidFill>
              </a:rPr>
            </a:br>
            <a:r>
              <a:rPr lang="ja-JP" altLang="en-US" sz="1400" dirty="0" smtClean="0">
                <a:solidFill>
                  <a:schemeClr val="tx1"/>
                </a:solidFill>
              </a:rPr>
              <a:t>　・　空家等の利活用を図る専門家やリノベーションを行う</a:t>
            </a:r>
            <a:r>
              <a:rPr lang="en-US" altLang="ja-JP" sz="1400" dirty="0" smtClean="0">
                <a:solidFill>
                  <a:schemeClr val="tx1"/>
                </a:solidFill>
              </a:rPr>
              <a:t/>
            </a:r>
            <a:br>
              <a:rPr lang="en-US" altLang="ja-JP" sz="1400" dirty="0" smtClean="0">
                <a:solidFill>
                  <a:schemeClr val="tx1"/>
                </a:solidFill>
              </a:rPr>
            </a:br>
            <a:r>
              <a:rPr lang="ja-JP" altLang="en-US" sz="1400" dirty="0" smtClean="0">
                <a:solidFill>
                  <a:schemeClr val="tx1"/>
                </a:solidFill>
              </a:rPr>
              <a:t>　　大工等を育成し、中核人材として活躍することを支援</a:t>
            </a:r>
            <a:r>
              <a:rPr lang="en-US" altLang="ja-JP" sz="1400" dirty="0" smtClean="0">
                <a:solidFill>
                  <a:schemeClr val="tx1"/>
                </a:solidFill>
              </a:rPr>
              <a:t/>
            </a:r>
            <a:br>
              <a:rPr lang="en-US" altLang="ja-JP" sz="1400" dirty="0" smtClean="0">
                <a:solidFill>
                  <a:schemeClr val="tx1"/>
                </a:solidFill>
              </a:rPr>
            </a:br>
            <a:r>
              <a:rPr lang="ja-JP" altLang="en-US" sz="1400" dirty="0" smtClean="0">
                <a:solidFill>
                  <a:schemeClr val="tx1"/>
                </a:solidFill>
              </a:rPr>
              <a:t>　　します。</a:t>
            </a:r>
            <a:endParaRPr lang="ja-JP" altLang="en-US" sz="1400" dirty="0">
              <a:solidFill>
                <a:schemeClr val="tx1"/>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206" y="4194886"/>
            <a:ext cx="4296266" cy="2402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直線コネクタ 2"/>
          <p:cNvCxnSpPr/>
          <p:nvPr/>
        </p:nvCxnSpPr>
        <p:spPr>
          <a:xfrm>
            <a:off x="179512" y="557972"/>
            <a:ext cx="8784976" cy="0"/>
          </a:xfrm>
          <a:prstGeom prst="line">
            <a:avLst/>
          </a:prstGeom>
        </p:spPr>
        <p:style>
          <a:lnRef idx="3">
            <a:schemeClr val="accent3"/>
          </a:lnRef>
          <a:fillRef idx="0">
            <a:schemeClr val="accent3"/>
          </a:fillRef>
          <a:effectRef idx="2">
            <a:schemeClr val="accent3"/>
          </a:effectRef>
          <a:fontRef idx="minor">
            <a:schemeClr val="tx1"/>
          </a:fontRef>
        </p:style>
      </p:cxnSp>
      <p:sp>
        <p:nvSpPr>
          <p:cNvPr id="9" name="正方形/長方形 8"/>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44</a:t>
            </a:fld>
            <a:endParaRPr lang="ja-JP" altLang="en-US" dirty="0">
              <a:solidFill>
                <a:prstClr val="black"/>
              </a:solidFill>
            </a:endParaRPr>
          </a:p>
        </p:txBody>
      </p:sp>
    </p:spTree>
    <p:extLst>
      <p:ext uri="{BB962C8B-B14F-4D97-AF65-F5344CB8AC3E}">
        <p14:creationId xmlns:p14="http://schemas.microsoft.com/office/powerpoint/2010/main" val="17794498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3"/>
          </a:lnRef>
          <a:fillRef idx="0">
            <a:schemeClr val="accent3"/>
          </a:fillRef>
          <a:effectRef idx="2">
            <a:schemeClr val="accent3"/>
          </a:effectRef>
          <a:fontRef idx="minor">
            <a:schemeClr val="tx1"/>
          </a:fontRef>
        </p:style>
      </p:cxnSp>
      <p:sp>
        <p:nvSpPr>
          <p:cNvPr id="5" name="正方形/長方形 4"/>
          <p:cNvSpPr/>
          <p:nvPr/>
        </p:nvSpPr>
        <p:spPr>
          <a:xfrm>
            <a:off x="107504" y="706413"/>
            <a:ext cx="8856984" cy="6124754"/>
          </a:xfrm>
          <a:prstGeom prst="rect">
            <a:avLst/>
          </a:prstGeom>
        </p:spPr>
        <p:txBody>
          <a:bodyPr wrap="square">
            <a:spAutoFit/>
          </a:bodyPr>
          <a:lstStyle/>
          <a:p>
            <a:pPr marL="180000" indent="-457200"/>
            <a:r>
              <a:rPr lang="ja-JP" altLang="en-US" sz="1400" b="1" dirty="0" smtClean="0"/>
              <a:t>■　国</a:t>
            </a:r>
            <a:r>
              <a:rPr lang="ja-JP" altLang="en-US" sz="1400" b="1" dirty="0"/>
              <a:t>への</a:t>
            </a:r>
            <a:r>
              <a:rPr lang="ja-JP" altLang="en-US" sz="1400" b="1" dirty="0" smtClean="0"/>
              <a:t>働きかけについて</a:t>
            </a:r>
            <a:endParaRPr lang="ja-JP" altLang="ja-JP" sz="1400" dirty="0"/>
          </a:p>
          <a:p>
            <a:pPr marL="180000" indent="-457200"/>
            <a:r>
              <a:rPr lang="ja-JP" altLang="en-US" sz="1400" b="1" dirty="0" smtClean="0">
                <a:cs typeface="Meiryo UI" panose="020B0604030504040204" pitchFamily="50" charset="-128"/>
              </a:rPr>
              <a:t>（１）国機関等の移転・設置</a:t>
            </a:r>
            <a:endParaRPr lang="en-US" altLang="ja-JP" sz="1400" b="1" dirty="0" smtClean="0">
              <a:cs typeface="Meiryo UI" panose="020B0604030504040204" pitchFamily="50" charset="-128"/>
            </a:endParaRPr>
          </a:p>
          <a:p>
            <a:pPr marL="180000" indent="-457200"/>
            <a:r>
              <a:rPr lang="ja-JP" altLang="en-US" sz="1400" dirty="0" smtClean="0">
                <a:cs typeface="Meiryo UI" panose="020B0604030504040204" pitchFamily="50" charset="-128"/>
              </a:rPr>
              <a:t>　　</a:t>
            </a:r>
            <a:r>
              <a:rPr lang="ja-JP" altLang="en-US" sz="1400" spc="-50" dirty="0" smtClean="0">
                <a:cs typeface="Meiryo UI" panose="020B0604030504040204" pitchFamily="50" charset="-128"/>
              </a:rPr>
              <a:t>東京一極集中を是正し、大阪における「しごと」と「ひ</a:t>
            </a:r>
            <a:r>
              <a:rPr lang="ja-JP" altLang="en-US" sz="1400" spc="-50" dirty="0">
                <a:cs typeface="Meiryo UI" panose="020B0604030504040204" pitchFamily="50" charset="-128"/>
              </a:rPr>
              <a:t>と</a:t>
            </a:r>
            <a:r>
              <a:rPr lang="ja-JP" altLang="en-US" sz="1400" spc="-50" dirty="0" smtClean="0">
                <a:cs typeface="Meiryo UI" panose="020B0604030504040204" pitchFamily="50" charset="-128"/>
              </a:rPr>
              <a:t>」の好循環を生むために必要な国機関の移転・設置を求めていきます。</a:t>
            </a:r>
            <a:endParaRPr lang="en-US" altLang="ja-JP" sz="1400" spc="-50" dirty="0" smtClean="0">
              <a:cs typeface="Meiryo UI" panose="020B0604030504040204" pitchFamily="50" charset="-128"/>
            </a:endParaRPr>
          </a:p>
          <a:p>
            <a:pPr marL="180000" indent="-457200"/>
            <a:r>
              <a:rPr lang="ja-JP" altLang="en-US" sz="1400" dirty="0">
                <a:cs typeface="Meiryo UI" panose="020B0604030504040204" pitchFamily="50" charset="-128"/>
              </a:rPr>
              <a:t>　</a:t>
            </a:r>
            <a:r>
              <a:rPr lang="ja-JP" altLang="en-US" sz="1400" dirty="0" smtClean="0">
                <a:cs typeface="Meiryo UI" panose="020B0604030504040204" pitchFamily="50" charset="-128"/>
              </a:rPr>
              <a:t>　また、関西広域連合とも連携し、大阪・関西への国機関の移転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・設置</a:t>
            </a:r>
            <a:r>
              <a:rPr lang="ja-JP" altLang="en-US" sz="1400" dirty="0" smtClean="0">
                <a:cs typeface="Meiryo UI" panose="020B0604030504040204" pitchFamily="50" charset="-128"/>
              </a:rPr>
              <a:t>を求めます。</a:t>
            </a:r>
            <a:endParaRPr lang="en-US" altLang="ja-JP" sz="1400" dirty="0" smtClean="0">
              <a:cs typeface="Meiryo UI" panose="020B0604030504040204" pitchFamily="50" charset="-128"/>
            </a:endParaRPr>
          </a:p>
          <a:p>
            <a:pPr marL="180000" indent="-457200"/>
            <a:endParaRPr lang="en-US" altLang="ja-JP" sz="1400" b="1" dirty="0" smtClean="0">
              <a:solidFill>
                <a:srgbClr val="FF0000"/>
              </a:solidFill>
              <a:cs typeface="Meiryo UI" panose="020B0604030504040204" pitchFamily="50" charset="-128"/>
            </a:endParaRPr>
          </a:p>
          <a:p>
            <a:pPr marL="180000" indent="-457200"/>
            <a:endParaRPr lang="en-US" altLang="ja-JP" sz="1400" b="1" dirty="0">
              <a:solidFill>
                <a:srgbClr val="FF0000"/>
              </a:solidFill>
              <a:cs typeface="Meiryo UI" panose="020B0604030504040204" pitchFamily="50" charset="-128"/>
            </a:endParaRPr>
          </a:p>
          <a:p>
            <a:pPr marL="180000" indent="-457200"/>
            <a:endParaRPr lang="en-US" altLang="ja-JP" sz="1400" b="1" dirty="0" smtClean="0">
              <a:solidFill>
                <a:srgbClr val="FF0000"/>
              </a:solidFill>
              <a:cs typeface="Meiryo UI" panose="020B0604030504040204" pitchFamily="50" charset="-128"/>
            </a:endParaRPr>
          </a:p>
          <a:p>
            <a:pPr marL="180000" indent="-457200"/>
            <a:endParaRPr lang="en-US" altLang="ja-JP" sz="1400" b="1" dirty="0" smtClean="0">
              <a:solidFill>
                <a:srgbClr val="FF0000"/>
              </a:solidFill>
              <a:cs typeface="Meiryo UI" panose="020B0604030504040204" pitchFamily="50" charset="-128"/>
            </a:endParaRPr>
          </a:p>
          <a:p>
            <a:pPr marL="180000" indent="-457200"/>
            <a:endParaRPr lang="en-US" altLang="ja-JP" sz="1400" b="1" dirty="0">
              <a:solidFill>
                <a:srgbClr val="FF0000"/>
              </a:solidFill>
              <a:cs typeface="Meiryo UI" panose="020B0604030504040204" pitchFamily="50" charset="-128"/>
            </a:endParaRPr>
          </a:p>
          <a:p>
            <a:pPr marL="180000" indent="-457200"/>
            <a:endParaRPr lang="en-US" altLang="ja-JP" sz="1400" b="1" dirty="0" smtClean="0">
              <a:solidFill>
                <a:srgbClr val="FF0000"/>
              </a:solidFill>
              <a:cs typeface="Meiryo UI" panose="020B0604030504040204" pitchFamily="50" charset="-128"/>
            </a:endParaRPr>
          </a:p>
          <a:p>
            <a:pPr marL="180000" indent="-457200"/>
            <a:endParaRPr lang="en-US" altLang="ja-JP" sz="1400" b="1" dirty="0">
              <a:solidFill>
                <a:srgbClr val="FF0000"/>
              </a:solidFill>
              <a:cs typeface="Meiryo UI" panose="020B0604030504040204" pitchFamily="50" charset="-128"/>
            </a:endParaRPr>
          </a:p>
          <a:p>
            <a:pPr marL="180000" indent="-457200"/>
            <a:endParaRPr lang="en-US" altLang="ja-JP" sz="1400" b="1" dirty="0" smtClean="0">
              <a:solidFill>
                <a:srgbClr val="FF0000"/>
              </a:solidFill>
              <a:cs typeface="Meiryo UI" panose="020B0604030504040204" pitchFamily="50" charset="-128"/>
            </a:endParaRPr>
          </a:p>
          <a:p>
            <a:pPr marL="180000" indent="-457200"/>
            <a:endParaRPr lang="en-US" altLang="ja-JP" sz="1400" b="1" dirty="0">
              <a:solidFill>
                <a:srgbClr val="FF0000"/>
              </a:solidFill>
              <a:cs typeface="Meiryo UI" panose="020B0604030504040204" pitchFamily="50" charset="-128"/>
            </a:endParaRPr>
          </a:p>
          <a:p>
            <a:pPr marL="180000" indent="-457200"/>
            <a:endParaRPr lang="en-US" altLang="ja-JP" sz="1400" b="1" dirty="0" smtClean="0">
              <a:solidFill>
                <a:srgbClr val="FF0000"/>
              </a:solidFill>
              <a:cs typeface="Meiryo UI" panose="020B0604030504040204" pitchFamily="50" charset="-128"/>
            </a:endParaRPr>
          </a:p>
          <a:p>
            <a:pPr marL="180000" indent="-457200"/>
            <a:endParaRPr lang="en-US" altLang="ja-JP" sz="1400" b="1" dirty="0">
              <a:solidFill>
                <a:srgbClr val="FF0000"/>
              </a:solidFill>
              <a:cs typeface="Meiryo UI" panose="020B0604030504040204" pitchFamily="50" charset="-128"/>
            </a:endParaRPr>
          </a:p>
          <a:p>
            <a:pPr marL="180000" indent="-457200"/>
            <a:endParaRPr lang="en-US" altLang="ja-JP" sz="1400" b="1" dirty="0" smtClean="0">
              <a:solidFill>
                <a:srgbClr val="FF0000"/>
              </a:solidFill>
              <a:cs typeface="Meiryo UI" panose="020B0604030504040204" pitchFamily="50" charset="-128"/>
            </a:endParaRPr>
          </a:p>
          <a:p>
            <a:pPr marL="180000" indent="-457200"/>
            <a:endParaRPr lang="en-US" altLang="ja-JP" sz="1400" b="1" dirty="0">
              <a:solidFill>
                <a:srgbClr val="FF0000"/>
              </a:solidFill>
              <a:cs typeface="Meiryo UI" panose="020B0604030504040204" pitchFamily="50" charset="-128"/>
            </a:endParaRPr>
          </a:p>
          <a:p>
            <a:pPr marL="180000" indent="-457200"/>
            <a:endParaRPr lang="en-US" altLang="ja-JP" sz="1400" b="1" dirty="0" smtClean="0">
              <a:solidFill>
                <a:srgbClr val="FF0000"/>
              </a:solidFill>
              <a:cs typeface="Meiryo UI" panose="020B0604030504040204" pitchFamily="50" charset="-128"/>
            </a:endParaRPr>
          </a:p>
          <a:p>
            <a:pPr marL="180000" indent="-457200"/>
            <a:endParaRPr lang="en-US" altLang="ja-JP" sz="1400" b="1" dirty="0">
              <a:solidFill>
                <a:srgbClr val="FF0000"/>
              </a:solidFill>
              <a:cs typeface="Meiryo UI" panose="020B0604030504040204" pitchFamily="50" charset="-128"/>
            </a:endParaRPr>
          </a:p>
          <a:p>
            <a:pPr marL="180000" indent="-457200"/>
            <a:endParaRPr lang="en-US" altLang="ja-JP" sz="1400" b="1" dirty="0" smtClean="0">
              <a:solidFill>
                <a:srgbClr val="FF0000"/>
              </a:solidFill>
              <a:cs typeface="Meiryo UI" panose="020B0604030504040204" pitchFamily="50" charset="-128"/>
            </a:endParaRPr>
          </a:p>
          <a:p>
            <a:pPr marL="180000" indent="-457200"/>
            <a:endParaRPr lang="en-US" altLang="ja-JP" sz="1400" b="1" dirty="0" smtClean="0">
              <a:solidFill>
                <a:srgbClr val="FF0000"/>
              </a:solidFill>
              <a:cs typeface="Meiryo UI" panose="020B0604030504040204" pitchFamily="50" charset="-128"/>
            </a:endParaRPr>
          </a:p>
          <a:p>
            <a:pPr marL="180000" indent="-457200"/>
            <a:endParaRPr lang="en-US" altLang="ja-JP" sz="1400" b="1" dirty="0">
              <a:solidFill>
                <a:srgbClr val="FF0000"/>
              </a:solidFill>
              <a:cs typeface="Meiryo UI" panose="020B0604030504040204" pitchFamily="50" charset="-128"/>
            </a:endParaRPr>
          </a:p>
          <a:p>
            <a:pPr marL="180000" indent="-457200"/>
            <a:endParaRPr lang="en-US" altLang="ja-JP" sz="1400" b="1" dirty="0" smtClean="0">
              <a:solidFill>
                <a:srgbClr val="FF0000"/>
              </a:solidFill>
              <a:cs typeface="Meiryo UI" panose="020B0604030504040204" pitchFamily="50" charset="-128"/>
            </a:endParaRPr>
          </a:p>
          <a:p>
            <a:pPr marL="180000" indent="-457200"/>
            <a:endParaRPr lang="en-US" altLang="ja-JP" sz="1400" b="1" dirty="0" smtClean="0">
              <a:solidFill>
                <a:srgbClr val="FF0000"/>
              </a:solidFill>
              <a:cs typeface="Meiryo UI" panose="020B0604030504040204" pitchFamily="50" charset="-128"/>
            </a:endParaRPr>
          </a:p>
          <a:p>
            <a:pPr marL="180000" indent="-457200"/>
            <a:endParaRPr lang="en-US" altLang="ja-JP" sz="1400" b="1" dirty="0">
              <a:solidFill>
                <a:srgbClr val="FF0000"/>
              </a:solidFill>
              <a:cs typeface="Meiryo UI" panose="020B0604030504040204" pitchFamily="50" charset="-128"/>
            </a:endParaRPr>
          </a:p>
          <a:p>
            <a:pPr marL="180000" indent="-457200"/>
            <a:endParaRPr lang="en-US" altLang="ja-JP" sz="1400" b="1" dirty="0" smtClean="0">
              <a:solidFill>
                <a:srgbClr val="FF0000"/>
              </a:solidFill>
              <a:cs typeface="Meiryo UI" panose="020B0604030504040204" pitchFamily="50" charset="-128"/>
            </a:endParaRPr>
          </a:p>
          <a:p>
            <a:pPr marL="180000" indent="-457200"/>
            <a:endParaRPr lang="en-US" altLang="ja-JP" sz="1400" b="1" dirty="0">
              <a:solidFill>
                <a:prstClr val="black"/>
              </a:solidFill>
              <a:cs typeface="Meiryo UI" panose="020B0604030504040204" pitchFamily="50" charset="-128"/>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cs typeface="Meiryo UI" panose="020B0604030504040204" pitchFamily="50" charset="-128"/>
              </a:rPr>
              <a:t>　３</a:t>
            </a:r>
            <a:r>
              <a:rPr lang="ja-JP" altLang="en-US" dirty="0" smtClean="0">
                <a:solidFill>
                  <a:prstClr val="black"/>
                </a:solidFill>
                <a:cs typeface="Meiryo UI" panose="020B0604030504040204" pitchFamily="50" charset="-128"/>
              </a:rPr>
              <a:t>．基本目標・基本的方向</a:t>
            </a:r>
          </a:p>
        </p:txBody>
      </p:sp>
      <p:graphicFrame>
        <p:nvGraphicFramePr>
          <p:cNvPr id="2" name="表 1"/>
          <p:cNvGraphicFramePr>
            <a:graphicFrameLocks noGrp="1"/>
          </p:cNvGraphicFramePr>
          <p:nvPr>
            <p:extLst>
              <p:ext uri="{D42A27DB-BD31-4B8C-83A1-F6EECF244321}">
                <p14:modId xmlns:p14="http://schemas.microsoft.com/office/powerpoint/2010/main" val="1887742875"/>
              </p:ext>
            </p:extLst>
          </p:nvPr>
        </p:nvGraphicFramePr>
        <p:xfrm>
          <a:off x="387436" y="1692349"/>
          <a:ext cx="8433036" cy="4602480"/>
        </p:xfrm>
        <a:graphic>
          <a:graphicData uri="http://schemas.openxmlformats.org/drawingml/2006/table">
            <a:tbl>
              <a:tblPr firstRow="1" bandRow="1">
                <a:tableStyleId>{5940675A-B579-460E-94D1-54222C63F5DA}</a:tableStyleId>
              </a:tblPr>
              <a:tblGrid>
                <a:gridCol w="584164"/>
                <a:gridCol w="1512168"/>
                <a:gridCol w="6336704"/>
              </a:tblGrid>
              <a:tr h="209352">
                <a:tc>
                  <a:txBody>
                    <a:bodyPr/>
                    <a:lstStyle/>
                    <a:p>
                      <a:pPr algn="ctr"/>
                      <a:r>
                        <a:rPr kumimoji="1" lang="ja-JP" altLang="en-US" sz="1400" dirty="0" smtClean="0">
                          <a:solidFill>
                            <a:schemeClr val="bg1"/>
                          </a:solidFill>
                        </a:rPr>
                        <a:t>区分</a:t>
                      </a:r>
                      <a:endParaRPr kumimoji="1" lang="ja-JP" altLang="en-US" sz="1400" dirty="0">
                        <a:solidFill>
                          <a:schemeClr val="bg1"/>
                        </a:solidFill>
                      </a:endParaRPr>
                    </a:p>
                  </a:txBody>
                  <a:tcPr>
                    <a:lnR w="12700" cap="flat" cmpd="sng" algn="ctr">
                      <a:solidFill>
                        <a:schemeClr val="bg1"/>
                      </a:solidFill>
                      <a:prstDash val="solid"/>
                      <a:round/>
                      <a:headEnd type="none" w="med" len="med"/>
                      <a:tailEnd type="none" w="med" len="med"/>
                    </a:lnR>
                    <a:solidFill>
                      <a:schemeClr val="tx1"/>
                    </a:solidFill>
                  </a:tcPr>
                </a:tc>
                <a:tc>
                  <a:txBody>
                    <a:bodyPr/>
                    <a:lstStyle/>
                    <a:p>
                      <a:pPr algn="ctr"/>
                      <a:r>
                        <a:rPr kumimoji="1" lang="ja-JP" altLang="en-US" sz="1400" dirty="0" smtClean="0">
                          <a:solidFill>
                            <a:schemeClr val="bg1"/>
                          </a:solidFill>
                        </a:rPr>
                        <a:t>国機関等</a:t>
                      </a:r>
                      <a:endParaRPr kumimoji="1" lang="ja-JP" altLang="en-US" sz="14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algn="ctr"/>
                      <a:r>
                        <a:rPr kumimoji="1" lang="ja-JP" altLang="en-US" sz="1400" dirty="0" smtClean="0">
                          <a:solidFill>
                            <a:schemeClr val="bg1"/>
                          </a:solidFill>
                        </a:rPr>
                        <a:t>内容・移転による効果　等</a:t>
                      </a:r>
                      <a:endParaRPr kumimoji="1" lang="ja-JP" altLang="en-US" sz="14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r>
              <a:tr h="370840">
                <a:tc rowSpan="2">
                  <a:txBody>
                    <a:bodyPr/>
                    <a:lstStyle/>
                    <a:p>
                      <a:r>
                        <a:rPr kumimoji="1" lang="ja-JP" altLang="en-US" sz="1400" dirty="0" smtClean="0">
                          <a:solidFill>
                            <a:schemeClr val="tx1"/>
                          </a:solidFill>
                        </a:rPr>
                        <a:t>中央省庁</a:t>
                      </a:r>
                      <a:endParaRPr kumimoji="1" lang="ja-JP" altLang="en-US" sz="1400" dirty="0">
                        <a:solidFill>
                          <a:schemeClr val="tx1"/>
                        </a:solidFill>
                      </a:endParaRPr>
                    </a:p>
                  </a:txBody>
                  <a:tcPr/>
                </a:tc>
                <a:tc>
                  <a:txBody>
                    <a:bodyPr/>
                    <a:lstStyle/>
                    <a:p>
                      <a:r>
                        <a:rPr kumimoji="1" lang="ja-JP" altLang="en-US" sz="1400" u="none" dirty="0" smtClean="0">
                          <a:solidFill>
                            <a:schemeClr val="tx1"/>
                          </a:solidFill>
                        </a:rPr>
                        <a:t>特許庁</a:t>
                      </a:r>
                      <a:endParaRPr kumimoji="1" lang="ja-JP" altLang="en-US" sz="1400" u="none"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r>
                        <a:rPr kumimoji="1" lang="ja-JP" altLang="en-US" sz="1400" u="none" dirty="0" smtClean="0">
                          <a:solidFill>
                            <a:schemeClr val="tx1"/>
                          </a:solidFill>
                        </a:rPr>
                        <a:t>特許庁の審査拠点を新たに大阪に</a:t>
                      </a:r>
                      <a:r>
                        <a:rPr kumimoji="1" lang="ja-JP" altLang="en-US" sz="1400" u="none" spc="-200" dirty="0" smtClean="0">
                          <a:solidFill>
                            <a:schemeClr val="tx1"/>
                          </a:solidFill>
                        </a:rPr>
                        <a:t>設置</a:t>
                      </a:r>
                      <a:endParaRPr kumimoji="1" lang="en-US" altLang="ja-JP" sz="1400" u="none" spc="-200" dirty="0" smtClean="0">
                        <a:solidFill>
                          <a:schemeClr val="tx1"/>
                        </a:solidFill>
                      </a:endParaRPr>
                    </a:p>
                    <a:p>
                      <a:r>
                        <a:rPr kumimoji="1" lang="ja-JP" altLang="en-US" sz="1400" u="none" spc="-100" dirty="0" smtClean="0">
                          <a:solidFill>
                            <a:schemeClr val="tx1"/>
                          </a:solidFill>
                        </a:rPr>
                        <a:t>　</a:t>
                      </a:r>
                      <a:r>
                        <a:rPr kumimoji="1" lang="ja-JP" altLang="en-US" sz="1400" u="none" dirty="0" smtClean="0">
                          <a:solidFill>
                            <a:schemeClr val="tx1"/>
                          </a:solidFill>
                        </a:rPr>
                        <a:t>➡　「世界最速・最高品質の知財システムと大規模災害発生時のバックアップ体制確</a:t>
                      </a:r>
                      <a:endParaRPr kumimoji="1" lang="en-US" altLang="ja-JP" sz="1400" u="none" dirty="0" smtClean="0">
                        <a:solidFill>
                          <a:schemeClr val="tx1"/>
                        </a:solidFill>
                      </a:endParaRPr>
                    </a:p>
                    <a:p>
                      <a:r>
                        <a:rPr kumimoji="1" lang="ja-JP" altLang="en-US" sz="1400" u="none" dirty="0" smtClean="0">
                          <a:solidFill>
                            <a:schemeClr val="tx1"/>
                          </a:solidFill>
                        </a:rPr>
                        <a:t>　　　立」に寄与</a:t>
                      </a:r>
                      <a:endParaRPr kumimoji="1" lang="en-US" altLang="ja-JP" sz="1400" u="none" dirty="0" smtClean="0">
                        <a:solidFill>
                          <a:schemeClr val="tx1"/>
                        </a:solidFill>
                      </a:endParaRPr>
                    </a:p>
                    <a:p>
                      <a:r>
                        <a:rPr kumimoji="1" lang="ja-JP" altLang="en-US" sz="1400" u="none" dirty="0" smtClean="0">
                          <a:solidFill>
                            <a:schemeClr val="tx1"/>
                          </a:solidFill>
                        </a:rPr>
                        <a:t>　　　大阪・関西のものづくり企業の技術革新と知財戦略への取組み促進</a:t>
                      </a:r>
                      <a:endParaRPr kumimoji="1" lang="ja-JP" altLang="en-US" sz="140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vMerge="1">
                  <a:txBody>
                    <a:bodyPr/>
                    <a:lstStyle/>
                    <a:p>
                      <a:endParaRPr kumimoji="1" lang="ja-JP" altLang="en-US" sz="1400" dirty="0"/>
                    </a:p>
                  </a:txBody>
                  <a:tcPr/>
                </a:tc>
                <a:tc>
                  <a:txBody>
                    <a:bodyPr/>
                    <a:lstStyle/>
                    <a:p>
                      <a:r>
                        <a:rPr kumimoji="1" lang="ja-JP" altLang="en-US" sz="1400" u="none" dirty="0" smtClean="0">
                          <a:solidFill>
                            <a:schemeClr val="tx1"/>
                          </a:solidFill>
                        </a:rPr>
                        <a:t>中小企業庁</a:t>
                      </a:r>
                      <a:endParaRPr kumimoji="1" lang="ja-JP" altLang="en-US" sz="1400" u="none"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r>
                        <a:rPr kumimoji="1" lang="ja-JP" altLang="en-US" sz="1400" u="none" dirty="0" smtClean="0">
                          <a:solidFill>
                            <a:schemeClr val="tx1"/>
                          </a:solidFill>
                        </a:rPr>
                        <a:t>双眼型国土構造の形成（東京一極集中是正）</a:t>
                      </a:r>
                      <a:endParaRPr kumimoji="1" lang="en-US" altLang="ja-JP" sz="1400" u="none" dirty="0" smtClean="0">
                        <a:solidFill>
                          <a:schemeClr val="tx1"/>
                        </a:solidFill>
                      </a:endParaRPr>
                    </a:p>
                    <a:p>
                      <a:r>
                        <a:rPr kumimoji="1" lang="ja-JP" altLang="en-US" sz="1400" u="none" dirty="0" smtClean="0">
                          <a:solidFill>
                            <a:schemeClr val="tx1"/>
                          </a:solidFill>
                        </a:rPr>
                        <a:t>　➡　中小企業の現場実態に即した政策展開</a:t>
                      </a:r>
                      <a:endParaRPr kumimoji="1" lang="ja-JP" altLang="en-US" sz="1400" u="none" dirty="0">
                        <a:solidFill>
                          <a:schemeClr val="tx1"/>
                        </a:solidFill>
                      </a:endParaRPr>
                    </a:p>
                  </a:txBody>
                  <a:tcPr>
                    <a:lnL w="12700" cap="flat" cmpd="sng" algn="ctr">
                      <a:solidFill>
                        <a:schemeClr val="tx1"/>
                      </a:solidFill>
                      <a:prstDash val="solid"/>
                      <a:round/>
                      <a:headEnd type="none" w="med" len="med"/>
                      <a:tailEnd type="none" w="med" len="med"/>
                    </a:lnL>
                  </a:tcPr>
                </a:tc>
              </a:tr>
              <a:tr h="370840">
                <a:tc rowSpan="3">
                  <a:txBody>
                    <a:bodyPr/>
                    <a:lstStyle/>
                    <a:p>
                      <a:r>
                        <a:rPr kumimoji="1" lang="ja-JP" altLang="en-US" sz="1400" dirty="0" smtClean="0">
                          <a:solidFill>
                            <a:schemeClr val="tx1"/>
                          </a:solidFill>
                        </a:rPr>
                        <a:t>独立行政法人</a:t>
                      </a:r>
                      <a:endParaRPr kumimoji="1" lang="ja-JP" altLang="en-US" sz="1400" dirty="0">
                        <a:solidFill>
                          <a:schemeClr val="tx1"/>
                        </a:solidFill>
                      </a:endParaRPr>
                    </a:p>
                  </a:txBody>
                  <a:tcPr/>
                </a:tc>
                <a:tc>
                  <a:txBody>
                    <a:bodyPr/>
                    <a:lstStyle/>
                    <a:p>
                      <a:r>
                        <a:rPr kumimoji="1" lang="ja-JP" altLang="en-US" sz="1400" u="none" dirty="0" smtClean="0">
                          <a:solidFill>
                            <a:schemeClr val="tx1"/>
                          </a:solidFill>
                        </a:rPr>
                        <a:t>工業所有権・</a:t>
                      </a:r>
                      <a:r>
                        <a:rPr kumimoji="1" lang="en-US" altLang="ja-JP" sz="1400" u="none" dirty="0" smtClean="0">
                          <a:solidFill>
                            <a:schemeClr val="tx1"/>
                          </a:solidFill>
                        </a:rPr>
                        <a:t/>
                      </a:r>
                      <a:br>
                        <a:rPr kumimoji="1" lang="en-US" altLang="ja-JP" sz="1400" u="none" dirty="0" smtClean="0">
                          <a:solidFill>
                            <a:schemeClr val="tx1"/>
                          </a:solidFill>
                        </a:rPr>
                      </a:br>
                      <a:r>
                        <a:rPr kumimoji="1" lang="ja-JP" altLang="en-US" sz="1400" u="none" dirty="0" smtClean="0">
                          <a:solidFill>
                            <a:schemeClr val="tx1"/>
                          </a:solidFill>
                        </a:rPr>
                        <a:t>情報研修館</a:t>
                      </a:r>
                      <a:endParaRPr kumimoji="1" lang="ja-JP" altLang="en-US" sz="1400" u="none" dirty="0">
                        <a:solidFill>
                          <a:schemeClr val="tx1"/>
                        </a:solidFill>
                      </a:endParaRPr>
                    </a:p>
                  </a:txBody>
                  <a:tcPr/>
                </a:tc>
                <a:tc>
                  <a:txBody>
                    <a:bodyPr/>
                    <a:lstStyle/>
                    <a:p>
                      <a:r>
                        <a:rPr kumimoji="1" lang="ja-JP" altLang="en-US" sz="1400" u="none" dirty="0" smtClean="0">
                          <a:solidFill>
                            <a:schemeClr val="tx1"/>
                          </a:solidFill>
                        </a:rPr>
                        <a:t>工業所有権相談業務及び情報流通業務の実務を担う法人。</a:t>
                      </a:r>
                      <a:r>
                        <a:rPr kumimoji="1" lang="ja-JP" altLang="en-US" sz="1400" b="0" u="none" dirty="0" smtClean="0">
                          <a:solidFill>
                            <a:schemeClr val="tx1"/>
                          </a:solidFill>
                        </a:rPr>
                        <a:t>特許庁の審査拠点とセットでの支援拠点設置</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dirty="0" smtClean="0">
                          <a:solidFill>
                            <a:schemeClr val="tx1"/>
                          </a:solidFill>
                        </a:rPr>
                        <a:t>　➡　ものづくり企業の知財戦略取組みの支援体制強化</a:t>
                      </a:r>
                      <a:endParaRPr kumimoji="1" lang="en-US" altLang="ja-JP" sz="1400" b="0"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lt"/>
                          <a:ea typeface="+mn-ea"/>
                          <a:cs typeface="+mn-cs"/>
                        </a:rPr>
                        <a:t>　　　大阪・関西の大学・企業・研究所等の集積を活かし、特許庁の人材育成・研修に</a:t>
                      </a:r>
                      <a:endParaRPr kumimoji="1" lang="en-US" altLang="ja-JP" sz="1400" b="0" i="0" u="none" strike="noStrike" kern="1200" cap="none" spc="0" normalizeH="0" baseline="0" noProof="0" dirty="0" smtClean="0">
                        <a:ln>
                          <a:noFill/>
                        </a:ln>
                        <a:solidFill>
                          <a:schemeClr val="tx1"/>
                        </a:solidFill>
                        <a:effectLst/>
                        <a:uLnTx/>
                        <a:uFillTx/>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lt"/>
                          <a:ea typeface="+mn-ea"/>
                          <a:cs typeface="+mn-cs"/>
                        </a:rPr>
                        <a:t>　　　寄与</a:t>
                      </a:r>
                      <a:endParaRPr kumimoji="1" lang="ja-JP" altLang="en-US" sz="1400" u="none" dirty="0">
                        <a:solidFill>
                          <a:schemeClr val="tx1"/>
                        </a:solidFill>
                      </a:endParaRPr>
                    </a:p>
                  </a:txBody>
                  <a:tcPr/>
                </a:tc>
              </a:tr>
              <a:tr h="370840">
                <a:tc vMerge="1">
                  <a:txBody>
                    <a:bodyPr/>
                    <a:lstStyle/>
                    <a:p>
                      <a:endParaRPr kumimoji="1" lang="ja-JP" altLang="en-US" sz="1400" dirty="0"/>
                    </a:p>
                  </a:txBody>
                  <a:tcPr/>
                </a:tc>
                <a:tc>
                  <a:txBody>
                    <a:bodyPr/>
                    <a:lstStyle/>
                    <a:p>
                      <a:r>
                        <a:rPr kumimoji="1" lang="ja-JP" altLang="en-US" sz="1400" u="none" dirty="0" smtClean="0">
                          <a:solidFill>
                            <a:schemeClr val="tx1"/>
                          </a:solidFill>
                        </a:rPr>
                        <a:t>国立健康・栄養研究所</a:t>
                      </a:r>
                      <a:endParaRPr kumimoji="1" lang="ja-JP" altLang="en-US" sz="1400" u="none"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smtClean="0">
                          <a:solidFill>
                            <a:schemeClr val="tx1"/>
                          </a:solidFill>
                        </a:rPr>
                        <a:t>　</a:t>
                      </a:r>
                      <a:r>
                        <a:rPr kumimoji="1" lang="ja-JP" altLang="en-US" sz="1400" dirty="0" smtClean="0">
                          <a:solidFill>
                            <a:schemeClr val="tx1"/>
                          </a:solidFill>
                        </a:rPr>
                        <a:t>大阪にある医薬基盤研究所と、国立研究開発法人医薬基盤・健康・栄養研究所として組織統合したことを踏まえ、健康・栄養研究所を大阪に設置</a:t>
                      </a:r>
                      <a:endParaRPr kumimoji="1" lang="en-US" altLang="ja-JP" sz="1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smtClean="0">
                          <a:solidFill>
                            <a:schemeClr val="tx1"/>
                          </a:solidFill>
                        </a:rPr>
                        <a:t>　</a:t>
                      </a:r>
                      <a:r>
                        <a:rPr kumimoji="1" lang="ja-JP" altLang="en-US" sz="1400" dirty="0" smtClean="0">
                          <a:solidFill>
                            <a:schemeClr val="tx1"/>
                          </a:solidFill>
                        </a:rPr>
                        <a:t>➡　医薬基盤研究所と同じ大阪に立地することで統合によるシナジー効果を高め、健　　</a:t>
                      </a:r>
                      <a:endParaRPr kumimoji="1" lang="en-US" altLang="ja-JP" sz="1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smtClean="0">
                          <a:solidFill>
                            <a:schemeClr val="tx1"/>
                          </a:solidFill>
                        </a:rPr>
                        <a:t>　　　康</a:t>
                      </a:r>
                      <a:r>
                        <a:rPr kumimoji="1" lang="ja-JP" altLang="en-US" sz="1400" dirty="0" smtClean="0">
                          <a:solidFill>
                            <a:schemeClr val="tx1"/>
                          </a:solidFill>
                        </a:rPr>
                        <a:t>と医療分野での支援環境</a:t>
                      </a:r>
                      <a:r>
                        <a:rPr kumimoji="1" lang="ja-JP" altLang="en-US" sz="1400" smtClean="0">
                          <a:solidFill>
                            <a:schemeClr val="tx1"/>
                          </a:solidFill>
                        </a:rPr>
                        <a:t>の強化</a:t>
                      </a:r>
                      <a:endParaRPr kumimoji="1" lang="ja-JP" altLang="en-US" sz="1400" dirty="0" smtClean="0">
                        <a:solidFill>
                          <a:schemeClr val="tx1"/>
                        </a:solidFill>
                      </a:endParaRPr>
                    </a:p>
                  </a:txBody>
                  <a:tcPr/>
                </a:tc>
              </a:tr>
              <a:tr h="370840">
                <a:tc vMerge="1">
                  <a:txBody>
                    <a:bodyPr/>
                    <a:lstStyle/>
                    <a:p>
                      <a:endParaRPr kumimoji="1" lang="ja-JP" altLang="en-US" sz="1400" dirty="0"/>
                    </a:p>
                  </a:txBody>
                  <a:tcPr/>
                </a:tc>
                <a:tc>
                  <a:txBody>
                    <a:bodyPr/>
                    <a:lstStyle/>
                    <a:p>
                      <a:r>
                        <a:rPr kumimoji="1" lang="ja-JP" altLang="en-US" sz="1400" u="none" dirty="0" smtClean="0">
                          <a:solidFill>
                            <a:schemeClr val="tx1"/>
                          </a:solidFill>
                        </a:rPr>
                        <a:t>医薬品医療機器総合機構（</a:t>
                      </a:r>
                      <a:r>
                        <a:rPr kumimoji="1" lang="en-US" altLang="ja-JP" sz="1400" u="none" dirty="0" smtClean="0">
                          <a:solidFill>
                            <a:schemeClr val="tx1"/>
                          </a:solidFill>
                        </a:rPr>
                        <a:t>PMDA</a:t>
                      </a:r>
                      <a:r>
                        <a:rPr kumimoji="1" lang="ja-JP" altLang="en-US" sz="1400" u="none" dirty="0" smtClean="0">
                          <a:solidFill>
                            <a:schemeClr val="tx1"/>
                          </a:solidFill>
                        </a:rPr>
                        <a:t>）</a:t>
                      </a:r>
                      <a:endParaRPr kumimoji="1" lang="ja-JP" altLang="en-US" sz="1400" u="none" dirty="0">
                        <a:solidFill>
                          <a:schemeClr val="tx1"/>
                        </a:solidFill>
                      </a:endParaRPr>
                    </a:p>
                  </a:txBody>
                  <a:tcPr/>
                </a:tc>
                <a:tc>
                  <a:txBody>
                    <a:bodyPr/>
                    <a:lstStyle/>
                    <a:p>
                      <a:r>
                        <a:rPr kumimoji="1" lang="ja-JP" altLang="en-US" sz="1400" u="none" dirty="0" smtClean="0">
                          <a:solidFill>
                            <a:schemeClr val="tx1"/>
                          </a:solidFill>
                        </a:rPr>
                        <a:t>再生医療分野の審査</a:t>
                      </a:r>
                      <a:r>
                        <a:rPr kumimoji="1" lang="ja-JP" altLang="en-US" sz="1400" u="none" strike="noStrike" baseline="0" dirty="0" smtClean="0">
                          <a:solidFill>
                            <a:schemeClr val="tx1"/>
                          </a:solidFill>
                        </a:rPr>
                        <a:t>機能</a:t>
                      </a:r>
                      <a:r>
                        <a:rPr kumimoji="1" lang="ja-JP" altLang="en-US" sz="1400" u="none" dirty="0" smtClean="0">
                          <a:solidFill>
                            <a:schemeClr val="tx1"/>
                          </a:solidFill>
                        </a:rPr>
                        <a:t>の関西支部への委譲</a:t>
                      </a:r>
                      <a:endParaRPr kumimoji="1" lang="en-US" altLang="ja-JP" sz="1400" u="none" dirty="0" smtClean="0">
                        <a:solidFill>
                          <a:schemeClr val="tx1"/>
                        </a:solidFill>
                      </a:endParaRPr>
                    </a:p>
                    <a:p>
                      <a:r>
                        <a:rPr kumimoji="1" lang="ja-JP" altLang="en-US" sz="1400" u="none" dirty="0" smtClean="0">
                          <a:solidFill>
                            <a:schemeClr val="tx1"/>
                          </a:solidFill>
                        </a:rPr>
                        <a:t>　➡　大阪・関西が強みを有する</a:t>
                      </a:r>
                      <a:r>
                        <a:rPr kumimoji="1" lang="ja-JP" altLang="en-US" sz="1400" u="none" strike="noStrike" baseline="0" dirty="0" smtClean="0">
                          <a:solidFill>
                            <a:schemeClr val="tx1"/>
                          </a:solidFill>
                        </a:rPr>
                        <a:t>再生医療分野における研究開発の加速化や早期実</a:t>
                      </a:r>
                      <a:endParaRPr kumimoji="1" lang="en-US" altLang="ja-JP" sz="1400" u="none" strike="noStrike" baseline="0" dirty="0" smtClean="0">
                        <a:solidFill>
                          <a:schemeClr val="tx1"/>
                        </a:solidFill>
                      </a:endParaRPr>
                    </a:p>
                    <a:p>
                      <a:r>
                        <a:rPr kumimoji="1" lang="ja-JP" altLang="en-US" sz="1400" u="none" strike="noStrike" baseline="0" dirty="0" smtClean="0">
                          <a:solidFill>
                            <a:schemeClr val="tx1"/>
                          </a:solidFill>
                        </a:rPr>
                        <a:t>　　　用化</a:t>
                      </a:r>
                      <a:endParaRPr kumimoji="1" lang="ja-JP" altLang="en-US" sz="1400" u="none" strike="dblStrike" baseline="0" dirty="0">
                        <a:solidFill>
                          <a:schemeClr val="tx1"/>
                        </a:solidFill>
                      </a:endParaRPr>
                    </a:p>
                  </a:txBody>
                  <a:tcPr/>
                </a:tc>
              </a:tr>
            </a:tbl>
          </a:graphicData>
        </a:graphic>
      </p:graphicFrame>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45</a:t>
            </a:fld>
            <a:endParaRPr lang="ja-JP" altLang="en-US" dirty="0">
              <a:solidFill>
                <a:prstClr val="black"/>
              </a:solidFill>
            </a:endParaRPr>
          </a:p>
        </p:txBody>
      </p:sp>
    </p:spTree>
    <p:extLst>
      <p:ext uri="{BB962C8B-B14F-4D97-AF65-F5344CB8AC3E}">
        <p14:creationId xmlns:p14="http://schemas.microsoft.com/office/powerpoint/2010/main" val="11317427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46</a:t>
            </a:fld>
            <a:endParaRPr lang="ja-JP" altLang="en-US" dirty="0">
              <a:solidFill>
                <a:prstClr val="black"/>
              </a:solidFill>
            </a:endParaRPr>
          </a:p>
        </p:txBody>
      </p:sp>
      <p:sp>
        <p:nvSpPr>
          <p:cNvPr id="5" name="正方形/長方形 4"/>
          <p:cNvSpPr/>
          <p:nvPr/>
        </p:nvSpPr>
        <p:spPr>
          <a:xfrm>
            <a:off x="107504" y="706413"/>
            <a:ext cx="8856984" cy="4401205"/>
          </a:xfrm>
          <a:prstGeom prst="rect">
            <a:avLst/>
          </a:prstGeom>
        </p:spPr>
        <p:txBody>
          <a:bodyPr wrap="square">
            <a:spAutoFit/>
          </a:bodyPr>
          <a:lstStyle/>
          <a:p>
            <a:pPr marL="18000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）地方拠点強化税制</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地方拠点強化税制は、地方創生の実現に向け、東京圏から地方への人の流れ等を促進する趣旨で創設されたものであるにもかかわらず、近畿圏中心部（大阪府では、大阪市の全域、守口市・東大阪市・堺市の一部）が「支援対象外地域」として、対象から除外されてい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大阪府では、府域全体で企業の集積・立地競争力を確保する観点から、支援対象外地域の見直しについて、国に働きかけていきます。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（３）税財源自主権の確立</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大都市圏特有の行政需要、今後の社会保障関係経費の増加などに対応し、安定した財政運営を行うため、大阪府では、引き続き、税財源自主権の確立を求めていきます。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（４）民間が自由に活動できる環境整備（規制緩和）</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t>地域</a:t>
            </a:r>
            <a:r>
              <a:rPr lang="ja-JP" altLang="ja-JP" sz="1400" dirty="0"/>
              <a:t>経済の活性化を推進し、地方創生を図っていくためには、地域・民間の創意工夫や実情に応じた</a:t>
            </a:r>
            <a:r>
              <a:rPr lang="ja-JP" altLang="ja-JP" sz="1400" dirty="0" smtClean="0"/>
              <a:t>取組</a:t>
            </a:r>
            <a:r>
              <a:rPr lang="ja-JP" altLang="en-US" sz="1400" dirty="0" smtClean="0"/>
              <a:t>み</a:t>
            </a:r>
            <a:r>
              <a:rPr lang="ja-JP" altLang="ja-JP" sz="1400" dirty="0" smtClean="0"/>
              <a:t>の</a:t>
            </a:r>
            <a:r>
              <a:rPr lang="ja-JP" altLang="ja-JP" sz="1400" dirty="0"/>
              <a:t>障害となる規制を改革していく必要が</a:t>
            </a:r>
            <a:r>
              <a:rPr lang="ja-JP" altLang="ja-JP" sz="1400" dirty="0" smtClean="0"/>
              <a:t>あ</a:t>
            </a:r>
            <a:r>
              <a:rPr lang="ja-JP" altLang="en-US" sz="1400" dirty="0" smtClean="0"/>
              <a:t>ります</a:t>
            </a:r>
            <a:r>
              <a:rPr lang="ja-JP" altLang="ja-JP" sz="1400" dirty="0" smtClean="0"/>
              <a:t>。</a:t>
            </a:r>
            <a:endParaRPr lang="ja-JP" altLang="ja-JP" sz="1400" dirty="0"/>
          </a:p>
          <a:p>
            <a:pPr marL="180000" indent="-457200"/>
            <a:r>
              <a:rPr lang="ja-JP" altLang="en-US" sz="1400" dirty="0" smtClean="0"/>
              <a:t>　　</a:t>
            </a:r>
            <a:r>
              <a:rPr lang="ja-JP" altLang="ja-JP" sz="1400" dirty="0" smtClean="0"/>
              <a:t>この</a:t>
            </a:r>
            <a:r>
              <a:rPr lang="ja-JP" altLang="ja-JP" sz="1400" dirty="0"/>
              <a:t>ため、府内事業者の具体的なニーズに応じて、特区制度や国の規制改革会議などを通して</a:t>
            </a:r>
            <a:r>
              <a:rPr lang="ja-JP" altLang="ja-JP" sz="1400" dirty="0" smtClean="0"/>
              <a:t>、</a:t>
            </a:r>
            <a:r>
              <a:rPr lang="ja-JP" altLang="en-US" sz="1400" dirty="0" smtClean="0"/>
              <a:t>国に働きかけを行い、</a:t>
            </a:r>
            <a:r>
              <a:rPr lang="ja-JP" altLang="ja-JP" sz="1400" dirty="0" smtClean="0"/>
              <a:t>民間</a:t>
            </a:r>
            <a:r>
              <a:rPr lang="ja-JP" altLang="ja-JP" sz="1400" dirty="0"/>
              <a:t>が自由に活動できる</a:t>
            </a:r>
            <a:r>
              <a:rPr lang="ja-JP" altLang="ja-JP" sz="1400" dirty="0" smtClean="0"/>
              <a:t>環境を整備</a:t>
            </a:r>
            <a:r>
              <a:rPr lang="ja-JP" altLang="en-US" sz="1400" dirty="0" smtClean="0"/>
              <a:t>することによって</a:t>
            </a:r>
            <a:r>
              <a:rPr lang="ja-JP" altLang="ja-JP" sz="1400" dirty="0" smtClean="0"/>
              <a:t>、</a:t>
            </a:r>
            <a:r>
              <a:rPr lang="ja-JP" altLang="ja-JP" sz="1400" dirty="0"/>
              <a:t>大阪の成長と大阪産業の活性化を図ります</a:t>
            </a:r>
            <a:r>
              <a:rPr lang="ja-JP" altLang="ja-JP" sz="1400" dirty="0" smtClean="0"/>
              <a:t>。</a:t>
            </a:r>
            <a:endParaRPr lang="ja-JP" altLang="ja-JP" sz="1400" dirty="0"/>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．基本目標・基本的方向</a:t>
            </a:r>
          </a:p>
        </p:txBody>
      </p:sp>
    </p:spTree>
    <p:extLst>
      <p:ext uri="{BB962C8B-B14F-4D97-AF65-F5344CB8AC3E}">
        <p14:creationId xmlns:p14="http://schemas.microsoft.com/office/powerpoint/2010/main" val="19960301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971600" y="2276872"/>
            <a:ext cx="7200800" cy="0"/>
          </a:xfrm>
          <a:prstGeom prst="line">
            <a:avLst/>
          </a:prstGeom>
        </p:spPr>
        <p:style>
          <a:lnRef idx="3">
            <a:schemeClr val="accent3"/>
          </a:lnRef>
          <a:fillRef idx="0">
            <a:schemeClr val="accent3"/>
          </a:fillRef>
          <a:effectRef idx="2">
            <a:schemeClr val="accent3"/>
          </a:effectRef>
          <a:fontRef idx="minor">
            <a:schemeClr val="tx1"/>
          </a:fontRef>
        </p:style>
      </p:cxnSp>
      <p:sp>
        <p:nvSpPr>
          <p:cNvPr id="3" name="正方形/長方形 2"/>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47</a:t>
            </a:fld>
            <a:endParaRPr lang="ja-JP" altLang="en-US" dirty="0">
              <a:solidFill>
                <a:prstClr val="black"/>
              </a:solidFill>
            </a:endParaRPr>
          </a:p>
        </p:txBody>
      </p:sp>
      <p:sp>
        <p:nvSpPr>
          <p:cNvPr id="4" name="テキスト ボックス 3"/>
          <p:cNvSpPr txBox="1"/>
          <p:nvPr/>
        </p:nvSpPr>
        <p:spPr>
          <a:xfrm>
            <a:off x="735772" y="1453331"/>
            <a:ext cx="8020792" cy="461665"/>
          </a:xfrm>
          <a:prstGeom prst="rect">
            <a:avLst/>
          </a:prstGeom>
          <a:noFill/>
        </p:spPr>
        <p:txBody>
          <a:bodyPr wrap="square" rtlCol="0">
            <a:spAutoFit/>
          </a:bodyPr>
          <a:lstStyle/>
          <a:p>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４．活力ある地域創出　～新しい「都市型ライフスタイル」の提唱</a:t>
            </a:r>
            <a:endParaRPr lang="en-US" altLang="ja-JP"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515871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798964"/>
            <a:ext cx="8784976"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48</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提唱</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320703" y="818709"/>
            <a:ext cx="8460940" cy="954107"/>
          </a:xfrm>
          <a:prstGeom prst="rect">
            <a:avLst/>
          </a:prstGeom>
        </p:spPr>
        <p:txBody>
          <a:bodyPr wrap="square">
            <a:spAutoFit/>
          </a:bodyPr>
          <a:lstStyle/>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圏域別にみると、近畿圏は中部圏とほぼ同数の就業者数です。製造業が突出している中部圏に比べ、さまざまな産業にバランスよく分布している点が特徴的です。一方で、首都圏と比べ情報通信業の従事者が少ない点が顕著です。</a:t>
            </a: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また、医薬品・医療機器の出荷額や、人口当たりの飲食店数などは他圏域よりも顕著に多く、これらが特徴的な産業といえます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p:cNvGrpSpPr/>
          <p:nvPr/>
        </p:nvGrpSpPr>
        <p:grpSpPr>
          <a:xfrm>
            <a:off x="343662" y="1922023"/>
            <a:ext cx="8424399" cy="2218857"/>
            <a:chOff x="-179991" y="1772816"/>
            <a:chExt cx="9295424" cy="2448272"/>
          </a:xfrm>
        </p:grpSpPr>
        <p:pic>
          <p:nvPicPr>
            <p:cNvPr id="8"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991" y="1772816"/>
              <a:ext cx="9295424"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正方形/長方形 8"/>
            <p:cNvSpPr/>
            <p:nvPr/>
          </p:nvSpPr>
          <p:spPr>
            <a:xfrm>
              <a:off x="2123728" y="3483951"/>
              <a:ext cx="1200497" cy="53817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932572" y="2788923"/>
              <a:ext cx="185437" cy="53817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正方形/長方形 10"/>
            <p:cNvSpPr/>
            <p:nvPr/>
          </p:nvSpPr>
          <p:spPr>
            <a:xfrm>
              <a:off x="2123728" y="2732965"/>
              <a:ext cx="808843" cy="65009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正方形/長方形 12"/>
            <p:cNvSpPr/>
            <p:nvPr/>
          </p:nvSpPr>
          <p:spPr>
            <a:xfrm>
              <a:off x="3284012" y="2749780"/>
              <a:ext cx="999727" cy="65009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正方形/長方形 13"/>
            <p:cNvSpPr/>
            <p:nvPr/>
          </p:nvSpPr>
          <p:spPr>
            <a:xfrm>
              <a:off x="4545191" y="2741372"/>
              <a:ext cx="545703" cy="65009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正方形/長方形 14"/>
            <p:cNvSpPr/>
            <p:nvPr/>
          </p:nvSpPr>
          <p:spPr>
            <a:xfrm>
              <a:off x="5419608" y="2741372"/>
              <a:ext cx="545703" cy="65009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6" name="Rectangle 34"/>
          <p:cNvSpPr>
            <a:spLocks noChangeArrowheads="1"/>
          </p:cNvSpPr>
          <p:nvPr/>
        </p:nvSpPr>
        <p:spPr bwMode="auto">
          <a:xfrm>
            <a:off x="4627599" y="4784527"/>
            <a:ext cx="4176712" cy="246221"/>
          </a:xfrm>
          <a:prstGeom prst="rect">
            <a:avLst/>
          </a:prstGeom>
          <a:noFill/>
          <a:ln>
            <a:noFill/>
          </a:ln>
          <a:extLst/>
        </p:spPr>
        <p:txBody>
          <a:bodyPr anchor="ctr">
            <a:spAutoFit/>
          </a:bodyPr>
          <a:lstStyle/>
          <a:p>
            <a:pPr algn="ctr" eaLnBrk="0" hangingPunct="0"/>
            <a:r>
              <a:rPr lang="ja-JP" altLang="en-US" sz="1000" dirty="0" smtClean="0">
                <a:latin typeface="ＭＳ Ｐゴシック" pitchFamily="50" charset="-128"/>
                <a:cs typeface="Times New Roman" pitchFamily="18" charset="0"/>
              </a:rPr>
              <a:t>大阪市</a:t>
            </a:r>
            <a:r>
              <a:rPr lang="ja-JP" altLang="en-US" sz="1000" dirty="0">
                <a:latin typeface="ＭＳ Ｐゴシック" pitchFamily="50" charset="-128"/>
                <a:cs typeface="Times New Roman" pitchFamily="18" charset="0"/>
              </a:rPr>
              <a:t>の人口千人あたりの飲食店数</a:t>
            </a:r>
          </a:p>
        </p:txBody>
      </p:sp>
      <p:sp>
        <p:nvSpPr>
          <p:cNvPr id="17" name="Rectangle 35"/>
          <p:cNvSpPr>
            <a:spLocks noChangeArrowheads="1"/>
          </p:cNvSpPr>
          <p:nvPr/>
        </p:nvSpPr>
        <p:spPr bwMode="auto">
          <a:xfrm>
            <a:off x="5393718" y="6554504"/>
            <a:ext cx="2830051" cy="17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15" tIns="34208" rIns="68415" bIns="34208" anchor="ctr">
            <a:spAutoFit/>
          </a:bodyPr>
          <a:lstStyle>
            <a:lvl1pPr eaLnBrk="0" hangingPunct="0">
              <a:defRPr kumimoji="1" sz="1300" b="1">
                <a:solidFill>
                  <a:schemeClr val="tx1"/>
                </a:solidFill>
                <a:latin typeface="Times New Roman" pitchFamily="18" charset="0"/>
                <a:ea typeface="ＭＳ Ｐゴシック" pitchFamily="50" charset="-128"/>
              </a:defRPr>
            </a:lvl1pPr>
            <a:lvl2pPr marL="742950" indent="-285750" eaLnBrk="0" hangingPunct="0">
              <a:defRPr kumimoji="1" sz="1300" b="1">
                <a:solidFill>
                  <a:schemeClr val="tx1"/>
                </a:solidFill>
                <a:latin typeface="Times New Roman" pitchFamily="18" charset="0"/>
                <a:ea typeface="ＭＳ Ｐゴシック" pitchFamily="50" charset="-128"/>
              </a:defRPr>
            </a:lvl2pPr>
            <a:lvl3pPr marL="1143000" indent="-228600" eaLnBrk="0" hangingPunct="0">
              <a:defRPr kumimoji="1" sz="1300" b="1">
                <a:solidFill>
                  <a:schemeClr val="tx1"/>
                </a:solidFill>
                <a:latin typeface="Times New Roman" pitchFamily="18" charset="0"/>
                <a:ea typeface="ＭＳ Ｐゴシック" pitchFamily="50" charset="-128"/>
              </a:defRPr>
            </a:lvl3pPr>
            <a:lvl4pPr marL="1600200" indent="-228600" eaLnBrk="0" hangingPunct="0">
              <a:defRPr kumimoji="1" sz="1300" b="1">
                <a:solidFill>
                  <a:schemeClr val="tx1"/>
                </a:solidFill>
                <a:latin typeface="Times New Roman" pitchFamily="18" charset="0"/>
                <a:ea typeface="ＭＳ Ｐゴシック" pitchFamily="50" charset="-128"/>
              </a:defRPr>
            </a:lvl4pPr>
            <a:lvl5pPr marL="2057400" indent="-228600" eaLnBrk="0" hangingPunct="0">
              <a:defRPr kumimoji="1" sz="1300" b="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300" b="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300" b="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300" b="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300" b="1">
                <a:solidFill>
                  <a:schemeClr val="tx1"/>
                </a:solidFill>
                <a:latin typeface="Times New Roman" pitchFamily="18" charset="0"/>
                <a:ea typeface="ＭＳ Ｐゴシック" pitchFamily="50" charset="-128"/>
              </a:defRPr>
            </a:lvl9pPr>
          </a:lstStyle>
          <a:p>
            <a:pPr algn="r">
              <a:lnSpc>
                <a:spcPct val="90000"/>
              </a:lnSpc>
            </a:pPr>
            <a:r>
              <a:rPr lang="ja-JP" altLang="en-US" sz="800" b="0" dirty="0" smtClean="0">
                <a:latin typeface="+mn-ea"/>
                <a:ea typeface="+mn-ea"/>
                <a:cs typeface="Times New Roman" pitchFamily="18" charset="0"/>
              </a:rPr>
              <a:t>出典</a:t>
            </a:r>
            <a:r>
              <a:rPr lang="ja-JP" altLang="en-US" sz="800" b="0" dirty="0">
                <a:latin typeface="+mn-ea"/>
                <a:ea typeface="+mn-ea"/>
                <a:cs typeface="Times New Roman" pitchFamily="18" charset="0"/>
              </a:rPr>
              <a:t>：</a:t>
            </a:r>
            <a:r>
              <a:rPr lang="ja-JP" altLang="en-US" sz="800" b="0" dirty="0" smtClean="0">
                <a:latin typeface="+mn-ea"/>
                <a:ea typeface="+mn-ea"/>
                <a:cs typeface="Times New Roman" pitchFamily="18" charset="0"/>
              </a:rPr>
              <a:t>いずれも平成</a:t>
            </a:r>
            <a:r>
              <a:rPr lang="en-US" altLang="ja-JP" sz="800" b="0" dirty="0">
                <a:latin typeface="+mn-ea"/>
                <a:ea typeface="+mn-ea"/>
                <a:cs typeface="Times New Roman" pitchFamily="18" charset="0"/>
              </a:rPr>
              <a:t>24</a:t>
            </a:r>
            <a:r>
              <a:rPr lang="ja-JP" altLang="en-US" sz="800" b="0" dirty="0">
                <a:latin typeface="+mn-ea"/>
                <a:ea typeface="+mn-ea"/>
                <a:cs typeface="Times New Roman" pitchFamily="18" charset="0"/>
              </a:rPr>
              <a:t>年経済センサスより</a:t>
            </a:r>
            <a:r>
              <a:rPr lang="ja-JP" altLang="en-US" sz="800" b="0" dirty="0" smtClean="0">
                <a:latin typeface="+mn-ea"/>
                <a:ea typeface="+mn-ea"/>
                <a:cs typeface="Times New Roman" pitchFamily="18" charset="0"/>
              </a:rPr>
              <a:t>作成</a:t>
            </a:r>
            <a:endParaRPr lang="ja-JP" altLang="en-US" sz="800" b="0" dirty="0">
              <a:latin typeface="+mn-ea"/>
              <a:ea typeface="+mn-ea"/>
              <a:cs typeface="Times New Roman" pitchFamily="18" charset="0"/>
            </a:endParaRPr>
          </a:p>
        </p:txBody>
      </p:sp>
      <p:pic>
        <p:nvPicPr>
          <p:cNvPr id="18"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1104" y="4907637"/>
            <a:ext cx="4573384" cy="1130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75"/>
          <p:cNvSpPr>
            <a:spLocks/>
          </p:cNvSpPr>
          <p:nvPr/>
        </p:nvSpPr>
        <p:spPr bwMode="auto">
          <a:xfrm>
            <a:off x="107505" y="4300995"/>
            <a:ext cx="3865998" cy="215900"/>
          </a:xfrm>
          <a:prstGeom prst="rect">
            <a:avLst/>
          </a:prstGeom>
          <a:noFill/>
          <a:ln>
            <a:noFill/>
          </a:ln>
          <a:extLst/>
        </p:spPr>
        <p:txBody>
          <a:bodyPr lIns="0" tIns="72000" rIns="0" bIns="36000" anchor="ctr"/>
          <a:lstStyle/>
          <a:p>
            <a:pPr marL="177800" algn="ctr" defTabSz="590550"/>
            <a:r>
              <a:rPr kumimoji="0" lang="zh-TW" altLang="en-US" sz="1000" dirty="0" smtClean="0">
                <a:sym typeface="ヒラギノ角ゴ Pro W6" charset="0"/>
              </a:rPr>
              <a:t>製造品</a:t>
            </a:r>
            <a:r>
              <a:rPr kumimoji="0" lang="zh-TW" altLang="en-US" sz="1000" dirty="0">
                <a:sym typeface="ヒラギノ角ゴ Pro W6" charset="0"/>
              </a:rPr>
              <a:t>出荷額（医薬品製造業</a:t>
            </a:r>
            <a:r>
              <a:rPr kumimoji="0" lang="en-US" altLang="zh-TW" sz="1000" dirty="0">
                <a:sym typeface="ヒラギノ角ゴ Pro W6" charset="0"/>
              </a:rPr>
              <a:t>/</a:t>
            </a:r>
            <a:r>
              <a:rPr kumimoji="0" lang="zh-TW" altLang="en-US" sz="1000" dirty="0">
                <a:sym typeface="ヒラギノ角ゴ Pro W6" charset="0"/>
              </a:rPr>
              <a:t>医療用機械器具、医療用品製造）</a:t>
            </a:r>
            <a:endParaRPr kumimoji="0" lang="ja-JP" altLang="en-US" sz="1000" dirty="0">
              <a:sym typeface="ヒラギノ角ゴ Pro W6" charset="0"/>
            </a:endParaRPr>
          </a:p>
        </p:txBody>
      </p:sp>
      <p:pic>
        <p:nvPicPr>
          <p:cNvPr id="20"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357" y="4497460"/>
            <a:ext cx="3272293" cy="222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34"/>
          <p:cNvSpPr>
            <a:spLocks noChangeArrowheads="1"/>
          </p:cNvSpPr>
          <p:nvPr/>
        </p:nvSpPr>
        <p:spPr bwMode="auto">
          <a:xfrm>
            <a:off x="3097253" y="1704497"/>
            <a:ext cx="2231496" cy="246221"/>
          </a:xfrm>
          <a:prstGeom prst="rect">
            <a:avLst/>
          </a:prstGeom>
          <a:noFill/>
          <a:ln>
            <a:noFill/>
          </a:ln>
          <a:extLst/>
        </p:spPr>
        <p:txBody>
          <a:bodyPr wrap="square" anchor="ctr">
            <a:spAutoFit/>
          </a:bodyPr>
          <a:lstStyle/>
          <a:p>
            <a:pPr algn="ctr" eaLnBrk="0" hangingPunct="0"/>
            <a:r>
              <a:rPr lang="ja-JP" altLang="en-US" sz="1000" dirty="0" smtClean="0">
                <a:latin typeface="ＭＳ Ｐゴシック" pitchFamily="50" charset="-128"/>
                <a:cs typeface="Times New Roman" pitchFamily="18" charset="0"/>
              </a:rPr>
              <a:t>産業別の従業員数構成比</a:t>
            </a:r>
            <a:endParaRPr lang="ja-JP" altLang="en-US" sz="1000" dirty="0">
              <a:latin typeface="ＭＳ Ｐゴシック" pitchFamily="50" charset="-128"/>
              <a:cs typeface="Times New Roman" pitchFamily="18" charset="0"/>
            </a:endParaRPr>
          </a:p>
        </p:txBody>
      </p:sp>
      <p:sp>
        <p:nvSpPr>
          <p:cNvPr id="22" name="Rectangle 34"/>
          <p:cNvSpPr>
            <a:spLocks noChangeArrowheads="1"/>
          </p:cNvSpPr>
          <p:nvPr/>
        </p:nvSpPr>
        <p:spPr bwMode="auto">
          <a:xfrm>
            <a:off x="3114070" y="2636851"/>
            <a:ext cx="14599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0" hangingPunct="0"/>
            <a:r>
              <a:rPr lang="ja-JP" altLang="en-US" sz="900" b="1" dirty="0" smtClean="0">
                <a:solidFill>
                  <a:schemeClr val="accent3"/>
                </a:solidFill>
                <a:latin typeface="ＭＳ Ｐゴシック" pitchFamily="50" charset="-128"/>
                <a:cs typeface="Times New Roman" pitchFamily="18" charset="0"/>
              </a:rPr>
              <a:t>少ない情報通信業</a:t>
            </a:r>
            <a:endParaRPr lang="ja-JP" altLang="en-US" sz="900" b="1" dirty="0">
              <a:solidFill>
                <a:schemeClr val="accent3"/>
              </a:solidFill>
              <a:latin typeface="ＭＳ Ｐゴシック" pitchFamily="50" charset="-128"/>
              <a:cs typeface="Times New Roman" pitchFamily="18" charset="0"/>
            </a:endParaRPr>
          </a:p>
        </p:txBody>
      </p:sp>
      <p:sp>
        <p:nvSpPr>
          <p:cNvPr id="23" name="Rectangle 34"/>
          <p:cNvSpPr>
            <a:spLocks noChangeArrowheads="1"/>
          </p:cNvSpPr>
          <p:nvPr/>
        </p:nvSpPr>
        <p:spPr bwMode="auto">
          <a:xfrm>
            <a:off x="3519516" y="3905378"/>
            <a:ext cx="162854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0" hangingPunct="0"/>
            <a:r>
              <a:rPr lang="ja-JP" altLang="en-US" sz="900" b="1" dirty="0" smtClean="0">
                <a:solidFill>
                  <a:schemeClr val="accent3"/>
                </a:solidFill>
                <a:latin typeface="ＭＳ Ｐゴシック" pitchFamily="50" charset="-128"/>
                <a:cs typeface="Times New Roman" pitchFamily="18" charset="0"/>
              </a:rPr>
              <a:t>中部圏は製造業が突出</a:t>
            </a:r>
            <a:endParaRPr lang="ja-JP" altLang="en-US" sz="900" b="1" dirty="0">
              <a:solidFill>
                <a:schemeClr val="accent3"/>
              </a:solidFill>
              <a:latin typeface="ＭＳ Ｐゴシック" pitchFamily="50" charset="-128"/>
              <a:cs typeface="Times New Roman" pitchFamily="18" charset="0"/>
            </a:endParaRPr>
          </a:p>
        </p:txBody>
      </p:sp>
      <p:sp>
        <p:nvSpPr>
          <p:cNvPr id="24" name="Rectangle 34"/>
          <p:cNvSpPr>
            <a:spLocks noChangeArrowheads="1"/>
          </p:cNvSpPr>
          <p:nvPr/>
        </p:nvSpPr>
        <p:spPr bwMode="auto">
          <a:xfrm>
            <a:off x="3588524" y="3367133"/>
            <a:ext cx="1897841" cy="161583"/>
          </a:xfrm>
          <a:prstGeom prst="rect">
            <a:avLst/>
          </a:prstGeom>
          <a:solidFill>
            <a:schemeClr val="bg1">
              <a:alpha val="25000"/>
            </a:schemeClr>
          </a:solidFill>
          <a:ln>
            <a:noFill/>
          </a:ln>
          <a:extLst/>
        </p:spPr>
        <p:txBody>
          <a:bodyPr wrap="square" tIns="0" bIns="0" anchor="ctr">
            <a:spAutoFit/>
          </a:bodyPr>
          <a:lstStyle/>
          <a:p>
            <a:pPr eaLnBrk="0" hangingPunct="0"/>
            <a:r>
              <a:rPr lang="ja-JP" altLang="en-US" sz="1050" b="1" dirty="0" smtClean="0">
                <a:solidFill>
                  <a:srgbClr val="FF0000"/>
                </a:solidFill>
                <a:latin typeface="ＭＳ Ｐゴシック" pitchFamily="50" charset="-128"/>
                <a:cs typeface="Times New Roman" pitchFamily="18" charset="0"/>
              </a:rPr>
              <a:t>様々な産業にバランスよく分布</a:t>
            </a:r>
            <a:endParaRPr lang="ja-JP" altLang="en-US" sz="1050" b="1" dirty="0">
              <a:solidFill>
                <a:srgbClr val="FF0000"/>
              </a:solidFill>
              <a:latin typeface="ＭＳ Ｐゴシック" pitchFamily="50" charset="-128"/>
              <a:cs typeface="Times New Roman" pitchFamily="18" charset="0"/>
            </a:endParaRPr>
          </a:p>
        </p:txBody>
      </p:sp>
      <p:cxnSp>
        <p:nvCxnSpPr>
          <p:cNvPr id="25" name="直線コネクタ 24"/>
          <p:cNvCxnSpPr/>
          <p:nvPr/>
        </p:nvCxnSpPr>
        <p:spPr>
          <a:xfrm>
            <a:off x="755576" y="3187753"/>
            <a:ext cx="128492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320703" y="478332"/>
            <a:ext cx="4572000" cy="307777"/>
          </a:xfrm>
          <a:prstGeom prst="rect">
            <a:avLst/>
          </a:prstGeom>
        </p:spPr>
        <p:txBody>
          <a:bodyPr>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（１）東京圏への流出超過の解消　大阪の現状</a:t>
            </a:r>
            <a:endParaRPr lang="ja-JP" altLang="en-US" sz="1400" dirty="0"/>
          </a:p>
        </p:txBody>
      </p:sp>
    </p:spTree>
    <p:extLst>
      <p:ext uri="{BB962C8B-B14F-4D97-AF65-F5344CB8AC3E}">
        <p14:creationId xmlns:p14="http://schemas.microsoft.com/office/powerpoint/2010/main" val="21577579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799200"/>
            <a:ext cx="8784976"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49</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954107"/>
          </a:xfrm>
          <a:prstGeom prst="rect">
            <a:avLst/>
          </a:prstGeom>
        </p:spPr>
        <p:txBody>
          <a:bodyPr wrap="square">
            <a:spAutoFit/>
          </a:bodyPr>
          <a:lstStyle/>
          <a:p>
            <a:pPr marL="180000" lvl="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大阪府において本社立地企業は、大企業を中心に毎年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件近い流出超過が続いています。</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2002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年までの</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年間に転出した企業の売上高は合計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兆円超にのぼっており、雇用や税収面に少なからず影響を与えているものと思われます。府内総生産の全国シェアは長期的に低下傾向にあります。</a:t>
            </a:r>
          </a:p>
          <a:p>
            <a:pPr marL="180000" indent="-457200"/>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Picture 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7270" y="4097865"/>
            <a:ext cx="3695130" cy="202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83328" y="1700808"/>
            <a:ext cx="2912608" cy="2316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007238" y="4148434"/>
            <a:ext cx="2835786" cy="2311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テキスト ボックス 15"/>
          <p:cNvSpPr txBox="1"/>
          <p:nvPr/>
        </p:nvSpPr>
        <p:spPr>
          <a:xfrm>
            <a:off x="4211960" y="6135840"/>
            <a:ext cx="4176464" cy="584775"/>
          </a:xfrm>
          <a:prstGeom prst="rect">
            <a:avLst/>
          </a:prstGeom>
          <a:noFill/>
        </p:spPr>
        <p:txBody>
          <a:bodyPr wrap="square" rtlCol="0">
            <a:spAutoFit/>
          </a:bodyPr>
          <a:lstStyle/>
          <a:p>
            <a:r>
              <a:rPr lang="ja-JP" altLang="en-US" sz="800" dirty="0" smtClean="0"/>
              <a:t>出典：大阪</a:t>
            </a:r>
            <a:r>
              <a:rPr lang="ja-JP" altLang="en-US" sz="800" dirty="0"/>
              <a:t>府民経済計算（平成</a:t>
            </a:r>
            <a:r>
              <a:rPr lang="en-US" altLang="ja-JP" sz="800" dirty="0"/>
              <a:t>22</a:t>
            </a:r>
            <a:r>
              <a:rPr lang="ja-JP" altLang="en-US" sz="800" dirty="0"/>
              <a:t>年度確報）総生産額・連鎖実績・生産側・年度値（</a:t>
            </a:r>
            <a:r>
              <a:rPr lang="en-US" altLang="ja-JP" sz="800" dirty="0"/>
              <a:t>17</a:t>
            </a:r>
            <a:r>
              <a:rPr lang="ja-JP" altLang="en-US" sz="800" dirty="0"/>
              <a:t>年基準</a:t>
            </a:r>
            <a:r>
              <a:rPr lang="en-US" altLang="ja-JP" sz="800" dirty="0"/>
              <a:t>93SNA</a:t>
            </a:r>
            <a:r>
              <a:rPr lang="ja-JP" altLang="en-US" sz="800" dirty="0"/>
              <a:t>）、ただし平成</a:t>
            </a:r>
            <a:r>
              <a:rPr lang="en-US" altLang="ja-JP" sz="800" dirty="0"/>
              <a:t>23</a:t>
            </a:r>
            <a:r>
              <a:rPr lang="ja-JP" altLang="en-US" sz="800" dirty="0"/>
              <a:t>年度以降の値は、アジア太平洋研究所推計を使用。</a:t>
            </a:r>
          </a:p>
          <a:p>
            <a:r>
              <a:rPr lang="ja-JP" altLang="en-US" sz="800" dirty="0"/>
              <a:t>国民経済計算（平成</a:t>
            </a:r>
            <a:r>
              <a:rPr lang="en-US" altLang="ja-JP" sz="800" dirty="0"/>
              <a:t>23</a:t>
            </a:r>
            <a:r>
              <a:rPr lang="ja-JP" altLang="en-US" sz="800" dirty="0"/>
              <a:t>年度確報）国民総生産額・実質（連鎖方式）・支出側・年度値（</a:t>
            </a:r>
            <a:r>
              <a:rPr lang="en-US" altLang="ja-JP" sz="800" dirty="0"/>
              <a:t>17</a:t>
            </a:r>
            <a:r>
              <a:rPr lang="ja-JP" altLang="en-US" sz="800" dirty="0"/>
              <a:t>年基準</a:t>
            </a:r>
            <a:r>
              <a:rPr lang="en-US" altLang="ja-JP" sz="800" dirty="0"/>
              <a:t>93SNA</a:t>
            </a:r>
            <a:r>
              <a:rPr lang="ja-JP" altLang="en-US" sz="800" dirty="0"/>
              <a:t>）、ただし平成</a:t>
            </a:r>
            <a:r>
              <a:rPr lang="en-US" altLang="ja-JP" sz="800" dirty="0"/>
              <a:t>24</a:t>
            </a:r>
            <a:r>
              <a:rPr lang="ja-JP" altLang="en-US" sz="800" dirty="0"/>
              <a:t>年度の値は、平成</a:t>
            </a:r>
            <a:r>
              <a:rPr lang="en-US" altLang="ja-JP" sz="800" dirty="0"/>
              <a:t>24</a:t>
            </a:r>
            <a:r>
              <a:rPr lang="ja-JP" altLang="en-US" sz="800" dirty="0"/>
              <a:t>年度四半期速報（年度）年次</a:t>
            </a:r>
            <a:r>
              <a:rPr lang="en-US" altLang="ja-JP" sz="800" dirty="0"/>
              <a:t>GDP</a:t>
            </a:r>
            <a:r>
              <a:rPr lang="ja-JP" altLang="en-US" sz="800" dirty="0"/>
              <a:t>実額</a:t>
            </a:r>
            <a:r>
              <a:rPr lang="ja-JP" altLang="en-US" sz="800" dirty="0" smtClean="0"/>
              <a:t>。</a:t>
            </a:r>
            <a:endParaRPr lang="ja-JP" altLang="en-US" sz="800" dirty="0"/>
          </a:p>
        </p:txBody>
      </p:sp>
      <p:sp>
        <p:nvSpPr>
          <p:cNvPr id="17" name="テキスト ボックス 16"/>
          <p:cNvSpPr txBox="1"/>
          <p:nvPr/>
        </p:nvSpPr>
        <p:spPr>
          <a:xfrm>
            <a:off x="971600" y="6480442"/>
            <a:ext cx="2912608" cy="215444"/>
          </a:xfrm>
          <a:prstGeom prst="rect">
            <a:avLst/>
          </a:prstGeom>
          <a:noFill/>
        </p:spPr>
        <p:txBody>
          <a:bodyPr wrap="none" rtlCol="0">
            <a:spAutoFit/>
          </a:bodyPr>
          <a:lstStyle/>
          <a:p>
            <a:r>
              <a:rPr lang="ja-JP" altLang="en-US" sz="800" dirty="0" smtClean="0"/>
              <a:t>出典：</a:t>
            </a:r>
            <a:r>
              <a:rPr lang="en-US" altLang="ja-JP" sz="800" dirty="0"/>
              <a:t>TDB</a:t>
            </a:r>
            <a:r>
              <a:rPr lang="ja-JP" altLang="en-US" sz="800" dirty="0"/>
              <a:t>「大阪府 本社「転入転出企業」の実態調査」</a:t>
            </a:r>
            <a:r>
              <a:rPr lang="en-US" altLang="ja-JP" sz="800" dirty="0"/>
              <a:t>2012</a:t>
            </a:r>
            <a:r>
              <a:rPr lang="ja-JP" altLang="en-US" sz="800" dirty="0" smtClean="0"/>
              <a:t>年</a:t>
            </a:r>
            <a:endParaRPr lang="ja-JP" altLang="en-US" sz="800" dirty="0"/>
          </a:p>
        </p:txBody>
      </p:sp>
      <p:sp>
        <p:nvSpPr>
          <p:cNvPr id="9" name="Rectangle 75"/>
          <p:cNvSpPr>
            <a:spLocks/>
          </p:cNvSpPr>
          <p:nvPr/>
        </p:nvSpPr>
        <p:spPr bwMode="auto">
          <a:xfrm>
            <a:off x="5583446" y="3954403"/>
            <a:ext cx="1482778" cy="262943"/>
          </a:xfrm>
          <a:prstGeom prst="rect">
            <a:avLst/>
          </a:prstGeom>
          <a:noFill/>
          <a:ln>
            <a:noFill/>
          </a:ln>
          <a:extLst/>
        </p:spPr>
        <p:txBody>
          <a:bodyPr wrap="none" lIns="0" tIns="72000" rIns="0" bIns="36000" anchor="ctr">
            <a:spAutoFit/>
          </a:bodyPr>
          <a:lstStyle/>
          <a:p>
            <a:pPr algn="ctr" defTabSz="590550"/>
            <a:r>
              <a:rPr kumimoji="0" lang="ja-JP" altLang="en-US" sz="1000" dirty="0" smtClean="0">
                <a:sym typeface="ヒラギノ角ゴ Pro W6" charset="0"/>
              </a:rPr>
              <a:t>府内</a:t>
            </a:r>
            <a:r>
              <a:rPr kumimoji="0" lang="ja-JP" altLang="en-US" sz="1000" dirty="0">
                <a:sym typeface="ヒラギノ角ゴ Pro W6" charset="0"/>
              </a:rPr>
              <a:t>総生産および全国シェア</a:t>
            </a:r>
          </a:p>
        </p:txBody>
      </p:sp>
      <p:pic>
        <p:nvPicPr>
          <p:cNvPr id="1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7270" y="1712209"/>
            <a:ext cx="3695130" cy="208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テキスト ボックス 19"/>
          <p:cNvSpPr txBox="1"/>
          <p:nvPr/>
        </p:nvSpPr>
        <p:spPr>
          <a:xfrm>
            <a:off x="4447410" y="3795197"/>
            <a:ext cx="1565799" cy="216193"/>
          </a:xfrm>
          <a:prstGeom prst="rect">
            <a:avLst/>
          </a:prstGeom>
          <a:noFill/>
        </p:spPr>
        <p:txBody>
          <a:bodyPr wrap="square" rtlCol="0">
            <a:spAutoFit/>
          </a:bodyPr>
          <a:lstStyle/>
          <a:p>
            <a:r>
              <a:rPr lang="ja-JP" altLang="en-US" sz="800" dirty="0"/>
              <a:t>出典：国税庁統計年報</a:t>
            </a:r>
            <a:r>
              <a:rPr lang="ja-JP" altLang="en-US" sz="800" dirty="0" smtClean="0"/>
              <a:t>より</a:t>
            </a:r>
            <a:r>
              <a:rPr lang="ja-JP" altLang="en-US" sz="800" dirty="0"/>
              <a:t>作成</a:t>
            </a:r>
          </a:p>
        </p:txBody>
      </p:sp>
      <p:sp>
        <p:nvSpPr>
          <p:cNvPr id="15" name="正方形/長方形 14"/>
          <p:cNvSpPr/>
          <p:nvPr/>
        </p:nvSpPr>
        <p:spPr>
          <a:xfrm>
            <a:off x="320703" y="478332"/>
            <a:ext cx="4572000" cy="307777"/>
          </a:xfrm>
          <a:prstGeom prst="rect">
            <a:avLst/>
          </a:prstGeom>
        </p:spPr>
        <p:txBody>
          <a:bodyPr>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（１）東京圏への流出超過の解消　大阪の現状</a:t>
            </a:r>
            <a:endParaRPr lang="ja-JP" altLang="en-US" sz="1400" dirty="0"/>
          </a:p>
        </p:txBody>
      </p:sp>
    </p:spTree>
    <p:extLst>
      <p:ext uri="{BB962C8B-B14F-4D97-AF65-F5344CB8AC3E}">
        <p14:creationId xmlns:p14="http://schemas.microsoft.com/office/powerpoint/2010/main" val="407808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）総人口　■人口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の推移②</a:t>
            </a: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976" y="1667268"/>
            <a:ext cx="3212871" cy="2450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3"/>
          <p:cNvSpPr txBox="1">
            <a:spLocks noChangeArrowheads="1"/>
          </p:cNvSpPr>
          <p:nvPr/>
        </p:nvSpPr>
        <p:spPr bwMode="auto">
          <a:xfrm>
            <a:off x="539552" y="6662056"/>
            <a:ext cx="7776864"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smtClean="0">
                <a:solidFill>
                  <a:prstClr val="black"/>
                </a:solidFill>
                <a:latin typeface="ＭＳ ゴシック" pitchFamily="49" charset="-128"/>
                <a:ea typeface="ＭＳ ゴシック" pitchFamily="49" charset="-128"/>
                <a:cs typeface="ＭＳ Ｐゴシック" pitchFamily="50" charset="-128"/>
              </a:rPr>
              <a:t>出典：地域経済分析システム（</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RESAS</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）より府作成。</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2040</a:t>
            </a:r>
            <a:r>
              <a:rPr lang="ja-JP" altLang="en-US" sz="700" dirty="0">
                <a:solidFill>
                  <a:prstClr val="black"/>
                </a:solidFill>
                <a:latin typeface="ＭＳ ゴシック" pitchFamily="49" charset="-128"/>
                <a:ea typeface="ＭＳ ゴシック" pitchFamily="49" charset="-128"/>
                <a:cs typeface="ＭＳ Ｐゴシック" pitchFamily="50" charset="-128"/>
              </a:rPr>
              <a:t>年については、大阪府「大阪府の将来推計口の点検</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について」</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(H26.3)</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に</a:t>
            </a:r>
            <a:r>
              <a:rPr lang="ja-JP" altLang="en-US" sz="700" dirty="0">
                <a:solidFill>
                  <a:prstClr val="black"/>
                </a:solidFill>
                <a:latin typeface="ＭＳ ゴシック" pitchFamily="49" charset="-128"/>
                <a:ea typeface="ＭＳ ゴシック" pitchFamily="49" charset="-128"/>
                <a:cs typeface="ＭＳ Ｐゴシック" pitchFamily="50" charset="-128"/>
              </a:rPr>
              <a:t>おける大阪府の人口</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推計</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ケース</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2)</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を</a:t>
            </a:r>
            <a:r>
              <a:rPr lang="ja-JP" altLang="en-US" sz="700" dirty="0">
                <a:solidFill>
                  <a:prstClr val="black"/>
                </a:solidFill>
                <a:latin typeface="ＭＳ ゴシック" pitchFamily="49" charset="-128"/>
                <a:ea typeface="ＭＳ ゴシック" pitchFamily="49" charset="-128"/>
                <a:cs typeface="ＭＳ Ｐゴシック" pitchFamily="50" charset="-128"/>
              </a:rPr>
              <a:t>基に、府試算。</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正方形/長方形 11"/>
          <p:cNvSpPr/>
          <p:nvPr/>
        </p:nvSpPr>
        <p:spPr>
          <a:xfrm>
            <a:off x="107504" y="836712"/>
            <a:ext cx="8856984" cy="830997"/>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大阪府の人口構成は、高度成長期の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1980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S55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）年は、都市に多くみられる「星型」を示していましたが、少子・高齢化の進展に伴い、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2040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H52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）年には、いわゆる「団塊ジュニア世代」が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歳を超え、逆三角形の「つぼ型」に遷移すると予想されます。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975" y="4133535"/>
            <a:ext cx="3212871" cy="2450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7964" y="2266806"/>
            <a:ext cx="4540694" cy="3431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5"/>
          <p:cNvSpPr txBox="1"/>
          <p:nvPr/>
        </p:nvSpPr>
        <p:spPr>
          <a:xfrm>
            <a:off x="409219" y="1628800"/>
            <a:ext cx="1728192" cy="276999"/>
          </a:xfrm>
          <a:prstGeom prst="rect">
            <a:avLst/>
          </a:prstGeom>
          <a:noFill/>
        </p:spPr>
        <p:txBody>
          <a:bodyPr wrap="square" rtlCol="0">
            <a:spAutoFit/>
          </a:bodyPr>
          <a:lstStyle/>
          <a:p>
            <a:r>
              <a:rPr kumimoji="1" lang="en-US" altLang="ja-JP" sz="1200" dirty="0" smtClean="0"/>
              <a:t>【</a:t>
            </a:r>
            <a:r>
              <a:rPr lang="en-US" altLang="ja-JP" sz="1200" dirty="0"/>
              <a:t>1980</a:t>
            </a:r>
            <a:r>
              <a:rPr lang="ja-JP" altLang="en-US" sz="1200" dirty="0"/>
              <a:t>年</a:t>
            </a:r>
            <a:r>
              <a:rPr kumimoji="1" lang="en-US" altLang="ja-JP" sz="1200" dirty="0" smtClean="0"/>
              <a:t>】</a:t>
            </a:r>
            <a:endParaRPr kumimoji="1" lang="ja-JP" altLang="en-US" sz="1200" dirty="0"/>
          </a:p>
        </p:txBody>
      </p:sp>
      <p:sp>
        <p:nvSpPr>
          <p:cNvPr id="17" name="テキスト ボックス 16"/>
          <p:cNvSpPr txBox="1"/>
          <p:nvPr/>
        </p:nvSpPr>
        <p:spPr>
          <a:xfrm>
            <a:off x="442220" y="4120904"/>
            <a:ext cx="1728192" cy="276999"/>
          </a:xfrm>
          <a:prstGeom prst="rect">
            <a:avLst/>
          </a:prstGeom>
          <a:noFill/>
        </p:spPr>
        <p:txBody>
          <a:bodyPr wrap="square" rtlCol="0">
            <a:spAutoFit/>
          </a:bodyPr>
          <a:lstStyle/>
          <a:p>
            <a:r>
              <a:rPr kumimoji="1" lang="en-US" altLang="ja-JP" sz="1200" dirty="0" smtClean="0"/>
              <a:t>【</a:t>
            </a:r>
            <a:r>
              <a:rPr lang="en-US" altLang="ja-JP" sz="1200" dirty="0"/>
              <a:t>2015</a:t>
            </a:r>
            <a:r>
              <a:rPr lang="ja-JP" altLang="en-US" sz="1200" dirty="0" smtClean="0"/>
              <a:t>年</a:t>
            </a:r>
            <a:r>
              <a:rPr kumimoji="1" lang="en-US" altLang="ja-JP" sz="1200" dirty="0" smtClean="0"/>
              <a:t>】</a:t>
            </a:r>
            <a:endParaRPr kumimoji="1" lang="ja-JP" altLang="en-US" sz="1200" dirty="0"/>
          </a:p>
        </p:txBody>
      </p:sp>
      <p:sp>
        <p:nvSpPr>
          <p:cNvPr id="18" name="テキスト ボックス 17"/>
          <p:cNvSpPr txBox="1"/>
          <p:nvPr/>
        </p:nvSpPr>
        <p:spPr>
          <a:xfrm>
            <a:off x="4247964" y="2266806"/>
            <a:ext cx="1728192" cy="276999"/>
          </a:xfrm>
          <a:prstGeom prst="rect">
            <a:avLst/>
          </a:prstGeom>
          <a:noFill/>
        </p:spPr>
        <p:txBody>
          <a:bodyPr wrap="square" rtlCol="0">
            <a:spAutoFit/>
          </a:bodyPr>
          <a:lstStyle/>
          <a:p>
            <a:r>
              <a:rPr kumimoji="1" lang="en-US" altLang="ja-JP" sz="1200" dirty="0" smtClean="0"/>
              <a:t>【</a:t>
            </a:r>
            <a:r>
              <a:rPr lang="en-US" altLang="ja-JP" sz="1200" dirty="0"/>
              <a:t>2040</a:t>
            </a:r>
            <a:r>
              <a:rPr lang="ja-JP" altLang="en-US" sz="1200" dirty="0" smtClean="0"/>
              <a:t>年</a:t>
            </a:r>
            <a:r>
              <a:rPr kumimoji="1" lang="en-US" altLang="ja-JP" sz="1200" dirty="0" smtClean="0"/>
              <a:t>】</a:t>
            </a:r>
            <a:endParaRPr kumimoji="1" lang="ja-JP" altLang="en-US" sz="1200" dirty="0"/>
          </a:p>
        </p:txBody>
      </p:sp>
    </p:spTree>
    <p:extLst>
      <p:ext uri="{BB962C8B-B14F-4D97-AF65-F5344CB8AC3E}">
        <p14:creationId xmlns:p14="http://schemas.microsoft.com/office/powerpoint/2010/main" val="32047927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50</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1815882"/>
          </a:xfrm>
          <a:prstGeom prst="rect">
            <a:avLst/>
          </a:prstGeom>
        </p:spPr>
        <p:txBody>
          <a:bodyPr wrap="square">
            <a:spAutoFit/>
          </a:bodyPr>
          <a:lstStyle/>
          <a:p>
            <a:pPr marL="18000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その一方で大阪では、新産業のさらなる強化や、新しいイノベーションの芽生えも見られます。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大阪・関西が強みを有するライフサイエンス分野、環境・新エネルギー分野においては、世界有数の拠点を目指して「関西イノベーション国際戦略総合特区」が推進されています。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また、大阪市</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のグローバルイノベーション創出支援</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事業や大阪イノベーションハブの設立以降、そこ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を拠点に多くの人材が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交流しており、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「ハック大阪ファンド」や「梅田スタートアップファンド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」といった大阪を拠点とした</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VC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（ベンチャーキャピタル）が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立ち上がるなど、</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関西</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のスタートアップを取り巻く</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環境は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この数年で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かなり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変化</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しています。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さらに、大阪の「主体性ある市民」の力を活かして、草の根的に社会課題を解決するための取組みも立ち上がっています。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304" y="2683833"/>
            <a:ext cx="3024336" cy="2107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958"/>
          <a:stretch/>
        </p:blipFill>
        <p:spPr bwMode="auto">
          <a:xfrm>
            <a:off x="4460275" y="2654693"/>
            <a:ext cx="4288189" cy="2443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5" name="表 14"/>
          <p:cNvGraphicFramePr>
            <a:graphicFrameLocks noGrp="1"/>
          </p:cNvGraphicFramePr>
          <p:nvPr>
            <p:extLst>
              <p:ext uri="{D42A27DB-BD31-4B8C-83A1-F6EECF244321}">
                <p14:modId xmlns:p14="http://schemas.microsoft.com/office/powerpoint/2010/main" val="1109909008"/>
              </p:ext>
            </p:extLst>
          </p:nvPr>
        </p:nvGraphicFramePr>
        <p:xfrm>
          <a:off x="395536" y="5250944"/>
          <a:ext cx="3672409" cy="1487760"/>
        </p:xfrm>
        <a:graphic>
          <a:graphicData uri="http://schemas.openxmlformats.org/drawingml/2006/table">
            <a:tbl>
              <a:tblPr>
                <a:tableStyleId>{5C22544A-7EE6-4342-B048-85BDC9FD1C3A}</a:tableStyleId>
              </a:tblPr>
              <a:tblGrid>
                <a:gridCol w="529155"/>
                <a:gridCol w="2207150"/>
                <a:gridCol w="936104"/>
              </a:tblGrid>
              <a:tr h="99425">
                <a:tc>
                  <a:txBody>
                    <a:bodyPr/>
                    <a:lstStyle/>
                    <a:p>
                      <a:pPr algn="l" fontAlgn="ctr"/>
                      <a:endParaRPr lang="ja-JP" altLang="en-US" sz="800" b="1" i="0" u="none" strike="noStrike" dirty="0">
                        <a:solidFill>
                          <a:schemeClr val="bg1"/>
                        </a:solidFill>
                        <a:effectLst/>
                        <a:latin typeface="ＭＳ Ｐゴシック"/>
                      </a:endParaRPr>
                    </a:p>
                  </a:txBody>
                  <a:tcPr marL="36000" marR="36000" marT="36000" marB="36000" anchor="ctr">
                    <a:solidFill>
                      <a:srgbClr val="92D050"/>
                    </a:solidFill>
                  </a:tcPr>
                </a:tc>
                <a:tc>
                  <a:txBody>
                    <a:bodyPr/>
                    <a:lstStyle/>
                    <a:p>
                      <a:pPr algn="ctr" fontAlgn="ctr"/>
                      <a:r>
                        <a:rPr lang="ja-JP" altLang="en-US" sz="600" b="1" u="none" strike="noStrike" dirty="0" smtClean="0">
                          <a:solidFill>
                            <a:schemeClr val="bg1"/>
                          </a:solidFill>
                          <a:effectLst/>
                        </a:rPr>
                        <a:t>ハック大阪ファンド</a:t>
                      </a:r>
                      <a:endParaRPr lang="en-US" altLang="ja-JP" sz="600" b="1" u="none" strike="noStrike" dirty="0" smtClean="0">
                        <a:solidFill>
                          <a:schemeClr val="bg1"/>
                        </a:solidFill>
                        <a:effectLst/>
                      </a:endParaRPr>
                    </a:p>
                  </a:txBody>
                  <a:tcPr marL="36000" marR="36000" marT="36000" marB="36000" anchor="ctr">
                    <a:solidFill>
                      <a:srgbClr val="92D050"/>
                    </a:solidFill>
                  </a:tcPr>
                </a:tc>
                <a:tc>
                  <a:txBody>
                    <a:bodyPr/>
                    <a:lstStyle/>
                    <a:p>
                      <a:pPr algn="ctr" fontAlgn="ctr"/>
                      <a:r>
                        <a:rPr lang="ja-JP" altLang="en-US" sz="600" b="1" u="none" strike="noStrike" dirty="0" smtClean="0">
                          <a:solidFill>
                            <a:schemeClr val="bg1"/>
                          </a:solidFill>
                          <a:effectLst/>
                        </a:rPr>
                        <a:t>梅田スタートアップファンド</a:t>
                      </a:r>
                      <a:endParaRPr lang="en-US" altLang="ja-JP" sz="600" b="1" u="none" strike="noStrike" dirty="0" smtClean="0">
                        <a:solidFill>
                          <a:schemeClr val="bg1"/>
                        </a:solidFill>
                        <a:effectLst/>
                      </a:endParaRPr>
                    </a:p>
                  </a:txBody>
                  <a:tcPr marL="36000" marR="36000" marT="36000" marB="36000" anchor="ctr">
                    <a:solidFill>
                      <a:srgbClr val="92D050"/>
                    </a:solidFill>
                  </a:tcPr>
                </a:tc>
              </a:tr>
              <a:tr h="99425">
                <a:tc>
                  <a:txBody>
                    <a:bodyPr/>
                    <a:lstStyle/>
                    <a:p>
                      <a:pPr algn="l" fontAlgn="ctr"/>
                      <a:r>
                        <a:rPr lang="ja-JP" altLang="en-US" sz="600" b="1" i="0" u="none" strike="noStrike" dirty="0" smtClean="0">
                          <a:solidFill>
                            <a:schemeClr val="bg1"/>
                          </a:solidFill>
                          <a:effectLst/>
                          <a:latin typeface="ＭＳ Ｐゴシック"/>
                        </a:rPr>
                        <a:t>名称</a:t>
                      </a:r>
                      <a:endParaRPr lang="ja-JP" altLang="en-US" sz="600" b="1" i="0" u="none" strike="noStrike" dirty="0">
                        <a:solidFill>
                          <a:schemeClr val="bg1"/>
                        </a:solidFill>
                        <a:effectLst/>
                        <a:latin typeface="ＭＳ Ｐゴシック"/>
                      </a:endParaRPr>
                    </a:p>
                  </a:txBody>
                  <a:tcPr marL="36000" marR="36000" marT="36000" marB="36000" anchor="ctr">
                    <a:solidFill>
                      <a:srgbClr val="92D050"/>
                    </a:solidFill>
                  </a:tcPr>
                </a:tc>
                <a:tc>
                  <a:txBody>
                    <a:bodyPr/>
                    <a:lstStyle/>
                    <a:p>
                      <a:pPr algn="l" fontAlgn="ctr"/>
                      <a:r>
                        <a:rPr lang="ja-JP" altLang="en-US" sz="600" b="0" u="none" strike="noStrike" dirty="0" smtClean="0">
                          <a:effectLst/>
                        </a:rPr>
                        <a:t>ハックベンチャーズ株式会社（運営会社）</a:t>
                      </a:r>
                    </a:p>
                    <a:p>
                      <a:pPr algn="l" fontAlgn="ctr"/>
                      <a:r>
                        <a:rPr lang="ja-JP" altLang="en-US" sz="600" b="0" u="none" strike="noStrike" dirty="0" smtClean="0">
                          <a:effectLst/>
                        </a:rPr>
                        <a:t>ハック大阪投資事業有限責任組合（投資組合）</a:t>
                      </a:r>
                      <a:endParaRPr lang="en-US" altLang="ja-JP" sz="600" b="0" u="none" strike="noStrike" dirty="0" smtClean="0">
                        <a:effectLst/>
                      </a:endParaRPr>
                    </a:p>
                  </a:txBody>
                  <a:tcPr marL="36000" marR="36000" marT="36000" marB="36000" anchor="ctr"/>
                </a:tc>
                <a:tc>
                  <a:txBody>
                    <a:bodyPr/>
                    <a:lstStyle/>
                    <a:p>
                      <a:pPr algn="l" fontAlgn="ctr"/>
                      <a:r>
                        <a:rPr lang="ja-JP" altLang="en-US" sz="600" b="0" u="none" strike="noStrike" dirty="0" smtClean="0">
                          <a:effectLst/>
                        </a:rPr>
                        <a:t>梅田スタートアップファンド１号投資事業有限責任組合</a:t>
                      </a:r>
                      <a:endParaRPr lang="en-US" altLang="ja-JP" sz="600" b="0" u="none" strike="noStrike" dirty="0" smtClean="0">
                        <a:effectLst/>
                      </a:endParaRPr>
                    </a:p>
                  </a:txBody>
                  <a:tcPr marL="36000" marR="36000" marT="36000" marB="36000" anchor="ctr"/>
                </a:tc>
              </a:tr>
              <a:tr h="162579">
                <a:tc>
                  <a:txBody>
                    <a:bodyPr/>
                    <a:lstStyle/>
                    <a:p>
                      <a:pPr algn="l" fontAlgn="ctr"/>
                      <a:r>
                        <a:rPr lang="ja-JP" altLang="en-US" sz="600" b="1" i="0" u="none" strike="noStrike" dirty="0" smtClean="0">
                          <a:solidFill>
                            <a:schemeClr val="bg1"/>
                          </a:solidFill>
                          <a:effectLst/>
                          <a:latin typeface="ＭＳ Ｐゴシック"/>
                        </a:rPr>
                        <a:t>規模</a:t>
                      </a:r>
                      <a:endParaRPr lang="ja-JP" altLang="en-US" sz="600" b="1" i="0" u="none" strike="noStrike" dirty="0">
                        <a:solidFill>
                          <a:schemeClr val="bg1"/>
                        </a:solidFill>
                        <a:effectLst/>
                        <a:latin typeface="ＭＳ Ｐゴシック"/>
                      </a:endParaRPr>
                    </a:p>
                  </a:txBody>
                  <a:tcPr marL="36000" marR="36000" marT="36000" marB="36000" anchor="ctr">
                    <a:solidFill>
                      <a:srgbClr val="92D050"/>
                    </a:solidFill>
                  </a:tcPr>
                </a:tc>
                <a:tc>
                  <a:txBody>
                    <a:bodyPr/>
                    <a:lstStyle/>
                    <a:p>
                      <a:pPr algn="l" fontAlgn="ctr"/>
                      <a:r>
                        <a:rPr lang="en-US" altLang="ja-JP" sz="600" u="none" strike="noStrike" dirty="0" smtClean="0">
                          <a:effectLst/>
                        </a:rPr>
                        <a:t>48</a:t>
                      </a:r>
                      <a:r>
                        <a:rPr lang="ja-JP" altLang="en-US" sz="600" u="none" strike="noStrike" dirty="0" smtClean="0">
                          <a:effectLst/>
                        </a:rPr>
                        <a:t>億円（一次募集）</a:t>
                      </a:r>
                      <a:endParaRPr lang="en-US" altLang="ja-JP" sz="600" u="none" strike="noStrike" dirty="0" smtClean="0">
                        <a:effectLst/>
                      </a:endParaRPr>
                    </a:p>
                    <a:p>
                      <a:pPr algn="l" fontAlgn="ctr"/>
                      <a:r>
                        <a:rPr lang="en-US" altLang="ja-JP" sz="600" u="none" strike="noStrike" dirty="0" smtClean="0">
                          <a:effectLst/>
                        </a:rPr>
                        <a:t>※</a:t>
                      </a:r>
                      <a:r>
                        <a:rPr lang="ja-JP" altLang="en-US" sz="600" u="none" strike="noStrike" dirty="0" smtClean="0">
                          <a:effectLst/>
                        </a:rPr>
                        <a:t>ファンド総額は</a:t>
                      </a:r>
                      <a:r>
                        <a:rPr lang="en-US" altLang="ja-JP" sz="600" u="none" strike="noStrike" dirty="0" smtClean="0">
                          <a:effectLst/>
                        </a:rPr>
                        <a:t>100</a:t>
                      </a:r>
                      <a:r>
                        <a:rPr lang="ja-JP" altLang="en-US" sz="600" u="none" strike="noStrike" dirty="0" smtClean="0">
                          <a:effectLst/>
                        </a:rPr>
                        <a:t>億円を目標とする</a:t>
                      </a:r>
                      <a:endParaRPr lang="en-US" altLang="ja-JP" sz="600" u="none" strike="noStrike" dirty="0" smtClean="0">
                        <a:effectLst/>
                      </a:endParaRPr>
                    </a:p>
                  </a:txBody>
                  <a:tcPr marL="36000" marR="36000" marT="36000" marB="36000" anchor="ctr"/>
                </a:tc>
                <a:tc>
                  <a:txBody>
                    <a:bodyPr/>
                    <a:lstStyle/>
                    <a:p>
                      <a:pPr algn="l" fontAlgn="ctr"/>
                      <a:r>
                        <a:rPr lang="en-US" altLang="ja-JP" sz="600" u="none" strike="noStrike" dirty="0" smtClean="0">
                          <a:effectLst/>
                        </a:rPr>
                        <a:t>2.01</a:t>
                      </a:r>
                      <a:r>
                        <a:rPr lang="ja-JP" altLang="en-US" sz="600" u="none" strike="noStrike" dirty="0" smtClean="0">
                          <a:effectLst/>
                        </a:rPr>
                        <a:t>億円</a:t>
                      </a:r>
                      <a:endParaRPr lang="en-US" altLang="ja-JP" sz="600" u="none" strike="noStrike" dirty="0" smtClean="0">
                        <a:effectLst/>
                      </a:endParaRPr>
                    </a:p>
                  </a:txBody>
                  <a:tcPr marL="36000" marR="36000" marT="36000" marB="36000" anchor="ctr"/>
                </a:tc>
              </a:tr>
              <a:tr h="162579">
                <a:tc>
                  <a:txBody>
                    <a:bodyPr/>
                    <a:lstStyle/>
                    <a:p>
                      <a:pPr algn="l" fontAlgn="ctr"/>
                      <a:r>
                        <a:rPr lang="ja-JP" altLang="en-US" sz="600" b="1" u="none" strike="noStrike" dirty="0" smtClean="0">
                          <a:solidFill>
                            <a:schemeClr val="bg1"/>
                          </a:solidFill>
                          <a:effectLst/>
                        </a:rPr>
                        <a:t>有限責任組合員（</a:t>
                      </a:r>
                      <a:r>
                        <a:rPr lang="en-US" altLang="ja-JP" sz="600" b="1" u="none" strike="noStrike" dirty="0" smtClean="0">
                          <a:solidFill>
                            <a:schemeClr val="bg1"/>
                          </a:solidFill>
                          <a:effectLst/>
                        </a:rPr>
                        <a:t>LP</a:t>
                      </a:r>
                      <a:r>
                        <a:rPr lang="ja-JP" altLang="en-US" sz="600" b="1" u="none" strike="noStrike" dirty="0" smtClean="0">
                          <a:solidFill>
                            <a:schemeClr val="bg1"/>
                          </a:solidFill>
                          <a:effectLst/>
                        </a:rPr>
                        <a:t>）</a:t>
                      </a:r>
                      <a:endParaRPr lang="ja-JP" altLang="en-US" sz="600" b="1" i="0" u="none" strike="noStrike" dirty="0">
                        <a:solidFill>
                          <a:schemeClr val="bg1"/>
                        </a:solidFill>
                        <a:effectLst/>
                        <a:latin typeface="ＭＳ Ｐゴシック"/>
                      </a:endParaRPr>
                    </a:p>
                  </a:txBody>
                  <a:tcPr marL="36000" marR="36000" marT="36000" marB="36000" anchor="ctr">
                    <a:solidFill>
                      <a:srgbClr val="92D050"/>
                    </a:solidFill>
                  </a:tcPr>
                </a:tc>
                <a:tc>
                  <a:txBody>
                    <a:bodyPr/>
                    <a:lstStyle/>
                    <a:p>
                      <a:pPr algn="l" fontAlgn="ctr"/>
                      <a:r>
                        <a:rPr lang="ja-JP" altLang="en-US" sz="600" u="none" strike="noStrike" dirty="0" smtClean="0">
                          <a:effectLst/>
                        </a:rPr>
                        <a:t>大阪市、中小企業基盤整備機構、みずほ銀行、三井住友銀行、三菱東京</a:t>
                      </a:r>
                      <a:r>
                        <a:rPr lang="en-US" altLang="ja-JP" sz="600" u="none" strike="noStrike" dirty="0" smtClean="0">
                          <a:effectLst/>
                        </a:rPr>
                        <a:t>UFJ</a:t>
                      </a:r>
                      <a:r>
                        <a:rPr lang="ja-JP" altLang="en-US" sz="600" u="none" strike="noStrike" dirty="0" smtClean="0">
                          <a:effectLst/>
                        </a:rPr>
                        <a:t>銀行、積水ハウス、阪急電鉄、日立造船、</a:t>
                      </a:r>
                      <a:r>
                        <a:rPr lang="en-US" altLang="ja-JP" sz="600" u="none" strike="noStrike" dirty="0" smtClean="0">
                          <a:effectLst/>
                        </a:rPr>
                        <a:t>Mistletoe</a:t>
                      </a:r>
                    </a:p>
                  </a:txBody>
                  <a:tcPr marL="36000" marR="36000" marT="36000" marB="36000" anchor="ctr"/>
                </a:tc>
                <a:tc>
                  <a:txBody>
                    <a:bodyPr/>
                    <a:lstStyle/>
                    <a:p>
                      <a:pPr algn="l" fontAlgn="ctr"/>
                      <a:r>
                        <a:rPr lang="ja-JP" altLang="en-US" sz="600" u="none" strike="noStrike" dirty="0" smtClean="0">
                          <a:effectLst/>
                        </a:rPr>
                        <a:t>阪急電鉄</a:t>
                      </a:r>
                    </a:p>
                    <a:p>
                      <a:pPr algn="l" fontAlgn="ctr"/>
                      <a:r>
                        <a:rPr lang="ja-JP" altLang="en-US" sz="600" u="none" strike="noStrike" dirty="0" smtClean="0">
                          <a:effectLst/>
                        </a:rPr>
                        <a:t>サンブリッジコーポレーション</a:t>
                      </a:r>
                      <a:endParaRPr lang="en-US" altLang="ja-JP" sz="600" u="none" strike="noStrike" dirty="0" smtClean="0">
                        <a:effectLst/>
                      </a:endParaRPr>
                    </a:p>
                  </a:txBody>
                  <a:tcPr marL="36000" marR="36000" marT="36000" marB="36000" anchor="ctr"/>
                </a:tc>
              </a:tr>
              <a:tr h="0">
                <a:tc>
                  <a:txBody>
                    <a:bodyPr/>
                    <a:lstStyle/>
                    <a:p>
                      <a:pPr algn="l" fontAlgn="ctr"/>
                      <a:r>
                        <a:rPr lang="ja-JP" altLang="en-US" sz="600" b="1" i="0" u="none" strike="noStrike" dirty="0" smtClean="0">
                          <a:solidFill>
                            <a:schemeClr val="bg1"/>
                          </a:solidFill>
                          <a:effectLst/>
                          <a:latin typeface="ＭＳ Ｐゴシック"/>
                        </a:rPr>
                        <a:t>投資目的・戦略</a:t>
                      </a:r>
                      <a:endParaRPr lang="ja-JP" altLang="en-US" sz="600" b="1" i="0" u="none" strike="noStrike" dirty="0">
                        <a:solidFill>
                          <a:schemeClr val="bg1"/>
                        </a:solidFill>
                        <a:effectLst/>
                        <a:latin typeface="ＭＳ Ｐゴシック"/>
                      </a:endParaRPr>
                    </a:p>
                  </a:txBody>
                  <a:tcPr marL="36000" marR="36000" marT="36000" marB="36000" anchor="ctr">
                    <a:solidFill>
                      <a:srgbClr val="92D050"/>
                    </a:solidFill>
                  </a:tcPr>
                </a:tc>
                <a:tc>
                  <a:txBody>
                    <a:bodyPr/>
                    <a:lstStyle/>
                    <a:p>
                      <a:pPr marL="171450" indent="-171450" algn="l" fontAlgn="ctr">
                        <a:buFont typeface="Wingdings" panose="05000000000000000000" pitchFamily="2" charset="2"/>
                        <a:buChar char="l"/>
                      </a:pPr>
                      <a:r>
                        <a:rPr lang="ja-JP" altLang="en-US" sz="600" b="0" i="0" u="none" strike="noStrike" dirty="0" smtClean="0">
                          <a:solidFill>
                            <a:srgbClr val="000000"/>
                          </a:solidFill>
                          <a:effectLst/>
                          <a:latin typeface="ＭＳ Ｐゴシック"/>
                        </a:rPr>
                        <a:t>シリコンバレーなどの世界最先端地域での投資</a:t>
                      </a:r>
                    </a:p>
                    <a:p>
                      <a:pPr marL="171450" indent="-171450" algn="l" fontAlgn="ctr">
                        <a:buFont typeface="Wingdings" panose="05000000000000000000" pitchFamily="2" charset="2"/>
                        <a:buChar char="l"/>
                      </a:pPr>
                      <a:r>
                        <a:rPr lang="ja-JP" altLang="en-US" sz="600" b="0" i="0" u="none" strike="noStrike" dirty="0" smtClean="0">
                          <a:solidFill>
                            <a:srgbClr val="000000"/>
                          </a:solidFill>
                          <a:effectLst/>
                          <a:latin typeface="ＭＳ Ｐゴシック"/>
                        </a:rPr>
                        <a:t>関西を中心に日本国内投資（地域限定の制限なし）</a:t>
                      </a:r>
                    </a:p>
                    <a:p>
                      <a:pPr marL="171450" indent="-171450" algn="l" fontAlgn="ctr">
                        <a:buFont typeface="Wingdings" panose="05000000000000000000" pitchFamily="2" charset="2"/>
                        <a:buChar char="l"/>
                      </a:pPr>
                      <a:r>
                        <a:rPr lang="ja-JP" altLang="en-US" sz="600" b="0" i="0" u="none" strike="noStrike" dirty="0" smtClean="0">
                          <a:solidFill>
                            <a:srgbClr val="000000"/>
                          </a:solidFill>
                          <a:effectLst/>
                          <a:latin typeface="ＭＳ Ｐゴシック"/>
                        </a:rPr>
                        <a:t>国内外でグローバルに得られる示唆・情報を元に新産業ビジョンを創造し、グローバルスケール企業創造の礎とする</a:t>
                      </a:r>
                    </a:p>
                    <a:p>
                      <a:pPr marL="171450" indent="-171450" algn="l" fontAlgn="ctr">
                        <a:buFont typeface="Wingdings" panose="05000000000000000000" pitchFamily="2" charset="2"/>
                        <a:buChar char="l"/>
                      </a:pPr>
                      <a:r>
                        <a:rPr lang="ja-JP" altLang="en-US" sz="600" b="0" i="0" u="none" strike="noStrike" dirty="0" smtClean="0">
                          <a:solidFill>
                            <a:srgbClr val="000000"/>
                          </a:solidFill>
                          <a:effectLst/>
                          <a:latin typeface="ＭＳ Ｐゴシック"/>
                        </a:rPr>
                        <a:t>アーリーステージから多様なステージに対応し、ハンズオン投資</a:t>
                      </a:r>
                      <a:endParaRPr lang="en-US" altLang="ja-JP" sz="600" b="0" i="0" u="none" strike="noStrike" dirty="0">
                        <a:solidFill>
                          <a:srgbClr val="000000"/>
                        </a:solidFill>
                        <a:effectLst/>
                        <a:latin typeface="ＭＳ Ｐゴシック"/>
                      </a:endParaRPr>
                    </a:p>
                  </a:txBody>
                  <a:tcPr marL="36000" marR="36000" marT="36000" marB="36000" anchor="ctr"/>
                </a:tc>
                <a:tc>
                  <a:txBody>
                    <a:bodyPr/>
                    <a:lstStyle/>
                    <a:p>
                      <a:pPr marL="0" indent="0" algn="l" fontAlgn="ctr">
                        <a:buFont typeface="Wingdings" panose="05000000000000000000" pitchFamily="2" charset="2"/>
                        <a:buNone/>
                      </a:pPr>
                      <a:r>
                        <a:rPr lang="ja-JP" altLang="en-US" sz="600" b="0" i="0" u="none" strike="noStrike" dirty="0" smtClean="0">
                          <a:solidFill>
                            <a:srgbClr val="000000"/>
                          </a:solidFill>
                          <a:effectLst/>
                          <a:latin typeface="ＭＳ Ｐゴシック"/>
                        </a:rPr>
                        <a:t>関西圏における次世代産業創出を支える起業環境整備の促進と、梅田エリアを舞台とした企業活動を支援するビジネスコミュニティの形成</a:t>
                      </a:r>
                      <a:endParaRPr lang="en-US" altLang="ja-JP" sz="600" b="0" i="0" u="none" strike="noStrike" dirty="0">
                        <a:solidFill>
                          <a:srgbClr val="000000"/>
                        </a:solidFill>
                        <a:effectLst/>
                        <a:latin typeface="ＭＳ Ｐゴシック"/>
                      </a:endParaRPr>
                    </a:p>
                  </a:txBody>
                  <a:tcPr marL="36000" marR="36000" marT="36000" marB="36000" anchor="ctr"/>
                </a:tc>
              </a:tr>
            </a:tbl>
          </a:graphicData>
        </a:graphic>
      </p:graphicFrame>
      <p:sp>
        <p:nvSpPr>
          <p:cNvPr id="16" name="Rectangle 75"/>
          <p:cNvSpPr>
            <a:spLocks/>
          </p:cNvSpPr>
          <p:nvPr/>
        </p:nvSpPr>
        <p:spPr bwMode="auto">
          <a:xfrm>
            <a:off x="5422112" y="2420888"/>
            <a:ext cx="2418932" cy="262943"/>
          </a:xfrm>
          <a:prstGeom prst="rect">
            <a:avLst/>
          </a:prstGeom>
          <a:noFill/>
          <a:ln>
            <a:noFill/>
          </a:ln>
          <a:extLst/>
        </p:spPr>
        <p:txBody>
          <a:bodyPr wrap="none" lIns="0" tIns="72000" rIns="0" bIns="36000" anchor="ctr">
            <a:spAutoFit/>
          </a:bodyPr>
          <a:lstStyle/>
          <a:p>
            <a:pPr algn="ctr" defTabSz="590550"/>
            <a:r>
              <a:rPr kumimoji="0" lang="ja-JP" altLang="en-US" sz="1000" dirty="0" smtClean="0">
                <a:sym typeface="ヒラギノ角ゴ Pro W6" charset="0"/>
              </a:rPr>
              <a:t>グローバルイノベーション創出支援事業の全体像</a:t>
            </a:r>
            <a:endParaRPr kumimoji="0" lang="ja-JP" altLang="en-US" sz="1000" dirty="0">
              <a:sym typeface="ヒラギノ角ゴ Pro W6" charset="0"/>
            </a:endParaRPr>
          </a:p>
        </p:txBody>
      </p:sp>
      <p:sp>
        <p:nvSpPr>
          <p:cNvPr id="17" name="Rectangle 75"/>
          <p:cNvSpPr>
            <a:spLocks/>
          </p:cNvSpPr>
          <p:nvPr/>
        </p:nvSpPr>
        <p:spPr bwMode="auto">
          <a:xfrm>
            <a:off x="1308861" y="2420888"/>
            <a:ext cx="1933222" cy="262943"/>
          </a:xfrm>
          <a:prstGeom prst="rect">
            <a:avLst/>
          </a:prstGeom>
          <a:noFill/>
          <a:ln>
            <a:noFill/>
          </a:ln>
          <a:extLst/>
        </p:spPr>
        <p:txBody>
          <a:bodyPr wrap="none" lIns="0" tIns="72000" rIns="0" bIns="36000" anchor="ctr">
            <a:spAutoFit/>
          </a:bodyPr>
          <a:lstStyle/>
          <a:p>
            <a:pPr algn="ctr" defTabSz="590550"/>
            <a:r>
              <a:rPr kumimoji="0" lang="ja-JP" altLang="en-US" sz="1000" dirty="0" smtClean="0">
                <a:sym typeface="ヒラギノ角ゴ Pro W6" charset="0"/>
              </a:rPr>
              <a:t>関西イノベーション国際戦略総合特区</a:t>
            </a:r>
            <a:endParaRPr kumimoji="0" lang="ja-JP" altLang="en-US" sz="1000" dirty="0">
              <a:sym typeface="ヒラギノ角ゴ Pro W6" charset="0"/>
            </a:endParaRPr>
          </a:p>
        </p:txBody>
      </p:sp>
      <p:graphicFrame>
        <p:nvGraphicFramePr>
          <p:cNvPr id="19" name="表 18"/>
          <p:cNvGraphicFramePr>
            <a:graphicFrameLocks noGrp="1"/>
          </p:cNvGraphicFramePr>
          <p:nvPr>
            <p:extLst>
              <p:ext uri="{D42A27DB-BD31-4B8C-83A1-F6EECF244321}">
                <p14:modId xmlns:p14="http://schemas.microsoft.com/office/powerpoint/2010/main" val="2320337665"/>
              </p:ext>
            </p:extLst>
          </p:nvPr>
        </p:nvGraphicFramePr>
        <p:xfrm>
          <a:off x="4915365" y="5445224"/>
          <a:ext cx="3401051" cy="1190970"/>
        </p:xfrm>
        <a:graphic>
          <a:graphicData uri="http://schemas.openxmlformats.org/drawingml/2006/table">
            <a:tbl>
              <a:tblPr>
                <a:tableStyleId>{5C22544A-7EE6-4342-B048-85BDC9FD1C3A}</a:tableStyleId>
              </a:tblPr>
              <a:tblGrid>
                <a:gridCol w="736755"/>
                <a:gridCol w="432048"/>
                <a:gridCol w="2232248"/>
              </a:tblGrid>
              <a:tr h="171450">
                <a:tc>
                  <a:txBody>
                    <a:bodyPr/>
                    <a:lstStyle/>
                    <a:p>
                      <a:pPr algn="ctr" fontAlgn="ctr"/>
                      <a:r>
                        <a:rPr lang="ja-JP" altLang="en-US" sz="600" b="1" i="0" u="none" strike="noStrike" dirty="0" smtClean="0">
                          <a:solidFill>
                            <a:schemeClr val="bg1"/>
                          </a:solidFill>
                          <a:effectLst/>
                          <a:latin typeface="ＭＳ Ｐゴシック"/>
                        </a:rPr>
                        <a:t>事例</a:t>
                      </a:r>
                      <a:endParaRPr lang="ja-JP" altLang="en-US" sz="600" b="1" i="0" u="none" strike="noStrike" dirty="0">
                        <a:solidFill>
                          <a:schemeClr val="bg1"/>
                        </a:solidFill>
                        <a:effectLst/>
                        <a:latin typeface="ＭＳ Ｐゴシック"/>
                      </a:endParaRPr>
                    </a:p>
                  </a:txBody>
                  <a:tcPr marL="36000" marR="36000" marT="36000" marB="36000" anchor="ctr">
                    <a:solidFill>
                      <a:schemeClr val="accent1"/>
                    </a:solidFill>
                  </a:tcPr>
                </a:tc>
                <a:tc>
                  <a:txBody>
                    <a:bodyPr/>
                    <a:lstStyle/>
                    <a:p>
                      <a:pPr algn="ctr" fontAlgn="ctr"/>
                      <a:r>
                        <a:rPr lang="ja-JP" altLang="en-US" sz="600" b="1" u="none" strike="noStrike" dirty="0" smtClean="0">
                          <a:solidFill>
                            <a:schemeClr val="bg1"/>
                          </a:solidFill>
                          <a:effectLst/>
                        </a:rPr>
                        <a:t>活動主体</a:t>
                      </a:r>
                      <a:endParaRPr lang="en-US" altLang="ja-JP" sz="600" b="1" u="none" strike="noStrike" dirty="0" smtClean="0">
                        <a:solidFill>
                          <a:schemeClr val="bg1"/>
                        </a:solidFill>
                        <a:effectLst/>
                      </a:endParaRPr>
                    </a:p>
                  </a:txBody>
                  <a:tcPr marL="36000" marR="36000" marT="36000" marB="36000" anchor="ctr">
                    <a:solidFill>
                      <a:schemeClr val="accent1"/>
                    </a:solidFill>
                  </a:tcPr>
                </a:tc>
                <a:tc>
                  <a:txBody>
                    <a:bodyPr/>
                    <a:lstStyle/>
                    <a:p>
                      <a:pPr algn="ctr" fontAlgn="ctr"/>
                      <a:r>
                        <a:rPr lang="ja-JP" altLang="en-US" sz="600" b="1" i="0" u="none" strike="noStrike" dirty="0" smtClean="0">
                          <a:solidFill>
                            <a:schemeClr val="bg1"/>
                          </a:solidFill>
                          <a:effectLst/>
                          <a:latin typeface="ＭＳ Ｐゴシック"/>
                        </a:rPr>
                        <a:t>概要</a:t>
                      </a:r>
                      <a:endParaRPr lang="ja-JP" altLang="en-US" sz="600" b="1" i="0" u="none" strike="noStrike" dirty="0">
                        <a:solidFill>
                          <a:schemeClr val="bg1"/>
                        </a:solidFill>
                        <a:effectLst/>
                        <a:latin typeface="ＭＳ Ｐゴシック"/>
                      </a:endParaRPr>
                    </a:p>
                  </a:txBody>
                  <a:tcPr marL="36000" marR="36000" marT="36000" marB="36000" anchor="ctr">
                    <a:solidFill>
                      <a:schemeClr val="accent1"/>
                    </a:solidFill>
                  </a:tcPr>
                </a:tc>
              </a:tr>
              <a:tr h="171450">
                <a:tc>
                  <a:txBody>
                    <a:bodyPr/>
                    <a:lstStyle/>
                    <a:p>
                      <a:pPr algn="l" fontAlgn="ctr"/>
                      <a:r>
                        <a:rPr lang="ja-JP" altLang="en-US" sz="600" b="0" i="0" u="none" strike="noStrike" dirty="0" smtClean="0">
                          <a:solidFill>
                            <a:srgbClr val="000000"/>
                          </a:solidFill>
                          <a:effectLst/>
                          <a:latin typeface="ＭＳ Ｐゴシック"/>
                        </a:rPr>
                        <a:t>昭和町・西田辺の長屋を活かしたまちづくり</a:t>
                      </a:r>
                      <a:endParaRPr lang="ja-JP" altLang="en-US" sz="6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600" b="0" i="0" u="none" strike="noStrike" dirty="0" smtClean="0">
                          <a:solidFill>
                            <a:srgbClr val="000000"/>
                          </a:solidFill>
                          <a:effectLst/>
                          <a:latin typeface="ＭＳ Ｐゴシック"/>
                        </a:rPr>
                        <a:t>丸順不動産</a:t>
                      </a:r>
                      <a:endParaRPr lang="en-US" altLang="ja-JP" sz="600" b="0" i="0" u="none" strike="noStrike" dirty="0">
                        <a:solidFill>
                          <a:srgbClr val="000000"/>
                        </a:solidFill>
                        <a:effectLst/>
                        <a:latin typeface="ＭＳ Ｐゴシック"/>
                      </a:endParaRPr>
                    </a:p>
                  </a:txBody>
                  <a:tcPr marL="36000" marR="36000" marT="36000" marB="36000" anchor="ctr"/>
                </a:tc>
                <a:tc>
                  <a:txBody>
                    <a:bodyPr/>
                    <a:lstStyle/>
                    <a:p>
                      <a:pPr marL="0" indent="0" algn="l" fontAlgn="ctr">
                        <a:buFont typeface="Arial" panose="020B0604020202020204" pitchFamily="34" charset="0"/>
                        <a:buNone/>
                      </a:pPr>
                      <a:r>
                        <a:rPr lang="ja-JP" altLang="en-US" sz="600" b="0" i="0" u="none" strike="noStrike" dirty="0" smtClean="0">
                          <a:solidFill>
                            <a:srgbClr val="000000"/>
                          </a:solidFill>
                          <a:effectLst/>
                          <a:latin typeface="ＭＳ Ｐゴシック"/>
                        </a:rPr>
                        <a:t>空襲で焼け残った町並みを活かした、まちの活性化。「上質な下町」のコンセプトに合わせて、長屋をリノベーションして入居者を斡旋。</a:t>
                      </a:r>
                      <a:endParaRPr lang="en-US" altLang="ja-JP" sz="600" b="0" i="0" u="none" strike="noStrike" dirty="0" smtClean="0">
                        <a:solidFill>
                          <a:srgbClr val="000000"/>
                        </a:solidFill>
                        <a:effectLst/>
                        <a:latin typeface="ＭＳ Ｐゴシック"/>
                      </a:endParaRPr>
                    </a:p>
                  </a:txBody>
                  <a:tcPr marL="36000" marR="36000" marT="36000" marB="36000" anchor="ctr"/>
                </a:tc>
              </a:tr>
              <a:tr h="171450">
                <a:tc>
                  <a:txBody>
                    <a:bodyPr/>
                    <a:lstStyle/>
                    <a:p>
                      <a:pPr algn="l" fontAlgn="ctr"/>
                      <a:r>
                        <a:rPr lang="ja-JP" altLang="en-US" sz="600" b="0" i="0" u="none" strike="noStrike" dirty="0" smtClean="0">
                          <a:solidFill>
                            <a:srgbClr val="000000"/>
                          </a:solidFill>
                          <a:effectLst/>
                          <a:latin typeface="ＭＳ Ｐゴシック"/>
                        </a:rPr>
                        <a:t>子連れで楽しむ習い事ママサークル</a:t>
                      </a:r>
                      <a:endParaRPr lang="ja-JP" altLang="en-US" sz="6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600" b="0" i="0" u="none" strike="noStrike" dirty="0" smtClean="0">
                          <a:solidFill>
                            <a:srgbClr val="000000"/>
                          </a:solidFill>
                          <a:effectLst/>
                          <a:latin typeface="ＭＳ Ｐゴシック"/>
                        </a:rPr>
                        <a:t>マミークリスタル</a:t>
                      </a:r>
                      <a:endParaRPr lang="en-US" altLang="ja-JP" sz="600" b="0" i="0" u="none" strike="noStrike" dirty="0">
                        <a:solidFill>
                          <a:srgbClr val="000000"/>
                        </a:solidFill>
                        <a:effectLst/>
                        <a:latin typeface="ＭＳ Ｐゴシック"/>
                      </a:endParaRPr>
                    </a:p>
                  </a:txBody>
                  <a:tcPr marL="36000" marR="36000" marT="36000" marB="36000" anchor="ctr"/>
                </a:tc>
                <a:tc>
                  <a:txBody>
                    <a:bodyPr/>
                    <a:lstStyle/>
                    <a:p>
                      <a:pPr marL="0" indent="0" algn="l" fontAlgn="ctr">
                        <a:buFont typeface="Arial" panose="020B0604020202020204" pitchFamily="34" charset="0"/>
                        <a:buNone/>
                      </a:pPr>
                      <a:r>
                        <a:rPr lang="ja-JP" altLang="en-US" sz="600" b="0" i="0" u="none" strike="noStrike" dirty="0" smtClean="0">
                          <a:solidFill>
                            <a:srgbClr val="000000"/>
                          </a:solidFill>
                          <a:effectLst/>
                          <a:latin typeface="ＭＳ Ｐゴシック"/>
                        </a:rPr>
                        <a:t>子どもでなく、お母さんが主役で、気軽に楽しく参加できる習い事サークルを設置。フリーペーパーの発行やイベントの開催も行う。</a:t>
                      </a:r>
                      <a:endParaRPr lang="en-US" altLang="ja-JP" sz="600" b="0" i="0" u="none" strike="noStrike" dirty="0">
                        <a:solidFill>
                          <a:srgbClr val="000000"/>
                        </a:solidFill>
                        <a:effectLst/>
                        <a:latin typeface="ＭＳ Ｐゴシック"/>
                      </a:endParaRPr>
                    </a:p>
                  </a:txBody>
                  <a:tcPr marL="36000" marR="36000" marT="36000" marB="36000" anchor="ctr"/>
                </a:tc>
              </a:tr>
              <a:tr h="171450">
                <a:tc>
                  <a:txBody>
                    <a:bodyPr/>
                    <a:lstStyle/>
                    <a:p>
                      <a:pPr algn="l" fontAlgn="ctr"/>
                      <a:r>
                        <a:rPr lang="ja-JP" altLang="en-US" sz="600" b="0" i="0" u="none" strike="noStrike" dirty="0" smtClean="0">
                          <a:solidFill>
                            <a:srgbClr val="000000"/>
                          </a:solidFill>
                          <a:effectLst/>
                          <a:latin typeface="ＭＳ Ｐゴシック"/>
                        </a:rPr>
                        <a:t>南河内地域での里山保全活動</a:t>
                      </a:r>
                      <a:endParaRPr lang="ja-JP" altLang="en-US" sz="6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600" b="0" i="0" u="none" strike="noStrike" dirty="0" smtClean="0">
                          <a:solidFill>
                            <a:srgbClr val="000000"/>
                          </a:solidFill>
                          <a:effectLst/>
                          <a:latin typeface="ＭＳ Ｐゴシック"/>
                        </a:rPr>
                        <a:t>里山倶楽部</a:t>
                      </a:r>
                      <a:endParaRPr lang="en-US" altLang="ja-JP" sz="600" b="0" i="0" u="none" strike="noStrike" dirty="0">
                        <a:solidFill>
                          <a:srgbClr val="000000"/>
                        </a:solidFill>
                        <a:effectLst/>
                        <a:latin typeface="ＭＳ Ｐゴシック"/>
                      </a:endParaRPr>
                    </a:p>
                  </a:txBody>
                  <a:tcPr marL="36000" marR="36000" marT="36000" marB="36000" anchor="ctr"/>
                </a:tc>
                <a:tc>
                  <a:txBody>
                    <a:bodyPr/>
                    <a:lstStyle/>
                    <a:p>
                      <a:pPr marL="0" indent="0" algn="l" fontAlgn="ctr">
                        <a:buFont typeface="Arial" panose="020B0604020202020204" pitchFamily="34" charset="0"/>
                        <a:buNone/>
                      </a:pPr>
                      <a:r>
                        <a:rPr lang="ja-JP" altLang="en-US" sz="600" b="0" i="0" u="none" strike="noStrike" dirty="0" smtClean="0">
                          <a:solidFill>
                            <a:srgbClr val="000000"/>
                          </a:solidFill>
                          <a:effectLst/>
                          <a:latin typeface="ＭＳ Ｐゴシック"/>
                        </a:rPr>
                        <a:t>自治体から里山保全に関する業務を受託。有償ボランティアやアルバイトを活用して継続的な体制を確立。</a:t>
                      </a:r>
                      <a:endParaRPr lang="en-US" altLang="ja-JP" sz="600" b="0" i="0" u="none" strike="noStrike" dirty="0">
                        <a:solidFill>
                          <a:srgbClr val="000000"/>
                        </a:solidFill>
                        <a:effectLst/>
                        <a:latin typeface="ＭＳ Ｐゴシック"/>
                      </a:endParaRPr>
                    </a:p>
                  </a:txBody>
                  <a:tcPr marL="36000" marR="36000" marT="36000" marB="36000" anchor="ctr"/>
                </a:tc>
              </a:tr>
              <a:tr h="171450">
                <a:tc>
                  <a:txBody>
                    <a:bodyPr/>
                    <a:lstStyle/>
                    <a:p>
                      <a:pPr algn="l" fontAlgn="ctr"/>
                      <a:r>
                        <a:rPr lang="ja-JP" altLang="en-US" sz="600" b="0" i="0" u="none" strike="noStrike" dirty="0" smtClean="0">
                          <a:solidFill>
                            <a:srgbClr val="000000"/>
                          </a:solidFill>
                          <a:effectLst/>
                          <a:latin typeface="ＭＳ Ｐゴシック"/>
                        </a:rPr>
                        <a:t>大阪を変える</a:t>
                      </a:r>
                      <a:r>
                        <a:rPr lang="en-US" altLang="ja-JP" sz="600" b="0" i="0" u="none" strike="noStrike" dirty="0" smtClean="0">
                          <a:solidFill>
                            <a:srgbClr val="000000"/>
                          </a:solidFill>
                          <a:effectLst/>
                          <a:latin typeface="ＭＳ Ｐゴシック"/>
                        </a:rPr>
                        <a:t>100</a:t>
                      </a:r>
                      <a:r>
                        <a:rPr lang="ja-JP" altLang="en-US" sz="600" b="0" i="0" u="none" strike="noStrike" dirty="0" smtClean="0">
                          <a:solidFill>
                            <a:srgbClr val="000000"/>
                          </a:solidFill>
                          <a:effectLst/>
                          <a:latin typeface="ＭＳ Ｐゴシック"/>
                        </a:rPr>
                        <a:t>人会議</a:t>
                      </a:r>
                      <a:endParaRPr lang="ja-JP" altLang="en-US" sz="6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600" b="0" i="0" u="none" strike="noStrike" dirty="0" smtClean="0">
                          <a:solidFill>
                            <a:srgbClr val="000000"/>
                          </a:solidFill>
                          <a:effectLst/>
                          <a:latin typeface="ＭＳ Ｐゴシック"/>
                        </a:rPr>
                        <a:t>遊企画</a:t>
                      </a:r>
                      <a:endParaRPr lang="en-US" altLang="ja-JP" sz="600" b="0" i="0" u="none" strike="noStrike" dirty="0">
                        <a:solidFill>
                          <a:srgbClr val="000000"/>
                        </a:solidFill>
                        <a:effectLst/>
                        <a:latin typeface="ＭＳ Ｐゴシック"/>
                      </a:endParaRPr>
                    </a:p>
                  </a:txBody>
                  <a:tcPr marL="36000" marR="36000" marT="36000" marB="36000" anchor="ctr"/>
                </a:tc>
                <a:tc>
                  <a:txBody>
                    <a:bodyPr/>
                    <a:lstStyle/>
                    <a:p>
                      <a:pPr marL="0" indent="0" algn="l" fontAlgn="ctr">
                        <a:buFont typeface="Arial" panose="020B0604020202020204" pitchFamily="34" charset="0"/>
                        <a:buNone/>
                      </a:pPr>
                      <a:r>
                        <a:rPr lang="ja-JP" altLang="en-US" sz="600" b="0" i="0" u="none" strike="noStrike" dirty="0" smtClean="0">
                          <a:solidFill>
                            <a:srgbClr val="000000"/>
                          </a:solidFill>
                          <a:effectLst/>
                          <a:latin typeface="ＭＳ Ｐゴシック"/>
                        </a:rPr>
                        <a:t>社会課題に取り組むプレイヤー同士が連携できる場（ラウンドテーブル）を提供。セクターを超えた連携、新たな社会的事業が創出されている。</a:t>
                      </a:r>
                      <a:endParaRPr lang="en-US" altLang="ja-JP" sz="600" b="0" i="0" u="none" strike="noStrike" dirty="0">
                        <a:solidFill>
                          <a:srgbClr val="000000"/>
                        </a:solidFill>
                        <a:effectLst/>
                        <a:latin typeface="ＭＳ Ｐゴシック"/>
                      </a:endParaRPr>
                    </a:p>
                  </a:txBody>
                  <a:tcPr marL="36000" marR="36000" marT="36000" marB="36000" anchor="ctr"/>
                </a:tc>
              </a:tr>
            </a:tbl>
          </a:graphicData>
        </a:graphic>
      </p:graphicFrame>
      <p:sp>
        <p:nvSpPr>
          <p:cNvPr id="20" name="Rectangle 75"/>
          <p:cNvSpPr>
            <a:spLocks/>
          </p:cNvSpPr>
          <p:nvPr/>
        </p:nvSpPr>
        <p:spPr bwMode="auto">
          <a:xfrm>
            <a:off x="5658555" y="5173047"/>
            <a:ext cx="1946046" cy="262943"/>
          </a:xfrm>
          <a:prstGeom prst="rect">
            <a:avLst/>
          </a:prstGeom>
          <a:noFill/>
          <a:ln>
            <a:noFill/>
          </a:ln>
          <a:extLst/>
        </p:spPr>
        <p:txBody>
          <a:bodyPr wrap="none" lIns="0" tIns="72000" rIns="0" bIns="36000" anchor="ctr">
            <a:spAutoFit/>
          </a:bodyPr>
          <a:lstStyle/>
          <a:p>
            <a:pPr algn="ctr" defTabSz="590550"/>
            <a:r>
              <a:rPr kumimoji="0" lang="ja-JP" altLang="en-US" sz="1000" dirty="0" smtClean="0">
                <a:sym typeface="ヒラギノ角ゴ Pro W6" charset="0"/>
              </a:rPr>
              <a:t>社会</a:t>
            </a:r>
            <a:r>
              <a:rPr kumimoji="0" lang="ja-JP" altLang="en-US" sz="1000" dirty="0">
                <a:sym typeface="ヒラギノ角ゴ Pro W6" charset="0"/>
              </a:rPr>
              <a:t>課題を解決する「民の力</a:t>
            </a:r>
            <a:r>
              <a:rPr kumimoji="0" lang="ja-JP" altLang="en-US" sz="1000" dirty="0" smtClean="0">
                <a:sym typeface="ヒラギノ角ゴ Pro W6" charset="0"/>
              </a:rPr>
              <a:t>」（例）</a:t>
            </a:r>
            <a:endParaRPr kumimoji="0" lang="ja-JP" altLang="en-US" sz="1000" dirty="0">
              <a:sym typeface="ヒラギノ角ゴ Pro W6" charset="0"/>
            </a:endParaRPr>
          </a:p>
        </p:txBody>
      </p:sp>
      <p:sp>
        <p:nvSpPr>
          <p:cNvPr id="21" name="Rectangle 75"/>
          <p:cNvSpPr>
            <a:spLocks/>
          </p:cNvSpPr>
          <p:nvPr/>
        </p:nvSpPr>
        <p:spPr bwMode="auto">
          <a:xfrm>
            <a:off x="1554121" y="4966257"/>
            <a:ext cx="1442703" cy="262943"/>
          </a:xfrm>
          <a:prstGeom prst="rect">
            <a:avLst/>
          </a:prstGeom>
          <a:noFill/>
          <a:ln>
            <a:noFill/>
          </a:ln>
          <a:extLst/>
        </p:spPr>
        <p:txBody>
          <a:bodyPr wrap="none" lIns="0" tIns="72000" rIns="0" bIns="36000" anchor="ctr">
            <a:spAutoFit/>
          </a:bodyPr>
          <a:lstStyle/>
          <a:p>
            <a:pPr algn="ctr" defTabSz="590550"/>
            <a:r>
              <a:rPr kumimoji="0" lang="ja-JP" altLang="en-US" sz="1000" dirty="0" smtClean="0">
                <a:sym typeface="ヒラギノ角ゴ Pro W6" charset="0"/>
              </a:rPr>
              <a:t>大阪を拠点とした</a:t>
            </a:r>
            <a:r>
              <a:rPr kumimoji="0" lang="en-US" altLang="ja-JP" sz="1000" dirty="0" smtClean="0">
                <a:sym typeface="ヒラギノ角ゴ Pro W6" charset="0"/>
              </a:rPr>
              <a:t>VC</a:t>
            </a:r>
            <a:r>
              <a:rPr kumimoji="0" lang="ja-JP" altLang="en-US" sz="1000" dirty="0" smtClean="0">
                <a:sym typeface="ヒラギノ角ゴ Pro W6" charset="0"/>
              </a:rPr>
              <a:t>（例）</a:t>
            </a:r>
            <a:endParaRPr kumimoji="0" lang="ja-JP" altLang="en-US" sz="1000" dirty="0">
              <a:sym typeface="ヒラギノ角ゴ Pro W6" charset="0"/>
            </a:endParaRPr>
          </a:p>
        </p:txBody>
      </p:sp>
      <p:sp>
        <p:nvSpPr>
          <p:cNvPr id="22" name="テキスト ボックス 21"/>
          <p:cNvSpPr txBox="1"/>
          <p:nvPr/>
        </p:nvSpPr>
        <p:spPr>
          <a:xfrm>
            <a:off x="683568" y="4765467"/>
            <a:ext cx="2468946" cy="200055"/>
          </a:xfrm>
          <a:prstGeom prst="rect">
            <a:avLst/>
          </a:prstGeom>
          <a:noFill/>
        </p:spPr>
        <p:txBody>
          <a:bodyPr wrap="none" rtlCol="0">
            <a:spAutoFit/>
          </a:bodyPr>
          <a:lstStyle/>
          <a:p>
            <a:r>
              <a:rPr lang="ja-JP" altLang="en-US" sz="700" dirty="0" smtClean="0"/>
              <a:t>出典：大阪府・大阪市「大阪の成長戦略（</a:t>
            </a:r>
            <a:r>
              <a:rPr lang="en-US" altLang="ja-JP" sz="700" dirty="0" smtClean="0"/>
              <a:t>2015</a:t>
            </a:r>
            <a:r>
              <a:rPr lang="ja-JP" altLang="en-US" sz="700" dirty="0" smtClean="0"/>
              <a:t>年</a:t>
            </a:r>
            <a:r>
              <a:rPr lang="en-US" altLang="ja-JP" sz="700" dirty="0" smtClean="0"/>
              <a:t>2</a:t>
            </a:r>
            <a:r>
              <a:rPr lang="ja-JP" altLang="en-US" sz="700" dirty="0" smtClean="0"/>
              <a:t>月版）」</a:t>
            </a:r>
            <a:endParaRPr kumimoji="1" lang="ja-JP" altLang="en-US" sz="700" dirty="0"/>
          </a:p>
        </p:txBody>
      </p:sp>
      <p:sp>
        <p:nvSpPr>
          <p:cNvPr id="23" name="テキスト ボックス 22"/>
          <p:cNvSpPr txBox="1"/>
          <p:nvPr/>
        </p:nvSpPr>
        <p:spPr>
          <a:xfrm>
            <a:off x="4564025" y="5050568"/>
            <a:ext cx="1026243" cy="200055"/>
          </a:xfrm>
          <a:prstGeom prst="rect">
            <a:avLst/>
          </a:prstGeom>
          <a:noFill/>
        </p:spPr>
        <p:txBody>
          <a:bodyPr wrap="none" rtlCol="0">
            <a:spAutoFit/>
          </a:bodyPr>
          <a:lstStyle/>
          <a:p>
            <a:r>
              <a:rPr lang="ja-JP" altLang="en-US" sz="700" dirty="0" smtClean="0"/>
              <a:t>出典：大阪市資料より</a:t>
            </a:r>
            <a:endParaRPr kumimoji="1" lang="ja-JP" altLang="en-US" sz="700" dirty="0"/>
          </a:p>
        </p:txBody>
      </p:sp>
      <p:sp>
        <p:nvSpPr>
          <p:cNvPr id="18" name="正方形/長方形 17"/>
          <p:cNvSpPr/>
          <p:nvPr/>
        </p:nvSpPr>
        <p:spPr>
          <a:xfrm>
            <a:off x="320703" y="478332"/>
            <a:ext cx="4572000" cy="307777"/>
          </a:xfrm>
          <a:prstGeom prst="rect">
            <a:avLst/>
          </a:prstGeom>
        </p:spPr>
        <p:txBody>
          <a:bodyPr>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（１）東京圏への流出超過の解消　大阪の現状</a:t>
            </a:r>
            <a:endParaRPr lang="ja-JP" altLang="en-US" sz="1400" dirty="0"/>
          </a:p>
        </p:txBody>
      </p:sp>
      <p:cxnSp>
        <p:nvCxnSpPr>
          <p:cNvPr id="24" name="直線コネクタ 23"/>
          <p:cNvCxnSpPr/>
          <p:nvPr/>
        </p:nvCxnSpPr>
        <p:spPr>
          <a:xfrm>
            <a:off x="179512" y="799200"/>
            <a:ext cx="8784976"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5489533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51</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738664"/>
          </a:xfrm>
          <a:prstGeom prst="rect">
            <a:avLst/>
          </a:prstGeom>
        </p:spPr>
        <p:txBody>
          <a:bodyPr wrap="square">
            <a:spAutoFit/>
          </a:bodyPr>
          <a:lstStyle/>
          <a:p>
            <a:pPr marL="18000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世界の都市総合力ランキングにおいて、大阪は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都市中</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位であり、過去</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年にわたってランキングは低下傾向にあります。</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しかし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、分野別にみると「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研究・開発」に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ついては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位、「居住」については東京よりも上位にランクされており、大阪の強みとなっています。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717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25294" y="875063"/>
            <a:ext cx="5005379"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0" y="6618112"/>
            <a:ext cx="2850460" cy="230832"/>
          </a:xfrm>
          <a:prstGeom prst="rect">
            <a:avLst/>
          </a:prstGeom>
          <a:noFill/>
        </p:spPr>
        <p:txBody>
          <a:bodyPr wrap="none" rtlCol="0">
            <a:spAutoFit/>
          </a:bodyPr>
          <a:lstStyle/>
          <a:p>
            <a:r>
              <a:rPr lang="ja-JP" altLang="en-US" sz="900" dirty="0" smtClean="0"/>
              <a:t>出典：森記念財団「世界の都市総合力ランキング</a:t>
            </a:r>
            <a:r>
              <a:rPr lang="en-US" altLang="ja-JP" sz="900" dirty="0" smtClean="0"/>
              <a:t>2014</a:t>
            </a:r>
            <a:r>
              <a:rPr lang="ja-JP" altLang="en-US" sz="900" dirty="0" smtClean="0"/>
              <a:t>」</a:t>
            </a:r>
            <a:endParaRPr kumimoji="1" lang="ja-JP" altLang="en-US" sz="900" dirty="0"/>
          </a:p>
        </p:txBody>
      </p:sp>
      <p:sp>
        <p:nvSpPr>
          <p:cNvPr id="6" name="正方形/長方形 5"/>
          <p:cNvSpPr/>
          <p:nvPr/>
        </p:nvSpPr>
        <p:spPr>
          <a:xfrm>
            <a:off x="1187624" y="4781912"/>
            <a:ext cx="1152128"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3196228" y="3012192"/>
            <a:ext cx="936104"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2312328" y="4308336"/>
            <a:ext cx="936104"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4067944" y="5259680"/>
            <a:ext cx="936104"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4962520" y="3133348"/>
            <a:ext cx="936104"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5834236" y="5252824"/>
            <a:ext cx="936104"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6729164" y="5132784"/>
            <a:ext cx="936104"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1187624" y="2195899"/>
            <a:ext cx="1152128" cy="144016"/>
          </a:xfrm>
          <a:prstGeom prst="rect">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2312328" y="1844824"/>
            <a:ext cx="936104" cy="144016"/>
          </a:xfrm>
          <a:prstGeom prst="rect">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3196228" y="1963440"/>
            <a:ext cx="936104" cy="144016"/>
          </a:xfrm>
          <a:prstGeom prst="rect">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4067944" y="2427238"/>
            <a:ext cx="936104" cy="144016"/>
          </a:xfrm>
          <a:prstGeom prst="rect">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4962520" y="3717032"/>
            <a:ext cx="936104" cy="144016"/>
          </a:xfrm>
          <a:prstGeom prst="rect">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5834236" y="2780928"/>
            <a:ext cx="936104" cy="144016"/>
          </a:xfrm>
          <a:prstGeom prst="rect">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6732240" y="2905894"/>
            <a:ext cx="936104" cy="144016"/>
          </a:xfrm>
          <a:prstGeom prst="rect">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320703" y="478332"/>
            <a:ext cx="4572000" cy="307777"/>
          </a:xfrm>
          <a:prstGeom prst="rect">
            <a:avLst/>
          </a:prstGeom>
        </p:spPr>
        <p:txBody>
          <a:bodyPr>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（１）東京圏への流出超過の解消　東京圏との比較</a:t>
            </a:r>
            <a:endParaRPr lang="ja-JP" altLang="en-US" sz="1400" dirty="0"/>
          </a:p>
        </p:txBody>
      </p:sp>
      <p:cxnSp>
        <p:nvCxnSpPr>
          <p:cNvPr id="32" name="直線コネクタ 31"/>
          <p:cNvCxnSpPr/>
          <p:nvPr/>
        </p:nvCxnSpPr>
        <p:spPr>
          <a:xfrm>
            <a:off x="179512" y="799200"/>
            <a:ext cx="8784976"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7310881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52</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954107"/>
          </a:xfrm>
          <a:prstGeom prst="rect">
            <a:avLst/>
          </a:prstGeom>
        </p:spPr>
        <p:txBody>
          <a:bodyPr wrap="square">
            <a:spAutoFit/>
          </a:bodyPr>
          <a:lstStyle/>
          <a:p>
            <a:pPr marL="180000" lvl="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研究・開発に関して、関西圏は大学数、科研費助成事業シェアともに絶対数では首都圏に及ばないものの、「人口あたり」「大学あたり」ではともに首都圏を上回っており、厚みのある学術基盤を保持してい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また、企業の研究機関についても一定の集積があります。研究開発機能が付設された工場の割合は首都圏を上回っており、特に「応用」研究機能を有する工場の割合が高くなっています。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3937812480"/>
              </p:ext>
            </p:extLst>
          </p:nvPr>
        </p:nvGraphicFramePr>
        <p:xfrm>
          <a:off x="728045" y="2249901"/>
          <a:ext cx="3734346" cy="897600"/>
        </p:xfrm>
        <a:graphic>
          <a:graphicData uri="http://schemas.openxmlformats.org/drawingml/2006/table">
            <a:tbl>
              <a:tblPr>
                <a:tableStyleId>{5C22544A-7EE6-4342-B048-85BDC9FD1C3A}</a:tableStyleId>
              </a:tblPr>
              <a:tblGrid>
                <a:gridCol w="684076"/>
                <a:gridCol w="610054"/>
                <a:gridCol w="610054"/>
                <a:gridCol w="610054"/>
                <a:gridCol w="610054"/>
                <a:gridCol w="610054"/>
              </a:tblGrid>
              <a:tr h="188400">
                <a:tc rowSpan="2">
                  <a:txBody>
                    <a:bodyPr/>
                    <a:lstStyle/>
                    <a:p>
                      <a:pPr algn="l" fontAlgn="ctr"/>
                      <a:endParaRPr lang="ja-JP" altLang="en-US" sz="1000" b="0" i="0" u="none" strike="noStrike" dirty="0">
                        <a:solidFill>
                          <a:schemeClr val="bg1"/>
                        </a:solidFill>
                        <a:effectLst/>
                        <a:latin typeface="ＭＳ Ｐゴシック"/>
                      </a:endParaRPr>
                    </a:p>
                  </a:txBody>
                  <a:tcPr marL="36000" marR="36000" marT="36000" marB="36000" anchor="ctr">
                    <a:solidFill>
                      <a:schemeClr val="accent1"/>
                    </a:solidFill>
                  </a:tcPr>
                </a:tc>
                <a:tc gridSpan="4">
                  <a:txBody>
                    <a:bodyPr/>
                    <a:lstStyle/>
                    <a:p>
                      <a:pPr algn="ctr" fontAlgn="ctr"/>
                      <a:r>
                        <a:rPr lang="ja-JP" altLang="en-US" sz="1000" b="0" i="0" u="none" strike="noStrike" dirty="0" smtClean="0">
                          <a:solidFill>
                            <a:schemeClr val="bg1"/>
                          </a:solidFill>
                          <a:effectLst/>
                          <a:latin typeface="ＭＳ Ｐゴシック"/>
                        </a:rPr>
                        <a:t>大学数</a:t>
                      </a:r>
                      <a:endParaRPr lang="ja-JP" altLang="en-US" sz="1000" b="0" i="0" u="none" strike="noStrike" dirty="0">
                        <a:solidFill>
                          <a:schemeClr val="bg1"/>
                        </a:solidFill>
                        <a:effectLst/>
                        <a:latin typeface="ＭＳ Ｐゴシック"/>
                      </a:endParaRPr>
                    </a:p>
                  </a:txBody>
                  <a:tcPr marL="36000" marR="36000" marT="36000" marB="3600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hMerge="1">
                  <a:txBody>
                    <a:bodyPr/>
                    <a:lstStyle/>
                    <a:p>
                      <a:pPr algn="ctr" fontAlgn="ctr"/>
                      <a:endParaRPr lang="ja-JP" altLang="en-US" sz="1000" b="0" i="0" u="none" strike="noStrike" dirty="0">
                        <a:solidFill>
                          <a:schemeClr val="bg1"/>
                        </a:solidFill>
                        <a:effectLst/>
                        <a:latin typeface="ＭＳ Ｐゴシック"/>
                      </a:endParaRPr>
                    </a:p>
                  </a:txBody>
                  <a:tcPr marL="36000" marR="36000" marT="36000" marB="3600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hMerge="1">
                  <a:txBody>
                    <a:bodyPr/>
                    <a:lstStyle/>
                    <a:p>
                      <a:pPr algn="ctr" fontAlgn="ctr"/>
                      <a:endParaRPr lang="ja-JP" altLang="en-US" sz="1000" b="0" i="0" u="none" strike="noStrike" dirty="0">
                        <a:solidFill>
                          <a:schemeClr val="bg1"/>
                        </a:solidFill>
                        <a:effectLst/>
                        <a:latin typeface="ＭＳ Ｐゴシック"/>
                      </a:endParaRPr>
                    </a:p>
                  </a:txBody>
                  <a:tcPr marL="36000" marR="36000" marT="36000" marB="3600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hMerge="1">
                  <a:txBody>
                    <a:bodyPr/>
                    <a:lstStyle/>
                    <a:p>
                      <a:pPr algn="ctr" fontAlgn="ctr"/>
                      <a:endParaRPr lang="ja-JP" altLang="en-US" sz="1000" b="0" i="0" u="none" strike="noStrike" dirty="0">
                        <a:solidFill>
                          <a:schemeClr val="bg1"/>
                        </a:solidFill>
                        <a:effectLst/>
                        <a:latin typeface="ＭＳ Ｐゴシック"/>
                      </a:endParaRPr>
                    </a:p>
                  </a:txBody>
                  <a:tcPr marL="36000" marR="36000" marT="36000" marB="3600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rowSpan="2">
                  <a:txBody>
                    <a:bodyPr/>
                    <a:lstStyle/>
                    <a:p>
                      <a:pPr algn="ctr" fontAlgn="ctr"/>
                      <a:r>
                        <a:rPr lang="ja-JP" altLang="en-US" sz="1000" b="0" i="0" u="none" strike="noStrike" dirty="0" smtClean="0">
                          <a:solidFill>
                            <a:schemeClr val="bg1"/>
                          </a:solidFill>
                          <a:effectLst/>
                          <a:latin typeface="ＭＳ Ｐゴシック"/>
                        </a:rPr>
                        <a:t>大学数</a:t>
                      </a:r>
                      <a:r>
                        <a:rPr lang="en-US" altLang="ja-JP" sz="1000" b="0" i="0" u="none" strike="noStrike" dirty="0" smtClean="0">
                          <a:solidFill>
                            <a:schemeClr val="bg1"/>
                          </a:solidFill>
                          <a:effectLst/>
                          <a:latin typeface="ＭＳ Ｐゴシック"/>
                        </a:rPr>
                        <a:t>/100</a:t>
                      </a:r>
                      <a:r>
                        <a:rPr lang="ja-JP" altLang="en-US" sz="1000" b="0" i="0" u="none" strike="noStrike" dirty="0" smtClean="0">
                          <a:solidFill>
                            <a:schemeClr val="bg1"/>
                          </a:solidFill>
                          <a:effectLst/>
                          <a:latin typeface="ＭＳ Ｐゴシック"/>
                        </a:rPr>
                        <a:t>万人</a:t>
                      </a:r>
                      <a:endParaRPr lang="ja-JP" altLang="en-US" sz="1000" b="0" i="0" u="none" strike="noStrike" dirty="0">
                        <a:solidFill>
                          <a:schemeClr val="bg1"/>
                        </a:solidFill>
                        <a:effectLst/>
                        <a:latin typeface="ＭＳ Ｐゴシック"/>
                      </a:endParaRPr>
                    </a:p>
                  </a:txBody>
                  <a:tcPr marL="36000" marR="36000" marT="36000" marB="36000" anchor="ctr">
                    <a:lnL w="12700" cap="flat" cmpd="sng" algn="ctr">
                      <a:solidFill>
                        <a:schemeClr val="bg1"/>
                      </a:solidFill>
                      <a:prstDash val="solid"/>
                      <a:round/>
                      <a:headEnd type="none" w="med" len="med"/>
                      <a:tailEnd type="none" w="med" len="med"/>
                    </a:lnL>
                    <a:solidFill>
                      <a:schemeClr val="accent1"/>
                    </a:solidFill>
                  </a:tcPr>
                </a:tc>
              </a:tr>
              <a:tr h="188400">
                <a:tc vMerge="1">
                  <a:txBody>
                    <a:bodyPr/>
                    <a:lstStyle/>
                    <a:p>
                      <a:endParaRPr kumimoji="1" lang="ja-JP" altLang="en-US"/>
                    </a:p>
                  </a:txBody>
                  <a:tcPr/>
                </a:tc>
                <a:tc>
                  <a:txBody>
                    <a:bodyPr/>
                    <a:lstStyle/>
                    <a:p>
                      <a:pPr algn="ctr" fontAlgn="ctr"/>
                      <a:r>
                        <a:rPr lang="ja-JP" altLang="en-US" sz="1000" u="none" strike="noStrike" dirty="0" smtClean="0">
                          <a:solidFill>
                            <a:schemeClr val="bg1"/>
                          </a:solidFill>
                          <a:effectLst/>
                        </a:rPr>
                        <a:t>国立</a:t>
                      </a:r>
                      <a:endParaRPr lang="ja-JP" altLang="en-US" sz="1000" b="0" i="0" u="none" strike="noStrike" dirty="0">
                        <a:solidFill>
                          <a:schemeClr val="bg1"/>
                        </a:solidFill>
                        <a:effectLst/>
                        <a:latin typeface="ＭＳ Ｐゴシック"/>
                      </a:endParaRPr>
                    </a:p>
                  </a:txBody>
                  <a:tcPr marL="36000" marR="36000" marT="36000" marB="36000" anchor="ctr">
                    <a:lnT w="12700" cap="flat" cmpd="sng" algn="ctr">
                      <a:solidFill>
                        <a:schemeClr val="bg1"/>
                      </a:solidFill>
                      <a:prstDash val="solid"/>
                      <a:round/>
                      <a:headEnd type="none" w="med" len="med"/>
                      <a:tailEnd type="none" w="med" len="med"/>
                    </a:lnT>
                    <a:solidFill>
                      <a:schemeClr val="accent1"/>
                    </a:solidFill>
                  </a:tcPr>
                </a:tc>
                <a:tc>
                  <a:txBody>
                    <a:bodyPr/>
                    <a:lstStyle/>
                    <a:p>
                      <a:pPr algn="ctr" fontAlgn="ctr"/>
                      <a:r>
                        <a:rPr lang="ja-JP" altLang="en-US" sz="1000" u="none" strike="noStrike" dirty="0" smtClean="0">
                          <a:solidFill>
                            <a:schemeClr val="bg1"/>
                          </a:solidFill>
                          <a:effectLst/>
                        </a:rPr>
                        <a:t>公立</a:t>
                      </a:r>
                      <a:endParaRPr lang="ja-JP" altLang="en-US" sz="1000" b="0" i="0" u="none" strike="noStrike" dirty="0">
                        <a:solidFill>
                          <a:schemeClr val="bg1"/>
                        </a:solidFill>
                        <a:effectLst/>
                        <a:latin typeface="ＭＳ Ｐゴシック"/>
                      </a:endParaRPr>
                    </a:p>
                  </a:txBody>
                  <a:tcPr marL="36000" marR="36000" marT="36000" marB="36000" anchor="ctr">
                    <a:lnT w="12700" cap="flat" cmpd="sng" algn="ctr">
                      <a:solidFill>
                        <a:schemeClr val="bg1"/>
                      </a:solidFill>
                      <a:prstDash val="solid"/>
                      <a:round/>
                      <a:headEnd type="none" w="med" len="med"/>
                      <a:tailEnd type="none" w="med" len="med"/>
                    </a:lnT>
                    <a:solidFill>
                      <a:schemeClr val="accent1"/>
                    </a:solidFill>
                  </a:tcPr>
                </a:tc>
                <a:tc>
                  <a:txBody>
                    <a:bodyPr/>
                    <a:lstStyle/>
                    <a:p>
                      <a:pPr algn="ctr" fontAlgn="ctr"/>
                      <a:r>
                        <a:rPr lang="ja-JP" altLang="en-US" sz="1000" u="none" strike="noStrike" dirty="0" smtClean="0">
                          <a:solidFill>
                            <a:schemeClr val="bg1"/>
                          </a:solidFill>
                          <a:effectLst/>
                        </a:rPr>
                        <a:t>私立</a:t>
                      </a:r>
                      <a:endParaRPr lang="ja-JP" altLang="en-US" sz="1000" b="0" i="0" u="none" strike="noStrike" dirty="0">
                        <a:solidFill>
                          <a:schemeClr val="bg1"/>
                        </a:solidFill>
                        <a:effectLst/>
                        <a:latin typeface="ＭＳ Ｐゴシック"/>
                      </a:endParaRPr>
                    </a:p>
                  </a:txBody>
                  <a:tcPr marL="36000" marR="36000" marT="36000" marB="36000" anchor="ctr">
                    <a:lnT w="12700" cap="flat" cmpd="sng" algn="ctr">
                      <a:solidFill>
                        <a:schemeClr val="bg1"/>
                      </a:solidFill>
                      <a:prstDash val="solid"/>
                      <a:round/>
                      <a:headEnd type="none" w="med" len="med"/>
                      <a:tailEnd type="none" w="med" len="med"/>
                    </a:lnT>
                    <a:solidFill>
                      <a:schemeClr val="accent1"/>
                    </a:solidFill>
                  </a:tcPr>
                </a:tc>
                <a:tc>
                  <a:txBody>
                    <a:bodyPr/>
                    <a:lstStyle/>
                    <a:p>
                      <a:pPr algn="ctr" fontAlgn="ctr"/>
                      <a:r>
                        <a:rPr lang="ja-JP" altLang="en-US" sz="1000" b="0" i="0" u="none" strike="noStrike" dirty="0" smtClean="0">
                          <a:solidFill>
                            <a:schemeClr val="bg1"/>
                          </a:solidFill>
                          <a:effectLst/>
                          <a:latin typeface="ＭＳ Ｐゴシック"/>
                        </a:rPr>
                        <a:t>合計</a:t>
                      </a:r>
                      <a:endParaRPr lang="ja-JP" altLang="en-US" sz="1000" b="0" i="0" u="none" strike="noStrike" dirty="0">
                        <a:solidFill>
                          <a:schemeClr val="bg1"/>
                        </a:solidFill>
                        <a:effectLst/>
                        <a:latin typeface="ＭＳ Ｐゴシック"/>
                      </a:endParaRPr>
                    </a:p>
                  </a:txBody>
                  <a:tcPr marL="36000" marR="36000" marT="36000" marB="360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vMerge="1">
                  <a:txBody>
                    <a:bodyPr/>
                    <a:lstStyle/>
                    <a:p>
                      <a:endParaRPr kumimoji="1" lang="ja-JP" altLang="en-US"/>
                    </a:p>
                  </a:txBody>
                  <a:tcPr/>
                </a:tc>
              </a:tr>
              <a:tr h="171450">
                <a:tc>
                  <a:txBody>
                    <a:bodyPr/>
                    <a:lstStyle/>
                    <a:p>
                      <a:pPr algn="l" fontAlgn="ctr"/>
                      <a:r>
                        <a:rPr lang="ja-JP" altLang="en-US" sz="1000" u="none" strike="noStrike" dirty="0" smtClean="0">
                          <a:effectLst/>
                        </a:rPr>
                        <a:t>大阪圏</a:t>
                      </a:r>
                      <a:endParaRPr lang="ja-JP" altLang="en-US" sz="1000" b="0" i="0" u="none" strike="noStrike" dirty="0">
                        <a:solidFill>
                          <a:srgbClr val="000000"/>
                        </a:solidFill>
                        <a:effectLst/>
                        <a:latin typeface="ＭＳ Ｐゴシック"/>
                      </a:endParaRPr>
                    </a:p>
                  </a:txBody>
                  <a:tcPr marL="36000" marR="36000" marT="36000" marB="36000" anchor="ctr"/>
                </a:tc>
                <a:tc>
                  <a:txBody>
                    <a:bodyPr/>
                    <a:lstStyle/>
                    <a:p>
                      <a:pPr algn="r" fontAlgn="ctr"/>
                      <a:r>
                        <a:rPr lang="en-US" altLang="ja-JP" sz="1000" u="none" strike="noStrike" dirty="0" smtClean="0">
                          <a:effectLst/>
                        </a:rPr>
                        <a:t>10</a:t>
                      </a:r>
                      <a:endParaRPr lang="en-US" altLang="ja-JP" sz="1000" b="0" i="0" u="none" strike="noStrike" dirty="0">
                        <a:solidFill>
                          <a:srgbClr val="000000"/>
                        </a:solidFill>
                        <a:effectLst/>
                        <a:latin typeface="ＭＳ Ｐゴシック"/>
                      </a:endParaRPr>
                    </a:p>
                  </a:txBody>
                  <a:tcPr marL="36000" marR="36000" marT="36000" marB="36000" anchor="ctr"/>
                </a:tc>
                <a:tc>
                  <a:txBody>
                    <a:bodyPr/>
                    <a:lstStyle/>
                    <a:p>
                      <a:pPr algn="r" fontAlgn="ctr"/>
                      <a:r>
                        <a:rPr lang="en-US" altLang="ja-JP" sz="1000" u="none" strike="noStrike" dirty="0" smtClean="0">
                          <a:effectLst/>
                        </a:rPr>
                        <a:t>13</a:t>
                      </a:r>
                      <a:endParaRPr lang="en-US" altLang="ja-JP" sz="1000" b="0" i="0" u="none" strike="noStrike" dirty="0">
                        <a:solidFill>
                          <a:srgbClr val="000000"/>
                        </a:solidFill>
                        <a:effectLst/>
                        <a:latin typeface="ＭＳ Ｐゴシック"/>
                      </a:endParaRPr>
                    </a:p>
                  </a:txBody>
                  <a:tcPr marL="36000" marR="36000" marT="36000" marB="36000" anchor="ctr"/>
                </a:tc>
                <a:tc>
                  <a:txBody>
                    <a:bodyPr/>
                    <a:lstStyle/>
                    <a:p>
                      <a:pPr algn="r" fontAlgn="ctr"/>
                      <a:r>
                        <a:rPr lang="en-US" altLang="ja-JP" sz="1000" u="none" strike="noStrike" dirty="0" smtClean="0">
                          <a:effectLst/>
                        </a:rPr>
                        <a:t>119</a:t>
                      </a:r>
                      <a:endParaRPr lang="en-US" altLang="ja-JP" sz="1000" b="0" i="0" u="none" strike="noStrike" dirty="0">
                        <a:solidFill>
                          <a:srgbClr val="000000"/>
                        </a:solidFill>
                        <a:effectLst/>
                        <a:latin typeface="ＭＳ Ｐゴシック"/>
                      </a:endParaRPr>
                    </a:p>
                  </a:txBody>
                  <a:tcPr marL="36000" marR="36000" marT="36000" marB="36000" anchor="ctr"/>
                </a:tc>
                <a:tc>
                  <a:txBody>
                    <a:bodyPr/>
                    <a:lstStyle/>
                    <a:p>
                      <a:pPr algn="r" fontAlgn="ctr"/>
                      <a:r>
                        <a:rPr lang="en-US" altLang="ja-JP" sz="1000" u="none" strike="noStrike" dirty="0" smtClean="0">
                          <a:effectLst/>
                        </a:rPr>
                        <a:t>142</a:t>
                      </a:r>
                      <a:endParaRPr lang="en-US" altLang="ja-JP" sz="1000" b="0" i="0" u="none" strike="noStrike" dirty="0">
                        <a:solidFill>
                          <a:srgbClr val="000000"/>
                        </a:solidFill>
                        <a:effectLst/>
                        <a:latin typeface="ＭＳ Ｐゴシック"/>
                      </a:endParaRPr>
                    </a:p>
                  </a:txBody>
                  <a:tcPr marL="36000" marR="36000" marT="36000" marB="36000" anchor="ctr"/>
                </a:tc>
                <a:tc>
                  <a:txBody>
                    <a:bodyPr/>
                    <a:lstStyle/>
                    <a:p>
                      <a:pPr algn="r" fontAlgn="ctr"/>
                      <a:r>
                        <a:rPr lang="en-US" altLang="ja-JP" sz="1000" u="none" strike="noStrike" dirty="0" smtClean="0">
                          <a:effectLst/>
                        </a:rPr>
                        <a:t>7.7</a:t>
                      </a:r>
                    </a:p>
                  </a:txBody>
                  <a:tcPr marL="36000" marR="36000" marT="36000" marB="36000" anchor="ctr"/>
                </a:tc>
              </a:tr>
              <a:tr h="171450">
                <a:tc>
                  <a:txBody>
                    <a:bodyPr/>
                    <a:lstStyle/>
                    <a:p>
                      <a:pPr algn="l" fontAlgn="ctr"/>
                      <a:r>
                        <a:rPr lang="ja-JP" altLang="en-US" sz="1000" u="none" strike="noStrike" dirty="0" smtClean="0">
                          <a:effectLst/>
                        </a:rPr>
                        <a:t>東京圏</a:t>
                      </a:r>
                      <a:endParaRPr lang="ja-JP" altLang="en-US" sz="1000" b="0" i="0" u="none" strike="noStrike" dirty="0">
                        <a:solidFill>
                          <a:srgbClr val="000000"/>
                        </a:solidFill>
                        <a:effectLst/>
                        <a:latin typeface="ＭＳ Ｐゴシック"/>
                      </a:endParaRPr>
                    </a:p>
                  </a:txBody>
                  <a:tcPr marL="36000" marR="36000" marT="36000" marB="36000" anchor="ctr"/>
                </a:tc>
                <a:tc>
                  <a:txBody>
                    <a:bodyPr/>
                    <a:lstStyle/>
                    <a:p>
                      <a:pPr algn="r" fontAlgn="ctr"/>
                      <a:r>
                        <a:rPr lang="en-US" altLang="ja-JP" sz="1000" u="none" strike="noStrike" dirty="0" smtClean="0">
                          <a:effectLst/>
                        </a:rPr>
                        <a:t>16</a:t>
                      </a:r>
                      <a:endParaRPr lang="en-US" altLang="ja-JP" sz="1000" b="0" i="0" u="none" strike="noStrike" dirty="0">
                        <a:solidFill>
                          <a:srgbClr val="000000"/>
                        </a:solidFill>
                        <a:effectLst/>
                        <a:latin typeface="ＭＳ Ｐゴシック"/>
                      </a:endParaRPr>
                    </a:p>
                  </a:txBody>
                  <a:tcPr marL="36000" marR="36000" marT="36000" marB="36000" anchor="ctr"/>
                </a:tc>
                <a:tc>
                  <a:txBody>
                    <a:bodyPr/>
                    <a:lstStyle/>
                    <a:p>
                      <a:pPr algn="r" fontAlgn="ctr"/>
                      <a:r>
                        <a:rPr lang="en-US" altLang="ja-JP" sz="1000" u="none" strike="noStrike" dirty="0" smtClean="0">
                          <a:effectLst/>
                        </a:rPr>
                        <a:t>6</a:t>
                      </a:r>
                      <a:endParaRPr lang="en-US" altLang="ja-JP" sz="1000" b="0" i="0" u="none" strike="noStrike" dirty="0">
                        <a:solidFill>
                          <a:srgbClr val="000000"/>
                        </a:solidFill>
                        <a:effectLst/>
                        <a:latin typeface="ＭＳ Ｐゴシック"/>
                      </a:endParaRPr>
                    </a:p>
                  </a:txBody>
                  <a:tcPr marL="36000" marR="36000" marT="36000" marB="36000" anchor="ctr"/>
                </a:tc>
                <a:tc>
                  <a:txBody>
                    <a:bodyPr/>
                    <a:lstStyle/>
                    <a:p>
                      <a:pPr algn="r" fontAlgn="ctr"/>
                      <a:r>
                        <a:rPr lang="en-US" altLang="ja-JP" sz="1000" u="none" strike="noStrike" dirty="0" smtClean="0">
                          <a:effectLst/>
                        </a:rPr>
                        <a:t>203</a:t>
                      </a:r>
                      <a:endParaRPr lang="en-US" altLang="ja-JP" sz="1000" b="0" i="0" u="none" strike="noStrike" dirty="0">
                        <a:solidFill>
                          <a:srgbClr val="000000"/>
                        </a:solidFill>
                        <a:effectLst/>
                        <a:latin typeface="ＭＳ Ｐゴシック"/>
                      </a:endParaRPr>
                    </a:p>
                  </a:txBody>
                  <a:tcPr marL="36000" marR="36000" marT="36000" marB="36000" anchor="ctr"/>
                </a:tc>
                <a:tc>
                  <a:txBody>
                    <a:bodyPr/>
                    <a:lstStyle/>
                    <a:p>
                      <a:pPr algn="r" fontAlgn="ctr"/>
                      <a:r>
                        <a:rPr lang="en-US" altLang="ja-JP" sz="1000" u="none" strike="noStrike" dirty="0" smtClean="0">
                          <a:effectLst/>
                        </a:rPr>
                        <a:t>225</a:t>
                      </a:r>
                      <a:endParaRPr lang="en-US" altLang="ja-JP" sz="1000" b="0" i="0" u="none" strike="noStrike" dirty="0">
                        <a:solidFill>
                          <a:srgbClr val="000000"/>
                        </a:solidFill>
                        <a:effectLst/>
                        <a:latin typeface="ＭＳ Ｐゴシック"/>
                      </a:endParaRPr>
                    </a:p>
                  </a:txBody>
                  <a:tcPr marL="36000" marR="36000" marT="36000" marB="36000" anchor="ctr"/>
                </a:tc>
                <a:tc>
                  <a:txBody>
                    <a:bodyPr/>
                    <a:lstStyle/>
                    <a:p>
                      <a:pPr algn="r" fontAlgn="ctr"/>
                      <a:r>
                        <a:rPr lang="en-US" altLang="ja-JP" sz="1000" u="none" strike="noStrike" dirty="0" smtClean="0">
                          <a:effectLst/>
                        </a:rPr>
                        <a:t>6.3</a:t>
                      </a:r>
                      <a:endParaRPr lang="en-US" altLang="ja-JP" sz="1000" b="0" i="0" u="none" strike="noStrike" dirty="0">
                        <a:solidFill>
                          <a:srgbClr val="000000"/>
                        </a:solidFill>
                        <a:effectLst/>
                        <a:latin typeface="ＭＳ Ｐゴシック"/>
                      </a:endParaRPr>
                    </a:p>
                  </a:txBody>
                  <a:tcPr marL="36000" marR="36000" marT="36000" marB="36000" anchor="ctr"/>
                </a:tc>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3628972036"/>
              </p:ext>
            </p:extLst>
          </p:nvPr>
        </p:nvGraphicFramePr>
        <p:xfrm>
          <a:off x="5076057" y="2252904"/>
          <a:ext cx="3493893" cy="989040"/>
        </p:xfrm>
        <a:graphic>
          <a:graphicData uri="http://schemas.openxmlformats.org/drawingml/2006/table">
            <a:tbl>
              <a:tblPr>
                <a:tableStyleId>{5C22544A-7EE6-4342-B048-85BDC9FD1C3A}</a:tableStyleId>
              </a:tblPr>
              <a:tblGrid>
                <a:gridCol w="640028"/>
                <a:gridCol w="570773"/>
                <a:gridCol w="570773"/>
                <a:gridCol w="570773"/>
                <a:gridCol w="570773"/>
                <a:gridCol w="570773"/>
              </a:tblGrid>
              <a:tr h="132006">
                <a:tc rowSpan="2">
                  <a:txBody>
                    <a:bodyPr/>
                    <a:lstStyle/>
                    <a:p>
                      <a:pPr algn="l" fontAlgn="ctr"/>
                      <a:endParaRPr lang="ja-JP" altLang="en-US" sz="1000" b="0" i="0" u="none" strike="noStrike" dirty="0">
                        <a:solidFill>
                          <a:schemeClr val="bg1"/>
                        </a:solidFill>
                        <a:effectLst/>
                        <a:latin typeface="ＭＳ Ｐゴシック"/>
                      </a:endParaRPr>
                    </a:p>
                  </a:txBody>
                  <a:tcPr marL="36000" marR="36000" marT="36000" marB="36000" anchor="ctr">
                    <a:solidFill>
                      <a:schemeClr val="accent1"/>
                    </a:solidFill>
                  </a:tcPr>
                </a:tc>
                <a:tc rowSpan="2">
                  <a:txBody>
                    <a:bodyPr/>
                    <a:lstStyle/>
                    <a:p>
                      <a:pPr algn="ctr" fontAlgn="ctr"/>
                      <a:r>
                        <a:rPr lang="ja-JP" altLang="en-US" sz="1000" u="none" strike="noStrike" dirty="0" smtClean="0">
                          <a:solidFill>
                            <a:schemeClr val="bg1"/>
                          </a:solidFill>
                          <a:effectLst/>
                        </a:rPr>
                        <a:t>大学数</a:t>
                      </a:r>
                      <a:endParaRPr lang="en-US" altLang="ja-JP" sz="1000" u="none" strike="noStrike" dirty="0" smtClean="0">
                        <a:solidFill>
                          <a:schemeClr val="bg1"/>
                        </a:solidFill>
                        <a:effectLst/>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smtClean="0">
                          <a:solidFill>
                            <a:schemeClr val="bg1"/>
                          </a:solidFill>
                          <a:effectLst/>
                          <a:latin typeface="ＭＳ Ｐゴシック"/>
                          <a:ea typeface="+mn-ea"/>
                          <a:cs typeface="+mn-cs"/>
                        </a:rPr>
                        <a:t>シェア</a:t>
                      </a:r>
                      <a:endParaRPr kumimoji="1" lang="en-US" altLang="ja-JP" sz="1000" b="0" i="0" u="none" strike="noStrike" kern="1200" dirty="0" smtClean="0">
                        <a:solidFill>
                          <a:schemeClr val="bg1"/>
                        </a:solidFill>
                        <a:effectLst/>
                        <a:latin typeface="ＭＳ Ｐゴシック"/>
                        <a:ea typeface="+mn-ea"/>
                        <a:cs typeface="+mn-cs"/>
                      </a:endParaRPr>
                    </a:p>
                  </a:txBody>
                  <a:tcPr marL="36000" marR="36000" marT="36000" marB="36000" anchor="ctr">
                    <a:solidFill>
                      <a:schemeClr val="accent1"/>
                    </a:solidFill>
                  </a:tcPr>
                </a:tc>
                <a:tc gridSpan="2">
                  <a:txBody>
                    <a:bodyPr/>
                    <a:lstStyle/>
                    <a:p>
                      <a:pPr algn="ctr" fontAlgn="ctr"/>
                      <a:r>
                        <a:rPr lang="ja-JP" altLang="en-US" sz="1000" b="0" i="0" u="none" strike="noStrike" dirty="0" smtClean="0">
                          <a:solidFill>
                            <a:schemeClr val="bg1"/>
                          </a:solidFill>
                          <a:effectLst/>
                          <a:latin typeface="ＭＳ Ｐゴシック"/>
                        </a:rPr>
                        <a:t>採用件数</a:t>
                      </a:r>
                      <a:endParaRPr lang="ja-JP" altLang="en-US" sz="1000" b="0" i="0" u="none" strike="noStrike" dirty="0">
                        <a:solidFill>
                          <a:schemeClr val="bg1"/>
                        </a:solidFill>
                        <a:effectLst/>
                        <a:latin typeface="ＭＳ Ｐゴシック"/>
                      </a:endParaRPr>
                    </a:p>
                  </a:txBody>
                  <a:tcPr marL="36000" marR="36000" marT="36000" marB="36000" anchor="ctr">
                    <a:solidFill>
                      <a:schemeClr val="accent1"/>
                    </a:solidFill>
                  </a:tcPr>
                </a:tc>
                <a:tc hMerge="1">
                  <a:txBody>
                    <a:bodyPr/>
                    <a:lstStyle/>
                    <a:p>
                      <a:pPr algn="ctr" fontAlgn="ctr"/>
                      <a:endParaRPr lang="ja-JP" altLang="en-US" sz="1000" b="0" i="0" u="none" strike="noStrike" dirty="0">
                        <a:solidFill>
                          <a:schemeClr val="bg1"/>
                        </a:solidFill>
                        <a:effectLst/>
                        <a:latin typeface="ＭＳ Ｐゴシック"/>
                      </a:endParaRPr>
                    </a:p>
                  </a:txBody>
                  <a:tcPr marL="36000" marR="36000" marT="36000" marB="36000" anchor="ctr">
                    <a:solidFill>
                      <a:schemeClr val="accent1"/>
                    </a:solidFill>
                  </a:tcPr>
                </a:tc>
                <a:tc gridSpan="2">
                  <a:txBody>
                    <a:bodyPr/>
                    <a:lstStyle/>
                    <a:p>
                      <a:pPr algn="ctr" fontAlgn="ctr"/>
                      <a:r>
                        <a:rPr lang="ja-JP" altLang="en-US" sz="1000" b="0" i="0" u="none" strike="noStrike" dirty="0" smtClean="0">
                          <a:solidFill>
                            <a:schemeClr val="bg1"/>
                          </a:solidFill>
                          <a:effectLst/>
                          <a:latin typeface="ＭＳ Ｐゴシック"/>
                        </a:rPr>
                        <a:t>配分額</a:t>
                      </a:r>
                      <a:endParaRPr lang="ja-JP" altLang="en-US" sz="1000" b="0" i="0" u="none" strike="noStrike" dirty="0">
                        <a:solidFill>
                          <a:schemeClr val="bg1"/>
                        </a:solidFill>
                        <a:effectLst/>
                        <a:latin typeface="ＭＳ Ｐゴシック"/>
                      </a:endParaRPr>
                    </a:p>
                  </a:txBody>
                  <a:tcPr marL="36000" marR="36000" marT="36000" marB="36000" anchor="ctr">
                    <a:solidFill>
                      <a:schemeClr val="accent1"/>
                    </a:solidFill>
                  </a:tcPr>
                </a:tc>
                <a:tc hMerge="1">
                  <a:txBody>
                    <a:bodyPr/>
                    <a:lstStyle/>
                    <a:p>
                      <a:pPr algn="ctr" fontAlgn="ctr"/>
                      <a:endParaRPr lang="ja-JP" altLang="en-US" sz="1000" b="0" i="0" u="none" strike="noStrike" dirty="0">
                        <a:solidFill>
                          <a:schemeClr val="bg1"/>
                        </a:solidFill>
                        <a:effectLst/>
                        <a:latin typeface="ＭＳ Ｐゴシック"/>
                      </a:endParaRPr>
                    </a:p>
                  </a:txBody>
                  <a:tcPr marL="36000" marR="36000" marT="36000" marB="36000" anchor="ctr">
                    <a:solidFill>
                      <a:schemeClr val="accent1"/>
                    </a:solidFill>
                  </a:tcPr>
                </a:tc>
              </a:tr>
              <a:tr h="132006">
                <a:tc vMerge="1">
                  <a:txBody>
                    <a:bodyPr/>
                    <a:lstStyle/>
                    <a:p>
                      <a:pPr marL="0" algn="ctr" defTabSz="914400" rtl="0" eaLnBrk="1" fontAlgn="ctr" latinLnBrk="0" hangingPunct="1"/>
                      <a:endParaRPr kumimoji="1" lang="ja-JP" altLang="en-US" sz="1000" b="0" i="0" u="none" strike="noStrike" kern="1200" dirty="0">
                        <a:solidFill>
                          <a:schemeClr val="bg1"/>
                        </a:solidFill>
                        <a:effectLst/>
                        <a:latin typeface="ＭＳ Ｐゴシック"/>
                        <a:ea typeface="+mn-ea"/>
                        <a:cs typeface="+mn-cs"/>
                      </a:endParaRPr>
                    </a:p>
                  </a:txBody>
                  <a:tcPr marL="36000" marR="36000" marT="36000" marB="36000" anchor="ctr">
                    <a:solidFill>
                      <a:schemeClr val="accent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000" b="0" i="0" u="none" strike="noStrike" kern="1200" dirty="0" smtClean="0">
                        <a:solidFill>
                          <a:schemeClr val="bg1"/>
                        </a:solidFill>
                        <a:effectLst/>
                        <a:latin typeface="ＭＳ Ｐゴシック"/>
                        <a:ea typeface="+mn-ea"/>
                        <a:cs typeface="+mn-cs"/>
                      </a:endParaRPr>
                    </a:p>
                  </a:txBody>
                  <a:tcPr marL="36000" marR="36000" marT="36000" marB="36000" anchor="ctr">
                    <a:solidFill>
                      <a:schemeClr val="accent1"/>
                    </a:solidFill>
                  </a:tcPr>
                </a:tc>
                <a:tc>
                  <a:txBody>
                    <a:bodyPr/>
                    <a:lstStyle/>
                    <a:p>
                      <a:pPr marL="0" algn="ctr" defTabSz="914400" rtl="0" eaLnBrk="1" fontAlgn="ctr" latinLnBrk="0" hangingPunct="1"/>
                      <a:r>
                        <a:rPr kumimoji="1" lang="ja-JP" altLang="en-US" sz="800" b="0" i="0" u="none" strike="noStrike" kern="1200" dirty="0" smtClean="0">
                          <a:solidFill>
                            <a:schemeClr val="bg1"/>
                          </a:solidFill>
                          <a:effectLst/>
                          <a:latin typeface="ＭＳ Ｐゴシック"/>
                          <a:ea typeface="+mn-ea"/>
                          <a:cs typeface="+mn-cs"/>
                        </a:rPr>
                        <a:t>シェア</a:t>
                      </a:r>
                      <a:endParaRPr kumimoji="1" lang="en-US" altLang="ja-JP" sz="800" b="0" i="0" u="none" strike="noStrike" kern="1200" dirty="0">
                        <a:solidFill>
                          <a:schemeClr val="bg1"/>
                        </a:solidFill>
                        <a:effectLst/>
                        <a:latin typeface="ＭＳ Ｐゴシック"/>
                        <a:ea typeface="+mn-ea"/>
                        <a:cs typeface="+mn-cs"/>
                      </a:endParaRPr>
                    </a:p>
                  </a:txBody>
                  <a:tcPr marL="36000" marR="36000" marT="36000" marB="36000" anchor="ctr">
                    <a:solidFill>
                      <a:schemeClr val="accent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dirty="0" smtClean="0">
                          <a:solidFill>
                            <a:schemeClr val="bg1"/>
                          </a:solidFill>
                          <a:effectLst/>
                          <a:latin typeface="ＭＳ Ｐゴシック"/>
                          <a:ea typeface="+mn-ea"/>
                          <a:cs typeface="+mn-cs"/>
                        </a:rPr>
                        <a:t>大学数</a:t>
                      </a:r>
                      <a:endParaRPr kumimoji="1" lang="en-US" altLang="ja-JP" sz="800" b="0" i="0" u="none" strike="noStrike" kern="1200" dirty="0" smtClean="0">
                        <a:solidFill>
                          <a:schemeClr val="bg1"/>
                        </a:solidFill>
                        <a:effectLst/>
                        <a:latin typeface="ＭＳ Ｐゴシック"/>
                        <a:ea typeface="+mn-ea"/>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dirty="0" smtClean="0">
                          <a:solidFill>
                            <a:schemeClr val="bg1"/>
                          </a:solidFill>
                          <a:effectLst/>
                          <a:latin typeface="ＭＳ Ｐゴシック"/>
                          <a:ea typeface="+mn-ea"/>
                          <a:cs typeface="+mn-cs"/>
                        </a:rPr>
                        <a:t>シェア倍率</a:t>
                      </a:r>
                      <a:endParaRPr kumimoji="1" lang="en-US" altLang="ja-JP" sz="800" b="0" i="0" u="none" strike="noStrike" kern="1200" dirty="0" smtClean="0">
                        <a:solidFill>
                          <a:schemeClr val="bg1"/>
                        </a:solidFill>
                        <a:effectLst/>
                        <a:latin typeface="ＭＳ Ｐゴシック"/>
                        <a:ea typeface="+mn-ea"/>
                        <a:cs typeface="+mn-cs"/>
                      </a:endParaRPr>
                    </a:p>
                  </a:txBody>
                  <a:tcPr marL="36000" marR="36000" marT="36000" marB="36000" anchor="ctr">
                    <a:solidFill>
                      <a:schemeClr val="accent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dirty="0" smtClean="0">
                          <a:solidFill>
                            <a:schemeClr val="bg1"/>
                          </a:solidFill>
                          <a:effectLst/>
                          <a:latin typeface="ＭＳ Ｐゴシック"/>
                          <a:ea typeface="+mn-ea"/>
                          <a:cs typeface="+mn-cs"/>
                        </a:rPr>
                        <a:t>シェア</a:t>
                      </a:r>
                      <a:endParaRPr kumimoji="1" lang="en-US" altLang="ja-JP" sz="800" b="0" i="0" u="none" strike="noStrike" kern="1200" dirty="0" smtClean="0">
                        <a:solidFill>
                          <a:schemeClr val="bg1"/>
                        </a:solidFill>
                        <a:effectLst/>
                        <a:latin typeface="ＭＳ Ｐゴシック"/>
                        <a:ea typeface="+mn-ea"/>
                        <a:cs typeface="+mn-cs"/>
                      </a:endParaRPr>
                    </a:p>
                  </a:txBody>
                  <a:tcPr marL="36000" marR="36000" marT="36000" marB="36000" anchor="ctr">
                    <a:solidFill>
                      <a:schemeClr val="accent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dirty="0" smtClean="0">
                          <a:solidFill>
                            <a:schemeClr val="bg1"/>
                          </a:solidFill>
                          <a:effectLst/>
                          <a:latin typeface="ＭＳ Ｐゴシック"/>
                          <a:ea typeface="+mn-ea"/>
                          <a:cs typeface="+mn-cs"/>
                        </a:rPr>
                        <a:t>大学数</a:t>
                      </a:r>
                      <a:endParaRPr kumimoji="1" lang="en-US" altLang="ja-JP" sz="800" b="0" i="0" u="none" strike="noStrike" kern="1200" dirty="0" smtClean="0">
                        <a:solidFill>
                          <a:schemeClr val="bg1"/>
                        </a:solidFill>
                        <a:effectLst/>
                        <a:latin typeface="ＭＳ Ｐゴシック"/>
                        <a:ea typeface="+mn-ea"/>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dirty="0" smtClean="0">
                          <a:solidFill>
                            <a:schemeClr val="bg1"/>
                          </a:solidFill>
                          <a:effectLst/>
                          <a:latin typeface="ＭＳ Ｐゴシック"/>
                          <a:ea typeface="+mn-ea"/>
                          <a:cs typeface="+mn-cs"/>
                        </a:rPr>
                        <a:t>シェア倍率</a:t>
                      </a:r>
                      <a:endParaRPr kumimoji="1" lang="en-US" altLang="ja-JP" sz="800" b="0" i="0" u="none" strike="noStrike" kern="1200" dirty="0" smtClean="0">
                        <a:solidFill>
                          <a:schemeClr val="bg1"/>
                        </a:solidFill>
                        <a:effectLst/>
                        <a:latin typeface="ＭＳ Ｐゴシック"/>
                        <a:ea typeface="+mn-ea"/>
                        <a:cs typeface="+mn-cs"/>
                      </a:endParaRPr>
                    </a:p>
                  </a:txBody>
                  <a:tcPr marL="36000" marR="36000" marT="36000" marB="36000" anchor="ctr">
                    <a:solidFill>
                      <a:schemeClr val="accent1"/>
                    </a:solidFill>
                  </a:tcPr>
                </a:tc>
              </a:tr>
              <a:tr h="132006">
                <a:tc>
                  <a:txBody>
                    <a:bodyPr/>
                    <a:lstStyle/>
                    <a:p>
                      <a:pPr algn="l" fontAlgn="ctr"/>
                      <a:r>
                        <a:rPr lang="ja-JP" altLang="en-US" sz="1000" b="0" i="0" u="none" strike="noStrike" dirty="0" smtClean="0">
                          <a:solidFill>
                            <a:schemeClr val="bg1"/>
                          </a:solidFill>
                          <a:effectLst/>
                          <a:latin typeface="+mn-lt"/>
                        </a:rPr>
                        <a:t>関西圏</a:t>
                      </a:r>
                      <a:endParaRPr lang="ja-JP" altLang="en-US" sz="1000" b="0" i="0" u="none" strike="noStrike" dirty="0">
                        <a:solidFill>
                          <a:schemeClr val="bg1"/>
                        </a:solidFill>
                        <a:effectLst/>
                        <a:latin typeface="ＭＳ Ｐゴシック"/>
                      </a:endParaRPr>
                    </a:p>
                  </a:txBody>
                  <a:tcPr marL="36000" marR="36000" marT="36000" marB="36000" anchor="ctr">
                    <a:solidFill>
                      <a:schemeClr val="accent1"/>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000" u="none" strike="noStrike" dirty="0" smtClean="0">
                          <a:effectLst/>
                        </a:rPr>
                        <a:t>19.0%</a:t>
                      </a:r>
                      <a:endParaRPr lang="en-US" altLang="ja-JP" sz="1000" b="0" i="0" u="none" strike="noStrike" dirty="0" smtClean="0">
                        <a:solidFill>
                          <a:srgbClr val="000000"/>
                        </a:solidFill>
                        <a:effectLst/>
                        <a:latin typeface="ＭＳ Ｐゴシック"/>
                      </a:endParaRPr>
                    </a:p>
                  </a:txBody>
                  <a:tcPr marL="36000" marR="36000" marT="36000" marB="36000" anchor="ctr">
                    <a:solidFill>
                      <a:schemeClr val="bg1">
                        <a:lumMod val="85000"/>
                      </a:schemeClr>
                    </a:solidFill>
                  </a:tcPr>
                </a:tc>
                <a:tc>
                  <a:txBody>
                    <a:bodyPr/>
                    <a:lstStyle/>
                    <a:p>
                      <a:pPr algn="r" fontAlgn="ctr"/>
                      <a:r>
                        <a:rPr lang="en-US" altLang="ja-JP" sz="1000" u="none" strike="noStrike" dirty="0" smtClean="0">
                          <a:effectLst/>
                        </a:rPr>
                        <a:t>21.2%</a:t>
                      </a:r>
                      <a:endParaRPr lang="en-US" altLang="ja-JP" sz="1000" b="0" i="0" u="none" strike="noStrike" dirty="0">
                        <a:solidFill>
                          <a:srgbClr val="000000"/>
                        </a:solidFill>
                        <a:effectLst/>
                        <a:latin typeface="ＭＳ Ｐゴシック"/>
                      </a:endParaRPr>
                    </a:p>
                  </a:txBody>
                  <a:tcPr marL="36000" marR="36000" marT="36000" marB="36000" anchor="ctr"/>
                </a:tc>
                <a:tc>
                  <a:txBody>
                    <a:bodyPr/>
                    <a:lstStyle/>
                    <a:p>
                      <a:pPr algn="r" fontAlgn="ctr"/>
                      <a:r>
                        <a:rPr lang="en-US" altLang="ja-JP" sz="1000" u="none" strike="noStrike" dirty="0" smtClean="0">
                          <a:effectLst/>
                        </a:rPr>
                        <a:t>1.12</a:t>
                      </a:r>
                      <a:endParaRPr lang="en-US" altLang="ja-JP" sz="1000" b="0" i="0" u="none" strike="noStrike" dirty="0">
                        <a:solidFill>
                          <a:srgbClr val="000000"/>
                        </a:solidFill>
                        <a:effectLst/>
                        <a:latin typeface="ＭＳ Ｐゴシック"/>
                      </a:endParaRPr>
                    </a:p>
                  </a:txBody>
                  <a:tcPr marL="36000" marR="36000" marT="36000" marB="3600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000" u="none" strike="noStrike" dirty="0" smtClean="0">
                          <a:effectLst/>
                        </a:rPr>
                        <a:t>23.2%</a:t>
                      </a:r>
                      <a:endParaRPr lang="en-US" altLang="ja-JP" sz="1000" b="0" i="0" u="none" strike="noStrike" dirty="0" smtClean="0">
                        <a:solidFill>
                          <a:srgbClr val="000000"/>
                        </a:solidFill>
                        <a:effectLst/>
                        <a:latin typeface="ＭＳ Ｐゴシック"/>
                      </a:endParaRPr>
                    </a:p>
                  </a:txBody>
                  <a:tcPr marL="36000" marR="36000" marT="36000" marB="36000" anchor="ctr"/>
                </a:tc>
                <a:tc>
                  <a:txBody>
                    <a:bodyPr/>
                    <a:lstStyle/>
                    <a:p>
                      <a:pPr algn="r" fontAlgn="ctr"/>
                      <a:r>
                        <a:rPr lang="en-US" altLang="ja-JP" sz="1000" u="none" strike="noStrike" dirty="0" smtClean="0">
                          <a:effectLst/>
                        </a:rPr>
                        <a:t>1.22</a:t>
                      </a:r>
                      <a:endParaRPr lang="en-US" altLang="ja-JP" sz="1000" b="0" i="0" u="none" strike="noStrike" dirty="0">
                        <a:solidFill>
                          <a:srgbClr val="000000"/>
                        </a:solidFill>
                        <a:effectLst/>
                        <a:latin typeface="ＭＳ Ｐゴシック"/>
                      </a:endParaRPr>
                    </a:p>
                  </a:txBody>
                  <a:tcPr marL="36000" marR="36000" marT="36000" marB="36000" anchor="ctr"/>
                </a:tc>
              </a:tr>
              <a:tr h="132006">
                <a:tc>
                  <a:txBody>
                    <a:bodyPr/>
                    <a:lstStyle/>
                    <a:p>
                      <a:pPr algn="l" fontAlgn="ctr"/>
                      <a:r>
                        <a:rPr lang="ja-JP" altLang="en-US" sz="1000" u="none" strike="noStrike" dirty="0" smtClean="0">
                          <a:solidFill>
                            <a:schemeClr val="bg1"/>
                          </a:solidFill>
                          <a:effectLst/>
                        </a:rPr>
                        <a:t>関東圏</a:t>
                      </a:r>
                      <a:endParaRPr lang="ja-JP" altLang="en-US" sz="1000" b="0" i="0" u="none" strike="noStrike" dirty="0">
                        <a:solidFill>
                          <a:schemeClr val="bg1"/>
                        </a:solidFill>
                        <a:effectLst/>
                        <a:latin typeface="ＭＳ Ｐゴシック"/>
                      </a:endParaRPr>
                    </a:p>
                  </a:txBody>
                  <a:tcPr marL="36000" marR="36000" marT="36000" marB="36000" anchor="ctr">
                    <a:solidFill>
                      <a:schemeClr val="accent1"/>
                    </a:solidFill>
                  </a:tcPr>
                </a:tc>
                <a:tc>
                  <a:txBody>
                    <a:bodyPr/>
                    <a:lstStyle/>
                    <a:p>
                      <a:pPr algn="r" fontAlgn="ctr"/>
                      <a:r>
                        <a:rPr lang="en-US" altLang="ja-JP" sz="1000" b="0" i="0" u="none" strike="noStrike" dirty="0" smtClean="0">
                          <a:solidFill>
                            <a:srgbClr val="000000"/>
                          </a:solidFill>
                          <a:effectLst/>
                          <a:latin typeface="+mn-lt"/>
                        </a:rPr>
                        <a:t>34.2%</a:t>
                      </a:r>
                      <a:endParaRPr lang="en-US" altLang="ja-JP" sz="1000" b="0" i="0" u="none" strike="noStrike" dirty="0">
                        <a:solidFill>
                          <a:srgbClr val="000000"/>
                        </a:solidFill>
                        <a:effectLst/>
                        <a:latin typeface="ＭＳ Ｐゴシック"/>
                      </a:endParaRPr>
                    </a:p>
                  </a:txBody>
                  <a:tcPr marL="36000" marR="36000" marT="36000" marB="36000" anchor="ctr">
                    <a:solidFill>
                      <a:schemeClr val="bg1">
                        <a:lumMod val="85000"/>
                      </a:schemeClr>
                    </a:solidFill>
                  </a:tcPr>
                </a:tc>
                <a:tc>
                  <a:txBody>
                    <a:bodyPr/>
                    <a:lstStyle/>
                    <a:p>
                      <a:pPr algn="r" fontAlgn="ctr"/>
                      <a:r>
                        <a:rPr lang="en-US" altLang="ja-JP" sz="1000" b="0" i="0" u="none" strike="noStrike" dirty="0" smtClean="0">
                          <a:solidFill>
                            <a:schemeClr val="dk1"/>
                          </a:solidFill>
                          <a:effectLst/>
                          <a:latin typeface="+mn-lt"/>
                        </a:rPr>
                        <a:t>34.1%</a:t>
                      </a:r>
                      <a:endParaRPr lang="en-US" altLang="ja-JP" sz="1000" b="0" i="0" u="none" strike="noStrike" dirty="0">
                        <a:solidFill>
                          <a:srgbClr val="000000"/>
                        </a:solidFill>
                        <a:effectLst/>
                        <a:latin typeface="ＭＳ Ｐゴシック"/>
                      </a:endParaRPr>
                    </a:p>
                  </a:txBody>
                  <a:tcPr marL="36000" marR="36000" marT="36000" marB="36000" anchor="ctr"/>
                </a:tc>
                <a:tc>
                  <a:txBody>
                    <a:bodyPr/>
                    <a:lstStyle/>
                    <a:p>
                      <a:pPr algn="r" fontAlgn="ctr"/>
                      <a:r>
                        <a:rPr lang="en-US" altLang="ja-JP" sz="1000" b="0" i="0" u="none" strike="noStrike" dirty="0" smtClean="0">
                          <a:solidFill>
                            <a:schemeClr val="dk1"/>
                          </a:solidFill>
                          <a:effectLst/>
                          <a:latin typeface="+mn-lt"/>
                        </a:rPr>
                        <a:t>1.00</a:t>
                      </a:r>
                      <a:endParaRPr lang="en-US" altLang="ja-JP" sz="1000" b="0" i="0" u="none" strike="noStrike" dirty="0">
                        <a:solidFill>
                          <a:srgbClr val="000000"/>
                        </a:solidFill>
                        <a:effectLst/>
                        <a:latin typeface="ＭＳ Ｐゴシック"/>
                      </a:endParaRPr>
                    </a:p>
                  </a:txBody>
                  <a:tcPr marL="36000" marR="36000" marT="36000" marB="3600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000" u="none" strike="noStrike" dirty="0" smtClean="0">
                          <a:effectLst/>
                        </a:rPr>
                        <a:t>36.7%</a:t>
                      </a:r>
                      <a:endParaRPr lang="en-US" altLang="ja-JP" sz="1000" b="0" i="0" u="none" strike="noStrike" dirty="0" smtClean="0">
                        <a:solidFill>
                          <a:srgbClr val="000000"/>
                        </a:solidFill>
                        <a:effectLst/>
                        <a:latin typeface="ＭＳ Ｐゴシック"/>
                      </a:endParaRPr>
                    </a:p>
                  </a:txBody>
                  <a:tcPr marL="36000" marR="36000" marT="36000" marB="36000" anchor="ctr"/>
                </a:tc>
                <a:tc>
                  <a:txBody>
                    <a:bodyPr/>
                    <a:lstStyle/>
                    <a:p>
                      <a:pPr algn="r" fontAlgn="ctr"/>
                      <a:r>
                        <a:rPr lang="en-US" altLang="ja-JP" sz="1000" b="0" i="0" u="none" strike="noStrike" dirty="0" smtClean="0">
                          <a:solidFill>
                            <a:schemeClr val="dk1"/>
                          </a:solidFill>
                          <a:effectLst/>
                          <a:latin typeface="+mn-lt"/>
                        </a:rPr>
                        <a:t>1.07</a:t>
                      </a:r>
                      <a:endParaRPr lang="en-US" altLang="ja-JP" sz="1000" b="0" i="0" u="none" strike="noStrike" dirty="0">
                        <a:solidFill>
                          <a:srgbClr val="000000"/>
                        </a:solidFill>
                        <a:effectLst/>
                        <a:latin typeface="ＭＳ Ｐゴシック"/>
                      </a:endParaRPr>
                    </a:p>
                  </a:txBody>
                  <a:tcPr marL="36000" marR="36000" marT="36000" marB="36000" anchor="ctr"/>
                </a:tc>
              </a:tr>
            </a:tbl>
          </a:graphicData>
        </a:graphic>
      </p:graphicFrame>
      <p:sp>
        <p:nvSpPr>
          <p:cNvPr id="23" name="正方形/長方形 22"/>
          <p:cNvSpPr/>
          <p:nvPr/>
        </p:nvSpPr>
        <p:spPr>
          <a:xfrm>
            <a:off x="5035945" y="3279390"/>
            <a:ext cx="2720617" cy="461665"/>
          </a:xfrm>
          <a:prstGeom prst="rect">
            <a:avLst/>
          </a:prstGeom>
        </p:spPr>
        <p:txBody>
          <a:bodyPr wrap="none">
            <a:spAutoFit/>
          </a:bodyPr>
          <a:lstStyle/>
          <a:p>
            <a:r>
              <a:rPr lang="ja-JP" altLang="en-US" sz="800" dirty="0"/>
              <a:t>出典</a:t>
            </a:r>
            <a:r>
              <a:rPr lang="ja-JP" altLang="en-US" sz="800" dirty="0" smtClean="0"/>
              <a:t>：文部科学省「科研費配分結果」</a:t>
            </a:r>
            <a:endParaRPr lang="en-US" altLang="ja-JP" sz="800" dirty="0" smtClean="0"/>
          </a:p>
          <a:p>
            <a:pPr defTabSz="590550"/>
            <a:r>
              <a:rPr kumimoji="0" lang="en-US" altLang="ja-JP" sz="800" dirty="0">
                <a:sym typeface="ヒラギノ角ゴ Pro W6" charset="0"/>
              </a:rPr>
              <a:t>※</a:t>
            </a:r>
            <a:r>
              <a:rPr kumimoji="0" lang="ja-JP" altLang="en-US" sz="800" dirty="0">
                <a:sym typeface="ヒラギノ角ゴ Pro W6" charset="0"/>
              </a:rPr>
              <a:t>　関西圏＝</a:t>
            </a:r>
            <a:r>
              <a:rPr kumimoji="0" lang="zh-TW" altLang="en-US" sz="800" dirty="0">
                <a:sym typeface="ヒラギノ角ゴ Pro W6" charset="0"/>
              </a:rPr>
              <a:t>大阪、京都、兵庫、奈良、滋賀、和歌山</a:t>
            </a:r>
            <a:endParaRPr kumimoji="0" lang="en-US" altLang="zh-TW" sz="800" dirty="0">
              <a:sym typeface="ヒラギノ角ゴ Pro W6" charset="0"/>
            </a:endParaRPr>
          </a:p>
          <a:p>
            <a:pPr defTabSz="590550"/>
            <a:r>
              <a:rPr kumimoji="0" lang="ja-JP" altLang="en-US" sz="800" dirty="0">
                <a:sym typeface="ヒラギノ角ゴ Pro W6" charset="0"/>
              </a:rPr>
              <a:t>　　 関東</a:t>
            </a:r>
            <a:r>
              <a:rPr kumimoji="0" lang="ja-JP" altLang="en-US" sz="800" dirty="0" smtClean="0">
                <a:sym typeface="ヒラギノ角ゴ Pro W6" charset="0"/>
              </a:rPr>
              <a:t>圏</a:t>
            </a:r>
            <a:r>
              <a:rPr kumimoji="0" lang="ja-JP" altLang="en-US" sz="800" dirty="0">
                <a:sym typeface="ヒラギノ角ゴ Pro W6" charset="0"/>
              </a:rPr>
              <a:t>＝</a:t>
            </a:r>
            <a:r>
              <a:rPr kumimoji="0" lang="zh-TW" altLang="en-US" sz="800" dirty="0">
                <a:sym typeface="ヒラギノ角ゴ Pro W6" charset="0"/>
              </a:rPr>
              <a:t>東京、神奈川、千葉、埼玉、茨城、栃木、</a:t>
            </a:r>
            <a:r>
              <a:rPr kumimoji="0" lang="zh-TW" altLang="en-US" sz="800" dirty="0" smtClean="0">
                <a:sym typeface="ヒラギノ角ゴ Pro W6" charset="0"/>
              </a:rPr>
              <a:t>群馬</a:t>
            </a:r>
            <a:endParaRPr kumimoji="0" lang="en-US" altLang="zh-TW" sz="800" dirty="0">
              <a:sym typeface="ヒラギノ角ゴ Pro W6" charset="0"/>
            </a:endParaRPr>
          </a:p>
        </p:txBody>
      </p:sp>
      <p:sp>
        <p:nvSpPr>
          <p:cNvPr id="15" name="正方形/長方形 14"/>
          <p:cNvSpPr/>
          <p:nvPr/>
        </p:nvSpPr>
        <p:spPr>
          <a:xfrm>
            <a:off x="684220" y="3140240"/>
            <a:ext cx="3857146" cy="338554"/>
          </a:xfrm>
          <a:prstGeom prst="rect">
            <a:avLst/>
          </a:prstGeom>
        </p:spPr>
        <p:txBody>
          <a:bodyPr wrap="none">
            <a:spAutoFit/>
          </a:bodyPr>
          <a:lstStyle/>
          <a:p>
            <a:r>
              <a:rPr lang="ja-JP" altLang="en-US" sz="800" dirty="0"/>
              <a:t>出典</a:t>
            </a:r>
            <a:r>
              <a:rPr lang="ja-JP" altLang="en-US" sz="800" dirty="0" smtClean="0"/>
              <a:t>：</a:t>
            </a:r>
            <a:r>
              <a:rPr lang="zh-CN" altLang="en-US" sz="800" dirty="0"/>
              <a:t>文部科学省「学校基本調査」</a:t>
            </a:r>
            <a:r>
              <a:rPr lang="en-US" altLang="zh-CN" sz="800" dirty="0"/>
              <a:t>(</a:t>
            </a:r>
            <a:r>
              <a:rPr lang="zh-CN" altLang="en-US" sz="800" dirty="0"/>
              <a:t>平成</a:t>
            </a:r>
            <a:r>
              <a:rPr lang="en-US" altLang="zh-CN" sz="800" dirty="0"/>
              <a:t>24</a:t>
            </a:r>
            <a:r>
              <a:rPr lang="zh-CN" altLang="en-US" sz="800" dirty="0"/>
              <a:t>年</a:t>
            </a:r>
            <a:r>
              <a:rPr lang="en-US" altLang="zh-CN" sz="800" dirty="0" smtClean="0"/>
              <a:t>)</a:t>
            </a:r>
            <a:r>
              <a:rPr lang="ja-JP" altLang="en-US" sz="800" dirty="0" err="1" smtClean="0"/>
              <a:t>、</a:t>
            </a:r>
            <a:r>
              <a:rPr lang="zh-TW" altLang="en-US" sz="800" dirty="0"/>
              <a:t>総務省「住民基本台帳年齢別人口</a:t>
            </a:r>
            <a:r>
              <a:rPr lang="zh-TW" altLang="en-US" sz="800" dirty="0" smtClean="0"/>
              <a:t>」</a:t>
            </a:r>
            <a:r>
              <a:rPr lang="en-US" altLang="zh-TW" sz="800" dirty="0" smtClean="0"/>
              <a:t/>
            </a:r>
            <a:br>
              <a:rPr lang="en-US" altLang="zh-TW" sz="800" dirty="0" smtClean="0"/>
            </a:br>
            <a:r>
              <a:rPr lang="zh-TW" altLang="en-US" sz="800" dirty="0" smtClean="0"/>
              <a:t>平成</a:t>
            </a:r>
            <a:r>
              <a:rPr lang="en-US" altLang="zh-TW" sz="800" dirty="0"/>
              <a:t>25</a:t>
            </a:r>
            <a:r>
              <a:rPr lang="zh-TW" altLang="en-US" sz="800" dirty="0"/>
              <a:t>年</a:t>
            </a:r>
            <a:r>
              <a:rPr lang="en-US" altLang="zh-TW" sz="800" dirty="0"/>
              <a:t>3</a:t>
            </a:r>
            <a:r>
              <a:rPr lang="zh-TW" altLang="en-US" sz="800" dirty="0"/>
              <a:t>月</a:t>
            </a:r>
            <a:r>
              <a:rPr lang="en-US" altLang="zh-TW" sz="800" dirty="0"/>
              <a:t>31</a:t>
            </a:r>
            <a:r>
              <a:rPr lang="zh-TW" altLang="en-US" sz="800" dirty="0"/>
              <a:t>日現在</a:t>
            </a:r>
            <a:endParaRPr lang="ja-JP" altLang="en-US" sz="800" dirty="0"/>
          </a:p>
        </p:txBody>
      </p:sp>
      <p:graphicFrame>
        <p:nvGraphicFramePr>
          <p:cNvPr id="13" name="表 12"/>
          <p:cNvGraphicFramePr>
            <a:graphicFrameLocks noGrp="1"/>
          </p:cNvGraphicFramePr>
          <p:nvPr>
            <p:extLst>
              <p:ext uri="{D42A27DB-BD31-4B8C-83A1-F6EECF244321}">
                <p14:modId xmlns:p14="http://schemas.microsoft.com/office/powerpoint/2010/main" val="1518675917"/>
              </p:ext>
            </p:extLst>
          </p:nvPr>
        </p:nvGraphicFramePr>
        <p:xfrm>
          <a:off x="4018367" y="4143250"/>
          <a:ext cx="4536508" cy="1948815"/>
        </p:xfrm>
        <a:graphic>
          <a:graphicData uri="http://schemas.openxmlformats.org/drawingml/2006/table">
            <a:tbl>
              <a:tblPr>
                <a:tableStyleId>{5C22544A-7EE6-4342-B048-85BDC9FD1C3A}</a:tableStyleId>
              </a:tblPr>
              <a:tblGrid>
                <a:gridCol w="504056"/>
                <a:gridCol w="841875"/>
                <a:gridCol w="590495"/>
                <a:gridCol w="514302"/>
                <a:gridCol w="514302"/>
                <a:gridCol w="514302"/>
                <a:gridCol w="542874"/>
                <a:gridCol w="514302"/>
              </a:tblGrid>
              <a:tr h="171450">
                <a:tc rowSpan="2">
                  <a:txBody>
                    <a:bodyPr/>
                    <a:lstStyle/>
                    <a:p>
                      <a:pPr algn="l" fontAlgn="ctr"/>
                      <a:endParaRPr lang="ja-JP" altLang="en-US" sz="1100" b="0" i="0" u="none" strike="noStrike" dirty="0">
                        <a:solidFill>
                          <a:schemeClr val="bg1"/>
                        </a:solidFill>
                        <a:effectLst/>
                        <a:latin typeface="ＭＳ Ｐゴシック"/>
                      </a:endParaRPr>
                    </a:p>
                  </a:txBody>
                  <a:tcPr marL="9525" marR="9525" marT="9525" marB="0" anchor="ctr">
                    <a:solidFill>
                      <a:srgbClr val="92D050"/>
                    </a:solidFill>
                  </a:tcPr>
                </a:tc>
                <a:tc rowSpan="2">
                  <a:txBody>
                    <a:bodyPr/>
                    <a:lstStyle/>
                    <a:p>
                      <a:pPr algn="l" fontAlgn="ctr"/>
                      <a:endParaRPr lang="ja-JP" altLang="en-US" sz="1100" b="0" i="0" u="none" strike="noStrike" dirty="0">
                        <a:solidFill>
                          <a:schemeClr val="bg1"/>
                        </a:solidFill>
                        <a:effectLst/>
                        <a:latin typeface="ＭＳ Ｐゴシック"/>
                      </a:endParaRPr>
                    </a:p>
                  </a:txBody>
                  <a:tcPr marL="9525" marR="9525" marT="9525" marB="0" anchor="ctr">
                    <a:solidFill>
                      <a:srgbClr val="92D050"/>
                    </a:solidFill>
                  </a:tcPr>
                </a:tc>
                <a:tc rowSpan="2">
                  <a:txBody>
                    <a:bodyPr/>
                    <a:lstStyle/>
                    <a:p>
                      <a:pPr algn="ctr" fontAlgn="ctr"/>
                      <a:r>
                        <a:rPr lang="ja-JP" altLang="en-US" sz="1100" u="none" strike="noStrike" dirty="0">
                          <a:solidFill>
                            <a:schemeClr val="bg1"/>
                          </a:solidFill>
                          <a:effectLst/>
                        </a:rPr>
                        <a:t>あり</a:t>
                      </a:r>
                      <a:endParaRPr lang="ja-JP" altLang="en-US" sz="1100" b="0" i="0" u="none" strike="noStrike" dirty="0">
                        <a:solidFill>
                          <a:schemeClr val="bg1"/>
                        </a:solidFill>
                        <a:effectLst/>
                        <a:latin typeface="ＭＳ Ｐゴシック"/>
                      </a:endParaRPr>
                    </a:p>
                  </a:txBody>
                  <a:tcPr marL="9525" marR="9525" marT="9525" marB="0" anchor="ctr">
                    <a:lnR w="12700" cmpd="sng">
                      <a:noFill/>
                    </a:lnR>
                    <a:solidFill>
                      <a:srgbClr val="92D050"/>
                    </a:solidFill>
                  </a:tcPr>
                </a:tc>
                <a:tc gridSpan="3">
                  <a:txBody>
                    <a:bodyPr/>
                    <a:lstStyle/>
                    <a:p>
                      <a:pPr algn="ctr" fontAlgn="ctr"/>
                      <a:endParaRPr lang="ja-JP" altLang="en-US" sz="1100" b="0" i="0" u="none" strike="noStrike">
                        <a:solidFill>
                          <a:schemeClr val="bg1"/>
                        </a:solidFill>
                        <a:effectLst/>
                        <a:latin typeface="ＭＳ Ｐゴシック"/>
                      </a:endParaRPr>
                    </a:p>
                  </a:txBody>
                  <a:tcPr marL="9525" marR="9525" marT="9525" marB="0" anchor="ctr">
                    <a:lnL w="12700" cmpd="sng">
                      <a:noFill/>
                    </a:lnL>
                    <a:solidFill>
                      <a:srgbClr val="92D050"/>
                    </a:solidFill>
                  </a:tcPr>
                </a:tc>
                <a:tc h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h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rowSpan="2">
                  <a:txBody>
                    <a:bodyPr/>
                    <a:lstStyle/>
                    <a:p>
                      <a:pPr algn="ctr" fontAlgn="ctr"/>
                      <a:r>
                        <a:rPr lang="ja-JP" altLang="en-US" sz="1100" u="none" strike="noStrike">
                          <a:solidFill>
                            <a:schemeClr val="bg1"/>
                          </a:solidFill>
                          <a:effectLst/>
                        </a:rPr>
                        <a:t>なし</a:t>
                      </a:r>
                      <a:endParaRPr lang="ja-JP" altLang="en-US" sz="1100" b="0" i="0" u="none" strike="noStrike">
                        <a:solidFill>
                          <a:schemeClr val="bg1"/>
                        </a:solidFill>
                        <a:effectLst/>
                        <a:latin typeface="ＭＳ Ｐゴシック"/>
                      </a:endParaRPr>
                    </a:p>
                  </a:txBody>
                  <a:tcPr marL="9525" marR="9525" marT="9525" marB="0" anchor="ctr">
                    <a:solidFill>
                      <a:srgbClr val="92D050"/>
                    </a:solidFill>
                  </a:tcPr>
                </a:tc>
                <a:tc rowSpan="2">
                  <a:txBody>
                    <a:bodyPr/>
                    <a:lstStyle/>
                    <a:p>
                      <a:pPr algn="ctr" fontAlgn="ctr"/>
                      <a:r>
                        <a:rPr lang="ja-JP" altLang="en-US" sz="1100" u="none" strike="noStrike" dirty="0">
                          <a:solidFill>
                            <a:schemeClr val="bg1"/>
                          </a:solidFill>
                          <a:effectLst/>
                        </a:rPr>
                        <a:t>合計</a:t>
                      </a:r>
                      <a:endParaRPr lang="ja-JP" altLang="en-US" sz="1100" b="0" i="0" u="none" strike="noStrike" dirty="0">
                        <a:solidFill>
                          <a:schemeClr val="bg1"/>
                        </a:solidFill>
                        <a:effectLst/>
                        <a:latin typeface="ＭＳ Ｐゴシック"/>
                      </a:endParaRPr>
                    </a:p>
                  </a:txBody>
                  <a:tcPr marL="9525" marR="9525" marT="9525" marB="0" anchor="ctr">
                    <a:solidFill>
                      <a:srgbClr val="92D050"/>
                    </a:solidFill>
                  </a:tcPr>
                </a:tc>
              </a:tr>
              <a:tr h="171450">
                <a:tc v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v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v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ctr" fontAlgn="ctr"/>
                      <a:r>
                        <a:rPr lang="ja-JP" altLang="en-US" sz="1100" u="none" strike="noStrike">
                          <a:solidFill>
                            <a:schemeClr val="bg1"/>
                          </a:solidFill>
                          <a:effectLst/>
                        </a:rPr>
                        <a:t>うち基礎</a:t>
                      </a:r>
                      <a:endParaRPr lang="ja-JP" altLang="en-US" sz="1100" b="0" i="0" u="none" strike="noStrike">
                        <a:solidFill>
                          <a:schemeClr val="bg1"/>
                        </a:solidFill>
                        <a:effectLst/>
                        <a:latin typeface="ＭＳ Ｐゴシック"/>
                      </a:endParaRPr>
                    </a:p>
                  </a:txBody>
                  <a:tcPr marL="9525" marR="9525" marT="9525" marB="0" anchor="ctr">
                    <a:solidFill>
                      <a:srgbClr val="92D050"/>
                    </a:solidFill>
                  </a:tcPr>
                </a:tc>
                <a:tc>
                  <a:txBody>
                    <a:bodyPr/>
                    <a:lstStyle/>
                    <a:p>
                      <a:pPr algn="ctr" fontAlgn="ctr"/>
                      <a:r>
                        <a:rPr lang="ja-JP" altLang="en-US" sz="1100" u="none" strike="noStrike">
                          <a:solidFill>
                            <a:schemeClr val="bg1"/>
                          </a:solidFill>
                          <a:effectLst/>
                        </a:rPr>
                        <a:t>うち応用</a:t>
                      </a:r>
                      <a:endParaRPr lang="ja-JP" altLang="en-US" sz="1100" b="0" i="0" u="none" strike="noStrike">
                        <a:solidFill>
                          <a:schemeClr val="bg1"/>
                        </a:solidFill>
                        <a:effectLst/>
                        <a:latin typeface="ＭＳ Ｐゴシック"/>
                      </a:endParaRPr>
                    </a:p>
                  </a:txBody>
                  <a:tcPr marL="9525" marR="9525" marT="9525" marB="0" anchor="ctr">
                    <a:solidFill>
                      <a:srgbClr val="92D050"/>
                    </a:solidFill>
                  </a:tcPr>
                </a:tc>
                <a:tc>
                  <a:txBody>
                    <a:bodyPr/>
                    <a:lstStyle/>
                    <a:p>
                      <a:pPr algn="ctr" fontAlgn="ctr"/>
                      <a:r>
                        <a:rPr lang="ja-JP" altLang="en-US" sz="1100" u="none" strike="noStrike" dirty="0">
                          <a:solidFill>
                            <a:schemeClr val="bg1"/>
                          </a:solidFill>
                          <a:effectLst/>
                        </a:rPr>
                        <a:t>うち開発</a:t>
                      </a:r>
                      <a:endParaRPr lang="ja-JP" altLang="en-US" sz="1100" b="0" i="0" u="none" strike="noStrike" dirty="0">
                        <a:solidFill>
                          <a:schemeClr val="bg1"/>
                        </a:solidFill>
                        <a:effectLst/>
                        <a:latin typeface="ＭＳ Ｐゴシック"/>
                      </a:endParaRPr>
                    </a:p>
                  </a:txBody>
                  <a:tcPr marL="9525" marR="9525" marT="9525" marB="0" anchor="ctr">
                    <a:solidFill>
                      <a:srgbClr val="92D050"/>
                    </a:solidFill>
                  </a:tcPr>
                </a:tc>
                <a:tc v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v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r>
              <a:tr h="171450">
                <a:tc rowSpan="3">
                  <a:txBody>
                    <a:bodyPr/>
                    <a:lstStyle/>
                    <a:p>
                      <a:pPr algn="l" fontAlgn="ctr"/>
                      <a:r>
                        <a:rPr lang="ja-JP" altLang="en-US" sz="1100" u="none" strike="noStrike" dirty="0">
                          <a:effectLst/>
                        </a:rPr>
                        <a:t>全国</a:t>
                      </a: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rPr>
                        <a:t>件数</a:t>
                      </a: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1,190</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196</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202</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792</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4,381</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5,571</a:t>
                      </a:r>
                      <a:endParaRPr lang="en-US" altLang="ja-JP" sz="1100" b="0" i="0" u="none" strike="noStrike" dirty="0">
                        <a:solidFill>
                          <a:srgbClr val="000000"/>
                        </a:solidFill>
                        <a:effectLst/>
                        <a:latin typeface="ＭＳ Ｐゴシック"/>
                      </a:endParaRPr>
                    </a:p>
                  </a:txBody>
                  <a:tcPr marL="9525" marR="9525" marT="9525" marB="0" anchor="ctr"/>
                </a:tc>
              </a:tr>
              <a:tr h="171450">
                <a:tc v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比率</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21%</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4%</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4%</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14%</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79%</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100%</a:t>
                      </a:r>
                      <a:endParaRPr lang="en-US" altLang="ja-JP" sz="1100" b="0" i="0" u="none" strike="noStrike" dirty="0">
                        <a:solidFill>
                          <a:srgbClr val="000000"/>
                        </a:solidFill>
                        <a:effectLst/>
                        <a:latin typeface="ＭＳ Ｐゴシック"/>
                      </a:endParaRPr>
                    </a:p>
                  </a:txBody>
                  <a:tcPr marL="9525" marR="9525" marT="9525" marB="0" anchor="ctr"/>
                </a:tc>
              </a:tr>
              <a:tr h="171450">
                <a:tc v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rPr>
                        <a:t>「あり」の内訳</a:t>
                      </a:r>
                      <a:endParaRPr lang="ja-JP" altLang="en-US" sz="1100" b="0" i="0" u="none" strike="noStrike" dirty="0">
                        <a:solidFill>
                          <a:srgbClr val="000000"/>
                        </a:solidFill>
                        <a:effectLst/>
                        <a:latin typeface="ＭＳ Ｐゴシック"/>
                      </a:endParaRPr>
                    </a:p>
                  </a:txBody>
                  <a:tcPr marL="9525" marR="9525" marT="9525" marB="0" anchor="ctr">
                    <a:solidFill>
                      <a:schemeClr val="bg1">
                        <a:lumMod val="85000"/>
                      </a:schemeClr>
                    </a:solidFill>
                  </a:tcPr>
                </a:tc>
                <a:tc>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solidFill>
                      <a:schemeClr val="bg1">
                        <a:lumMod val="85000"/>
                      </a:schemeClr>
                    </a:solidFill>
                  </a:tcPr>
                </a:tc>
                <a:tc>
                  <a:txBody>
                    <a:bodyPr/>
                    <a:lstStyle/>
                    <a:p>
                      <a:pPr algn="r" fontAlgn="ctr"/>
                      <a:r>
                        <a:rPr lang="en-US" altLang="ja-JP" sz="1100" u="none" strike="noStrike" dirty="0">
                          <a:effectLst/>
                        </a:rPr>
                        <a:t>16%</a:t>
                      </a:r>
                      <a:endParaRPr lang="en-US" altLang="ja-JP" sz="1100" b="0" i="0" u="none" strike="noStrike" dirty="0">
                        <a:solidFill>
                          <a:srgbClr val="000000"/>
                        </a:solidFill>
                        <a:effectLst/>
                        <a:latin typeface="ＭＳ Ｐゴシック"/>
                      </a:endParaRPr>
                    </a:p>
                  </a:txBody>
                  <a:tcPr marL="9525" marR="9525" marT="9525" marB="0" anchor="ctr">
                    <a:solidFill>
                      <a:schemeClr val="bg1">
                        <a:lumMod val="85000"/>
                      </a:schemeClr>
                    </a:solidFill>
                  </a:tcPr>
                </a:tc>
                <a:tc>
                  <a:txBody>
                    <a:bodyPr/>
                    <a:lstStyle/>
                    <a:p>
                      <a:pPr algn="r" fontAlgn="ctr"/>
                      <a:r>
                        <a:rPr lang="en-US" altLang="ja-JP" sz="1100" u="none" strike="noStrike" dirty="0">
                          <a:effectLst/>
                        </a:rPr>
                        <a:t>17%</a:t>
                      </a:r>
                      <a:endParaRPr lang="en-US" altLang="ja-JP" sz="1100" b="0" i="0" u="none" strike="noStrike" dirty="0">
                        <a:solidFill>
                          <a:srgbClr val="000000"/>
                        </a:solidFill>
                        <a:effectLst/>
                        <a:latin typeface="ＭＳ Ｐゴシック"/>
                      </a:endParaRPr>
                    </a:p>
                  </a:txBody>
                  <a:tcPr marL="9525" marR="9525" marT="9525" marB="0" anchor="ctr">
                    <a:solidFill>
                      <a:schemeClr val="bg1">
                        <a:lumMod val="85000"/>
                      </a:schemeClr>
                    </a:solidFill>
                  </a:tcPr>
                </a:tc>
                <a:tc>
                  <a:txBody>
                    <a:bodyPr/>
                    <a:lstStyle/>
                    <a:p>
                      <a:pPr algn="r" fontAlgn="ctr"/>
                      <a:r>
                        <a:rPr lang="en-US" altLang="ja-JP" sz="1100" u="none" strike="noStrike" dirty="0">
                          <a:effectLst/>
                        </a:rPr>
                        <a:t>67%</a:t>
                      </a:r>
                      <a:endParaRPr lang="en-US" altLang="ja-JP" sz="1100" b="0" i="0" u="none" strike="noStrike" dirty="0">
                        <a:solidFill>
                          <a:srgbClr val="000000"/>
                        </a:solidFill>
                        <a:effectLst/>
                        <a:latin typeface="ＭＳ Ｐゴシック"/>
                      </a:endParaRPr>
                    </a:p>
                  </a:txBody>
                  <a:tcPr marL="9525" marR="9525" marT="9525" marB="0" anchor="ctr">
                    <a:solidFill>
                      <a:schemeClr val="bg1">
                        <a:lumMod val="85000"/>
                      </a:schemeClr>
                    </a:solidFill>
                  </a:tcPr>
                </a:tc>
                <a:tc>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solidFill>
                      <a:schemeClr val="bg1">
                        <a:lumMod val="85000"/>
                      </a:schemeClr>
                    </a:solidFill>
                  </a:tcPr>
                </a:tc>
                <a:tc>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solidFill>
                      <a:schemeClr val="bg1">
                        <a:lumMod val="85000"/>
                      </a:schemeClr>
                    </a:solidFill>
                  </a:tcPr>
                </a:tc>
              </a:tr>
              <a:tr h="171450">
                <a:tc rowSpan="3">
                  <a:txBody>
                    <a:bodyPr/>
                    <a:lstStyle/>
                    <a:p>
                      <a:pPr algn="l" fontAlgn="ctr"/>
                      <a:r>
                        <a:rPr lang="ja-JP" altLang="en-US" sz="1100" u="none" strike="noStrike" dirty="0" smtClean="0">
                          <a:effectLst/>
                        </a:rPr>
                        <a:t>近畿圏</a:t>
                      </a: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件数</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230</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36</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50</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144</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570</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800</a:t>
                      </a:r>
                      <a:endParaRPr lang="en-US" altLang="ja-JP" sz="1100" b="0" i="0" u="none" strike="noStrike" dirty="0">
                        <a:solidFill>
                          <a:srgbClr val="000000"/>
                        </a:solidFill>
                        <a:effectLst/>
                        <a:latin typeface="ＭＳ Ｐゴシック"/>
                      </a:endParaRPr>
                    </a:p>
                  </a:txBody>
                  <a:tcPr marL="9525" marR="9525" marT="9525" marB="0" anchor="ctr"/>
                </a:tc>
              </a:tr>
              <a:tr h="171450">
                <a:tc v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比率</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29%</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5%</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6%</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18%</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71%</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100%</a:t>
                      </a:r>
                      <a:endParaRPr lang="en-US" altLang="ja-JP" sz="1100" b="0" i="0" u="none" strike="noStrike" dirty="0">
                        <a:solidFill>
                          <a:srgbClr val="000000"/>
                        </a:solidFill>
                        <a:effectLst/>
                        <a:latin typeface="ＭＳ Ｐゴシック"/>
                      </a:endParaRPr>
                    </a:p>
                  </a:txBody>
                  <a:tcPr marL="9525" marR="9525" marT="9525" marB="0" anchor="ctr"/>
                </a:tc>
              </a:tr>
              <a:tr h="171450">
                <a:tc v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rPr>
                        <a:t>「あり」の内訳</a:t>
                      </a:r>
                      <a:endParaRPr lang="ja-JP" altLang="en-US" sz="1100" b="0" i="0" u="none" strike="noStrike" dirty="0">
                        <a:solidFill>
                          <a:srgbClr val="000000"/>
                        </a:solidFill>
                        <a:effectLst/>
                        <a:latin typeface="ＭＳ Ｐゴシック"/>
                      </a:endParaRPr>
                    </a:p>
                  </a:txBody>
                  <a:tcPr marL="9525" marR="9525" marT="9525" marB="0" anchor="ctr">
                    <a:solidFill>
                      <a:schemeClr val="bg1">
                        <a:lumMod val="85000"/>
                      </a:schemeClr>
                    </a:solidFill>
                  </a:tcPr>
                </a:tc>
                <a:tc>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solidFill>
                      <a:schemeClr val="bg1">
                        <a:lumMod val="85000"/>
                      </a:schemeClr>
                    </a:solidFill>
                  </a:tcPr>
                </a:tc>
                <a:tc>
                  <a:txBody>
                    <a:bodyPr/>
                    <a:lstStyle/>
                    <a:p>
                      <a:pPr algn="r" fontAlgn="ctr"/>
                      <a:r>
                        <a:rPr lang="en-US" altLang="ja-JP" sz="1100" u="none" strike="noStrike" dirty="0">
                          <a:effectLst/>
                        </a:rPr>
                        <a:t>16%</a:t>
                      </a:r>
                      <a:endParaRPr lang="en-US" altLang="ja-JP" sz="1100" b="0" i="0" u="none" strike="noStrike" dirty="0">
                        <a:solidFill>
                          <a:srgbClr val="000000"/>
                        </a:solidFill>
                        <a:effectLst/>
                        <a:latin typeface="ＭＳ Ｐゴシック"/>
                      </a:endParaRPr>
                    </a:p>
                  </a:txBody>
                  <a:tcPr marL="9525" marR="9525" marT="9525" marB="0" anchor="ctr">
                    <a:solidFill>
                      <a:schemeClr val="bg1">
                        <a:lumMod val="85000"/>
                      </a:schemeClr>
                    </a:solidFill>
                  </a:tcPr>
                </a:tc>
                <a:tc>
                  <a:txBody>
                    <a:bodyPr/>
                    <a:lstStyle/>
                    <a:p>
                      <a:pPr algn="r" fontAlgn="ctr"/>
                      <a:r>
                        <a:rPr lang="en-US" altLang="ja-JP" sz="1100" u="none" strike="noStrike" dirty="0">
                          <a:effectLst/>
                        </a:rPr>
                        <a:t>22%</a:t>
                      </a:r>
                      <a:endParaRPr lang="en-US" altLang="ja-JP" sz="1100" b="0" i="0" u="none" strike="noStrike" dirty="0">
                        <a:solidFill>
                          <a:srgbClr val="000000"/>
                        </a:solidFill>
                        <a:effectLst/>
                        <a:latin typeface="ＭＳ Ｐゴシック"/>
                      </a:endParaRPr>
                    </a:p>
                  </a:txBody>
                  <a:tcPr marL="9525" marR="9525" marT="9525" marB="0" anchor="ctr">
                    <a:solidFill>
                      <a:schemeClr val="bg1">
                        <a:lumMod val="85000"/>
                      </a:schemeClr>
                    </a:solidFill>
                  </a:tcPr>
                </a:tc>
                <a:tc>
                  <a:txBody>
                    <a:bodyPr/>
                    <a:lstStyle/>
                    <a:p>
                      <a:pPr algn="r" fontAlgn="ctr"/>
                      <a:r>
                        <a:rPr lang="en-US" altLang="ja-JP" sz="1100" u="none" strike="noStrike" dirty="0">
                          <a:effectLst/>
                        </a:rPr>
                        <a:t>63%</a:t>
                      </a:r>
                      <a:endParaRPr lang="en-US" altLang="ja-JP" sz="1100" b="0" i="0" u="none" strike="noStrike" dirty="0">
                        <a:solidFill>
                          <a:srgbClr val="000000"/>
                        </a:solidFill>
                        <a:effectLst/>
                        <a:latin typeface="ＭＳ Ｐゴシック"/>
                      </a:endParaRPr>
                    </a:p>
                  </a:txBody>
                  <a:tcPr marL="9525" marR="9525" marT="9525" marB="0" anchor="ctr">
                    <a:solidFill>
                      <a:schemeClr val="bg1">
                        <a:lumMod val="85000"/>
                      </a:schemeClr>
                    </a:solidFill>
                  </a:tcPr>
                </a:tc>
                <a:tc>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solidFill>
                      <a:schemeClr val="bg1">
                        <a:lumMod val="85000"/>
                      </a:schemeClr>
                    </a:solidFill>
                  </a:tcPr>
                </a:tc>
                <a:tc>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solidFill>
                      <a:schemeClr val="bg1">
                        <a:lumMod val="85000"/>
                      </a:schemeClr>
                    </a:solidFill>
                  </a:tcPr>
                </a:tc>
              </a:tr>
              <a:tr h="171450">
                <a:tc rowSpan="3">
                  <a:txBody>
                    <a:bodyPr/>
                    <a:lstStyle/>
                    <a:p>
                      <a:pPr algn="l" fontAlgn="ctr"/>
                      <a:r>
                        <a:rPr lang="ja-JP" altLang="en-US" sz="1100" u="none" strike="noStrike" dirty="0" smtClean="0">
                          <a:effectLst/>
                        </a:rPr>
                        <a:t>関東圏</a:t>
                      </a: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rPr>
                        <a:t>件数</a:t>
                      </a: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322</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47</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54</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221</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1,158</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1,480</a:t>
                      </a:r>
                      <a:endParaRPr lang="en-US" altLang="ja-JP" sz="1100" b="0" i="0" u="none" strike="noStrike" dirty="0">
                        <a:solidFill>
                          <a:srgbClr val="000000"/>
                        </a:solidFill>
                        <a:effectLst/>
                        <a:latin typeface="ＭＳ Ｐゴシック"/>
                      </a:endParaRPr>
                    </a:p>
                  </a:txBody>
                  <a:tcPr marL="9525" marR="9525" marT="9525" marB="0" anchor="ctr"/>
                </a:tc>
              </a:tr>
              <a:tr h="171450">
                <a:tc v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rPr>
                        <a:t>比率</a:t>
                      </a: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22%</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3%</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4%</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15%</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78%</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100%</a:t>
                      </a:r>
                      <a:endParaRPr lang="en-US" altLang="ja-JP" sz="1100" b="0" i="0" u="none" strike="noStrike" dirty="0">
                        <a:solidFill>
                          <a:srgbClr val="000000"/>
                        </a:solidFill>
                        <a:effectLst/>
                        <a:latin typeface="ＭＳ Ｐゴシック"/>
                      </a:endParaRPr>
                    </a:p>
                  </a:txBody>
                  <a:tcPr marL="9525" marR="9525" marT="9525" marB="0" anchor="ctr"/>
                </a:tc>
              </a:tr>
              <a:tr h="171450">
                <a:tc v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rPr>
                        <a:t>「あり」の内訳</a:t>
                      </a:r>
                      <a:endParaRPr lang="ja-JP" altLang="en-US" sz="1100" b="0" i="0" u="none" strike="noStrike" dirty="0">
                        <a:solidFill>
                          <a:srgbClr val="000000"/>
                        </a:solidFill>
                        <a:effectLst/>
                        <a:latin typeface="ＭＳ Ｐゴシック"/>
                      </a:endParaRPr>
                    </a:p>
                  </a:txBody>
                  <a:tcPr marL="9525" marR="9525" marT="9525" marB="0" anchor="ctr">
                    <a:solidFill>
                      <a:schemeClr val="bg1">
                        <a:lumMod val="85000"/>
                      </a:schemeClr>
                    </a:solidFill>
                  </a:tcPr>
                </a:tc>
                <a:tc>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solidFill>
                      <a:schemeClr val="bg1">
                        <a:lumMod val="85000"/>
                      </a:schemeClr>
                    </a:solidFill>
                  </a:tcPr>
                </a:tc>
                <a:tc>
                  <a:txBody>
                    <a:bodyPr/>
                    <a:lstStyle/>
                    <a:p>
                      <a:pPr algn="r" fontAlgn="ctr"/>
                      <a:r>
                        <a:rPr lang="en-US" altLang="ja-JP" sz="1100" u="none" strike="noStrike" dirty="0">
                          <a:effectLst/>
                        </a:rPr>
                        <a:t>15%</a:t>
                      </a:r>
                      <a:endParaRPr lang="en-US" altLang="ja-JP" sz="1100" b="0" i="0" u="none" strike="noStrike" dirty="0">
                        <a:solidFill>
                          <a:srgbClr val="000000"/>
                        </a:solidFill>
                        <a:effectLst/>
                        <a:latin typeface="ＭＳ Ｐゴシック"/>
                      </a:endParaRPr>
                    </a:p>
                  </a:txBody>
                  <a:tcPr marL="9525" marR="9525" marT="9525" marB="0" anchor="ctr">
                    <a:solidFill>
                      <a:schemeClr val="bg1">
                        <a:lumMod val="85000"/>
                      </a:schemeClr>
                    </a:solidFill>
                  </a:tcPr>
                </a:tc>
                <a:tc>
                  <a:txBody>
                    <a:bodyPr/>
                    <a:lstStyle/>
                    <a:p>
                      <a:pPr algn="r" fontAlgn="ctr"/>
                      <a:r>
                        <a:rPr lang="en-US" altLang="ja-JP" sz="1100" u="none" strike="noStrike" dirty="0">
                          <a:effectLst/>
                        </a:rPr>
                        <a:t>17%</a:t>
                      </a:r>
                      <a:endParaRPr lang="en-US" altLang="ja-JP" sz="1100" b="0" i="0" u="none" strike="noStrike" dirty="0">
                        <a:solidFill>
                          <a:srgbClr val="000000"/>
                        </a:solidFill>
                        <a:effectLst/>
                        <a:latin typeface="ＭＳ Ｐゴシック"/>
                      </a:endParaRPr>
                    </a:p>
                  </a:txBody>
                  <a:tcPr marL="9525" marR="9525" marT="9525" marB="0" anchor="ctr">
                    <a:solidFill>
                      <a:schemeClr val="bg1">
                        <a:lumMod val="85000"/>
                      </a:schemeClr>
                    </a:solidFill>
                  </a:tcPr>
                </a:tc>
                <a:tc>
                  <a:txBody>
                    <a:bodyPr/>
                    <a:lstStyle/>
                    <a:p>
                      <a:pPr algn="r" fontAlgn="ctr"/>
                      <a:r>
                        <a:rPr lang="en-US" altLang="ja-JP" sz="1100" u="none" strike="noStrike">
                          <a:effectLst/>
                        </a:rPr>
                        <a:t>69%</a:t>
                      </a:r>
                      <a:endParaRPr lang="en-US" altLang="ja-JP" sz="1100" b="0" i="0" u="none" strike="noStrike">
                        <a:solidFill>
                          <a:srgbClr val="000000"/>
                        </a:solidFill>
                        <a:effectLst/>
                        <a:latin typeface="ＭＳ Ｐゴシック"/>
                      </a:endParaRPr>
                    </a:p>
                  </a:txBody>
                  <a:tcPr marL="9525" marR="9525" marT="9525" marB="0" anchor="ctr">
                    <a:solidFill>
                      <a:schemeClr val="bg1">
                        <a:lumMod val="85000"/>
                      </a:schemeClr>
                    </a:solidFill>
                  </a:tcPr>
                </a:tc>
                <a:tc>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solidFill>
                      <a:schemeClr val="bg1">
                        <a:lumMod val="85000"/>
                      </a:schemeClr>
                    </a:solidFill>
                  </a:tcPr>
                </a:tc>
                <a:tc>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solidFill>
                      <a:schemeClr val="bg1">
                        <a:lumMod val="85000"/>
                      </a:schemeClr>
                    </a:solidFill>
                  </a:tcPr>
                </a:tc>
              </a:tr>
            </a:tbl>
          </a:graphicData>
        </a:graphic>
      </p:graphicFrame>
      <p:sp>
        <p:nvSpPr>
          <p:cNvPr id="16" name="正方形/長方形 15"/>
          <p:cNvSpPr/>
          <p:nvPr/>
        </p:nvSpPr>
        <p:spPr>
          <a:xfrm>
            <a:off x="4162383" y="3873028"/>
            <a:ext cx="4293163" cy="261610"/>
          </a:xfrm>
          <a:prstGeom prst="rect">
            <a:avLst/>
          </a:prstGeom>
        </p:spPr>
        <p:txBody>
          <a:bodyPr wrap="none">
            <a:spAutoFit/>
          </a:bodyPr>
          <a:lstStyle/>
          <a:p>
            <a:pPr algn="ctr"/>
            <a:r>
              <a:rPr lang="ja-JP" altLang="en-US" sz="1100" dirty="0" smtClean="0"/>
              <a:t>研究所を付設する予定の有無（工場立地動向調査・直近</a:t>
            </a:r>
            <a:r>
              <a:rPr lang="en-US" altLang="ja-JP" sz="1100" dirty="0" smtClean="0"/>
              <a:t>5</a:t>
            </a:r>
            <a:r>
              <a:rPr lang="ja-JP" altLang="en-US" sz="1100" dirty="0" smtClean="0"/>
              <a:t>年の合計）</a:t>
            </a:r>
            <a:endParaRPr lang="ja-JP" altLang="en-US" sz="1100" dirty="0"/>
          </a:p>
        </p:txBody>
      </p:sp>
      <p:sp>
        <p:nvSpPr>
          <p:cNvPr id="17" name="正方形/長方形 16"/>
          <p:cNvSpPr/>
          <p:nvPr/>
        </p:nvSpPr>
        <p:spPr>
          <a:xfrm>
            <a:off x="1557247" y="1988840"/>
            <a:ext cx="2061783" cy="261610"/>
          </a:xfrm>
          <a:prstGeom prst="rect">
            <a:avLst/>
          </a:prstGeom>
        </p:spPr>
        <p:txBody>
          <a:bodyPr wrap="none">
            <a:spAutoFit/>
          </a:bodyPr>
          <a:lstStyle/>
          <a:p>
            <a:pPr algn="ctr"/>
            <a:r>
              <a:rPr lang="ja-JP" altLang="en-US" sz="1100" dirty="0" smtClean="0"/>
              <a:t>エリア内</a:t>
            </a:r>
            <a:r>
              <a:rPr lang="ja-JP" altLang="en-US" sz="1100" dirty="0"/>
              <a:t>に立地する大学の</a:t>
            </a:r>
            <a:r>
              <a:rPr lang="ja-JP" altLang="en-US" sz="1100" dirty="0" smtClean="0"/>
              <a:t>学部数</a:t>
            </a:r>
            <a:endParaRPr lang="ja-JP" altLang="en-US" sz="1100" dirty="0"/>
          </a:p>
        </p:txBody>
      </p:sp>
      <p:sp>
        <p:nvSpPr>
          <p:cNvPr id="19" name="正方形/長方形 18"/>
          <p:cNvSpPr/>
          <p:nvPr/>
        </p:nvSpPr>
        <p:spPr>
          <a:xfrm>
            <a:off x="5461274" y="1993119"/>
            <a:ext cx="2783134" cy="261610"/>
          </a:xfrm>
          <a:prstGeom prst="rect">
            <a:avLst/>
          </a:prstGeom>
        </p:spPr>
        <p:txBody>
          <a:bodyPr wrap="none">
            <a:spAutoFit/>
          </a:bodyPr>
          <a:lstStyle/>
          <a:p>
            <a:pPr algn="ctr"/>
            <a:r>
              <a:rPr lang="ja-JP" altLang="en-US" sz="1100" dirty="0" smtClean="0"/>
              <a:t>地域</a:t>
            </a:r>
            <a:r>
              <a:rPr lang="ja-JP" altLang="en-US" sz="1100" dirty="0"/>
              <a:t>別科研費助成事業シェア（</a:t>
            </a:r>
            <a:r>
              <a:rPr lang="en-US" altLang="ja-JP" sz="1100" dirty="0"/>
              <a:t>2013</a:t>
            </a:r>
            <a:r>
              <a:rPr lang="ja-JP" altLang="en-US" sz="1100" dirty="0"/>
              <a:t>年</a:t>
            </a:r>
            <a:r>
              <a:rPr lang="ja-JP" altLang="en-US" sz="1100" dirty="0" smtClean="0"/>
              <a:t>）</a:t>
            </a:r>
            <a:endParaRPr lang="ja-JP" altLang="en-US" sz="1100" dirty="0"/>
          </a:p>
        </p:txBody>
      </p:sp>
      <p:sp>
        <p:nvSpPr>
          <p:cNvPr id="20" name="正方形/長方形 19"/>
          <p:cNvSpPr/>
          <p:nvPr/>
        </p:nvSpPr>
        <p:spPr>
          <a:xfrm>
            <a:off x="683568" y="3861048"/>
            <a:ext cx="2794356" cy="261610"/>
          </a:xfrm>
          <a:prstGeom prst="rect">
            <a:avLst/>
          </a:prstGeom>
        </p:spPr>
        <p:txBody>
          <a:bodyPr wrap="none">
            <a:spAutoFit/>
          </a:bodyPr>
          <a:lstStyle/>
          <a:p>
            <a:pPr algn="ctr"/>
            <a:r>
              <a:rPr lang="ja-JP" altLang="en-US" sz="1100" dirty="0" smtClean="0"/>
              <a:t>研究機関の立地件数（都道府県別・</a:t>
            </a:r>
            <a:r>
              <a:rPr lang="en-US" altLang="ja-JP" sz="1100" dirty="0" smtClean="0"/>
              <a:t>2005</a:t>
            </a:r>
            <a:r>
              <a:rPr lang="ja-JP" altLang="en-US" sz="1100" dirty="0" smtClean="0"/>
              <a:t>年）</a:t>
            </a:r>
            <a:endParaRPr lang="ja-JP" altLang="en-US" sz="1100" dirty="0"/>
          </a:p>
        </p:txBody>
      </p:sp>
      <p:sp>
        <p:nvSpPr>
          <p:cNvPr id="25" name="正方形/長方形 24"/>
          <p:cNvSpPr/>
          <p:nvPr/>
        </p:nvSpPr>
        <p:spPr>
          <a:xfrm>
            <a:off x="700554" y="6080049"/>
            <a:ext cx="2735044" cy="338554"/>
          </a:xfrm>
          <a:prstGeom prst="rect">
            <a:avLst/>
          </a:prstGeom>
        </p:spPr>
        <p:txBody>
          <a:bodyPr wrap="none">
            <a:spAutoFit/>
          </a:bodyPr>
          <a:lstStyle/>
          <a:p>
            <a:r>
              <a:rPr lang="ja-JP" altLang="en-US" sz="800" dirty="0"/>
              <a:t>出典</a:t>
            </a:r>
            <a:r>
              <a:rPr lang="ja-JP" altLang="en-US" sz="800" dirty="0" smtClean="0"/>
              <a:t>：大阪府立産業開発研究所</a:t>
            </a:r>
            <a:endParaRPr lang="en-US" altLang="ja-JP" sz="800" dirty="0" smtClean="0"/>
          </a:p>
          <a:p>
            <a:r>
              <a:rPr lang="ja-JP" altLang="en-US" sz="800" dirty="0"/>
              <a:t>　</a:t>
            </a:r>
            <a:r>
              <a:rPr lang="ja-JP" altLang="en-US" sz="800" dirty="0" smtClean="0"/>
              <a:t>　　　　「企業</a:t>
            </a:r>
            <a:r>
              <a:rPr lang="ja-JP" altLang="en-US" sz="800" dirty="0"/>
              <a:t>に</a:t>
            </a:r>
            <a:r>
              <a:rPr lang="ja-JP" altLang="en-US" sz="800" dirty="0" smtClean="0"/>
              <a:t>おける研究機関の設置状況に関する調査）</a:t>
            </a:r>
            <a:endParaRPr lang="ja-JP" altLang="en-US" sz="800" dirty="0"/>
          </a:p>
        </p:txBody>
      </p:sp>
      <p:sp>
        <p:nvSpPr>
          <p:cNvPr id="26" name="正方形/長方形 25"/>
          <p:cNvSpPr/>
          <p:nvPr/>
        </p:nvSpPr>
        <p:spPr>
          <a:xfrm>
            <a:off x="3923928" y="6080049"/>
            <a:ext cx="2800767" cy="338554"/>
          </a:xfrm>
          <a:prstGeom prst="rect">
            <a:avLst/>
          </a:prstGeom>
        </p:spPr>
        <p:txBody>
          <a:bodyPr wrap="none">
            <a:spAutoFit/>
          </a:bodyPr>
          <a:lstStyle/>
          <a:p>
            <a:r>
              <a:rPr lang="ja-JP" altLang="en-US" sz="800" dirty="0"/>
              <a:t>出典</a:t>
            </a:r>
            <a:r>
              <a:rPr lang="ja-JP" altLang="en-US" sz="800" dirty="0" smtClean="0"/>
              <a:t>：経済産業省「工場立地動向調査」（平成</a:t>
            </a:r>
            <a:r>
              <a:rPr lang="en-US" altLang="ja-JP" sz="800" dirty="0" smtClean="0"/>
              <a:t>21</a:t>
            </a:r>
            <a:r>
              <a:rPr lang="ja-JP" altLang="en-US" sz="800" dirty="0" smtClean="0"/>
              <a:t>～</a:t>
            </a:r>
            <a:r>
              <a:rPr lang="en-US" altLang="ja-JP" sz="800" dirty="0" smtClean="0"/>
              <a:t>25</a:t>
            </a:r>
            <a:r>
              <a:rPr lang="ja-JP" altLang="en-US" sz="800" dirty="0" smtClean="0"/>
              <a:t>年）</a:t>
            </a:r>
            <a:endParaRPr lang="en-US" altLang="ja-JP" sz="800" dirty="0" smtClean="0"/>
          </a:p>
          <a:p>
            <a:pPr defTabSz="590550"/>
            <a:r>
              <a:rPr kumimoji="0" lang="en-US" altLang="ja-JP" sz="800" dirty="0">
                <a:sym typeface="ヒラギノ角ゴ Pro W6" charset="0"/>
              </a:rPr>
              <a:t>※</a:t>
            </a:r>
            <a:r>
              <a:rPr kumimoji="0" lang="ja-JP" altLang="en-US" sz="800" dirty="0">
                <a:sym typeface="ヒラギノ角ゴ Pro W6" charset="0"/>
              </a:rPr>
              <a:t>　近畿</a:t>
            </a:r>
            <a:r>
              <a:rPr kumimoji="0" lang="ja-JP" altLang="en-US" sz="800" dirty="0" smtClean="0">
                <a:sym typeface="ヒラギノ角ゴ Pro W6" charset="0"/>
              </a:rPr>
              <a:t>圏</a:t>
            </a:r>
            <a:r>
              <a:rPr kumimoji="0" lang="ja-JP" altLang="en-US" sz="800" dirty="0">
                <a:sym typeface="ヒラギノ角ゴ Pro W6" charset="0"/>
              </a:rPr>
              <a:t>＝</a:t>
            </a:r>
            <a:r>
              <a:rPr kumimoji="0" lang="zh-TW" altLang="en-US" sz="800" dirty="0">
                <a:sym typeface="ヒラギノ角ゴ Pro W6" charset="0"/>
              </a:rPr>
              <a:t>大阪、京都、兵庫、奈良、滋賀、</a:t>
            </a:r>
            <a:r>
              <a:rPr kumimoji="0" lang="zh-TW" altLang="en-US" sz="800" dirty="0" smtClean="0">
                <a:sym typeface="ヒラギノ角ゴ Pro W6" charset="0"/>
              </a:rPr>
              <a:t>和歌山</a:t>
            </a:r>
            <a:r>
              <a:rPr kumimoji="0" lang="ja-JP" altLang="en-US" sz="800" dirty="0" err="1" smtClean="0">
                <a:sym typeface="ヒラギノ角ゴ Pro W6" charset="0"/>
              </a:rPr>
              <a:t>、</a:t>
            </a:r>
            <a:r>
              <a:rPr kumimoji="0" lang="ja-JP" altLang="en-US" sz="800" dirty="0" smtClean="0">
                <a:sym typeface="ヒラギノ角ゴ Pro W6" charset="0"/>
              </a:rPr>
              <a:t>三重</a:t>
            </a:r>
          </a:p>
        </p:txBody>
      </p:sp>
      <p:sp>
        <p:nvSpPr>
          <p:cNvPr id="6" name="正方形/長方形 5"/>
          <p:cNvSpPr/>
          <p:nvPr/>
        </p:nvSpPr>
        <p:spPr>
          <a:xfrm>
            <a:off x="5386519" y="5199324"/>
            <a:ext cx="57606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6447049" y="5363980"/>
            <a:ext cx="57606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8" name="表 27"/>
          <p:cNvGraphicFramePr>
            <a:graphicFrameLocks noGrp="1"/>
          </p:cNvGraphicFramePr>
          <p:nvPr>
            <p:extLst>
              <p:ext uri="{D42A27DB-BD31-4B8C-83A1-F6EECF244321}">
                <p14:modId xmlns:p14="http://schemas.microsoft.com/office/powerpoint/2010/main" val="3566772843"/>
              </p:ext>
            </p:extLst>
          </p:nvPr>
        </p:nvGraphicFramePr>
        <p:xfrm>
          <a:off x="775529" y="4141232"/>
          <a:ext cx="2514238" cy="1938816"/>
        </p:xfrm>
        <a:graphic>
          <a:graphicData uri="http://schemas.openxmlformats.org/drawingml/2006/table">
            <a:tbl>
              <a:tblPr>
                <a:tableStyleId>{5C22544A-7EE6-4342-B048-85BDC9FD1C3A}</a:tableStyleId>
              </a:tblPr>
              <a:tblGrid>
                <a:gridCol w="288032"/>
                <a:gridCol w="841317"/>
                <a:gridCol w="774835"/>
                <a:gridCol w="610054"/>
              </a:tblGrid>
              <a:tr h="176256">
                <a:tc>
                  <a:txBody>
                    <a:bodyPr/>
                    <a:lstStyle/>
                    <a:p>
                      <a:pPr algn="l" fontAlgn="ctr"/>
                      <a:endParaRPr lang="ja-JP" altLang="en-US" sz="800" b="0" i="0" u="none" strike="noStrike" dirty="0">
                        <a:solidFill>
                          <a:schemeClr val="bg1"/>
                        </a:solidFill>
                        <a:effectLst/>
                        <a:latin typeface="ＭＳ Ｐゴシック"/>
                      </a:endParaRPr>
                    </a:p>
                  </a:txBody>
                  <a:tcPr marL="36000" marR="36000" marT="0" marB="0" anchor="ctr">
                    <a:solidFill>
                      <a:schemeClr val="accent1"/>
                    </a:solidFill>
                  </a:tcPr>
                </a:tc>
                <a:tc>
                  <a:txBody>
                    <a:bodyPr/>
                    <a:lstStyle/>
                    <a:p>
                      <a:pPr algn="ctr" fontAlgn="ctr"/>
                      <a:r>
                        <a:rPr lang="ja-JP" altLang="en-US" sz="800" u="none" strike="noStrike" dirty="0" smtClean="0">
                          <a:solidFill>
                            <a:schemeClr val="bg1"/>
                          </a:solidFill>
                          <a:effectLst/>
                        </a:rPr>
                        <a:t>都道府県</a:t>
                      </a:r>
                      <a:endParaRPr lang="en-US" altLang="ja-JP" sz="800" u="none" strike="noStrike" dirty="0" smtClean="0">
                        <a:solidFill>
                          <a:schemeClr val="bg1"/>
                        </a:solidFill>
                        <a:effectLst/>
                      </a:endParaRPr>
                    </a:p>
                  </a:txBody>
                  <a:tcPr marL="36000" marR="36000" marT="0" marB="0" anchor="ctr">
                    <a:solidFill>
                      <a:schemeClr val="accent1"/>
                    </a:solidFill>
                  </a:tcPr>
                </a:tc>
                <a:tc>
                  <a:txBody>
                    <a:bodyPr/>
                    <a:lstStyle/>
                    <a:p>
                      <a:pPr algn="ctr" fontAlgn="ctr"/>
                      <a:r>
                        <a:rPr lang="ja-JP" altLang="en-US" sz="800" b="0" i="0" u="none" strike="noStrike" dirty="0" smtClean="0">
                          <a:solidFill>
                            <a:schemeClr val="bg1"/>
                          </a:solidFill>
                          <a:effectLst/>
                          <a:latin typeface="ＭＳ Ｐゴシック"/>
                        </a:rPr>
                        <a:t>研究機関数</a:t>
                      </a:r>
                      <a:endParaRPr lang="ja-JP" altLang="en-US" sz="800" b="0" i="0" u="none" strike="noStrike" dirty="0">
                        <a:solidFill>
                          <a:schemeClr val="bg1"/>
                        </a:solidFill>
                        <a:effectLst/>
                        <a:latin typeface="ＭＳ Ｐゴシック"/>
                      </a:endParaRPr>
                    </a:p>
                  </a:txBody>
                  <a:tcPr marL="36000" marR="36000" marT="0" marB="0" anchor="ctr">
                    <a:solidFill>
                      <a:schemeClr val="accent1"/>
                    </a:solidFill>
                  </a:tcPr>
                </a:tc>
                <a:tc>
                  <a:txBody>
                    <a:bodyPr/>
                    <a:lstStyle/>
                    <a:p>
                      <a:pPr algn="ctr" fontAlgn="ctr"/>
                      <a:r>
                        <a:rPr lang="ja-JP" altLang="en-US" sz="800" b="0" i="0" u="none" strike="noStrike" dirty="0" smtClean="0">
                          <a:solidFill>
                            <a:schemeClr val="bg1"/>
                          </a:solidFill>
                          <a:effectLst/>
                          <a:latin typeface="ＭＳ Ｐゴシック"/>
                        </a:rPr>
                        <a:t>構成比</a:t>
                      </a:r>
                      <a:endParaRPr lang="ja-JP" altLang="en-US" sz="800" b="0" i="0" u="none" strike="noStrike" dirty="0">
                        <a:solidFill>
                          <a:schemeClr val="bg1"/>
                        </a:solidFill>
                        <a:effectLst/>
                        <a:latin typeface="ＭＳ Ｐゴシック"/>
                      </a:endParaRPr>
                    </a:p>
                  </a:txBody>
                  <a:tcPr marL="36000" marR="36000" marT="0" marB="0" anchor="ctr">
                    <a:solidFill>
                      <a:schemeClr val="accent1"/>
                    </a:solidFill>
                  </a:tcPr>
                </a:tc>
              </a:tr>
              <a:tr h="176256">
                <a:tc>
                  <a:txBody>
                    <a:bodyPr/>
                    <a:lstStyle/>
                    <a:p>
                      <a:pPr algn="ctr" fontAlgn="ctr"/>
                      <a:r>
                        <a:rPr lang="en-US" altLang="ja-JP" sz="800" b="0" i="0" u="none" strike="noStrike" dirty="0" smtClean="0">
                          <a:solidFill>
                            <a:srgbClr val="000000"/>
                          </a:solidFill>
                          <a:effectLst/>
                          <a:latin typeface="+mn-ea"/>
                          <a:ea typeface="+mn-ea"/>
                        </a:rPr>
                        <a:t>1</a:t>
                      </a:r>
                      <a:endParaRPr lang="ja-JP" altLang="en-US" sz="800" b="0" i="0" u="none" strike="noStrike" dirty="0">
                        <a:solidFill>
                          <a:srgbClr val="000000"/>
                        </a:solidFill>
                        <a:effectLst/>
                        <a:latin typeface="+mn-ea"/>
                        <a:ea typeface="+mn-ea"/>
                      </a:endParaRPr>
                    </a:p>
                  </a:txBody>
                  <a:tcPr marL="36000" marR="3600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smtClean="0">
                          <a:solidFill>
                            <a:srgbClr val="000000"/>
                          </a:solidFill>
                          <a:effectLst/>
                          <a:latin typeface="+mn-ea"/>
                          <a:ea typeface="+mn-ea"/>
                        </a:rPr>
                        <a:t>東京都</a:t>
                      </a:r>
                      <a:endParaRPr lang="en-US" altLang="ja-JP" sz="800" b="0" i="0" u="none" strike="noStrike" dirty="0" smtClean="0">
                        <a:solidFill>
                          <a:srgbClr val="000000"/>
                        </a:solidFill>
                        <a:effectLst/>
                        <a:latin typeface="+mn-ea"/>
                        <a:ea typeface="+mn-ea"/>
                      </a:endParaRPr>
                    </a:p>
                  </a:txBody>
                  <a:tcPr marL="36000" marR="36000" marT="0" marB="0" anchor="ctr"/>
                </a:tc>
                <a:tc>
                  <a:txBody>
                    <a:bodyPr/>
                    <a:lstStyle/>
                    <a:p>
                      <a:pPr algn="r" fontAlgn="ctr"/>
                      <a:r>
                        <a:rPr lang="en-US" altLang="ja-JP" sz="800" b="0" i="0" u="none" strike="noStrike" dirty="0" smtClean="0">
                          <a:solidFill>
                            <a:srgbClr val="000000"/>
                          </a:solidFill>
                          <a:effectLst/>
                          <a:latin typeface="+mn-ea"/>
                          <a:ea typeface="+mn-ea"/>
                        </a:rPr>
                        <a:t>499</a:t>
                      </a:r>
                      <a:endParaRPr lang="en-US" altLang="ja-JP" sz="800" b="0" i="0" u="none" strike="noStrike" dirty="0">
                        <a:solidFill>
                          <a:srgbClr val="000000"/>
                        </a:solidFill>
                        <a:effectLst/>
                        <a:latin typeface="+mn-ea"/>
                        <a:ea typeface="+mn-ea"/>
                      </a:endParaRPr>
                    </a:p>
                  </a:txBody>
                  <a:tcPr marL="36000" marR="36000" marT="0" marB="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smtClean="0">
                          <a:solidFill>
                            <a:srgbClr val="000000"/>
                          </a:solidFill>
                          <a:effectLst/>
                          <a:latin typeface="+mn-ea"/>
                          <a:ea typeface="+mn-ea"/>
                        </a:rPr>
                        <a:t>15.1</a:t>
                      </a:r>
                    </a:p>
                  </a:txBody>
                  <a:tcPr marL="36000" marR="36000" marT="0" marB="0" anchor="ctr"/>
                </a:tc>
              </a:tr>
              <a:tr h="176256">
                <a:tc>
                  <a:txBody>
                    <a:bodyPr/>
                    <a:lstStyle/>
                    <a:p>
                      <a:pPr algn="ctr" fontAlgn="ctr"/>
                      <a:r>
                        <a:rPr lang="en-US" altLang="ja-JP" sz="800" b="0" i="0" u="none" strike="noStrike" dirty="0" smtClean="0">
                          <a:solidFill>
                            <a:srgbClr val="000000"/>
                          </a:solidFill>
                          <a:effectLst/>
                          <a:latin typeface="+mn-ea"/>
                          <a:ea typeface="+mn-ea"/>
                        </a:rPr>
                        <a:t>2</a:t>
                      </a:r>
                      <a:endParaRPr lang="ja-JP" altLang="en-US" sz="800" b="0" i="0" u="none" strike="noStrike" dirty="0">
                        <a:solidFill>
                          <a:srgbClr val="000000"/>
                        </a:solidFill>
                        <a:effectLst/>
                        <a:latin typeface="+mn-ea"/>
                        <a:ea typeface="+mn-ea"/>
                      </a:endParaRPr>
                    </a:p>
                  </a:txBody>
                  <a:tcPr marL="36000" marR="3600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smtClean="0">
                          <a:solidFill>
                            <a:srgbClr val="000000"/>
                          </a:solidFill>
                          <a:effectLst/>
                          <a:latin typeface="+mn-ea"/>
                          <a:ea typeface="+mn-ea"/>
                        </a:rPr>
                        <a:t>神奈川県</a:t>
                      </a:r>
                      <a:endParaRPr lang="en-US" altLang="ja-JP" sz="800" b="0" i="0" u="none" strike="noStrike" dirty="0" smtClean="0">
                        <a:solidFill>
                          <a:srgbClr val="000000"/>
                        </a:solidFill>
                        <a:effectLst/>
                        <a:latin typeface="+mn-ea"/>
                        <a:ea typeface="+mn-ea"/>
                      </a:endParaRPr>
                    </a:p>
                  </a:txBody>
                  <a:tcPr marL="36000" marR="36000" marT="0" marB="0" anchor="ctr"/>
                </a:tc>
                <a:tc>
                  <a:txBody>
                    <a:bodyPr/>
                    <a:lstStyle/>
                    <a:p>
                      <a:pPr algn="r" fontAlgn="ctr"/>
                      <a:r>
                        <a:rPr lang="en-US" altLang="ja-JP" sz="800" b="0" i="0" u="none" strike="noStrike" dirty="0" smtClean="0">
                          <a:solidFill>
                            <a:srgbClr val="000000"/>
                          </a:solidFill>
                          <a:effectLst/>
                          <a:latin typeface="+mn-ea"/>
                          <a:ea typeface="+mn-ea"/>
                        </a:rPr>
                        <a:t>382</a:t>
                      </a:r>
                      <a:endParaRPr lang="en-US" altLang="ja-JP" sz="800" b="0" i="0" u="none" strike="noStrike" dirty="0">
                        <a:solidFill>
                          <a:srgbClr val="000000"/>
                        </a:solidFill>
                        <a:effectLst/>
                        <a:latin typeface="+mn-ea"/>
                        <a:ea typeface="+mn-ea"/>
                      </a:endParaRPr>
                    </a:p>
                  </a:txBody>
                  <a:tcPr marL="36000" marR="36000" marT="0" marB="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smtClean="0">
                          <a:solidFill>
                            <a:srgbClr val="000000"/>
                          </a:solidFill>
                          <a:effectLst/>
                          <a:latin typeface="+mn-ea"/>
                          <a:ea typeface="+mn-ea"/>
                        </a:rPr>
                        <a:t>11.6</a:t>
                      </a:r>
                    </a:p>
                  </a:txBody>
                  <a:tcPr marL="36000" marR="36000" marT="0" marB="0" anchor="ctr"/>
                </a:tc>
              </a:tr>
              <a:tr h="176256">
                <a:tc>
                  <a:txBody>
                    <a:bodyPr/>
                    <a:lstStyle/>
                    <a:p>
                      <a:pPr algn="ctr" fontAlgn="ctr"/>
                      <a:r>
                        <a:rPr lang="en-US" altLang="ja-JP" sz="800" b="0" i="0" u="none" strike="noStrike" dirty="0" smtClean="0">
                          <a:solidFill>
                            <a:srgbClr val="000000"/>
                          </a:solidFill>
                          <a:effectLst/>
                          <a:latin typeface="+mn-ea"/>
                          <a:ea typeface="+mn-ea"/>
                        </a:rPr>
                        <a:t>3</a:t>
                      </a:r>
                      <a:endParaRPr lang="ja-JP" altLang="en-US" sz="800" b="0" i="0" u="none" strike="noStrike" dirty="0">
                        <a:solidFill>
                          <a:srgbClr val="000000"/>
                        </a:solidFill>
                        <a:effectLst/>
                        <a:latin typeface="+mn-ea"/>
                        <a:ea typeface="+mn-ea"/>
                      </a:endParaRPr>
                    </a:p>
                  </a:txBody>
                  <a:tcPr marL="36000" marR="36000" marT="0" marB="0" anchor="ctr">
                    <a:solidFill>
                      <a:schemeClr val="accent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smtClean="0">
                          <a:solidFill>
                            <a:srgbClr val="000000"/>
                          </a:solidFill>
                          <a:effectLst/>
                          <a:latin typeface="+mn-ea"/>
                          <a:ea typeface="+mn-ea"/>
                        </a:rPr>
                        <a:t>大阪府</a:t>
                      </a:r>
                      <a:endParaRPr lang="en-US" altLang="ja-JP" sz="800" b="0" i="0" u="none" strike="noStrike" dirty="0" smtClean="0">
                        <a:solidFill>
                          <a:srgbClr val="000000"/>
                        </a:solidFill>
                        <a:effectLst/>
                        <a:latin typeface="+mn-ea"/>
                        <a:ea typeface="+mn-ea"/>
                      </a:endParaRPr>
                    </a:p>
                  </a:txBody>
                  <a:tcPr marL="36000" marR="36000" marT="0" marB="0" anchor="ctr">
                    <a:solidFill>
                      <a:schemeClr val="accent2">
                        <a:lumMod val="20000"/>
                        <a:lumOff val="80000"/>
                      </a:schemeClr>
                    </a:solidFill>
                  </a:tcPr>
                </a:tc>
                <a:tc>
                  <a:txBody>
                    <a:bodyPr/>
                    <a:lstStyle/>
                    <a:p>
                      <a:pPr algn="r" fontAlgn="ctr"/>
                      <a:r>
                        <a:rPr lang="en-US" altLang="ja-JP" sz="800" b="0" i="0" u="none" strike="noStrike" dirty="0" smtClean="0">
                          <a:solidFill>
                            <a:srgbClr val="000000"/>
                          </a:solidFill>
                          <a:effectLst/>
                          <a:latin typeface="+mn-ea"/>
                          <a:ea typeface="+mn-ea"/>
                        </a:rPr>
                        <a:t>300</a:t>
                      </a:r>
                      <a:endParaRPr lang="en-US" altLang="ja-JP" sz="800" b="0" i="0" u="none" strike="noStrike" dirty="0">
                        <a:solidFill>
                          <a:srgbClr val="000000"/>
                        </a:solidFill>
                        <a:effectLst/>
                        <a:latin typeface="+mn-ea"/>
                        <a:ea typeface="+mn-ea"/>
                      </a:endParaRPr>
                    </a:p>
                  </a:txBody>
                  <a:tcPr marL="36000" marR="36000" marT="0" marB="0" anchor="ctr">
                    <a:solidFill>
                      <a:schemeClr val="accent2">
                        <a:lumMod val="20000"/>
                        <a:lumOff val="8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smtClean="0">
                          <a:solidFill>
                            <a:srgbClr val="000000"/>
                          </a:solidFill>
                          <a:effectLst/>
                          <a:latin typeface="+mn-ea"/>
                          <a:ea typeface="+mn-ea"/>
                        </a:rPr>
                        <a:t>9.1</a:t>
                      </a:r>
                    </a:p>
                  </a:txBody>
                  <a:tcPr marL="36000" marR="36000" marT="0" marB="0" anchor="ctr">
                    <a:solidFill>
                      <a:schemeClr val="accent2">
                        <a:lumMod val="20000"/>
                        <a:lumOff val="80000"/>
                      </a:schemeClr>
                    </a:solidFill>
                  </a:tcPr>
                </a:tc>
              </a:tr>
              <a:tr h="176256">
                <a:tc>
                  <a:txBody>
                    <a:bodyPr/>
                    <a:lstStyle/>
                    <a:p>
                      <a:pPr algn="ctr" fontAlgn="ctr"/>
                      <a:r>
                        <a:rPr lang="en-US" altLang="ja-JP" sz="800" b="0" i="0" u="none" strike="noStrike" dirty="0" smtClean="0">
                          <a:solidFill>
                            <a:srgbClr val="000000"/>
                          </a:solidFill>
                          <a:effectLst/>
                          <a:latin typeface="+mn-ea"/>
                          <a:ea typeface="+mn-ea"/>
                        </a:rPr>
                        <a:t>4</a:t>
                      </a:r>
                      <a:endParaRPr lang="ja-JP" altLang="en-US" sz="800" b="0" i="0" u="none" strike="noStrike" dirty="0">
                        <a:solidFill>
                          <a:srgbClr val="000000"/>
                        </a:solidFill>
                        <a:effectLst/>
                        <a:latin typeface="+mn-ea"/>
                        <a:ea typeface="+mn-ea"/>
                      </a:endParaRPr>
                    </a:p>
                  </a:txBody>
                  <a:tcPr marL="36000" marR="36000" marT="0" marB="0" anchor="ctr"/>
                </a:tc>
                <a:tc>
                  <a:txBody>
                    <a:bodyPr/>
                    <a:lstStyle/>
                    <a:p>
                      <a:pPr algn="l" fontAlgn="ctr"/>
                      <a:r>
                        <a:rPr lang="ja-JP" altLang="en-US" sz="800" b="0" i="0" u="none" strike="noStrike" dirty="0" smtClean="0">
                          <a:solidFill>
                            <a:srgbClr val="000000"/>
                          </a:solidFill>
                          <a:effectLst/>
                          <a:latin typeface="+mn-ea"/>
                          <a:ea typeface="+mn-ea"/>
                        </a:rPr>
                        <a:t>埼玉県</a:t>
                      </a:r>
                      <a:endParaRPr lang="en-US" altLang="ja-JP" sz="800" b="0" i="0" u="none" strike="noStrike" dirty="0">
                        <a:solidFill>
                          <a:srgbClr val="000000"/>
                        </a:solidFill>
                        <a:effectLst/>
                        <a:latin typeface="+mn-ea"/>
                        <a:ea typeface="+mn-ea"/>
                      </a:endParaRPr>
                    </a:p>
                  </a:txBody>
                  <a:tcPr marL="36000" marR="36000" marT="0" marB="0" anchor="ctr"/>
                </a:tc>
                <a:tc>
                  <a:txBody>
                    <a:bodyPr/>
                    <a:lstStyle/>
                    <a:p>
                      <a:pPr algn="r" fontAlgn="ctr"/>
                      <a:r>
                        <a:rPr lang="en-US" altLang="ja-JP" sz="800" b="0" i="0" u="none" strike="noStrike" dirty="0" smtClean="0">
                          <a:solidFill>
                            <a:srgbClr val="000000"/>
                          </a:solidFill>
                          <a:effectLst/>
                          <a:latin typeface="+mn-ea"/>
                          <a:ea typeface="+mn-ea"/>
                        </a:rPr>
                        <a:t>208</a:t>
                      </a:r>
                      <a:endParaRPr lang="en-US" altLang="ja-JP" sz="800" b="0" i="0" u="none" strike="noStrike" dirty="0">
                        <a:solidFill>
                          <a:srgbClr val="000000"/>
                        </a:solidFill>
                        <a:effectLst/>
                        <a:latin typeface="+mn-ea"/>
                        <a:ea typeface="+mn-ea"/>
                      </a:endParaRPr>
                    </a:p>
                  </a:txBody>
                  <a:tcPr marL="36000" marR="36000" marT="0" marB="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smtClean="0">
                          <a:solidFill>
                            <a:srgbClr val="000000"/>
                          </a:solidFill>
                          <a:effectLst/>
                          <a:latin typeface="+mn-ea"/>
                          <a:ea typeface="+mn-ea"/>
                        </a:rPr>
                        <a:t>6.3</a:t>
                      </a:r>
                    </a:p>
                  </a:txBody>
                  <a:tcPr marL="36000" marR="36000" marT="0" marB="0" anchor="ctr"/>
                </a:tc>
              </a:tr>
              <a:tr h="176256">
                <a:tc>
                  <a:txBody>
                    <a:bodyPr/>
                    <a:lstStyle/>
                    <a:p>
                      <a:pPr algn="ctr" fontAlgn="ctr"/>
                      <a:r>
                        <a:rPr lang="en-US" altLang="ja-JP" sz="800" b="0" i="0" u="none" strike="noStrike" dirty="0" smtClean="0">
                          <a:solidFill>
                            <a:srgbClr val="000000"/>
                          </a:solidFill>
                          <a:effectLst/>
                          <a:latin typeface="+mn-ea"/>
                          <a:ea typeface="+mn-ea"/>
                        </a:rPr>
                        <a:t>5</a:t>
                      </a:r>
                      <a:endParaRPr lang="ja-JP" altLang="en-US" sz="800" b="0" i="0" u="none" strike="noStrike" dirty="0">
                        <a:solidFill>
                          <a:srgbClr val="000000"/>
                        </a:solidFill>
                        <a:effectLst/>
                        <a:latin typeface="+mn-ea"/>
                        <a:ea typeface="+mn-ea"/>
                      </a:endParaRPr>
                    </a:p>
                  </a:txBody>
                  <a:tcPr marL="36000" marR="36000" marT="0" marB="0" anchor="ctr"/>
                </a:tc>
                <a:tc>
                  <a:txBody>
                    <a:bodyPr/>
                    <a:lstStyle/>
                    <a:p>
                      <a:pPr algn="l" fontAlgn="ctr"/>
                      <a:r>
                        <a:rPr lang="ja-JP" altLang="en-US" sz="800" b="0" i="0" u="none" strike="noStrike" dirty="0" smtClean="0">
                          <a:solidFill>
                            <a:srgbClr val="000000"/>
                          </a:solidFill>
                          <a:effectLst/>
                          <a:latin typeface="+mn-ea"/>
                          <a:ea typeface="+mn-ea"/>
                        </a:rPr>
                        <a:t>愛知県</a:t>
                      </a:r>
                      <a:endParaRPr lang="en-US" altLang="ja-JP" sz="800" b="0" i="0" u="none" strike="noStrike" dirty="0">
                        <a:solidFill>
                          <a:srgbClr val="000000"/>
                        </a:solidFill>
                        <a:effectLst/>
                        <a:latin typeface="+mn-ea"/>
                        <a:ea typeface="+mn-ea"/>
                      </a:endParaRPr>
                    </a:p>
                  </a:txBody>
                  <a:tcPr marL="36000" marR="36000" marT="0" marB="0" anchor="ctr"/>
                </a:tc>
                <a:tc>
                  <a:txBody>
                    <a:bodyPr/>
                    <a:lstStyle/>
                    <a:p>
                      <a:pPr algn="r" fontAlgn="ctr"/>
                      <a:r>
                        <a:rPr lang="en-US" altLang="ja-JP" sz="800" b="0" i="0" u="none" strike="noStrike" dirty="0" smtClean="0">
                          <a:solidFill>
                            <a:srgbClr val="000000"/>
                          </a:solidFill>
                          <a:effectLst/>
                          <a:latin typeface="+mn-ea"/>
                          <a:ea typeface="+mn-ea"/>
                        </a:rPr>
                        <a:t>176</a:t>
                      </a:r>
                      <a:endParaRPr lang="en-US" altLang="ja-JP" sz="800" b="0" i="0" u="none" strike="noStrike" dirty="0">
                        <a:solidFill>
                          <a:srgbClr val="000000"/>
                        </a:solidFill>
                        <a:effectLst/>
                        <a:latin typeface="+mn-ea"/>
                        <a:ea typeface="+mn-ea"/>
                      </a:endParaRPr>
                    </a:p>
                  </a:txBody>
                  <a:tcPr marL="36000" marR="36000" marT="0" marB="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smtClean="0">
                          <a:solidFill>
                            <a:srgbClr val="000000"/>
                          </a:solidFill>
                          <a:effectLst/>
                          <a:latin typeface="+mn-ea"/>
                          <a:ea typeface="+mn-ea"/>
                        </a:rPr>
                        <a:t>5.3</a:t>
                      </a:r>
                    </a:p>
                  </a:txBody>
                  <a:tcPr marL="36000" marR="36000" marT="0" marB="0" anchor="ctr"/>
                </a:tc>
              </a:tr>
              <a:tr h="176256">
                <a:tc>
                  <a:txBody>
                    <a:bodyPr/>
                    <a:lstStyle/>
                    <a:p>
                      <a:pPr algn="ctr" fontAlgn="ctr"/>
                      <a:r>
                        <a:rPr lang="en-US" altLang="ja-JP" sz="800" b="0" i="0" u="none" strike="noStrike" dirty="0" smtClean="0">
                          <a:solidFill>
                            <a:srgbClr val="000000"/>
                          </a:solidFill>
                          <a:effectLst/>
                          <a:latin typeface="+mn-ea"/>
                          <a:ea typeface="+mn-ea"/>
                        </a:rPr>
                        <a:t>6</a:t>
                      </a:r>
                      <a:endParaRPr lang="ja-JP" altLang="en-US" sz="800" b="0" i="0" u="none" strike="noStrike" dirty="0">
                        <a:solidFill>
                          <a:srgbClr val="000000"/>
                        </a:solidFill>
                        <a:effectLst/>
                        <a:latin typeface="+mn-ea"/>
                        <a:ea typeface="+mn-ea"/>
                      </a:endParaRPr>
                    </a:p>
                  </a:txBody>
                  <a:tcPr marL="36000" marR="36000" marT="0" marB="0" anchor="ctr"/>
                </a:tc>
                <a:tc>
                  <a:txBody>
                    <a:bodyPr/>
                    <a:lstStyle/>
                    <a:p>
                      <a:pPr algn="l" fontAlgn="ctr"/>
                      <a:r>
                        <a:rPr lang="ja-JP" altLang="en-US" sz="800" b="0" i="0" u="none" strike="noStrike" dirty="0" smtClean="0">
                          <a:solidFill>
                            <a:srgbClr val="000000"/>
                          </a:solidFill>
                          <a:effectLst/>
                          <a:latin typeface="+mn-ea"/>
                          <a:ea typeface="+mn-ea"/>
                        </a:rPr>
                        <a:t>兵庫県</a:t>
                      </a:r>
                      <a:endParaRPr lang="en-US" altLang="ja-JP" sz="800" b="0" i="0" u="none" strike="noStrike" dirty="0">
                        <a:solidFill>
                          <a:srgbClr val="000000"/>
                        </a:solidFill>
                        <a:effectLst/>
                        <a:latin typeface="+mn-ea"/>
                        <a:ea typeface="+mn-ea"/>
                      </a:endParaRPr>
                    </a:p>
                  </a:txBody>
                  <a:tcPr marL="36000" marR="36000" marT="0" marB="0" anchor="ctr"/>
                </a:tc>
                <a:tc>
                  <a:txBody>
                    <a:bodyPr/>
                    <a:lstStyle/>
                    <a:p>
                      <a:pPr algn="r" fontAlgn="ctr"/>
                      <a:r>
                        <a:rPr lang="en-US" altLang="ja-JP" sz="800" b="0" i="0" u="none" strike="noStrike" dirty="0" smtClean="0">
                          <a:solidFill>
                            <a:srgbClr val="000000"/>
                          </a:solidFill>
                          <a:effectLst/>
                          <a:latin typeface="+mn-ea"/>
                          <a:ea typeface="+mn-ea"/>
                        </a:rPr>
                        <a:t>173</a:t>
                      </a:r>
                      <a:endParaRPr lang="en-US" altLang="ja-JP" sz="800" b="0" i="0" u="none" strike="noStrike" dirty="0">
                        <a:solidFill>
                          <a:srgbClr val="000000"/>
                        </a:solidFill>
                        <a:effectLst/>
                        <a:latin typeface="+mn-ea"/>
                        <a:ea typeface="+mn-ea"/>
                      </a:endParaRPr>
                    </a:p>
                  </a:txBody>
                  <a:tcPr marL="36000" marR="36000" marT="0" marB="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smtClean="0">
                          <a:solidFill>
                            <a:srgbClr val="000000"/>
                          </a:solidFill>
                          <a:effectLst/>
                          <a:latin typeface="+mn-ea"/>
                          <a:ea typeface="+mn-ea"/>
                        </a:rPr>
                        <a:t>5.2</a:t>
                      </a:r>
                    </a:p>
                  </a:txBody>
                  <a:tcPr marL="36000" marR="36000" marT="0" marB="0" anchor="ctr"/>
                </a:tc>
              </a:tr>
              <a:tr h="176256">
                <a:tc>
                  <a:txBody>
                    <a:bodyPr/>
                    <a:lstStyle/>
                    <a:p>
                      <a:pPr algn="ctr" fontAlgn="ctr"/>
                      <a:r>
                        <a:rPr lang="en-US" altLang="ja-JP" sz="800" b="0" i="0" u="none" strike="noStrike" dirty="0" smtClean="0">
                          <a:solidFill>
                            <a:srgbClr val="000000"/>
                          </a:solidFill>
                          <a:effectLst/>
                          <a:latin typeface="+mn-ea"/>
                          <a:ea typeface="+mn-ea"/>
                        </a:rPr>
                        <a:t>7</a:t>
                      </a:r>
                      <a:endParaRPr lang="ja-JP" altLang="en-US" sz="800" b="0" i="0" u="none" strike="noStrike" dirty="0">
                        <a:solidFill>
                          <a:srgbClr val="000000"/>
                        </a:solidFill>
                        <a:effectLst/>
                        <a:latin typeface="+mn-ea"/>
                        <a:ea typeface="+mn-ea"/>
                      </a:endParaRPr>
                    </a:p>
                  </a:txBody>
                  <a:tcPr marL="36000" marR="36000" marT="0" marB="0" anchor="ctr"/>
                </a:tc>
                <a:tc>
                  <a:txBody>
                    <a:bodyPr/>
                    <a:lstStyle/>
                    <a:p>
                      <a:pPr algn="l" fontAlgn="ctr"/>
                      <a:r>
                        <a:rPr lang="ja-JP" altLang="en-US" sz="800" b="0" i="0" u="none" strike="noStrike" dirty="0" smtClean="0">
                          <a:solidFill>
                            <a:srgbClr val="000000"/>
                          </a:solidFill>
                          <a:effectLst/>
                          <a:latin typeface="+mn-ea"/>
                          <a:ea typeface="+mn-ea"/>
                        </a:rPr>
                        <a:t>千葉県</a:t>
                      </a:r>
                      <a:endParaRPr lang="en-US" altLang="ja-JP" sz="800" b="0" i="0" u="none" strike="noStrike" dirty="0">
                        <a:solidFill>
                          <a:srgbClr val="000000"/>
                        </a:solidFill>
                        <a:effectLst/>
                        <a:latin typeface="+mn-ea"/>
                        <a:ea typeface="+mn-ea"/>
                      </a:endParaRPr>
                    </a:p>
                  </a:txBody>
                  <a:tcPr marL="36000" marR="36000" marT="0" marB="0" anchor="ctr"/>
                </a:tc>
                <a:tc>
                  <a:txBody>
                    <a:bodyPr/>
                    <a:lstStyle/>
                    <a:p>
                      <a:pPr algn="r" fontAlgn="ctr"/>
                      <a:r>
                        <a:rPr lang="en-US" altLang="ja-JP" sz="800" b="0" i="0" u="none" strike="noStrike" dirty="0" smtClean="0">
                          <a:solidFill>
                            <a:srgbClr val="000000"/>
                          </a:solidFill>
                          <a:effectLst/>
                          <a:latin typeface="+mn-ea"/>
                          <a:ea typeface="+mn-ea"/>
                        </a:rPr>
                        <a:t>167</a:t>
                      </a:r>
                      <a:endParaRPr lang="en-US" altLang="ja-JP" sz="800" b="0" i="0" u="none" strike="noStrike" dirty="0">
                        <a:solidFill>
                          <a:srgbClr val="000000"/>
                        </a:solidFill>
                        <a:effectLst/>
                        <a:latin typeface="+mn-ea"/>
                        <a:ea typeface="+mn-ea"/>
                      </a:endParaRPr>
                    </a:p>
                  </a:txBody>
                  <a:tcPr marL="36000" marR="36000" marT="0" marB="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smtClean="0">
                          <a:solidFill>
                            <a:srgbClr val="000000"/>
                          </a:solidFill>
                          <a:effectLst/>
                          <a:latin typeface="+mn-ea"/>
                          <a:ea typeface="+mn-ea"/>
                        </a:rPr>
                        <a:t>5.1</a:t>
                      </a:r>
                    </a:p>
                  </a:txBody>
                  <a:tcPr marL="36000" marR="36000" marT="0" marB="0" anchor="ctr"/>
                </a:tc>
              </a:tr>
              <a:tr h="176256">
                <a:tc>
                  <a:txBody>
                    <a:bodyPr/>
                    <a:lstStyle/>
                    <a:p>
                      <a:pPr algn="ctr" fontAlgn="ctr"/>
                      <a:r>
                        <a:rPr lang="en-US" altLang="ja-JP" sz="800" b="0" i="0" u="none" strike="noStrike" dirty="0" smtClean="0">
                          <a:solidFill>
                            <a:srgbClr val="000000"/>
                          </a:solidFill>
                          <a:effectLst/>
                          <a:latin typeface="+mn-ea"/>
                          <a:ea typeface="+mn-ea"/>
                        </a:rPr>
                        <a:t>8</a:t>
                      </a:r>
                      <a:endParaRPr lang="ja-JP" altLang="en-US" sz="800" b="0" i="0" u="none" strike="noStrike" dirty="0">
                        <a:solidFill>
                          <a:srgbClr val="000000"/>
                        </a:solidFill>
                        <a:effectLst/>
                        <a:latin typeface="+mn-ea"/>
                        <a:ea typeface="+mn-ea"/>
                      </a:endParaRPr>
                    </a:p>
                  </a:txBody>
                  <a:tcPr marL="36000" marR="36000" marT="0" marB="0" anchor="ctr"/>
                </a:tc>
                <a:tc>
                  <a:txBody>
                    <a:bodyPr/>
                    <a:lstStyle/>
                    <a:p>
                      <a:pPr algn="l" fontAlgn="ctr"/>
                      <a:r>
                        <a:rPr lang="ja-JP" altLang="en-US" sz="800" b="0" i="0" u="none" strike="noStrike" dirty="0" smtClean="0">
                          <a:solidFill>
                            <a:srgbClr val="000000"/>
                          </a:solidFill>
                          <a:effectLst/>
                          <a:latin typeface="+mn-ea"/>
                          <a:ea typeface="+mn-ea"/>
                        </a:rPr>
                        <a:t>茨城県</a:t>
                      </a:r>
                      <a:endParaRPr lang="en-US" altLang="ja-JP" sz="800" b="0" i="0" u="none" strike="noStrike" dirty="0">
                        <a:solidFill>
                          <a:srgbClr val="000000"/>
                        </a:solidFill>
                        <a:effectLst/>
                        <a:latin typeface="+mn-ea"/>
                        <a:ea typeface="+mn-ea"/>
                      </a:endParaRPr>
                    </a:p>
                  </a:txBody>
                  <a:tcPr marL="36000" marR="36000" marT="0" marB="0" anchor="ctr"/>
                </a:tc>
                <a:tc>
                  <a:txBody>
                    <a:bodyPr/>
                    <a:lstStyle/>
                    <a:p>
                      <a:pPr algn="r" fontAlgn="ctr"/>
                      <a:r>
                        <a:rPr lang="en-US" altLang="ja-JP" sz="800" b="0" i="0" u="none" strike="noStrike" dirty="0" smtClean="0">
                          <a:solidFill>
                            <a:srgbClr val="000000"/>
                          </a:solidFill>
                          <a:effectLst/>
                          <a:latin typeface="+mn-ea"/>
                          <a:ea typeface="+mn-ea"/>
                        </a:rPr>
                        <a:t>165</a:t>
                      </a:r>
                      <a:endParaRPr lang="en-US" altLang="ja-JP" sz="800" b="0" i="0" u="none" strike="noStrike" dirty="0">
                        <a:solidFill>
                          <a:srgbClr val="000000"/>
                        </a:solidFill>
                        <a:effectLst/>
                        <a:latin typeface="+mn-ea"/>
                        <a:ea typeface="+mn-ea"/>
                      </a:endParaRPr>
                    </a:p>
                  </a:txBody>
                  <a:tcPr marL="36000" marR="36000" marT="0" marB="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smtClean="0">
                          <a:solidFill>
                            <a:srgbClr val="000000"/>
                          </a:solidFill>
                          <a:effectLst/>
                          <a:latin typeface="+mn-ea"/>
                          <a:ea typeface="+mn-ea"/>
                        </a:rPr>
                        <a:t>5.0</a:t>
                      </a:r>
                    </a:p>
                  </a:txBody>
                  <a:tcPr marL="36000" marR="36000" marT="0" marB="0" anchor="ctr"/>
                </a:tc>
              </a:tr>
              <a:tr h="176256">
                <a:tc>
                  <a:txBody>
                    <a:bodyPr/>
                    <a:lstStyle/>
                    <a:p>
                      <a:pPr algn="ctr" fontAlgn="ctr"/>
                      <a:r>
                        <a:rPr lang="en-US" altLang="ja-JP" sz="800" b="0" i="0" u="none" strike="noStrike" dirty="0" smtClean="0">
                          <a:solidFill>
                            <a:srgbClr val="000000"/>
                          </a:solidFill>
                          <a:effectLst/>
                          <a:latin typeface="+mn-ea"/>
                          <a:ea typeface="+mn-ea"/>
                        </a:rPr>
                        <a:t>9</a:t>
                      </a:r>
                      <a:endParaRPr lang="ja-JP" altLang="en-US" sz="800" b="0" i="0" u="none" strike="noStrike" dirty="0">
                        <a:solidFill>
                          <a:srgbClr val="000000"/>
                        </a:solidFill>
                        <a:effectLst/>
                        <a:latin typeface="+mn-ea"/>
                        <a:ea typeface="+mn-ea"/>
                      </a:endParaRPr>
                    </a:p>
                  </a:txBody>
                  <a:tcPr marL="36000" marR="36000" marT="0" marB="0" anchor="ctr"/>
                </a:tc>
                <a:tc>
                  <a:txBody>
                    <a:bodyPr/>
                    <a:lstStyle/>
                    <a:p>
                      <a:pPr algn="l" fontAlgn="ctr"/>
                      <a:r>
                        <a:rPr lang="ja-JP" altLang="en-US" sz="800" b="0" i="0" u="none" strike="noStrike" dirty="0" smtClean="0">
                          <a:solidFill>
                            <a:srgbClr val="000000"/>
                          </a:solidFill>
                          <a:effectLst/>
                          <a:latin typeface="+mn-ea"/>
                          <a:ea typeface="+mn-ea"/>
                        </a:rPr>
                        <a:t>静岡県</a:t>
                      </a:r>
                      <a:endParaRPr lang="en-US" altLang="ja-JP" sz="800" b="0" i="0" u="none" strike="noStrike" dirty="0">
                        <a:solidFill>
                          <a:srgbClr val="000000"/>
                        </a:solidFill>
                        <a:effectLst/>
                        <a:latin typeface="+mn-ea"/>
                        <a:ea typeface="+mn-ea"/>
                      </a:endParaRPr>
                    </a:p>
                  </a:txBody>
                  <a:tcPr marL="36000" marR="36000" marT="0" marB="0" anchor="ctr"/>
                </a:tc>
                <a:tc>
                  <a:txBody>
                    <a:bodyPr/>
                    <a:lstStyle/>
                    <a:p>
                      <a:pPr algn="r" fontAlgn="ctr"/>
                      <a:r>
                        <a:rPr lang="en-US" altLang="ja-JP" sz="800" b="0" i="0" u="none" strike="noStrike" dirty="0" smtClean="0">
                          <a:solidFill>
                            <a:srgbClr val="000000"/>
                          </a:solidFill>
                          <a:effectLst/>
                          <a:latin typeface="+mn-ea"/>
                          <a:ea typeface="+mn-ea"/>
                        </a:rPr>
                        <a:t>134</a:t>
                      </a:r>
                      <a:endParaRPr lang="en-US" altLang="ja-JP" sz="800" b="0" i="0" u="none" strike="noStrike" dirty="0">
                        <a:solidFill>
                          <a:srgbClr val="000000"/>
                        </a:solidFill>
                        <a:effectLst/>
                        <a:latin typeface="+mn-ea"/>
                        <a:ea typeface="+mn-ea"/>
                      </a:endParaRPr>
                    </a:p>
                  </a:txBody>
                  <a:tcPr marL="36000" marR="36000" marT="0" marB="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smtClean="0">
                          <a:solidFill>
                            <a:srgbClr val="000000"/>
                          </a:solidFill>
                          <a:effectLst/>
                          <a:latin typeface="+mn-ea"/>
                          <a:ea typeface="+mn-ea"/>
                        </a:rPr>
                        <a:t>4.1</a:t>
                      </a:r>
                    </a:p>
                  </a:txBody>
                  <a:tcPr marL="36000" marR="36000" marT="0" marB="0" anchor="ctr"/>
                </a:tc>
              </a:tr>
              <a:tr h="176256">
                <a:tc>
                  <a:txBody>
                    <a:bodyPr/>
                    <a:lstStyle/>
                    <a:p>
                      <a:pPr algn="ctr" fontAlgn="ctr"/>
                      <a:r>
                        <a:rPr lang="en-US" altLang="ja-JP" sz="800" b="0" i="0" u="none" strike="noStrike" dirty="0" smtClean="0">
                          <a:solidFill>
                            <a:srgbClr val="000000"/>
                          </a:solidFill>
                          <a:effectLst/>
                          <a:latin typeface="+mn-ea"/>
                          <a:ea typeface="+mn-ea"/>
                        </a:rPr>
                        <a:t>10</a:t>
                      </a:r>
                      <a:endParaRPr lang="ja-JP" altLang="en-US" sz="800" b="0" i="0" u="none" strike="noStrike" dirty="0">
                        <a:solidFill>
                          <a:srgbClr val="000000"/>
                        </a:solidFill>
                        <a:effectLst/>
                        <a:latin typeface="+mn-ea"/>
                        <a:ea typeface="+mn-ea"/>
                      </a:endParaRPr>
                    </a:p>
                  </a:txBody>
                  <a:tcPr marL="36000" marR="36000" marT="0" marB="0" anchor="ctr"/>
                </a:tc>
                <a:tc>
                  <a:txBody>
                    <a:bodyPr/>
                    <a:lstStyle/>
                    <a:p>
                      <a:pPr algn="l" fontAlgn="ctr"/>
                      <a:r>
                        <a:rPr lang="ja-JP" altLang="en-US" sz="800" b="0" i="0" u="none" strike="noStrike" dirty="0" smtClean="0">
                          <a:solidFill>
                            <a:srgbClr val="000000"/>
                          </a:solidFill>
                          <a:effectLst/>
                          <a:latin typeface="+mn-ea"/>
                          <a:ea typeface="+mn-ea"/>
                        </a:rPr>
                        <a:t>栃木県</a:t>
                      </a:r>
                      <a:endParaRPr lang="en-US" altLang="ja-JP" sz="800" b="0" i="0" u="none" strike="noStrike" dirty="0">
                        <a:solidFill>
                          <a:srgbClr val="000000"/>
                        </a:solidFill>
                        <a:effectLst/>
                        <a:latin typeface="+mn-ea"/>
                        <a:ea typeface="+mn-ea"/>
                      </a:endParaRPr>
                    </a:p>
                  </a:txBody>
                  <a:tcPr marL="36000" marR="36000" marT="0" marB="0" anchor="ctr"/>
                </a:tc>
                <a:tc>
                  <a:txBody>
                    <a:bodyPr/>
                    <a:lstStyle/>
                    <a:p>
                      <a:pPr algn="r" fontAlgn="ctr"/>
                      <a:r>
                        <a:rPr lang="en-US" altLang="ja-JP" sz="800" b="0" i="0" u="none" strike="noStrike" dirty="0" smtClean="0">
                          <a:solidFill>
                            <a:srgbClr val="000000"/>
                          </a:solidFill>
                          <a:effectLst/>
                          <a:latin typeface="+mn-ea"/>
                          <a:ea typeface="+mn-ea"/>
                        </a:rPr>
                        <a:t>93</a:t>
                      </a:r>
                      <a:endParaRPr lang="en-US" altLang="ja-JP" sz="800" b="0" i="0" u="none" strike="noStrike" dirty="0">
                        <a:solidFill>
                          <a:srgbClr val="000000"/>
                        </a:solidFill>
                        <a:effectLst/>
                        <a:latin typeface="+mn-ea"/>
                        <a:ea typeface="+mn-ea"/>
                      </a:endParaRPr>
                    </a:p>
                  </a:txBody>
                  <a:tcPr marL="36000" marR="36000" marT="0" marB="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smtClean="0">
                          <a:solidFill>
                            <a:srgbClr val="000000"/>
                          </a:solidFill>
                          <a:effectLst/>
                          <a:latin typeface="+mn-ea"/>
                          <a:ea typeface="+mn-ea"/>
                        </a:rPr>
                        <a:t>2.8</a:t>
                      </a:r>
                    </a:p>
                  </a:txBody>
                  <a:tcPr marL="36000" marR="36000" marT="0" marB="0" anchor="ctr"/>
                </a:tc>
              </a:tr>
            </a:tbl>
          </a:graphicData>
        </a:graphic>
      </p:graphicFrame>
      <p:sp>
        <p:nvSpPr>
          <p:cNvPr id="29" name="正方形/長方形 28"/>
          <p:cNvSpPr/>
          <p:nvPr/>
        </p:nvSpPr>
        <p:spPr>
          <a:xfrm>
            <a:off x="320703" y="478332"/>
            <a:ext cx="4572000" cy="307777"/>
          </a:xfrm>
          <a:prstGeom prst="rect">
            <a:avLst/>
          </a:prstGeom>
        </p:spPr>
        <p:txBody>
          <a:bodyPr>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（１）東京圏への流出超過の解消　東京圏との比較</a:t>
            </a:r>
            <a:endParaRPr lang="ja-JP" altLang="en-US" sz="1400" dirty="0"/>
          </a:p>
        </p:txBody>
      </p:sp>
      <p:sp>
        <p:nvSpPr>
          <p:cNvPr id="22" name="正方形/長方形 21"/>
          <p:cNvSpPr/>
          <p:nvPr/>
        </p:nvSpPr>
        <p:spPr>
          <a:xfrm>
            <a:off x="8028384" y="2780928"/>
            <a:ext cx="57606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6898751" y="2780928"/>
            <a:ext cx="57606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3874351" y="2677286"/>
            <a:ext cx="57606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コネクタ 31"/>
          <p:cNvCxnSpPr/>
          <p:nvPr/>
        </p:nvCxnSpPr>
        <p:spPr>
          <a:xfrm>
            <a:off x="179512" y="799200"/>
            <a:ext cx="8784976" cy="0"/>
          </a:xfrm>
          <a:prstGeom prst="line">
            <a:avLst/>
          </a:prstGeom>
        </p:spPr>
        <p:style>
          <a:lnRef idx="3">
            <a:schemeClr val="accent3"/>
          </a:lnRef>
          <a:fillRef idx="0">
            <a:schemeClr val="accent3"/>
          </a:fillRef>
          <a:effectRef idx="2">
            <a:schemeClr val="accent3"/>
          </a:effectRef>
          <a:fontRef idx="minor">
            <a:schemeClr val="tx1"/>
          </a:fontRef>
        </p:style>
      </p:cxnSp>
      <p:sp>
        <p:nvSpPr>
          <p:cNvPr id="24" name="Rectangle 75"/>
          <p:cNvSpPr>
            <a:spLocks/>
          </p:cNvSpPr>
          <p:nvPr/>
        </p:nvSpPr>
        <p:spPr bwMode="auto">
          <a:xfrm>
            <a:off x="755576" y="3356992"/>
            <a:ext cx="1713611" cy="355276"/>
          </a:xfrm>
          <a:prstGeom prst="rect">
            <a:avLst/>
          </a:prstGeom>
          <a:noFill/>
          <a:ln>
            <a:noFill/>
          </a:ln>
          <a:extLst/>
        </p:spPr>
        <p:txBody>
          <a:bodyPr wrap="none" lIns="0" tIns="72000" rIns="0" bIns="36000" anchor="ctr">
            <a:spAutoFit/>
          </a:bodyPr>
          <a:lstStyle/>
          <a:p>
            <a:pPr defTabSz="590550"/>
            <a:r>
              <a:rPr kumimoji="0" lang="en-US" altLang="ja-JP" sz="800" dirty="0" smtClean="0">
                <a:sym typeface="ヒラギノ角ゴ Pro W6" charset="0"/>
              </a:rPr>
              <a:t>※</a:t>
            </a:r>
            <a:r>
              <a:rPr kumimoji="0" lang="ja-JP" altLang="en-US" sz="800" dirty="0" smtClean="0">
                <a:sym typeface="ヒラギノ角ゴ Pro W6" charset="0"/>
              </a:rPr>
              <a:t>　大阪圏＝</a:t>
            </a:r>
            <a:r>
              <a:rPr kumimoji="0" lang="zh-TW" altLang="en-US" sz="800" dirty="0" smtClean="0">
                <a:sym typeface="ヒラギノ角ゴ Pro W6" charset="0"/>
              </a:rPr>
              <a:t>大阪、京都、兵庫、奈良</a:t>
            </a:r>
            <a:endParaRPr kumimoji="0" lang="en-US" altLang="zh-TW" sz="800" dirty="0" smtClean="0">
              <a:sym typeface="ヒラギノ角ゴ Pro W6" charset="0"/>
            </a:endParaRPr>
          </a:p>
          <a:p>
            <a:pPr defTabSz="590550"/>
            <a:r>
              <a:rPr kumimoji="0" lang="ja-JP" altLang="en-US" sz="800" dirty="0" smtClean="0">
                <a:sym typeface="ヒラギノ角ゴ Pro W6" charset="0"/>
              </a:rPr>
              <a:t>　　 東京圏</a:t>
            </a:r>
            <a:r>
              <a:rPr kumimoji="0" lang="ja-JP" altLang="en-US" sz="800" dirty="0">
                <a:sym typeface="ヒラギノ角ゴ Pro W6" charset="0"/>
              </a:rPr>
              <a:t>＝東京、</a:t>
            </a:r>
            <a:r>
              <a:rPr kumimoji="0" lang="zh-TW" altLang="en-US" sz="800" dirty="0">
                <a:sym typeface="ヒラギノ角ゴ Pro W6" charset="0"/>
              </a:rPr>
              <a:t>埼玉、千葉、神奈川</a:t>
            </a:r>
            <a:endParaRPr kumimoji="0" lang="en-US" altLang="ja-JP" sz="800" dirty="0" smtClean="0">
              <a:sym typeface="ヒラギノ角ゴ Pro W6" charset="0"/>
            </a:endParaRPr>
          </a:p>
        </p:txBody>
      </p:sp>
    </p:spTree>
    <p:extLst>
      <p:ext uri="{BB962C8B-B14F-4D97-AF65-F5344CB8AC3E}">
        <p14:creationId xmlns:p14="http://schemas.microsoft.com/office/powerpoint/2010/main" val="1694790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53</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523220"/>
          </a:xfrm>
          <a:prstGeom prst="rect">
            <a:avLst/>
          </a:prstGeom>
        </p:spPr>
        <p:txBody>
          <a:bodyPr wrap="square">
            <a:spAutoFit/>
          </a:bodyPr>
          <a:lstStyle/>
          <a:p>
            <a:pPr marL="180000" lvl="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住まいに関して、関西圏は「住宅の</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人あたり延べ面積」や「通勤時間」「平均混雑率」などで首都圏を上回っており、暮らしやすい環境にあると言えます。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320703" y="478332"/>
            <a:ext cx="4572000" cy="307777"/>
          </a:xfrm>
          <a:prstGeom prst="rect">
            <a:avLst/>
          </a:prstGeom>
        </p:spPr>
        <p:txBody>
          <a:bodyPr>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（１）東京圏への流出超過の解消　東京圏との比較</a:t>
            </a:r>
            <a:endParaRPr lang="ja-JP" altLang="en-US" sz="1400" dirty="0"/>
          </a:p>
        </p:txBody>
      </p:sp>
      <p:sp>
        <p:nvSpPr>
          <p:cNvPr id="21" name="テキスト ボックス 20"/>
          <p:cNvSpPr txBox="1"/>
          <p:nvPr/>
        </p:nvSpPr>
        <p:spPr>
          <a:xfrm>
            <a:off x="1007604" y="1556792"/>
            <a:ext cx="2772308" cy="276999"/>
          </a:xfrm>
          <a:prstGeom prst="rect">
            <a:avLst/>
          </a:prstGeom>
          <a:noFill/>
        </p:spPr>
        <p:txBody>
          <a:bodyPr wrap="square" rtlCol="0">
            <a:spAutoFit/>
          </a:bodyPr>
          <a:lstStyle/>
          <a:p>
            <a:pPr algn="ctr"/>
            <a:r>
              <a:rPr lang="ja-JP" altLang="en-US" sz="1200" dirty="0" smtClean="0"/>
              <a:t>住宅</a:t>
            </a:r>
            <a:r>
              <a:rPr lang="ja-JP" altLang="en-US" sz="1200" dirty="0"/>
              <a:t>水準</a:t>
            </a:r>
            <a:r>
              <a:rPr lang="en-US" altLang="ja-JP" sz="1200" dirty="0"/>
              <a:t>[</a:t>
            </a:r>
            <a:r>
              <a:rPr lang="ja-JP" altLang="en-US" sz="1200" dirty="0"/>
              <a:t>１人当り延べ面積（㎡</a:t>
            </a:r>
            <a:r>
              <a:rPr lang="en-US" altLang="ja-JP" sz="1200" dirty="0"/>
              <a:t>/</a:t>
            </a:r>
            <a:r>
              <a:rPr lang="ja-JP" altLang="en-US" sz="1200" dirty="0"/>
              <a:t>人）</a:t>
            </a:r>
            <a:r>
              <a:rPr lang="en-US" altLang="ja-JP" sz="1200" dirty="0" smtClean="0"/>
              <a:t>]</a:t>
            </a:r>
            <a:endParaRPr lang="en-US" altLang="ja-JP" sz="1200" dirty="0"/>
          </a:p>
        </p:txBody>
      </p:sp>
      <p:sp>
        <p:nvSpPr>
          <p:cNvPr id="24" name="Rectangle 75"/>
          <p:cNvSpPr>
            <a:spLocks/>
          </p:cNvSpPr>
          <p:nvPr/>
        </p:nvSpPr>
        <p:spPr bwMode="auto">
          <a:xfrm>
            <a:off x="313215" y="3878329"/>
            <a:ext cx="2157642" cy="232165"/>
          </a:xfrm>
          <a:prstGeom prst="rect">
            <a:avLst/>
          </a:prstGeom>
          <a:noFill/>
          <a:ln>
            <a:noFill/>
          </a:ln>
          <a:extLst/>
        </p:spPr>
        <p:txBody>
          <a:bodyPr wrap="none" lIns="0" tIns="72000" rIns="0" bIns="36000" anchor="ctr">
            <a:spAutoFit/>
          </a:bodyPr>
          <a:lstStyle/>
          <a:p>
            <a:pPr defTabSz="590550"/>
            <a:r>
              <a:rPr kumimoji="0" lang="ja-JP" altLang="en-US" sz="800" dirty="0" smtClean="0">
                <a:sym typeface="ヒラギノ角ゴ Pro W6" charset="0"/>
              </a:rPr>
              <a:t>出典</a:t>
            </a:r>
            <a:r>
              <a:rPr kumimoji="0" lang="ja-JP" altLang="en-US" sz="800" dirty="0">
                <a:sym typeface="ヒラギノ角ゴ Pro W6" charset="0"/>
              </a:rPr>
              <a:t>：</a:t>
            </a:r>
            <a:r>
              <a:rPr kumimoji="0" lang="ja-JP" altLang="en-US" sz="800" dirty="0" smtClean="0">
                <a:sym typeface="ヒラギノ角ゴ Pro W6" charset="0"/>
              </a:rPr>
              <a:t>住宅</a:t>
            </a:r>
            <a:r>
              <a:rPr kumimoji="0" lang="ja-JP" altLang="en-US" sz="800" dirty="0">
                <a:sym typeface="ヒラギノ角ゴ Pro W6" charset="0"/>
              </a:rPr>
              <a:t>・土地統計調査（総務省）を基に</a:t>
            </a:r>
            <a:r>
              <a:rPr kumimoji="0" lang="ja-JP" altLang="en-US" sz="800" dirty="0" smtClean="0">
                <a:sym typeface="ヒラギノ角ゴ Pro W6" charset="0"/>
              </a:rPr>
              <a:t>作成</a:t>
            </a:r>
            <a:endParaRPr kumimoji="0" lang="ja-JP" altLang="en-US" sz="800" dirty="0">
              <a:sym typeface="ヒラギノ角ゴ Pro W6" charset="0"/>
            </a:endParaRPr>
          </a:p>
        </p:txBody>
      </p:sp>
      <p:sp>
        <p:nvSpPr>
          <p:cNvPr id="25" name="テキスト ボックス 24"/>
          <p:cNvSpPr txBox="1"/>
          <p:nvPr/>
        </p:nvSpPr>
        <p:spPr>
          <a:xfrm>
            <a:off x="5459363" y="1564104"/>
            <a:ext cx="2643672" cy="276999"/>
          </a:xfrm>
          <a:prstGeom prst="rect">
            <a:avLst/>
          </a:prstGeom>
          <a:noFill/>
        </p:spPr>
        <p:txBody>
          <a:bodyPr wrap="none" rtlCol="0">
            <a:spAutoFit/>
          </a:bodyPr>
          <a:lstStyle/>
          <a:p>
            <a:pPr algn="ctr"/>
            <a:r>
              <a:rPr lang="ja-JP" altLang="en-US" sz="1200" dirty="0" smtClean="0"/>
              <a:t>最混雑</a:t>
            </a:r>
            <a:r>
              <a:rPr lang="ja-JP" altLang="en-US" sz="1200" dirty="0"/>
              <a:t>区間における平均</a:t>
            </a:r>
            <a:r>
              <a:rPr lang="ja-JP" altLang="en-US" sz="1200" dirty="0" smtClean="0"/>
              <a:t>混雑率の推移</a:t>
            </a:r>
            <a:endParaRPr kumimoji="1" lang="ja-JP" altLang="en-US" sz="1200" dirty="0"/>
          </a:p>
        </p:txBody>
      </p:sp>
      <p:sp>
        <p:nvSpPr>
          <p:cNvPr id="26" name="source_title"/>
          <p:cNvSpPr txBox="1">
            <a:spLocks noChangeArrowheads="1"/>
          </p:cNvSpPr>
          <p:nvPr/>
        </p:nvSpPr>
        <p:spPr bwMode="gray">
          <a:xfrm>
            <a:off x="4758696" y="5856285"/>
            <a:ext cx="274594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buClr>
                <a:schemeClr val="accent2"/>
              </a:buClr>
            </a:pPr>
            <a:r>
              <a:rPr lang="ja-JP" altLang="en-US" sz="800" dirty="0" smtClean="0">
                <a:latin typeface="+mn-lt"/>
                <a:ea typeface="+mn-ea"/>
              </a:rPr>
              <a:t>出典</a:t>
            </a:r>
            <a:r>
              <a:rPr lang="ja-JP" altLang="en-US" sz="800" dirty="0">
                <a:latin typeface="+mn-lt"/>
                <a:ea typeface="+mn-ea"/>
              </a:rPr>
              <a:t>：</a:t>
            </a:r>
            <a:r>
              <a:rPr lang="ja-JP" altLang="en-US" sz="800" dirty="0" smtClean="0">
                <a:latin typeface="+mn-lt"/>
                <a:ea typeface="+mn-ea"/>
              </a:rPr>
              <a:t>国土交通省ホームページ「</a:t>
            </a:r>
            <a:r>
              <a:rPr lang="ja-JP" altLang="en-US" sz="800" dirty="0">
                <a:latin typeface="+mn-lt"/>
                <a:ea typeface="+mn-ea"/>
              </a:rPr>
              <a:t>主要区間の平均混雑率の推移</a:t>
            </a:r>
            <a:r>
              <a:rPr lang="ja-JP" altLang="en-US" sz="800" dirty="0" smtClean="0">
                <a:latin typeface="+mn-lt"/>
                <a:ea typeface="+mn-ea"/>
              </a:rPr>
              <a:t>」</a:t>
            </a:r>
            <a:r>
              <a:rPr lang="ja-JP" altLang="en-US" sz="800" dirty="0"/>
              <a:t> </a:t>
            </a:r>
            <a:endParaRPr lang="en-US" altLang="ja-JP" sz="800" dirty="0" smtClean="0"/>
          </a:p>
          <a:p>
            <a:pPr>
              <a:buClr>
                <a:schemeClr val="accent2"/>
              </a:buClr>
            </a:pPr>
            <a:r>
              <a:rPr lang="ja-JP" altLang="en-US" sz="800" dirty="0" smtClean="0"/>
              <a:t>http</a:t>
            </a:r>
            <a:r>
              <a:rPr lang="ja-JP" altLang="en-US" sz="800" dirty="0"/>
              <a:t>://www.mlit.go.jp/tetudo/tetudo_tk4_000002.</a:t>
            </a:r>
            <a:r>
              <a:rPr lang="ja-JP" altLang="en-US" sz="800" dirty="0" smtClean="0"/>
              <a:t>html</a:t>
            </a:r>
            <a:endParaRPr lang="ja-JP" altLang="en-US" sz="800" dirty="0">
              <a:latin typeface="+mn-lt"/>
              <a:ea typeface="+mn-ea"/>
            </a:endParaRPr>
          </a:p>
        </p:txBody>
      </p:sp>
      <p:sp>
        <p:nvSpPr>
          <p:cNvPr id="27" name="Rectangle 75"/>
          <p:cNvSpPr>
            <a:spLocks/>
          </p:cNvSpPr>
          <p:nvPr/>
        </p:nvSpPr>
        <p:spPr bwMode="auto">
          <a:xfrm>
            <a:off x="4765974" y="6231623"/>
            <a:ext cx="1713611" cy="355276"/>
          </a:xfrm>
          <a:prstGeom prst="rect">
            <a:avLst/>
          </a:prstGeom>
          <a:noFill/>
          <a:ln>
            <a:noFill/>
          </a:ln>
          <a:extLst/>
        </p:spPr>
        <p:txBody>
          <a:bodyPr wrap="none" lIns="0" tIns="72000" rIns="0" bIns="36000" anchor="ctr">
            <a:spAutoFit/>
          </a:bodyPr>
          <a:lstStyle/>
          <a:p>
            <a:pPr defTabSz="590550"/>
            <a:r>
              <a:rPr kumimoji="0" lang="en-US" altLang="ja-JP" sz="800" dirty="0" smtClean="0">
                <a:sym typeface="ヒラギノ角ゴ Pro W6" charset="0"/>
              </a:rPr>
              <a:t>※</a:t>
            </a:r>
            <a:r>
              <a:rPr kumimoji="0" lang="ja-JP" altLang="en-US" sz="800" dirty="0" smtClean="0">
                <a:sym typeface="ヒラギノ角ゴ Pro W6" charset="0"/>
              </a:rPr>
              <a:t>　大阪圏＝</a:t>
            </a:r>
            <a:r>
              <a:rPr kumimoji="0" lang="zh-TW" altLang="en-US" sz="800" dirty="0" smtClean="0">
                <a:sym typeface="ヒラギノ角ゴ Pro W6" charset="0"/>
              </a:rPr>
              <a:t>大阪、京都、兵庫、奈良</a:t>
            </a:r>
            <a:endParaRPr kumimoji="0" lang="en-US" altLang="zh-TW" sz="800" dirty="0" smtClean="0">
              <a:sym typeface="ヒラギノ角ゴ Pro W6" charset="0"/>
            </a:endParaRPr>
          </a:p>
          <a:p>
            <a:pPr defTabSz="590550"/>
            <a:r>
              <a:rPr kumimoji="0" lang="ja-JP" altLang="en-US" sz="800" dirty="0" smtClean="0">
                <a:sym typeface="ヒラギノ角ゴ Pro W6" charset="0"/>
              </a:rPr>
              <a:t>　　 東京圏</a:t>
            </a:r>
            <a:r>
              <a:rPr kumimoji="0" lang="ja-JP" altLang="en-US" sz="800" dirty="0">
                <a:sym typeface="ヒラギノ角ゴ Pro W6" charset="0"/>
              </a:rPr>
              <a:t>＝東京、</a:t>
            </a:r>
            <a:r>
              <a:rPr kumimoji="0" lang="zh-TW" altLang="en-US" sz="800" dirty="0">
                <a:sym typeface="ヒラギノ角ゴ Pro W6" charset="0"/>
              </a:rPr>
              <a:t>埼玉、千葉、神奈川</a:t>
            </a:r>
            <a:endParaRPr kumimoji="0" lang="en-US" altLang="ja-JP" sz="800" dirty="0" smtClean="0">
              <a:sym typeface="ヒラギノ角ゴ Pro W6" charset="0"/>
            </a:endParaRPr>
          </a:p>
        </p:txBody>
      </p:sp>
      <p:sp>
        <p:nvSpPr>
          <p:cNvPr id="29" name="テキスト ボックス 28"/>
          <p:cNvSpPr txBox="1"/>
          <p:nvPr/>
        </p:nvSpPr>
        <p:spPr>
          <a:xfrm>
            <a:off x="755576" y="4276622"/>
            <a:ext cx="3364558" cy="438582"/>
          </a:xfrm>
          <a:prstGeom prst="rect">
            <a:avLst/>
          </a:prstGeom>
          <a:noFill/>
        </p:spPr>
        <p:txBody>
          <a:bodyPr wrap="square" rtlCol="0">
            <a:spAutoFit/>
          </a:bodyPr>
          <a:lstStyle/>
          <a:p>
            <a:pPr algn="ctr"/>
            <a:r>
              <a:rPr lang="ja-JP" altLang="en-US" sz="1200" dirty="0"/>
              <a:t>家計を主に支える者</a:t>
            </a:r>
            <a:r>
              <a:rPr lang="ja-JP" altLang="en-US" sz="1200" dirty="0" smtClean="0"/>
              <a:t>の通勤</a:t>
            </a:r>
            <a:r>
              <a:rPr lang="ja-JP" altLang="en-US" sz="1200" dirty="0"/>
              <a:t>時間（中位数</a:t>
            </a:r>
            <a:r>
              <a:rPr lang="ja-JP" altLang="en-US" sz="1200" dirty="0" smtClean="0"/>
              <a:t>）</a:t>
            </a:r>
            <a:endParaRPr lang="en-US" altLang="ja-JP" sz="1200" dirty="0" smtClean="0"/>
          </a:p>
          <a:p>
            <a:pPr algn="ctr"/>
            <a:r>
              <a:rPr lang="ja-JP" altLang="en-US" sz="1000" dirty="0" smtClean="0"/>
              <a:t>家計を主に支える者が雇用者である普通世帯</a:t>
            </a:r>
            <a:endParaRPr lang="en-US" altLang="ja-JP" sz="10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384" y="4730864"/>
            <a:ext cx="2974776" cy="1481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75"/>
          <p:cNvSpPr>
            <a:spLocks/>
          </p:cNvSpPr>
          <p:nvPr/>
        </p:nvSpPr>
        <p:spPr bwMode="auto">
          <a:xfrm>
            <a:off x="910633" y="6231623"/>
            <a:ext cx="2157642" cy="232165"/>
          </a:xfrm>
          <a:prstGeom prst="rect">
            <a:avLst/>
          </a:prstGeom>
          <a:noFill/>
          <a:ln>
            <a:noFill/>
          </a:ln>
          <a:extLst/>
        </p:spPr>
        <p:txBody>
          <a:bodyPr wrap="none" lIns="0" tIns="72000" rIns="0" bIns="36000" anchor="ctr">
            <a:spAutoFit/>
          </a:bodyPr>
          <a:lstStyle/>
          <a:p>
            <a:pPr defTabSz="590550"/>
            <a:r>
              <a:rPr kumimoji="0" lang="ja-JP" altLang="en-US" sz="800" dirty="0" smtClean="0">
                <a:sym typeface="ヒラギノ角ゴ Pro W6" charset="0"/>
              </a:rPr>
              <a:t>出典</a:t>
            </a:r>
            <a:r>
              <a:rPr kumimoji="0" lang="ja-JP" altLang="en-US" sz="800" dirty="0">
                <a:sym typeface="ヒラギノ角ゴ Pro W6" charset="0"/>
              </a:rPr>
              <a:t>：</a:t>
            </a:r>
            <a:r>
              <a:rPr kumimoji="0" lang="ja-JP" altLang="en-US" sz="800" dirty="0" smtClean="0">
                <a:sym typeface="ヒラギノ角ゴ Pro W6" charset="0"/>
              </a:rPr>
              <a:t>住宅</a:t>
            </a:r>
            <a:r>
              <a:rPr kumimoji="0" lang="ja-JP" altLang="en-US" sz="800" dirty="0">
                <a:sym typeface="ヒラギノ角ゴ Pro W6" charset="0"/>
              </a:rPr>
              <a:t>・土地統計調査（総務省）を基に</a:t>
            </a:r>
            <a:r>
              <a:rPr kumimoji="0" lang="ja-JP" altLang="en-US" sz="800" dirty="0" smtClean="0">
                <a:sym typeface="ヒラギノ角ゴ Pro W6" charset="0"/>
              </a:rPr>
              <a:t>作成</a:t>
            </a:r>
            <a:endParaRPr kumimoji="0" lang="ja-JP" altLang="en-US" sz="800" dirty="0">
              <a:sym typeface="ヒラギノ角ゴ Pro W6" charset="0"/>
            </a:endParaRPr>
          </a:p>
        </p:txBody>
      </p:sp>
      <p:pic>
        <p:nvPicPr>
          <p:cNvPr id="3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703" y="1913111"/>
            <a:ext cx="2091057" cy="1965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837" y="1905799"/>
            <a:ext cx="2091057" cy="1965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Rectangle 75"/>
          <p:cNvSpPr>
            <a:spLocks/>
          </p:cNvSpPr>
          <p:nvPr/>
        </p:nvSpPr>
        <p:spPr bwMode="auto">
          <a:xfrm>
            <a:off x="1173870" y="1844824"/>
            <a:ext cx="384721" cy="262943"/>
          </a:xfrm>
          <a:prstGeom prst="rect">
            <a:avLst/>
          </a:prstGeom>
          <a:noFill/>
          <a:ln>
            <a:noFill/>
          </a:ln>
          <a:extLst/>
        </p:spPr>
        <p:txBody>
          <a:bodyPr wrap="none" lIns="0" tIns="72000" rIns="0" bIns="36000" anchor="ctr">
            <a:spAutoFit/>
          </a:bodyPr>
          <a:lstStyle/>
          <a:p>
            <a:pPr defTabSz="590550"/>
            <a:r>
              <a:rPr kumimoji="0" lang="ja-JP" altLang="en-US" sz="1000" b="1" dirty="0">
                <a:sym typeface="ヒラギノ角ゴ Pro W6" charset="0"/>
              </a:rPr>
              <a:t>大阪圏</a:t>
            </a:r>
            <a:endParaRPr kumimoji="0" lang="en-US" altLang="ja-JP" sz="1000" b="1" dirty="0" smtClean="0">
              <a:sym typeface="ヒラギノ角ゴ Pro W6" charset="0"/>
            </a:endParaRPr>
          </a:p>
        </p:txBody>
      </p:sp>
      <p:sp>
        <p:nvSpPr>
          <p:cNvPr id="38" name="Rectangle 75"/>
          <p:cNvSpPr>
            <a:spLocks/>
          </p:cNvSpPr>
          <p:nvPr/>
        </p:nvSpPr>
        <p:spPr bwMode="auto">
          <a:xfrm>
            <a:off x="3265004" y="1844824"/>
            <a:ext cx="384721" cy="262943"/>
          </a:xfrm>
          <a:prstGeom prst="rect">
            <a:avLst/>
          </a:prstGeom>
          <a:noFill/>
          <a:ln>
            <a:noFill/>
          </a:ln>
          <a:extLst/>
        </p:spPr>
        <p:txBody>
          <a:bodyPr wrap="none" lIns="0" tIns="72000" rIns="0" bIns="36000" anchor="ctr">
            <a:spAutoFit/>
          </a:bodyPr>
          <a:lstStyle/>
          <a:p>
            <a:pPr defTabSz="590550"/>
            <a:r>
              <a:rPr kumimoji="0" lang="ja-JP" altLang="en-US" sz="1000" b="1" dirty="0">
                <a:sym typeface="ヒラギノ角ゴ Pro W6" charset="0"/>
              </a:rPr>
              <a:t>東京</a:t>
            </a:r>
            <a:r>
              <a:rPr kumimoji="0" lang="ja-JP" altLang="en-US" sz="1000" b="1" dirty="0" smtClean="0">
                <a:sym typeface="ヒラギノ角ゴ Pro W6" charset="0"/>
              </a:rPr>
              <a:t>圏</a:t>
            </a:r>
            <a:endParaRPr kumimoji="0" lang="en-US" altLang="ja-JP" sz="1000" b="1" dirty="0" smtClean="0">
              <a:sym typeface="ヒラギノ角ゴ Pro W6" charset="0"/>
            </a:endParaRPr>
          </a:p>
        </p:txBody>
      </p:sp>
      <p:pic>
        <p:nvPicPr>
          <p:cNvPr id="2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5976" y="1905800"/>
            <a:ext cx="4015668" cy="389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直線コネクタ 19"/>
          <p:cNvCxnSpPr/>
          <p:nvPr/>
        </p:nvCxnSpPr>
        <p:spPr>
          <a:xfrm>
            <a:off x="179512" y="799200"/>
            <a:ext cx="8784976"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6153443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3724510254"/>
              </p:ext>
            </p:extLst>
          </p:nvPr>
        </p:nvGraphicFramePr>
        <p:xfrm>
          <a:off x="359533" y="1524077"/>
          <a:ext cx="8676963" cy="5217291"/>
        </p:xfrm>
        <a:graphic>
          <a:graphicData uri="http://schemas.openxmlformats.org/drawingml/2006/table">
            <a:tbl>
              <a:tblPr firstRow="1" bandRow="1">
                <a:tableStyleId>{5C22544A-7EE6-4342-B048-85BDC9FD1C3A}</a:tableStyleId>
              </a:tblPr>
              <a:tblGrid>
                <a:gridCol w="243854"/>
                <a:gridCol w="243854"/>
                <a:gridCol w="1184835"/>
                <a:gridCol w="1184835"/>
                <a:gridCol w="1184835"/>
                <a:gridCol w="1184835"/>
                <a:gridCol w="3449915"/>
              </a:tblGrid>
              <a:tr h="463843">
                <a:tc>
                  <a:txBody>
                    <a:bodyPr/>
                    <a:lstStyle/>
                    <a:p>
                      <a:pPr algn="ctr"/>
                      <a:endParaRPr kumimoji="1" lang="ja-JP" altLang="en-US" sz="12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kumimoji="1" lang="ja-JP" altLang="en-US" sz="12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200" b="0" dirty="0" smtClean="0"/>
                        <a:t>経済・企業活動</a:t>
                      </a:r>
                      <a:endParaRPr kumimoji="1" lang="ja-JP" altLang="en-US" sz="12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070" rtl="0" eaLnBrk="1" fontAlgn="auto" latinLnBrk="0" hangingPunct="1">
                        <a:lnSpc>
                          <a:spcPct val="100000"/>
                        </a:lnSpc>
                        <a:spcBef>
                          <a:spcPts val="0"/>
                        </a:spcBef>
                        <a:spcAft>
                          <a:spcPts val="0"/>
                        </a:spcAft>
                        <a:buClrTx/>
                        <a:buSzTx/>
                        <a:buFontTx/>
                        <a:buNone/>
                        <a:tabLst/>
                        <a:defRPr/>
                      </a:pPr>
                      <a:r>
                        <a:rPr kumimoji="1" lang="ja-JP" altLang="en-US" sz="1200" b="0" dirty="0" smtClean="0"/>
                        <a:t>生活・居住環境</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070" rtl="0" eaLnBrk="1" fontAlgn="auto" latinLnBrk="0" hangingPunct="1">
                        <a:lnSpc>
                          <a:spcPct val="100000"/>
                        </a:lnSpc>
                        <a:spcBef>
                          <a:spcPts val="0"/>
                        </a:spcBef>
                        <a:spcAft>
                          <a:spcPts val="0"/>
                        </a:spcAft>
                        <a:buClrTx/>
                        <a:buSzTx/>
                        <a:buFontTx/>
                        <a:buNone/>
                        <a:tabLst/>
                        <a:defRPr/>
                      </a:pPr>
                      <a:r>
                        <a:rPr kumimoji="1" lang="ja-JP" altLang="en-US" sz="1200" b="0" dirty="0" smtClean="0"/>
                        <a:t>文化・交流</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070" rtl="0" eaLnBrk="1" fontAlgn="auto" latinLnBrk="0" hangingPunct="1">
                        <a:lnSpc>
                          <a:spcPct val="100000"/>
                        </a:lnSpc>
                        <a:spcBef>
                          <a:spcPts val="0"/>
                        </a:spcBef>
                        <a:spcAft>
                          <a:spcPts val="0"/>
                        </a:spcAft>
                        <a:buClrTx/>
                        <a:buSzTx/>
                        <a:buFontTx/>
                        <a:buNone/>
                        <a:tabLst/>
                        <a:defRPr/>
                      </a:pPr>
                      <a:r>
                        <a:rPr kumimoji="1" lang="ja-JP" altLang="en-US" sz="1200" b="0" dirty="0" smtClean="0"/>
                        <a:t>社会インフラ</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070" rtl="0" eaLnBrk="1" fontAlgn="auto" latinLnBrk="0" hangingPunct="1">
                        <a:lnSpc>
                          <a:spcPct val="100000"/>
                        </a:lnSpc>
                        <a:spcBef>
                          <a:spcPts val="0"/>
                        </a:spcBef>
                        <a:spcAft>
                          <a:spcPts val="0"/>
                        </a:spcAft>
                        <a:buClrTx/>
                        <a:buSzTx/>
                        <a:buFontTx/>
                        <a:buNone/>
                        <a:tabLst/>
                        <a:defRPr/>
                      </a:pPr>
                      <a:r>
                        <a:rPr kumimoji="1" lang="ja-JP" altLang="en-US" sz="1200" b="0" dirty="0" smtClean="0"/>
                        <a:t>戦略の方向性</a:t>
                      </a:r>
                      <a:endParaRPr kumimoji="1" lang="en-US" altLang="ja-JP" sz="1200" b="0" dirty="0" smtClean="0"/>
                    </a:p>
                    <a:p>
                      <a:pPr marL="0" marR="0" indent="0" algn="ctr" defTabSz="914070" rtl="0" eaLnBrk="1" fontAlgn="auto" latinLnBrk="0" hangingPunct="1">
                        <a:lnSpc>
                          <a:spcPct val="100000"/>
                        </a:lnSpc>
                        <a:spcBef>
                          <a:spcPts val="0"/>
                        </a:spcBef>
                        <a:spcAft>
                          <a:spcPts val="0"/>
                        </a:spcAft>
                        <a:buClrTx/>
                        <a:buSzTx/>
                        <a:buFontTx/>
                        <a:buNone/>
                        <a:tabLst/>
                        <a:defRPr/>
                      </a:pPr>
                      <a:r>
                        <a:rPr kumimoji="1" lang="ja-JP" altLang="en-US" sz="1200" b="0" dirty="0" smtClean="0"/>
                        <a:t>（広域地方計画の検討状況 </a:t>
                      </a:r>
                      <a:r>
                        <a:rPr kumimoji="1" lang="en-US" altLang="ja-JP" sz="1200" b="0" dirty="0" smtClean="0"/>
                        <a:t>2015</a:t>
                      </a:r>
                      <a:r>
                        <a:rPr kumimoji="1" lang="ja-JP" altLang="en-US" sz="1200" b="0" dirty="0" smtClean="0"/>
                        <a:t>年</a:t>
                      </a:r>
                      <a:r>
                        <a:rPr kumimoji="1" lang="en-US" altLang="ja-JP" sz="1200" b="0" dirty="0" smtClean="0"/>
                        <a:t>8</a:t>
                      </a:r>
                      <a:r>
                        <a:rPr kumimoji="1" lang="ja-JP" altLang="en-US" sz="1200" b="0" dirty="0" smtClean="0"/>
                        <a:t>月時点）</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r>
              <a:tr h="797292">
                <a:tc rowSpan="2">
                  <a:txBody>
                    <a:bodyPr/>
                    <a:lstStyle/>
                    <a:p>
                      <a:pPr algn="ctr"/>
                      <a:r>
                        <a:rPr kumimoji="1" lang="ja-JP" altLang="en-US" sz="1200" dirty="0" smtClean="0"/>
                        <a:t>東京圏</a:t>
                      </a:r>
                      <a:endParaRPr kumimoji="1" lang="ja-JP" altLang="en-US" sz="1200" dirty="0"/>
                    </a:p>
                  </a:txBody>
                  <a:tcPr marL="45720" marR="45720" vert="eaVert">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1200" dirty="0" smtClean="0"/>
                        <a:t>強み</a:t>
                      </a:r>
                      <a:endParaRPr kumimoji="1" lang="ja-JP" altLang="en-US" sz="1200" dirty="0"/>
                    </a:p>
                  </a:txBody>
                  <a:tcPr marL="45720" marR="45720" vert="eaVert">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171450" indent="-171450">
                        <a:buFont typeface="Wingdings" panose="05000000000000000000" pitchFamily="2" charset="2"/>
                        <a:buChar char="l"/>
                      </a:pPr>
                      <a:r>
                        <a:rPr kumimoji="1" lang="ja-JP" altLang="en-US" sz="1050" b="1" dirty="0" smtClean="0"/>
                        <a:t>企業・人材の集積</a:t>
                      </a:r>
                      <a:endParaRPr kumimoji="1" lang="en-US" altLang="ja-JP" sz="1050" b="1" dirty="0" smtClean="0"/>
                    </a:p>
                    <a:p>
                      <a:pPr marL="171450" indent="-171450">
                        <a:buFont typeface="Wingdings" panose="05000000000000000000" pitchFamily="2" charset="2"/>
                        <a:buChar char="l"/>
                      </a:pPr>
                      <a:r>
                        <a:rPr kumimoji="1" lang="ja-JP" altLang="en-US" sz="1050" b="1" dirty="0" smtClean="0"/>
                        <a:t>国際的なビジネス環境</a:t>
                      </a:r>
                      <a:endParaRPr kumimoji="1" lang="en-US" altLang="ja-JP" sz="1050" b="1" dirty="0" smtClean="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indent="-171450">
                        <a:buFont typeface="Wingdings" panose="05000000000000000000" pitchFamily="2" charset="2"/>
                        <a:buChar char="l"/>
                      </a:pPr>
                      <a:endParaRPr kumimoji="1" lang="en-US" altLang="ja-JP" sz="1050" dirty="0" smtClean="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indent="-171450">
                        <a:buFont typeface="Wingdings" panose="05000000000000000000" pitchFamily="2" charset="2"/>
                        <a:buChar char="l"/>
                      </a:pPr>
                      <a:r>
                        <a:rPr kumimoji="1" lang="en-US" altLang="ja-JP" sz="1050" b="1" dirty="0" smtClean="0"/>
                        <a:t>2020</a:t>
                      </a:r>
                      <a:r>
                        <a:rPr kumimoji="1" lang="ja-JP" altLang="en-US" sz="1050" b="1" dirty="0" smtClean="0"/>
                        <a:t>年五輪</a:t>
                      </a:r>
                      <a:endParaRPr kumimoji="1" lang="en-US" altLang="ja-JP" sz="1050" b="1" dirty="0" smtClean="0"/>
                    </a:p>
                    <a:p>
                      <a:pPr marL="171450" indent="-171450">
                        <a:buFont typeface="Wingdings" panose="05000000000000000000" pitchFamily="2" charset="2"/>
                        <a:buChar char="l"/>
                      </a:pPr>
                      <a:r>
                        <a:rPr kumimoji="1" lang="ja-JP" altLang="en-US" sz="1050" dirty="0" smtClean="0"/>
                        <a:t>集客施設（美術館等）</a:t>
                      </a:r>
                      <a:endParaRPr kumimoji="1" lang="en-US" altLang="ja-JP" sz="1050" dirty="0" smtClean="0"/>
                    </a:p>
                    <a:p>
                      <a:pPr marL="171450" indent="-171450">
                        <a:buFont typeface="Wingdings" panose="05000000000000000000" pitchFamily="2" charset="2"/>
                        <a:buChar char="l"/>
                      </a:pPr>
                      <a:r>
                        <a:rPr kumimoji="1" lang="en-US" altLang="ja-JP" sz="1050" dirty="0" smtClean="0"/>
                        <a:t>MICE</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indent="-171450">
                        <a:buFont typeface="Wingdings" panose="05000000000000000000" pitchFamily="2" charset="2"/>
                        <a:buChar char="l"/>
                      </a:pPr>
                      <a:r>
                        <a:rPr kumimoji="1" lang="ja-JP" altLang="en-US" sz="1050" dirty="0" smtClean="0"/>
                        <a:t>社会関係資本（</a:t>
                      </a:r>
                      <a:r>
                        <a:rPr kumimoji="1" lang="en-US" altLang="ja-JP" sz="1050" dirty="0" smtClean="0"/>
                        <a:t>NPO</a:t>
                      </a:r>
                      <a:r>
                        <a:rPr kumimoji="1" lang="ja-JP" altLang="en-US" sz="1050" dirty="0" smtClean="0"/>
                        <a:t>）</a:t>
                      </a:r>
                      <a:endParaRPr kumimoji="1" lang="en-US" altLang="ja-JP" sz="1050" dirty="0" smtClean="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rowSpan="2">
                  <a:txBody>
                    <a:bodyPr/>
                    <a:lstStyle/>
                    <a:p>
                      <a:pPr marL="171450" indent="-171450">
                        <a:buFont typeface="Wingdings" panose="05000000000000000000" pitchFamily="2" charset="2"/>
                        <a:buChar char="l"/>
                      </a:pPr>
                      <a:r>
                        <a:rPr kumimoji="1" lang="en-US" altLang="ja-JP" sz="1050" dirty="0" smtClean="0"/>
                        <a:t>2020</a:t>
                      </a:r>
                      <a:r>
                        <a:rPr kumimoji="1" lang="ja-JP" altLang="en-US" sz="1050" dirty="0" smtClean="0"/>
                        <a:t>年五輪をターゲットに、より洗練された首都圏を構築</a:t>
                      </a:r>
                      <a:endParaRPr kumimoji="1" lang="en-US" altLang="ja-JP" sz="1050" dirty="0" smtClean="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784156">
                <a:tc vMerge="1">
                  <a:txBody>
                    <a:bodyPr/>
                    <a:lstStyle/>
                    <a:p>
                      <a:endParaRPr kumimoji="1" lang="ja-JP" altLang="en-US"/>
                    </a:p>
                  </a:txBody>
                  <a:tcPr/>
                </a:tc>
                <a:tc>
                  <a:txBody>
                    <a:bodyPr/>
                    <a:lstStyle/>
                    <a:p>
                      <a:pPr algn="ctr"/>
                      <a:r>
                        <a:rPr kumimoji="1" lang="ja-JP" altLang="en-US" sz="1200" dirty="0" smtClean="0"/>
                        <a:t>弱み</a:t>
                      </a:r>
                      <a:endParaRPr kumimoji="1" lang="ja-JP" altLang="en-US" sz="1200" dirty="0"/>
                    </a:p>
                  </a:txBody>
                  <a:tcPr marL="45720" marR="45720" vert="eaVert">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171450" indent="-171450">
                        <a:buFont typeface="Wingdings" panose="05000000000000000000" pitchFamily="2" charset="2"/>
                        <a:buChar char="l"/>
                      </a:pPr>
                      <a:endParaRPr kumimoji="1" lang="ja-JP" altLang="en-US" sz="105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50" b="1" dirty="0" smtClean="0"/>
                        <a:t>異次元の高齢化、育児・介護</a:t>
                      </a:r>
                      <a:endParaRPr kumimoji="1" lang="en-US" altLang="ja-JP" sz="1050" b="1" dirty="0" smtClean="0"/>
                    </a:p>
                    <a:p>
                      <a:pPr marL="171450" indent="-171450">
                        <a:buFont typeface="Wingdings" panose="05000000000000000000" pitchFamily="2" charset="2"/>
                        <a:buChar char="l"/>
                      </a:pPr>
                      <a:r>
                        <a:rPr kumimoji="1" lang="ja-JP" altLang="en-US" sz="1050" b="1" dirty="0" smtClean="0"/>
                        <a:t>居住コスト</a:t>
                      </a:r>
                      <a:endParaRPr kumimoji="1" lang="en-US" altLang="ja-JP" sz="1050" b="1" dirty="0" smtClean="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indent="-171450">
                        <a:buFont typeface="Wingdings" panose="05000000000000000000" pitchFamily="2" charset="2"/>
                        <a:buChar char="l"/>
                      </a:pPr>
                      <a:endParaRPr kumimoji="1" lang="en-US" altLang="ja-JP" sz="1050" dirty="0" smtClean="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50" dirty="0" smtClean="0"/>
                        <a:t>巨大災害のリスク</a:t>
                      </a:r>
                      <a:endParaRPr kumimoji="1" lang="en-US" altLang="ja-JP" sz="1050" dirty="0" smtClean="0"/>
                    </a:p>
                    <a:p>
                      <a:pPr marL="171450" indent="-171450">
                        <a:buFont typeface="Wingdings" panose="05000000000000000000" pitchFamily="2" charset="2"/>
                        <a:buChar char="l"/>
                      </a:pPr>
                      <a:r>
                        <a:rPr kumimoji="1" lang="ja-JP" altLang="en-US" sz="1050" dirty="0" smtClean="0"/>
                        <a:t>鉄道の混雑</a:t>
                      </a:r>
                      <a:endParaRPr kumimoji="1" lang="en-US" altLang="ja-JP" sz="1050" dirty="0" smtClean="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pPr marL="171450" indent="-171450">
                        <a:buFont typeface="Wingdings" panose="05000000000000000000" pitchFamily="2" charset="2"/>
                        <a:buChar char="l"/>
                      </a:pPr>
                      <a:endParaRPr kumimoji="1" lang="en-US" altLang="ja-JP" sz="120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784156">
                <a:tc rowSpan="2">
                  <a:txBody>
                    <a:bodyPr/>
                    <a:lstStyle/>
                    <a:p>
                      <a:pPr algn="ctr"/>
                      <a:r>
                        <a:rPr kumimoji="1" lang="ja-JP" altLang="en-US" sz="1200" dirty="0" smtClean="0"/>
                        <a:t>大阪圏</a:t>
                      </a:r>
                      <a:endParaRPr kumimoji="1" lang="ja-JP" altLang="en-US" sz="1200" dirty="0"/>
                    </a:p>
                  </a:txBody>
                  <a:tcPr marL="45720" marR="45720" vert="eaVert">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algn="ctr"/>
                      <a:r>
                        <a:rPr kumimoji="1" lang="ja-JP" altLang="en-US" sz="1200" dirty="0" smtClean="0"/>
                        <a:t>強み</a:t>
                      </a:r>
                      <a:endParaRPr kumimoji="1" lang="ja-JP" altLang="en-US" sz="1200" dirty="0"/>
                    </a:p>
                  </a:txBody>
                  <a:tcPr marL="45720" marR="45720" vert="eaVert">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171450" indent="-171450">
                        <a:buFont typeface="Wingdings" panose="05000000000000000000" pitchFamily="2" charset="2"/>
                        <a:buChar char="l"/>
                      </a:pPr>
                      <a:r>
                        <a:rPr kumimoji="1" lang="ja-JP" altLang="en-US" sz="1050" dirty="0" smtClean="0"/>
                        <a:t>中堅企業の厚み</a:t>
                      </a:r>
                      <a:endParaRPr kumimoji="1" lang="en-US" altLang="ja-JP" sz="1050" dirty="0" smtClean="0"/>
                    </a:p>
                    <a:p>
                      <a:pPr marL="171450" marR="0" indent="-171450" algn="l" defTabSz="91407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50" dirty="0" smtClean="0"/>
                        <a:t>研究環境、研究開発成果</a:t>
                      </a:r>
                      <a:endParaRPr kumimoji="1" lang="en-US" altLang="ja-JP" sz="1050" dirty="0" smtClean="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171450" indent="-171450">
                        <a:buFont typeface="Wingdings" panose="05000000000000000000" pitchFamily="2" charset="2"/>
                        <a:buChar char="l"/>
                      </a:pPr>
                      <a:r>
                        <a:rPr kumimoji="1" lang="ja-JP" altLang="en-US" sz="1050" b="1" dirty="0" smtClean="0"/>
                        <a:t>生活環境</a:t>
                      </a:r>
                      <a:endParaRPr kumimoji="1" lang="en-US" altLang="ja-JP" sz="1050" b="1" dirty="0" smtClean="0"/>
                    </a:p>
                    <a:p>
                      <a:pPr marL="171450" indent="-171450">
                        <a:buFont typeface="Wingdings" panose="05000000000000000000" pitchFamily="2" charset="2"/>
                        <a:buChar char="l"/>
                      </a:pPr>
                      <a:r>
                        <a:rPr kumimoji="1" lang="ja-JP" altLang="en-US" sz="1050" b="1" dirty="0" smtClean="0"/>
                        <a:t>学術基盤（大学）</a:t>
                      </a:r>
                      <a:endParaRPr kumimoji="1" lang="en-US" altLang="ja-JP" sz="1050" b="1" dirty="0" smtClean="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171450" indent="-171450">
                        <a:buFont typeface="Wingdings" panose="05000000000000000000" pitchFamily="2" charset="2"/>
                        <a:buChar char="l"/>
                      </a:pPr>
                      <a:r>
                        <a:rPr kumimoji="1" lang="ja-JP" altLang="en-US" sz="1050" b="1" dirty="0" smtClean="0"/>
                        <a:t>集客資源（文化財、世界遺産）</a:t>
                      </a:r>
                      <a:endParaRPr kumimoji="1" lang="en-US" altLang="ja-JP" sz="1050" b="1" dirty="0" smtClean="0"/>
                    </a:p>
                    <a:p>
                      <a:pPr marL="171450" indent="-171450">
                        <a:buFont typeface="Wingdings" panose="05000000000000000000" pitchFamily="2" charset="2"/>
                        <a:buChar char="l"/>
                      </a:pPr>
                      <a:r>
                        <a:rPr kumimoji="1" lang="ja-JP" altLang="en-US" sz="1050" b="1" dirty="0" smtClean="0"/>
                        <a:t>アジアとのつながり</a:t>
                      </a:r>
                      <a:endParaRPr kumimoji="1" lang="en-US" altLang="ja-JP" sz="1050" b="1" dirty="0" smtClean="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171450" indent="-171450">
                        <a:buFont typeface="Wingdings" panose="05000000000000000000" pitchFamily="2" charset="2"/>
                        <a:buChar char="l"/>
                      </a:pPr>
                      <a:endParaRPr kumimoji="1" lang="ja-JP" altLang="en-US" sz="105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rowSpan="2">
                  <a:txBody>
                    <a:bodyPr/>
                    <a:lstStyle/>
                    <a:p>
                      <a:pPr marL="171450" indent="-171450">
                        <a:buFont typeface="Wingdings" panose="05000000000000000000" pitchFamily="2" charset="2"/>
                        <a:buChar char="l"/>
                      </a:pPr>
                      <a:r>
                        <a:rPr kumimoji="1" lang="ja-JP" altLang="en-US" sz="1050" b="1" dirty="0" smtClean="0">
                          <a:solidFill>
                            <a:srgbClr val="FF0000"/>
                          </a:solidFill>
                        </a:rPr>
                        <a:t>経済活動に加え文化ストックや暮らしやすさをバランスよく前景化</a:t>
                      </a:r>
                      <a:endParaRPr kumimoji="1" lang="ja-JP" altLang="en-US" sz="1050" b="1" dirty="0">
                        <a:solidFill>
                          <a:srgbClr val="FF0000"/>
                        </a:solidFill>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r>
              <a:tr h="784156">
                <a:tc vMerge="1">
                  <a:txBody>
                    <a:bodyPr/>
                    <a:lstStyle/>
                    <a:p>
                      <a:endParaRPr kumimoji="1" lang="ja-JP" altLang="en-US"/>
                    </a:p>
                  </a:txBody>
                  <a:tcPr/>
                </a:tc>
                <a:tc>
                  <a:txBody>
                    <a:bodyPr/>
                    <a:lstStyle/>
                    <a:p>
                      <a:pPr algn="ctr"/>
                      <a:r>
                        <a:rPr kumimoji="1" lang="ja-JP" altLang="en-US" sz="1200" dirty="0" smtClean="0"/>
                        <a:t>弱み</a:t>
                      </a:r>
                      <a:endParaRPr kumimoji="1" lang="ja-JP" altLang="en-US" sz="1200" dirty="0"/>
                    </a:p>
                  </a:txBody>
                  <a:tcPr marL="45720" marR="45720" vert="eaVert">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171450" marR="0" indent="-171450" algn="l" defTabSz="91407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50" b="1" dirty="0" smtClean="0"/>
                        <a:t>大企業の流出</a:t>
                      </a:r>
                      <a:endParaRPr kumimoji="1" lang="en-US" altLang="ja-JP" sz="1050" b="1" dirty="0" smtClean="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171450" indent="-171450">
                        <a:buFont typeface="Wingdings" panose="05000000000000000000" pitchFamily="2" charset="2"/>
                        <a:buChar char="l"/>
                      </a:pPr>
                      <a:r>
                        <a:rPr kumimoji="1" lang="ja-JP" altLang="en-US" sz="1050" dirty="0" smtClean="0"/>
                        <a:t>密集市街地</a:t>
                      </a:r>
                      <a:endParaRPr kumimoji="1" lang="en-US" altLang="ja-JP" sz="1050" dirty="0" smtClean="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171450" indent="-171450">
                        <a:buFont typeface="Wingdings" panose="05000000000000000000" pitchFamily="2" charset="2"/>
                        <a:buChar char="l"/>
                      </a:pPr>
                      <a:r>
                        <a:rPr kumimoji="1" lang="ja-JP" altLang="en-US" sz="1050" dirty="0" smtClean="0"/>
                        <a:t>受け入れ環境（ホテル等）</a:t>
                      </a:r>
                      <a:endParaRPr kumimoji="1" lang="ja-JP" altLang="en-US" sz="105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50" dirty="0" smtClean="0"/>
                        <a:t>巨大災害のリスク</a:t>
                      </a:r>
                      <a:endParaRPr kumimoji="1" lang="en-US" altLang="ja-JP" sz="1050" dirty="0" smtClean="0"/>
                    </a:p>
                    <a:p>
                      <a:pPr marL="171450" indent="-171450">
                        <a:buFont typeface="Wingdings" panose="05000000000000000000" pitchFamily="2" charset="2"/>
                        <a:buChar char="l"/>
                      </a:pPr>
                      <a:endParaRPr kumimoji="1" lang="ja-JP" altLang="en-US" sz="105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vMerge="1">
                  <a:txBody>
                    <a:bodyPr/>
                    <a:lstStyle/>
                    <a:p>
                      <a:pPr marL="171450" indent="-171450">
                        <a:buFont typeface="Wingdings" panose="05000000000000000000" pitchFamily="2" charset="2"/>
                        <a:buChar char="l"/>
                      </a:pPr>
                      <a:endParaRPr kumimoji="1" lang="ja-JP" altLang="en-US"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784156">
                <a:tc rowSpan="2">
                  <a:txBody>
                    <a:bodyPr/>
                    <a:lstStyle/>
                    <a:p>
                      <a:pPr algn="ctr"/>
                      <a:r>
                        <a:rPr kumimoji="1" lang="ja-JP" altLang="en-US" sz="1200" dirty="0" smtClean="0"/>
                        <a:t>中部圏</a:t>
                      </a:r>
                      <a:endParaRPr kumimoji="1" lang="ja-JP" altLang="en-US" sz="1200" dirty="0"/>
                    </a:p>
                  </a:txBody>
                  <a:tcPr marL="45720" marR="45720" vert="eaVert">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1200" dirty="0" smtClean="0"/>
                        <a:t>強み</a:t>
                      </a:r>
                      <a:endParaRPr kumimoji="1" lang="ja-JP" altLang="en-US" sz="1200" dirty="0"/>
                    </a:p>
                  </a:txBody>
                  <a:tcPr marL="45720" marR="45720" vert="eaVert">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171450" indent="-171450">
                        <a:buFont typeface="Wingdings" panose="05000000000000000000" pitchFamily="2" charset="2"/>
                        <a:buChar char="l"/>
                      </a:pPr>
                      <a:r>
                        <a:rPr kumimoji="1" lang="ja-JP" altLang="en-US" sz="1050" dirty="0" smtClean="0"/>
                        <a:t>製造業（自動車、航空機部品等）</a:t>
                      </a:r>
                      <a:endParaRPr kumimoji="1" lang="en-US" altLang="ja-JP" sz="1050" dirty="0" smtClean="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indent="-171450">
                        <a:buFont typeface="Wingdings" panose="05000000000000000000" pitchFamily="2" charset="2"/>
                        <a:buChar char="l"/>
                      </a:pPr>
                      <a:r>
                        <a:rPr kumimoji="1" lang="ja-JP" altLang="en-US" sz="1050" dirty="0" smtClean="0"/>
                        <a:t>住宅水準</a:t>
                      </a:r>
                      <a:endParaRPr kumimoji="1" lang="en-US" altLang="ja-JP" sz="1050" dirty="0" smtClean="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indent="-171450">
                        <a:buFont typeface="Wingdings" panose="05000000000000000000" pitchFamily="2" charset="2"/>
                        <a:buChar char="l"/>
                      </a:pPr>
                      <a:endParaRPr kumimoji="1" lang="ja-JP" altLang="en-US" sz="105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indent="-171450">
                        <a:buFont typeface="Wingdings" panose="05000000000000000000" pitchFamily="2" charset="2"/>
                        <a:buChar char="l"/>
                      </a:pPr>
                      <a:r>
                        <a:rPr kumimoji="1" lang="ja-JP" altLang="en-US" sz="1050" dirty="0" smtClean="0"/>
                        <a:t>リニア新幹線</a:t>
                      </a:r>
                      <a:endParaRPr kumimoji="1" lang="en-US" altLang="ja-JP" sz="1050" dirty="0" smtClean="0"/>
                    </a:p>
                    <a:p>
                      <a:pPr marL="171450" indent="-171450">
                        <a:buFont typeface="Wingdings" panose="05000000000000000000" pitchFamily="2" charset="2"/>
                        <a:buChar char="l"/>
                      </a:pPr>
                      <a:r>
                        <a:rPr kumimoji="1" lang="ja-JP" altLang="en-US" sz="1050" dirty="0" smtClean="0"/>
                        <a:t>物流効率化</a:t>
                      </a:r>
                      <a:endParaRPr kumimoji="1" lang="ja-JP" altLang="en-US" sz="105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rowSpan="2">
                  <a:txBody>
                    <a:bodyPr/>
                    <a:lstStyle/>
                    <a:p>
                      <a:pPr marL="171450" indent="-171450">
                        <a:buFont typeface="Wingdings" panose="05000000000000000000" pitchFamily="2" charset="2"/>
                        <a:buChar char="l"/>
                      </a:pPr>
                      <a:r>
                        <a:rPr kumimoji="1" lang="ja-JP" altLang="en-US" sz="1050" dirty="0" smtClean="0"/>
                        <a:t>製造業に特化した強みを更に強化する方向</a:t>
                      </a:r>
                      <a:endParaRPr kumimoji="1" lang="ja-JP" altLang="en-US" sz="105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712148">
                <a:tc vMerge="1">
                  <a:txBody>
                    <a:bodyPr/>
                    <a:lstStyle/>
                    <a:p>
                      <a:endParaRPr kumimoji="1" lang="ja-JP" altLang="en-US"/>
                    </a:p>
                  </a:txBody>
                  <a:tcPr/>
                </a:tc>
                <a:tc>
                  <a:txBody>
                    <a:bodyPr/>
                    <a:lstStyle/>
                    <a:p>
                      <a:pPr algn="ctr"/>
                      <a:r>
                        <a:rPr kumimoji="1" lang="ja-JP" altLang="en-US" sz="1200" dirty="0" smtClean="0"/>
                        <a:t>弱み</a:t>
                      </a:r>
                      <a:endParaRPr kumimoji="1" lang="ja-JP" altLang="en-US" sz="1200" dirty="0"/>
                    </a:p>
                  </a:txBody>
                  <a:tcPr marL="45720" marR="45720" vert="eaVert">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171450" indent="-171450">
                        <a:buFont typeface="Wingdings" panose="05000000000000000000" pitchFamily="2" charset="2"/>
                        <a:buChar char="l"/>
                      </a:pPr>
                      <a:endParaRPr kumimoji="1" lang="en-US" altLang="ja-JP" sz="1050" dirty="0" smtClean="0"/>
                    </a:p>
                    <a:p>
                      <a:pPr marL="171450" indent="-171450">
                        <a:buFont typeface="Wingdings" panose="05000000000000000000" pitchFamily="2" charset="2"/>
                        <a:buChar char="l"/>
                      </a:pPr>
                      <a:endParaRPr kumimoji="1" lang="en-US" altLang="ja-JP" sz="1050" dirty="0" smtClean="0"/>
                    </a:p>
                    <a:p>
                      <a:pPr marL="171450" indent="-171450">
                        <a:buFont typeface="Wingdings" panose="05000000000000000000" pitchFamily="2" charset="2"/>
                        <a:buChar char="l"/>
                      </a:pPr>
                      <a:endParaRPr kumimoji="1" lang="ja-JP" altLang="en-US" sz="105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indent="-171450">
                        <a:buFont typeface="Wingdings" panose="05000000000000000000" pitchFamily="2" charset="2"/>
                        <a:buChar char="l"/>
                      </a:pPr>
                      <a:endParaRPr kumimoji="1" lang="ja-JP" altLang="en-US" sz="105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indent="-171450">
                        <a:buFont typeface="Wingdings" panose="05000000000000000000" pitchFamily="2" charset="2"/>
                        <a:buChar char="l"/>
                      </a:pPr>
                      <a:r>
                        <a:rPr kumimoji="1" lang="ja-JP" altLang="en-US" sz="1050" dirty="0" smtClean="0"/>
                        <a:t>相対的に弱いインバウンド観光</a:t>
                      </a:r>
                      <a:endParaRPr kumimoji="1" lang="ja-JP" altLang="en-US" sz="105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indent="-171450">
                        <a:buFont typeface="Wingdings" panose="05000000000000000000" pitchFamily="2" charset="2"/>
                        <a:buChar char="l"/>
                      </a:pPr>
                      <a:r>
                        <a:rPr kumimoji="1" lang="ja-JP" altLang="en-US" sz="1050" dirty="0" smtClean="0"/>
                        <a:t>巨大災害のリスク</a:t>
                      </a:r>
                      <a:endParaRPr kumimoji="1" lang="ja-JP" altLang="en-US" sz="1050" dirty="0"/>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pPr marL="171450" indent="-171450">
                        <a:buFont typeface="Wingdings" panose="05000000000000000000" pitchFamily="2" charset="2"/>
                        <a:buChar char="l"/>
                      </a:pPr>
                      <a:endParaRPr kumimoji="1" lang="ja-JP" altLang="en-US"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sp>
        <p:nvSpPr>
          <p:cNvPr id="10" name="角丸四角形 9"/>
          <p:cNvSpPr/>
          <p:nvPr/>
        </p:nvSpPr>
        <p:spPr>
          <a:xfrm>
            <a:off x="5774031" y="5508335"/>
            <a:ext cx="1539354" cy="340327"/>
          </a:xfrm>
          <a:prstGeom prst="roundRect">
            <a:avLst/>
          </a:prstGeom>
          <a:solidFill>
            <a:schemeClr val="bg2"/>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rPr>
              <a:t>１．世界最強・最先端のものづくりの進化</a:t>
            </a:r>
            <a:endParaRPr kumimoji="1" lang="ja-JP" altLang="en-US" sz="1050" dirty="0">
              <a:solidFill>
                <a:schemeClr val="tx1"/>
              </a:solidFill>
            </a:endParaRPr>
          </a:p>
        </p:txBody>
      </p:sp>
      <p:sp>
        <p:nvSpPr>
          <p:cNvPr id="11" name="角丸四角形 10"/>
          <p:cNvSpPr/>
          <p:nvPr/>
        </p:nvSpPr>
        <p:spPr>
          <a:xfrm>
            <a:off x="5774031" y="5915659"/>
            <a:ext cx="1539354" cy="340327"/>
          </a:xfrm>
          <a:prstGeom prst="roundRect">
            <a:avLst/>
          </a:prstGeom>
          <a:solidFill>
            <a:schemeClr val="bg1">
              <a:lumMod val="8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rPr>
              <a:t>２．スーパーメガリージョンの</a:t>
            </a:r>
            <a:r>
              <a:rPr lang="ja-JP" altLang="en-US" sz="1050" dirty="0" smtClean="0">
                <a:solidFill>
                  <a:schemeClr val="tx1"/>
                </a:solidFill>
              </a:rPr>
              <a:t>センター</a:t>
            </a:r>
            <a:endParaRPr kumimoji="1" lang="ja-JP" altLang="en-US" sz="1050" dirty="0">
              <a:solidFill>
                <a:schemeClr val="tx1"/>
              </a:solidFill>
            </a:endParaRPr>
          </a:p>
        </p:txBody>
      </p:sp>
      <p:sp>
        <p:nvSpPr>
          <p:cNvPr id="14" name="角丸四角形 13"/>
          <p:cNvSpPr/>
          <p:nvPr/>
        </p:nvSpPr>
        <p:spPr>
          <a:xfrm>
            <a:off x="5761494" y="3989609"/>
            <a:ext cx="1539354" cy="340327"/>
          </a:xfrm>
          <a:prstGeom prst="roundRect">
            <a:avLst/>
          </a:prstGeom>
          <a:solidFill>
            <a:schemeClr val="bg1">
              <a:lumMod val="8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rPr>
              <a:t>１</a:t>
            </a:r>
            <a:r>
              <a:rPr lang="ja-JP" altLang="en-US" sz="1050" dirty="0" smtClean="0">
                <a:solidFill>
                  <a:schemeClr val="tx1"/>
                </a:solidFill>
              </a:rPr>
              <a:t>．アジアのゲートウェイ、ｽｰﾊﾟｰﾒｶﾞﾘｰｼﾞｮﾝの一翼</a:t>
            </a:r>
            <a:endParaRPr lang="en-US" altLang="ja-JP" sz="1050" dirty="0" smtClean="0">
              <a:solidFill>
                <a:schemeClr val="tx1"/>
              </a:solidFill>
            </a:endParaRPr>
          </a:p>
        </p:txBody>
      </p:sp>
      <p:sp>
        <p:nvSpPr>
          <p:cNvPr id="16" name="角丸四角形 15"/>
          <p:cNvSpPr/>
          <p:nvPr/>
        </p:nvSpPr>
        <p:spPr>
          <a:xfrm>
            <a:off x="5761494" y="4388620"/>
            <a:ext cx="1539354" cy="340327"/>
          </a:xfrm>
          <a:prstGeom prst="roundRect">
            <a:avLst/>
          </a:prstGeom>
          <a:solidFill>
            <a:schemeClr val="bg2"/>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rPr>
              <a:t>２．歴史・伝統文化の集積、世界を魅了</a:t>
            </a:r>
            <a:endParaRPr lang="en-US" altLang="ja-JP" sz="1050" dirty="0" smtClean="0">
              <a:solidFill>
                <a:schemeClr val="tx1"/>
              </a:solidFill>
            </a:endParaRPr>
          </a:p>
        </p:txBody>
      </p:sp>
      <p:sp>
        <p:nvSpPr>
          <p:cNvPr id="17" name="角丸四角形 16"/>
          <p:cNvSpPr/>
          <p:nvPr/>
        </p:nvSpPr>
        <p:spPr>
          <a:xfrm>
            <a:off x="5774031" y="6306357"/>
            <a:ext cx="1539354" cy="340327"/>
          </a:xfrm>
          <a:prstGeom prst="roundRect">
            <a:avLst/>
          </a:prstGeom>
          <a:solidFill>
            <a:schemeClr val="bg1">
              <a:lumMod val="8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rPr>
              <a:t>３．地域の個性と対流による地方創生</a:t>
            </a:r>
            <a:endParaRPr kumimoji="1" lang="ja-JP" altLang="en-US" sz="1050" dirty="0">
              <a:solidFill>
                <a:schemeClr val="tx1"/>
              </a:solidFill>
            </a:endParaRPr>
          </a:p>
        </p:txBody>
      </p:sp>
      <p:sp>
        <p:nvSpPr>
          <p:cNvPr id="18" name="角丸四角形 17"/>
          <p:cNvSpPr/>
          <p:nvPr/>
        </p:nvSpPr>
        <p:spPr>
          <a:xfrm>
            <a:off x="5761494" y="4771006"/>
            <a:ext cx="1539354" cy="340327"/>
          </a:xfrm>
          <a:prstGeom prst="roundRect">
            <a:avLst/>
          </a:prstGeom>
          <a:solidFill>
            <a:schemeClr val="bg2"/>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rPr>
              <a:t>３．快適で豊かに生き生きと暮らせる圏域</a:t>
            </a:r>
            <a:endParaRPr lang="en-US" altLang="ja-JP" sz="1050" dirty="0" smtClean="0">
              <a:solidFill>
                <a:schemeClr val="tx1"/>
              </a:solidFill>
            </a:endParaRPr>
          </a:p>
        </p:txBody>
      </p:sp>
      <p:sp>
        <p:nvSpPr>
          <p:cNvPr id="19" name="角丸四角形 18"/>
          <p:cNvSpPr/>
          <p:nvPr/>
        </p:nvSpPr>
        <p:spPr>
          <a:xfrm>
            <a:off x="5744869" y="2358929"/>
            <a:ext cx="1539354" cy="340327"/>
          </a:xfrm>
          <a:prstGeom prst="roundRect">
            <a:avLst/>
          </a:prstGeom>
          <a:solidFill>
            <a:schemeClr val="bg2"/>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rPr>
              <a:t>１．五輪をターゲットとした首都圏・日本の躍進</a:t>
            </a:r>
            <a:endParaRPr lang="en-US" altLang="ja-JP" sz="1050" dirty="0" smtClean="0">
              <a:solidFill>
                <a:schemeClr val="tx1"/>
              </a:solidFill>
            </a:endParaRPr>
          </a:p>
        </p:txBody>
      </p:sp>
      <p:sp>
        <p:nvSpPr>
          <p:cNvPr id="20" name="角丸四角形 19"/>
          <p:cNvSpPr/>
          <p:nvPr/>
        </p:nvSpPr>
        <p:spPr>
          <a:xfrm>
            <a:off x="5744869" y="2757940"/>
            <a:ext cx="1539354" cy="340327"/>
          </a:xfrm>
          <a:prstGeom prst="roundRect">
            <a:avLst/>
          </a:prstGeom>
          <a:solidFill>
            <a:schemeClr val="bg2"/>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rPr>
              <a:t>２．科学的な国土管理・国土活用</a:t>
            </a:r>
            <a:endParaRPr lang="en-US" altLang="ja-JP" sz="1050" dirty="0" smtClean="0">
              <a:solidFill>
                <a:schemeClr val="tx1"/>
              </a:solidFill>
            </a:endParaRPr>
          </a:p>
        </p:txBody>
      </p:sp>
      <p:sp>
        <p:nvSpPr>
          <p:cNvPr id="21" name="角丸四角形 20"/>
          <p:cNvSpPr/>
          <p:nvPr/>
        </p:nvSpPr>
        <p:spPr>
          <a:xfrm>
            <a:off x="5744869" y="3140326"/>
            <a:ext cx="1539354" cy="340327"/>
          </a:xfrm>
          <a:prstGeom prst="roundRect">
            <a:avLst/>
          </a:prstGeom>
          <a:solidFill>
            <a:schemeClr val="bg1">
              <a:lumMod val="8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rPr>
              <a:t>３．レジリエンス首都圏の構築</a:t>
            </a:r>
            <a:endParaRPr lang="en-US" altLang="ja-JP" sz="1050" dirty="0" smtClean="0">
              <a:solidFill>
                <a:schemeClr val="tx1"/>
              </a:solidFill>
            </a:endParaRPr>
          </a:p>
        </p:txBody>
      </p:sp>
      <p:sp>
        <p:nvSpPr>
          <p:cNvPr id="22" name="角丸四角形 21"/>
          <p:cNvSpPr/>
          <p:nvPr/>
        </p:nvSpPr>
        <p:spPr>
          <a:xfrm>
            <a:off x="7332600" y="2358929"/>
            <a:ext cx="1539354" cy="340327"/>
          </a:xfrm>
          <a:prstGeom prst="roundRect">
            <a:avLst/>
          </a:prstGeom>
          <a:solidFill>
            <a:schemeClr val="bg1">
              <a:lumMod val="8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rPr>
              <a:t>４．スーパーメガリージョンの形成</a:t>
            </a:r>
            <a:endParaRPr lang="en-US" altLang="ja-JP" sz="1050" dirty="0" smtClean="0">
              <a:solidFill>
                <a:schemeClr val="tx1"/>
              </a:solidFill>
            </a:endParaRPr>
          </a:p>
        </p:txBody>
      </p:sp>
      <p:sp>
        <p:nvSpPr>
          <p:cNvPr id="23" name="角丸四角形 22"/>
          <p:cNvSpPr/>
          <p:nvPr/>
        </p:nvSpPr>
        <p:spPr>
          <a:xfrm>
            <a:off x="7332600" y="2757940"/>
            <a:ext cx="1539354" cy="340327"/>
          </a:xfrm>
          <a:prstGeom prst="roundRect">
            <a:avLst/>
          </a:prstGeom>
          <a:solidFill>
            <a:schemeClr val="bg1">
              <a:lumMod val="8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rPr>
              <a:t>５．首都圏新構造</a:t>
            </a:r>
            <a:r>
              <a:rPr lang="ja-JP" altLang="en-US" sz="1050" dirty="0" smtClean="0">
                <a:solidFill>
                  <a:schemeClr val="tx1"/>
                </a:solidFill>
              </a:rPr>
              <a:t>の</a:t>
            </a:r>
            <a:r>
              <a:rPr lang="en-US" altLang="ja-JP" sz="1050" dirty="0" smtClean="0">
                <a:solidFill>
                  <a:schemeClr val="tx1"/>
                </a:solidFill>
              </a:rPr>
              <a:t/>
            </a:r>
            <a:br>
              <a:rPr lang="en-US" altLang="ja-JP" sz="1050" dirty="0" smtClean="0">
                <a:solidFill>
                  <a:schemeClr val="tx1"/>
                </a:solidFill>
              </a:rPr>
            </a:br>
            <a:r>
              <a:rPr lang="ja-JP" altLang="en-US" sz="1050" dirty="0" smtClean="0">
                <a:solidFill>
                  <a:schemeClr val="tx1"/>
                </a:solidFill>
              </a:rPr>
              <a:t>構築</a:t>
            </a:r>
            <a:endParaRPr lang="en-US" altLang="ja-JP" sz="1050" dirty="0" smtClean="0">
              <a:solidFill>
                <a:schemeClr val="tx1"/>
              </a:solidFill>
            </a:endParaRPr>
          </a:p>
        </p:txBody>
      </p:sp>
      <p:sp>
        <p:nvSpPr>
          <p:cNvPr id="24" name="角丸四角形 23"/>
          <p:cNvSpPr/>
          <p:nvPr/>
        </p:nvSpPr>
        <p:spPr>
          <a:xfrm>
            <a:off x="7332600" y="3140326"/>
            <a:ext cx="1539354" cy="340327"/>
          </a:xfrm>
          <a:prstGeom prst="roundRect">
            <a:avLst/>
          </a:prstGeom>
          <a:solidFill>
            <a:schemeClr val="bg1">
              <a:lumMod val="8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rPr>
              <a:t>６．</a:t>
            </a:r>
            <a:r>
              <a:rPr lang="ja-JP" altLang="en-US" sz="1050" dirty="0">
                <a:solidFill>
                  <a:schemeClr val="tx1"/>
                </a:solidFill>
              </a:rPr>
              <a:t>共生首都圏の形成と都市農村対流</a:t>
            </a:r>
            <a:endParaRPr lang="en-US" altLang="ja-JP" sz="1050" dirty="0" smtClean="0">
              <a:solidFill>
                <a:schemeClr val="tx1"/>
              </a:solidFill>
            </a:endParaRPr>
          </a:p>
        </p:txBody>
      </p:sp>
      <p:sp>
        <p:nvSpPr>
          <p:cNvPr id="25" name="角丸四角形 24"/>
          <p:cNvSpPr/>
          <p:nvPr/>
        </p:nvSpPr>
        <p:spPr>
          <a:xfrm>
            <a:off x="7357538" y="3989609"/>
            <a:ext cx="1539354" cy="340327"/>
          </a:xfrm>
          <a:prstGeom prst="roundRect">
            <a:avLst/>
          </a:prstGeom>
          <a:solidFill>
            <a:schemeClr val="bg1">
              <a:lumMod val="8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rPr>
              <a:t>４．災害</a:t>
            </a:r>
            <a:r>
              <a:rPr lang="ja-JP" altLang="en-US" sz="1050" dirty="0">
                <a:solidFill>
                  <a:schemeClr val="tx1"/>
                </a:solidFill>
              </a:rPr>
              <a:t>に強い安全・安心圏域</a:t>
            </a:r>
            <a:endParaRPr lang="en-US" altLang="ja-JP" sz="1050" dirty="0" smtClean="0">
              <a:solidFill>
                <a:schemeClr val="tx1"/>
              </a:solidFill>
            </a:endParaRPr>
          </a:p>
        </p:txBody>
      </p:sp>
      <p:sp>
        <p:nvSpPr>
          <p:cNvPr id="26" name="角丸四角形 25"/>
          <p:cNvSpPr/>
          <p:nvPr/>
        </p:nvSpPr>
        <p:spPr>
          <a:xfrm>
            <a:off x="7357538" y="4388620"/>
            <a:ext cx="1539354" cy="340327"/>
          </a:xfrm>
          <a:prstGeom prst="roundRect">
            <a:avLst/>
          </a:prstGeom>
          <a:solidFill>
            <a:schemeClr val="bg1">
              <a:lumMod val="8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rPr>
              <a:t>５．</a:t>
            </a:r>
            <a:r>
              <a:rPr lang="ja-JP" altLang="en-US" sz="1050" dirty="0">
                <a:solidFill>
                  <a:schemeClr val="tx1"/>
                </a:solidFill>
              </a:rPr>
              <a:t>持続可能な世界的環境先進圏域</a:t>
            </a:r>
            <a:endParaRPr lang="en-US" altLang="ja-JP" sz="1050" dirty="0" smtClean="0">
              <a:solidFill>
                <a:schemeClr val="tx1"/>
              </a:solidFill>
            </a:endParaRPr>
          </a:p>
        </p:txBody>
      </p:sp>
      <p:sp>
        <p:nvSpPr>
          <p:cNvPr id="27" name="角丸四角形 26"/>
          <p:cNvSpPr/>
          <p:nvPr/>
        </p:nvSpPr>
        <p:spPr>
          <a:xfrm>
            <a:off x="7361762" y="5508335"/>
            <a:ext cx="1539354" cy="340327"/>
          </a:xfrm>
          <a:prstGeom prst="roundRect">
            <a:avLst/>
          </a:prstGeom>
          <a:solidFill>
            <a:schemeClr val="bg1">
              <a:lumMod val="8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rPr>
              <a:t>４．</a:t>
            </a:r>
            <a:r>
              <a:rPr lang="ja-JP" altLang="en-US" sz="1050" dirty="0">
                <a:solidFill>
                  <a:schemeClr val="tx1"/>
                </a:solidFill>
              </a:rPr>
              <a:t>安全・安⼼で環境と共⽣した地域づくり</a:t>
            </a:r>
            <a:endParaRPr kumimoji="1" lang="ja-JP" altLang="en-US" sz="1050" dirty="0">
              <a:solidFill>
                <a:schemeClr val="tx1"/>
              </a:solidFill>
            </a:endParaRPr>
          </a:p>
        </p:txBody>
      </p:sp>
      <p:sp>
        <p:nvSpPr>
          <p:cNvPr id="28" name="角丸四角形 27"/>
          <p:cNvSpPr/>
          <p:nvPr/>
        </p:nvSpPr>
        <p:spPr>
          <a:xfrm>
            <a:off x="7361762" y="5907346"/>
            <a:ext cx="1539354" cy="340327"/>
          </a:xfrm>
          <a:prstGeom prst="roundRect">
            <a:avLst/>
          </a:prstGeom>
          <a:solidFill>
            <a:schemeClr val="bg1">
              <a:lumMod val="8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rPr>
              <a:t>５．⼈材育成と共助社会の形成</a:t>
            </a:r>
            <a:endParaRPr kumimoji="1" lang="ja-JP" altLang="en-US" sz="1050" dirty="0">
              <a:solidFill>
                <a:schemeClr val="tx1"/>
              </a:solidFill>
            </a:endParaRPr>
          </a:p>
        </p:txBody>
      </p:sp>
      <p:sp>
        <p:nvSpPr>
          <p:cNvPr id="29" name="二等辺三角形 28"/>
          <p:cNvSpPr/>
          <p:nvPr/>
        </p:nvSpPr>
        <p:spPr>
          <a:xfrm rot="5400000">
            <a:off x="5050744" y="2812057"/>
            <a:ext cx="1173032" cy="11429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二等辺三角形 29"/>
          <p:cNvSpPr/>
          <p:nvPr/>
        </p:nvSpPr>
        <p:spPr>
          <a:xfrm rot="5400000">
            <a:off x="5050744" y="4349913"/>
            <a:ext cx="1173032" cy="11429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二等辺三角形 30"/>
          <p:cNvSpPr/>
          <p:nvPr/>
        </p:nvSpPr>
        <p:spPr>
          <a:xfrm rot="5400000">
            <a:off x="5050744" y="5879456"/>
            <a:ext cx="1173032" cy="11429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54</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738664"/>
          </a:xfrm>
          <a:prstGeom prst="rect">
            <a:avLst/>
          </a:prstGeom>
        </p:spPr>
        <p:txBody>
          <a:bodyPr wrap="square">
            <a:spAutoFit/>
          </a:bodyPr>
          <a:lstStyle/>
          <a:p>
            <a:pPr marL="180000" lvl="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の圏域と比較して、大阪圏は生活環境や学術基盤、文化ストックに強み</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を有しています。</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現在議論されている広域地方計画で示された戦略の方向性でも、経済活動とこれらをバランスよくとりあげている点が特徴</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と言えます。</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320703" y="478332"/>
            <a:ext cx="4572000" cy="307777"/>
          </a:xfrm>
          <a:prstGeom prst="rect">
            <a:avLst/>
          </a:prstGeom>
        </p:spPr>
        <p:txBody>
          <a:bodyPr>
            <a:spAutoFit/>
          </a:bodyPr>
          <a:lstStyle/>
          <a:p>
            <a:pPr marL="180000" lvl="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（１）東京圏への流出超過の解消　大阪の強み・特徴</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4" name="直線コネクタ 33"/>
          <p:cNvCxnSpPr/>
          <p:nvPr/>
        </p:nvCxnSpPr>
        <p:spPr>
          <a:xfrm>
            <a:off x="179512" y="799200"/>
            <a:ext cx="8784976"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2223267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角丸四角形 314"/>
          <p:cNvSpPr/>
          <p:nvPr/>
        </p:nvSpPr>
        <p:spPr>
          <a:xfrm>
            <a:off x="179512" y="2978537"/>
            <a:ext cx="8694026" cy="14585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tLang="ja-JP" sz="1200" dirty="0" smtClean="0"/>
          </a:p>
        </p:txBody>
      </p:sp>
      <p:sp>
        <p:nvSpPr>
          <p:cNvPr id="306" name="角丸四角形 305"/>
          <p:cNvSpPr/>
          <p:nvPr/>
        </p:nvSpPr>
        <p:spPr>
          <a:xfrm>
            <a:off x="1888760" y="4922753"/>
            <a:ext cx="6984777" cy="14585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tLang="ja-JP" sz="1200" dirty="0" smtClean="0"/>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55</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738664"/>
          </a:xfrm>
          <a:prstGeom prst="rect">
            <a:avLst/>
          </a:prstGeom>
        </p:spPr>
        <p:txBody>
          <a:bodyPr wrap="square">
            <a:spAutoFit/>
          </a:bodyPr>
          <a:lstStyle/>
          <a:p>
            <a:pPr marL="180000" lvl="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東京圏</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へ</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人口流出超過に歯止めをかけるため、大阪の強みである「住みやすさと働きやすさの両立」をさらに強化します。仕事が原因で東京に流出する人口を減らすと同時に、住みやすさを求めて東京から流入する人口を増や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東京から大阪への人口対流をより大きな流れにしていくことを目指します。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2112291" y="1916833"/>
            <a:ext cx="1404236" cy="6480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200" dirty="0" smtClean="0"/>
              <a:t>居住環境が良い</a:t>
            </a:r>
            <a:endParaRPr lang="en-US" altLang="ja-JP" sz="1200" dirty="0" smtClean="0"/>
          </a:p>
        </p:txBody>
      </p:sp>
      <p:sp>
        <p:nvSpPr>
          <p:cNvPr id="24" name="角丸四角形 23"/>
          <p:cNvSpPr/>
          <p:nvPr/>
        </p:nvSpPr>
        <p:spPr>
          <a:xfrm>
            <a:off x="7225374" y="1916833"/>
            <a:ext cx="1404236" cy="6480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200" dirty="0" smtClean="0"/>
              <a:t>研究・学術基盤</a:t>
            </a:r>
            <a:endParaRPr lang="en-US" altLang="ja-JP" sz="1200" dirty="0" smtClean="0"/>
          </a:p>
          <a:p>
            <a:pPr algn="ctr"/>
            <a:r>
              <a:rPr lang="ja-JP" altLang="en-US" sz="1200" dirty="0" smtClean="0"/>
              <a:t>がある</a:t>
            </a:r>
            <a:endParaRPr lang="en-US" altLang="ja-JP" sz="1200" dirty="0" smtClean="0"/>
          </a:p>
        </p:txBody>
      </p:sp>
      <p:sp>
        <p:nvSpPr>
          <p:cNvPr id="71" name="角丸四角形 70"/>
          <p:cNvSpPr/>
          <p:nvPr/>
        </p:nvSpPr>
        <p:spPr>
          <a:xfrm>
            <a:off x="3816652" y="1916833"/>
            <a:ext cx="1404236" cy="6480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200" dirty="0" smtClean="0"/>
              <a:t>多様な産業が</a:t>
            </a:r>
            <a:endParaRPr lang="en-US" altLang="ja-JP" sz="1200" dirty="0" smtClean="0"/>
          </a:p>
          <a:p>
            <a:pPr algn="ctr"/>
            <a:r>
              <a:rPr lang="ja-JP" altLang="en-US" sz="1200" dirty="0" smtClean="0"/>
              <a:t>集積</a:t>
            </a:r>
            <a:endParaRPr lang="en-US" altLang="ja-JP" sz="1200" dirty="0" smtClean="0"/>
          </a:p>
        </p:txBody>
      </p:sp>
      <p:sp>
        <p:nvSpPr>
          <p:cNvPr id="160" name="角丸四角形 159"/>
          <p:cNvSpPr/>
          <p:nvPr/>
        </p:nvSpPr>
        <p:spPr>
          <a:xfrm>
            <a:off x="5521013" y="1916832"/>
            <a:ext cx="1404236" cy="6480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200" dirty="0" smtClean="0"/>
              <a:t>イノベーションの</a:t>
            </a:r>
            <a:endParaRPr lang="en-US" altLang="ja-JP" sz="1200" dirty="0" smtClean="0"/>
          </a:p>
          <a:p>
            <a:pPr algn="ctr"/>
            <a:r>
              <a:rPr lang="ja-JP" altLang="en-US" sz="1200" dirty="0" smtClean="0"/>
              <a:t>芽生え</a:t>
            </a:r>
            <a:endParaRPr lang="en-US" altLang="ja-JP" sz="1200" dirty="0" smtClean="0"/>
          </a:p>
        </p:txBody>
      </p:sp>
      <p:cxnSp>
        <p:nvCxnSpPr>
          <p:cNvPr id="2111" name="直線矢印コネクタ 2110"/>
          <p:cNvCxnSpPr>
            <a:stCxn id="22" idx="2"/>
          </p:cNvCxnSpPr>
          <p:nvPr/>
        </p:nvCxnSpPr>
        <p:spPr>
          <a:xfrm>
            <a:off x="2814409" y="2564905"/>
            <a:ext cx="445220" cy="7796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7" name="直線矢印コネクタ 256"/>
          <p:cNvCxnSpPr>
            <a:stCxn id="71" idx="2"/>
          </p:cNvCxnSpPr>
          <p:nvPr/>
        </p:nvCxnSpPr>
        <p:spPr>
          <a:xfrm flipH="1">
            <a:off x="3259629" y="2564905"/>
            <a:ext cx="1259141" cy="7796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9" name="直線矢印コネクタ 258"/>
          <p:cNvCxnSpPr>
            <a:stCxn id="71" idx="2"/>
          </p:cNvCxnSpPr>
          <p:nvPr/>
        </p:nvCxnSpPr>
        <p:spPr>
          <a:xfrm>
            <a:off x="4518770" y="2564905"/>
            <a:ext cx="2958712" cy="7788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3" name="直線矢印コネクタ 262"/>
          <p:cNvCxnSpPr>
            <a:stCxn id="160" idx="2"/>
          </p:cNvCxnSpPr>
          <p:nvPr/>
        </p:nvCxnSpPr>
        <p:spPr>
          <a:xfrm>
            <a:off x="6223131" y="2564904"/>
            <a:ext cx="1254351" cy="77886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6" name="直線矢印コネクタ 265"/>
          <p:cNvCxnSpPr>
            <a:stCxn id="24" idx="2"/>
          </p:cNvCxnSpPr>
          <p:nvPr/>
        </p:nvCxnSpPr>
        <p:spPr>
          <a:xfrm flipH="1">
            <a:off x="7477482" y="2564905"/>
            <a:ext cx="450010" cy="7788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33" name="乗算記号 232"/>
          <p:cNvSpPr/>
          <p:nvPr/>
        </p:nvSpPr>
        <p:spPr>
          <a:xfrm>
            <a:off x="4923947" y="3211344"/>
            <a:ext cx="914400" cy="914400"/>
          </a:xfrm>
          <a:prstGeom prst="mathMultiply">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6" name="角丸四角形 275"/>
          <p:cNvSpPr/>
          <p:nvPr/>
        </p:nvSpPr>
        <p:spPr>
          <a:xfrm>
            <a:off x="2112291" y="5085185"/>
            <a:ext cx="2124237" cy="48564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200" dirty="0" smtClean="0"/>
              <a:t>①若い世代の就職・結婚・出産・子育ての希望を実現する</a:t>
            </a:r>
            <a:endParaRPr lang="en-US" altLang="ja-JP" sz="1200" dirty="0" smtClean="0"/>
          </a:p>
        </p:txBody>
      </p:sp>
      <p:sp>
        <p:nvSpPr>
          <p:cNvPr id="277" name="角丸四角形 276"/>
          <p:cNvSpPr/>
          <p:nvPr/>
        </p:nvSpPr>
        <p:spPr>
          <a:xfrm>
            <a:off x="4319029" y="5085185"/>
            <a:ext cx="2124237" cy="48564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200" dirty="0" smtClean="0"/>
              <a:t>②次代の「大阪」を担う人を</a:t>
            </a:r>
            <a:r>
              <a:rPr lang="ja-JP" altLang="en-US" sz="1200" dirty="0"/>
              <a:t>つくる</a:t>
            </a:r>
            <a:endParaRPr lang="en-US" altLang="ja-JP" sz="1200" dirty="0" smtClean="0"/>
          </a:p>
        </p:txBody>
      </p:sp>
      <p:sp>
        <p:nvSpPr>
          <p:cNvPr id="278" name="角丸四角形 277"/>
          <p:cNvSpPr/>
          <p:nvPr/>
        </p:nvSpPr>
        <p:spPr>
          <a:xfrm>
            <a:off x="6533276" y="5085185"/>
            <a:ext cx="2124237" cy="48564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200" dirty="0" smtClean="0"/>
              <a:t>③誰もが健康でいきいきと活躍できる「まち」をつくる</a:t>
            </a:r>
            <a:endParaRPr lang="en-US" altLang="ja-JP" sz="1200" dirty="0" smtClean="0"/>
          </a:p>
        </p:txBody>
      </p:sp>
      <p:sp>
        <p:nvSpPr>
          <p:cNvPr id="279" name="角丸四角形 278"/>
          <p:cNvSpPr/>
          <p:nvPr/>
        </p:nvSpPr>
        <p:spPr>
          <a:xfrm>
            <a:off x="2107501" y="5714842"/>
            <a:ext cx="2124237" cy="48564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200" dirty="0" smtClean="0"/>
              <a:t>④安全・安心な地域をつくる</a:t>
            </a:r>
            <a:endParaRPr lang="en-US" altLang="ja-JP" sz="1200" dirty="0" smtClean="0"/>
          </a:p>
        </p:txBody>
      </p:sp>
      <p:sp>
        <p:nvSpPr>
          <p:cNvPr id="280" name="角丸四角形 279"/>
          <p:cNvSpPr/>
          <p:nvPr/>
        </p:nvSpPr>
        <p:spPr>
          <a:xfrm>
            <a:off x="4319029" y="5714842"/>
            <a:ext cx="2124237" cy="48564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200" dirty="0" smtClean="0"/>
              <a:t>⑤都市としての経済機能を強化する</a:t>
            </a:r>
            <a:endParaRPr lang="en-US" altLang="ja-JP" sz="1200" dirty="0" smtClean="0"/>
          </a:p>
        </p:txBody>
      </p:sp>
      <p:sp>
        <p:nvSpPr>
          <p:cNvPr id="281" name="角丸四角形 280"/>
          <p:cNvSpPr/>
          <p:nvPr/>
        </p:nvSpPr>
        <p:spPr>
          <a:xfrm>
            <a:off x="6533275" y="5714842"/>
            <a:ext cx="2124237" cy="48564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200" dirty="0" smtClean="0"/>
              <a:t>⑥定住魅力・都市魅力を強化する</a:t>
            </a:r>
            <a:endParaRPr lang="en-US" altLang="ja-JP" sz="1200" dirty="0" smtClean="0"/>
          </a:p>
        </p:txBody>
      </p:sp>
      <p:sp>
        <p:nvSpPr>
          <p:cNvPr id="307" name="正方形/長方形 306"/>
          <p:cNvSpPr/>
          <p:nvPr/>
        </p:nvSpPr>
        <p:spPr>
          <a:xfrm>
            <a:off x="338336" y="2056203"/>
            <a:ext cx="1319592" cy="369332"/>
          </a:xfrm>
          <a:prstGeom prst="rect">
            <a:avLst/>
          </a:prstGeom>
        </p:spPr>
        <p:txBody>
          <a:bodyPr wrap="none">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大阪の現状</a:t>
            </a:r>
            <a:endParaRPr lang="ja-JP" altLang="en-US" b="1" dirty="0"/>
          </a:p>
        </p:txBody>
      </p:sp>
      <p:sp>
        <p:nvSpPr>
          <p:cNvPr id="308" name="正方形/長方形 307"/>
          <p:cNvSpPr/>
          <p:nvPr/>
        </p:nvSpPr>
        <p:spPr>
          <a:xfrm>
            <a:off x="258989" y="3246159"/>
            <a:ext cx="1478290" cy="923330"/>
          </a:xfrm>
          <a:prstGeom prst="rect">
            <a:avLst/>
          </a:prstGeom>
        </p:spPr>
        <p:txBody>
          <a:bodyPr wrap="none">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大阪の強み・</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さらに強化</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すべきポイント</a:t>
            </a:r>
            <a:endParaRPr lang="ja-JP" altLang="en-US" b="1" dirty="0"/>
          </a:p>
        </p:txBody>
      </p:sp>
      <p:sp>
        <p:nvSpPr>
          <p:cNvPr id="309" name="正方形/長方形 308"/>
          <p:cNvSpPr/>
          <p:nvPr/>
        </p:nvSpPr>
        <p:spPr>
          <a:xfrm>
            <a:off x="107504" y="5190375"/>
            <a:ext cx="1781257" cy="923330"/>
          </a:xfrm>
          <a:prstGeom prst="rect">
            <a:avLst/>
          </a:prstGeom>
        </p:spPr>
        <p:txBody>
          <a:bodyPr wrap="none">
            <a:spAutoFit/>
          </a:bodyPr>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まち</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・ひと・しごと</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創生総合戦略の</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基本目標</a:t>
            </a:r>
            <a:endParaRPr lang="ja-JP" altLang="en-US" b="1" dirty="0"/>
          </a:p>
        </p:txBody>
      </p:sp>
      <p:sp>
        <p:nvSpPr>
          <p:cNvPr id="326" name="二等辺三角形 325"/>
          <p:cNvSpPr/>
          <p:nvPr/>
        </p:nvSpPr>
        <p:spPr>
          <a:xfrm rot="10800000">
            <a:off x="4411756" y="4581128"/>
            <a:ext cx="1872208" cy="217549"/>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0" name="円/楕円 359"/>
          <p:cNvSpPr/>
          <p:nvPr/>
        </p:nvSpPr>
        <p:spPr>
          <a:xfrm>
            <a:off x="2112290" y="3344507"/>
            <a:ext cx="2299521" cy="64732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000" b="1" dirty="0" smtClean="0"/>
              <a:t>住みやすい</a:t>
            </a:r>
            <a:endParaRPr lang="ja-JP" altLang="en-US" sz="2000" b="1" dirty="0"/>
          </a:p>
        </p:txBody>
      </p:sp>
      <p:sp>
        <p:nvSpPr>
          <p:cNvPr id="362" name="円/楕円 361"/>
          <p:cNvSpPr/>
          <p:nvPr/>
        </p:nvSpPr>
        <p:spPr>
          <a:xfrm>
            <a:off x="6330089" y="3344507"/>
            <a:ext cx="2299521" cy="64732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000" b="1" dirty="0"/>
              <a:t>働き</a:t>
            </a:r>
            <a:r>
              <a:rPr lang="ja-JP" altLang="en-US" sz="2000" b="1" dirty="0" smtClean="0"/>
              <a:t>やすい</a:t>
            </a:r>
            <a:endParaRPr lang="ja-JP" altLang="en-US" sz="2000" b="1" dirty="0"/>
          </a:p>
        </p:txBody>
      </p:sp>
      <p:sp>
        <p:nvSpPr>
          <p:cNvPr id="31" name="正方形/長方形 30"/>
          <p:cNvSpPr/>
          <p:nvPr/>
        </p:nvSpPr>
        <p:spPr>
          <a:xfrm>
            <a:off x="320702" y="478332"/>
            <a:ext cx="5379005" cy="307777"/>
          </a:xfrm>
          <a:prstGeom prst="rect">
            <a:avLst/>
          </a:prstGeom>
        </p:spPr>
        <p:txBody>
          <a:bodyPr wrap="square">
            <a:spAutoFit/>
          </a:bodyPr>
          <a:lstStyle/>
          <a:p>
            <a:pPr marL="180000" lvl="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（１）東京圏への流出超過の解消　東京圏から大阪への人口対流</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2" name="直線コネクタ 31"/>
          <p:cNvCxnSpPr/>
          <p:nvPr/>
        </p:nvCxnSpPr>
        <p:spPr>
          <a:xfrm>
            <a:off x="179512" y="799200"/>
            <a:ext cx="8784976"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468131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67544" y="2123510"/>
            <a:ext cx="5054570" cy="3420285"/>
          </a:xfrm>
          <a:prstGeom prst="rect">
            <a:avLst/>
          </a:prstGeom>
          <a:ln w="38100">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56</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523220"/>
          </a:xfrm>
          <a:prstGeom prst="rect">
            <a:avLst/>
          </a:prstGeom>
        </p:spPr>
        <p:txBody>
          <a:bodyPr wrap="square">
            <a:spAutoFit/>
          </a:bodyPr>
          <a:lstStyle/>
          <a:p>
            <a:pPr marL="180000" lvl="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まち・ひと・しごと創生総合戦略の実施により、「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住みやすさと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働きやすさ」をより高いレベルで両立させることにより、特に以下のターゲット層について流入が促進（流出が抑制）されると考えられます。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円/楕円 5"/>
          <p:cNvSpPr/>
          <p:nvPr/>
        </p:nvSpPr>
        <p:spPr bwMode="auto">
          <a:xfrm>
            <a:off x="3923803" y="2664515"/>
            <a:ext cx="1267620" cy="2150616"/>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28650">
              <a:lnSpc>
                <a:spcPct val="130000"/>
              </a:lnSpc>
              <a:spcBef>
                <a:spcPct val="50000"/>
              </a:spcBef>
            </a:pPr>
            <a:r>
              <a:rPr lang="ja-JP" altLang="en-US" sz="2000" b="1" dirty="0">
                <a:solidFill>
                  <a:srgbClr val="000000"/>
                </a:solidFill>
                <a:latin typeface="+mn-ea"/>
                <a:cs typeface="Times New Roman" pitchFamily="18" charset="0"/>
              </a:rPr>
              <a:t>大阪</a:t>
            </a:r>
          </a:p>
        </p:txBody>
      </p:sp>
      <p:sp>
        <p:nvSpPr>
          <p:cNvPr id="8" name="四角形吹き出し 7"/>
          <p:cNvSpPr/>
          <p:nvPr/>
        </p:nvSpPr>
        <p:spPr bwMode="auto">
          <a:xfrm>
            <a:off x="2401868" y="4023043"/>
            <a:ext cx="1733138" cy="1224567"/>
          </a:xfrm>
          <a:prstGeom prst="wedgeRectCallout">
            <a:avLst>
              <a:gd name="adj1" fmla="val 63736"/>
              <a:gd name="adj2" fmla="val -46633"/>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noAutofit/>
          </a:bodyPr>
          <a:lstStyle/>
          <a:p>
            <a:pPr algn="ctr" defTabSz="628650">
              <a:lnSpc>
                <a:spcPct val="130000"/>
              </a:lnSpc>
              <a:spcBef>
                <a:spcPct val="50000"/>
              </a:spcBef>
            </a:pPr>
            <a:endParaRPr lang="ja-JP" altLang="en-US" sz="1400">
              <a:solidFill>
                <a:srgbClr val="000000"/>
              </a:solidFill>
              <a:latin typeface="Century" pitchFamily="18" charset="0"/>
              <a:ea typeface="ＭＳ Ｐゴシック" pitchFamily="50" charset="-128"/>
              <a:cs typeface="Times New Roman" pitchFamily="18" charset="0"/>
            </a:endParaRPr>
          </a:p>
        </p:txBody>
      </p:sp>
      <p:sp>
        <p:nvSpPr>
          <p:cNvPr id="10" name="円/楕円 9"/>
          <p:cNvSpPr/>
          <p:nvPr/>
        </p:nvSpPr>
        <p:spPr bwMode="auto">
          <a:xfrm>
            <a:off x="742434" y="2664515"/>
            <a:ext cx="1267620" cy="2150616"/>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628650" rtl="0" eaLnBrk="1" fontAlgn="base" latinLnBrk="0" hangingPunct="1">
              <a:lnSpc>
                <a:spcPct val="130000"/>
              </a:lnSpc>
              <a:spcBef>
                <a:spcPct val="50000"/>
              </a:spcBef>
              <a:spcAft>
                <a:spcPct val="0"/>
              </a:spcAft>
              <a:buClr>
                <a:schemeClr val="hlink"/>
              </a:buClr>
              <a:buSzTx/>
              <a:buFont typeface="Wingdings" pitchFamily="2" charset="2"/>
              <a:buNone/>
              <a:tabLst/>
            </a:pPr>
            <a:r>
              <a:rPr kumimoji="1" lang="ja-JP" altLang="en-US" sz="2000" b="1" i="0" u="none" strike="noStrike" cap="none" normalizeH="0" baseline="0" dirty="0" smtClean="0">
                <a:ln>
                  <a:noFill/>
                </a:ln>
                <a:solidFill>
                  <a:srgbClr val="000000"/>
                </a:solidFill>
                <a:effectLst/>
                <a:latin typeface="+mn-ea"/>
                <a:cs typeface="Times New Roman" pitchFamily="18" charset="0"/>
              </a:rPr>
              <a:t>西日本</a:t>
            </a:r>
          </a:p>
        </p:txBody>
      </p:sp>
      <p:sp>
        <p:nvSpPr>
          <p:cNvPr id="11" name="円/楕円 10"/>
          <p:cNvSpPr/>
          <p:nvPr/>
        </p:nvSpPr>
        <p:spPr bwMode="auto">
          <a:xfrm>
            <a:off x="7022504" y="2430759"/>
            <a:ext cx="1267620" cy="2384372"/>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628650" rtl="0" eaLnBrk="1" fontAlgn="base" latinLnBrk="0" hangingPunct="1">
              <a:lnSpc>
                <a:spcPct val="130000"/>
              </a:lnSpc>
              <a:spcBef>
                <a:spcPct val="50000"/>
              </a:spcBef>
              <a:spcAft>
                <a:spcPct val="0"/>
              </a:spcAft>
              <a:buClr>
                <a:schemeClr val="hlink"/>
              </a:buClr>
              <a:buSzTx/>
              <a:buFont typeface="Wingdings" pitchFamily="2" charset="2"/>
              <a:buNone/>
              <a:tabLst/>
            </a:pPr>
            <a:r>
              <a:rPr kumimoji="1" lang="ja-JP" altLang="en-US" sz="2000" b="1" i="0" u="none" strike="noStrike" cap="none" normalizeH="0" baseline="0" dirty="0" smtClean="0">
                <a:ln>
                  <a:noFill/>
                </a:ln>
                <a:solidFill>
                  <a:srgbClr val="000000"/>
                </a:solidFill>
                <a:effectLst/>
                <a:latin typeface="+mn-ea"/>
                <a:cs typeface="Times New Roman" pitchFamily="18" charset="0"/>
              </a:rPr>
              <a:t>東京</a:t>
            </a:r>
          </a:p>
        </p:txBody>
      </p:sp>
      <p:sp>
        <p:nvSpPr>
          <p:cNvPr id="13" name="四角形吹き出し 12"/>
          <p:cNvSpPr/>
          <p:nvPr/>
        </p:nvSpPr>
        <p:spPr bwMode="auto">
          <a:xfrm>
            <a:off x="5702089" y="1763470"/>
            <a:ext cx="1462199" cy="719034"/>
          </a:xfrm>
          <a:prstGeom prst="wedgeRectCallout">
            <a:avLst>
              <a:gd name="adj1" fmla="val -11691"/>
              <a:gd name="adj2" fmla="val 130476"/>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36000" tIns="36000" rIns="36000" bIns="36000" numCol="1" rtlCol="0" anchor="t" anchorCtr="0" compatLnSpc="1">
            <a:prstTxWarp prst="textNoShape">
              <a:avLst/>
            </a:prstTxWarp>
            <a:spAutoFit/>
          </a:bodyPr>
          <a:lstStyle/>
          <a:p>
            <a:pPr marL="0" marR="0" indent="0" algn="ctr" defTabSz="628650" rtl="0" eaLnBrk="1" fontAlgn="base" latinLnBrk="0" hangingPunct="1">
              <a:spcBef>
                <a:spcPts val="0"/>
              </a:spcBef>
              <a:spcAft>
                <a:spcPct val="0"/>
              </a:spcAft>
              <a:buClr>
                <a:schemeClr val="hlink"/>
              </a:buClr>
              <a:buSzTx/>
              <a:buFont typeface="Wingdings" pitchFamily="2" charset="2"/>
              <a:buNone/>
              <a:tabLst/>
            </a:pPr>
            <a:r>
              <a:rPr kumimoji="1" lang="en-US" altLang="ja-JP" sz="1400" b="0" i="0" u="none" strike="noStrike" cap="none" normalizeH="0" baseline="0" dirty="0" smtClean="0">
                <a:ln>
                  <a:noFill/>
                </a:ln>
                <a:solidFill>
                  <a:srgbClr val="000000"/>
                </a:solidFill>
                <a:effectLst/>
                <a:latin typeface="+mn-ea"/>
                <a:cs typeface="Times New Roman" pitchFamily="18" charset="0"/>
              </a:rPr>
              <a:t>20</a:t>
            </a:r>
            <a:r>
              <a:rPr kumimoji="1" lang="ja-JP" altLang="en-US" sz="1400" b="0" i="0" u="none" strike="noStrike" cap="none" normalizeH="0" baseline="0" dirty="0" smtClean="0">
                <a:ln>
                  <a:noFill/>
                </a:ln>
                <a:solidFill>
                  <a:srgbClr val="000000"/>
                </a:solidFill>
                <a:effectLst/>
                <a:latin typeface="+mn-ea"/>
                <a:cs typeface="Times New Roman" pitchFamily="18" charset="0"/>
              </a:rPr>
              <a:t>～</a:t>
            </a:r>
            <a:r>
              <a:rPr kumimoji="1" lang="en-US" altLang="ja-JP" sz="1400" b="0" i="0" u="none" strike="noStrike" cap="none" normalizeH="0" baseline="0" dirty="0" smtClean="0">
                <a:ln>
                  <a:noFill/>
                </a:ln>
                <a:solidFill>
                  <a:srgbClr val="000000"/>
                </a:solidFill>
                <a:effectLst/>
                <a:latin typeface="+mn-ea"/>
                <a:cs typeface="Times New Roman" pitchFamily="18" charset="0"/>
              </a:rPr>
              <a:t>39</a:t>
            </a:r>
            <a:r>
              <a:rPr kumimoji="1" lang="ja-JP" altLang="en-US" sz="1400" b="0" i="0" u="none" strike="noStrike" cap="none" normalizeH="0" baseline="0" dirty="0" smtClean="0">
                <a:ln>
                  <a:noFill/>
                </a:ln>
                <a:solidFill>
                  <a:srgbClr val="000000"/>
                </a:solidFill>
                <a:effectLst/>
                <a:latin typeface="+mn-ea"/>
                <a:cs typeface="Times New Roman" pitchFamily="18" charset="0"/>
              </a:rPr>
              <a:t>歳</a:t>
            </a:r>
            <a:endParaRPr kumimoji="1" lang="en-US" altLang="ja-JP" sz="1400" b="0" i="0" u="none" strike="noStrike" cap="none" normalizeH="0" baseline="0" dirty="0" smtClean="0">
              <a:ln>
                <a:noFill/>
              </a:ln>
              <a:solidFill>
                <a:srgbClr val="000000"/>
              </a:solidFill>
              <a:effectLst/>
              <a:latin typeface="+mn-ea"/>
              <a:cs typeface="Times New Roman" pitchFamily="18" charset="0"/>
            </a:endParaRPr>
          </a:p>
          <a:p>
            <a:pPr marL="0" marR="0" indent="0" defTabSz="628650" rtl="0" eaLnBrk="1" fontAlgn="base" latinLnBrk="0" hangingPunct="1">
              <a:spcBef>
                <a:spcPts val="0"/>
              </a:spcBef>
              <a:spcAft>
                <a:spcPct val="0"/>
              </a:spcAft>
              <a:buClr>
                <a:schemeClr val="hlink"/>
              </a:buClr>
              <a:buSzTx/>
              <a:buFont typeface="Wingdings" pitchFamily="2" charset="2"/>
              <a:buNone/>
              <a:tabLst/>
            </a:pPr>
            <a:r>
              <a:rPr lang="ja-JP" altLang="en-US" sz="1400" dirty="0" smtClean="0">
                <a:solidFill>
                  <a:srgbClr val="000000"/>
                </a:solidFill>
                <a:latin typeface="+mn-ea"/>
                <a:cs typeface="Times New Roman" pitchFamily="18" charset="0"/>
              </a:rPr>
              <a:t>・大企業新卒</a:t>
            </a:r>
            <a:endParaRPr lang="en-US" altLang="ja-JP" sz="1400" dirty="0" smtClean="0">
              <a:solidFill>
                <a:srgbClr val="000000"/>
              </a:solidFill>
              <a:latin typeface="+mn-ea"/>
              <a:cs typeface="Times New Roman" pitchFamily="18" charset="0"/>
            </a:endParaRPr>
          </a:p>
          <a:p>
            <a:pPr marL="0" marR="0" indent="0" defTabSz="628650" rtl="0" eaLnBrk="1" fontAlgn="base" latinLnBrk="0" hangingPunct="1">
              <a:spcBef>
                <a:spcPts val="0"/>
              </a:spcBef>
              <a:spcAft>
                <a:spcPct val="0"/>
              </a:spcAft>
              <a:buClr>
                <a:schemeClr val="hlink"/>
              </a:buClr>
              <a:buSzTx/>
              <a:buFont typeface="Wingdings" pitchFamily="2" charset="2"/>
              <a:buNone/>
              <a:tabLst/>
            </a:pPr>
            <a:r>
              <a:rPr lang="ja-JP" altLang="en-US" sz="1400" dirty="0">
                <a:solidFill>
                  <a:srgbClr val="000000"/>
                </a:solidFill>
                <a:latin typeface="+mn-ea"/>
                <a:cs typeface="Times New Roman" pitchFamily="18" charset="0"/>
              </a:rPr>
              <a:t>・</a:t>
            </a:r>
            <a:r>
              <a:rPr lang="ja-JP" altLang="en-US" sz="1400" dirty="0" smtClean="0">
                <a:solidFill>
                  <a:srgbClr val="000000"/>
                </a:solidFill>
                <a:latin typeface="+mn-ea"/>
                <a:cs typeface="Times New Roman" pitchFamily="18" charset="0"/>
              </a:rPr>
              <a:t>競争志向</a:t>
            </a:r>
            <a:endParaRPr kumimoji="1" lang="en-US" altLang="ja-JP" sz="1400" b="0" i="0" u="none" strike="noStrike" cap="none" normalizeH="0" baseline="0" dirty="0" smtClean="0">
              <a:ln>
                <a:noFill/>
              </a:ln>
              <a:solidFill>
                <a:srgbClr val="000000"/>
              </a:solidFill>
              <a:effectLst/>
              <a:latin typeface="+mn-ea"/>
              <a:cs typeface="Times New Roman" pitchFamily="18" charset="0"/>
            </a:endParaRPr>
          </a:p>
        </p:txBody>
      </p:sp>
      <p:sp>
        <p:nvSpPr>
          <p:cNvPr id="14" name="四角形吹き出し 13"/>
          <p:cNvSpPr/>
          <p:nvPr/>
        </p:nvSpPr>
        <p:spPr bwMode="auto">
          <a:xfrm>
            <a:off x="4794236" y="5444898"/>
            <a:ext cx="1216661" cy="934478"/>
          </a:xfrm>
          <a:prstGeom prst="wedgeRectCallout">
            <a:avLst>
              <a:gd name="adj1" fmla="val 43984"/>
              <a:gd name="adj2" fmla="val -189113"/>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36000" tIns="36000" rIns="36000" bIns="36000" numCol="1" rtlCol="0" anchor="t" anchorCtr="0" compatLnSpc="1">
            <a:prstTxWarp prst="textNoShape">
              <a:avLst/>
            </a:prstTxWarp>
            <a:spAutoFit/>
          </a:bodyPr>
          <a:lstStyle/>
          <a:p>
            <a:pPr marL="0" marR="0" indent="0" algn="ctr" defTabSz="628650" rtl="0" eaLnBrk="1" fontAlgn="base" latinLnBrk="0" hangingPunct="1">
              <a:spcBef>
                <a:spcPts val="0"/>
              </a:spcBef>
              <a:spcAft>
                <a:spcPct val="0"/>
              </a:spcAft>
              <a:buClr>
                <a:schemeClr val="hlink"/>
              </a:buClr>
              <a:buSzTx/>
              <a:buFont typeface="Wingdings" pitchFamily="2" charset="2"/>
              <a:buNone/>
              <a:tabLst/>
            </a:pPr>
            <a:r>
              <a:rPr kumimoji="1" lang="en-US" altLang="ja-JP" sz="1400" b="0" i="0" u="none" strike="noStrike" cap="none" normalizeH="0" baseline="0" dirty="0" smtClean="0">
                <a:ln>
                  <a:noFill/>
                </a:ln>
                <a:solidFill>
                  <a:srgbClr val="000000"/>
                </a:solidFill>
                <a:effectLst/>
                <a:latin typeface="+mn-ea"/>
                <a:cs typeface="Times New Roman" pitchFamily="18" charset="0"/>
              </a:rPr>
              <a:t>30</a:t>
            </a:r>
            <a:r>
              <a:rPr kumimoji="1" lang="ja-JP" altLang="en-US" sz="1400" b="0" i="0" u="none" strike="noStrike" cap="none" normalizeH="0" baseline="0" dirty="0" smtClean="0">
                <a:ln>
                  <a:noFill/>
                </a:ln>
                <a:solidFill>
                  <a:srgbClr val="000000"/>
                </a:solidFill>
                <a:effectLst/>
                <a:latin typeface="+mn-ea"/>
                <a:cs typeface="Times New Roman" pitchFamily="18" charset="0"/>
              </a:rPr>
              <a:t>～</a:t>
            </a:r>
            <a:r>
              <a:rPr kumimoji="1" lang="en-US" altLang="ja-JP" sz="1400" b="0" i="0" u="none" strike="noStrike" cap="none" normalizeH="0" baseline="0" dirty="0" smtClean="0">
                <a:ln>
                  <a:noFill/>
                </a:ln>
                <a:solidFill>
                  <a:srgbClr val="000000"/>
                </a:solidFill>
                <a:effectLst/>
                <a:latin typeface="+mn-ea"/>
                <a:cs typeface="Times New Roman" pitchFamily="18" charset="0"/>
              </a:rPr>
              <a:t>49</a:t>
            </a:r>
            <a:r>
              <a:rPr kumimoji="1" lang="ja-JP" altLang="en-US" sz="1400" b="0" i="0" u="none" strike="noStrike" cap="none" normalizeH="0" baseline="0" dirty="0" smtClean="0">
                <a:ln>
                  <a:noFill/>
                </a:ln>
                <a:solidFill>
                  <a:srgbClr val="000000"/>
                </a:solidFill>
                <a:effectLst/>
                <a:latin typeface="+mn-ea"/>
                <a:cs typeface="Times New Roman" pitchFamily="18" charset="0"/>
              </a:rPr>
              <a:t>歳</a:t>
            </a:r>
            <a:endParaRPr lang="en-US" altLang="ja-JP" sz="1400" dirty="0">
              <a:solidFill>
                <a:srgbClr val="000000"/>
              </a:solidFill>
              <a:latin typeface="+mn-ea"/>
              <a:cs typeface="Times New Roman" pitchFamily="18" charset="0"/>
            </a:endParaRPr>
          </a:p>
          <a:p>
            <a:pPr marL="0" marR="0" indent="0" defTabSz="628650" rtl="0" eaLnBrk="1" fontAlgn="base" latinLnBrk="0" hangingPunct="1">
              <a:spcBef>
                <a:spcPts val="0"/>
              </a:spcBef>
              <a:spcAft>
                <a:spcPct val="0"/>
              </a:spcAft>
              <a:buClr>
                <a:schemeClr val="hlink"/>
              </a:buClr>
              <a:buSzTx/>
              <a:buFont typeface="Wingdings" pitchFamily="2" charset="2"/>
              <a:buNone/>
              <a:tabLst/>
            </a:pPr>
            <a:r>
              <a:rPr kumimoji="1" lang="ja-JP" altLang="en-US" sz="1400" b="0" i="0" u="none" strike="noStrike" cap="none" normalizeH="0" baseline="0" dirty="0" smtClean="0">
                <a:ln>
                  <a:noFill/>
                </a:ln>
                <a:solidFill>
                  <a:srgbClr val="000000"/>
                </a:solidFill>
                <a:effectLst/>
                <a:latin typeface="+mn-ea"/>
                <a:cs typeface="Times New Roman" pitchFamily="18" charset="0"/>
              </a:rPr>
              <a:t>・子育て</a:t>
            </a:r>
            <a:endParaRPr kumimoji="1" lang="en-US" altLang="ja-JP" sz="1400" b="0" i="0" u="none" strike="noStrike" cap="none" normalizeH="0" baseline="0" dirty="0" smtClean="0">
              <a:ln>
                <a:noFill/>
              </a:ln>
              <a:solidFill>
                <a:srgbClr val="000000"/>
              </a:solidFill>
              <a:effectLst/>
              <a:latin typeface="+mn-ea"/>
              <a:cs typeface="Times New Roman" pitchFamily="18" charset="0"/>
            </a:endParaRPr>
          </a:p>
          <a:p>
            <a:pPr marL="0" marR="0" indent="0" defTabSz="628650" rtl="0" eaLnBrk="1" fontAlgn="base" latinLnBrk="0" hangingPunct="1">
              <a:spcBef>
                <a:spcPts val="0"/>
              </a:spcBef>
              <a:spcAft>
                <a:spcPct val="0"/>
              </a:spcAft>
              <a:buClr>
                <a:schemeClr val="hlink"/>
              </a:buClr>
              <a:buSzTx/>
              <a:buFont typeface="Wingdings" pitchFamily="2" charset="2"/>
              <a:buNone/>
              <a:tabLst/>
            </a:pPr>
            <a:r>
              <a:rPr lang="ja-JP" altLang="en-US" sz="1400" dirty="0" smtClean="0">
                <a:solidFill>
                  <a:srgbClr val="000000"/>
                </a:solidFill>
                <a:latin typeface="+mn-ea"/>
                <a:cs typeface="Times New Roman" pitchFamily="18" charset="0"/>
              </a:rPr>
              <a:t>・非競争志向</a:t>
            </a:r>
            <a:endParaRPr lang="en-US" altLang="ja-JP" sz="1400" dirty="0" smtClean="0">
              <a:solidFill>
                <a:srgbClr val="000000"/>
              </a:solidFill>
              <a:latin typeface="+mn-ea"/>
              <a:cs typeface="Times New Roman" pitchFamily="18" charset="0"/>
            </a:endParaRPr>
          </a:p>
          <a:p>
            <a:pPr defTabSz="628650">
              <a:spcBef>
                <a:spcPts val="0"/>
              </a:spcBef>
            </a:pPr>
            <a:r>
              <a:rPr lang="ja-JP" altLang="en-US" sz="1400" dirty="0" smtClean="0">
                <a:solidFill>
                  <a:srgbClr val="000000"/>
                </a:solidFill>
                <a:latin typeface="+mn-ea"/>
                <a:cs typeface="Times New Roman" pitchFamily="18" charset="0"/>
              </a:rPr>
              <a:t>・</a:t>
            </a:r>
            <a:r>
              <a:rPr lang="en-US" altLang="ja-JP" sz="1400" dirty="0" smtClean="0">
                <a:solidFill>
                  <a:srgbClr val="000000"/>
                </a:solidFill>
                <a:latin typeface="+mn-ea"/>
                <a:cs typeface="Times New Roman" pitchFamily="18" charset="0"/>
              </a:rPr>
              <a:t>J</a:t>
            </a:r>
            <a:r>
              <a:rPr lang="ja-JP" altLang="en-US" sz="1400" dirty="0" smtClean="0">
                <a:solidFill>
                  <a:srgbClr val="000000"/>
                </a:solidFill>
                <a:latin typeface="+mn-ea"/>
                <a:cs typeface="Times New Roman" pitchFamily="18" charset="0"/>
              </a:rPr>
              <a:t>ターン</a:t>
            </a:r>
            <a:endParaRPr lang="en-US" altLang="ja-JP" sz="1400" dirty="0">
              <a:solidFill>
                <a:srgbClr val="000000"/>
              </a:solidFill>
              <a:latin typeface="+mn-ea"/>
              <a:cs typeface="Times New Roman" pitchFamily="18" charset="0"/>
            </a:endParaRPr>
          </a:p>
        </p:txBody>
      </p:sp>
      <p:sp>
        <p:nvSpPr>
          <p:cNvPr id="15" name="四角形吹き出し 14"/>
          <p:cNvSpPr/>
          <p:nvPr/>
        </p:nvSpPr>
        <p:spPr bwMode="auto">
          <a:xfrm>
            <a:off x="6264748" y="5444898"/>
            <a:ext cx="2025376" cy="934478"/>
          </a:xfrm>
          <a:prstGeom prst="wedgeRectCallout">
            <a:avLst>
              <a:gd name="adj1" fmla="val -36550"/>
              <a:gd name="adj2" fmla="val -190061"/>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36000" tIns="36000" rIns="36000" bIns="36000" numCol="1" rtlCol="0" anchor="t" anchorCtr="0" compatLnSpc="1">
            <a:prstTxWarp prst="textNoShape">
              <a:avLst/>
            </a:prstTxWarp>
            <a:spAutoFit/>
          </a:bodyPr>
          <a:lstStyle/>
          <a:p>
            <a:pPr marL="0" marR="0" indent="0" algn="ctr" defTabSz="628650" rtl="0" eaLnBrk="1" fontAlgn="base" latinLnBrk="0" hangingPunct="1">
              <a:spcBef>
                <a:spcPts val="0"/>
              </a:spcBef>
              <a:spcAft>
                <a:spcPct val="0"/>
              </a:spcAft>
              <a:buClr>
                <a:schemeClr val="hlink"/>
              </a:buClr>
              <a:buSzTx/>
              <a:buFont typeface="Wingdings" pitchFamily="2" charset="2"/>
              <a:buNone/>
              <a:tabLst/>
            </a:pPr>
            <a:r>
              <a:rPr kumimoji="1" lang="en-US" altLang="ja-JP" sz="1400" b="0" i="0" u="none" strike="noStrike" cap="none" normalizeH="0" baseline="0" dirty="0" smtClean="0">
                <a:ln>
                  <a:noFill/>
                </a:ln>
                <a:solidFill>
                  <a:srgbClr val="000000"/>
                </a:solidFill>
                <a:effectLst/>
                <a:latin typeface="+mn-ea"/>
                <a:cs typeface="Times New Roman" pitchFamily="18" charset="0"/>
              </a:rPr>
              <a:t>50</a:t>
            </a:r>
            <a:r>
              <a:rPr kumimoji="1" lang="ja-JP" altLang="en-US" sz="1400" b="0" i="0" u="none" strike="noStrike" cap="none" normalizeH="0" baseline="0" dirty="0" smtClean="0">
                <a:ln>
                  <a:noFill/>
                </a:ln>
                <a:solidFill>
                  <a:srgbClr val="000000"/>
                </a:solidFill>
                <a:effectLst/>
                <a:latin typeface="+mn-ea"/>
                <a:cs typeface="Times New Roman" pitchFamily="18" charset="0"/>
              </a:rPr>
              <a:t>歳以上</a:t>
            </a:r>
            <a:endParaRPr kumimoji="1" lang="en-US" altLang="ja-JP" sz="1400" b="0" i="0" u="none" strike="noStrike" cap="none" normalizeH="0" baseline="0" dirty="0" smtClean="0">
              <a:ln>
                <a:noFill/>
              </a:ln>
              <a:solidFill>
                <a:srgbClr val="000000"/>
              </a:solidFill>
              <a:effectLst/>
              <a:latin typeface="+mn-ea"/>
              <a:cs typeface="Times New Roman" pitchFamily="18" charset="0"/>
            </a:endParaRPr>
          </a:p>
          <a:p>
            <a:pPr marL="0" marR="0" indent="0" defTabSz="628650" rtl="0" eaLnBrk="1" fontAlgn="base" latinLnBrk="0" hangingPunct="1">
              <a:spcBef>
                <a:spcPts val="0"/>
              </a:spcBef>
              <a:spcAft>
                <a:spcPct val="0"/>
              </a:spcAft>
              <a:buClr>
                <a:schemeClr val="hlink"/>
              </a:buClr>
              <a:buSzTx/>
              <a:buFont typeface="Wingdings" pitchFamily="2" charset="2"/>
              <a:buNone/>
              <a:tabLst/>
            </a:pPr>
            <a:r>
              <a:rPr lang="ja-JP" altLang="en-US" sz="1400" dirty="0" smtClean="0">
                <a:solidFill>
                  <a:srgbClr val="000000"/>
                </a:solidFill>
                <a:latin typeface="+mn-ea"/>
                <a:cs typeface="Times New Roman" pitchFamily="18" charset="0"/>
              </a:rPr>
              <a:t>・シニアプロフェッショナル</a:t>
            </a:r>
            <a:endParaRPr lang="en-US" altLang="ja-JP" sz="1400" dirty="0" smtClean="0">
              <a:solidFill>
                <a:srgbClr val="000000"/>
              </a:solidFill>
              <a:latin typeface="+mn-ea"/>
              <a:cs typeface="Times New Roman" pitchFamily="18" charset="0"/>
            </a:endParaRPr>
          </a:p>
          <a:p>
            <a:pPr defTabSz="628650">
              <a:spcBef>
                <a:spcPts val="0"/>
              </a:spcBef>
            </a:pPr>
            <a:r>
              <a:rPr lang="ja-JP" altLang="en-US" sz="1400" dirty="0" smtClean="0">
                <a:solidFill>
                  <a:srgbClr val="000000"/>
                </a:solidFill>
                <a:latin typeface="+mn-ea"/>
                <a:cs typeface="Times New Roman" pitchFamily="18" charset="0"/>
              </a:rPr>
              <a:t>・リタイア</a:t>
            </a:r>
            <a:endParaRPr lang="en-US" altLang="ja-JP" sz="1400" dirty="0" smtClean="0">
              <a:solidFill>
                <a:srgbClr val="000000"/>
              </a:solidFill>
              <a:latin typeface="+mn-ea"/>
              <a:cs typeface="Times New Roman" pitchFamily="18" charset="0"/>
            </a:endParaRPr>
          </a:p>
          <a:p>
            <a:pPr defTabSz="628650">
              <a:spcBef>
                <a:spcPts val="0"/>
              </a:spcBef>
            </a:pPr>
            <a:r>
              <a:rPr lang="ja-JP" altLang="en-US" sz="1400" dirty="0">
                <a:solidFill>
                  <a:srgbClr val="000000"/>
                </a:solidFill>
                <a:latin typeface="+mn-ea"/>
                <a:cs typeface="Times New Roman" pitchFamily="18" charset="0"/>
              </a:rPr>
              <a:t>・両親の</a:t>
            </a:r>
            <a:r>
              <a:rPr lang="ja-JP" altLang="en-US" sz="1400" dirty="0" smtClean="0">
                <a:solidFill>
                  <a:srgbClr val="000000"/>
                </a:solidFill>
                <a:latin typeface="+mn-ea"/>
                <a:cs typeface="Times New Roman" pitchFamily="18" charset="0"/>
              </a:rPr>
              <a:t>介護</a:t>
            </a:r>
            <a:endParaRPr lang="en-US" altLang="ja-JP" sz="1400" dirty="0">
              <a:solidFill>
                <a:srgbClr val="000000"/>
              </a:solidFill>
              <a:latin typeface="+mn-ea"/>
              <a:cs typeface="Times New Roman" pitchFamily="18" charset="0"/>
            </a:endParaRPr>
          </a:p>
        </p:txBody>
      </p:sp>
      <p:cxnSp>
        <p:nvCxnSpPr>
          <p:cNvPr id="17" name="直線矢印コネクタ 16"/>
          <p:cNvCxnSpPr/>
          <p:nvPr/>
        </p:nvCxnSpPr>
        <p:spPr bwMode="auto">
          <a:xfrm>
            <a:off x="5322017" y="3176743"/>
            <a:ext cx="1656184" cy="0"/>
          </a:xfrm>
          <a:prstGeom prst="straightConnector1">
            <a:avLst/>
          </a:prstGeom>
          <a:noFill/>
          <a:ln w="76200" cap="flat" cmpd="sng" algn="ctr">
            <a:solidFill>
              <a:schemeClr val="bg1">
                <a:lumMod val="75000"/>
              </a:schemeClr>
            </a:solidFill>
            <a:prstDash val="solid"/>
            <a:round/>
            <a:headEnd type="none" w="med" len="med"/>
            <a:tailEnd type="arrow" w="med" len="med"/>
          </a:ln>
          <a:effectLst/>
        </p:spPr>
      </p:cxnSp>
      <p:cxnSp>
        <p:nvCxnSpPr>
          <p:cNvPr id="18" name="直線矢印コネクタ 17"/>
          <p:cNvCxnSpPr/>
          <p:nvPr/>
        </p:nvCxnSpPr>
        <p:spPr bwMode="auto">
          <a:xfrm flipH="1">
            <a:off x="5279798" y="3735011"/>
            <a:ext cx="1652604" cy="0"/>
          </a:xfrm>
          <a:prstGeom prst="straightConnector1">
            <a:avLst/>
          </a:prstGeom>
          <a:noFill/>
          <a:ln w="76200" cap="flat" cmpd="sng" algn="ctr">
            <a:solidFill>
              <a:schemeClr val="bg1">
                <a:lumMod val="75000"/>
              </a:schemeClr>
            </a:solidFill>
            <a:prstDash val="solid"/>
            <a:round/>
            <a:headEnd type="none" w="med" len="med"/>
            <a:tailEnd type="arrow" w="med" len="med"/>
          </a:ln>
          <a:effectLst/>
        </p:spPr>
      </p:cxnSp>
      <p:cxnSp>
        <p:nvCxnSpPr>
          <p:cNvPr id="21" name="直線矢印コネクタ 20"/>
          <p:cNvCxnSpPr/>
          <p:nvPr/>
        </p:nvCxnSpPr>
        <p:spPr bwMode="auto">
          <a:xfrm>
            <a:off x="2150479" y="3176743"/>
            <a:ext cx="1656184" cy="0"/>
          </a:xfrm>
          <a:prstGeom prst="straightConnector1">
            <a:avLst/>
          </a:prstGeom>
          <a:noFill/>
          <a:ln w="76200" cap="flat" cmpd="sng" algn="ctr">
            <a:solidFill>
              <a:schemeClr val="bg1">
                <a:lumMod val="75000"/>
              </a:schemeClr>
            </a:solidFill>
            <a:prstDash val="solid"/>
            <a:round/>
            <a:headEnd type="none" w="med" len="med"/>
            <a:tailEnd type="arrow" w="med" len="med"/>
          </a:ln>
          <a:effectLst/>
        </p:spPr>
      </p:cxnSp>
      <p:sp>
        <p:nvSpPr>
          <p:cNvPr id="22" name="正方形/長方形 21"/>
          <p:cNvSpPr/>
          <p:nvPr/>
        </p:nvSpPr>
        <p:spPr bwMode="auto">
          <a:xfrm>
            <a:off x="4794236" y="5459319"/>
            <a:ext cx="1204709" cy="934479"/>
          </a:xfrm>
          <a:prstGeom prst="rect">
            <a:avLst/>
          </a:prstGeom>
          <a:noFill/>
          <a:ln w="28575" cap="flat" cmpd="sng" algn="ctr">
            <a:solidFill>
              <a:schemeClr val="accent6">
                <a:lumMod val="60000"/>
                <a:lumOff val="40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ctr" defTabSz="628650" rtl="0" eaLnBrk="1" fontAlgn="base" latinLnBrk="0" hangingPunct="1">
              <a:lnSpc>
                <a:spcPct val="130000"/>
              </a:lnSpc>
              <a:spcBef>
                <a:spcPct val="50000"/>
              </a:spcBef>
              <a:spcAft>
                <a:spcPct val="0"/>
              </a:spcAft>
              <a:buClr>
                <a:schemeClr val="hlink"/>
              </a:buClr>
              <a:buSzTx/>
              <a:buFont typeface="Wingdings" pitchFamily="2" charset="2"/>
              <a:buNone/>
              <a:tabLst/>
            </a:pPr>
            <a:endParaRPr kumimoji="1" lang="ja-JP" altLang="en-US" sz="1400" b="0" i="0" u="none" strike="noStrike" cap="none" normalizeH="0" baseline="0" smtClean="0">
              <a:ln>
                <a:noFill/>
              </a:ln>
              <a:solidFill>
                <a:srgbClr val="000000"/>
              </a:solidFill>
              <a:effectLst/>
              <a:latin typeface="Century" pitchFamily="18" charset="0"/>
              <a:ea typeface="ＭＳ Ｐゴシック" pitchFamily="50" charset="-128"/>
              <a:cs typeface="Times New Roman" pitchFamily="18" charset="0"/>
            </a:endParaRPr>
          </a:p>
        </p:txBody>
      </p:sp>
      <p:sp>
        <p:nvSpPr>
          <p:cNvPr id="23" name="正方形/長方形 22"/>
          <p:cNvSpPr/>
          <p:nvPr/>
        </p:nvSpPr>
        <p:spPr bwMode="auto">
          <a:xfrm>
            <a:off x="6264748" y="5444899"/>
            <a:ext cx="2025376" cy="934478"/>
          </a:xfrm>
          <a:prstGeom prst="rect">
            <a:avLst/>
          </a:prstGeom>
          <a:noFill/>
          <a:ln w="28575" cap="flat" cmpd="sng" algn="ctr">
            <a:solidFill>
              <a:schemeClr val="accent6">
                <a:lumMod val="60000"/>
                <a:lumOff val="40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ctr" defTabSz="628650" rtl="0" eaLnBrk="1" fontAlgn="base" latinLnBrk="0" hangingPunct="1">
              <a:lnSpc>
                <a:spcPct val="130000"/>
              </a:lnSpc>
              <a:spcBef>
                <a:spcPct val="50000"/>
              </a:spcBef>
              <a:spcAft>
                <a:spcPct val="0"/>
              </a:spcAft>
              <a:buClr>
                <a:schemeClr val="hlink"/>
              </a:buClr>
              <a:buSzTx/>
              <a:buFont typeface="Wingdings" pitchFamily="2" charset="2"/>
              <a:buNone/>
              <a:tabLst/>
            </a:pPr>
            <a:endParaRPr kumimoji="1" lang="ja-JP" altLang="en-US" sz="1400" b="0" i="0" u="none" strike="noStrike" cap="none" normalizeH="0" baseline="0" smtClean="0">
              <a:ln>
                <a:noFill/>
              </a:ln>
              <a:solidFill>
                <a:srgbClr val="000000"/>
              </a:solidFill>
              <a:effectLst/>
              <a:latin typeface="Century" pitchFamily="18" charset="0"/>
              <a:ea typeface="ＭＳ Ｐゴシック" pitchFamily="50" charset="-128"/>
              <a:cs typeface="Times New Roman" pitchFamily="18" charset="0"/>
            </a:endParaRPr>
          </a:p>
        </p:txBody>
      </p:sp>
      <p:sp>
        <p:nvSpPr>
          <p:cNvPr id="26" name="正方形/長方形 25"/>
          <p:cNvSpPr/>
          <p:nvPr/>
        </p:nvSpPr>
        <p:spPr>
          <a:xfrm>
            <a:off x="5608934" y="3473400"/>
            <a:ext cx="1082349" cy="523220"/>
          </a:xfrm>
          <a:prstGeom prst="rect">
            <a:avLst/>
          </a:prstGeom>
        </p:spPr>
        <p:txBody>
          <a:bodyPr wrap="none">
            <a:spAutoFit/>
          </a:bodyPr>
          <a:lstStyle/>
          <a:p>
            <a:pPr algn="ctr" defTabSz="628650">
              <a:spcBef>
                <a:spcPts val="0"/>
              </a:spcBef>
            </a:pPr>
            <a:r>
              <a:rPr lang="ja-JP" altLang="en-US" sz="1400" dirty="0" smtClean="0">
                <a:solidFill>
                  <a:srgbClr val="000000"/>
                </a:solidFill>
                <a:latin typeface="+mn-ea"/>
                <a:cs typeface="Times New Roman" pitchFamily="18" charset="0"/>
              </a:rPr>
              <a:t>非都市性</a:t>
            </a:r>
            <a:endParaRPr lang="en-US" altLang="ja-JP" sz="1400" dirty="0" smtClean="0">
              <a:solidFill>
                <a:srgbClr val="000000"/>
              </a:solidFill>
              <a:latin typeface="+mn-ea"/>
              <a:cs typeface="Times New Roman" pitchFamily="18" charset="0"/>
            </a:endParaRPr>
          </a:p>
          <a:p>
            <a:pPr algn="ctr" defTabSz="628650">
              <a:spcBef>
                <a:spcPts val="0"/>
              </a:spcBef>
            </a:pPr>
            <a:r>
              <a:rPr lang="ja-JP" altLang="en-US" sz="1400" dirty="0" smtClean="0">
                <a:solidFill>
                  <a:srgbClr val="000000"/>
                </a:solidFill>
                <a:latin typeface="+mn-ea"/>
                <a:cs typeface="Times New Roman" pitchFamily="18" charset="0"/>
              </a:rPr>
              <a:t>（居住性）</a:t>
            </a:r>
            <a:endParaRPr lang="en-US" altLang="ja-JP" sz="1400" dirty="0" smtClean="0">
              <a:solidFill>
                <a:srgbClr val="000000"/>
              </a:solidFill>
              <a:latin typeface="+mn-ea"/>
              <a:cs typeface="Times New Roman" pitchFamily="18" charset="0"/>
            </a:endParaRPr>
          </a:p>
        </p:txBody>
      </p:sp>
      <p:sp>
        <p:nvSpPr>
          <p:cNvPr id="27" name="正方形/長方形 26"/>
          <p:cNvSpPr/>
          <p:nvPr/>
        </p:nvSpPr>
        <p:spPr>
          <a:xfrm>
            <a:off x="2482281" y="2915133"/>
            <a:ext cx="992580" cy="738664"/>
          </a:xfrm>
          <a:prstGeom prst="rect">
            <a:avLst/>
          </a:prstGeom>
        </p:spPr>
        <p:txBody>
          <a:bodyPr wrap="none">
            <a:spAutoFit/>
          </a:bodyPr>
          <a:lstStyle/>
          <a:p>
            <a:pPr algn="ctr" defTabSz="628650">
              <a:spcBef>
                <a:spcPts val="0"/>
              </a:spcBef>
            </a:pPr>
            <a:r>
              <a:rPr lang="ja-JP" altLang="en-US" sz="1400" dirty="0" smtClean="0">
                <a:solidFill>
                  <a:srgbClr val="000000"/>
                </a:solidFill>
                <a:latin typeface="+mn-ea"/>
                <a:cs typeface="Times New Roman" pitchFamily="18" charset="0"/>
              </a:rPr>
              <a:t>都市性</a:t>
            </a:r>
            <a:endParaRPr lang="en-US" altLang="ja-JP" sz="1400" dirty="0" smtClean="0">
              <a:solidFill>
                <a:srgbClr val="000000"/>
              </a:solidFill>
              <a:latin typeface="+mn-ea"/>
              <a:cs typeface="Times New Roman" pitchFamily="18" charset="0"/>
            </a:endParaRPr>
          </a:p>
          <a:p>
            <a:pPr algn="ctr" defTabSz="628650">
              <a:spcBef>
                <a:spcPts val="0"/>
              </a:spcBef>
            </a:pPr>
            <a:r>
              <a:rPr lang="ja-JP" altLang="en-US" sz="1400" dirty="0" smtClean="0">
                <a:solidFill>
                  <a:srgbClr val="000000"/>
                </a:solidFill>
                <a:latin typeface="+mn-ea"/>
                <a:cs typeface="Times New Roman" pitchFamily="18" charset="0"/>
              </a:rPr>
              <a:t>（経済性・</a:t>
            </a:r>
            <a:endParaRPr lang="en-US" altLang="ja-JP" sz="1400" dirty="0" smtClean="0">
              <a:solidFill>
                <a:srgbClr val="000000"/>
              </a:solidFill>
              <a:latin typeface="+mn-ea"/>
              <a:cs typeface="Times New Roman" pitchFamily="18" charset="0"/>
            </a:endParaRPr>
          </a:p>
          <a:p>
            <a:pPr algn="ctr" defTabSz="628650">
              <a:spcBef>
                <a:spcPts val="0"/>
              </a:spcBef>
            </a:pPr>
            <a:r>
              <a:rPr lang="ja-JP" altLang="en-US" sz="1400" dirty="0">
                <a:solidFill>
                  <a:srgbClr val="000000"/>
                </a:solidFill>
                <a:latin typeface="+mn-ea"/>
                <a:cs typeface="Times New Roman" pitchFamily="18" charset="0"/>
              </a:rPr>
              <a:t>利便性</a:t>
            </a:r>
            <a:r>
              <a:rPr lang="ja-JP" altLang="en-US" sz="1400" dirty="0" smtClean="0">
                <a:solidFill>
                  <a:srgbClr val="000000"/>
                </a:solidFill>
                <a:latin typeface="+mn-ea"/>
                <a:cs typeface="Times New Roman" pitchFamily="18" charset="0"/>
              </a:rPr>
              <a:t>）</a:t>
            </a:r>
            <a:endParaRPr lang="en-US" altLang="ja-JP" sz="1400" dirty="0" smtClean="0">
              <a:solidFill>
                <a:srgbClr val="000000"/>
              </a:solidFill>
              <a:latin typeface="+mn-ea"/>
              <a:cs typeface="Times New Roman" pitchFamily="18" charset="0"/>
            </a:endParaRPr>
          </a:p>
        </p:txBody>
      </p:sp>
      <p:sp>
        <p:nvSpPr>
          <p:cNvPr id="34" name="上矢印 33"/>
          <p:cNvSpPr/>
          <p:nvPr/>
        </p:nvSpPr>
        <p:spPr bwMode="auto">
          <a:xfrm>
            <a:off x="4499434" y="5184517"/>
            <a:ext cx="484632" cy="476731"/>
          </a:xfrm>
          <a:prstGeom prst="up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t" anchorCtr="0" compatLnSpc="1">
            <a:prstTxWarp prst="textNoShape">
              <a:avLst/>
            </a:prstTxWarp>
            <a:noAutofit/>
          </a:bodyPr>
          <a:lstStyle/>
          <a:p>
            <a:pPr marL="0" marR="0" indent="0" algn="ctr" defTabSz="628650" rtl="0" eaLnBrk="1" fontAlgn="base" latinLnBrk="0" hangingPunct="1">
              <a:lnSpc>
                <a:spcPct val="130000"/>
              </a:lnSpc>
              <a:spcBef>
                <a:spcPct val="50000"/>
              </a:spcBef>
              <a:spcAft>
                <a:spcPct val="0"/>
              </a:spcAft>
              <a:buClr>
                <a:schemeClr val="hlink"/>
              </a:buClr>
              <a:buSzTx/>
              <a:buFont typeface="Wingdings" pitchFamily="2" charset="2"/>
              <a:buNone/>
              <a:tabLst/>
            </a:pPr>
            <a:endParaRPr kumimoji="1" lang="ja-JP" altLang="en-US" sz="1400" b="0" i="0" u="none" strike="noStrike" cap="none" normalizeH="0" baseline="0" smtClean="0">
              <a:ln>
                <a:noFill/>
              </a:ln>
              <a:solidFill>
                <a:srgbClr val="000000"/>
              </a:solidFill>
              <a:effectLst/>
              <a:latin typeface="Century" pitchFamily="18" charset="0"/>
              <a:ea typeface="ＭＳ Ｐゴシック" pitchFamily="50" charset="-128"/>
              <a:cs typeface="Times New Roman" pitchFamily="18" charset="0"/>
            </a:endParaRPr>
          </a:p>
        </p:txBody>
      </p:sp>
      <p:sp>
        <p:nvSpPr>
          <p:cNvPr id="35" name="上矢印 34"/>
          <p:cNvSpPr/>
          <p:nvPr/>
        </p:nvSpPr>
        <p:spPr bwMode="auto">
          <a:xfrm>
            <a:off x="7956376" y="5184517"/>
            <a:ext cx="484632" cy="476731"/>
          </a:xfrm>
          <a:prstGeom prst="up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t" anchorCtr="0" compatLnSpc="1">
            <a:prstTxWarp prst="textNoShape">
              <a:avLst/>
            </a:prstTxWarp>
            <a:noAutofit/>
          </a:bodyPr>
          <a:lstStyle/>
          <a:p>
            <a:pPr marL="0" marR="0" indent="0" algn="ctr" defTabSz="628650" rtl="0" eaLnBrk="1" fontAlgn="base" latinLnBrk="0" hangingPunct="1">
              <a:lnSpc>
                <a:spcPct val="130000"/>
              </a:lnSpc>
              <a:spcBef>
                <a:spcPct val="50000"/>
              </a:spcBef>
              <a:spcAft>
                <a:spcPct val="0"/>
              </a:spcAft>
              <a:buClr>
                <a:schemeClr val="hlink"/>
              </a:buClr>
              <a:buSzTx/>
              <a:buFont typeface="Wingdings" pitchFamily="2" charset="2"/>
              <a:buNone/>
              <a:tabLst/>
            </a:pPr>
            <a:endParaRPr kumimoji="1" lang="ja-JP" altLang="en-US" sz="1400" b="0" i="0" u="none" strike="noStrike" cap="none" normalizeH="0" baseline="0" smtClean="0">
              <a:ln>
                <a:noFill/>
              </a:ln>
              <a:solidFill>
                <a:srgbClr val="000000"/>
              </a:solidFill>
              <a:effectLst/>
              <a:latin typeface="Century" pitchFamily="18" charset="0"/>
              <a:ea typeface="ＭＳ Ｐゴシック" pitchFamily="50" charset="-128"/>
              <a:cs typeface="Times New Roman" pitchFamily="18" charset="0"/>
            </a:endParaRPr>
          </a:p>
        </p:txBody>
      </p:sp>
      <p:sp>
        <p:nvSpPr>
          <p:cNvPr id="50" name="上矢印 49"/>
          <p:cNvSpPr/>
          <p:nvPr/>
        </p:nvSpPr>
        <p:spPr bwMode="auto">
          <a:xfrm rot="10800000">
            <a:off x="5459773" y="1484785"/>
            <a:ext cx="484632" cy="476731"/>
          </a:xfrm>
          <a:prstGeom prst="upArrow">
            <a:avLst/>
          </a:prstGeom>
          <a:ln>
            <a:prstDash val="dash"/>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t" anchorCtr="0" compatLnSpc="1">
            <a:prstTxWarp prst="textNoShape">
              <a:avLst/>
            </a:prstTxWarp>
            <a:noAutofit/>
          </a:bodyPr>
          <a:lstStyle/>
          <a:p>
            <a:pPr marL="0" marR="0" indent="0" algn="ctr" defTabSz="628650" rtl="0" eaLnBrk="1" fontAlgn="base" latinLnBrk="0" hangingPunct="1">
              <a:lnSpc>
                <a:spcPct val="130000"/>
              </a:lnSpc>
              <a:spcBef>
                <a:spcPct val="50000"/>
              </a:spcBef>
              <a:spcAft>
                <a:spcPct val="0"/>
              </a:spcAft>
              <a:buClr>
                <a:schemeClr val="hlink"/>
              </a:buClr>
              <a:buSzTx/>
              <a:buFont typeface="Wingdings" pitchFamily="2" charset="2"/>
              <a:buNone/>
              <a:tabLst/>
            </a:pPr>
            <a:endParaRPr kumimoji="1" lang="ja-JP" altLang="en-US" sz="1400" b="0" i="0" u="none" strike="noStrike" cap="none" normalizeH="0" baseline="0" smtClean="0">
              <a:ln>
                <a:noFill/>
              </a:ln>
              <a:solidFill>
                <a:srgbClr val="000000"/>
              </a:solidFill>
              <a:effectLst/>
              <a:latin typeface="Century" pitchFamily="18" charset="0"/>
              <a:ea typeface="ＭＳ Ｐゴシック" pitchFamily="50" charset="-128"/>
              <a:cs typeface="Times New Roman" pitchFamily="18" charset="0"/>
            </a:endParaRPr>
          </a:p>
        </p:txBody>
      </p:sp>
      <p:sp>
        <p:nvSpPr>
          <p:cNvPr id="51" name="円/楕円 50"/>
          <p:cNvSpPr/>
          <p:nvPr/>
        </p:nvSpPr>
        <p:spPr>
          <a:xfrm>
            <a:off x="2557658" y="4526544"/>
            <a:ext cx="518713" cy="501761"/>
          </a:xfrm>
          <a:prstGeom prst="ellipse">
            <a:avLst/>
          </a:prstGeom>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100" b="1" dirty="0" smtClean="0"/>
              <a:t>住み</a:t>
            </a:r>
            <a:endParaRPr lang="en-US" altLang="ja-JP" sz="1100" b="1" dirty="0" smtClean="0"/>
          </a:p>
          <a:p>
            <a:pPr algn="ctr"/>
            <a:r>
              <a:rPr lang="ja-JP" altLang="en-US" sz="1100" b="1" dirty="0" smtClean="0"/>
              <a:t>やすい</a:t>
            </a:r>
            <a:endParaRPr lang="ja-JP" altLang="en-US" sz="1100" b="1" dirty="0"/>
          </a:p>
        </p:txBody>
      </p:sp>
      <p:sp>
        <p:nvSpPr>
          <p:cNvPr id="52" name="円/楕円 51"/>
          <p:cNvSpPr/>
          <p:nvPr/>
        </p:nvSpPr>
        <p:spPr>
          <a:xfrm>
            <a:off x="3467331" y="4526193"/>
            <a:ext cx="518713" cy="501761"/>
          </a:xfrm>
          <a:prstGeom prst="ellipse">
            <a:avLst/>
          </a:prstGeom>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100" b="1" dirty="0" smtClean="0"/>
              <a:t>働き</a:t>
            </a:r>
            <a:endParaRPr lang="en-US" altLang="ja-JP" sz="1100" b="1" dirty="0" smtClean="0"/>
          </a:p>
          <a:p>
            <a:pPr algn="ctr"/>
            <a:r>
              <a:rPr lang="ja-JP" altLang="en-US" sz="1100" b="1" dirty="0" smtClean="0"/>
              <a:t>やすい</a:t>
            </a:r>
            <a:endParaRPr lang="ja-JP" altLang="en-US" sz="1100" b="1" dirty="0"/>
          </a:p>
        </p:txBody>
      </p:sp>
      <p:sp>
        <p:nvSpPr>
          <p:cNvPr id="5" name="上カーブ矢印 4"/>
          <p:cNvSpPr/>
          <p:nvPr/>
        </p:nvSpPr>
        <p:spPr>
          <a:xfrm>
            <a:off x="3066273" y="4813310"/>
            <a:ext cx="422024" cy="25384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4" name="上カーブ矢印 53"/>
          <p:cNvSpPr/>
          <p:nvPr/>
        </p:nvSpPr>
        <p:spPr>
          <a:xfrm rot="10800000">
            <a:off x="3066272" y="4512014"/>
            <a:ext cx="422024" cy="25384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5" name="正方形/長方形 54"/>
          <p:cNvSpPr/>
          <p:nvPr/>
        </p:nvSpPr>
        <p:spPr>
          <a:xfrm>
            <a:off x="2715241" y="4060208"/>
            <a:ext cx="1106392" cy="430887"/>
          </a:xfrm>
          <a:prstGeom prst="rect">
            <a:avLst/>
          </a:prstGeom>
        </p:spPr>
        <p:txBody>
          <a:bodyPr wrap="none">
            <a:spAutoFit/>
          </a:bodyPr>
          <a:lstStyle/>
          <a:p>
            <a:pPr algn="ctr"/>
            <a:r>
              <a:rPr lang="ja-JP" altLang="en-US" sz="1100" b="1" dirty="0" smtClean="0"/>
              <a:t>まち</a:t>
            </a:r>
            <a:r>
              <a:rPr lang="ja-JP" altLang="en-US" sz="1100" b="1" dirty="0"/>
              <a:t>・ひと・しごと</a:t>
            </a:r>
          </a:p>
          <a:p>
            <a:pPr algn="ctr"/>
            <a:r>
              <a:rPr lang="ja-JP" altLang="en-US" sz="1100" b="1" dirty="0"/>
              <a:t>創生総合戦略</a:t>
            </a:r>
            <a:endParaRPr lang="ja-JP" altLang="en-US" sz="1100" dirty="0"/>
          </a:p>
        </p:txBody>
      </p:sp>
      <p:sp>
        <p:nvSpPr>
          <p:cNvPr id="39" name="正方形/長方形 38"/>
          <p:cNvSpPr/>
          <p:nvPr/>
        </p:nvSpPr>
        <p:spPr>
          <a:xfrm>
            <a:off x="320702" y="478332"/>
            <a:ext cx="5379005" cy="307777"/>
          </a:xfrm>
          <a:prstGeom prst="rect">
            <a:avLst/>
          </a:prstGeom>
        </p:spPr>
        <p:txBody>
          <a:bodyPr wrap="square">
            <a:spAutoFit/>
          </a:bodyPr>
          <a:lstStyle/>
          <a:p>
            <a:pPr marL="180000" lvl="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（１）東京圏への流出超過の解消　東京圏から大阪への人口対流</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0" name="直線コネクタ 29"/>
          <p:cNvCxnSpPr/>
          <p:nvPr/>
        </p:nvCxnSpPr>
        <p:spPr>
          <a:xfrm>
            <a:off x="179512" y="799200"/>
            <a:ext cx="8784976"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9406953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57</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523220"/>
          </a:xfrm>
          <a:prstGeom prst="rect">
            <a:avLst/>
          </a:prstGeom>
        </p:spPr>
        <p:txBody>
          <a:bodyPr wrap="square">
            <a:spAutoFit/>
          </a:bodyPr>
          <a:lstStyle/>
          <a:p>
            <a:pPr marL="180000" lvl="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「住みやすさと働きやすさ」をより高いレベルで両立させ、東京圏から大阪圏への人口対流を促進することにより、東京圏への流出超過が解消され、長期的に東京とは異なる新しい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都市像が実現されます。</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320702" y="478332"/>
            <a:ext cx="8111826" cy="307777"/>
          </a:xfrm>
          <a:prstGeom prst="rect">
            <a:avLst/>
          </a:prstGeom>
        </p:spPr>
        <p:txBody>
          <a:bodyPr wrap="square">
            <a:spAutoFit/>
          </a:bodyPr>
          <a:lstStyle/>
          <a:p>
            <a:pPr marL="180000" lvl="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（１）東京圏への流出超過の解消　</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日本の成長をけん引し、世界で存在感を発揮する都市</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実現</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円/楕円 35"/>
          <p:cNvSpPr/>
          <p:nvPr/>
        </p:nvSpPr>
        <p:spPr>
          <a:xfrm>
            <a:off x="563713" y="4972759"/>
            <a:ext cx="7968727" cy="1552585"/>
          </a:xfrm>
          <a:prstGeom prst="ellipse">
            <a:avLst/>
          </a:prstGeom>
          <a:solidFill>
            <a:schemeClr val="bg1">
              <a:lumMod val="95000"/>
            </a:schemeClr>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37" name="円/楕円 36"/>
          <p:cNvSpPr/>
          <p:nvPr/>
        </p:nvSpPr>
        <p:spPr>
          <a:xfrm>
            <a:off x="563713" y="4623924"/>
            <a:ext cx="7968727" cy="1552585"/>
          </a:xfrm>
          <a:prstGeom prst="ellipse">
            <a:avLst/>
          </a:prstGeo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38" name="台形 37"/>
          <p:cNvSpPr/>
          <p:nvPr/>
        </p:nvSpPr>
        <p:spPr>
          <a:xfrm>
            <a:off x="899593" y="1988840"/>
            <a:ext cx="7296966" cy="3209995"/>
          </a:xfrm>
          <a:prstGeom prst="trapezoid">
            <a:avLst>
              <a:gd name="adj" fmla="val 99182"/>
            </a:avLst>
          </a:prstGeom>
          <a:gradFill>
            <a:gsLst>
              <a:gs pos="0">
                <a:schemeClr val="accent1"/>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 41"/>
          <p:cNvSpPr/>
          <p:nvPr/>
        </p:nvSpPr>
        <p:spPr>
          <a:xfrm>
            <a:off x="779737" y="3989209"/>
            <a:ext cx="1775075" cy="1463466"/>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ja-JP" altLang="en-US" sz="1200" b="1" dirty="0" smtClean="0"/>
              <a:t>イノベーション</a:t>
            </a:r>
            <a:endParaRPr lang="en-US" altLang="ja-JP" sz="1200" b="1" dirty="0" smtClean="0"/>
          </a:p>
          <a:p>
            <a:pPr algn="ctr"/>
            <a:endParaRPr lang="en-US" altLang="ja-JP" sz="800" dirty="0" smtClean="0"/>
          </a:p>
          <a:p>
            <a:pPr marL="171450" indent="-171450">
              <a:buFont typeface="Wingdings" panose="05000000000000000000" pitchFamily="2" charset="2"/>
              <a:buChar char="u"/>
            </a:pPr>
            <a:r>
              <a:rPr lang="ja-JP" altLang="en-US" sz="1200" dirty="0" smtClean="0"/>
              <a:t>イノベーション</a:t>
            </a:r>
            <a:r>
              <a:rPr lang="ja-JP" altLang="en-US" sz="1200" dirty="0"/>
              <a:t>国際戦略総合特</a:t>
            </a:r>
            <a:r>
              <a:rPr lang="ja-JP" altLang="en-US" sz="1200" dirty="0" smtClean="0"/>
              <a:t>区</a:t>
            </a:r>
            <a:endParaRPr lang="en-US" altLang="ja-JP" sz="1200" dirty="0" smtClean="0"/>
          </a:p>
          <a:p>
            <a:pPr marL="171450" indent="-171450">
              <a:buFont typeface="Wingdings" panose="05000000000000000000" pitchFamily="2" charset="2"/>
              <a:buChar char="u"/>
            </a:pPr>
            <a:r>
              <a:rPr lang="ja-JP" altLang="en-US" sz="1200" dirty="0" smtClean="0"/>
              <a:t>スタートアップ</a:t>
            </a:r>
            <a:r>
              <a:rPr lang="ja-JP" altLang="en-US" sz="1200" dirty="0"/>
              <a:t>環境</a:t>
            </a:r>
            <a:r>
              <a:rPr lang="ja-JP" altLang="en-US" sz="1200" dirty="0" smtClean="0"/>
              <a:t>の</a:t>
            </a:r>
            <a:r>
              <a:rPr lang="ja-JP" altLang="en-US" sz="1200" dirty="0"/>
              <a:t>改善</a:t>
            </a:r>
            <a:endParaRPr lang="en-US" altLang="ja-JP" sz="1200" dirty="0" smtClean="0"/>
          </a:p>
        </p:txBody>
      </p:sp>
      <p:sp>
        <p:nvSpPr>
          <p:cNvPr id="43" name="角丸四角形 42"/>
          <p:cNvSpPr/>
          <p:nvPr/>
        </p:nvSpPr>
        <p:spPr>
          <a:xfrm>
            <a:off x="2709279" y="4242178"/>
            <a:ext cx="1775075" cy="1463466"/>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ja-JP" altLang="en-US" sz="1200" b="1" dirty="0" smtClean="0"/>
              <a:t>居住環境</a:t>
            </a:r>
            <a:endParaRPr lang="en-US" altLang="ja-JP" sz="1200" b="1" dirty="0" smtClean="0"/>
          </a:p>
          <a:p>
            <a:pPr algn="ctr"/>
            <a:endParaRPr lang="en-US" altLang="ja-JP" sz="800" dirty="0" smtClean="0"/>
          </a:p>
          <a:p>
            <a:pPr marL="171450" indent="-171450">
              <a:buFont typeface="Wingdings" panose="05000000000000000000" pitchFamily="2" charset="2"/>
              <a:buChar char="u"/>
            </a:pPr>
            <a:r>
              <a:rPr lang="ja-JP" altLang="en-US" sz="1200" dirty="0" smtClean="0"/>
              <a:t>住宅水準</a:t>
            </a:r>
            <a:endParaRPr lang="en-US" altLang="ja-JP" sz="1200" dirty="0" smtClean="0"/>
          </a:p>
          <a:p>
            <a:pPr marL="171450" indent="-171450">
              <a:buFont typeface="Wingdings" panose="05000000000000000000" pitchFamily="2" charset="2"/>
              <a:buChar char="u"/>
            </a:pPr>
            <a:r>
              <a:rPr lang="ja-JP" altLang="en-US" sz="1200" dirty="0"/>
              <a:t>生活</a:t>
            </a:r>
            <a:r>
              <a:rPr lang="ja-JP" altLang="en-US" sz="1200" dirty="0" smtClean="0"/>
              <a:t>のしやすさ</a:t>
            </a:r>
            <a:endParaRPr lang="en-US" altLang="ja-JP" sz="1200" dirty="0" smtClean="0"/>
          </a:p>
        </p:txBody>
      </p:sp>
      <p:sp>
        <p:nvSpPr>
          <p:cNvPr id="46" name="角丸四角形 45"/>
          <p:cNvSpPr/>
          <p:nvPr/>
        </p:nvSpPr>
        <p:spPr>
          <a:xfrm>
            <a:off x="4596161" y="4235652"/>
            <a:ext cx="1775075" cy="1463466"/>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ja-JP" altLang="en-US" sz="1200" b="1" dirty="0" smtClean="0"/>
              <a:t>産業・市場</a:t>
            </a:r>
            <a:endParaRPr lang="en-US" altLang="ja-JP" sz="1200" b="1" dirty="0" smtClean="0"/>
          </a:p>
          <a:p>
            <a:pPr algn="ctr"/>
            <a:endParaRPr lang="en-US" altLang="ja-JP" sz="800" dirty="0" smtClean="0"/>
          </a:p>
          <a:p>
            <a:pPr marL="171450" indent="-171450">
              <a:buFont typeface="Wingdings" panose="05000000000000000000" pitchFamily="2" charset="2"/>
              <a:buChar char="u"/>
            </a:pPr>
            <a:r>
              <a:rPr lang="ja-JP" altLang="en-US" sz="1200" dirty="0" smtClean="0"/>
              <a:t>産業構造のバランスの良さ</a:t>
            </a:r>
            <a:endParaRPr lang="en-US" altLang="ja-JP" sz="1200" dirty="0" smtClean="0"/>
          </a:p>
          <a:p>
            <a:pPr marL="171450" indent="-171450">
              <a:buFont typeface="Wingdings" panose="05000000000000000000" pitchFamily="2" charset="2"/>
              <a:buChar char="u"/>
            </a:pPr>
            <a:r>
              <a:rPr lang="ja-JP" altLang="en-US" sz="1200" dirty="0" smtClean="0"/>
              <a:t>消費市場の規模・厚み</a:t>
            </a:r>
          </a:p>
          <a:p>
            <a:pPr marL="171450" indent="-171450">
              <a:buFont typeface="Wingdings" panose="05000000000000000000" pitchFamily="2" charset="2"/>
              <a:buChar char="u"/>
            </a:pPr>
            <a:r>
              <a:rPr lang="ja-JP" altLang="en-US" sz="1200" dirty="0" smtClean="0"/>
              <a:t>生活産業の集積</a:t>
            </a:r>
            <a:endParaRPr lang="en-US" altLang="ja-JP" sz="1200" dirty="0" smtClean="0"/>
          </a:p>
        </p:txBody>
      </p:sp>
      <p:sp>
        <p:nvSpPr>
          <p:cNvPr id="47" name="角丸四角形 46"/>
          <p:cNvSpPr/>
          <p:nvPr/>
        </p:nvSpPr>
        <p:spPr>
          <a:xfrm>
            <a:off x="6493494" y="3982683"/>
            <a:ext cx="1775075" cy="1463466"/>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ja-JP" altLang="en-US" sz="1200" b="1" dirty="0" smtClean="0"/>
              <a:t>研究・学術基盤</a:t>
            </a:r>
            <a:endParaRPr lang="en-US" altLang="ja-JP" sz="1200" b="1" dirty="0" smtClean="0"/>
          </a:p>
          <a:p>
            <a:pPr algn="ctr"/>
            <a:endParaRPr lang="en-US" altLang="ja-JP" sz="800" dirty="0" smtClean="0"/>
          </a:p>
          <a:p>
            <a:pPr marL="171450" indent="-171450">
              <a:buFont typeface="Wingdings" panose="05000000000000000000" pitchFamily="2" charset="2"/>
              <a:buChar char="u"/>
            </a:pPr>
            <a:r>
              <a:rPr lang="ja-JP" altLang="en-US" sz="1200" dirty="0" smtClean="0"/>
              <a:t>大学や企業の研究開発拠点</a:t>
            </a:r>
            <a:endParaRPr lang="en-US" altLang="ja-JP" sz="1200" dirty="0" smtClean="0"/>
          </a:p>
          <a:p>
            <a:pPr marL="171450" indent="-171450">
              <a:buFont typeface="Wingdings" panose="05000000000000000000" pitchFamily="2" charset="2"/>
              <a:buChar char="u"/>
            </a:pPr>
            <a:r>
              <a:rPr lang="ja-JP" altLang="en-US" sz="1200" dirty="0" smtClean="0"/>
              <a:t>先進的な産業・技術（ライフサイエンス、ロボット等）</a:t>
            </a:r>
            <a:endParaRPr lang="en-US" altLang="ja-JP" sz="1200" dirty="0" smtClean="0"/>
          </a:p>
        </p:txBody>
      </p:sp>
      <p:sp>
        <p:nvSpPr>
          <p:cNvPr id="49" name="円/楕円 48"/>
          <p:cNvSpPr/>
          <p:nvPr/>
        </p:nvSpPr>
        <p:spPr>
          <a:xfrm>
            <a:off x="1386409" y="2708920"/>
            <a:ext cx="2987824" cy="108012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b="1" dirty="0"/>
              <a:t>新しいことに</a:t>
            </a:r>
          </a:p>
          <a:p>
            <a:pPr algn="ctr"/>
            <a:r>
              <a:rPr lang="ja-JP" altLang="en-US" b="1" dirty="0"/>
              <a:t>チャレンジしやすい</a:t>
            </a:r>
          </a:p>
          <a:p>
            <a:pPr algn="ctr"/>
            <a:r>
              <a:rPr lang="ja-JP" altLang="en-US" b="1" dirty="0"/>
              <a:t>環境</a:t>
            </a:r>
          </a:p>
        </p:txBody>
      </p:sp>
      <p:sp>
        <p:nvSpPr>
          <p:cNvPr id="50" name="円/楕円 49"/>
          <p:cNvSpPr/>
          <p:nvPr/>
        </p:nvSpPr>
        <p:spPr>
          <a:xfrm>
            <a:off x="4716016" y="2708920"/>
            <a:ext cx="2987824" cy="108012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b="1" dirty="0" smtClean="0"/>
              <a:t>研究環境・</a:t>
            </a:r>
            <a:endParaRPr lang="en-US" altLang="ja-JP" b="1" dirty="0" smtClean="0"/>
          </a:p>
          <a:p>
            <a:pPr algn="ctr"/>
            <a:r>
              <a:rPr lang="ja-JP" altLang="en-US" b="1" dirty="0" smtClean="0"/>
              <a:t>研究人材にとっての魅力</a:t>
            </a:r>
            <a:endParaRPr lang="ja-JP" altLang="en-US" b="1" dirty="0"/>
          </a:p>
        </p:txBody>
      </p:sp>
      <p:sp>
        <p:nvSpPr>
          <p:cNvPr id="51" name="角丸四角形 50"/>
          <p:cNvSpPr/>
          <p:nvPr/>
        </p:nvSpPr>
        <p:spPr>
          <a:xfrm>
            <a:off x="2267744" y="1628800"/>
            <a:ext cx="4532760"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2400" b="1" dirty="0" smtClean="0"/>
              <a:t>技術に根差した新しい産業の興り</a:t>
            </a:r>
            <a:endParaRPr lang="en-US" altLang="ja-JP" sz="2400" b="1" dirty="0" smtClean="0"/>
          </a:p>
        </p:txBody>
      </p:sp>
      <p:sp>
        <p:nvSpPr>
          <p:cNvPr id="3" name="上カーブ矢印 2"/>
          <p:cNvSpPr/>
          <p:nvPr/>
        </p:nvSpPr>
        <p:spPr>
          <a:xfrm>
            <a:off x="4270234" y="3593837"/>
            <a:ext cx="603531" cy="363026"/>
          </a:xfrm>
          <a:prstGeom prst="curvedUp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19" name="上カーブ矢印 18"/>
          <p:cNvSpPr/>
          <p:nvPr/>
        </p:nvSpPr>
        <p:spPr>
          <a:xfrm rot="10800000">
            <a:off x="4270234" y="2534078"/>
            <a:ext cx="603531" cy="363026"/>
          </a:xfrm>
          <a:prstGeom prst="curvedUp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cxnSp>
        <p:nvCxnSpPr>
          <p:cNvPr id="20" name="直線コネクタ 19"/>
          <p:cNvCxnSpPr/>
          <p:nvPr/>
        </p:nvCxnSpPr>
        <p:spPr>
          <a:xfrm>
            <a:off x="179512" y="799200"/>
            <a:ext cx="8784976"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5357618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58</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1384995"/>
          </a:xfrm>
          <a:prstGeom prst="rect">
            <a:avLst/>
          </a:prstGeom>
        </p:spPr>
        <p:txBody>
          <a:bodyPr wrap="square">
            <a:spAutoFit/>
          </a:bodyPr>
          <a:lstStyle/>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経済産業機能の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集積、交通利便性の高さなど、都市魅力はもちろんのこと、歴史ある街並みや豊かな緑など、個性あふれる魅力的な地域資源を有しています。一方、人口減少・超高齢社会が展開するなかで、インナーエリアにみられる都市機能の低下や、住環境の悪化、中山間地域における過疎化の問題など、それぞれ特有の地域課題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抱いています。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こうした課題に的確に対応し、府域全体として活力ある地域創出をめざした取組みを進めていくことが求められています。</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62041079"/>
              </p:ext>
            </p:extLst>
          </p:nvPr>
        </p:nvGraphicFramePr>
        <p:xfrm>
          <a:off x="506372" y="2348488"/>
          <a:ext cx="8242092" cy="3728040"/>
        </p:xfrm>
        <a:graphic>
          <a:graphicData uri="http://schemas.openxmlformats.org/drawingml/2006/table">
            <a:tbl>
              <a:tblPr firstRow="1" bandRow="1">
                <a:tableStyleId>{5C22544A-7EE6-4342-B048-85BDC9FD1C3A}</a:tableStyleId>
              </a:tblPr>
              <a:tblGrid>
                <a:gridCol w="657537"/>
                <a:gridCol w="1819646"/>
                <a:gridCol w="1819646"/>
                <a:gridCol w="1819646"/>
                <a:gridCol w="2125617"/>
              </a:tblGrid>
              <a:tr h="144425">
                <a:tc>
                  <a:txBody>
                    <a:bodyPr/>
                    <a:lstStyle/>
                    <a:p>
                      <a:r>
                        <a:rPr kumimoji="1" lang="ja-JP" altLang="en-US" sz="1100" dirty="0" smtClean="0">
                          <a:solidFill>
                            <a:schemeClr val="bg1"/>
                          </a:solidFill>
                        </a:rPr>
                        <a:t>類型</a:t>
                      </a:r>
                      <a:endParaRPr kumimoji="1" lang="ja-JP" altLang="en-US" sz="1100" dirty="0">
                        <a:solidFill>
                          <a:schemeClr val="bg1"/>
                        </a:solidFill>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r>
                        <a:rPr kumimoji="1" lang="ja-JP" altLang="en-US" sz="1100" dirty="0" smtClean="0">
                          <a:solidFill>
                            <a:schemeClr val="bg1"/>
                          </a:solidFill>
                        </a:rPr>
                        <a:t>エリアの概要</a:t>
                      </a:r>
                      <a:endParaRPr kumimoji="1" lang="ja-JP" altLang="en-US" sz="1100" dirty="0">
                        <a:solidFill>
                          <a:schemeClr val="bg1"/>
                        </a:solidFill>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r>
                        <a:rPr kumimoji="1" lang="ja-JP" altLang="en-US" sz="1100" dirty="0" smtClean="0">
                          <a:solidFill>
                            <a:schemeClr val="bg1"/>
                          </a:solidFill>
                        </a:rPr>
                        <a:t>強み</a:t>
                      </a:r>
                      <a:endParaRPr kumimoji="1" lang="ja-JP" altLang="en-US" sz="1100" dirty="0">
                        <a:solidFill>
                          <a:schemeClr val="bg1"/>
                        </a:solidFill>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r>
                        <a:rPr kumimoji="1" lang="ja-JP" altLang="en-US" sz="1100" dirty="0" smtClean="0">
                          <a:solidFill>
                            <a:schemeClr val="bg1"/>
                          </a:solidFill>
                        </a:rPr>
                        <a:t>課題</a:t>
                      </a:r>
                      <a:endParaRPr kumimoji="1" lang="ja-JP" altLang="en-US" sz="1100" dirty="0">
                        <a:solidFill>
                          <a:schemeClr val="bg1"/>
                        </a:solidFill>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r>
                        <a:rPr kumimoji="1" lang="ja-JP" altLang="en-US" sz="1100" dirty="0" smtClean="0">
                          <a:solidFill>
                            <a:schemeClr val="bg1"/>
                          </a:solidFill>
                        </a:rPr>
                        <a:t>目指すべき方向性</a:t>
                      </a:r>
                      <a:endParaRPr kumimoji="1" lang="ja-JP" altLang="en-US" sz="1100" dirty="0">
                        <a:solidFill>
                          <a:schemeClr val="bg1"/>
                        </a:solidFill>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r>
              <a:tr h="358698">
                <a:tc>
                  <a:txBody>
                    <a:bodyPr/>
                    <a:lstStyle/>
                    <a:p>
                      <a:r>
                        <a:rPr kumimoji="1" lang="ja-JP" altLang="en-US" sz="1000" dirty="0" smtClean="0">
                          <a:solidFill>
                            <a:sysClr val="windowText" lastClr="000000"/>
                          </a:solidFill>
                        </a:rPr>
                        <a:t>都心部</a:t>
                      </a:r>
                      <a:endParaRPr kumimoji="1" lang="ja-JP" altLang="en-US" sz="1000" dirty="0">
                        <a:solidFill>
                          <a:sysClr val="windowText" lastClr="000000"/>
                        </a:solidFill>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171450" indent="-171450" algn="l" defTabSz="914400" rtl="0" eaLnBrk="1" latinLnBrk="0" hangingPunct="1">
                        <a:buFont typeface="Arial" panose="020B0604020202020204" pitchFamily="34" charset="0"/>
                        <a:buChar char="•"/>
                      </a:pPr>
                      <a:r>
                        <a:rPr kumimoji="1" lang="ja-JP" altLang="en-US" sz="1000" kern="1200" dirty="0" smtClean="0">
                          <a:solidFill>
                            <a:sysClr val="windowText" lastClr="000000"/>
                          </a:solidFill>
                          <a:latin typeface="+mn-lt"/>
                          <a:ea typeface="+mn-ea"/>
                          <a:cs typeface="+mn-cs"/>
                        </a:rPr>
                        <a:t>都市の中心部であり、オフィス、商業が多く立地。また、住宅も一定程度存在。</a:t>
                      </a:r>
                      <a:endParaRPr kumimoji="1" lang="en-US" altLang="ja-JP" sz="1000" kern="1200" dirty="0" smtClean="0">
                        <a:solidFill>
                          <a:sysClr val="windowText" lastClr="000000"/>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71450" indent="-171450">
                        <a:buFont typeface="Arial" panose="020B0604020202020204" pitchFamily="34" charset="0"/>
                        <a:buChar char="•"/>
                      </a:pPr>
                      <a:r>
                        <a:rPr kumimoji="1" lang="ja-JP" altLang="en-US" sz="1000" dirty="0" smtClean="0">
                          <a:solidFill>
                            <a:sysClr val="windowText" lastClr="000000"/>
                          </a:solidFill>
                        </a:rPr>
                        <a:t>便利・アクセスが良い</a:t>
                      </a:r>
                      <a:endParaRPr kumimoji="1" lang="en-US" altLang="ja-JP" sz="1000" dirty="0" smtClean="0">
                        <a:solidFill>
                          <a:sysClr val="windowText" lastClr="000000"/>
                        </a:solidFill>
                      </a:endParaRPr>
                    </a:p>
                    <a:p>
                      <a:pPr marL="171450" indent="-171450">
                        <a:buFont typeface="Arial" panose="020B0604020202020204" pitchFamily="34" charset="0"/>
                        <a:buChar char="•"/>
                      </a:pPr>
                      <a:r>
                        <a:rPr kumimoji="1" lang="ja-JP" altLang="en-US" sz="1000" dirty="0" smtClean="0">
                          <a:solidFill>
                            <a:sysClr val="windowText" lastClr="000000"/>
                          </a:solidFill>
                        </a:rPr>
                        <a:t>ビジネス機会が多い</a:t>
                      </a:r>
                      <a:endParaRPr kumimoji="1" lang="en-US" altLang="ja-JP" sz="1000" dirty="0" smtClean="0">
                        <a:solidFill>
                          <a:sysClr val="windowText" lastClr="000000"/>
                        </a:solidFill>
                      </a:endParaRPr>
                    </a:p>
                    <a:p>
                      <a:pPr marL="171450" indent="-171450">
                        <a:buFont typeface="Arial" panose="020B0604020202020204" pitchFamily="34" charset="0"/>
                        <a:buChar char="•"/>
                      </a:pPr>
                      <a:r>
                        <a:rPr kumimoji="1" lang="ja-JP" altLang="en-US" sz="1000" dirty="0" smtClean="0">
                          <a:solidFill>
                            <a:sysClr val="windowText" lastClr="000000"/>
                          </a:solidFill>
                        </a:rPr>
                        <a:t>情報発信しやすい</a:t>
                      </a:r>
                      <a:endParaRPr kumimoji="1" lang="en-US" altLang="ja-JP" sz="1000" dirty="0" smtClean="0">
                        <a:solidFill>
                          <a:sysClr val="windowText" lastClr="000000"/>
                        </a:solidFill>
                      </a:endParaRPr>
                    </a:p>
                    <a:p>
                      <a:pPr marL="171450" indent="-171450">
                        <a:buFont typeface="Arial" panose="020B0604020202020204" pitchFamily="34" charset="0"/>
                        <a:buChar char="•"/>
                      </a:pPr>
                      <a:r>
                        <a:rPr kumimoji="1" lang="ja-JP" altLang="en-US" sz="1000" dirty="0" smtClean="0">
                          <a:solidFill>
                            <a:sysClr val="windowText" lastClr="000000"/>
                          </a:solidFill>
                        </a:rPr>
                        <a:t>多様性が受容される</a:t>
                      </a:r>
                      <a:endParaRPr kumimoji="1" lang="en-US" altLang="ja-JP" sz="1000" dirty="0" smtClean="0">
                        <a:solidFill>
                          <a:sysClr val="windowText" lastClr="000000"/>
                        </a:solidFill>
                      </a:endParaRPr>
                    </a:p>
                    <a:p>
                      <a:pPr marL="171450" indent="-171450">
                        <a:buFont typeface="Arial" panose="020B0604020202020204" pitchFamily="34" charset="0"/>
                        <a:buChar char="•"/>
                      </a:pPr>
                      <a:r>
                        <a:rPr kumimoji="1" lang="ja-JP" altLang="en-US" sz="1000" dirty="0" smtClean="0">
                          <a:solidFill>
                            <a:sysClr val="windowText" lastClr="000000"/>
                          </a:solidFill>
                        </a:rPr>
                        <a:t>文化・娯楽・観光資源が多い</a:t>
                      </a:r>
                      <a:endParaRPr kumimoji="1" lang="en-US" altLang="ja-JP" sz="1000" dirty="0" smtClean="0">
                        <a:solidFill>
                          <a:sysClr val="windowText" lastClr="000000"/>
                        </a:solidFill>
                      </a:endParaRPr>
                    </a:p>
                    <a:p>
                      <a:pPr marL="171450" indent="-171450">
                        <a:buFont typeface="Arial" panose="020B0604020202020204" pitchFamily="34" charset="0"/>
                        <a:buChar char="•"/>
                      </a:pPr>
                      <a:r>
                        <a:rPr kumimoji="1" lang="ja-JP" altLang="en-US" sz="1000" dirty="0" smtClean="0">
                          <a:solidFill>
                            <a:sysClr val="windowText" lastClr="000000"/>
                          </a:solidFill>
                        </a:rPr>
                        <a:t>職住近接が可能</a:t>
                      </a:r>
                      <a:endParaRPr kumimoji="1" lang="en-US" altLang="ja-JP" sz="1000" dirty="0" smtClean="0">
                        <a:solidFill>
                          <a:sysClr val="windowText" lastClr="000000"/>
                        </a:solidFill>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71450" indent="-171450" algn="l" defTabSz="914400" rtl="0" eaLnBrk="1" latinLnBrk="0" hangingPunct="1">
                        <a:buFont typeface="Arial" panose="020B0604020202020204" pitchFamily="34" charset="0"/>
                        <a:buChar char="•"/>
                      </a:pPr>
                      <a:r>
                        <a:rPr kumimoji="1" lang="ja-JP" altLang="en-US" sz="1000" kern="1200" dirty="0" smtClean="0">
                          <a:solidFill>
                            <a:sysClr val="windowText" lastClr="000000"/>
                          </a:solidFill>
                          <a:latin typeface="+mn-lt"/>
                          <a:ea typeface="+mn-ea"/>
                          <a:cs typeface="+mn-cs"/>
                        </a:rPr>
                        <a:t>生活コストが高い</a:t>
                      </a:r>
                      <a:endParaRPr kumimoji="1" lang="en-US" altLang="ja-JP" sz="1000" kern="1200" dirty="0" smtClean="0">
                        <a:solidFill>
                          <a:sysClr val="windowText" lastClr="000000"/>
                        </a:solidFill>
                        <a:latin typeface="+mn-lt"/>
                        <a:ea typeface="+mn-ea"/>
                        <a:cs typeface="+mn-cs"/>
                      </a:endParaRPr>
                    </a:p>
                    <a:p>
                      <a:pPr marL="171450" indent="-171450" algn="l" defTabSz="914400" rtl="0" eaLnBrk="1" latinLnBrk="0" hangingPunct="1">
                        <a:buFont typeface="Arial" panose="020B0604020202020204" pitchFamily="34" charset="0"/>
                        <a:buChar char="•"/>
                      </a:pPr>
                      <a:r>
                        <a:rPr kumimoji="1" lang="ja-JP" altLang="en-US" sz="1000" kern="1200" dirty="0" smtClean="0">
                          <a:solidFill>
                            <a:sysClr val="windowText" lastClr="000000"/>
                          </a:solidFill>
                          <a:latin typeface="+mn-lt"/>
                          <a:ea typeface="+mn-ea"/>
                          <a:cs typeface="+mn-cs"/>
                        </a:rPr>
                        <a:t>医療、介護、育児などの生活サービスが不足</a:t>
                      </a:r>
                      <a:endParaRPr kumimoji="1" lang="en-US" altLang="ja-JP" sz="1000" kern="1200" dirty="0" smtClean="0">
                        <a:solidFill>
                          <a:sysClr val="windowText" lastClr="000000"/>
                        </a:solidFill>
                        <a:latin typeface="+mn-lt"/>
                        <a:ea typeface="+mn-ea"/>
                        <a:cs typeface="+mn-cs"/>
                      </a:endParaRPr>
                    </a:p>
                    <a:p>
                      <a:pPr marL="171450" indent="-171450" algn="l" defTabSz="914400" rtl="0" eaLnBrk="1" latinLnBrk="0" hangingPunct="1">
                        <a:buFont typeface="Arial" panose="020B0604020202020204" pitchFamily="34" charset="0"/>
                        <a:buChar char="•"/>
                      </a:pPr>
                      <a:r>
                        <a:rPr kumimoji="1" lang="ja-JP" altLang="en-US" sz="1000" kern="1200" dirty="0" smtClean="0">
                          <a:solidFill>
                            <a:sysClr val="windowText" lastClr="000000"/>
                          </a:solidFill>
                          <a:latin typeface="+mn-lt"/>
                          <a:ea typeface="+mn-ea"/>
                          <a:cs typeface="+mn-cs"/>
                        </a:rPr>
                        <a:t>混雑している</a:t>
                      </a:r>
                      <a:endParaRPr kumimoji="1" lang="en-US" altLang="ja-JP" sz="1000" kern="1200" dirty="0" smtClean="0">
                        <a:solidFill>
                          <a:sysClr val="windowText" lastClr="000000"/>
                        </a:solidFill>
                        <a:latin typeface="+mn-lt"/>
                        <a:ea typeface="+mn-ea"/>
                        <a:cs typeface="+mn-cs"/>
                      </a:endParaRPr>
                    </a:p>
                    <a:p>
                      <a:pPr marL="171450" indent="-171450" algn="l" defTabSz="914400" rtl="0" eaLnBrk="1" latinLnBrk="0" hangingPunct="1">
                        <a:buFont typeface="Arial" panose="020B0604020202020204" pitchFamily="34" charset="0"/>
                        <a:buChar char="•"/>
                      </a:pPr>
                      <a:r>
                        <a:rPr kumimoji="1" lang="ja-JP" altLang="en-US" sz="1000" kern="1200" dirty="0" smtClean="0">
                          <a:solidFill>
                            <a:sysClr val="windowText" lastClr="000000"/>
                          </a:solidFill>
                          <a:latin typeface="+mn-lt"/>
                          <a:ea typeface="+mn-ea"/>
                          <a:cs typeface="+mn-cs"/>
                        </a:rPr>
                        <a:t>危険個所が多い</a:t>
                      </a:r>
                      <a:endParaRPr kumimoji="1" lang="en-US" altLang="ja-JP" sz="1000" kern="1200" dirty="0" smtClean="0">
                        <a:solidFill>
                          <a:sysClr val="windowText" lastClr="000000"/>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71450" indent="-171450">
                        <a:buFont typeface="Arial" panose="020B0604020202020204" pitchFamily="34" charset="0"/>
                        <a:buChar char="•"/>
                      </a:pPr>
                      <a:r>
                        <a:rPr kumimoji="1" lang="ja-JP" altLang="en-US" sz="1000" b="1" u="sng" dirty="0" smtClean="0">
                          <a:solidFill>
                            <a:sysClr val="windowText" lastClr="000000"/>
                          </a:solidFill>
                        </a:rPr>
                        <a:t>ビジネス</a:t>
                      </a:r>
                      <a:r>
                        <a:rPr kumimoji="1" lang="ja-JP" altLang="en-US" sz="1000" b="1" dirty="0" smtClean="0">
                          <a:solidFill>
                            <a:sysClr val="windowText" lastClr="000000"/>
                          </a:solidFill>
                        </a:rPr>
                        <a:t>エリアとしての発展。</a:t>
                      </a:r>
                      <a:r>
                        <a:rPr kumimoji="1" lang="en-US" altLang="ja-JP" sz="1000" b="1" dirty="0" smtClean="0">
                          <a:solidFill>
                            <a:sysClr val="windowText" lastClr="000000"/>
                          </a:solidFill>
                        </a:rPr>
                        <a:t>BID</a:t>
                      </a:r>
                      <a:r>
                        <a:rPr kumimoji="1" lang="ja-JP" altLang="en-US" sz="1000" b="1" dirty="0" smtClean="0">
                          <a:solidFill>
                            <a:sysClr val="windowText" lastClr="000000"/>
                          </a:solidFill>
                        </a:rPr>
                        <a:t>など新しい仕組みを取り入れ、国際的な都市を目指す。</a:t>
                      </a:r>
                      <a:endParaRPr kumimoji="1" lang="en-US" altLang="ja-JP" sz="1000" b="1" dirty="0" smtClean="0">
                        <a:solidFill>
                          <a:sysClr val="windowText" lastClr="000000"/>
                        </a:solidFill>
                      </a:endParaRPr>
                    </a:p>
                    <a:p>
                      <a:pPr marL="171450" indent="-171450">
                        <a:buFont typeface="Arial" panose="020B0604020202020204" pitchFamily="34" charset="0"/>
                        <a:buChar char="•"/>
                      </a:pPr>
                      <a:r>
                        <a:rPr kumimoji="1" lang="ja-JP" altLang="en-US" sz="1000" b="1" u="sng" dirty="0" smtClean="0">
                          <a:solidFill>
                            <a:sysClr val="windowText" lastClr="000000"/>
                          </a:solidFill>
                        </a:rPr>
                        <a:t>文化・観光</a:t>
                      </a:r>
                      <a:r>
                        <a:rPr kumimoji="1" lang="ja-JP" altLang="en-US" sz="1000" b="1" dirty="0" smtClean="0">
                          <a:solidFill>
                            <a:sysClr val="windowText" lastClr="000000"/>
                          </a:solidFill>
                        </a:rPr>
                        <a:t>エリアとして、利便性の向上、コンテンツの充実を図る。</a:t>
                      </a:r>
                      <a:endParaRPr kumimoji="1" lang="en-US" altLang="ja-JP" sz="1000" b="1" dirty="0" smtClean="0">
                        <a:solidFill>
                          <a:sysClr val="windowText" lastClr="000000"/>
                        </a:solidFill>
                      </a:endParaRPr>
                    </a:p>
                    <a:p>
                      <a:pPr marL="171450" indent="-171450">
                        <a:buFont typeface="Arial" panose="020B0604020202020204" pitchFamily="34" charset="0"/>
                        <a:buChar char="•"/>
                      </a:pPr>
                      <a:r>
                        <a:rPr kumimoji="1" lang="ja-JP" altLang="en-US" sz="1000" b="1" u="sng" dirty="0" smtClean="0">
                          <a:solidFill>
                            <a:sysClr val="windowText" lastClr="000000"/>
                          </a:solidFill>
                        </a:rPr>
                        <a:t>生活環境</a:t>
                      </a:r>
                      <a:r>
                        <a:rPr kumimoji="1" lang="ja-JP" altLang="en-US" sz="1000" b="1" dirty="0" smtClean="0">
                          <a:solidFill>
                            <a:sysClr val="windowText" lastClr="000000"/>
                          </a:solidFill>
                        </a:rPr>
                        <a:t>の改善。</a:t>
                      </a:r>
                      <a:endParaRPr kumimoji="1" lang="en-US" altLang="ja-JP" sz="1000" b="1" dirty="0" smtClean="0">
                        <a:solidFill>
                          <a:sysClr val="windowText" lastClr="000000"/>
                        </a:solidFill>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346853">
                <a:tc>
                  <a:txBody>
                    <a:bodyPr/>
                    <a:lstStyle/>
                    <a:p>
                      <a:r>
                        <a:rPr kumimoji="1" lang="ja-JP" altLang="en-US" sz="1000" dirty="0" smtClean="0">
                          <a:solidFill>
                            <a:sysClr val="windowText" lastClr="000000"/>
                          </a:solidFill>
                        </a:rPr>
                        <a:t>周辺部</a:t>
                      </a:r>
                      <a:endParaRPr kumimoji="1" lang="ja-JP" altLang="en-US" sz="1000" dirty="0">
                        <a:solidFill>
                          <a:sysClr val="windowText" lastClr="000000"/>
                        </a:solidFill>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171450" indent="-171450" algn="l" defTabSz="914400" rtl="0" eaLnBrk="1" latinLnBrk="0" hangingPunct="1">
                        <a:buFont typeface="Arial" panose="020B0604020202020204" pitchFamily="34" charset="0"/>
                        <a:buChar char="•"/>
                      </a:pPr>
                      <a:r>
                        <a:rPr kumimoji="1" lang="ja-JP" altLang="en-US" sz="1000" kern="1200" dirty="0" smtClean="0">
                          <a:solidFill>
                            <a:sysClr val="windowText" lastClr="000000"/>
                          </a:solidFill>
                          <a:latin typeface="+mn-lt"/>
                          <a:ea typeface="+mn-ea"/>
                          <a:cs typeface="+mn-cs"/>
                        </a:rPr>
                        <a:t>スプロール現象で自然発生的に発展してきたエリア。オフィス、商業、住宅、工場（小規模）などが混在。</a:t>
                      </a:r>
                      <a:endParaRPr kumimoji="1" lang="en-US" altLang="ja-JP" sz="1000" kern="1200" dirty="0" smtClean="0">
                        <a:solidFill>
                          <a:sysClr val="windowText" lastClr="000000"/>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71450" indent="-171450" algn="l" defTabSz="914400" rtl="0" eaLnBrk="1" latinLnBrk="0" hangingPunct="1">
                        <a:buFont typeface="Arial" panose="020B0604020202020204" pitchFamily="34" charset="0"/>
                        <a:buChar char="•"/>
                      </a:pPr>
                      <a:r>
                        <a:rPr kumimoji="1" lang="ja-JP" altLang="en-US" sz="1000" kern="1200" dirty="0" smtClean="0">
                          <a:solidFill>
                            <a:sysClr val="windowText" lastClr="000000"/>
                          </a:solidFill>
                          <a:latin typeface="+mn-lt"/>
                          <a:ea typeface="+mn-ea"/>
                          <a:cs typeface="+mn-cs"/>
                        </a:rPr>
                        <a:t>都心までのアクセスが良い</a:t>
                      </a:r>
                      <a:endParaRPr kumimoji="1" lang="en-US" altLang="ja-JP" sz="1000" kern="1200" dirty="0" smtClean="0">
                        <a:solidFill>
                          <a:sysClr val="windowText" lastClr="000000"/>
                        </a:solidFill>
                        <a:latin typeface="+mn-lt"/>
                        <a:ea typeface="+mn-ea"/>
                        <a:cs typeface="+mn-cs"/>
                      </a:endParaRPr>
                    </a:p>
                    <a:p>
                      <a:pPr marL="171450" indent="-171450" algn="l" defTabSz="914400" rtl="0" eaLnBrk="1" latinLnBrk="0" hangingPunct="1">
                        <a:buFont typeface="Arial" panose="020B0604020202020204" pitchFamily="34" charset="0"/>
                        <a:buChar char="•"/>
                      </a:pPr>
                      <a:r>
                        <a:rPr kumimoji="1" lang="ja-JP" altLang="en-US" sz="1000" kern="1200" dirty="0" smtClean="0">
                          <a:solidFill>
                            <a:sysClr val="windowText" lastClr="000000"/>
                          </a:solidFill>
                          <a:latin typeface="+mn-lt"/>
                          <a:ea typeface="+mn-ea"/>
                          <a:cs typeface="+mn-cs"/>
                        </a:rPr>
                        <a:t>駅周辺にスーパー・商店街などの生活関連の商業施設が充実している</a:t>
                      </a:r>
                      <a:endParaRPr kumimoji="1" lang="en-US" altLang="ja-JP" sz="1000" kern="1200" dirty="0" smtClean="0">
                        <a:solidFill>
                          <a:sysClr val="windowText" lastClr="000000"/>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71450" indent="-171450" algn="l" defTabSz="914400" rtl="0" eaLnBrk="1" latinLnBrk="0" hangingPunct="1">
                        <a:buFont typeface="Arial" panose="020B0604020202020204" pitchFamily="34" charset="0"/>
                        <a:buChar char="•"/>
                      </a:pPr>
                      <a:r>
                        <a:rPr kumimoji="1" lang="ja-JP" altLang="en-US" sz="1000" kern="1200" dirty="0" smtClean="0">
                          <a:solidFill>
                            <a:sysClr val="windowText" lastClr="000000"/>
                          </a:solidFill>
                          <a:latin typeface="+mn-lt"/>
                          <a:ea typeface="+mn-ea"/>
                          <a:cs typeface="+mn-cs"/>
                        </a:rPr>
                        <a:t>火災・災害リスクが大きい</a:t>
                      </a:r>
                      <a:r>
                        <a:rPr kumimoji="1" lang="ja-JP" altLang="en-US" sz="1000" u="none" kern="1200" dirty="0" smtClean="0">
                          <a:solidFill>
                            <a:schemeClr val="tx1"/>
                          </a:solidFill>
                          <a:latin typeface="+mn-lt"/>
                          <a:ea typeface="+mn-ea"/>
                          <a:cs typeface="+mn-cs"/>
                        </a:rPr>
                        <a:t>密集市街地が大規模に存在</a:t>
                      </a:r>
                      <a:endParaRPr kumimoji="1" lang="en-US" altLang="ja-JP" sz="1000" u="none" kern="120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kern="1200" dirty="0" smtClean="0">
                          <a:solidFill>
                            <a:sysClr val="windowText" lastClr="000000"/>
                          </a:solidFill>
                          <a:latin typeface="+mn-lt"/>
                          <a:ea typeface="+mn-ea"/>
                          <a:cs typeface="+mn-cs"/>
                        </a:rPr>
                        <a:t>閑散とした駅前商店街</a:t>
                      </a:r>
                      <a:endParaRPr kumimoji="1" lang="en-US" altLang="ja-JP" sz="1000" kern="1200" dirty="0" smtClean="0">
                        <a:solidFill>
                          <a:sysClr val="windowText" lastClr="000000"/>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kern="1200" dirty="0" smtClean="0">
                          <a:solidFill>
                            <a:sysClr val="windowText" lastClr="000000"/>
                          </a:solidFill>
                          <a:latin typeface="+mn-lt"/>
                          <a:ea typeface="+mn-ea"/>
                          <a:cs typeface="+mn-cs"/>
                        </a:rPr>
                        <a:t>単身高齢者が増加</a:t>
                      </a:r>
                      <a:endParaRPr kumimoji="1" lang="en-US" altLang="ja-JP" sz="1000" kern="1200" dirty="0" smtClean="0">
                        <a:solidFill>
                          <a:sysClr val="windowText" lastClr="000000"/>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71450" indent="-171450" algn="l" defTabSz="914400" rtl="0" eaLnBrk="1" latinLnBrk="0" hangingPunct="1">
                        <a:buFont typeface="Arial" panose="020B0604020202020204" pitchFamily="34" charset="0"/>
                        <a:buChar char="•"/>
                      </a:pPr>
                      <a:r>
                        <a:rPr kumimoji="1" lang="ja-JP" altLang="en-US" sz="1000" b="1" u="none" kern="1200" dirty="0" smtClean="0">
                          <a:solidFill>
                            <a:sysClr val="windowText" lastClr="000000"/>
                          </a:solidFill>
                          <a:latin typeface="+mn-lt"/>
                          <a:ea typeface="+mn-ea"/>
                          <a:cs typeface="+mn-cs"/>
                        </a:rPr>
                        <a:t>災害に強く、</a:t>
                      </a:r>
                      <a:r>
                        <a:rPr kumimoji="1" lang="ja-JP" altLang="en-US" sz="1000" b="1" u="sng" kern="1200" dirty="0" smtClean="0">
                          <a:solidFill>
                            <a:sysClr val="windowText" lastClr="000000"/>
                          </a:solidFill>
                          <a:latin typeface="+mn-lt"/>
                          <a:ea typeface="+mn-ea"/>
                          <a:cs typeface="+mn-cs"/>
                        </a:rPr>
                        <a:t>安心・安全</a:t>
                      </a:r>
                      <a:r>
                        <a:rPr kumimoji="1" lang="ja-JP" altLang="en-US" sz="1000" b="1" kern="1200" dirty="0" smtClean="0">
                          <a:solidFill>
                            <a:sysClr val="windowText" lastClr="000000"/>
                          </a:solidFill>
                          <a:latin typeface="+mn-lt"/>
                          <a:ea typeface="+mn-ea"/>
                          <a:cs typeface="+mn-cs"/>
                        </a:rPr>
                        <a:t>なまちづくり。</a:t>
                      </a:r>
                      <a:endParaRPr kumimoji="1" lang="en-US" altLang="ja-JP" sz="1000" b="1" kern="1200" dirty="0" smtClean="0">
                        <a:solidFill>
                          <a:sysClr val="windowText" lastClr="000000"/>
                        </a:solidFill>
                        <a:latin typeface="+mn-lt"/>
                        <a:ea typeface="+mn-ea"/>
                        <a:cs typeface="+mn-cs"/>
                      </a:endParaRPr>
                    </a:p>
                    <a:p>
                      <a:pPr marL="171450" indent="-171450" algn="l" defTabSz="914400" rtl="0" eaLnBrk="1" latinLnBrk="0" hangingPunct="1">
                        <a:buFont typeface="Arial" panose="020B0604020202020204" pitchFamily="34" charset="0"/>
                        <a:buChar char="•"/>
                      </a:pPr>
                      <a:r>
                        <a:rPr kumimoji="1" lang="ja-JP" altLang="en-US" sz="1000" b="1" u="sng" kern="1200" dirty="0" smtClean="0">
                          <a:solidFill>
                            <a:sysClr val="windowText" lastClr="000000"/>
                          </a:solidFill>
                          <a:latin typeface="+mn-lt"/>
                          <a:ea typeface="+mn-ea"/>
                          <a:cs typeface="+mn-cs"/>
                        </a:rPr>
                        <a:t>駅周辺のにぎわい</a:t>
                      </a:r>
                      <a:r>
                        <a:rPr kumimoji="1" lang="ja-JP" altLang="en-US" sz="1000" b="1" kern="1200" dirty="0" smtClean="0">
                          <a:solidFill>
                            <a:sysClr val="windowText" lastClr="000000"/>
                          </a:solidFill>
                          <a:latin typeface="+mn-lt"/>
                          <a:ea typeface="+mn-ea"/>
                          <a:cs typeface="+mn-cs"/>
                        </a:rPr>
                        <a:t>を生み出し、仕事・くらし両方を活性化し、特色あるまちづくりを進める。</a:t>
                      </a:r>
                      <a:endParaRPr kumimoji="1" lang="en-US" altLang="ja-JP" sz="1000" b="1" kern="1200" dirty="0" smtClean="0">
                        <a:solidFill>
                          <a:sysClr val="windowText" lastClr="000000"/>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358698">
                <a:tc>
                  <a:txBody>
                    <a:bodyPr/>
                    <a:lstStyle/>
                    <a:p>
                      <a:r>
                        <a:rPr kumimoji="1" lang="ja-JP" altLang="en-US" sz="1000" dirty="0" smtClean="0">
                          <a:solidFill>
                            <a:sysClr val="windowText" lastClr="000000"/>
                          </a:solidFill>
                        </a:rPr>
                        <a:t>郊外部</a:t>
                      </a:r>
                      <a:endParaRPr kumimoji="1" lang="ja-JP" altLang="en-US" sz="1000" dirty="0">
                        <a:solidFill>
                          <a:sysClr val="windowText" lastClr="000000"/>
                        </a:solidFill>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kern="1200" dirty="0" smtClean="0">
                          <a:solidFill>
                            <a:sysClr val="windowText" lastClr="000000"/>
                          </a:solidFill>
                          <a:latin typeface="+mn-lt"/>
                          <a:ea typeface="+mn-ea"/>
                          <a:cs typeface="+mn-cs"/>
                        </a:rPr>
                        <a:t>都心部のベッドタウンとして計画されたエリア。住宅や工場が立地。</a:t>
                      </a:r>
                      <a:endParaRPr kumimoji="1" lang="en-US" altLang="ja-JP" sz="1000" kern="1200" dirty="0" smtClean="0">
                        <a:solidFill>
                          <a:sysClr val="windowText" lastClr="000000"/>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kern="1200" dirty="0" smtClean="0">
                          <a:solidFill>
                            <a:sysClr val="windowText" lastClr="000000"/>
                          </a:solidFill>
                          <a:latin typeface="+mn-lt"/>
                          <a:ea typeface="+mn-ea"/>
                          <a:cs typeface="+mn-cs"/>
                        </a:rPr>
                        <a:t>均質性が高く、安全・安心</a:t>
                      </a:r>
                      <a:endParaRPr kumimoji="1" lang="en-US" altLang="ja-JP" sz="1000" kern="1200" dirty="0" smtClean="0">
                        <a:solidFill>
                          <a:sysClr val="windowText" lastClr="000000"/>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kern="1200" dirty="0" smtClean="0">
                          <a:solidFill>
                            <a:sysClr val="windowText" lastClr="000000"/>
                          </a:solidFill>
                          <a:latin typeface="+mn-lt"/>
                          <a:ea typeface="+mn-ea"/>
                          <a:cs typeface="+mn-cs"/>
                        </a:rPr>
                        <a:t>子どもが遊べる場所が多く、子育てしやすい</a:t>
                      </a:r>
                      <a:endParaRPr kumimoji="1" lang="en-US" altLang="ja-JP" sz="1000" kern="1200" dirty="0" smtClean="0">
                        <a:solidFill>
                          <a:sysClr val="windowText" lastClr="000000"/>
                        </a:solidFill>
                        <a:latin typeface="+mn-lt"/>
                        <a:ea typeface="+mn-ea"/>
                        <a:cs typeface="+mn-cs"/>
                      </a:endParaRPr>
                    </a:p>
                    <a:p>
                      <a:pPr marL="171450" indent="-171450" algn="l" defTabSz="914400" rtl="0" eaLnBrk="1" latinLnBrk="0" hangingPunct="1">
                        <a:buFont typeface="Arial" panose="020B0604020202020204" pitchFamily="34" charset="0"/>
                        <a:buChar char="•"/>
                      </a:pPr>
                      <a:r>
                        <a:rPr kumimoji="1" lang="ja-JP" altLang="en-US" sz="1000" kern="1200" dirty="0" smtClean="0">
                          <a:solidFill>
                            <a:sysClr val="windowText" lastClr="000000"/>
                          </a:solidFill>
                          <a:latin typeface="+mn-lt"/>
                          <a:ea typeface="+mn-ea"/>
                          <a:cs typeface="+mn-cs"/>
                        </a:rPr>
                        <a:t>家庭菜園ができる</a:t>
                      </a:r>
                      <a:endParaRPr kumimoji="1" lang="en-US" altLang="ja-JP" sz="1000" kern="1200" dirty="0" smtClean="0">
                        <a:solidFill>
                          <a:sysClr val="windowText" lastClr="000000"/>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71450" indent="-171450" algn="l" defTabSz="914400" rtl="0" eaLnBrk="1" latinLnBrk="0" hangingPunct="1">
                        <a:buFont typeface="Arial" panose="020B0604020202020204" pitchFamily="34" charset="0"/>
                        <a:buChar char="•"/>
                      </a:pPr>
                      <a:r>
                        <a:rPr kumimoji="1" lang="ja-JP" altLang="en-US" sz="1000" kern="1200" dirty="0" smtClean="0">
                          <a:solidFill>
                            <a:sysClr val="windowText" lastClr="000000"/>
                          </a:solidFill>
                          <a:latin typeface="+mn-lt"/>
                          <a:ea typeface="+mn-ea"/>
                          <a:cs typeface="+mn-cs"/>
                        </a:rPr>
                        <a:t>団地・住宅地の老朽化</a:t>
                      </a:r>
                      <a:endParaRPr kumimoji="1" lang="en-US" altLang="ja-JP" sz="1000" kern="1200" dirty="0" smtClean="0">
                        <a:solidFill>
                          <a:sysClr val="windowText" lastClr="000000"/>
                        </a:solidFill>
                        <a:latin typeface="+mn-lt"/>
                        <a:ea typeface="+mn-ea"/>
                        <a:cs typeface="+mn-cs"/>
                      </a:endParaRPr>
                    </a:p>
                    <a:p>
                      <a:pPr marL="171450" indent="-171450" algn="l" defTabSz="914400" rtl="0" eaLnBrk="1" latinLnBrk="0" hangingPunct="1">
                        <a:buFont typeface="Arial" panose="020B0604020202020204" pitchFamily="34" charset="0"/>
                        <a:buChar char="•"/>
                      </a:pPr>
                      <a:r>
                        <a:rPr kumimoji="1" lang="ja-JP" altLang="en-US" sz="1000" kern="1200" dirty="0" smtClean="0">
                          <a:solidFill>
                            <a:sysClr val="windowText" lastClr="000000"/>
                          </a:solidFill>
                          <a:latin typeface="+mn-lt"/>
                          <a:ea typeface="+mn-ea"/>
                          <a:cs typeface="+mn-cs"/>
                        </a:rPr>
                        <a:t>空き家の増加</a:t>
                      </a:r>
                      <a:endParaRPr kumimoji="1" lang="en-US" altLang="ja-JP" sz="1000" kern="1200" dirty="0" smtClean="0">
                        <a:solidFill>
                          <a:sysClr val="windowText" lastClr="000000"/>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kern="1200" dirty="0" smtClean="0">
                          <a:solidFill>
                            <a:sysClr val="windowText" lastClr="000000"/>
                          </a:solidFill>
                          <a:latin typeface="+mn-lt"/>
                          <a:ea typeface="+mn-ea"/>
                          <a:cs typeface="+mn-cs"/>
                        </a:rPr>
                        <a:t>コミュニティの希薄化</a:t>
                      </a:r>
                      <a:endParaRPr kumimoji="1" lang="en-US" altLang="ja-JP" sz="1000" kern="1200" dirty="0" smtClean="0">
                        <a:solidFill>
                          <a:sysClr val="windowText" lastClr="000000"/>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kern="1200" dirty="0" smtClean="0">
                          <a:solidFill>
                            <a:sysClr val="windowText" lastClr="000000"/>
                          </a:solidFill>
                          <a:latin typeface="+mn-lt"/>
                          <a:ea typeface="+mn-ea"/>
                          <a:cs typeface="+mn-cs"/>
                        </a:rPr>
                        <a:t>単身高齢者が増加</a:t>
                      </a:r>
                      <a:endParaRPr kumimoji="1" lang="en-US" altLang="ja-JP" sz="1000" kern="1200" dirty="0" smtClean="0">
                        <a:solidFill>
                          <a:sysClr val="windowText" lastClr="000000"/>
                        </a:solidFill>
                        <a:latin typeface="+mn-lt"/>
                        <a:ea typeface="+mn-ea"/>
                        <a:cs typeface="+mn-cs"/>
                      </a:endParaRPr>
                    </a:p>
                    <a:p>
                      <a:pPr marL="171450" indent="-171450" algn="l" defTabSz="914400" rtl="0" eaLnBrk="1" latinLnBrk="0" hangingPunct="1">
                        <a:buFont typeface="Arial" panose="020B0604020202020204" pitchFamily="34" charset="0"/>
                        <a:buChar char="•"/>
                      </a:pPr>
                      <a:endParaRPr kumimoji="1" lang="en-US" altLang="ja-JP" sz="1000" kern="1200" dirty="0" smtClean="0">
                        <a:solidFill>
                          <a:sysClr val="windowText" lastClr="000000"/>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1" kern="1200" dirty="0" smtClean="0">
                          <a:solidFill>
                            <a:sysClr val="windowText" lastClr="000000"/>
                          </a:solidFill>
                          <a:latin typeface="+mn-lt"/>
                          <a:ea typeface="+mn-ea"/>
                          <a:cs typeface="+mn-cs"/>
                        </a:rPr>
                        <a:t>団地の再生、空き家対策など、ベッドタウン固有の問題を解決して、新たな世代を呼びこみ、</a:t>
                      </a:r>
                      <a:r>
                        <a:rPr kumimoji="1" lang="ja-JP" altLang="en-US" sz="1000" b="1" u="sng" kern="1200" dirty="0" smtClean="0">
                          <a:solidFill>
                            <a:sysClr val="windowText" lastClr="000000"/>
                          </a:solidFill>
                          <a:latin typeface="+mn-lt"/>
                          <a:ea typeface="+mn-ea"/>
                          <a:cs typeface="+mn-cs"/>
                        </a:rPr>
                        <a:t>高齢者・子供がいきいき暮らせるまち</a:t>
                      </a:r>
                      <a:r>
                        <a:rPr kumimoji="1" lang="ja-JP" altLang="en-US" sz="1000" b="1" kern="1200" dirty="0" smtClean="0">
                          <a:solidFill>
                            <a:sysClr val="windowText" lastClr="000000"/>
                          </a:solidFill>
                          <a:latin typeface="+mn-lt"/>
                          <a:ea typeface="+mn-ea"/>
                          <a:cs typeface="+mn-cs"/>
                        </a:rPr>
                        <a:t>、</a:t>
                      </a:r>
                      <a:r>
                        <a:rPr kumimoji="1" lang="ja-JP" altLang="en-US" sz="1000" b="1" u="sng" kern="1200" dirty="0" smtClean="0">
                          <a:solidFill>
                            <a:sysClr val="windowText" lastClr="000000"/>
                          </a:solidFill>
                          <a:latin typeface="+mn-lt"/>
                          <a:ea typeface="+mn-ea"/>
                          <a:cs typeface="+mn-cs"/>
                        </a:rPr>
                        <a:t>持続可能なまち</a:t>
                      </a:r>
                      <a:r>
                        <a:rPr kumimoji="1" lang="ja-JP" altLang="en-US" sz="1000" b="1" kern="1200" dirty="0" smtClean="0">
                          <a:solidFill>
                            <a:sysClr val="windowText" lastClr="000000"/>
                          </a:solidFill>
                          <a:latin typeface="+mn-lt"/>
                          <a:ea typeface="+mn-ea"/>
                          <a:cs typeface="+mn-cs"/>
                        </a:rPr>
                        <a:t>を目指す。</a:t>
                      </a:r>
                      <a:endParaRPr kumimoji="1" lang="en-US" altLang="ja-JP" sz="1000" b="1" kern="1200" dirty="0" smtClean="0">
                        <a:solidFill>
                          <a:sysClr val="windowText" lastClr="000000"/>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414118">
                <a:tc>
                  <a:txBody>
                    <a:bodyPr/>
                    <a:lstStyle/>
                    <a:p>
                      <a:r>
                        <a:rPr kumimoji="1" lang="ja-JP" altLang="en-US" sz="1000" dirty="0" smtClean="0">
                          <a:solidFill>
                            <a:sysClr val="windowText" lastClr="000000"/>
                          </a:solidFill>
                        </a:rPr>
                        <a:t>山間部</a:t>
                      </a:r>
                      <a:endParaRPr kumimoji="1" lang="ja-JP" altLang="en-US" sz="1000" dirty="0">
                        <a:solidFill>
                          <a:sysClr val="windowText" lastClr="000000"/>
                        </a:solidFill>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171450" indent="-171450" algn="l" defTabSz="914400" rtl="0" eaLnBrk="1" latinLnBrk="0" hangingPunct="1">
                        <a:buFont typeface="Arial" panose="020B0604020202020204" pitchFamily="34" charset="0"/>
                        <a:buChar char="•"/>
                      </a:pPr>
                      <a:r>
                        <a:rPr kumimoji="1" lang="ja-JP" altLang="en-US" sz="1000" kern="1200" dirty="0" smtClean="0">
                          <a:solidFill>
                            <a:sysClr val="windowText" lastClr="000000"/>
                          </a:solidFill>
                          <a:latin typeface="+mn-lt"/>
                          <a:ea typeface="+mn-ea"/>
                          <a:cs typeface="+mn-cs"/>
                        </a:rPr>
                        <a:t>農地・緑地が中心。</a:t>
                      </a:r>
                      <a:endParaRPr kumimoji="1" lang="en-US" altLang="ja-JP" sz="1000" kern="1200" dirty="0" smtClean="0">
                        <a:solidFill>
                          <a:sysClr val="windowText" lastClr="000000"/>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71450" indent="-171450" algn="l" defTabSz="914400" rtl="0" eaLnBrk="1" latinLnBrk="0" hangingPunct="1">
                        <a:buFont typeface="Arial" panose="020B0604020202020204" pitchFamily="34" charset="0"/>
                        <a:buChar char="•"/>
                      </a:pPr>
                      <a:r>
                        <a:rPr kumimoji="1" lang="ja-JP" altLang="en-US" sz="1000" kern="1200" dirty="0" smtClean="0">
                          <a:solidFill>
                            <a:sysClr val="windowText" lastClr="000000"/>
                          </a:solidFill>
                          <a:latin typeface="+mn-lt"/>
                          <a:ea typeface="+mn-ea"/>
                          <a:cs typeface="+mn-cs"/>
                        </a:rPr>
                        <a:t>緑が多い</a:t>
                      </a:r>
                      <a:endParaRPr kumimoji="1" lang="en-US" altLang="ja-JP" sz="1000" kern="1200" dirty="0" smtClean="0">
                        <a:solidFill>
                          <a:sysClr val="windowText" lastClr="000000"/>
                        </a:solidFill>
                        <a:latin typeface="+mn-lt"/>
                        <a:ea typeface="+mn-ea"/>
                        <a:cs typeface="+mn-cs"/>
                      </a:endParaRPr>
                    </a:p>
                    <a:p>
                      <a:pPr marL="171450" indent="-171450" algn="l" defTabSz="914400" rtl="0" eaLnBrk="1" latinLnBrk="0" hangingPunct="1">
                        <a:buFont typeface="Arial" panose="020B0604020202020204" pitchFamily="34" charset="0"/>
                        <a:buChar char="•"/>
                      </a:pPr>
                      <a:r>
                        <a:rPr kumimoji="1" lang="ja-JP" altLang="en-US" sz="1000" kern="1200" dirty="0" smtClean="0">
                          <a:solidFill>
                            <a:sysClr val="windowText" lastClr="000000"/>
                          </a:solidFill>
                          <a:latin typeface="+mn-lt"/>
                          <a:ea typeface="+mn-ea"/>
                          <a:cs typeface="+mn-cs"/>
                        </a:rPr>
                        <a:t>農業、健康づくり、スローライフが可能</a:t>
                      </a:r>
                      <a:endParaRPr kumimoji="1" lang="en-US" altLang="ja-JP" sz="1000" kern="1200" dirty="0" smtClean="0">
                        <a:solidFill>
                          <a:sysClr val="windowText" lastClr="000000"/>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71450" indent="-171450" algn="l" defTabSz="914400" rtl="0" eaLnBrk="1" latinLnBrk="0" hangingPunct="1">
                        <a:buFont typeface="Arial" panose="020B0604020202020204" pitchFamily="34" charset="0"/>
                        <a:buChar char="•"/>
                      </a:pPr>
                      <a:r>
                        <a:rPr kumimoji="1" lang="ja-JP" altLang="en-US" sz="1000" kern="1200" dirty="0" smtClean="0">
                          <a:solidFill>
                            <a:sysClr val="windowText" lastClr="000000"/>
                          </a:solidFill>
                          <a:latin typeface="+mn-lt"/>
                          <a:ea typeface="+mn-ea"/>
                          <a:cs typeface="+mn-cs"/>
                        </a:rPr>
                        <a:t>都心までのアクセスが悪い</a:t>
                      </a:r>
                      <a:endParaRPr kumimoji="1" lang="en-US" altLang="ja-JP" sz="1000" kern="1200" dirty="0" smtClean="0">
                        <a:solidFill>
                          <a:sysClr val="windowText" lastClr="000000"/>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kern="1200" dirty="0" smtClean="0">
                          <a:solidFill>
                            <a:sysClr val="windowText" lastClr="000000"/>
                          </a:solidFill>
                          <a:latin typeface="+mn-lt"/>
                          <a:ea typeface="+mn-ea"/>
                          <a:cs typeface="+mn-cs"/>
                        </a:rPr>
                        <a:t>過疎化</a:t>
                      </a:r>
                      <a:endParaRPr kumimoji="1" lang="en-US" altLang="ja-JP" sz="1000" kern="1200" dirty="0" smtClean="0">
                        <a:solidFill>
                          <a:sysClr val="windowText" lastClr="000000"/>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kern="1200" dirty="0" smtClean="0">
                          <a:solidFill>
                            <a:sysClr val="windowText" lastClr="000000"/>
                          </a:solidFill>
                          <a:latin typeface="+mn-lt"/>
                          <a:ea typeface="+mn-ea"/>
                          <a:cs typeface="+mn-cs"/>
                        </a:rPr>
                        <a:t>基幹病院等まで遠く、医療などの各種サービスが行き届きにくい</a:t>
                      </a:r>
                      <a:endParaRPr kumimoji="1" lang="en-US" altLang="ja-JP" sz="1000" kern="1200" dirty="0" smtClean="0">
                        <a:solidFill>
                          <a:sysClr val="windowText" lastClr="000000"/>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kern="1200" dirty="0" smtClean="0">
                          <a:solidFill>
                            <a:sysClr val="windowText" lastClr="000000"/>
                          </a:solidFill>
                          <a:latin typeface="+mn-lt"/>
                          <a:ea typeface="+mn-ea"/>
                          <a:cs typeface="+mn-cs"/>
                        </a:rPr>
                        <a:t>車が不可欠</a:t>
                      </a:r>
                      <a:endParaRPr kumimoji="1" lang="en-US" altLang="ja-JP" sz="1000" kern="1200" dirty="0" smtClean="0">
                        <a:solidFill>
                          <a:sysClr val="windowText" lastClr="000000"/>
                        </a:solidFill>
                        <a:latin typeface="+mn-lt"/>
                        <a:ea typeface="+mn-ea"/>
                        <a:cs typeface="+mn-cs"/>
                      </a:endParaRPr>
                    </a:p>
                    <a:p>
                      <a:pPr marL="171450" indent="-171450" algn="l" defTabSz="914400" rtl="0" eaLnBrk="1" latinLnBrk="0" hangingPunct="1">
                        <a:buFont typeface="Arial" panose="020B0604020202020204" pitchFamily="34" charset="0"/>
                        <a:buChar char="•"/>
                      </a:pPr>
                      <a:r>
                        <a:rPr kumimoji="1" lang="ja-JP" altLang="en-US" sz="1000" kern="1200" dirty="0" smtClean="0">
                          <a:solidFill>
                            <a:sysClr val="windowText" lastClr="000000"/>
                          </a:solidFill>
                          <a:latin typeface="+mn-lt"/>
                          <a:ea typeface="+mn-ea"/>
                          <a:cs typeface="+mn-cs"/>
                        </a:rPr>
                        <a:t>就学・就職先が少ない</a:t>
                      </a:r>
                      <a:endParaRPr kumimoji="1" lang="en-US" altLang="ja-JP" sz="1000" kern="1200" dirty="0" smtClean="0">
                        <a:solidFill>
                          <a:sysClr val="windowText" lastClr="000000"/>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71450" indent="-171450" algn="l" defTabSz="914400" rtl="0" eaLnBrk="1" latinLnBrk="0" hangingPunct="1">
                        <a:buFont typeface="Arial" panose="020B0604020202020204" pitchFamily="34" charset="0"/>
                        <a:buChar char="•"/>
                      </a:pPr>
                      <a:r>
                        <a:rPr kumimoji="1" lang="ja-JP" altLang="en-US" sz="1000" b="1" u="sng" kern="1200" dirty="0" smtClean="0">
                          <a:solidFill>
                            <a:sysClr val="windowText" lastClr="000000"/>
                          </a:solidFill>
                          <a:latin typeface="+mn-lt"/>
                          <a:ea typeface="+mn-ea"/>
                          <a:cs typeface="+mn-cs"/>
                        </a:rPr>
                        <a:t>自然資源を活用</a:t>
                      </a:r>
                      <a:r>
                        <a:rPr kumimoji="1" lang="ja-JP" altLang="en-US" sz="1000" b="1" kern="1200" dirty="0" smtClean="0">
                          <a:solidFill>
                            <a:sysClr val="windowText" lastClr="000000"/>
                          </a:solidFill>
                          <a:latin typeface="+mn-lt"/>
                          <a:ea typeface="+mn-ea"/>
                          <a:cs typeface="+mn-cs"/>
                        </a:rPr>
                        <a:t>し、</a:t>
                      </a:r>
                      <a:r>
                        <a:rPr kumimoji="1" lang="en-US" altLang="ja-JP" sz="1000" b="1" kern="1200" dirty="0" smtClean="0">
                          <a:solidFill>
                            <a:sysClr val="windowText" lastClr="000000"/>
                          </a:solidFill>
                          <a:latin typeface="+mn-lt"/>
                          <a:ea typeface="+mn-ea"/>
                          <a:cs typeface="+mn-cs"/>
                        </a:rPr>
                        <a:t>6</a:t>
                      </a:r>
                      <a:r>
                        <a:rPr kumimoji="1" lang="ja-JP" altLang="en-US" sz="1000" b="1" kern="1200" dirty="0" smtClean="0">
                          <a:solidFill>
                            <a:sysClr val="windowText" lastClr="000000"/>
                          </a:solidFill>
                          <a:latin typeface="+mn-lt"/>
                          <a:ea typeface="+mn-ea"/>
                          <a:cs typeface="+mn-cs"/>
                        </a:rPr>
                        <a:t>次産業、地域ブランド、観光資源として発展させる。</a:t>
                      </a:r>
                      <a:endParaRPr kumimoji="1" lang="en-US" altLang="ja-JP" sz="1000" b="1" kern="1200" dirty="0" smtClean="0">
                        <a:solidFill>
                          <a:sysClr val="windowText" lastClr="000000"/>
                        </a:solidFill>
                        <a:latin typeface="+mn-lt"/>
                        <a:ea typeface="+mn-ea"/>
                        <a:cs typeface="+mn-cs"/>
                      </a:endParaRPr>
                    </a:p>
                    <a:p>
                      <a:pPr marL="171450" indent="-171450" algn="l" defTabSz="914400" rtl="0" eaLnBrk="1" latinLnBrk="0" hangingPunct="1">
                        <a:buFont typeface="Arial" panose="020B0604020202020204" pitchFamily="34" charset="0"/>
                        <a:buChar char="•"/>
                      </a:pPr>
                      <a:r>
                        <a:rPr kumimoji="1" lang="ja-JP" altLang="en-US" sz="1000" b="1" u="sng" kern="1200" dirty="0" smtClean="0">
                          <a:solidFill>
                            <a:sysClr val="windowText" lastClr="000000"/>
                          </a:solidFill>
                          <a:latin typeface="+mn-lt"/>
                          <a:ea typeface="+mn-ea"/>
                          <a:cs typeface="+mn-cs"/>
                        </a:rPr>
                        <a:t>安心・安全なスローライフ</a:t>
                      </a:r>
                      <a:r>
                        <a:rPr kumimoji="1" lang="ja-JP" altLang="en-US" sz="1000" b="1" u="none" kern="1200" dirty="0" smtClean="0">
                          <a:solidFill>
                            <a:sysClr val="windowText" lastClr="000000"/>
                          </a:solidFill>
                          <a:latin typeface="+mn-lt"/>
                          <a:ea typeface="+mn-ea"/>
                          <a:cs typeface="+mn-cs"/>
                        </a:rPr>
                        <a:t>を送れる</a:t>
                      </a:r>
                      <a:r>
                        <a:rPr kumimoji="1" lang="ja-JP" altLang="en-US" sz="1000" b="1" kern="1200" dirty="0" smtClean="0">
                          <a:solidFill>
                            <a:sysClr val="windowText" lastClr="000000"/>
                          </a:solidFill>
                          <a:latin typeface="+mn-lt"/>
                          <a:ea typeface="+mn-ea"/>
                          <a:cs typeface="+mn-cs"/>
                        </a:rPr>
                        <a:t>よう医療、みまもり、交流などを含め、各種インフラを整備する。</a:t>
                      </a:r>
                      <a:endParaRPr kumimoji="1" lang="ja-JP" altLang="en-US" sz="1000" b="1" kern="1200" dirty="0">
                        <a:solidFill>
                          <a:sysClr val="windowText" lastClr="000000"/>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bl>
          </a:graphicData>
        </a:graphic>
      </p:graphicFrame>
      <p:sp>
        <p:nvSpPr>
          <p:cNvPr id="9" name="正方形/長方形 8"/>
          <p:cNvSpPr/>
          <p:nvPr/>
        </p:nvSpPr>
        <p:spPr>
          <a:xfrm>
            <a:off x="320702" y="478332"/>
            <a:ext cx="8111826" cy="307777"/>
          </a:xfrm>
          <a:prstGeom prst="rect">
            <a:avLst/>
          </a:prstGeom>
        </p:spPr>
        <p:txBody>
          <a:bodyPr wrap="square">
            <a:spAutoFit/>
          </a:bodyPr>
          <a:lstStyle/>
          <a:p>
            <a:pPr marL="180000" lvl="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（２）地域類型別課題への対応</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179512" y="799200"/>
            <a:ext cx="8784976"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9648757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59</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954107"/>
          </a:xfrm>
          <a:prstGeom prst="rect">
            <a:avLst/>
          </a:prstGeom>
        </p:spPr>
        <p:txBody>
          <a:bodyPr wrap="square">
            <a:spAutoFit/>
          </a:bodyPr>
          <a:lstStyle/>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①都心部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628650" lvl="1" indent="-171450">
              <a:buFont typeface="Arial" panose="020B0604020202020204" pitchFamily="34" charset="0"/>
              <a:buChar char="•"/>
            </a:pPr>
            <a:r>
              <a:rPr lang="ja-JP" altLang="en-US" sz="1400" u="sng" dirty="0">
                <a:solidFill>
                  <a:sysClr val="windowText" lastClr="000000"/>
                </a:solidFill>
              </a:rPr>
              <a:t>ビジネス</a:t>
            </a:r>
            <a:r>
              <a:rPr lang="ja-JP" altLang="en-US" sz="1400" dirty="0">
                <a:solidFill>
                  <a:sysClr val="windowText" lastClr="000000"/>
                </a:solidFill>
              </a:rPr>
              <a:t>エリアとしての発展。</a:t>
            </a:r>
            <a:r>
              <a:rPr lang="en-US" altLang="ja-JP" sz="1400" dirty="0">
                <a:solidFill>
                  <a:sysClr val="windowText" lastClr="000000"/>
                </a:solidFill>
              </a:rPr>
              <a:t>BID</a:t>
            </a:r>
            <a:r>
              <a:rPr lang="ja-JP" altLang="en-US" sz="1400" dirty="0">
                <a:solidFill>
                  <a:sysClr val="windowText" lastClr="000000"/>
                </a:solidFill>
              </a:rPr>
              <a:t>など新しい仕組みを取り入れ、国際的な都市を目指す。</a:t>
            </a:r>
            <a:endParaRPr lang="en-US" altLang="ja-JP" sz="1400" dirty="0">
              <a:solidFill>
                <a:sysClr val="windowText" lastClr="000000"/>
              </a:solidFill>
            </a:endParaRPr>
          </a:p>
          <a:p>
            <a:pPr marL="628650" lvl="1" indent="-171450">
              <a:buFont typeface="Arial" panose="020B0604020202020204" pitchFamily="34" charset="0"/>
              <a:buChar char="•"/>
            </a:pPr>
            <a:r>
              <a:rPr lang="ja-JP" altLang="en-US" sz="1400" u="sng" dirty="0">
                <a:solidFill>
                  <a:sysClr val="windowText" lastClr="000000"/>
                </a:solidFill>
              </a:rPr>
              <a:t>文化・観光</a:t>
            </a:r>
            <a:r>
              <a:rPr lang="ja-JP" altLang="en-US" sz="1400" dirty="0">
                <a:solidFill>
                  <a:sysClr val="windowText" lastClr="000000"/>
                </a:solidFill>
              </a:rPr>
              <a:t>エリアとして、利便性の向上、コンテンツの充実を図る。</a:t>
            </a:r>
            <a:endParaRPr lang="en-US" altLang="ja-JP" sz="1400" dirty="0">
              <a:solidFill>
                <a:sysClr val="windowText" lastClr="000000"/>
              </a:solidFill>
            </a:endParaRPr>
          </a:p>
          <a:p>
            <a:pPr marL="628650" lvl="1" indent="-171450">
              <a:buFont typeface="Arial" panose="020B0604020202020204" pitchFamily="34" charset="0"/>
              <a:buChar char="•"/>
            </a:pPr>
            <a:r>
              <a:rPr lang="ja-JP" altLang="en-US" sz="1400" u="sng" dirty="0">
                <a:solidFill>
                  <a:sysClr val="windowText" lastClr="000000"/>
                </a:solidFill>
              </a:rPr>
              <a:t>生活環境</a:t>
            </a:r>
            <a:r>
              <a:rPr lang="ja-JP" altLang="en-US" sz="1400" dirty="0">
                <a:solidFill>
                  <a:sysClr val="windowText" lastClr="000000"/>
                </a:solidFill>
              </a:rPr>
              <a:t>の改善</a:t>
            </a:r>
            <a:r>
              <a:rPr lang="ja-JP" altLang="en-US" sz="1400" dirty="0" smtClean="0">
                <a:solidFill>
                  <a:sysClr val="windowText" lastClr="000000"/>
                </a:solidFill>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320921" y="1906978"/>
            <a:ext cx="4255005" cy="4582362"/>
          </a:xfrm>
          <a:prstGeom prst="roundRect">
            <a:avLst>
              <a:gd name="adj" fmla="val 73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altLang="ja-JP" sz="1400" dirty="0" smtClean="0">
                <a:solidFill>
                  <a:schemeClr val="tx1"/>
                </a:solidFill>
              </a:rPr>
              <a:t>【</a:t>
            </a:r>
            <a:r>
              <a:rPr lang="ja-JP" altLang="en-US" sz="1400" dirty="0" smtClean="0">
                <a:solidFill>
                  <a:schemeClr val="tx1"/>
                </a:solidFill>
              </a:rPr>
              <a:t>ビジネスエリアとしての発展</a:t>
            </a:r>
            <a:r>
              <a:rPr lang="en-US" altLang="ja-JP" sz="1400" dirty="0" smtClean="0">
                <a:solidFill>
                  <a:schemeClr val="tx1"/>
                </a:solidFill>
              </a:rPr>
              <a:t>】</a:t>
            </a:r>
            <a:r>
              <a:rPr lang="ja-JP" altLang="en-US" sz="1400" dirty="0">
                <a:solidFill>
                  <a:schemeClr val="tx1"/>
                </a:solidFill>
              </a:rPr>
              <a:t>大阪版</a:t>
            </a:r>
            <a:r>
              <a:rPr lang="en-US" altLang="ja-JP" sz="1400" dirty="0">
                <a:solidFill>
                  <a:schemeClr val="tx1"/>
                </a:solidFill>
              </a:rPr>
              <a:t>BID</a:t>
            </a:r>
            <a:r>
              <a:rPr lang="ja-JP" altLang="en-US" sz="1400" dirty="0">
                <a:solidFill>
                  <a:schemeClr val="tx1"/>
                </a:solidFill>
              </a:rPr>
              <a:t>制度</a:t>
            </a:r>
            <a:endParaRPr lang="en-US" altLang="ja-JP" sz="1400" dirty="0" smtClean="0">
              <a:solidFill>
                <a:schemeClr val="tx1"/>
              </a:solidFill>
            </a:endParaRPr>
          </a:p>
          <a:p>
            <a:r>
              <a:rPr lang="ja-JP" altLang="en-US" sz="1400" dirty="0" smtClean="0">
                <a:solidFill>
                  <a:schemeClr val="tx1"/>
                </a:solidFill>
              </a:rPr>
              <a:t>グランフロント大阪</a:t>
            </a:r>
            <a:r>
              <a:rPr lang="en-US" altLang="ja-JP" sz="1400" dirty="0" smtClean="0">
                <a:solidFill>
                  <a:schemeClr val="tx1"/>
                </a:solidFill>
              </a:rPr>
              <a:t>TMO(</a:t>
            </a:r>
            <a:r>
              <a:rPr lang="ja-JP" altLang="en-US" sz="1400" dirty="0" smtClean="0">
                <a:solidFill>
                  <a:schemeClr val="tx1"/>
                </a:solidFill>
              </a:rPr>
              <a:t>大阪府大阪市</a:t>
            </a:r>
            <a:r>
              <a:rPr lang="en-US" altLang="ja-JP" sz="1400" dirty="0" smtClean="0">
                <a:solidFill>
                  <a:schemeClr val="tx1"/>
                </a:solidFill>
              </a:rPr>
              <a:t>)</a:t>
            </a:r>
          </a:p>
          <a:p>
            <a:endParaRPr lang="en-US" altLang="ja-JP" sz="1050" dirty="0" smtClean="0">
              <a:solidFill>
                <a:schemeClr val="tx1"/>
              </a:solidFill>
            </a:endParaRPr>
          </a:p>
          <a:p>
            <a:pPr marL="171450" indent="-171450">
              <a:buFont typeface="Arial" pitchFamily="34" charset="0"/>
              <a:buChar char="•"/>
            </a:pPr>
            <a:r>
              <a:rPr lang="ja-JP" altLang="en-US" sz="900" dirty="0">
                <a:solidFill>
                  <a:schemeClr val="tx1"/>
                </a:solidFill>
              </a:rPr>
              <a:t>米国の再開発手法として普及している</a:t>
            </a:r>
            <a:r>
              <a:rPr lang="en-US" altLang="ja-JP" sz="900" dirty="0">
                <a:solidFill>
                  <a:schemeClr val="tx1"/>
                </a:solidFill>
              </a:rPr>
              <a:t>BID</a:t>
            </a:r>
            <a:r>
              <a:rPr lang="ja-JP" altLang="en-US" sz="900" dirty="0">
                <a:solidFill>
                  <a:schemeClr val="tx1"/>
                </a:solidFill>
              </a:rPr>
              <a:t>（</a:t>
            </a:r>
            <a:r>
              <a:rPr lang="en-US" altLang="ja-JP" sz="900" dirty="0" smtClean="0">
                <a:solidFill>
                  <a:schemeClr val="tx1"/>
                </a:solidFill>
              </a:rPr>
              <a:t>Business</a:t>
            </a:r>
            <a:r>
              <a:rPr lang="ja-JP" altLang="en-US" sz="900" dirty="0">
                <a:solidFill>
                  <a:schemeClr val="tx1"/>
                </a:solidFill>
              </a:rPr>
              <a:t> </a:t>
            </a:r>
            <a:r>
              <a:rPr lang="en-US" altLang="ja-JP" sz="900" dirty="0" smtClean="0">
                <a:solidFill>
                  <a:schemeClr val="tx1"/>
                </a:solidFill>
              </a:rPr>
              <a:t>Improvement</a:t>
            </a:r>
            <a:r>
              <a:rPr lang="ja-JP" altLang="en-US" sz="900" dirty="0" smtClean="0">
                <a:solidFill>
                  <a:schemeClr val="tx1"/>
                </a:solidFill>
              </a:rPr>
              <a:t> </a:t>
            </a:r>
            <a:r>
              <a:rPr lang="en-US" altLang="ja-JP" sz="900" dirty="0" smtClean="0">
                <a:solidFill>
                  <a:schemeClr val="tx1"/>
                </a:solidFill>
              </a:rPr>
              <a:t>District</a:t>
            </a:r>
            <a:r>
              <a:rPr lang="ja-JP" altLang="en-US" sz="900" dirty="0">
                <a:solidFill>
                  <a:schemeClr val="tx1"/>
                </a:solidFill>
              </a:rPr>
              <a:t>：ビジネス活性化地区）制度を、国内で初めて大阪市が導入。</a:t>
            </a:r>
            <a:endParaRPr lang="en-US" altLang="ja-JP" sz="900" dirty="0">
              <a:solidFill>
                <a:schemeClr val="tx1"/>
              </a:solidFill>
            </a:endParaRPr>
          </a:p>
          <a:p>
            <a:pPr marL="171450" indent="-171450">
              <a:buFont typeface="Arial" pitchFamily="34" charset="0"/>
              <a:buChar char="•"/>
            </a:pPr>
            <a:endParaRPr lang="en-US" altLang="ja-JP" sz="600" dirty="0">
              <a:solidFill>
                <a:schemeClr val="tx1"/>
              </a:solidFill>
            </a:endParaRPr>
          </a:p>
          <a:p>
            <a:pPr marL="171450" indent="-171450">
              <a:buFont typeface="Arial" pitchFamily="34" charset="0"/>
              <a:buChar char="•"/>
            </a:pPr>
            <a:r>
              <a:rPr lang="ja-JP" altLang="en-US" sz="900" dirty="0">
                <a:solidFill>
                  <a:schemeClr val="tx1"/>
                </a:solidFill>
              </a:rPr>
              <a:t>対象エリアはうめきた先行開発区域。主体は、都市再生特別措置法「都市再生整備推進法人」に指定された一般社団法人で、そのエリアの地権者</a:t>
            </a:r>
            <a:r>
              <a:rPr lang="en-US" altLang="ja-JP" sz="900" dirty="0">
                <a:solidFill>
                  <a:schemeClr val="tx1"/>
                </a:solidFill>
              </a:rPr>
              <a:t>12</a:t>
            </a:r>
            <a:r>
              <a:rPr lang="ja-JP" altLang="en-US" sz="900" dirty="0">
                <a:solidFill>
                  <a:schemeClr val="tx1"/>
                </a:solidFill>
              </a:rPr>
              <a:t>社で構成したエリアマネジメント団体「グランフロント大阪</a:t>
            </a:r>
            <a:r>
              <a:rPr lang="en-US" altLang="ja-JP" sz="900" dirty="0">
                <a:solidFill>
                  <a:schemeClr val="tx1"/>
                </a:solidFill>
              </a:rPr>
              <a:t>TMO</a:t>
            </a:r>
            <a:r>
              <a:rPr lang="ja-JP" altLang="en-US" sz="900" dirty="0">
                <a:solidFill>
                  <a:schemeClr val="tx1"/>
                </a:solidFill>
              </a:rPr>
              <a:t>」。</a:t>
            </a:r>
            <a:endParaRPr lang="en-US" altLang="ja-JP" sz="900" dirty="0">
              <a:solidFill>
                <a:schemeClr val="tx1"/>
              </a:solidFill>
            </a:endParaRPr>
          </a:p>
          <a:p>
            <a:pPr marL="171450" indent="-171450">
              <a:buFont typeface="Arial" pitchFamily="34" charset="0"/>
              <a:buChar char="•"/>
            </a:pPr>
            <a:endParaRPr lang="en-US" altLang="ja-JP" sz="600" dirty="0" smtClean="0">
              <a:solidFill>
                <a:schemeClr val="tx1"/>
              </a:solidFill>
            </a:endParaRPr>
          </a:p>
          <a:p>
            <a:pPr marL="171450" indent="-171450">
              <a:buFont typeface="Arial" pitchFamily="34" charset="0"/>
              <a:buChar char="•"/>
            </a:pPr>
            <a:r>
              <a:rPr lang="ja-JP" altLang="en-US" sz="900" dirty="0" smtClean="0">
                <a:solidFill>
                  <a:schemeClr val="tx1"/>
                </a:solidFill>
              </a:rPr>
              <a:t>地方</a:t>
            </a:r>
            <a:r>
              <a:rPr lang="ja-JP" altLang="en-US" sz="900" dirty="0">
                <a:solidFill>
                  <a:schemeClr val="tx1"/>
                </a:solidFill>
              </a:rPr>
              <a:t>自治法の分担金制度を活用し、大阪市が徴収した分担金を活動財源として団体に交付することにより、安定的に徴収する財源で、民間団体による道路等の公共空間での継続的で自由度の高い活動や質の高い維持管理が可能となった。</a:t>
            </a:r>
            <a:r>
              <a:rPr lang="en-US" altLang="ja-JP" sz="900" dirty="0">
                <a:solidFill>
                  <a:schemeClr val="tx1"/>
                </a:solidFill>
              </a:rPr>
              <a:t>2015</a:t>
            </a:r>
            <a:r>
              <a:rPr lang="ja-JP" altLang="en-US" sz="900" dirty="0">
                <a:solidFill>
                  <a:schemeClr val="tx1"/>
                </a:solidFill>
              </a:rPr>
              <a:t>年度、大阪市が徴収する分担金の額は約</a:t>
            </a:r>
            <a:r>
              <a:rPr lang="en-US" altLang="ja-JP" sz="900" dirty="0">
                <a:solidFill>
                  <a:schemeClr val="tx1"/>
                </a:solidFill>
              </a:rPr>
              <a:t>2,800</a:t>
            </a:r>
            <a:r>
              <a:rPr lang="ja-JP" altLang="en-US" sz="900" dirty="0">
                <a:solidFill>
                  <a:schemeClr val="tx1"/>
                </a:solidFill>
              </a:rPr>
              <a:t>万円</a:t>
            </a:r>
          </a:p>
          <a:p>
            <a:pPr marL="171450" indent="-171450">
              <a:buFont typeface="Arial" pitchFamily="34" charset="0"/>
              <a:buChar char="•"/>
            </a:pPr>
            <a:endParaRPr lang="en-US" altLang="ja-JP" sz="600" dirty="0">
              <a:solidFill>
                <a:schemeClr val="tx1"/>
              </a:solidFill>
            </a:endParaRPr>
          </a:p>
          <a:p>
            <a:pPr marL="171450" indent="-171450">
              <a:buFont typeface="Arial" pitchFamily="34" charset="0"/>
              <a:buChar char="•"/>
            </a:pPr>
            <a:r>
              <a:rPr lang="ja-JP" altLang="en-US" sz="900" dirty="0">
                <a:solidFill>
                  <a:schemeClr val="tx1"/>
                </a:solidFill>
              </a:rPr>
              <a:t>制度の実施にあたっては、現行法制度（特措法、地方自治法、一般社団・財団法人法等）を活用。法律改正を伴わない組み立てが、早期の制度構築につながった</a:t>
            </a:r>
            <a:r>
              <a:rPr lang="ja-JP" altLang="en-US" sz="900" dirty="0" smtClean="0">
                <a:solidFill>
                  <a:schemeClr val="tx1"/>
                </a:solidFill>
              </a:rPr>
              <a:t>。</a:t>
            </a:r>
            <a:endParaRPr lang="en-US" altLang="ja-JP" sz="900" dirty="0" smtClean="0">
              <a:solidFill>
                <a:schemeClr val="tx1"/>
              </a:solidFill>
            </a:endParaRPr>
          </a:p>
          <a:p>
            <a:pPr marL="171450" indent="-171450">
              <a:buFont typeface="Arial" pitchFamily="34" charset="0"/>
              <a:buChar char="•"/>
            </a:pPr>
            <a:endParaRPr lang="en-US" altLang="ja-JP" sz="600" dirty="0">
              <a:solidFill>
                <a:schemeClr val="tx1"/>
              </a:solidFill>
            </a:endParaRPr>
          </a:p>
          <a:p>
            <a:pPr marL="171450" indent="-171450">
              <a:buFont typeface="Arial" pitchFamily="34" charset="0"/>
              <a:buChar char="•"/>
            </a:pPr>
            <a:r>
              <a:rPr lang="ja-JP" altLang="en-US" sz="900" dirty="0">
                <a:solidFill>
                  <a:schemeClr val="tx1"/>
                </a:solidFill>
              </a:rPr>
              <a:t>特措法に定める「都市利便増進協定」により分担金の徴収エリアを定め、ベンチ・街灯・噴水・広告塔・案内板・防犯カメラ等の高質な公共施設整備、歩道の清掃や放置自転車</a:t>
            </a:r>
            <a:r>
              <a:rPr lang="ja-JP" altLang="en-US" sz="900" dirty="0" smtClean="0">
                <a:solidFill>
                  <a:schemeClr val="tx1"/>
                </a:solidFill>
              </a:rPr>
              <a:t>対策</a:t>
            </a:r>
            <a:r>
              <a:rPr lang="ja-JP" altLang="en-US" sz="900" dirty="0">
                <a:solidFill>
                  <a:schemeClr val="tx1"/>
                </a:solidFill>
              </a:rPr>
              <a:t>などの管理</a:t>
            </a:r>
            <a:r>
              <a:rPr lang="ja-JP" altLang="en-US" sz="900" dirty="0" smtClean="0">
                <a:solidFill>
                  <a:schemeClr val="tx1"/>
                </a:solidFill>
              </a:rPr>
              <a:t>費用を</a:t>
            </a:r>
            <a:r>
              <a:rPr lang="ja-JP" altLang="en-US" sz="900" dirty="0">
                <a:solidFill>
                  <a:schemeClr val="tx1"/>
                </a:solidFill>
              </a:rPr>
              <a:t>対象とした。</a:t>
            </a:r>
            <a:endParaRPr lang="en-US" altLang="ja-JP" sz="900" dirty="0">
              <a:solidFill>
                <a:schemeClr val="tx1"/>
              </a:solidFill>
            </a:endParaRPr>
          </a:p>
          <a:p>
            <a:pPr marL="171450" indent="-171450">
              <a:buFont typeface="Arial" pitchFamily="34" charset="0"/>
              <a:buChar char="•"/>
            </a:pPr>
            <a:endParaRPr lang="en-US" altLang="ja-JP" sz="600" dirty="0" smtClean="0">
              <a:solidFill>
                <a:schemeClr val="tx1"/>
              </a:solidFill>
            </a:endParaRPr>
          </a:p>
          <a:p>
            <a:pPr marL="171450" indent="-171450">
              <a:buFont typeface="Arial" pitchFamily="34" charset="0"/>
              <a:buChar char="•"/>
            </a:pPr>
            <a:r>
              <a:rPr lang="ja-JP" altLang="en-US" sz="900" dirty="0" smtClean="0">
                <a:solidFill>
                  <a:schemeClr val="tx1"/>
                </a:solidFill>
              </a:rPr>
              <a:t>同エリア</a:t>
            </a:r>
            <a:r>
              <a:rPr lang="ja-JP" altLang="en-US" sz="900" dirty="0">
                <a:solidFill>
                  <a:schemeClr val="tx1"/>
                </a:solidFill>
              </a:rPr>
              <a:t>でのイベント等にぎわい創出</a:t>
            </a:r>
            <a:r>
              <a:rPr lang="ja-JP" altLang="en-US" sz="900" dirty="0" smtClean="0">
                <a:solidFill>
                  <a:schemeClr val="tx1"/>
                </a:solidFill>
              </a:rPr>
              <a:t>活動</a:t>
            </a:r>
            <a:r>
              <a:rPr lang="en-US" altLang="ja-JP" sz="900" dirty="0" smtClean="0">
                <a:solidFill>
                  <a:schemeClr val="tx1"/>
                </a:solidFill>
              </a:rPr>
              <a:t/>
            </a:r>
            <a:br>
              <a:rPr lang="en-US" altLang="ja-JP" sz="900" dirty="0" smtClean="0">
                <a:solidFill>
                  <a:schemeClr val="tx1"/>
                </a:solidFill>
              </a:rPr>
            </a:br>
            <a:r>
              <a:rPr lang="ja-JP" altLang="en-US" sz="900" dirty="0" smtClean="0">
                <a:solidFill>
                  <a:schemeClr val="tx1"/>
                </a:solidFill>
              </a:rPr>
              <a:t>など</a:t>
            </a:r>
            <a:r>
              <a:rPr lang="ja-JP" altLang="en-US" sz="900" dirty="0">
                <a:solidFill>
                  <a:schemeClr val="tx1"/>
                </a:solidFill>
              </a:rPr>
              <a:t>収益事業（プロモーション等）は</a:t>
            </a:r>
            <a:r>
              <a:rPr lang="ja-JP" altLang="en-US" sz="900" dirty="0" smtClean="0">
                <a:solidFill>
                  <a:schemeClr val="tx1"/>
                </a:solidFill>
              </a:rPr>
              <a:t>、</a:t>
            </a:r>
            <a:r>
              <a:rPr lang="en-US" altLang="ja-JP" sz="900" dirty="0">
                <a:solidFill>
                  <a:schemeClr val="tx1"/>
                </a:solidFill>
              </a:rPr>
              <a:t/>
            </a:r>
            <a:br>
              <a:rPr lang="en-US" altLang="ja-JP" sz="900" dirty="0">
                <a:solidFill>
                  <a:schemeClr val="tx1"/>
                </a:solidFill>
              </a:rPr>
            </a:br>
            <a:r>
              <a:rPr lang="ja-JP" altLang="en-US" sz="900" dirty="0" smtClean="0">
                <a:solidFill>
                  <a:schemeClr val="tx1"/>
                </a:solidFill>
              </a:rPr>
              <a:t>団体</a:t>
            </a:r>
            <a:r>
              <a:rPr lang="ja-JP" altLang="en-US" sz="900" dirty="0">
                <a:solidFill>
                  <a:schemeClr val="tx1"/>
                </a:solidFill>
              </a:rPr>
              <a:t>の自主財源で行う。</a:t>
            </a:r>
            <a:endParaRPr lang="en-US" altLang="ja-JP" sz="900" dirty="0">
              <a:solidFill>
                <a:schemeClr val="tx1"/>
              </a:solidFill>
            </a:endParaRPr>
          </a:p>
          <a:p>
            <a:endParaRPr lang="en-US" altLang="ja-JP" sz="900" dirty="0">
              <a:solidFill>
                <a:schemeClr val="tx1"/>
              </a:solidFill>
            </a:endParaRPr>
          </a:p>
          <a:p>
            <a:endParaRPr lang="en-US" altLang="ja-JP" sz="900" dirty="0">
              <a:solidFill>
                <a:schemeClr val="tx1"/>
              </a:solidFill>
            </a:endParaRPr>
          </a:p>
          <a:p>
            <a:r>
              <a:rPr lang="ja-JP" altLang="en-US" sz="900" dirty="0">
                <a:solidFill>
                  <a:schemeClr val="tx1"/>
                </a:solidFill>
              </a:rPr>
              <a:t>	 	</a:t>
            </a: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p:txBody>
      </p:sp>
      <p:sp>
        <p:nvSpPr>
          <p:cNvPr id="21" name="角丸四角形 20"/>
          <p:cNvSpPr/>
          <p:nvPr/>
        </p:nvSpPr>
        <p:spPr>
          <a:xfrm>
            <a:off x="4709483" y="1906978"/>
            <a:ext cx="4255005" cy="4582362"/>
          </a:xfrm>
          <a:prstGeom prst="roundRect">
            <a:avLst>
              <a:gd name="adj" fmla="val 73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altLang="ja-JP" sz="1400" dirty="0" smtClean="0">
                <a:solidFill>
                  <a:schemeClr val="tx1"/>
                </a:solidFill>
              </a:rPr>
              <a:t>【</a:t>
            </a:r>
            <a:r>
              <a:rPr lang="ja-JP" altLang="en-US" sz="1400" dirty="0">
                <a:solidFill>
                  <a:schemeClr val="tx1"/>
                </a:solidFill>
              </a:rPr>
              <a:t>ビジネスエリアとしての</a:t>
            </a:r>
            <a:r>
              <a:rPr lang="ja-JP" altLang="en-US" sz="1400" dirty="0" smtClean="0">
                <a:solidFill>
                  <a:schemeClr val="tx1"/>
                </a:solidFill>
              </a:rPr>
              <a:t>発展</a:t>
            </a:r>
            <a:r>
              <a:rPr lang="en-US" altLang="ja-JP" sz="1400" dirty="0" smtClean="0">
                <a:solidFill>
                  <a:schemeClr val="tx1"/>
                </a:solidFill>
              </a:rPr>
              <a:t>】</a:t>
            </a:r>
            <a:r>
              <a:rPr lang="ja-JP" altLang="en-US" sz="1400" dirty="0" smtClean="0">
                <a:solidFill>
                  <a:schemeClr val="tx1"/>
                </a:solidFill>
              </a:rPr>
              <a:t>コワーキングスペース</a:t>
            </a:r>
            <a:endParaRPr lang="en-US" altLang="ja-JP" sz="1400" dirty="0" smtClean="0">
              <a:solidFill>
                <a:schemeClr val="tx1"/>
              </a:solidFill>
            </a:endParaRPr>
          </a:p>
          <a:p>
            <a:r>
              <a:rPr lang="ja-JP" altLang="en-US" sz="1200" dirty="0">
                <a:solidFill>
                  <a:schemeClr val="tx1"/>
                </a:solidFill>
              </a:rPr>
              <a:t>ちよだプラットフォームスクウェア</a:t>
            </a:r>
            <a:r>
              <a:rPr lang="en-US" altLang="ja-JP" sz="1200" dirty="0">
                <a:solidFill>
                  <a:schemeClr val="tx1"/>
                </a:solidFill>
              </a:rPr>
              <a:t>(</a:t>
            </a:r>
            <a:r>
              <a:rPr lang="ja-JP" altLang="en-US" sz="1200" dirty="0" smtClean="0">
                <a:solidFill>
                  <a:schemeClr val="tx1"/>
                </a:solidFill>
              </a:rPr>
              <a:t>東京都千代田区</a:t>
            </a:r>
            <a:r>
              <a:rPr lang="en-US" altLang="ja-JP" sz="1200" dirty="0">
                <a:solidFill>
                  <a:schemeClr val="tx1"/>
                </a:solidFill>
              </a:rPr>
              <a:t>)</a:t>
            </a:r>
          </a:p>
          <a:p>
            <a:endParaRPr lang="en-US" altLang="ja-JP" sz="1050" dirty="0">
              <a:solidFill>
                <a:schemeClr val="tx1"/>
              </a:solidFill>
            </a:endParaRPr>
          </a:p>
          <a:p>
            <a:pPr marL="171450" indent="-171450">
              <a:buFont typeface="Arial" pitchFamily="34" charset="0"/>
              <a:buChar char="•"/>
            </a:pPr>
            <a:r>
              <a:rPr lang="ja-JP" altLang="en-US" sz="900" dirty="0" smtClean="0">
                <a:solidFill>
                  <a:schemeClr val="tx1"/>
                </a:solidFill>
              </a:rPr>
              <a:t>千代田区</a:t>
            </a:r>
            <a:r>
              <a:rPr lang="ja-JP" altLang="en-US" sz="900" dirty="0">
                <a:solidFill>
                  <a:schemeClr val="tx1"/>
                </a:solidFill>
              </a:rPr>
              <a:t>の地域特性を踏まえた「</a:t>
            </a:r>
            <a:r>
              <a:rPr lang="en-US" altLang="ja-JP" sz="900" dirty="0">
                <a:solidFill>
                  <a:schemeClr val="tx1"/>
                </a:solidFill>
              </a:rPr>
              <a:t>SOHO</a:t>
            </a:r>
            <a:r>
              <a:rPr lang="ja-JP" altLang="en-US" sz="900" dirty="0">
                <a:solidFill>
                  <a:schemeClr val="tx1"/>
                </a:solidFill>
              </a:rPr>
              <a:t>まちづくり」を推進するため、幅広い世代が共に連携・協働しながら、新しいプロジェクトを生み出していく為のコワーキングスペース。</a:t>
            </a:r>
          </a:p>
          <a:p>
            <a:pPr marL="171450" indent="-171450">
              <a:buFont typeface="Arial" pitchFamily="34" charset="0"/>
              <a:buChar char="•"/>
            </a:pPr>
            <a:endParaRPr lang="ja-JP" altLang="en-US" sz="600" dirty="0">
              <a:solidFill>
                <a:schemeClr val="tx1"/>
              </a:solidFill>
            </a:endParaRPr>
          </a:p>
          <a:p>
            <a:pPr marL="171450" indent="-171450">
              <a:buFont typeface="Arial" pitchFamily="34" charset="0"/>
              <a:buChar char="•"/>
            </a:pPr>
            <a:r>
              <a:rPr lang="ja-JP" altLang="en-US" sz="900" dirty="0" smtClean="0">
                <a:solidFill>
                  <a:schemeClr val="tx1"/>
                </a:solidFill>
              </a:rPr>
              <a:t>有料</a:t>
            </a:r>
            <a:r>
              <a:rPr lang="ja-JP" altLang="en-US" sz="900" dirty="0">
                <a:solidFill>
                  <a:schemeClr val="tx1"/>
                </a:solidFill>
              </a:rPr>
              <a:t>会員制で、フリーアドレススペース、専有スペース、貸会議室などの各設備に加え、名刺</a:t>
            </a:r>
            <a:r>
              <a:rPr lang="ja-JP" altLang="en-US" sz="900" dirty="0" smtClean="0">
                <a:solidFill>
                  <a:schemeClr val="tx1"/>
                </a:solidFill>
              </a:rPr>
              <a:t>作成・特殊印刷・製本</a:t>
            </a:r>
            <a:r>
              <a:rPr lang="ja-JP" altLang="en-US" sz="900" dirty="0">
                <a:solidFill>
                  <a:schemeClr val="tx1"/>
                </a:solidFill>
              </a:rPr>
              <a:t>・</a:t>
            </a:r>
            <a:r>
              <a:rPr lang="en-US" altLang="ja-JP" sz="900" dirty="0" smtClean="0">
                <a:solidFill>
                  <a:schemeClr val="tx1"/>
                </a:solidFill>
              </a:rPr>
              <a:t>PC</a:t>
            </a:r>
            <a:r>
              <a:rPr lang="ja-JP" altLang="en-US" sz="900" dirty="0" smtClean="0">
                <a:solidFill>
                  <a:schemeClr val="tx1"/>
                </a:solidFill>
              </a:rPr>
              <a:t>レンタル・資料作成・電話</a:t>
            </a:r>
            <a:r>
              <a:rPr lang="ja-JP" altLang="en-US" sz="900" dirty="0">
                <a:solidFill>
                  <a:schemeClr val="tx1"/>
                </a:solidFill>
              </a:rPr>
              <a:t>秘書代行サービスなどを行うビジネスセンター、館内の</a:t>
            </a:r>
            <a:r>
              <a:rPr lang="ja-JP" altLang="en-US" sz="900" dirty="0" smtClean="0">
                <a:solidFill>
                  <a:schemeClr val="tx1"/>
                </a:solidFill>
              </a:rPr>
              <a:t>管理・貸</a:t>
            </a:r>
            <a:r>
              <a:rPr lang="ja-JP" altLang="en-US" sz="900" dirty="0">
                <a:solidFill>
                  <a:schemeClr val="tx1"/>
                </a:solidFill>
              </a:rPr>
              <a:t>会議室の受付など施設の総合</a:t>
            </a:r>
            <a:r>
              <a:rPr lang="ja-JP" altLang="en-US" sz="900" dirty="0" smtClean="0">
                <a:solidFill>
                  <a:schemeClr val="tx1"/>
                </a:solidFill>
              </a:rPr>
              <a:t>窓口である</a:t>
            </a:r>
            <a:r>
              <a:rPr lang="ja-JP" altLang="en-US" sz="900" dirty="0">
                <a:solidFill>
                  <a:schemeClr val="tx1"/>
                </a:solidFill>
              </a:rPr>
              <a:t>コンシェルジュ</a:t>
            </a:r>
            <a:r>
              <a:rPr lang="ja-JP" altLang="en-US" sz="900" dirty="0" smtClean="0">
                <a:solidFill>
                  <a:schemeClr val="tx1"/>
                </a:solidFill>
              </a:rPr>
              <a:t>など</a:t>
            </a:r>
            <a:r>
              <a:rPr lang="ja-JP" altLang="en-US" sz="900" dirty="0">
                <a:solidFill>
                  <a:schemeClr val="tx1"/>
                </a:solidFill>
              </a:rPr>
              <a:t>、ビジネスをサポートする機能も充実している</a:t>
            </a:r>
            <a:r>
              <a:rPr lang="ja-JP" altLang="en-US" sz="900" dirty="0" smtClean="0">
                <a:solidFill>
                  <a:schemeClr val="tx1"/>
                </a:solidFill>
              </a:rPr>
              <a:t>。</a:t>
            </a:r>
            <a:endParaRPr lang="en-US" altLang="ja-JP" sz="900" dirty="0" smtClean="0">
              <a:solidFill>
                <a:schemeClr val="tx1"/>
              </a:solidFill>
            </a:endParaRPr>
          </a:p>
          <a:p>
            <a:pPr marL="171450" indent="-171450">
              <a:buFont typeface="Arial" pitchFamily="34" charset="0"/>
              <a:buChar char="•"/>
            </a:pPr>
            <a:endParaRPr lang="en-US" altLang="ja-JP" sz="600" dirty="0">
              <a:solidFill>
                <a:schemeClr val="tx1"/>
              </a:solidFill>
            </a:endParaRPr>
          </a:p>
          <a:p>
            <a:pPr marL="171450" indent="-171450">
              <a:buFont typeface="Arial" pitchFamily="34" charset="0"/>
              <a:buChar char="•"/>
            </a:pPr>
            <a:r>
              <a:rPr lang="ja-JP" altLang="en-US" sz="900" dirty="0" smtClean="0">
                <a:solidFill>
                  <a:schemeClr val="tx1"/>
                </a:solidFill>
              </a:rPr>
              <a:t>施設</a:t>
            </a:r>
            <a:r>
              <a:rPr lang="ja-JP" altLang="en-US" sz="900" dirty="0">
                <a:solidFill>
                  <a:schemeClr val="tx1"/>
                </a:solidFill>
              </a:rPr>
              <a:t>利用者だけでなく、周辺地域の企業等との交流を深めるためのコミュニティ活動も行っている</a:t>
            </a:r>
            <a:r>
              <a:rPr lang="ja-JP" altLang="en-US" sz="900" dirty="0" smtClean="0">
                <a:solidFill>
                  <a:schemeClr val="tx1"/>
                </a:solidFill>
              </a:rPr>
              <a:t>。</a:t>
            </a:r>
            <a:endParaRPr lang="en-US" altLang="ja-JP" sz="900" dirty="0" smtClean="0">
              <a:solidFill>
                <a:schemeClr val="tx1"/>
              </a:solidFill>
            </a:endParaRPr>
          </a:p>
          <a:p>
            <a:pPr marL="171450" indent="-171450">
              <a:buFont typeface="Arial" pitchFamily="34" charset="0"/>
              <a:buChar char="•"/>
            </a:pPr>
            <a:endParaRPr lang="en-US" altLang="ja-JP" sz="600" dirty="0">
              <a:solidFill>
                <a:schemeClr val="tx1"/>
              </a:solidFill>
            </a:endParaRPr>
          </a:p>
          <a:p>
            <a:pPr marL="171450" indent="-171450">
              <a:buFont typeface="Arial" pitchFamily="34" charset="0"/>
              <a:buChar char="•"/>
            </a:pPr>
            <a:r>
              <a:rPr lang="ja-JP" altLang="en-US" sz="900" dirty="0" smtClean="0">
                <a:solidFill>
                  <a:schemeClr val="tx1"/>
                </a:solidFill>
              </a:rPr>
              <a:t>区</a:t>
            </a:r>
            <a:r>
              <a:rPr lang="ja-JP" altLang="en-US" sz="900" dirty="0">
                <a:solidFill>
                  <a:schemeClr val="tx1"/>
                </a:solidFill>
              </a:rPr>
              <a:t>が</a:t>
            </a:r>
            <a:r>
              <a:rPr lang="ja-JP" altLang="en-US" sz="900" dirty="0" smtClean="0">
                <a:solidFill>
                  <a:schemeClr val="tx1"/>
                </a:solidFill>
              </a:rPr>
              <a:t>所有していた中小</a:t>
            </a:r>
            <a:r>
              <a:rPr lang="ja-JP" altLang="en-US" sz="900" dirty="0">
                <a:solidFill>
                  <a:schemeClr val="tx1"/>
                </a:solidFill>
              </a:rPr>
              <a:t>企業支援センタービルは、地元企業向けに</a:t>
            </a:r>
            <a:r>
              <a:rPr lang="ja-JP" altLang="en-US" sz="900" dirty="0" smtClean="0">
                <a:solidFill>
                  <a:schemeClr val="tx1"/>
                </a:solidFill>
              </a:rPr>
              <a:t>会議室・展示場</a:t>
            </a:r>
            <a:r>
              <a:rPr lang="ja-JP" altLang="en-US" sz="900" dirty="0">
                <a:solidFill>
                  <a:schemeClr val="tx1"/>
                </a:solidFill>
              </a:rPr>
              <a:t>としての貸し出しを行ってきたが、稼働が低迷。区</a:t>
            </a:r>
            <a:r>
              <a:rPr lang="ja-JP" altLang="en-US" sz="900" dirty="0" smtClean="0">
                <a:solidFill>
                  <a:schemeClr val="tx1"/>
                </a:solidFill>
              </a:rPr>
              <a:t>は同ビル</a:t>
            </a:r>
            <a:r>
              <a:rPr lang="ja-JP" altLang="en-US" sz="900" dirty="0">
                <a:solidFill>
                  <a:schemeClr val="tx1"/>
                </a:solidFill>
              </a:rPr>
              <a:t>を普通財産化した上で、民間事業者にビルコンバージョン、テナント集め、テナントへのビジネスサポート、ビルの維持管理を一括して委託。街づくり</a:t>
            </a:r>
            <a:r>
              <a:rPr lang="ja-JP" altLang="en-US" sz="900" dirty="0" smtClean="0">
                <a:solidFill>
                  <a:schemeClr val="tx1"/>
                </a:solidFill>
              </a:rPr>
              <a:t>推進公社</a:t>
            </a:r>
            <a:r>
              <a:rPr lang="ja-JP" altLang="en-US" sz="900" dirty="0">
                <a:solidFill>
                  <a:schemeClr val="tx1"/>
                </a:solidFill>
              </a:rPr>
              <a:t>を通じ、民間からの事業提案を公募し、学識者らでつくる千代田区中小企業センター活用事業者選定委員会の審査プロセスを経て、プラットフォームサービス株式</a:t>
            </a:r>
            <a:r>
              <a:rPr lang="ja-JP" altLang="en-US" sz="900" dirty="0" smtClean="0">
                <a:solidFill>
                  <a:schemeClr val="tx1"/>
                </a:solidFill>
              </a:rPr>
              <a:t>会社</a:t>
            </a:r>
            <a:r>
              <a:rPr lang="ja-JP" altLang="en-US" sz="900" dirty="0">
                <a:solidFill>
                  <a:schemeClr val="tx1"/>
                </a:solidFill>
              </a:rPr>
              <a:t>（以下、プラットフォームサービス）が</a:t>
            </a:r>
            <a:r>
              <a:rPr lang="ja-JP" altLang="en-US" sz="900" dirty="0" smtClean="0">
                <a:solidFill>
                  <a:schemeClr val="tx1"/>
                </a:solidFill>
              </a:rPr>
              <a:t>選定され、本事業に至った。</a:t>
            </a:r>
            <a:endParaRPr lang="en-US" altLang="ja-JP" sz="900" dirty="0">
              <a:solidFill>
                <a:schemeClr val="tx1"/>
              </a:solidFill>
            </a:endParaRPr>
          </a:p>
          <a:p>
            <a:pPr marL="171450" indent="-171450">
              <a:buFont typeface="Arial" pitchFamily="34" charset="0"/>
              <a:buChar char="•"/>
            </a:pPr>
            <a:endParaRPr lang="en-US" altLang="ja-JP" sz="900" dirty="0">
              <a:solidFill>
                <a:schemeClr val="tx1"/>
              </a:solidFill>
            </a:endParaRPr>
          </a:p>
          <a:p>
            <a:pPr marL="171450" indent="-171450">
              <a:buFont typeface="Arial" pitchFamily="34" charset="0"/>
              <a:buChar char="•"/>
            </a:pPr>
            <a:endParaRPr lang="en-US" altLang="ja-JP" sz="900" dirty="0">
              <a:solidFill>
                <a:schemeClr val="tx1"/>
              </a:solidFill>
            </a:endParaRPr>
          </a:p>
          <a:p>
            <a:pPr marL="171450" indent="-171450">
              <a:buFont typeface="Arial" pitchFamily="34" charset="0"/>
              <a:buChar char="•"/>
            </a:pPr>
            <a:endParaRPr lang="en-US" altLang="ja-JP" sz="900" dirty="0">
              <a:solidFill>
                <a:schemeClr val="tx1"/>
              </a:solidFill>
            </a:endParaRPr>
          </a:p>
          <a:p>
            <a:pPr marL="171450" indent="-171450">
              <a:buFont typeface="Arial" pitchFamily="34" charset="0"/>
              <a:buChar char="•"/>
            </a:pPr>
            <a:endParaRPr lang="en-US" altLang="ja-JP" sz="900" dirty="0">
              <a:solidFill>
                <a:schemeClr val="tx1"/>
              </a:solidFill>
            </a:endParaRPr>
          </a:p>
          <a:p>
            <a:pPr marL="171450" indent="-171450">
              <a:buFont typeface="Arial" pitchFamily="34" charset="0"/>
              <a:buChar char="•"/>
            </a:pPr>
            <a:endParaRPr lang="en-US" altLang="ja-JP" sz="1050" dirty="0" smtClean="0">
              <a:solidFill>
                <a:schemeClr val="tx1"/>
              </a:solidFill>
            </a:endParaRPr>
          </a:p>
          <a:p>
            <a:pPr marL="171450" indent="-171450">
              <a:buFont typeface="Arial" pitchFamily="34" charset="0"/>
              <a:buChar char="•"/>
            </a:pPr>
            <a:endParaRPr lang="en-US" altLang="ja-JP" sz="1050" dirty="0">
              <a:solidFill>
                <a:schemeClr val="tx1"/>
              </a:solidFill>
            </a:endParaRPr>
          </a:p>
          <a:p>
            <a:pPr marL="171450" indent="-171450">
              <a:buFont typeface="Arial" pitchFamily="34" charset="0"/>
              <a:buChar char="•"/>
            </a:pPr>
            <a:endParaRPr lang="en-US" altLang="ja-JP" sz="1050" dirty="0" smtClean="0">
              <a:solidFill>
                <a:schemeClr val="tx1"/>
              </a:solidFill>
            </a:endParaRPr>
          </a:p>
          <a:p>
            <a:pPr marL="171450" indent="-171450">
              <a:buFont typeface="Arial" pitchFamily="34" charset="0"/>
              <a:buChar char="•"/>
            </a:pPr>
            <a:endParaRPr lang="en-US" altLang="ja-JP" sz="1050" dirty="0">
              <a:solidFill>
                <a:schemeClr val="tx1"/>
              </a:solidFill>
            </a:endParaRPr>
          </a:p>
        </p:txBody>
      </p:sp>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9498" y="4793528"/>
            <a:ext cx="1274294" cy="154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6" descr="http://www.yamori.jp/wp/wp-content/themes/platform/images/space_img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2515" y="5013176"/>
            <a:ext cx="1350149" cy="86409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http://www.yamori.jp/wp/wp-content/themes/platform/images/space_img_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9349" y="5013176"/>
            <a:ext cx="1350149" cy="864096"/>
          </a:xfrm>
          <a:prstGeom prst="rect">
            <a:avLst/>
          </a:prstGeom>
          <a:noFill/>
          <a:extLst>
            <a:ext uri="{909E8E84-426E-40DD-AFC4-6F175D3DCCD1}">
              <a14:hiddenFill xmlns:a14="http://schemas.microsoft.com/office/drawing/2010/main">
                <a:solidFill>
                  <a:srgbClr val="FFFFFF"/>
                </a:solidFill>
              </a14:hiddenFill>
            </a:ext>
          </a:extLst>
        </p:spPr>
      </p:pic>
      <p:sp>
        <p:nvSpPr>
          <p:cNvPr id="25" name="正方形/長方形 24"/>
          <p:cNvSpPr/>
          <p:nvPr/>
        </p:nvSpPr>
        <p:spPr>
          <a:xfrm>
            <a:off x="467543" y="6027675"/>
            <a:ext cx="3888433" cy="461665"/>
          </a:xfrm>
          <a:prstGeom prst="rect">
            <a:avLst/>
          </a:prstGeom>
        </p:spPr>
        <p:txBody>
          <a:bodyPr wrap="square">
            <a:spAutoFit/>
          </a:bodyPr>
          <a:lstStyle/>
          <a:p>
            <a:r>
              <a:rPr lang="ja-JP" altLang="en-US" sz="800" dirty="0" smtClean="0"/>
              <a:t>出典</a:t>
            </a:r>
            <a:r>
              <a:rPr lang="ja-JP" altLang="en-US" sz="800" dirty="0"/>
              <a:t>：</a:t>
            </a:r>
            <a:r>
              <a:rPr lang="ja-JP" altLang="en-US" sz="800" dirty="0" smtClean="0"/>
              <a:t>大阪市 </a:t>
            </a:r>
            <a:r>
              <a:rPr lang="ja-JP" altLang="en-US" sz="800" dirty="0"/>
              <a:t>都市</a:t>
            </a:r>
            <a:r>
              <a:rPr lang="ja-JP" altLang="en-US" sz="800" dirty="0" smtClean="0"/>
              <a:t>計画局「大阪市</a:t>
            </a:r>
            <a:r>
              <a:rPr lang="ja-JP" altLang="en-US" sz="800" dirty="0"/>
              <a:t>エリアマネジメント活動促進制度活用ガイドライン」平成 </a:t>
            </a:r>
            <a:r>
              <a:rPr lang="en-US" altLang="ja-JP" sz="800" dirty="0"/>
              <a:t>27 </a:t>
            </a:r>
            <a:r>
              <a:rPr lang="ja-JP" altLang="en-US" sz="800" dirty="0"/>
              <a:t>年</a:t>
            </a:r>
            <a:r>
              <a:rPr lang="ja-JP" altLang="en-US" sz="800" dirty="0" smtClean="0"/>
              <a:t>４月</a:t>
            </a:r>
            <a:endParaRPr lang="en-US" altLang="ja-JP" sz="800" dirty="0" smtClean="0"/>
          </a:p>
          <a:p>
            <a:r>
              <a:rPr lang="ja-JP" altLang="en-US" sz="800" dirty="0" smtClean="0"/>
              <a:t>関西</a:t>
            </a:r>
            <a:r>
              <a:rPr lang="ja-JP" altLang="en-US" sz="800" dirty="0"/>
              <a:t>経済</a:t>
            </a:r>
            <a:r>
              <a:rPr lang="ja-JP" altLang="en-US" sz="800" dirty="0" smtClean="0"/>
              <a:t>連合会</a:t>
            </a:r>
            <a:r>
              <a:rPr lang="ja-JP" altLang="en-US" sz="800" dirty="0"/>
              <a:t>「経済人・関経連</a:t>
            </a:r>
            <a:r>
              <a:rPr lang="en-US" altLang="ja-JP" sz="800" dirty="0"/>
              <a:t>NOW</a:t>
            </a:r>
            <a:r>
              <a:rPr lang="ja-JP" altLang="en-US" sz="800" dirty="0" smtClean="0"/>
              <a:t>」</a:t>
            </a:r>
            <a:r>
              <a:rPr lang="en-US" altLang="ja-JP" sz="800" dirty="0" smtClean="0"/>
              <a:t>2014</a:t>
            </a:r>
            <a:r>
              <a:rPr lang="ja-JP" altLang="en-US" sz="800" dirty="0" smtClean="0"/>
              <a:t>年７月号、</a:t>
            </a:r>
            <a:r>
              <a:rPr lang="en-US" altLang="ja-JP" sz="800" dirty="0" smtClean="0"/>
              <a:t>2015</a:t>
            </a:r>
            <a:r>
              <a:rPr lang="ja-JP" altLang="en-US" sz="800" dirty="0" smtClean="0"/>
              <a:t>年７月号</a:t>
            </a:r>
            <a:endParaRPr lang="en-US" altLang="ja-JP" sz="800" dirty="0"/>
          </a:p>
        </p:txBody>
      </p:sp>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9487" y="4844799"/>
            <a:ext cx="1913217" cy="1200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正方形/長方形 26"/>
          <p:cNvSpPr/>
          <p:nvPr/>
        </p:nvSpPr>
        <p:spPr>
          <a:xfrm>
            <a:off x="4859498" y="5864402"/>
            <a:ext cx="2720000" cy="461665"/>
          </a:xfrm>
          <a:prstGeom prst="rect">
            <a:avLst/>
          </a:prstGeom>
        </p:spPr>
        <p:txBody>
          <a:bodyPr wrap="square">
            <a:spAutoFit/>
          </a:bodyPr>
          <a:lstStyle/>
          <a:p>
            <a:r>
              <a:rPr lang="ja-JP" altLang="en-US" sz="800" dirty="0" smtClean="0"/>
              <a:t>出典</a:t>
            </a:r>
            <a:r>
              <a:rPr lang="ja-JP" altLang="en-US" sz="800" dirty="0"/>
              <a:t>：</a:t>
            </a:r>
            <a:r>
              <a:rPr lang="ja-JP" altLang="en-US" sz="800" dirty="0" smtClean="0"/>
              <a:t>ちよだプラットフォームスクウェアホームページ</a:t>
            </a:r>
            <a:endParaRPr lang="en-US" altLang="ja-JP" sz="800" dirty="0" smtClean="0"/>
          </a:p>
          <a:p>
            <a:r>
              <a:rPr lang="ja-JP" altLang="en-US" sz="800" dirty="0" smtClean="0"/>
              <a:t>日本政策投資銀行「</a:t>
            </a:r>
            <a:r>
              <a:rPr lang="ja-JP" altLang="en-US" sz="800" dirty="0"/>
              <a:t>動き始めたＰＰＰ型公有財産コンバージョン </a:t>
            </a:r>
            <a:r>
              <a:rPr lang="ja-JP" altLang="en-US" sz="800" dirty="0" smtClean="0"/>
              <a:t>－</a:t>
            </a:r>
            <a:r>
              <a:rPr lang="ja-JP" altLang="en-US" sz="800" dirty="0"/>
              <a:t>廃校・公共施設の再生－ </a:t>
            </a:r>
            <a:r>
              <a:rPr lang="ja-JP" altLang="en-US" sz="800" dirty="0" smtClean="0"/>
              <a:t>」</a:t>
            </a:r>
            <a:r>
              <a:rPr lang="en-US" altLang="ja-JP" sz="800" dirty="0" smtClean="0"/>
              <a:t>2004</a:t>
            </a:r>
            <a:r>
              <a:rPr lang="ja-JP" altLang="en-US" sz="800" dirty="0" smtClean="0"/>
              <a:t>年</a:t>
            </a:r>
            <a:r>
              <a:rPr lang="en-US" altLang="ja-JP" sz="800" dirty="0" smtClean="0"/>
              <a:t>12</a:t>
            </a:r>
            <a:r>
              <a:rPr lang="ja-JP" altLang="en-US" sz="800" dirty="0" smtClean="0"/>
              <a:t>月</a:t>
            </a:r>
            <a:endParaRPr lang="en-US" altLang="ja-JP" sz="800" dirty="0"/>
          </a:p>
        </p:txBody>
      </p:sp>
      <p:sp>
        <p:nvSpPr>
          <p:cNvPr id="15" name="正方形/長方形 14"/>
          <p:cNvSpPr/>
          <p:nvPr/>
        </p:nvSpPr>
        <p:spPr>
          <a:xfrm>
            <a:off x="320702" y="478332"/>
            <a:ext cx="8111826" cy="307777"/>
          </a:xfrm>
          <a:prstGeom prst="rect">
            <a:avLst/>
          </a:prstGeom>
        </p:spPr>
        <p:txBody>
          <a:bodyPr wrap="square">
            <a:spAutoFit/>
          </a:bodyPr>
          <a:lstStyle/>
          <a:p>
            <a:pPr marL="180000" lvl="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（２）地域類型別課題への対応　地域の特色を高める先進事例</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179512" y="799200"/>
            <a:ext cx="8784976"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532035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）総人口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構成の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変化①</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95864"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a:t>
            </a:fld>
            <a:endParaRPr lang="ja-JP" altLang="en-US" dirty="0">
              <a:solidFill>
                <a:prstClr val="black"/>
              </a:solidFill>
            </a:endParaRPr>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Text Box 4"/>
          <p:cNvSpPr txBox="1">
            <a:spLocks noChangeArrowheads="1"/>
          </p:cNvSpPr>
          <p:nvPr/>
        </p:nvSpPr>
        <p:spPr bwMode="auto">
          <a:xfrm>
            <a:off x="1303799" y="6159624"/>
            <a:ext cx="625792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lvl="0" eaLnBrk="0" fontAlgn="base" hangingPunct="0">
              <a:spcBef>
                <a:spcPct val="0"/>
              </a:spcBef>
              <a:spcAft>
                <a:spcPct val="0"/>
              </a:spcAft>
            </a:pPr>
            <a:r>
              <a:rPr kumimoji="1" lang="ja-JP"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出典：</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2010(H22)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年までは総務省「国勢調査」</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年齢不詳を除く</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a:t>
            </a:r>
            <a:r>
              <a:rPr lang="ja-JP" altLang="en-US" sz="700" dirty="0">
                <a:latin typeface="ＭＳ ゴシック" pitchFamily="49" charset="-128"/>
                <a:ea typeface="ＭＳ ゴシック" pitchFamily="49" charset="-128"/>
                <a:cs typeface="ＭＳ Ｐゴシック" pitchFamily="50" charset="-128"/>
              </a:rPr>
              <a:t> 。将来</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推計については、「大阪府の将来推計人口の点検について」</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(H26.3</a:t>
            </a:r>
            <a:r>
              <a:rPr lang="en-US" altLang="ja-JP" sz="700" dirty="0" smtClean="0">
                <a:latin typeface="ＭＳ ゴシック" pitchFamily="49" charset="-128"/>
                <a:ea typeface="ＭＳ ゴシック" pitchFamily="49" charset="-128"/>
                <a:cs typeface="ＭＳ Ｐゴシック" pitchFamily="50" charset="-128"/>
              </a:rPr>
              <a:t>)</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における</a:t>
            </a:r>
            <a:endPar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700" dirty="0">
                <a:latin typeface="ＭＳ ゴシック" pitchFamily="49" charset="-128"/>
                <a:ea typeface="ＭＳ ゴシック" pitchFamily="49" charset="-128"/>
                <a:cs typeface="ＭＳ Ｐゴシック" pitchFamily="50" charset="-128"/>
              </a:rPr>
              <a:t>　</a:t>
            </a:r>
            <a:r>
              <a:rPr lang="ja-JP" altLang="en-US" sz="700" dirty="0" smtClean="0">
                <a:latin typeface="ＭＳ ゴシック" pitchFamily="49" charset="-128"/>
                <a:ea typeface="ＭＳ ゴシック" pitchFamily="49" charset="-128"/>
                <a:cs typeface="ＭＳ Ｐゴシック" pitchFamily="50" charset="-128"/>
              </a:rPr>
              <a:t>　　</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大阪府の人口推計</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ケース</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を基に、府試算。</a:t>
            </a: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 name="Rectangle 11"/>
          <p:cNvSpPr>
            <a:spLocks noChangeArrowheads="1"/>
          </p:cNvSpPr>
          <p:nvPr/>
        </p:nvSpPr>
        <p:spPr bwMode="auto">
          <a:xfrm>
            <a:off x="609600" y="60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7" name="Rectangle 14"/>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 name="Rectangle 15"/>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pitchFamily="34" charset="0"/>
              <a:ea typeface="ＭＳ 明朝" pitchFamily="17"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Arial" pitchFamily="34" charset="0"/>
                <a:ea typeface="ＭＳ 明朝" pitchFamily="17" charset="-128"/>
                <a:cs typeface="ＭＳ Ｐゴシック" pitchFamily="50" charset="-128"/>
              </a:rPr>
              <a:t> </a:t>
            </a:r>
            <a:endParaRPr kumimoji="1" lang="en-US" alt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9" name="Rectangle 19"/>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4" name="正方形/長方形 33"/>
          <p:cNvSpPr/>
          <p:nvPr/>
        </p:nvSpPr>
        <p:spPr>
          <a:xfrm>
            <a:off x="107504" y="874643"/>
            <a:ext cx="8856984" cy="1077218"/>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1950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年代半ば（</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代）以降に大阪府に大量に流入してきた「団塊世代」と、その子どもたちである「団塊ジュニア世代」の人口が多く、これらの２つの世代が順に高齢化していく一方、「団塊ジュニア世代」が出産年齢を迎えた時期に、出生率が低下したことも相まって、“人口の波”が訪れず、今後全体として緩やかに減少していくこと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予測</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されます。　　</a:t>
            </a:r>
            <a:endParaRPr lang="ja-JP" altLang="ja-JP" sz="1600" dirty="0"/>
          </a:p>
        </p:txBody>
      </p:sp>
      <p:grpSp>
        <p:nvGrpSpPr>
          <p:cNvPr id="19" name="グループ化 18"/>
          <p:cNvGrpSpPr/>
          <p:nvPr/>
        </p:nvGrpSpPr>
        <p:grpSpPr>
          <a:xfrm>
            <a:off x="2034992" y="2230481"/>
            <a:ext cx="4854001" cy="3844825"/>
            <a:chOff x="2045573" y="1988840"/>
            <a:chExt cx="4854001" cy="3844825"/>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5573" y="1988840"/>
              <a:ext cx="4774376" cy="1540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8202" y="4293096"/>
              <a:ext cx="4731747" cy="1540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四角形吹き出し 4"/>
            <p:cNvSpPr/>
            <p:nvPr/>
          </p:nvSpPr>
          <p:spPr>
            <a:xfrm>
              <a:off x="3851920" y="2204864"/>
              <a:ext cx="684076" cy="216024"/>
            </a:xfrm>
            <a:prstGeom prst="wedgeRectCallout">
              <a:avLst>
                <a:gd name="adj1" fmla="val -602"/>
                <a:gd name="adj2" fmla="val 88955"/>
              </a:avLst>
            </a:prstGeom>
            <a:ln w="12700">
              <a:solidFill>
                <a:srgbClr val="002060"/>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ja-JP" altLang="en-US" sz="800" dirty="0" smtClean="0"/>
                <a:t>団塊ジュニア</a:t>
              </a:r>
              <a:endParaRPr kumimoji="1" lang="ja-JP" altLang="en-US" sz="800" dirty="0"/>
            </a:p>
          </p:txBody>
        </p:sp>
        <p:sp>
          <p:nvSpPr>
            <p:cNvPr id="41" name="四角形吹き出し 40"/>
            <p:cNvSpPr/>
            <p:nvPr/>
          </p:nvSpPr>
          <p:spPr>
            <a:xfrm>
              <a:off x="5079460" y="2222029"/>
              <a:ext cx="428644" cy="216024"/>
            </a:xfrm>
            <a:prstGeom prst="wedgeRectCallout">
              <a:avLst>
                <a:gd name="adj1" fmla="val -602"/>
                <a:gd name="adj2" fmla="val 88955"/>
              </a:avLst>
            </a:prstGeom>
            <a:ln w="12700">
              <a:solidFill>
                <a:srgbClr val="002060"/>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ja-JP" altLang="en-US" sz="800" dirty="0" smtClean="0"/>
                <a:t>団塊</a:t>
              </a:r>
              <a:endParaRPr kumimoji="1" lang="ja-JP" altLang="en-US" sz="800" dirty="0"/>
            </a:p>
          </p:txBody>
        </p:sp>
        <p:cxnSp>
          <p:nvCxnSpPr>
            <p:cNvPr id="11" name="直線コネクタ 10"/>
            <p:cNvCxnSpPr>
              <a:endCxn id="42" idx="4"/>
            </p:cNvCxnSpPr>
            <p:nvPr/>
          </p:nvCxnSpPr>
          <p:spPr>
            <a:xfrm>
              <a:off x="4193958" y="2564904"/>
              <a:ext cx="1359426" cy="2299235"/>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5332222" y="2551013"/>
              <a:ext cx="1359426" cy="2299235"/>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sp>
          <p:nvSpPr>
            <p:cNvPr id="44" name="四角形吹き出し 43"/>
            <p:cNvSpPr/>
            <p:nvPr/>
          </p:nvSpPr>
          <p:spPr>
            <a:xfrm>
              <a:off x="6470930" y="4779987"/>
              <a:ext cx="428644" cy="216024"/>
            </a:xfrm>
            <a:prstGeom prst="wedgeRectCallout">
              <a:avLst>
                <a:gd name="adj1" fmla="val -602"/>
                <a:gd name="adj2" fmla="val 88955"/>
              </a:avLst>
            </a:prstGeom>
            <a:ln w="12700">
              <a:solidFill>
                <a:srgbClr val="002060"/>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ja-JP" altLang="en-US" sz="800" dirty="0" smtClean="0"/>
                <a:t>団塊</a:t>
              </a:r>
              <a:endParaRPr kumimoji="1" lang="ja-JP" altLang="en-US" sz="800" dirty="0"/>
            </a:p>
          </p:txBody>
        </p:sp>
        <p:sp>
          <p:nvSpPr>
            <p:cNvPr id="42" name="四角形吹き出し 41"/>
            <p:cNvSpPr/>
            <p:nvPr/>
          </p:nvSpPr>
          <p:spPr>
            <a:xfrm>
              <a:off x="5215464" y="4563963"/>
              <a:ext cx="684076" cy="216024"/>
            </a:xfrm>
            <a:prstGeom prst="wedgeRectCallout">
              <a:avLst>
                <a:gd name="adj1" fmla="val -602"/>
                <a:gd name="adj2" fmla="val 88955"/>
              </a:avLst>
            </a:prstGeom>
            <a:ln w="12700">
              <a:solidFill>
                <a:srgbClr val="002060"/>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ja-JP" altLang="en-US" sz="800" dirty="0" smtClean="0"/>
                <a:t>団塊ジュニア</a:t>
              </a:r>
              <a:endParaRPr kumimoji="1" lang="ja-JP" altLang="en-US" sz="800" dirty="0"/>
            </a:p>
          </p:txBody>
        </p:sp>
        <p:sp>
          <p:nvSpPr>
            <p:cNvPr id="12" name="円/楕円 11"/>
            <p:cNvSpPr/>
            <p:nvPr/>
          </p:nvSpPr>
          <p:spPr>
            <a:xfrm>
              <a:off x="3206822" y="4869160"/>
              <a:ext cx="1666849" cy="310173"/>
            </a:xfrm>
            <a:prstGeom prst="ellipse">
              <a:avLst/>
            </a:prstGeom>
            <a:solidFill>
              <a:schemeClr val="lt1">
                <a:alpha val="0"/>
              </a:schemeClr>
            </a:solidFill>
            <a:ln w="57150">
              <a:solidFill>
                <a:srgbClr val="FFC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角丸四角形吹き出し 17"/>
            <p:cNvSpPr/>
            <p:nvPr/>
          </p:nvSpPr>
          <p:spPr>
            <a:xfrm>
              <a:off x="3300744" y="4437111"/>
              <a:ext cx="1368152" cy="342875"/>
            </a:xfrm>
            <a:prstGeom prst="wedgeRoundRectCallout">
              <a:avLst>
                <a:gd name="adj1" fmla="val -18532"/>
                <a:gd name="adj2" fmla="val 104170"/>
                <a:gd name="adj3" fmla="val 16667"/>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1000" dirty="0" smtClean="0"/>
                <a:t>団塊ジュニア以降、</a:t>
              </a:r>
              <a:endParaRPr kumimoji="1" lang="en-US" altLang="ja-JP" sz="1000" dirty="0" smtClean="0"/>
            </a:p>
            <a:p>
              <a:pPr algn="ctr"/>
              <a:r>
                <a:rPr kumimoji="1" lang="ja-JP" altLang="en-US" sz="1000" dirty="0" smtClean="0"/>
                <a:t>人口の山ができず</a:t>
              </a:r>
              <a:endParaRPr kumimoji="1" lang="ja-JP" altLang="en-US" sz="1000" dirty="0"/>
            </a:p>
          </p:txBody>
        </p:sp>
      </p:grpSp>
      <p:sp>
        <p:nvSpPr>
          <p:cNvPr id="6" name="テキスト ボックス 5"/>
          <p:cNvSpPr txBox="1"/>
          <p:nvPr/>
        </p:nvSpPr>
        <p:spPr>
          <a:xfrm>
            <a:off x="907959" y="2230481"/>
            <a:ext cx="1296144" cy="253916"/>
          </a:xfrm>
          <a:prstGeom prst="rect">
            <a:avLst/>
          </a:prstGeom>
          <a:noFill/>
        </p:spPr>
        <p:txBody>
          <a:bodyPr wrap="square" rtlCol="0">
            <a:spAutoFit/>
          </a:bodyPr>
          <a:lstStyle/>
          <a:p>
            <a:r>
              <a:rPr kumimoji="1" lang="en-US" altLang="ja-JP" sz="1050" b="1" dirty="0" smtClean="0">
                <a:latin typeface="+mn-ea"/>
              </a:rPr>
              <a:t>2010(H22)</a:t>
            </a:r>
            <a:r>
              <a:rPr kumimoji="1" lang="ja-JP" altLang="en-US" sz="1050" b="1" dirty="0" smtClean="0">
                <a:latin typeface="+mn-ea"/>
              </a:rPr>
              <a:t>年</a:t>
            </a:r>
            <a:endParaRPr kumimoji="1" lang="ja-JP" altLang="en-US" sz="1050" b="1" dirty="0">
              <a:latin typeface="+mn-ea"/>
            </a:endParaRPr>
          </a:p>
        </p:txBody>
      </p:sp>
      <p:sp>
        <p:nvSpPr>
          <p:cNvPr id="37" name="テキスト ボックス 36"/>
          <p:cNvSpPr txBox="1"/>
          <p:nvPr/>
        </p:nvSpPr>
        <p:spPr>
          <a:xfrm>
            <a:off x="907959" y="4559383"/>
            <a:ext cx="1296144" cy="253916"/>
          </a:xfrm>
          <a:prstGeom prst="rect">
            <a:avLst/>
          </a:prstGeom>
          <a:noFill/>
        </p:spPr>
        <p:txBody>
          <a:bodyPr wrap="square" rtlCol="0">
            <a:spAutoFit/>
          </a:bodyPr>
          <a:lstStyle/>
          <a:p>
            <a:r>
              <a:rPr kumimoji="1" lang="en-US" altLang="ja-JP" sz="1050" b="1" dirty="0" smtClean="0">
                <a:latin typeface="+mn-ea"/>
              </a:rPr>
              <a:t>2040(H52)</a:t>
            </a:r>
            <a:r>
              <a:rPr kumimoji="1" lang="ja-JP" altLang="en-US" sz="1050" b="1" dirty="0" smtClean="0">
                <a:latin typeface="+mn-ea"/>
              </a:rPr>
              <a:t>年</a:t>
            </a:r>
            <a:endParaRPr kumimoji="1" lang="ja-JP" altLang="en-US" sz="1050" b="1" dirty="0">
              <a:latin typeface="+mn-ea"/>
            </a:endParaRPr>
          </a:p>
        </p:txBody>
      </p:sp>
      <p:sp>
        <p:nvSpPr>
          <p:cNvPr id="7" name="下矢印 6"/>
          <p:cNvSpPr/>
          <p:nvPr/>
        </p:nvSpPr>
        <p:spPr>
          <a:xfrm>
            <a:off x="1187624" y="2806545"/>
            <a:ext cx="360040" cy="1463706"/>
          </a:xfrm>
          <a:prstGeom prst="downArrow">
            <a:avLst>
              <a:gd name="adj1" fmla="val 50000"/>
              <a:gd name="adj2" fmla="val 5295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883535" y="3265565"/>
            <a:ext cx="1022852" cy="37377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600" b="1" dirty="0" smtClean="0"/>
              <a:t>30</a:t>
            </a:r>
            <a:r>
              <a:rPr kumimoji="1" lang="ja-JP" altLang="en-US" sz="1600" b="1" dirty="0" smtClean="0"/>
              <a:t>年後</a:t>
            </a:r>
            <a:endParaRPr kumimoji="1" lang="ja-JP" altLang="en-US" sz="1600" b="1" dirty="0"/>
          </a:p>
        </p:txBody>
      </p:sp>
    </p:spTree>
    <p:extLst>
      <p:ext uri="{BB962C8B-B14F-4D97-AF65-F5344CB8AC3E}">
        <p14:creationId xmlns:p14="http://schemas.microsoft.com/office/powerpoint/2010/main" val="22475963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60</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307777"/>
          </a:xfrm>
          <a:prstGeom prst="rect">
            <a:avLst/>
          </a:prstGeom>
        </p:spPr>
        <p:txBody>
          <a:bodyPr wrap="square">
            <a:spAutoFit/>
          </a:bodyPr>
          <a:lstStyle/>
          <a:p>
            <a:pPr marL="180000" lvl="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①</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都心部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4709483" y="1340768"/>
            <a:ext cx="4255005" cy="5129820"/>
          </a:xfrm>
          <a:prstGeom prst="roundRect">
            <a:avLst>
              <a:gd name="adj" fmla="val 73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altLang="ja-JP" sz="1400" dirty="0" smtClean="0">
                <a:solidFill>
                  <a:schemeClr val="tx1"/>
                </a:solidFill>
              </a:rPr>
              <a:t>【</a:t>
            </a:r>
            <a:r>
              <a:rPr lang="ja-JP" altLang="en-US" sz="1400" dirty="0" smtClean="0">
                <a:solidFill>
                  <a:schemeClr val="tx1"/>
                </a:solidFill>
              </a:rPr>
              <a:t>生活環境の改善</a:t>
            </a:r>
            <a:r>
              <a:rPr lang="en-US" altLang="ja-JP" sz="1400" dirty="0" smtClean="0">
                <a:solidFill>
                  <a:schemeClr val="tx1"/>
                </a:solidFill>
              </a:rPr>
              <a:t>】</a:t>
            </a:r>
            <a:r>
              <a:rPr lang="ja-JP" altLang="en-US" sz="1400" dirty="0" smtClean="0">
                <a:solidFill>
                  <a:schemeClr val="tx1"/>
                </a:solidFill>
              </a:rPr>
              <a:t>廃校舎活用</a:t>
            </a:r>
            <a:r>
              <a:rPr lang="ja-JP" altLang="en-US" sz="1400" dirty="0">
                <a:solidFill>
                  <a:schemeClr val="tx1"/>
                </a:solidFill>
              </a:rPr>
              <a:t>による</a:t>
            </a:r>
            <a:r>
              <a:rPr lang="ja-JP" altLang="en-US" sz="1400" dirty="0" smtClean="0">
                <a:solidFill>
                  <a:schemeClr val="tx1"/>
                </a:solidFill>
              </a:rPr>
              <a:t>介護・保育サービスの充実</a:t>
            </a:r>
            <a:endParaRPr lang="en-US" altLang="ja-JP" sz="1400" dirty="0" smtClean="0">
              <a:solidFill>
                <a:schemeClr val="tx1"/>
              </a:solidFill>
            </a:endParaRPr>
          </a:p>
          <a:p>
            <a:r>
              <a:rPr lang="ja-JP" altLang="en-US" sz="1200" dirty="0" smtClean="0">
                <a:solidFill>
                  <a:schemeClr val="tx1"/>
                </a:solidFill>
              </a:rPr>
              <a:t>ヘルスケアタウン</a:t>
            </a:r>
            <a:r>
              <a:rPr lang="ja-JP" altLang="en-US" sz="1200" dirty="0">
                <a:solidFill>
                  <a:schemeClr val="tx1"/>
                </a:solidFill>
              </a:rPr>
              <a:t>にしお</a:t>
            </a:r>
            <a:r>
              <a:rPr lang="ja-JP" altLang="en-US" sz="1200" dirty="0" smtClean="0">
                <a:solidFill>
                  <a:schemeClr val="tx1"/>
                </a:solidFill>
              </a:rPr>
              <a:t>おい</a:t>
            </a:r>
            <a:r>
              <a:rPr lang="en-US" altLang="ja-JP" sz="1200" dirty="0" smtClean="0">
                <a:solidFill>
                  <a:schemeClr val="tx1"/>
                </a:solidFill>
              </a:rPr>
              <a:t>(</a:t>
            </a:r>
            <a:r>
              <a:rPr lang="ja-JP" altLang="en-US" sz="1200" dirty="0" smtClean="0">
                <a:solidFill>
                  <a:schemeClr val="tx1"/>
                </a:solidFill>
              </a:rPr>
              <a:t>東京都品川区</a:t>
            </a:r>
            <a:r>
              <a:rPr lang="en-US" altLang="ja-JP" sz="1200" dirty="0" smtClean="0">
                <a:solidFill>
                  <a:schemeClr val="tx1"/>
                </a:solidFill>
              </a:rPr>
              <a:t>)</a:t>
            </a:r>
          </a:p>
          <a:p>
            <a:endParaRPr lang="en-US" altLang="ja-JP" sz="1200" dirty="0" smtClean="0">
              <a:solidFill>
                <a:schemeClr val="tx1"/>
              </a:solidFill>
            </a:endParaRPr>
          </a:p>
          <a:p>
            <a:pPr marL="171450" indent="-171450">
              <a:buFont typeface="Arial" panose="020B0604020202020204" pitchFamily="34" charset="0"/>
              <a:buChar char="•"/>
            </a:pPr>
            <a:r>
              <a:rPr lang="en-US" altLang="ja-JP" sz="900" dirty="0" smtClean="0">
                <a:solidFill>
                  <a:schemeClr val="tx1"/>
                </a:solidFill>
              </a:rPr>
              <a:t>1963</a:t>
            </a:r>
            <a:r>
              <a:rPr lang="ja-JP" altLang="en-US" sz="900" dirty="0" smtClean="0">
                <a:solidFill>
                  <a:schemeClr val="tx1"/>
                </a:solidFill>
              </a:rPr>
              <a:t>年（昭和</a:t>
            </a:r>
            <a:r>
              <a:rPr lang="en-US" altLang="ja-JP" sz="900" dirty="0" smtClean="0">
                <a:solidFill>
                  <a:schemeClr val="tx1"/>
                </a:solidFill>
              </a:rPr>
              <a:t>38</a:t>
            </a:r>
            <a:r>
              <a:rPr lang="ja-JP" altLang="en-US" sz="900" dirty="0" smtClean="0">
                <a:solidFill>
                  <a:schemeClr val="tx1"/>
                </a:solidFill>
              </a:rPr>
              <a:t>年）建設の品川区</a:t>
            </a:r>
            <a:r>
              <a:rPr lang="ja-JP" altLang="en-US" sz="900" dirty="0">
                <a:solidFill>
                  <a:schemeClr val="tx1"/>
                </a:solidFill>
              </a:rPr>
              <a:t>立原</a:t>
            </a:r>
            <a:r>
              <a:rPr lang="ja-JP" altLang="en-US" sz="900" dirty="0" smtClean="0">
                <a:solidFill>
                  <a:schemeClr val="tx1"/>
                </a:solidFill>
              </a:rPr>
              <a:t>小学校が移転し、空いた</a:t>
            </a:r>
            <a:r>
              <a:rPr lang="ja-JP" altLang="en-US" sz="900" dirty="0">
                <a:solidFill>
                  <a:schemeClr val="tx1"/>
                </a:solidFill>
              </a:rPr>
              <a:t>校舎の活用が課題となっていた</a:t>
            </a:r>
            <a:r>
              <a:rPr lang="ja-JP" altLang="en-US" sz="900" dirty="0" smtClean="0">
                <a:solidFill>
                  <a:schemeClr val="tx1"/>
                </a:solidFill>
              </a:rPr>
              <a:t>。</a:t>
            </a:r>
            <a:endParaRPr lang="en-US" altLang="ja-JP" sz="900" dirty="0" smtClean="0">
              <a:solidFill>
                <a:schemeClr val="tx1"/>
              </a:solidFill>
            </a:endParaRPr>
          </a:p>
          <a:p>
            <a:pPr marL="171450" indent="-171450">
              <a:buFont typeface="Arial" panose="020B0604020202020204" pitchFamily="34" charset="0"/>
              <a:buChar char="•"/>
            </a:pPr>
            <a:r>
              <a:rPr lang="ja-JP" altLang="en-US" sz="900" dirty="0" smtClean="0">
                <a:solidFill>
                  <a:schemeClr val="tx1"/>
                </a:solidFill>
              </a:rPr>
              <a:t>そこを活用し、地域と</a:t>
            </a:r>
            <a:r>
              <a:rPr lang="ja-JP" altLang="en-US" sz="900" dirty="0">
                <a:solidFill>
                  <a:schemeClr val="tx1"/>
                </a:solidFill>
              </a:rPr>
              <a:t>のつながりをもちながらの高齢者介護</a:t>
            </a:r>
            <a:r>
              <a:rPr lang="ja-JP" altLang="en-US" sz="900" dirty="0" smtClean="0">
                <a:solidFill>
                  <a:schemeClr val="tx1"/>
                </a:solidFill>
              </a:rPr>
              <a:t>、子育て</a:t>
            </a:r>
            <a:r>
              <a:rPr lang="ja-JP" altLang="en-US" sz="900" dirty="0">
                <a:solidFill>
                  <a:schemeClr val="tx1"/>
                </a:solidFill>
              </a:rPr>
              <a:t>支援、地域</a:t>
            </a:r>
            <a:r>
              <a:rPr lang="ja-JP" altLang="en-US" sz="900" dirty="0" smtClean="0">
                <a:solidFill>
                  <a:schemeClr val="tx1"/>
                </a:solidFill>
              </a:rPr>
              <a:t>交流の拠点とした。</a:t>
            </a:r>
            <a:endParaRPr lang="en-US" altLang="ja-JP" sz="900" dirty="0" smtClean="0">
              <a:solidFill>
                <a:schemeClr val="tx1"/>
              </a:solidFill>
            </a:endParaRPr>
          </a:p>
          <a:p>
            <a:pPr marL="171450" indent="-171450">
              <a:buFont typeface="Arial" panose="020B0604020202020204" pitchFamily="34" charset="0"/>
              <a:buChar char="•"/>
            </a:pPr>
            <a:r>
              <a:rPr lang="ja-JP" altLang="en-US" sz="900" dirty="0" smtClean="0">
                <a:solidFill>
                  <a:schemeClr val="tx1"/>
                </a:solidFill>
              </a:rPr>
              <a:t>運営は、品川区</a:t>
            </a:r>
            <a:r>
              <a:rPr lang="ja-JP" altLang="en-US" sz="900" dirty="0">
                <a:solidFill>
                  <a:schemeClr val="tx1"/>
                </a:solidFill>
              </a:rPr>
              <a:t>が公募の</a:t>
            </a:r>
            <a:r>
              <a:rPr lang="ja-JP" altLang="en-US" sz="900" dirty="0" smtClean="0">
                <a:solidFill>
                  <a:schemeClr val="tx1"/>
                </a:solidFill>
              </a:rPr>
              <a:t>後、社会</a:t>
            </a:r>
            <a:r>
              <a:rPr lang="ja-JP" altLang="en-US" sz="900" dirty="0">
                <a:solidFill>
                  <a:schemeClr val="tx1"/>
                </a:solidFill>
              </a:rPr>
              <a:t>福祉法人こうほうえん</a:t>
            </a:r>
            <a:r>
              <a:rPr lang="ja-JP" altLang="en-US" sz="900" dirty="0" smtClean="0">
                <a:solidFill>
                  <a:schemeClr val="tx1"/>
                </a:solidFill>
              </a:rPr>
              <a:t>に建物・敷地の</a:t>
            </a:r>
            <a:r>
              <a:rPr lang="en-US" altLang="ja-JP" sz="900" dirty="0" smtClean="0">
                <a:solidFill>
                  <a:schemeClr val="tx1"/>
                </a:solidFill>
              </a:rPr>
              <a:t>20</a:t>
            </a:r>
            <a:r>
              <a:rPr lang="ja-JP" altLang="en-US" sz="900" dirty="0">
                <a:solidFill>
                  <a:schemeClr val="tx1"/>
                </a:solidFill>
              </a:rPr>
              <a:t>年間の無償貸与を行い、運営を委ねる公設</a:t>
            </a:r>
            <a:r>
              <a:rPr lang="ja-JP" altLang="en-US" sz="900" dirty="0" smtClean="0">
                <a:solidFill>
                  <a:schemeClr val="tx1"/>
                </a:solidFill>
              </a:rPr>
              <a:t>民営の形をとった。</a:t>
            </a:r>
            <a:r>
              <a:rPr lang="ja-JP" altLang="en-US" sz="900" dirty="0">
                <a:solidFill>
                  <a:schemeClr val="tx1"/>
                </a:solidFill>
              </a:rPr>
              <a:t>内装や耐震補強工事等は同法人が行い</a:t>
            </a:r>
            <a:r>
              <a:rPr lang="ja-JP" altLang="en-US" sz="900" dirty="0" smtClean="0">
                <a:solidFill>
                  <a:schemeClr val="tx1"/>
                </a:solidFill>
              </a:rPr>
              <a:t>整備。なお、</a:t>
            </a:r>
            <a:r>
              <a:rPr lang="ja-JP" altLang="en-US" sz="900" dirty="0">
                <a:solidFill>
                  <a:schemeClr val="tx1"/>
                </a:solidFill>
              </a:rPr>
              <a:t>資金調達面においては、品川区の所有施設であることと新築ではなく改修工事であったことから金融機関からの資金調達が難しく、品川区からの</a:t>
            </a:r>
            <a:r>
              <a:rPr lang="en-US" altLang="ja-JP" sz="900" dirty="0">
                <a:solidFill>
                  <a:schemeClr val="tx1"/>
                </a:solidFill>
              </a:rPr>
              <a:t>20</a:t>
            </a:r>
            <a:r>
              <a:rPr lang="ja-JP" altLang="en-US" sz="900" dirty="0">
                <a:solidFill>
                  <a:schemeClr val="tx1"/>
                </a:solidFill>
              </a:rPr>
              <a:t>年間無利子貸付で整備された</a:t>
            </a:r>
            <a:r>
              <a:rPr lang="ja-JP" altLang="en-US" sz="900" dirty="0" smtClean="0">
                <a:solidFill>
                  <a:schemeClr val="tx1"/>
                </a:solidFill>
              </a:rPr>
              <a:t>。</a:t>
            </a:r>
            <a:endParaRPr lang="en-US" altLang="ja-JP" sz="900" dirty="0" smtClean="0">
              <a:solidFill>
                <a:schemeClr val="tx1"/>
              </a:solidFill>
            </a:endParaRPr>
          </a:p>
          <a:p>
            <a:pPr marL="171450" indent="-171450">
              <a:buFont typeface="Arial" panose="020B0604020202020204" pitchFamily="34" charset="0"/>
              <a:buChar char="•"/>
            </a:pPr>
            <a:endParaRPr lang="en-US" altLang="ja-JP" sz="900" dirty="0">
              <a:solidFill>
                <a:schemeClr val="tx1"/>
              </a:solidFill>
            </a:endParaRPr>
          </a:p>
          <a:p>
            <a:pPr marL="171450" indent="-171450">
              <a:buFont typeface="Arial" panose="020B0604020202020204" pitchFamily="34" charset="0"/>
              <a:buChar char="•"/>
            </a:pPr>
            <a:r>
              <a:rPr lang="ja-JP" altLang="en-US" sz="900" dirty="0" smtClean="0">
                <a:solidFill>
                  <a:schemeClr val="tx1"/>
                </a:solidFill>
              </a:rPr>
              <a:t>施設概要</a:t>
            </a:r>
            <a:endParaRPr lang="en-US" altLang="ja-JP" sz="900" dirty="0" smtClean="0">
              <a:solidFill>
                <a:schemeClr val="tx1"/>
              </a:solidFill>
            </a:endParaRPr>
          </a:p>
          <a:p>
            <a:pPr marL="228600" indent="-228600">
              <a:buFont typeface="+mj-ea"/>
              <a:buAutoNum type="circleNumDbPlain"/>
            </a:pPr>
            <a:r>
              <a:rPr lang="ja-JP" altLang="en-US" sz="900" dirty="0" smtClean="0">
                <a:solidFill>
                  <a:schemeClr val="tx1"/>
                </a:solidFill>
              </a:rPr>
              <a:t>ケアホーム</a:t>
            </a:r>
            <a:r>
              <a:rPr lang="ja-JP" altLang="en-US" sz="900" dirty="0">
                <a:solidFill>
                  <a:schemeClr val="tx1"/>
                </a:solidFill>
              </a:rPr>
              <a:t>西大井こうほう</a:t>
            </a:r>
            <a:r>
              <a:rPr lang="ja-JP" altLang="en-US" sz="900" dirty="0" smtClean="0">
                <a:solidFill>
                  <a:schemeClr val="tx1"/>
                </a:solidFill>
              </a:rPr>
              <a:t>えん：特定</a:t>
            </a:r>
            <a:r>
              <a:rPr lang="ja-JP" altLang="en-US" sz="900" dirty="0">
                <a:solidFill>
                  <a:schemeClr val="tx1"/>
                </a:solidFill>
              </a:rPr>
              <a:t>施設入居者生活介護を実施する高齢者向け優良賃貸</a:t>
            </a:r>
            <a:r>
              <a:rPr lang="ja-JP" altLang="en-US" sz="900" dirty="0" smtClean="0">
                <a:solidFill>
                  <a:schemeClr val="tx1"/>
                </a:solidFill>
              </a:rPr>
              <a:t>住宅。</a:t>
            </a:r>
            <a:r>
              <a:rPr lang="en-US" altLang="ja-JP" sz="900" dirty="0" smtClean="0">
                <a:solidFill>
                  <a:schemeClr val="tx1"/>
                </a:solidFill>
              </a:rPr>
              <a:t>42</a:t>
            </a:r>
            <a:r>
              <a:rPr lang="ja-JP" altLang="en-US" sz="900" dirty="0" smtClean="0">
                <a:solidFill>
                  <a:schemeClr val="tx1"/>
                </a:solidFill>
              </a:rPr>
              <a:t>戸。</a:t>
            </a:r>
            <a:endParaRPr lang="en-US" altLang="ja-JP" sz="900" dirty="0">
              <a:solidFill>
                <a:schemeClr val="tx1"/>
              </a:solidFill>
            </a:endParaRPr>
          </a:p>
          <a:p>
            <a:pPr marL="228600" indent="-228600">
              <a:buFont typeface="+mj-ea"/>
              <a:buAutoNum type="circleNumDbPlain"/>
            </a:pPr>
            <a:r>
              <a:rPr lang="ja-JP" altLang="en-US" sz="900" dirty="0" smtClean="0">
                <a:solidFill>
                  <a:schemeClr val="tx1"/>
                </a:solidFill>
              </a:rPr>
              <a:t>キッズタウン</a:t>
            </a:r>
            <a:r>
              <a:rPr lang="ja-JP" altLang="en-US" sz="900" dirty="0">
                <a:solidFill>
                  <a:schemeClr val="tx1"/>
                </a:solidFill>
              </a:rPr>
              <a:t>にしお</a:t>
            </a:r>
            <a:r>
              <a:rPr lang="ja-JP" altLang="en-US" sz="900" dirty="0" smtClean="0">
                <a:solidFill>
                  <a:schemeClr val="tx1"/>
                </a:solidFill>
              </a:rPr>
              <a:t>おい：定員</a:t>
            </a:r>
            <a:r>
              <a:rPr lang="en-US" altLang="ja-JP" sz="900" dirty="0">
                <a:solidFill>
                  <a:schemeClr val="tx1"/>
                </a:solidFill>
              </a:rPr>
              <a:t>100</a:t>
            </a:r>
            <a:r>
              <a:rPr lang="ja-JP" altLang="en-US" sz="900" dirty="0">
                <a:solidFill>
                  <a:schemeClr val="tx1"/>
                </a:solidFill>
              </a:rPr>
              <a:t>名の認可保育園</a:t>
            </a:r>
            <a:r>
              <a:rPr lang="ja-JP" altLang="en-US" sz="900" dirty="0" smtClean="0">
                <a:solidFill>
                  <a:schemeClr val="tx1"/>
                </a:solidFill>
              </a:rPr>
              <a:t>。</a:t>
            </a:r>
            <a:endParaRPr lang="en-US" altLang="ja-JP" sz="900" dirty="0">
              <a:solidFill>
                <a:schemeClr val="tx1"/>
              </a:solidFill>
            </a:endParaRPr>
          </a:p>
          <a:p>
            <a:pPr marL="228600" indent="-228600">
              <a:buFont typeface="+mj-ea"/>
              <a:buAutoNum type="circleNumDbPlain"/>
            </a:pPr>
            <a:r>
              <a:rPr lang="ja-JP" altLang="en-US" sz="900" dirty="0" smtClean="0">
                <a:solidFill>
                  <a:schemeClr val="tx1"/>
                </a:solidFill>
              </a:rPr>
              <a:t>西</a:t>
            </a:r>
            <a:r>
              <a:rPr lang="ja-JP" altLang="en-US" sz="900" dirty="0">
                <a:solidFill>
                  <a:schemeClr val="tx1"/>
                </a:solidFill>
              </a:rPr>
              <a:t>大井いきいき</a:t>
            </a:r>
            <a:r>
              <a:rPr lang="ja-JP" altLang="en-US" sz="900" dirty="0" smtClean="0">
                <a:solidFill>
                  <a:schemeClr val="tx1"/>
                </a:solidFill>
              </a:rPr>
              <a:t>センター：介護</a:t>
            </a:r>
            <a:r>
              <a:rPr lang="ja-JP" altLang="en-US" sz="900" dirty="0">
                <a:solidFill>
                  <a:schemeClr val="tx1"/>
                </a:solidFill>
              </a:rPr>
              <a:t>予防拠点や健康促進、地域の高齢者の自主的な交流・活動の促進の場と</a:t>
            </a:r>
            <a:r>
              <a:rPr lang="ja-JP" altLang="en-US" sz="900" dirty="0" smtClean="0">
                <a:solidFill>
                  <a:schemeClr val="tx1"/>
                </a:solidFill>
              </a:rPr>
              <a:t>して、コミュニティレストラン</a:t>
            </a:r>
            <a:r>
              <a:rPr lang="ja-JP" altLang="en-US" sz="900" dirty="0">
                <a:solidFill>
                  <a:schemeClr val="tx1"/>
                </a:solidFill>
              </a:rPr>
              <a:t>や大浴場等が</a:t>
            </a:r>
            <a:r>
              <a:rPr lang="ja-JP" altLang="en-US" sz="900" dirty="0" smtClean="0">
                <a:solidFill>
                  <a:schemeClr val="tx1"/>
                </a:solidFill>
              </a:rPr>
              <a:t>整備。</a:t>
            </a:r>
            <a:endParaRPr lang="en-US" altLang="ja-JP" sz="900" dirty="0">
              <a:solidFill>
                <a:schemeClr val="tx1"/>
              </a:solidFill>
            </a:endParaRPr>
          </a:p>
          <a:p>
            <a:pPr marL="228600" indent="-228600">
              <a:buFont typeface="+mj-ea"/>
              <a:buAutoNum type="circleNumDbPlain"/>
            </a:pPr>
            <a:r>
              <a:rPr lang="ja-JP" altLang="en-US" sz="900" dirty="0" smtClean="0">
                <a:solidFill>
                  <a:schemeClr val="tx1"/>
                </a:solidFill>
              </a:rPr>
              <a:t>ウエルカムセンター原：地域</a:t>
            </a:r>
            <a:r>
              <a:rPr lang="ja-JP" altLang="en-US" sz="900" dirty="0">
                <a:solidFill>
                  <a:schemeClr val="tx1"/>
                </a:solidFill>
              </a:rPr>
              <a:t>の活動</a:t>
            </a:r>
            <a:r>
              <a:rPr lang="ja-JP" altLang="en-US" sz="900" dirty="0" smtClean="0">
                <a:solidFill>
                  <a:schemeClr val="tx1"/>
                </a:solidFill>
              </a:rPr>
              <a:t>・</a:t>
            </a:r>
            <a:r>
              <a:rPr lang="en-US" altLang="ja-JP" sz="900" dirty="0">
                <a:solidFill>
                  <a:schemeClr val="tx1"/>
                </a:solidFill>
              </a:rPr>
              <a:t/>
            </a:r>
            <a:br>
              <a:rPr lang="en-US" altLang="ja-JP" sz="900" dirty="0">
                <a:solidFill>
                  <a:schemeClr val="tx1"/>
                </a:solidFill>
              </a:rPr>
            </a:br>
            <a:r>
              <a:rPr lang="ja-JP" altLang="en-US" sz="900" dirty="0" smtClean="0">
                <a:solidFill>
                  <a:schemeClr val="tx1"/>
                </a:solidFill>
              </a:rPr>
              <a:t>交流、スポーツ</a:t>
            </a:r>
            <a:r>
              <a:rPr lang="ja-JP" altLang="en-US" sz="900" dirty="0">
                <a:solidFill>
                  <a:schemeClr val="tx1"/>
                </a:solidFill>
              </a:rPr>
              <a:t>活動、社会教育</a:t>
            </a:r>
            <a:r>
              <a:rPr lang="ja-JP" altLang="en-US" sz="900" dirty="0" smtClean="0">
                <a:solidFill>
                  <a:schemeClr val="tx1"/>
                </a:solidFill>
              </a:rPr>
              <a:t>活動</a:t>
            </a:r>
            <a:r>
              <a:rPr lang="en-US" altLang="ja-JP" sz="900" dirty="0" smtClean="0">
                <a:solidFill>
                  <a:schemeClr val="tx1"/>
                </a:solidFill>
              </a:rPr>
              <a:t/>
            </a:r>
            <a:br>
              <a:rPr lang="en-US" altLang="ja-JP" sz="900" dirty="0" smtClean="0">
                <a:solidFill>
                  <a:schemeClr val="tx1"/>
                </a:solidFill>
              </a:rPr>
            </a:br>
            <a:r>
              <a:rPr lang="ja-JP" altLang="en-US" sz="900" dirty="0" smtClean="0">
                <a:solidFill>
                  <a:schemeClr val="tx1"/>
                </a:solidFill>
              </a:rPr>
              <a:t>の場と</a:t>
            </a:r>
            <a:r>
              <a:rPr lang="ja-JP" altLang="en-US" sz="900" dirty="0">
                <a:solidFill>
                  <a:schemeClr val="tx1"/>
                </a:solidFill>
              </a:rPr>
              <a:t>して、地域住民が運営</a:t>
            </a:r>
            <a:r>
              <a:rPr lang="ja-JP" altLang="en-US" sz="900" dirty="0" smtClean="0">
                <a:solidFill>
                  <a:schemeClr val="tx1"/>
                </a:solidFill>
              </a:rPr>
              <a:t>する地</a:t>
            </a:r>
            <a:r>
              <a:rPr lang="en-US" altLang="ja-JP" sz="900" dirty="0" smtClean="0">
                <a:solidFill>
                  <a:schemeClr val="tx1"/>
                </a:solidFill>
              </a:rPr>
              <a:t/>
            </a:r>
            <a:br>
              <a:rPr lang="en-US" altLang="ja-JP" sz="900" dirty="0" smtClean="0">
                <a:solidFill>
                  <a:schemeClr val="tx1"/>
                </a:solidFill>
              </a:rPr>
            </a:br>
            <a:r>
              <a:rPr lang="ja-JP" altLang="en-US" sz="900" dirty="0" smtClean="0">
                <a:solidFill>
                  <a:schemeClr val="tx1"/>
                </a:solidFill>
              </a:rPr>
              <a:t>域交流センター</a:t>
            </a:r>
            <a:r>
              <a:rPr lang="ja-JP" altLang="en-US" sz="900" dirty="0">
                <a:solidFill>
                  <a:schemeClr val="tx1"/>
                </a:solidFill>
              </a:rPr>
              <a:t>が</a:t>
            </a:r>
            <a:r>
              <a:rPr lang="ja-JP" altLang="en-US" sz="900" dirty="0" smtClean="0">
                <a:solidFill>
                  <a:schemeClr val="tx1"/>
                </a:solidFill>
              </a:rPr>
              <a:t>整備。</a:t>
            </a:r>
            <a:endParaRPr lang="ja-JP" altLang="en-US" sz="900" dirty="0">
              <a:solidFill>
                <a:schemeClr val="tx1"/>
              </a:solidFill>
            </a:endParaRPr>
          </a:p>
          <a:p>
            <a:pPr marL="171450" indent="-171450">
              <a:buFont typeface="Arial" panose="020B0604020202020204" pitchFamily="34" charset="0"/>
              <a:buChar char="•"/>
            </a:pPr>
            <a:endParaRPr lang="ja-JP" altLang="en-US" sz="1050" dirty="0" smtClean="0">
              <a:solidFill>
                <a:schemeClr val="tx1"/>
              </a:solidFill>
            </a:endParaRPr>
          </a:p>
          <a:p>
            <a:endParaRPr lang="ja-JP" altLang="en-US"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p:txBody>
      </p:sp>
      <p:pic>
        <p:nvPicPr>
          <p:cNvPr id="19" name="図 1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2133" y="4652197"/>
            <a:ext cx="2016224" cy="1369671"/>
          </a:xfrm>
          <a:prstGeom prst="rect">
            <a:avLst/>
          </a:prstGeom>
          <a:noFill/>
          <a:extLst>
            <a:ext uri="{909E8E84-426E-40DD-AFC4-6F175D3DCCD1}">
              <a14:hiddenFill xmlns:a14="http://schemas.microsoft.com/office/drawing/2010/main">
                <a:solidFill>
                  <a:srgbClr val="FFFFFF"/>
                </a:solidFill>
              </a14:hiddenFill>
            </a:ext>
          </a:extLst>
        </p:spPr>
      </p:pic>
      <p:sp>
        <p:nvSpPr>
          <p:cNvPr id="20" name="正方形/長方形 19"/>
          <p:cNvSpPr/>
          <p:nvPr/>
        </p:nvSpPr>
        <p:spPr>
          <a:xfrm>
            <a:off x="4887936" y="6093876"/>
            <a:ext cx="3644504" cy="215444"/>
          </a:xfrm>
          <a:prstGeom prst="rect">
            <a:avLst/>
          </a:prstGeom>
        </p:spPr>
        <p:txBody>
          <a:bodyPr wrap="square">
            <a:spAutoFit/>
          </a:bodyPr>
          <a:lstStyle/>
          <a:p>
            <a:r>
              <a:rPr lang="ja-JP" altLang="en-US" sz="800" dirty="0" smtClean="0"/>
              <a:t>出典</a:t>
            </a:r>
            <a:r>
              <a:rPr lang="ja-JP" altLang="en-US" sz="800" dirty="0"/>
              <a:t>：</a:t>
            </a:r>
            <a:r>
              <a:rPr lang="zh-CN" altLang="en-US" sz="800" dirty="0" smtClean="0"/>
              <a:t>国土</a:t>
            </a:r>
            <a:r>
              <a:rPr lang="zh-CN" altLang="en-US" sz="800" dirty="0"/>
              <a:t>交通省 </a:t>
            </a:r>
            <a:r>
              <a:rPr lang="zh-CN" altLang="en-US" sz="800" dirty="0" smtClean="0"/>
              <a:t>住宅局</a:t>
            </a:r>
            <a:r>
              <a:rPr lang="ja-JP" altLang="en-US" sz="800" dirty="0"/>
              <a:t>「高齢者住宅施策に</a:t>
            </a:r>
            <a:r>
              <a:rPr lang="ja-JP" altLang="en-US" sz="800" dirty="0" smtClean="0"/>
              <a:t>ついて」 </a:t>
            </a:r>
            <a:r>
              <a:rPr lang="ja-JP" altLang="en-US" sz="800" dirty="0"/>
              <a:t>平成</a:t>
            </a:r>
            <a:r>
              <a:rPr lang="en-US" altLang="ja-JP" sz="800" dirty="0"/>
              <a:t>22</a:t>
            </a:r>
            <a:r>
              <a:rPr lang="ja-JP" altLang="en-US" sz="800" dirty="0"/>
              <a:t>年</a:t>
            </a:r>
            <a:r>
              <a:rPr lang="en-US" altLang="ja-JP" sz="800" dirty="0"/>
              <a:t>11</a:t>
            </a:r>
            <a:r>
              <a:rPr lang="ja-JP" altLang="en-US" sz="800" dirty="0"/>
              <a:t>月</a:t>
            </a:r>
            <a:r>
              <a:rPr lang="en-US" altLang="ja-JP" sz="800" dirty="0"/>
              <a:t>29</a:t>
            </a:r>
            <a:r>
              <a:rPr lang="ja-JP" altLang="en-US" sz="800" dirty="0"/>
              <a:t>日</a:t>
            </a:r>
            <a:endParaRPr lang="en-US" altLang="ja-JP" sz="800" b="1" dirty="0"/>
          </a:p>
        </p:txBody>
      </p:sp>
      <p:sp>
        <p:nvSpPr>
          <p:cNvPr id="21" name="角丸四角形 20"/>
          <p:cNvSpPr/>
          <p:nvPr/>
        </p:nvSpPr>
        <p:spPr>
          <a:xfrm>
            <a:off x="337416" y="1340768"/>
            <a:ext cx="4255005" cy="5129820"/>
          </a:xfrm>
          <a:prstGeom prst="roundRect">
            <a:avLst>
              <a:gd name="adj" fmla="val 73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altLang="ja-JP" sz="1400" dirty="0" smtClean="0">
                <a:solidFill>
                  <a:schemeClr val="tx1"/>
                </a:solidFill>
              </a:rPr>
              <a:t>【</a:t>
            </a:r>
            <a:r>
              <a:rPr lang="ja-JP" altLang="en-US" sz="1400" dirty="0" smtClean="0">
                <a:solidFill>
                  <a:schemeClr val="tx1"/>
                </a:solidFill>
              </a:rPr>
              <a:t>生活環境の改善</a:t>
            </a:r>
            <a:r>
              <a:rPr lang="en-US" altLang="ja-JP" sz="1400" dirty="0" smtClean="0">
                <a:solidFill>
                  <a:schemeClr val="tx1"/>
                </a:solidFill>
              </a:rPr>
              <a:t>】</a:t>
            </a:r>
            <a:r>
              <a:rPr lang="ja-JP" altLang="en-US" sz="1400" dirty="0" smtClean="0">
                <a:solidFill>
                  <a:schemeClr val="tx1"/>
                </a:solidFill>
              </a:rPr>
              <a:t>保育サービスの充実</a:t>
            </a:r>
            <a:endParaRPr lang="en-US" altLang="ja-JP" sz="1400" dirty="0" smtClean="0">
              <a:solidFill>
                <a:schemeClr val="tx1"/>
              </a:solidFill>
            </a:endParaRPr>
          </a:p>
          <a:p>
            <a:r>
              <a:rPr lang="ja-JP" altLang="en-US" sz="1200" dirty="0">
                <a:solidFill>
                  <a:schemeClr val="tx1"/>
                </a:solidFill>
              </a:rPr>
              <a:t>保育</a:t>
            </a:r>
            <a:r>
              <a:rPr lang="ja-JP" altLang="en-US" sz="1200" dirty="0" smtClean="0">
                <a:solidFill>
                  <a:schemeClr val="tx1"/>
                </a:solidFill>
              </a:rPr>
              <a:t>コンシェルジュ</a:t>
            </a:r>
            <a:r>
              <a:rPr lang="en-US" altLang="ja-JP" sz="1200" dirty="0" smtClean="0">
                <a:solidFill>
                  <a:schemeClr val="tx1"/>
                </a:solidFill>
              </a:rPr>
              <a:t>(</a:t>
            </a:r>
            <a:r>
              <a:rPr lang="ja-JP" altLang="en-US" sz="1200" dirty="0" smtClean="0">
                <a:solidFill>
                  <a:schemeClr val="tx1"/>
                </a:solidFill>
              </a:rPr>
              <a:t>神奈川県横浜市</a:t>
            </a:r>
            <a:r>
              <a:rPr lang="en-US" altLang="ja-JP" sz="1200" dirty="0" smtClean="0">
                <a:solidFill>
                  <a:schemeClr val="tx1"/>
                </a:solidFill>
              </a:rPr>
              <a:t>)</a:t>
            </a:r>
          </a:p>
          <a:p>
            <a:endParaRPr lang="ja-JP" altLang="en-US" sz="1200" dirty="0" smtClean="0">
              <a:solidFill>
                <a:schemeClr val="tx1"/>
              </a:solidFill>
            </a:endParaRPr>
          </a:p>
          <a:p>
            <a:pPr marL="171450" indent="-171450">
              <a:buFont typeface="Arial" panose="020B0604020202020204" pitchFamily="34" charset="0"/>
              <a:buChar char="•"/>
            </a:pPr>
            <a:r>
              <a:rPr lang="ja-JP" altLang="en-US" sz="900" dirty="0" smtClean="0">
                <a:solidFill>
                  <a:schemeClr val="tx1"/>
                </a:solidFill>
              </a:rPr>
              <a:t>保育</a:t>
            </a:r>
            <a:r>
              <a:rPr lang="ja-JP" altLang="en-US" sz="900" dirty="0">
                <a:solidFill>
                  <a:schemeClr val="tx1"/>
                </a:solidFill>
              </a:rPr>
              <a:t>・教育コンシェルジュは、未就学児の保育に関する保護者の相談に応じ、認可保育所、横浜保育室や一時預かり事業、幼稚園預かり保育などの保育サービス等について情報を</a:t>
            </a:r>
            <a:r>
              <a:rPr lang="ja-JP" altLang="en-US" sz="900" dirty="0" smtClean="0">
                <a:solidFill>
                  <a:schemeClr val="tx1"/>
                </a:solidFill>
              </a:rPr>
              <a:t>提供</a:t>
            </a:r>
            <a:r>
              <a:rPr lang="ja-JP" altLang="en-US" sz="900" dirty="0">
                <a:solidFill>
                  <a:schemeClr val="tx1"/>
                </a:solidFill>
              </a:rPr>
              <a:t>、</a:t>
            </a:r>
            <a:r>
              <a:rPr lang="ja-JP" altLang="en-US" sz="900" dirty="0" smtClean="0">
                <a:solidFill>
                  <a:schemeClr val="tx1"/>
                </a:solidFill>
              </a:rPr>
              <a:t>待機児童の解消を図る取り組み。</a:t>
            </a:r>
            <a:endParaRPr lang="en-US" altLang="ja-JP" sz="900" dirty="0" smtClean="0">
              <a:solidFill>
                <a:schemeClr val="tx1"/>
              </a:solidFill>
            </a:endParaRPr>
          </a:p>
          <a:p>
            <a:pPr marL="171450" indent="-171450">
              <a:buFont typeface="Arial" panose="020B0604020202020204" pitchFamily="34" charset="0"/>
              <a:buChar char="•"/>
            </a:pPr>
            <a:endParaRPr lang="en-US" altLang="ja-JP" sz="900" dirty="0">
              <a:solidFill>
                <a:schemeClr val="tx1"/>
              </a:solidFill>
            </a:endParaRPr>
          </a:p>
          <a:p>
            <a:pPr marL="171450" indent="-171450">
              <a:buFont typeface="Arial" panose="020B0604020202020204" pitchFamily="34" charset="0"/>
              <a:buChar char="•"/>
            </a:pPr>
            <a:r>
              <a:rPr lang="ja-JP" altLang="en-US" sz="900" dirty="0">
                <a:solidFill>
                  <a:schemeClr val="tx1"/>
                </a:solidFill>
              </a:rPr>
              <a:t>保護者ニーズと保育サービス等を適切に結びつけることを目的として、市内全</a:t>
            </a:r>
            <a:r>
              <a:rPr lang="en-US" altLang="ja-JP" sz="900" dirty="0">
                <a:solidFill>
                  <a:schemeClr val="tx1"/>
                </a:solidFill>
              </a:rPr>
              <a:t>18</a:t>
            </a:r>
            <a:r>
              <a:rPr lang="ja-JP" altLang="en-US" sz="900" dirty="0">
                <a:solidFill>
                  <a:schemeClr val="tx1"/>
                </a:solidFill>
              </a:rPr>
              <a:t>区のこども家庭支援課に職員</a:t>
            </a:r>
            <a:r>
              <a:rPr lang="en-US" altLang="ja-JP" sz="900" dirty="0">
                <a:solidFill>
                  <a:schemeClr val="tx1"/>
                </a:solidFill>
              </a:rPr>
              <a:t>(</a:t>
            </a:r>
            <a:r>
              <a:rPr lang="ja-JP" altLang="en-US" sz="900" dirty="0">
                <a:solidFill>
                  <a:schemeClr val="tx1"/>
                </a:solidFill>
              </a:rPr>
              <a:t>非常勤</a:t>
            </a:r>
            <a:r>
              <a:rPr lang="en-US" altLang="ja-JP" sz="900" dirty="0">
                <a:solidFill>
                  <a:schemeClr val="tx1"/>
                </a:solidFill>
              </a:rPr>
              <a:t>)</a:t>
            </a:r>
            <a:r>
              <a:rPr lang="ja-JP" altLang="en-US" sz="900" dirty="0">
                <a:solidFill>
                  <a:schemeClr val="tx1"/>
                </a:solidFill>
              </a:rPr>
              <a:t>を配置。職員には、保育士等の資格は特に求めて</a:t>
            </a:r>
            <a:r>
              <a:rPr lang="ja-JP" altLang="en-US" sz="900" dirty="0" smtClean="0">
                <a:solidFill>
                  <a:schemeClr val="tx1"/>
                </a:solidFill>
              </a:rPr>
              <a:t>いない。</a:t>
            </a:r>
            <a:endParaRPr lang="en-US" altLang="ja-JP" sz="900" dirty="0" smtClean="0">
              <a:solidFill>
                <a:schemeClr val="tx1"/>
              </a:solidFill>
            </a:endParaRPr>
          </a:p>
          <a:p>
            <a:pPr marL="171450" indent="-171450">
              <a:buFont typeface="Arial" panose="020B0604020202020204" pitchFamily="34" charset="0"/>
              <a:buChar char="•"/>
            </a:pPr>
            <a:endParaRPr lang="en-US" altLang="ja-JP" sz="900" dirty="0">
              <a:solidFill>
                <a:schemeClr val="tx1"/>
              </a:solidFill>
            </a:endParaRPr>
          </a:p>
          <a:p>
            <a:pPr marL="171450" indent="-171450">
              <a:buFont typeface="Arial" panose="020B0604020202020204" pitchFamily="34" charset="0"/>
              <a:buChar char="•"/>
            </a:pPr>
            <a:r>
              <a:rPr lang="ja-JP" altLang="en-US" sz="900" dirty="0">
                <a:solidFill>
                  <a:schemeClr val="tx1"/>
                </a:solidFill>
              </a:rPr>
              <a:t>主な業務</a:t>
            </a:r>
            <a:endParaRPr lang="en-US" altLang="ja-JP" sz="900" dirty="0">
              <a:solidFill>
                <a:schemeClr val="tx1"/>
              </a:solidFill>
            </a:endParaRPr>
          </a:p>
          <a:p>
            <a:pPr marL="228600" indent="-228600">
              <a:buFont typeface="+mj-ea"/>
              <a:buAutoNum type="circleNumDbPlain"/>
            </a:pPr>
            <a:r>
              <a:rPr lang="ja-JP" altLang="en-US" sz="900" dirty="0" smtClean="0">
                <a:solidFill>
                  <a:schemeClr val="tx1"/>
                </a:solidFill>
              </a:rPr>
              <a:t>保育</a:t>
            </a:r>
            <a:r>
              <a:rPr lang="ja-JP" altLang="en-US" sz="900" dirty="0">
                <a:solidFill>
                  <a:schemeClr val="tx1"/>
                </a:solidFill>
              </a:rPr>
              <a:t>サービス等の利用に関する相談業務：区窓口、電話、地域子育て支援拠点等の出張先において、保育を希望する保護者の相談に応じ、個別のニーズや状況を把握し、適切な保育資源、保育サービスの情報提供を行う</a:t>
            </a:r>
            <a:r>
              <a:rPr lang="ja-JP" altLang="en-US" sz="900" dirty="0" smtClean="0">
                <a:solidFill>
                  <a:schemeClr val="tx1"/>
                </a:solidFill>
              </a:rPr>
              <a:t>。</a:t>
            </a:r>
            <a:endParaRPr lang="en-US" altLang="ja-JP" sz="900" dirty="0">
              <a:solidFill>
                <a:schemeClr val="tx1"/>
              </a:solidFill>
            </a:endParaRPr>
          </a:p>
          <a:p>
            <a:pPr marL="228600" indent="-228600">
              <a:buFont typeface="+mj-ea"/>
              <a:buAutoNum type="circleNumDbPlain"/>
            </a:pPr>
            <a:r>
              <a:rPr lang="ja-JP" altLang="en-US" sz="900" dirty="0" smtClean="0">
                <a:solidFill>
                  <a:schemeClr val="tx1"/>
                </a:solidFill>
              </a:rPr>
              <a:t>保育所</a:t>
            </a:r>
            <a:r>
              <a:rPr lang="ja-JP" altLang="en-US" sz="900" dirty="0">
                <a:solidFill>
                  <a:schemeClr val="tx1"/>
                </a:solidFill>
              </a:rPr>
              <a:t>に入所できなかった家庭へのアフターフォロー業務：保育所入所保留となった保護者に対し、保育状況や意向確認等を行い、ニーズにマッチした認可保育所以外の保育資源、保育サービスの情報提供や紹介を行う</a:t>
            </a:r>
            <a:r>
              <a:rPr lang="ja-JP" altLang="en-US" sz="900" dirty="0" smtClean="0">
                <a:solidFill>
                  <a:schemeClr val="tx1"/>
                </a:solidFill>
              </a:rPr>
              <a:t>。</a:t>
            </a:r>
            <a:endParaRPr lang="en-US" altLang="ja-JP" sz="900" dirty="0">
              <a:solidFill>
                <a:schemeClr val="tx1"/>
              </a:solidFill>
            </a:endParaRPr>
          </a:p>
          <a:p>
            <a:pPr marL="228600" indent="-228600">
              <a:buFont typeface="+mj-ea"/>
              <a:buAutoNum type="circleNumDbPlain"/>
            </a:pPr>
            <a:r>
              <a:rPr lang="ja-JP" altLang="en-US" sz="900" dirty="0" smtClean="0">
                <a:solidFill>
                  <a:schemeClr val="tx1"/>
                </a:solidFill>
              </a:rPr>
              <a:t>保育</a:t>
            </a:r>
            <a:r>
              <a:rPr lang="ja-JP" altLang="en-US" sz="900" dirty="0">
                <a:solidFill>
                  <a:schemeClr val="tx1"/>
                </a:solidFill>
              </a:rPr>
              <a:t>サービス等の情報収集業務：区内を中心とした保育資源や保育サービスの提供施設等と連携を図るため、入所状況、サービス利用状況等の情報を収集する。さらに、収集した情報をデータ整理し、相談・案内時に情報提供できるツールとしてまとめる。</a:t>
            </a:r>
            <a:endParaRPr lang="en-US" altLang="ja-JP" sz="900" dirty="0">
              <a:solidFill>
                <a:schemeClr val="tx1"/>
              </a:solidFill>
            </a:endParaRPr>
          </a:p>
          <a:p>
            <a:pPr marL="171450" indent="-171450">
              <a:buFont typeface="Arial" panose="020B0604020202020204" pitchFamily="34" charset="0"/>
              <a:buChar char="•"/>
            </a:pPr>
            <a:endParaRPr lang="ja-JP" altLang="en-US"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p:txBody>
      </p:sp>
      <p:sp>
        <p:nvSpPr>
          <p:cNvPr id="22" name="正方形/長方形 21"/>
          <p:cNvSpPr/>
          <p:nvPr/>
        </p:nvSpPr>
        <p:spPr>
          <a:xfrm>
            <a:off x="592710" y="6132034"/>
            <a:ext cx="3744416" cy="338554"/>
          </a:xfrm>
          <a:prstGeom prst="rect">
            <a:avLst/>
          </a:prstGeom>
        </p:spPr>
        <p:txBody>
          <a:bodyPr wrap="square">
            <a:spAutoFit/>
          </a:bodyPr>
          <a:lstStyle/>
          <a:p>
            <a:r>
              <a:rPr lang="ja-JP" altLang="en-US" sz="800" dirty="0" smtClean="0"/>
              <a:t>出典</a:t>
            </a:r>
            <a:r>
              <a:rPr lang="ja-JP" altLang="en-US" sz="800" dirty="0"/>
              <a:t>：</a:t>
            </a:r>
            <a:r>
              <a:rPr lang="ja-JP" altLang="en-US" sz="800" dirty="0" smtClean="0"/>
              <a:t>横浜市ホームページ</a:t>
            </a:r>
            <a:endParaRPr lang="en-US" altLang="ja-JP" sz="800" dirty="0" smtClean="0"/>
          </a:p>
          <a:p>
            <a:r>
              <a:rPr lang="ja-JP" altLang="en-US" sz="800" dirty="0" smtClean="0"/>
              <a:t>内閣府「子ども</a:t>
            </a:r>
            <a:r>
              <a:rPr lang="ja-JP" altLang="en-US" sz="800" dirty="0"/>
              <a:t>・子育て会議基準検討部会（第</a:t>
            </a:r>
            <a:r>
              <a:rPr lang="en-US" altLang="ja-JP" sz="800" dirty="0"/>
              <a:t>4</a:t>
            </a:r>
            <a:r>
              <a:rPr lang="ja-JP" altLang="en-US" sz="800" dirty="0"/>
              <a:t>回</a:t>
            </a:r>
            <a:r>
              <a:rPr lang="ja-JP" altLang="en-US" sz="800" dirty="0" smtClean="0"/>
              <a:t>）会議資料」平成</a:t>
            </a:r>
            <a:r>
              <a:rPr lang="en-US" altLang="ja-JP" sz="800" dirty="0"/>
              <a:t>25</a:t>
            </a:r>
            <a:r>
              <a:rPr lang="ja-JP" altLang="en-US" sz="800" dirty="0"/>
              <a:t>年</a:t>
            </a:r>
            <a:r>
              <a:rPr lang="en-US" altLang="ja-JP" sz="800" dirty="0"/>
              <a:t>8</a:t>
            </a:r>
            <a:r>
              <a:rPr lang="ja-JP" altLang="en-US" sz="800" dirty="0"/>
              <a:t>月</a:t>
            </a:r>
            <a:r>
              <a:rPr lang="en-US" altLang="ja-JP" sz="800" dirty="0"/>
              <a:t>29</a:t>
            </a:r>
            <a:r>
              <a:rPr lang="ja-JP" altLang="en-US" sz="800" dirty="0"/>
              <a:t>日</a:t>
            </a:r>
            <a:endParaRPr lang="en-US" altLang="ja-JP" sz="800" b="1" dirty="0"/>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7" y="4548132"/>
            <a:ext cx="1144989" cy="1583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正方形/長方形 13"/>
          <p:cNvSpPr/>
          <p:nvPr/>
        </p:nvSpPr>
        <p:spPr>
          <a:xfrm>
            <a:off x="320702" y="478332"/>
            <a:ext cx="8111826" cy="307777"/>
          </a:xfrm>
          <a:prstGeom prst="rect">
            <a:avLst/>
          </a:prstGeom>
        </p:spPr>
        <p:txBody>
          <a:bodyPr wrap="square">
            <a:spAutoFit/>
          </a:bodyPr>
          <a:lstStyle/>
          <a:p>
            <a:pPr marL="180000" lvl="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（２）地域類型別課題への対応　地域の特色を高める先進事例</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コネクタ 14"/>
          <p:cNvCxnSpPr/>
          <p:nvPr/>
        </p:nvCxnSpPr>
        <p:spPr>
          <a:xfrm>
            <a:off x="179512" y="799200"/>
            <a:ext cx="8784976"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8972486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61</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738664"/>
          </a:xfrm>
          <a:prstGeom prst="rect">
            <a:avLst/>
          </a:prstGeom>
        </p:spPr>
        <p:txBody>
          <a:bodyPr wrap="square">
            <a:spAutoFit/>
          </a:bodyPr>
          <a:lstStyle/>
          <a:p>
            <a:pPr marL="180000" lvl="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②周辺部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628650" lvl="1" indent="-171450">
              <a:buFont typeface="Arial" panose="020B0604020202020204" pitchFamily="34" charset="0"/>
              <a:buChar char="•"/>
            </a:pPr>
            <a:r>
              <a:rPr lang="ja-JP" altLang="en-US" sz="1400" dirty="0">
                <a:solidFill>
                  <a:sysClr val="windowText" lastClr="000000"/>
                </a:solidFill>
              </a:rPr>
              <a:t>災害に強く、</a:t>
            </a:r>
            <a:r>
              <a:rPr lang="ja-JP" altLang="en-US" sz="1400" u="sng" dirty="0">
                <a:solidFill>
                  <a:sysClr val="windowText" lastClr="000000"/>
                </a:solidFill>
              </a:rPr>
              <a:t>安心・安全</a:t>
            </a:r>
            <a:r>
              <a:rPr lang="ja-JP" altLang="en-US" sz="1400" dirty="0">
                <a:solidFill>
                  <a:sysClr val="windowText" lastClr="000000"/>
                </a:solidFill>
              </a:rPr>
              <a:t>なまちづくり。</a:t>
            </a:r>
          </a:p>
          <a:p>
            <a:pPr marL="628650" lvl="1" indent="-171450">
              <a:buFont typeface="Arial" panose="020B0604020202020204" pitchFamily="34" charset="0"/>
              <a:buChar char="•"/>
            </a:pPr>
            <a:r>
              <a:rPr lang="ja-JP" altLang="en-US" sz="1400" u="sng" dirty="0">
                <a:solidFill>
                  <a:sysClr val="windowText" lastClr="000000"/>
                </a:solidFill>
              </a:rPr>
              <a:t>駅周辺のにぎわい</a:t>
            </a:r>
            <a:r>
              <a:rPr lang="ja-JP" altLang="en-US" sz="1400" dirty="0">
                <a:solidFill>
                  <a:sysClr val="windowText" lastClr="000000"/>
                </a:solidFill>
              </a:rPr>
              <a:t>を生み出し、仕事・くらし両方を活性化し、特色あるまちづくりを進める</a:t>
            </a:r>
            <a:r>
              <a:rPr lang="ja-JP" altLang="en-US" sz="1400" dirty="0" smtClean="0">
                <a:solidFill>
                  <a:sysClr val="windowText" lastClr="000000"/>
                </a:solidFill>
              </a:rPr>
              <a:t>。</a:t>
            </a:r>
            <a:endParaRPr lang="ja-JP" altLang="en-US" sz="1400" dirty="0">
              <a:solidFill>
                <a:sysClr val="windowText" lastClr="000000"/>
              </a:solidFill>
            </a:endParaRPr>
          </a:p>
        </p:txBody>
      </p:sp>
      <p:sp>
        <p:nvSpPr>
          <p:cNvPr id="27" name="角丸四角形 26"/>
          <p:cNvSpPr/>
          <p:nvPr/>
        </p:nvSpPr>
        <p:spPr>
          <a:xfrm>
            <a:off x="320921" y="1692859"/>
            <a:ext cx="4255005" cy="4796481"/>
          </a:xfrm>
          <a:prstGeom prst="roundRect">
            <a:avLst>
              <a:gd name="adj" fmla="val 73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altLang="ja-JP" sz="1400" dirty="0">
                <a:solidFill>
                  <a:schemeClr val="tx1"/>
                </a:solidFill>
              </a:rPr>
              <a:t>【</a:t>
            </a:r>
            <a:r>
              <a:rPr lang="ja-JP" altLang="en-US" sz="1400" dirty="0">
                <a:solidFill>
                  <a:schemeClr val="tx1"/>
                </a:solidFill>
              </a:rPr>
              <a:t>安心・安全なまちづくり</a:t>
            </a:r>
            <a:r>
              <a:rPr lang="en-US" altLang="ja-JP" sz="1400" dirty="0" smtClean="0">
                <a:solidFill>
                  <a:schemeClr val="tx1"/>
                </a:solidFill>
              </a:rPr>
              <a:t>】</a:t>
            </a:r>
            <a:r>
              <a:rPr lang="ja-JP" altLang="en-US" sz="1400" dirty="0" smtClean="0">
                <a:solidFill>
                  <a:schemeClr val="tx1"/>
                </a:solidFill>
              </a:rPr>
              <a:t>低未利用地の活用</a:t>
            </a:r>
            <a:endParaRPr lang="en-US" altLang="ja-JP" sz="1400" dirty="0">
              <a:solidFill>
                <a:schemeClr val="tx1"/>
              </a:solidFill>
            </a:endParaRPr>
          </a:p>
          <a:p>
            <a:r>
              <a:rPr lang="ja-JP" altLang="en-US" sz="1200" dirty="0" smtClean="0">
                <a:solidFill>
                  <a:schemeClr val="tx1"/>
                </a:solidFill>
              </a:rPr>
              <a:t>カシニワ制度</a:t>
            </a:r>
            <a:r>
              <a:rPr lang="en-US" altLang="ja-JP" sz="1200" dirty="0" smtClean="0">
                <a:solidFill>
                  <a:schemeClr val="tx1"/>
                </a:solidFill>
              </a:rPr>
              <a:t>(</a:t>
            </a:r>
            <a:r>
              <a:rPr lang="ja-JP" altLang="en-US" sz="1200" dirty="0" smtClean="0">
                <a:solidFill>
                  <a:schemeClr val="tx1"/>
                </a:solidFill>
              </a:rPr>
              <a:t>千葉県柏市</a:t>
            </a:r>
            <a:r>
              <a:rPr lang="en-US" altLang="ja-JP" sz="1200" dirty="0" smtClean="0">
                <a:solidFill>
                  <a:schemeClr val="tx1"/>
                </a:solidFill>
              </a:rPr>
              <a:t>)</a:t>
            </a:r>
          </a:p>
          <a:p>
            <a:endParaRPr lang="en-US" altLang="ja-JP" sz="1200" dirty="0">
              <a:solidFill>
                <a:schemeClr val="tx1"/>
              </a:solidFill>
            </a:endParaRPr>
          </a:p>
          <a:p>
            <a:pPr marL="171450" indent="-171450">
              <a:buFont typeface="Arial" panose="020B0604020202020204" pitchFamily="34" charset="0"/>
              <a:buChar char="•"/>
            </a:pPr>
            <a:r>
              <a:rPr lang="ja-JP" altLang="en-US" sz="900" dirty="0">
                <a:solidFill>
                  <a:schemeClr val="tx1"/>
                </a:solidFill>
              </a:rPr>
              <a:t>市内に発生する低未利用地（宅地化されずに残って</a:t>
            </a:r>
            <a:r>
              <a:rPr lang="ja-JP" altLang="en-US" sz="900" dirty="0" smtClean="0">
                <a:solidFill>
                  <a:schemeClr val="tx1"/>
                </a:solidFill>
              </a:rPr>
              <a:t>いる</a:t>
            </a:r>
            <a:r>
              <a:rPr lang="ja-JP" altLang="en-US" sz="900" dirty="0">
                <a:solidFill>
                  <a:schemeClr val="tx1"/>
                </a:solidFill>
              </a:rPr>
              <a:t>空閑地、手入れの行き届かなくなった樹林地、耕作が継続されていない農地等）を、</a:t>
            </a:r>
            <a:r>
              <a:rPr lang="ja-JP" altLang="en-US" sz="900" dirty="0" smtClean="0">
                <a:solidFill>
                  <a:schemeClr val="tx1"/>
                </a:solidFill>
              </a:rPr>
              <a:t>住民が自ら維持</a:t>
            </a:r>
            <a:r>
              <a:rPr lang="ja-JP" altLang="en-US" sz="900" dirty="0">
                <a:solidFill>
                  <a:schemeClr val="tx1"/>
                </a:solidFill>
              </a:rPr>
              <a:t>・管理していく活動</a:t>
            </a:r>
            <a:r>
              <a:rPr lang="ja-JP" altLang="en-US" sz="900" dirty="0" smtClean="0">
                <a:solidFill>
                  <a:schemeClr val="tx1"/>
                </a:solidFill>
              </a:rPr>
              <a:t>を</a:t>
            </a:r>
            <a:r>
              <a:rPr lang="ja-JP" altLang="en-US" sz="900" dirty="0">
                <a:solidFill>
                  <a:schemeClr val="tx1"/>
                </a:solidFill>
              </a:rPr>
              <a:t>支援</a:t>
            </a:r>
            <a:r>
              <a:rPr lang="ja-JP" altLang="en-US" sz="900" dirty="0" smtClean="0">
                <a:solidFill>
                  <a:schemeClr val="tx1"/>
                </a:solidFill>
              </a:rPr>
              <a:t>する制度。</a:t>
            </a:r>
            <a:endParaRPr lang="en-US" altLang="ja-JP" sz="900" dirty="0" smtClean="0">
              <a:solidFill>
                <a:schemeClr val="tx1"/>
              </a:solidFill>
            </a:endParaRPr>
          </a:p>
          <a:p>
            <a:pPr marL="171450" indent="-171450">
              <a:buFont typeface="Arial" panose="020B0604020202020204" pitchFamily="34" charset="0"/>
              <a:buChar char="•"/>
            </a:pPr>
            <a:endParaRPr lang="en-US" altLang="ja-JP" sz="600" dirty="0">
              <a:solidFill>
                <a:schemeClr val="tx1"/>
              </a:solidFill>
            </a:endParaRPr>
          </a:p>
          <a:p>
            <a:pPr marL="171450" indent="-171450">
              <a:buFont typeface="Arial" panose="020B0604020202020204" pitchFamily="34" charset="0"/>
              <a:buChar char="•"/>
            </a:pPr>
            <a:r>
              <a:rPr lang="ja-JP" altLang="en-US" sz="900" dirty="0" smtClean="0">
                <a:solidFill>
                  <a:schemeClr val="tx1"/>
                </a:solidFill>
              </a:rPr>
              <a:t>市民が主体的に管理・利用</a:t>
            </a:r>
            <a:r>
              <a:rPr lang="ja-JP" altLang="en-US" sz="900" dirty="0">
                <a:solidFill>
                  <a:schemeClr val="tx1"/>
                </a:solidFill>
              </a:rPr>
              <a:t>しているオープンスペース（樹林地や空き地等）並びに一般公開可能な個人のお庭を「カシニワ＝かしわの庭・地域の庭」と位置付け、カシニワへ</a:t>
            </a:r>
            <a:r>
              <a:rPr lang="ja-JP" altLang="en-US" sz="900" dirty="0" smtClean="0">
                <a:solidFill>
                  <a:schemeClr val="tx1"/>
                </a:solidFill>
              </a:rPr>
              <a:t>の</a:t>
            </a:r>
            <a:r>
              <a:rPr lang="ja-JP" altLang="en-US" sz="900" dirty="0">
                <a:solidFill>
                  <a:schemeClr val="tx1"/>
                </a:solidFill>
              </a:rPr>
              <a:t>かかわり</a:t>
            </a:r>
            <a:r>
              <a:rPr lang="ja-JP" altLang="en-US" sz="900" dirty="0" smtClean="0">
                <a:solidFill>
                  <a:schemeClr val="tx1"/>
                </a:solidFill>
              </a:rPr>
              <a:t>を</a:t>
            </a:r>
            <a:r>
              <a:rPr lang="ja-JP" altLang="en-US" sz="900" dirty="0">
                <a:solidFill>
                  <a:schemeClr val="tx1"/>
                </a:solidFill>
              </a:rPr>
              <a:t>通じて、みどりの保全・創出、人々の交流の増進、地域の魅力アップを図っていくことを目的</a:t>
            </a:r>
            <a:r>
              <a:rPr lang="ja-JP" altLang="en-US" sz="900" dirty="0" smtClean="0">
                <a:solidFill>
                  <a:schemeClr val="tx1"/>
                </a:solidFill>
              </a:rPr>
              <a:t>と</a:t>
            </a:r>
            <a:r>
              <a:rPr lang="ja-JP" altLang="en-US" sz="900" dirty="0">
                <a:solidFill>
                  <a:schemeClr val="tx1"/>
                </a:solidFill>
              </a:rPr>
              <a:t>する</a:t>
            </a:r>
            <a:r>
              <a:rPr lang="ja-JP" altLang="en-US" sz="900" dirty="0" smtClean="0">
                <a:solidFill>
                  <a:schemeClr val="tx1"/>
                </a:solidFill>
              </a:rPr>
              <a:t>。</a:t>
            </a:r>
            <a:endParaRPr lang="en-US" altLang="ja-JP" sz="900" dirty="0" smtClean="0">
              <a:solidFill>
                <a:schemeClr val="tx1"/>
              </a:solidFill>
            </a:endParaRPr>
          </a:p>
          <a:p>
            <a:pPr marL="171450" indent="-171450">
              <a:buFont typeface="Arial" panose="020B0604020202020204" pitchFamily="34" charset="0"/>
              <a:buChar char="•"/>
            </a:pPr>
            <a:endParaRPr lang="en-US" altLang="ja-JP" sz="600" dirty="0" smtClean="0">
              <a:solidFill>
                <a:schemeClr val="tx1"/>
              </a:solidFill>
            </a:endParaRPr>
          </a:p>
          <a:p>
            <a:pPr marL="171450" indent="-171450">
              <a:buFont typeface="Arial" panose="020B0604020202020204" pitchFamily="34" charset="0"/>
              <a:buChar char="•"/>
            </a:pPr>
            <a:r>
              <a:rPr lang="ja-JP" altLang="en-US" sz="900" dirty="0">
                <a:solidFill>
                  <a:schemeClr val="tx1"/>
                </a:solidFill>
              </a:rPr>
              <a:t>一般財団法人柏市みどりの</a:t>
            </a:r>
            <a:r>
              <a:rPr lang="ja-JP" altLang="en-US" sz="900" dirty="0" smtClean="0">
                <a:solidFill>
                  <a:schemeClr val="tx1"/>
                </a:solidFill>
              </a:rPr>
              <a:t>基金で、</a:t>
            </a:r>
            <a:r>
              <a:rPr lang="ja-JP" altLang="en-US" sz="900" dirty="0">
                <a:solidFill>
                  <a:schemeClr val="tx1"/>
                </a:solidFill>
              </a:rPr>
              <a:t>カシニワ制度登録者への助成金の交付を</a:t>
            </a:r>
            <a:r>
              <a:rPr lang="ja-JP" altLang="en-US" sz="900" dirty="0" smtClean="0">
                <a:solidFill>
                  <a:schemeClr val="tx1"/>
                </a:solidFill>
              </a:rPr>
              <a:t>行う。</a:t>
            </a:r>
            <a:endParaRPr lang="en-US" altLang="ja-JP" sz="900" dirty="0" smtClean="0">
              <a:solidFill>
                <a:schemeClr val="tx1"/>
              </a:solidFill>
            </a:endParaRPr>
          </a:p>
          <a:p>
            <a:pPr marL="171450" indent="-171450">
              <a:buFont typeface="Arial" panose="020B0604020202020204" pitchFamily="34" charset="0"/>
              <a:buChar char="•"/>
            </a:pPr>
            <a:endParaRPr lang="en-US" altLang="ja-JP" sz="600" dirty="0" smtClean="0">
              <a:solidFill>
                <a:schemeClr val="tx1"/>
              </a:solidFill>
            </a:endParaRPr>
          </a:p>
          <a:p>
            <a:pPr marL="171450" indent="-171450">
              <a:buFont typeface="Arial" panose="020B0604020202020204" pitchFamily="34" charset="0"/>
              <a:buChar char="•"/>
            </a:pPr>
            <a:r>
              <a:rPr lang="ja-JP" altLang="en-US" sz="900" dirty="0">
                <a:solidFill>
                  <a:schemeClr val="tx1"/>
                </a:solidFill>
              </a:rPr>
              <a:t>主</a:t>
            </a:r>
            <a:r>
              <a:rPr lang="ja-JP" altLang="en-US" sz="900" dirty="0" smtClean="0">
                <a:solidFill>
                  <a:schemeClr val="tx1"/>
                </a:solidFill>
              </a:rPr>
              <a:t>な支援の仕組みは、</a:t>
            </a:r>
            <a:endParaRPr lang="en-US" altLang="ja-JP" sz="900" dirty="0" smtClean="0">
              <a:solidFill>
                <a:schemeClr val="tx1"/>
              </a:solidFill>
            </a:endParaRPr>
          </a:p>
          <a:p>
            <a:pPr marL="228600" indent="-228600">
              <a:buFont typeface="+mj-ea"/>
              <a:buAutoNum type="circleNumDbPlain"/>
            </a:pPr>
            <a:r>
              <a:rPr lang="ja-JP" altLang="en-US" sz="900" dirty="0" smtClean="0">
                <a:solidFill>
                  <a:schemeClr val="tx1"/>
                </a:solidFill>
              </a:rPr>
              <a:t>土地所有者と市民を仲介：みどり</a:t>
            </a:r>
            <a:r>
              <a:rPr lang="ja-JP" altLang="en-US" sz="900" dirty="0">
                <a:solidFill>
                  <a:schemeClr val="tx1"/>
                </a:solidFill>
              </a:rPr>
              <a:t>の保全や創出のために、土地を貸したい土地所有者、使いたい市民団体等、支援したい人の情報を集約し、市が仲介を</a:t>
            </a:r>
            <a:r>
              <a:rPr lang="ja-JP" altLang="en-US" sz="900" dirty="0" smtClean="0">
                <a:solidFill>
                  <a:schemeClr val="tx1"/>
                </a:solidFill>
              </a:rPr>
              <a:t>行う。</a:t>
            </a:r>
            <a:r>
              <a:rPr lang="en-US" altLang="ja-JP" sz="900" dirty="0" smtClean="0">
                <a:solidFill>
                  <a:schemeClr val="tx1"/>
                </a:solidFill>
              </a:rPr>
              <a:t>(</a:t>
            </a:r>
            <a:r>
              <a:rPr lang="ja-JP" altLang="en-US" sz="900" dirty="0" smtClean="0">
                <a:solidFill>
                  <a:schemeClr val="tx1"/>
                </a:solidFill>
              </a:rPr>
              <a:t>カシニワ</a:t>
            </a:r>
            <a:r>
              <a:rPr lang="ja-JP" altLang="en-US" sz="900" dirty="0">
                <a:solidFill>
                  <a:schemeClr val="tx1"/>
                </a:solidFill>
              </a:rPr>
              <a:t>情報</a:t>
            </a:r>
            <a:r>
              <a:rPr lang="ja-JP" altLang="en-US" sz="900" dirty="0" smtClean="0">
                <a:solidFill>
                  <a:schemeClr val="tx1"/>
                </a:solidFill>
              </a:rPr>
              <a:t>バンク</a:t>
            </a:r>
            <a:r>
              <a:rPr lang="en-US" altLang="ja-JP" sz="900" dirty="0" smtClean="0">
                <a:solidFill>
                  <a:schemeClr val="tx1"/>
                </a:solidFill>
              </a:rPr>
              <a:t>)</a:t>
            </a:r>
            <a:endParaRPr lang="en-US" altLang="ja-JP" sz="900" dirty="0">
              <a:solidFill>
                <a:schemeClr val="tx1"/>
              </a:solidFill>
            </a:endParaRPr>
          </a:p>
          <a:p>
            <a:pPr marL="228600" indent="-228600">
              <a:buFont typeface="+mj-ea"/>
              <a:buAutoNum type="circleNumDbPlain"/>
            </a:pPr>
            <a:r>
              <a:rPr lang="ja-JP" altLang="en-US" sz="900" dirty="0" smtClean="0">
                <a:solidFill>
                  <a:schemeClr val="tx1"/>
                </a:solidFill>
              </a:rPr>
              <a:t>情報公開：一般公開や見学が可能</a:t>
            </a:r>
            <a:r>
              <a:rPr lang="ja-JP" altLang="en-US" sz="900" dirty="0">
                <a:solidFill>
                  <a:schemeClr val="tx1"/>
                </a:solidFill>
              </a:rPr>
              <a:t>な個人の庭、地域の庭を市に</a:t>
            </a:r>
            <a:r>
              <a:rPr lang="ja-JP" altLang="en-US" sz="900" dirty="0" smtClean="0">
                <a:solidFill>
                  <a:schemeClr val="tx1"/>
                </a:solidFill>
              </a:rPr>
              <a:t>登録し、</a:t>
            </a:r>
            <a:r>
              <a:rPr lang="ja-JP" altLang="en-US" sz="900" dirty="0">
                <a:solidFill>
                  <a:schemeClr val="tx1"/>
                </a:solidFill>
              </a:rPr>
              <a:t>市のホームページ等で</a:t>
            </a:r>
            <a:r>
              <a:rPr lang="ja-JP" altLang="en-US" sz="900" dirty="0" smtClean="0">
                <a:solidFill>
                  <a:schemeClr val="tx1"/>
                </a:solidFill>
              </a:rPr>
              <a:t>情報公開。 カシニワを通じた市民の交流を促進。</a:t>
            </a:r>
            <a:r>
              <a:rPr lang="en-US" altLang="ja-JP" sz="900" dirty="0" smtClean="0">
                <a:solidFill>
                  <a:schemeClr val="tx1"/>
                </a:solidFill>
              </a:rPr>
              <a:t>(</a:t>
            </a:r>
            <a:r>
              <a:rPr lang="ja-JP" altLang="en-US" sz="900" dirty="0" smtClean="0">
                <a:solidFill>
                  <a:schemeClr val="tx1"/>
                </a:solidFill>
              </a:rPr>
              <a:t>カシニワ公開</a:t>
            </a:r>
            <a:r>
              <a:rPr lang="en-US" altLang="ja-JP" sz="900" dirty="0" smtClean="0">
                <a:solidFill>
                  <a:schemeClr val="tx1"/>
                </a:solidFill>
              </a:rPr>
              <a:t>)</a:t>
            </a:r>
            <a:endParaRPr lang="en-US" altLang="ja-JP" sz="900" dirty="0">
              <a:solidFill>
                <a:schemeClr val="tx1"/>
              </a:solidFill>
            </a:endParaRPr>
          </a:p>
          <a:p>
            <a:pPr marL="171450" indent="-171450">
              <a:buFont typeface="Arial" panose="020B0604020202020204" pitchFamily="34" charset="0"/>
              <a:buChar char="•"/>
            </a:pPr>
            <a:endParaRPr lang="en-US" altLang="ja-JP" sz="900" dirty="0" smtClean="0">
              <a:solidFill>
                <a:schemeClr val="tx1"/>
              </a:solidFill>
            </a:endParaRPr>
          </a:p>
          <a:p>
            <a:pPr marL="171450" indent="-171450">
              <a:buFont typeface="Arial" panose="020B0604020202020204" pitchFamily="34" charset="0"/>
              <a:buChar char="•"/>
            </a:pPr>
            <a:endParaRPr lang="ja-JP" altLang="en-US" sz="900" dirty="0">
              <a:solidFill>
                <a:schemeClr val="tx1"/>
              </a:solidFill>
            </a:endParaRPr>
          </a:p>
        </p:txBody>
      </p:sp>
      <p:sp>
        <p:nvSpPr>
          <p:cNvPr id="28" name="正方形/長方形 27"/>
          <p:cNvSpPr/>
          <p:nvPr/>
        </p:nvSpPr>
        <p:spPr>
          <a:xfrm>
            <a:off x="485106" y="6259619"/>
            <a:ext cx="3098925" cy="215444"/>
          </a:xfrm>
          <a:prstGeom prst="rect">
            <a:avLst/>
          </a:prstGeom>
        </p:spPr>
        <p:txBody>
          <a:bodyPr wrap="none">
            <a:spAutoFit/>
          </a:bodyPr>
          <a:lstStyle/>
          <a:p>
            <a:r>
              <a:rPr lang="ja-JP" altLang="en-US" sz="800" dirty="0" smtClean="0"/>
              <a:t>出典</a:t>
            </a:r>
            <a:r>
              <a:rPr lang="ja-JP" altLang="en-US" sz="800" dirty="0"/>
              <a:t>：</a:t>
            </a:r>
            <a:r>
              <a:rPr lang="ja-JP" altLang="en-US" sz="800" dirty="0" smtClean="0"/>
              <a:t>柏市ホームページ、</a:t>
            </a:r>
            <a:r>
              <a:rPr lang="ja-JP" altLang="en-US" sz="800" dirty="0"/>
              <a:t>一般財団法人柏市みどりの</a:t>
            </a:r>
            <a:r>
              <a:rPr lang="ja-JP" altLang="en-US" sz="800" dirty="0" smtClean="0"/>
              <a:t>基金ホームページ</a:t>
            </a:r>
            <a:endParaRPr lang="en-US" altLang="ja-JP" sz="800" dirty="0"/>
          </a:p>
        </p:txBody>
      </p:sp>
      <p:sp>
        <p:nvSpPr>
          <p:cNvPr id="29" name="角丸四角形 28"/>
          <p:cNvSpPr/>
          <p:nvPr/>
        </p:nvSpPr>
        <p:spPr>
          <a:xfrm>
            <a:off x="4709482" y="1697906"/>
            <a:ext cx="4255005" cy="4791434"/>
          </a:xfrm>
          <a:prstGeom prst="roundRect">
            <a:avLst>
              <a:gd name="adj" fmla="val 73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altLang="ja-JP" sz="1400" dirty="0" smtClean="0">
                <a:solidFill>
                  <a:schemeClr val="tx1"/>
                </a:solidFill>
              </a:rPr>
              <a:t>【</a:t>
            </a:r>
            <a:r>
              <a:rPr lang="ja-JP" altLang="en-US" sz="1400" dirty="0" smtClean="0">
                <a:solidFill>
                  <a:schemeClr val="tx1"/>
                </a:solidFill>
              </a:rPr>
              <a:t>駅周辺の再整備</a:t>
            </a:r>
            <a:r>
              <a:rPr lang="en-US" altLang="ja-JP" sz="1400" dirty="0" smtClean="0">
                <a:solidFill>
                  <a:schemeClr val="tx1"/>
                </a:solidFill>
              </a:rPr>
              <a:t>】</a:t>
            </a:r>
            <a:r>
              <a:rPr lang="ja-JP" altLang="en-US" sz="1400" dirty="0" smtClean="0">
                <a:solidFill>
                  <a:schemeClr val="tx1"/>
                </a:solidFill>
              </a:rPr>
              <a:t>まちづくり拠点</a:t>
            </a:r>
            <a:endParaRPr lang="en-US" altLang="ja-JP" sz="1400" dirty="0" smtClean="0">
              <a:solidFill>
                <a:schemeClr val="tx1"/>
              </a:solidFill>
            </a:endParaRPr>
          </a:p>
          <a:p>
            <a:r>
              <a:rPr lang="en-US" altLang="ja-JP" sz="1200" dirty="0">
                <a:solidFill>
                  <a:schemeClr val="tx1"/>
                </a:solidFill>
              </a:rPr>
              <a:t>UDCK</a:t>
            </a:r>
            <a:r>
              <a:rPr lang="ja-JP" altLang="en-US" sz="1200" dirty="0">
                <a:solidFill>
                  <a:schemeClr val="tx1"/>
                </a:solidFill>
              </a:rPr>
              <a:t>（柏の葉アーバンデザインセンター</a:t>
            </a:r>
            <a:r>
              <a:rPr lang="ja-JP" altLang="en-US" sz="1200" dirty="0" smtClean="0">
                <a:solidFill>
                  <a:schemeClr val="tx1"/>
                </a:solidFill>
              </a:rPr>
              <a:t>）</a:t>
            </a:r>
            <a:r>
              <a:rPr lang="en-US" altLang="ja-JP" sz="1200" dirty="0" smtClean="0">
                <a:solidFill>
                  <a:schemeClr val="tx1"/>
                </a:solidFill>
              </a:rPr>
              <a:t>(</a:t>
            </a:r>
            <a:r>
              <a:rPr lang="ja-JP" altLang="en-US" sz="1200" dirty="0" smtClean="0">
                <a:solidFill>
                  <a:schemeClr val="tx1"/>
                </a:solidFill>
              </a:rPr>
              <a:t>千葉県柏市</a:t>
            </a:r>
            <a:r>
              <a:rPr lang="en-US" altLang="ja-JP" sz="1200" dirty="0" smtClean="0">
                <a:solidFill>
                  <a:schemeClr val="tx1"/>
                </a:solidFill>
              </a:rPr>
              <a:t>)</a:t>
            </a:r>
          </a:p>
          <a:p>
            <a:pPr marL="228600" indent="-228600">
              <a:buFont typeface="+mj-ea"/>
              <a:buAutoNum type="circleNumDbPlain"/>
            </a:pPr>
            <a:endParaRPr lang="en-US" altLang="ja-JP" sz="900" dirty="0" smtClean="0">
              <a:solidFill>
                <a:schemeClr val="tx1"/>
              </a:solidFill>
            </a:endParaRPr>
          </a:p>
          <a:p>
            <a:pPr marL="228600" indent="-228600">
              <a:buFont typeface="Arial" pitchFamily="34" charset="0"/>
              <a:buChar char="•"/>
            </a:pPr>
            <a:r>
              <a:rPr lang="en-US" altLang="ja-JP" sz="900" dirty="0" smtClean="0">
                <a:solidFill>
                  <a:schemeClr val="tx1"/>
                </a:solidFill>
              </a:rPr>
              <a:t>UDCK</a:t>
            </a:r>
            <a:r>
              <a:rPr lang="ja-JP" altLang="en-US" sz="900" dirty="0">
                <a:solidFill>
                  <a:schemeClr val="tx1"/>
                </a:solidFill>
              </a:rPr>
              <a:t>（</a:t>
            </a:r>
            <a:r>
              <a:rPr lang="en-US" altLang="ja-JP" sz="900" dirty="0">
                <a:solidFill>
                  <a:schemeClr val="tx1"/>
                </a:solidFill>
              </a:rPr>
              <a:t>UDCK : Urban Design Center Kashiwa-no-ha)</a:t>
            </a:r>
            <a:r>
              <a:rPr lang="ja-JP" altLang="en-US" sz="900" dirty="0">
                <a:solidFill>
                  <a:schemeClr val="tx1"/>
                </a:solidFill>
              </a:rPr>
              <a:t>は、「柏の葉地域」における公民学が連携したまちづくりの拠点として、つくばエクスプレス柏の葉キャンパス駅西口前に開設された</a:t>
            </a:r>
            <a:r>
              <a:rPr lang="en-US" altLang="ja-JP" sz="900" dirty="0">
                <a:solidFill>
                  <a:schemeClr val="tx1"/>
                </a:solidFill>
              </a:rPr>
              <a:t>(2006</a:t>
            </a:r>
            <a:r>
              <a:rPr lang="ja-JP" altLang="en-US" sz="900" dirty="0">
                <a:solidFill>
                  <a:schemeClr val="tx1"/>
                </a:solidFill>
              </a:rPr>
              <a:t>年</a:t>
            </a:r>
            <a:r>
              <a:rPr lang="en-US" altLang="ja-JP" sz="900" dirty="0">
                <a:solidFill>
                  <a:schemeClr val="tx1"/>
                </a:solidFill>
              </a:rPr>
              <a:t>)</a:t>
            </a:r>
            <a:r>
              <a:rPr lang="ja-JP" altLang="en-US" sz="900" dirty="0" err="1" smtClean="0">
                <a:solidFill>
                  <a:schemeClr val="tx1"/>
                </a:solidFill>
              </a:rPr>
              <a:t>。</a:t>
            </a:r>
            <a:endParaRPr lang="en-US" altLang="ja-JP" sz="900" dirty="0" smtClean="0">
              <a:solidFill>
                <a:schemeClr val="tx1"/>
              </a:solidFill>
            </a:endParaRPr>
          </a:p>
          <a:p>
            <a:pPr marL="228600" indent="-228600">
              <a:buFont typeface="Arial" pitchFamily="34" charset="0"/>
              <a:buChar char="•"/>
            </a:pPr>
            <a:endParaRPr lang="en-US" altLang="ja-JP" sz="900" dirty="0">
              <a:solidFill>
                <a:schemeClr val="tx1"/>
              </a:solidFill>
            </a:endParaRPr>
          </a:p>
          <a:p>
            <a:pPr marL="228600" indent="-228600">
              <a:buFont typeface="Arial" pitchFamily="34" charset="0"/>
              <a:buChar char="•"/>
            </a:pPr>
            <a:r>
              <a:rPr lang="ja-JP" altLang="en-US" sz="900" dirty="0">
                <a:solidFill>
                  <a:schemeClr val="tx1"/>
                </a:solidFill>
              </a:rPr>
              <a:t>単なる場所の提供ではなく、産官学が連携し、①新たなまちづくりに係る「学習・研究・提案」機能、②「施策化・事業化」を企画・調整し、「持続的運営」を支援するまちづくりプラットフォーム機能、これらの成果を③市民や社会に対して発信し、参画を促す「情報発信」機能を持つ</a:t>
            </a:r>
            <a:r>
              <a:rPr lang="ja-JP" altLang="en-US" sz="900" dirty="0" smtClean="0">
                <a:solidFill>
                  <a:schemeClr val="tx1"/>
                </a:solidFill>
              </a:rPr>
              <a:t>。</a:t>
            </a:r>
            <a:endParaRPr lang="en-US" altLang="ja-JP" sz="900" dirty="0" smtClean="0">
              <a:solidFill>
                <a:schemeClr val="tx1"/>
              </a:solidFill>
            </a:endParaRPr>
          </a:p>
          <a:p>
            <a:pPr marL="228600" indent="-228600">
              <a:buFont typeface="Arial" pitchFamily="34" charset="0"/>
              <a:buChar char="•"/>
            </a:pPr>
            <a:endParaRPr lang="en-US" altLang="ja-JP" sz="900" dirty="0">
              <a:solidFill>
                <a:schemeClr val="tx1"/>
              </a:solidFill>
            </a:endParaRPr>
          </a:p>
          <a:p>
            <a:pPr marL="228600" indent="-228600">
              <a:buFont typeface="Arial" pitchFamily="34" charset="0"/>
              <a:buChar char="•"/>
            </a:pPr>
            <a:r>
              <a:rPr lang="ja-JP" altLang="en-US" sz="900" dirty="0">
                <a:solidFill>
                  <a:schemeClr val="tx1"/>
                </a:solidFill>
              </a:rPr>
              <a:t>特に、まちづくり、都市デザインのセンターとして、大学の専門性を軸にした人材育成や新規事業の創出、ハード面の空間デザインに重点を置いている。景観デザイン、市民参加型のイベントなど、様々なプロジェクトを実施している。</a:t>
            </a:r>
            <a:endParaRPr lang="en-US" altLang="ja-JP" sz="900" dirty="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endParaRPr lang="en-US" altLang="ja-JP" sz="1200" dirty="0" smtClean="0">
              <a:solidFill>
                <a:schemeClr val="tx1"/>
              </a:solidFill>
            </a:endParaRPr>
          </a:p>
        </p:txBody>
      </p:sp>
      <p:pic>
        <p:nvPicPr>
          <p:cNvPr id="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8280" y="4040297"/>
            <a:ext cx="1411063" cy="508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図 30" descr="udck00248_3.g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4702254"/>
            <a:ext cx="1656184" cy="1617594"/>
          </a:xfrm>
          <a:prstGeom prst="rect">
            <a:avLst/>
          </a:prstGeom>
          <a:noFill/>
          <a:ln>
            <a:noFill/>
          </a:ln>
        </p:spPr>
      </p:pic>
      <p:pic>
        <p:nvPicPr>
          <p:cNvPr id="3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4264" y="4221088"/>
            <a:ext cx="2448660" cy="155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6474" y="4653135"/>
            <a:ext cx="2153278" cy="888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6" descr="mokutek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3772" y="4668028"/>
            <a:ext cx="1727401" cy="160648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http://k-midori.net/img/kashiniwa/shien/shien_toppi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5106" y="5564334"/>
            <a:ext cx="1818284" cy="660830"/>
          </a:xfrm>
          <a:prstGeom prst="rect">
            <a:avLst/>
          </a:prstGeom>
          <a:noFill/>
          <a:extLst>
            <a:ext uri="{909E8E84-426E-40DD-AFC4-6F175D3DCCD1}">
              <a14:hiddenFill xmlns:a14="http://schemas.microsoft.com/office/drawing/2010/main">
                <a:solidFill>
                  <a:srgbClr val="FFFFFF"/>
                </a:solidFill>
              </a14:hiddenFill>
            </a:ext>
          </a:extLst>
        </p:spPr>
      </p:pic>
      <p:sp>
        <p:nvSpPr>
          <p:cNvPr id="36" name="正方形/長方形 35"/>
          <p:cNvSpPr/>
          <p:nvPr/>
        </p:nvSpPr>
        <p:spPr>
          <a:xfrm>
            <a:off x="5023171" y="6259619"/>
            <a:ext cx="1317990" cy="215444"/>
          </a:xfrm>
          <a:prstGeom prst="rect">
            <a:avLst/>
          </a:prstGeom>
        </p:spPr>
        <p:txBody>
          <a:bodyPr wrap="none">
            <a:spAutoFit/>
          </a:bodyPr>
          <a:lstStyle/>
          <a:p>
            <a:r>
              <a:rPr lang="ja-JP" altLang="en-US" sz="800" dirty="0" smtClean="0"/>
              <a:t>出典：</a:t>
            </a:r>
            <a:r>
              <a:rPr lang="en-US" altLang="ja-JP" sz="800" dirty="0" smtClean="0"/>
              <a:t>UDCK</a:t>
            </a:r>
            <a:r>
              <a:rPr lang="ja-JP" altLang="en-US" sz="800" dirty="0" smtClean="0"/>
              <a:t> ホームページ</a:t>
            </a:r>
            <a:endParaRPr lang="en-US" altLang="ja-JP" sz="800" dirty="0"/>
          </a:p>
        </p:txBody>
      </p:sp>
      <p:sp>
        <p:nvSpPr>
          <p:cNvPr id="17" name="正方形/長方形 16"/>
          <p:cNvSpPr/>
          <p:nvPr/>
        </p:nvSpPr>
        <p:spPr>
          <a:xfrm>
            <a:off x="320702" y="478332"/>
            <a:ext cx="8111826" cy="307777"/>
          </a:xfrm>
          <a:prstGeom prst="rect">
            <a:avLst/>
          </a:prstGeom>
        </p:spPr>
        <p:txBody>
          <a:bodyPr wrap="square">
            <a:spAutoFit/>
          </a:bodyPr>
          <a:lstStyle/>
          <a:p>
            <a:pPr marL="180000" lvl="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（２）地域類型別課題への対応　地域の特色を高める先進事例</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p:cNvCxnSpPr/>
          <p:nvPr/>
        </p:nvCxnSpPr>
        <p:spPr>
          <a:xfrm>
            <a:off x="179512" y="799200"/>
            <a:ext cx="8784976"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9983175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62</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307777"/>
          </a:xfrm>
          <a:prstGeom prst="rect">
            <a:avLst/>
          </a:prstGeom>
        </p:spPr>
        <p:txBody>
          <a:bodyPr wrap="square">
            <a:spAutoFit/>
          </a:bodyPr>
          <a:lstStyle/>
          <a:p>
            <a:pPr marL="180000" lvl="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②</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周辺部</a:t>
            </a:r>
            <a:endParaRPr lang="en-US" altLang="ja-JP" sz="1400" dirty="0">
              <a:solidFill>
                <a:sysClr val="windowText" lastClr="000000"/>
              </a:solidFill>
            </a:endParaRPr>
          </a:p>
        </p:txBody>
      </p:sp>
      <p:sp>
        <p:nvSpPr>
          <p:cNvPr id="19" name="角丸四角形 18"/>
          <p:cNvSpPr/>
          <p:nvPr/>
        </p:nvSpPr>
        <p:spPr>
          <a:xfrm>
            <a:off x="224777" y="1294390"/>
            <a:ext cx="4255005" cy="5230954"/>
          </a:xfrm>
          <a:prstGeom prst="roundRect">
            <a:avLst>
              <a:gd name="adj" fmla="val 73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altLang="ja-JP" sz="1400" dirty="0" smtClean="0">
                <a:solidFill>
                  <a:schemeClr val="tx1"/>
                </a:solidFill>
              </a:rPr>
              <a:t>【</a:t>
            </a:r>
            <a:r>
              <a:rPr lang="ja-JP" altLang="en-US" sz="1400" dirty="0">
                <a:solidFill>
                  <a:schemeClr val="tx1"/>
                </a:solidFill>
              </a:rPr>
              <a:t>安心・安全なまちづくり</a:t>
            </a:r>
            <a:r>
              <a:rPr lang="en-US" altLang="ja-JP" sz="1400" dirty="0" smtClean="0">
                <a:solidFill>
                  <a:schemeClr val="tx1"/>
                </a:solidFill>
              </a:rPr>
              <a:t>】</a:t>
            </a:r>
            <a:r>
              <a:rPr lang="ja-JP" altLang="en-US" sz="1400" dirty="0" smtClean="0">
                <a:solidFill>
                  <a:schemeClr val="tx1"/>
                </a:solidFill>
              </a:rPr>
              <a:t>単身高齢者生活支援</a:t>
            </a:r>
            <a:endParaRPr lang="en-US" altLang="ja-JP" sz="1400" dirty="0" smtClean="0">
              <a:solidFill>
                <a:schemeClr val="tx1"/>
              </a:solidFill>
            </a:endParaRPr>
          </a:p>
          <a:p>
            <a:r>
              <a:rPr lang="ja-JP" altLang="en-US" sz="1200" dirty="0" smtClean="0">
                <a:solidFill>
                  <a:schemeClr val="tx1"/>
                </a:solidFill>
              </a:rPr>
              <a:t>安心生活創造事業</a:t>
            </a:r>
            <a:r>
              <a:rPr lang="en-US" altLang="ja-JP" sz="1200" dirty="0" smtClean="0">
                <a:solidFill>
                  <a:schemeClr val="tx1"/>
                </a:solidFill>
              </a:rPr>
              <a:t>(</a:t>
            </a:r>
            <a:r>
              <a:rPr lang="ja-JP" altLang="en-US" sz="1200" dirty="0" smtClean="0">
                <a:solidFill>
                  <a:schemeClr val="tx1"/>
                </a:solidFill>
              </a:rPr>
              <a:t>大阪府豊中市</a:t>
            </a:r>
            <a:r>
              <a:rPr lang="en-US" altLang="ja-JP" sz="1200" dirty="0" smtClean="0">
                <a:solidFill>
                  <a:schemeClr val="tx1"/>
                </a:solidFill>
              </a:rPr>
              <a:t>)</a:t>
            </a:r>
          </a:p>
          <a:p>
            <a:endParaRPr lang="en-US" altLang="ja-JP" sz="1200" dirty="0">
              <a:solidFill>
                <a:schemeClr val="tx1"/>
              </a:solidFill>
            </a:endParaRPr>
          </a:p>
          <a:p>
            <a:pPr marL="171450" indent="-171450">
              <a:buFont typeface="Arial" panose="020B0604020202020204" pitchFamily="34" charset="0"/>
              <a:buChar char="•"/>
            </a:pPr>
            <a:r>
              <a:rPr lang="ja-JP" altLang="en-US" sz="900" dirty="0" smtClean="0">
                <a:solidFill>
                  <a:schemeClr val="tx1"/>
                </a:solidFill>
              </a:rPr>
              <a:t>ひとり</a:t>
            </a:r>
            <a:r>
              <a:rPr lang="ja-JP" altLang="en-US" sz="900" dirty="0">
                <a:solidFill>
                  <a:schemeClr val="tx1"/>
                </a:solidFill>
              </a:rPr>
              <a:t>暮らしの生活に不安のある高齢者等の自宅に「安心協力員」が定期的に訪問し、安否確認を行う。緊急時の支援や買い物・宅配など、安心して暮らす手助けをする応援事業者などを紹介</a:t>
            </a:r>
            <a:r>
              <a:rPr lang="ja-JP" altLang="en-US" sz="900" dirty="0" smtClean="0">
                <a:solidFill>
                  <a:schemeClr val="tx1"/>
                </a:solidFill>
              </a:rPr>
              <a:t>。</a:t>
            </a:r>
            <a:endParaRPr lang="en-US" altLang="ja-JP" sz="900" dirty="0" smtClean="0">
              <a:solidFill>
                <a:schemeClr val="tx1"/>
              </a:solidFill>
            </a:endParaRPr>
          </a:p>
          <a:p>
            <a:pPr marL="171450" indent="-171450">
              <a:buFont typeface="Arial" panose="020B0604020202020204" pitchFamily="34" charset="0"/>
              <a:buChar char="•"/>
            </a:pPr>
            <a:endParaRPr lang="en-US" altLang="ja-JP" sz="900" dirty="0">
              <a:solidFill>
                <a:schemeClr val="tx1"/>
              </a:solidFill>
            </a:endParaRPr>
          </a:p>
          <a:p>
            <a:pPr marL="171450" indent="-171450">
              <a:buFont typeface="Arial" panose="020B0604020202020204" pitchFamily="34" charset="0"/>
              <a:buChar char="•"/>
            </a:pPr>
            <a:r>
              <a:rPr lang="ja-JP" altLang="en-US" sz="900" dirty="0" smtClean="0">
                <a:solidFill>
                  <a:schemeClr val="tx1"/>
                </a:solidFill>
              </a:rPr>
              <a:t>主なサービス内容は、</a:t>
            </a:r>
            <a:endParaRPr lang="en-US" altLang="ja-JP" sz="900" dirty="0" smtClean="0">
              <a:solidFill>
                <a:schemeClr val="tx1"/>
              </a:solidFill>
            </a:endParaRPr>
          </a:p>
          <a:p>
            <a:pPr marL="228600" indent="-228600">
              <a:buFont typeface="+mj-ea"/>
              <a:buAutoNum type="circleNumDbPlain"/>
            </a:pPr>
            <a:r>
              <a:rPr lang="ja-JP" altLang="en-US" sz="900" dirty="0">
                <a:solidFill>
                  <a:schemeClr val="tx1"/>
                </a:solidFill>
              </a:rPr>
              <a:t>基本サービス（登録料：年間</a:t>
            </a:r>
            <a:r>
              <a:rPr lang="en-US" altLang="ja-JP" sz="900" dirty="0">
                <a:solidFill>
                  <a:schemeClr val="tx1"/>
                </a:solidFill>
              </a:rPr>
              <a:t>2,000</a:t>
            </a:r>
            <a:r>
              <a:rPr lang="ja-JP" altLang="en-US" sz="900" dirty="0">
                <a:solidFill>
                  <a:schemeClr val="tx1"/>
                </a:solidFill>
              </a:rPr>
              <a:t>円</a:t>
            </a:r>
            <a:r>
              <a:rPr lang="ja-JP" altLang="en-US" sz="900" dirty="0" smtClean="0">
                <a:solidFill>
                  <a:schemeClr val="tx1"/>
                </a:solidFill>
              </a:rPr>
              <a:t>）：月</a:t>
            </a:r>
            <a:r>
              <a:rPr lang="en-US" altLang="ja-JP" sz="900" dirty="0">
                <a:solidFill>
                  <a:schemeClr val="tx1"/>
                </a:solidFill>
              </a:rPr>
              <a:t>1</a:t>
            </a:r>
            <a:r>
              <a:rPr lang="ja-JP" altLang="en-US" sz="900" dirty="0">
                <a:solidFill>
                  <a:schemeClr val="tx1"/>
                </a:solidFill>
              </a:rPr>
              <a:t>回の定期訪問による安否確認（</a:t>
            </a:r>
            <a:r>
              <a:rPr lang="en-US" altLang="ja-JP" sz="900" dirty="0">
                <a:solidFill>
                  <a:schemeClr val="tx1"/>
                </a:solidFill>
              </a:rPr>
              <a:t>1</a:t>
            </a:r>
            <a:r>
              <a:rPr lang="ja-JP" altLang="en-US" sz="900" dirty="0">
                <a:solidFill>
                  <a:schemeClr val="tx1"/>
                </a:solidFill>
              </a:rPr>
              <a:t>回</a:t>
            </a:r>
            <a:r>
              <a:rPr lang="en-US" altLang="ja-JP" sz="900" dirty="0">
                <a:solidFill>
                  <a:schemeClr val="tx1"/>
                </a:solidFill>
              </a:rPr>
              <a:t>800</a:t>
            </a:r>
            <a:r>
              <a:rPr lang="ja-JP" altLang="en-US" sz="900" dirty="0">
                <a:solidFill>
                  <a:schemeClr val="tx1"/>
                </a:solidFill>
              </a:rPr>
              <a:t>円</a:t>
            </a:r>
            <a:r>
              <a:rPr lang="ja-JP" altLang="en-US" sz="900" dirty="0" smtClean="0">
                <a:solidFill>
                  <a:schemeClr val="tx1"/>
                </a:solidFill>
              </a:rPr>
              <a:t>）</a:t>
            </a:r>
            <a:endParaRPr lang="en-US" altLang="ja-JP" sz="900" dirty="0" smtClean="0">
              <a:solidFill>
                <a:schemeClr val="tx1"/>
              </a:solidFill>
            </a:endParaRPr>
          </a:p>
          <a:p>
            <a:pPr marL="228600" indent="-228600">
              <a:buFont typeface="+mj-ea"/>
              <a:buAutoNum type="circleNumDbPlain"/>
            </a:pPr>
            <a:r>
              <a:rPr lang="ja-JP" altLang="en-US" sz="900" dirty="0">
                <a:solidFill>
                  <a:schemeClr val="tx1"/>
                </a:solidFill>
              </a:rPr>
              <a:t>有料</a:t>
            </a:r>
            <a:r>
              <a:rPr lang="ja-JP" altLang="en-US" sz="900" dirty="0" smtClean="0">
                <a:solidFill>
                  <a:schemeClr val="tx1"/>
                </a:solidFill>
              </a:rPr>
              <a:t>サービス：急病</a:t>
            </a:r>
            <a:r>
              <a:rPr lang="ja-JP" altLang="en-US" sz="900" dirty="0">
                <a:solidFill>
                  <a:schemeClr val="tx1"/>
                </a:solidFill>
              </a:rPr>
              <a:t>時の買物</a:t>
            </a:r>
            <a:r>
              <a:rPr lang="ja-JP" altLang="en-US" sz="900" dirty="0" smtClean="0">
                <a:solidFill>
                  <a:schemeClr val="tx1"/>
                </a:solidFill>
              </a:rPr>
              <a:t>支援、入院</a:t>
            </a:r>
            <a:r>
              <a:rPr lang="ja-JP" altLang="en-US" sz="900" dirty="0">
                <a:solidFill>
                  <a:schemeClr val="tx1"/>
                </a:solidFill>
              </a:rPr>
              <a:t>時の手続き・連絡の</a:t>
            </a:r>
            <a:r>
              <a:rPr lang="ja-JP" altLang="en-US" sz="900" dirty="0" smtClean="0">
                <a:solidFill>
                  <a:schemeClr val="tx1"/>
                </a:solidFill>
              </a:rPr>
              <a:t>支援、緊急</a:t>
            </a:r>
            <a:r>
              <a:rPr lang="ja-JP" altLang="en-US" sz="900" dirty="0">
                <a:solidFill>
                  <a:schemeClr val="tx1"/>
                </a:solidFill>
              </a:rPr>
              <a:t>通報システム利用時の鍵</a:t>
            </a:r>
            <a:r>
              <a:rPr lang="ja-JP" altLang="en-US" sz="900" dirty="0" smtClean="0">
                <a:solidFill>
                  <a:schemeClr val="tx1"/>
                </a:solidFill>
              </a:rPr>
              <a:t>預かりなど。</a:t>
            </a:r>
            <a:r>
              <a:rPr lang="en-US" altLang="ja-JP" sz="900" dirty="0" smtClean="0">
                <a:solidFill>
                  <a:schemeClr val="tx1"/>
                </a:solidFill>
              </a:rPr>
              <a:t>(</a:t>
            </a:r>
            <a:r>
              <a:rPr lang="ja-JP" altLang="en-US" sz="900" dirty="0">
                <a:solidFill>
                  <a:schemeClr val="tx1"/>
                </a:solidFill>
              </a:rPr>
              <a:t>祝・休日を除く</a:t>
            </a:r>
            <a:r>
              <a:rPr lang="ja-JP" altLang="en-US" sz="900" dirty="0" smtClean="0">
                <a:solidFill>
                  <a:schemeClr val="tx1"/>
                </a:solidFill>
              </a:rPr>
              <a:t>月～金曜日の</a:t>
            </a:r>
            <a:r>
              <a:rPr lang="en-US" altLang="ja-JP" sz="900" dirty="0" smtClean="0">
                <a:solidFill>
                  <a:schemeClr val="tx1"/>
                </a:solidFill>
              </a:rPr>
              <a:t>8</a:t>
            </a:r>
            <a:r>
              <a:rPr lang="en-US" altLang="ja-JP" sz="900" dirty="0">
                <a:solidFill>
                  <a:schemeClr val="tx1"/>
                </a:solidFill>
              </a:rPr>
              <a:t>-</a:t>
            </a:r>
            <a:r>
              <a:rPr lang="en-US" altLang="ja-JP" sz="900" dirty="0" smtClean="0">
                <a:solidFill>
                  <a:schemeClr val="tx1"/>
                </a:solidFill>
              </a:rPr>
              <a:t>20</a:t>
            </a:r>
            <a:r>
              <a:rPr lang="ja-JP" altLang="en-US" sz="900" dirty="0">
                <a:solidFill>
                  <a:schemeClr val="tx1"/>
                </a:solidFill>
              </a:rPr>
              <a:t>時　</a:t>
            </a:r>
            <a:r>
              <a:rPr lang="en-US" altLang="ja-JP" sz="900" dirty="0">
                <a:solidFill>
                  <a:schemeClr val="tx1"/>
                </a:solidFill>
              </a:rPr>
              <a:t>1</a:t>
            </a:r>
            <a:r>
              <a:rPr lang="ja-JP" altLang="en-US" sz="900" dirty="0">
                <a:solidFill>
                  <a:schemeClr val="tx1"/>
                </a:solidFill>
              </a:rPr>
              <a:t>時間</a:t>
            </a:r>
            <a:r>
              <a:rPr lang="en-US" altLang="ja-JP" sz="900" dirty="0">
                <a:solidFill>
                  <a:schemeClr val="tx1"/>
                </a:solidFill>
              </a:rPr>
              <a:t>800</a:t>
            </a:r>
            <a:r>
              <a:rPr lang="ja-JP" altLang="en-US" sz="900" dirty="0" smtClean="0">
                <a:solidFill>
                  <a:schemeClr val="tx1"/>
                </a:solidFill>
              </a:rPr>
              <a:t>円、それ</a:t>
            </a:r>
            <a:r>
              <a:rPr lang="ja-JP" altLang="en-US" sz="900" dirty="0">
                <a:solidFill>
                  <a:schemeClr val="tx1"/>
                </a:solidFill>
              </a:rPr>
              <a:t>以外は、</a:t>
            </a:r>
            <a:r>
              <a:rPr lang="en-US" altLang="ja-JP" sz="900" dirty="0">
                <a:solidFill>
                  <a:schemeClr val="tx1"/>
                </a:solidFill>
              </a:rPr>
              <a:t>1</a:t>
            </a:r>
            <a:r>
              <a:rPr lang="ja-JP" altLang="en-US" sz="900" dirty="0">
                <a:solidFill>
                  <a:schemeClr val="tx1"/>
                </a:solidFill>
              </a:rPr>
              <a:t>時間</a:t>
            </a:r>
            <a:r>
              <a:rPr lang="en-US" altLang="ja-JP" sz="900" dirty="0">
                <a:solidFill>
                  <a:schemeClr val="tx1"/>
                </a:solidFill>
              </a:rPr>
              <a:t>900</a:t>
            </a:r>
            <a:r>
              <a:rPr lang="ja-JP" altLang="en-US" sz="900" dirty="0" smtClean="0">
                <a:solidFill>
                  <a:schemeClr val="tx1"/>
                </a:solidFill>
              </a:rPr>
              <a:t>円</a:t>
            </a:r>
            <a:r>
              <a:rPr lang="en-US" altLang="ja-JP" sz="900" dirty="0" smtClean="0">
                <a:solidFill>
                  <a:schemeClr val="tx1"/>
                </a:solidFill>
              </a:rPr>
              <a:t>)</a:t>
            </a:r>
          </a:p>
          <a:p>
            <a:pPr marL="228600" indent="-228600">
              <a:buFont typeface="+mj-ea"/>
              <a:buAutoNum type="circleNumDbPlain"/>
            </a:pPr>
            <a:r>
              <a:rPr lang="ja-JP" altLang="en-US" sz="900" dirty="0">
                <a:solidFill>
                  <a:schemeClr val="tx1"/>
                </a:solidFill>
              </a:rPr>
              <a:t>ひとり暮らし応援事業者のネットワーク化と紹介：新聞配達や宅配事業、郵便配達、電器小売業店などのひとり暮らし高齢者などを支える事業所との提携やネットワークを</a:t>
            </a:r>
            <a:r>
              <a:rPr lang="ja-JP" altLang="en-US" sz="900" dirty="0" smtClean="0">
                <a:solidFill>
                  <a:schemeClr val="tx1"/>
                </a:solidFill>
              </a:rPr>
              <a:t>形成　など。</a:t>
            </a:r>
            <a:endParaRPr lang="en-US" altLang="ja-JP" sz="900" dirty="0" smtClean="0">
              <a:solidFill>
                <a:schemeClr val="tx1"/>
              </a:solidFill>
            </a:endParaRPr>
          </a:p>
          <a:p>
            <a:endParaRPr lang="en-US" altLang="ja-JP" sz="900" dirty="0">
              <a:solidFill>
                <a:schemeClr val="tx1"/>
              </a:solidFill>
            </a:endParaRPr>
          </a:p>
          <a:p>
            <a:pPr marL="171450" indent="-171450">
              <a:buFont typeface="Arial" panose="020B0604020202020204" pitchFamily="34" charset="0"/>
              <a:buChar char="•"/>
            </a:pPr>
            <a:r>
              <a:rPr lang="ja-JP" altLang="en-US" sz="900" dirty="0" smtClean="0">
                <a:solidFill>
                  <a:schemeClr val="tx1"/>
                </a:solidFill>
              </a:rPr>
              <a:t>これらの取組みにより、地域</a:t>
            </a:r>
            <a:r>
              <a:rPr lang="ja-JP" altLang="en-US" sz="900" dirty="0">
                <a:solidFill>
                  <a:schemeClr val="tx1"/>
                </a:solidFill>
              </a:rPr>
              <a:t>との繋がりを拒否して</a:t>
            </a:r>
            <a:r>
              <a:rPr lang="ja-JP" altLang="en-US" sz="900" dirty="0" smtClean="0">
                <a:solidFill>
                  <a:schemeClr val="tx1"/>
                </a:solidFill>
              </a:rPr>
              <a:t>いた高齢者を</a:t>
            </a:r>
            <a:r>
              <a:rPr lang="ja-JP" altLang="en-US" sz="900" dirty="0">
                <a:solidFill>
                  <a:schemeClr val="tx1"/>
                </a:solidFill>
              </a:rPr>
              <a:t>把握し、地域福祉活動とリンクすることによ り新たな繋がりを</a:t>
            </a:r>
            <a:r>
              <a:rPr lang="ja-JP" altLang="en-US" sz="900" dirty="0" smtClean="0">
                <a:solidFill>
                  <a:schemeClr val="tx1"/>
                </a:solidFill>
              </a:rPr>
              <a:t>構築</a:t>
            </a:r>
            <a:r>
              <a:rPr lang="ja-JP" altLang="en-US" sz="900" dirty="0">
                <a:solidFill>
                  <a:schemeClr val="tx1"/>
                </a:solidFill>
              </a:rPr>
              <a:t>でき</a:t>
            </a:r>
            <a:r>
              <a:rPr lang="ja-JP" altLang="en-US" sz="900" dirty="0" smtClean="0">
                <a:solidFill>
                  <a:schemeClr val="tx1"/>
                </a:solidFill>
              </a:rPr>
              <a:t>た、希望者宅</a:t>
            </a:r>
            <a:r>
              <a:rPr lang="ja-JP" altLang="en-US" sz="900" dirty="0">
                <a:solidFill>
                  <a:schemeClr val="tx1"/>
                </a:solidFill>
              </a:rPr>
              <a:t>へ民生委員によるフォロー訪問や安心キット</a:t>
            </a:r>
            <a:r>
              <a:rPr lang="ja-JP" altLang="en-US" sz="900" dirty="0" smtClean="0">
                <a:solidFill>
                  <a:schemeClr val="tx1"/>
                </a:solidFill>
              </a:rPr>
              <a:t>を配布</a:t>
            </a:r>
            <a:r>
              <a:rPr lang="ja-JP" altLang="en-US" sz="900" dirty="0">
                <a:solidFill>
                  <a:schemeClr val="tx1"/>
                </a:solidFill>
              </a:rPr>
              <a:t>したことによりひとり暮らし高齢者の登録者の拡大が</a:t>
            </a:r>
            <a:r>
              <a:rPr lang="ja-JP" altLang="en-US" sz="900" dirty="0" smtClean="0">
                <a:solidFill>
                  <a:schemeClr val="tx1"/>
                </a:solidFill>
              </a:rPr>
              <a:t>図れた、 </a:t>
            </a:r>
            <a:r>
              <a:rPr lang="ja-JP" altLang="en-US" sz="900" dirty="0">
                <a:solidFill>
                  <a:schemeClr val="tx1"/>
                </a:solidFill>
              </a:rPr>
              <a:t>地縁型のつながりを希望</a:t>
            </a:r>
            <a:r>
              <a:rPr lang="ja-JP" altLang="en-US" sz="900" dirty="0" smtClean="0">
                <a:solidFill>
                  <a:schemeClr val="tx1"/>
                </a:solidFill>
              </a:rPr>
              <a:t>しない高齢者へ</a:t>
            </a:r>
            <a:r>
              <a:rPr lang="ja-JP" altLang="en-US" sz="900" dirty="0">
                <a:solidFill>
                  <a:schemeClr val="tx1"/>
                </a:solidFill>
              </a:rPr>
              <a:t>新たなサービスの開発が</a:t>
            </a:r>
            <a:r>
              <a:rPr lang="ja-JP" altLang="en-US" sz="900" dirty="0" smtClean="0">
                <a:solidFill>
                  <a:schemeClr val="tx1"/>
                </a:solidFill>
              </a:rPr>
              <a:t>進んだ、などの成果が報告されている。</a:t>
            </a:r>
            <a:endParaRPr lang="en-US" altLang="ja-JP" sz="900" dirty="0" smtClean="0">
              <a:solidFill>
                <a:schemeClr val="tx1"/>
              </a:solidFill>
            </a:endParaRPr>
          </a:p>
          <a:p>
            <a:pPr marL="171450" indent="-171450">
              <a:buFont typeface="Arial" panose="020B0604020202020204" pitchFamily="34" charset="0"/>
              <a:buChar char="•"/>
            </a:pPr>
            <a:r>
              <a:rPr lang="ja-JP" altLang="en-US" sz="900" dirty="0" smtClean="0">
                <a:solidFill>
                  <a:schemeClr val="tx1"/>
                </a:solidFill>
              </a:rPr>
              <a:t>平成</a:t>
            </a:r>
            <a:r>
              <a:rPr lang="en-US" altLang="ja-JP" sz="900" dirty="0" smtClean="0">
                <a:solidFill>
                  <a:schemeClr val="tx1"/>
                </a:solidFill>
              </a:rPr>
              <a:t>26</a:t>
            </a:r>
            <a:r>
              <a:rPr lang="ja-JP" altLang="en-US" sz="900" dirty="0" smtClean="0">
                <a:solidFill>
                  <a:schemeClr val="tx1"/>
                </a:solidFill>
              </a:rPr>
              <a:t>年度から新たに社会的孤立者に対して、孤立防止に向けた居場所づくりの取組みも行っている。</a:t>
            </a:r>
            <a:endParaRPr lang="en-US" altLang="ja-JP" sz="900" dirty="0">
              <a:solidFill>
                <a:schemeClr val="tx1"/>
              </a:solidFill>
            </a:endParaRPr>
          </a:p>
          <a:p>
            <a:endParaRPr lang="en-US" altLang="ja-JP" sz="1200" dirty="0" smtClean="0">
              <a:solidFill>
                <a:schemeClr val="tx1"/>
              </a:solidFill>
            </a:endParaRPr>
          </a:p>
          <a:p>
            <a:endParaRPr lang="en-US" altLang="ja-JP" sz="900" dirty="0">
              <a:solidFill>
                <a:schemeClr val="tx1"/>
              </a:solidFill>
            </a:endParaRPr>
          </a:p>
          <a:p>
            <a:endParaRPr lang="en-US" altLang="ja-JP" sz="1050" dirty="0" smtClean="0">
              <a:solidFill>
                <a:srgbClr val="FF0000"/>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endParaRPr lang="en-US" altLang="ja-JP" sz="1200" dirty="0" smtClean="0">
              <a:solidFill>
                <a:schemeClr val="tx1"/>
              </a:solidFill>
            </a:endParaRPr>
          </a:p>
        </p:txBody>
      </p:sp>
      <p:pic>
        <p:nvPicPr>
          <p:cNvPr id="20" name="Picture 2" descr="安心生活創造事業イメージ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372" y="4852302"/>
            <a:ext cx="1626051" cy="1147270"/>
          </a:xfrm>
          <a:prstGeom prst="rect">
            <a:avLst/>
          </a:prstGeom>
          <a:noFill/>
          <a:extLst>
            <a:ext uri="{909E8E84-426E-40DD-AFC4-6F175D3DCCD1}">
              <a14:hiddenFill xmlns:a14="http://schemas.microsoft.com/office/drawing/2010/main">
                <a:solidFill>
                  <a:srgbClr val="FFFFFF"/>
                </a:solidFill>
              </a14:hiddenFill>
            </a:ext>
          </a:extLst>
        </p:spPr>
      </p:pic>
      <p:sp>
        <p:nvSpPr>
          <p:cNvPr id="21" name="正方形/長方形 20"/>
          <p:cNvSpPr/>
          <p:nvPr/>
        </p:nvSpPr>
        <p:spPr>
          <a:xfrm>
            <a:off x="467540" y="5999572"/>
            <a:ext cx="3819249" cy="461665"/>
          </a:xfrm>
          <a:prstGeom prst="rect">
            <a:avLst/>
          </a:prstGeom>
        </p:spPr>
        <p:txBody>
          <a:bodyPr wrap="square">
            <a:spAutoFit/>
          </a:bodyPr>
          <a:lstStyle/>
          <a:p>
            <a:r>
              <a:rPr lang="ja-JP" altLang="en-US" sz="800" dirty="0" smtClean="0"/>
              <a:t>出典</a:t>
            </a:r>
            <a:r>
              <a:rPr lang="ja-JP" altLang="en-US" sz="800" dirty="0"/>
              <a:t>：</a:t>
            </a:r>
            <a:r>
              <a:rPr lang="zh-TW" altLang="en-US" sz="800" dirty="0" smtClean="0"/>
              <a:t>豊中市</a:t>
            </a:r>
            <a:r>
              <a:rPr lang="zh-TW" altLang="en-US" sz="800" dirty="0"/>
              <a:t>社会福祉協</a:t>
            </a:r>
            <a:r>
              <a:rPr lang="zh-TW" altLang="en-US" sz="800" dirty="0" smtClean="0"/>
              <a:t>議会</a:t>
            </a:r>
            <a:r>
              <a:rPr lang="ja-JP" altLang="en-US" sz="800" dirty="0" smtClean="0"/>
              <a:t>ホームページ</a:t>
            </a:r>
            <a:endParaRPr lang="en-US" altLang="ja-JP" sz="800" dirty="0" smtClean="0"/>
          </a:p>
          <a:p>
            <a:r>
              <a:rPr lang="ja-JP" altLang="en-US" sz="800" dirty="0" smtClean="0"/>
              <a:t>厚生労働省・</a:t>
            </a:r>
            <a:r>
              <a:rPr lang="zh-TW" altLang="en-US" sz="800" dirty="0" smtClean="0"/>
              <a:t>安心</a:t>
            </a:r>
            <a:r>
              <a:rPr lang="zh-TW" altLang="en-US" sz="800" dirty="0"/>
              <a:t>生活創造事業推進</a:t>
            </a:r>
            <a:r>
              <a:rPr lang="zh-TW" altLang="en-US" sz="800" dirty="0" smtClean="0"/>
              <a:t>検討会</a:t>
            </a:r>
            <a:r>
              <a:rPr lang="ja-JP" altLang="en-US" sz="800" dirty="0" smtClean="0"/>
              <a:t>「</a:t>
            </a:r>
            <a:r>
              <a:rPr lang="zh-TW" altLang="en-US" sz="800" dirty="0"/>
              <a:t>安心生活創造事業成果</a:t>
            </a:r>
            <a:r>
              <a:rPr lang="zh-TW" altLang="en-US" sz="800" dirty="0" smtClean="0"/>
              <a:t>報告書</a:t>
            </a:r>
            <a:r>
              <a:rPr lang="ja-JP" altLang="en-US" sz="800" dirty="0" smtClean="0"/>
              <a:t>」平成</a:t>
            </a:r>
            <a:r>
              <a:rPr lang="ja-JP" altLang="en-US" sz="800" dirty="0"/>
              <a:t>２４年８月</a:t>
            </a:r>
            <a:endParaRPr lang="en-US" altLang="ja-JP" sz="800" dirty="0"/>
          </a:p>
        </p:txBody>
      </p:sp>
      <p:sp>
        <p:nvSpPr>
          <p:cNvPr id="9" name="角丸四角形 8"/>
          <p:cNvSpPr/>
          <p:nvPr/>
        </p:nvSpPr>
        <p:spPr>
          <a:xfrm>
            <a:off x="4593655" y="1320366"/>
            <a:ext cx="4451594" cy="5204978"/>
          </a:xfrm>
          <a:prstGeom prst="roundRect">
            <a:avLst>
              <a:gd name="adj" fmla="val 73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altLang="ja-JP" sz="1400" dirty="0" smtClean="0">
                <a:solidFill>
                  <a:schemeClr val="tx1"/>
                </a:solidFill>
              </a:rPr>
              <a:t>【</a:t>
            </a:r>
            <a:r>
              <a:rPr lang="ja-JP" altLang="en-US" sz="1400" dirty="0" smtClean="0">
                <a:solidFill>
                  <a:schemeClr val="tx1"/>
                </a:solidFill>
              </a:rPr>
              <a:t>安心・安全なまちづくり</a:t>
            </a:r>
            <a:r>
              <a:rPr lang="en-US" altLang="ja-JP" sz="1400" dirty="0" smtClean="0">
                <a:solidFill>
                  <a:schemeClr val="tx1"/>
                </a:solidFill>
              </a:rPr>
              <a:t>】</a:t>
            </a:r>
          </a:p>
          <a:p>
            <a:r>
              <a:rPr lang="ja-JP" altLang="en-US" sz="1200" dirty="0" smtClean="0">
                <a:solidFill>
                  <a:schemeClr val="tx1"/>
                </a:solidFill>
              </a:rPr>
              <a:t>密集</a:t>
            </a:r>
            <a:r>
              <a:rPr lang="ja-JP" altLang="en-US" sz="1200" dirty="0">
                <a:solidFill>
                  <a:schemeClr val="tx1"/>
                </a:solidFill>
              </a:rPr>
              <a:t>住宅市街地整備促進</a:t>
            </a:r>
            <a:r>
              <a:rPr lang="ja-JP" altLang="en-US" sz="1200" dirty="0" smtClean="0">
                <a:solidFill>
                  <a:schemeClr val="tx1"/>
                </a:solidFill>
              </a:rPr>
              <a:t>事業</a:t>
            </a:r>
            <a:r>
              <a:rPr lang="en-US" altLang="ja-JP" sz="1200" dirty="0" smtClean="0">
                <a:solidFill>
                  <a:schemeClr val="tx1"/>
                </a:solidFill>
              </a:rPr>
              <a:t>(</a:t>
            </a:r>
            <a:r>
              <a:rPr lang="ja-JP" altLang="en-US" sz="1200" dirty="0" smtClean="0">
                <a:solidFill>
                  <a:schemeClr val="tx1"/>
                </a:solidFill>
              </a:rPr>
              <a:t>大阪府寝屋川市</a:t>
            </a:r>
            <a:r>
              <a:rPr lang="en-US" altLang="ja-JP" sz="1200" dirty="0" smtClean="0">
                <a:solidFill>
                  <a:schemeClr val="tx1"/>
                </a:solidFill>
              </a:rPr>
              <a:t>)</a:t>
            </a:r>
          </a:p>
          <a:p>
            <a:pPr marL="171450" indent="-171450">
              <a:buFont typeface="Arial" panose="020B0604020202020204" pitchFamily="34" charset="0"/>
              <a:buChar char="•"/>
            </a:pPr>
            <a:endParaRPr lang="en-US" altLang="ja-JP" sz="900" dirty="0">
              <a:solidFill>
                <a:schemeClr val="tx1"/>
              </a:solidFill>
            </a:endParaRPr>
          </a:p>
          <a:p>
            <a:pPr marL="171450" indent="-171450">
              <a:buFont typeface="Arial" panose="020B0604020202020204" pitchFamily="34" charset="0"/>
              <a:buChar char="•"/>
            </a:pPr>
            <a:r>
              <a:rPr lang="ja-JP" altLang="en-US" sz="900" dirty="0">
                <a:solidFill>
                  <a:schemeClr val="tx1"/>
                </a:solidFill>
              </a:rPr>
              <a:t>市は、文化住宅、木造アパートなどの除却工事費、入居者の移転費の一部を補助。</a:t>
            </a:r>
            <a:r>
              <a:rPr lang="en-US" altLang="ja-JP" sz="900" dirty="0">
                <a:solidFill>
                  <a:schemeClr val="tx1"/>
                </a:solidFill>
              </a:rPr>
              <a:t>(</a:t>
            </a:r>
            <a:r>
              <a:rPr lang="ja-JP" altLang="en-US" sz="900" dirty="0">
                <a:solidFill>
                  <a:schemeClr val="tx1"/>
                </a:solidFill>
              </a:rPr>
              <a:t>萱島東地区、池田・大利地区、香里地区の重点整備地区が対象</a:t>
            </a:r>
            <a:r>
              <a:rPr lang="en-US" altLang="ja-JP" sz="900" dirty="0">
                <a:solidFill>
                  <a:schemeClr val="tx1"/>
                </a:solidFill>
              </a:rPr>
              <a:t>)</a:t>
            </a:r>
          </a:p>
          <a:p>
            <a:pPr marL="171450" indent="-171450">
              <a:buFont typeface="Arial" panose="020B0604020202020204" pitchFamily="34" charset="0"/>
              <a:buChar char="•"/>
            </a:pPr>
            <a:endParaRPr lang="ja-JP" altLang="en-US" sz="900" dirty="0">
              <a:solidFill>
                <a:schemeClr val="tx1"/>
              </a:solidFill>
            </a:endParaRPr>
          </a:p>
          <a:p>
            <a:pPr marL="171450" indent="-171450">
              <a:buFont typeface="Arial" panose="020B0604020202020204" pitchFamily="34" charset="0"/>
              <a:buChar char="•"/>
            </a:pPr>
            <a:r>
              <a:rPr lang="ja-JP" altLang="en-US" sz="900" dirty="0">
                <a:solidFill>
                  <a:schemeClr val="tx1"/>
                </a:solidFill>
              </a:rPr>
              <a:t>本事業のさきがけは、寝屋川市、</a:t>
            </a:r>
            <a:r>
              <a:rPr lang="en-US" altLang="ja-JP" sz="900" dirty="0">
                <a:solidFill>
                  <a:schemeClr val="tx1"/>
                </a:solidFill>
              </a:rPr>
              <a:t>UR</a:t>
            </a:r>
            <a:r>
              <a:rPr lang="ja-JP" altLang="en-US" sz="900" dirty="0">
                <a:solidFill>
                  <a:schemeClr val="tx1"/>
                </a:solidFill>
              </a:rPr>
              <a:t>都市機構、民間家主の</a:t>
            </a:r>
            <a:r>
              <a:rPr lang="en-US" altLang="ja-JP" sz="900" dirty="0">
                <a:solidFill>
                  <a:schemeClr val="tx1"/>
                </a:solidFill>
              </a:rPr>
              <a:t>3</a:t>
            </a:r>
            <a:r>
              <a:rPr lang="ja-JP" altLang="en-US" sz="900" dirty="0">
                <a:solidFill>
                  <a:schemeClr val="tx1"/>
                </a:solidFill>
              </a:rPr>
              <a:t>つが主体となった萱島東地区の建て替え事業。老朽化した木造賃貸住宅の民間家主が</a:t>
            </a:r>
            <a:r>
              <a:rPr lang="en-US" altLang="ja-JP" sz="900" dirty="0">
                <a:solidFill>
                  <a:schemeClr val="tx1"/>
                </a:solidFill>
              </a:rPr>
              <a:t>UR</a:t>
            </a:r>
            <a:r>
              <a:rPr lang="ja-JP" altLang="en-US" sz="900" dirty="0">
                <a:solidFill>
                  <a:schemeClr val="tx1"/>
                </a:solidFill>
              </a:rPr>
              <a:t>に土地を売却し、土地の一部に新たに住宅を建て替え、残りの土地に、市が道路・公園等の公共施設の整備を担当。これを先駆けとして、民間建替えゾーンにおいて市、大阪府都市整備推進センター、都市機構によるコーディネートの実施により、</a:t>
            </a:r>
            <a:r>
              <a:rPr lang="en-US" altLang="ja-JP" sz="900" dirty="0">
                <a:solidFill>
                  <a:schemeClr val="tx1"/>
                </a:solidFill>
              </a:rPr>
              <a:t>4</a:t>
            </a:r>
            <a:r>
              <a:rPr lang="ja-JP" altLang="en-US" sz="900" dirty="0">
                <a:solidFill>
                  <a:schemeClr val="tx1"/>
                </a:solidFill>
              </a:rPr>
              <a:t>地区において共同化及び建替えが連鎖的に実施された。</a:t>
            </a:r>
            <a:endParaRPr lang="en-US" altLang="ja-JP" sz="900" dirty="0">
              <a:solidFill>
                <a:schemeClr val="tx1"/>
              </a:solidFill>
            </a:endParaRPr>
          </a:p>
          <a:p>
            <a:pPr marL="171450" indent="-171450">
              <a:buFont typeface="Arial" panose="020B0604020202020204" pitchFamily="34" charset="0"/>
              <a:buChar char="•"/>
            </a:pPr>
            <a:endParaRPr lang="en-US" altLang="ja-JP" sz="900" dirty="0">
              <a:solidFill>
                <a:schemeClr val="tx1"/>
              </a:solidFill>
            </a:endParaRPr>
          </a:p>
          <a:p>
            <a:pPr marL="171450" indent="-171450">
              <a:buFont typeface="Arial" panose="020B0604020202020204" pitchFamily="34" charset="0"/>
              <a:buChar char="•"/>
            </a:pPr>
            <a:r>
              <a:rPr lang="ja-JP" altLang="en-US" sz="900" dirty="0" smtClean="0">
                <a:solidFill>
                  <a:schemeClr val="tx1"/>
                </a:solidFill>
              </a:rPr>
              <a:t>老朽</a:t>
            </a:r>
            <a:r>
              <a:rPr lang="ja-JP" altLang="en-US" sz="900" dirty="0">
                <a:solidFill>
                  <a:schemeClr val="tx1"/>
                </a:solidFill>
              </a:rPr>
              <a:t>住宅の除却や、道路</a:t>
            </a:r>
            <a:r>
              <a:rPr lang="ja-JP" altLang="en-US" sz="900" i="1" dirty="0" smtClean="0">
                <a:solidFill>
                  <a:schemeClr val="tx1"/>
                </a:solidFill>
              </a:rPr>
              <a:t>の</a:t>
            </a:r>
            <a:r>
              <a:rPr lang="ja-JP" altLang="en-US" sz="900" dirty="0" smtClean="0">
                <a:solidFill>
                  <a:schemeClr val="tx1"/>
                </a:solidFill>
              </a:rPr>
              <a:t>整備、</a:t>
            </a:r>
            <a:r>
              <a:rPr lang="ja-JP" altLang="en-US" sz="900" dirty="0">
                <a:solidFill>
                  <a:schemeClr val="tx1"/>
                </a:solidFill>
              </a:rPr>
              <a:t>公園・</a:t>
            </a:r>
            <a:r>
              <a:rPr lang="ja-JP" altLang="en-US" sz="900" dirty="0" smtClean="0">
                <a:solidFill>
                  <a:schemeClr val="tx1"/>
                </a:solidFill>
              </a:rPr>
              <a:t>広場の建設</a:t>
            </a:r>
            <a:r>
              <a:rPr lang="ja-JP" altLang="en-US" sz="900" dirty="0">
                <a:solidFill>
                  <a:schemeClr val="tx1"/>
                </a:solidFill>
              </a:rPr>
              <a:t>等により</a:t>
            </a:r>
            <a:r>
              <a:rPr lang="ja-JP" altLang="en-US" sz="900" dirty="0" smtClean="0">
                <a:solidFill>
                  <a:schemeClr val="tx1"/>
                </a:solidFill>
              </a:rPr>
              <a:t>、密集</a:t>
            </a:r>
            <a:r>
              <a:rPr lang="ja-JP" altLang="en-US" sz="900" dirty="0">
                <a:solidFill>
                  <a:schemeClr val="tx1"/>
                </a:solidFill>
              </a:rPr>
              <a:t>市街地の改善が進められている。</a:t>
            </a:r>
            <a:endParaRPr lang="en-US" altLang="ja-JP" sz="900" dirty="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endParaRPr lang="en-US" altLang="ja-JP" sz="1000" dirty="0">
              <a:solidFill>
                <a:schemeClr val="tx1"/>
              </a:solidFill>
            </a:endParaRPr>
          </a:p>
          <a:p>
            <a:endParaRPr lang="en-US" altLang="ja-JP" sz="1200" dirty="0" smtClean="0">
              <a:solidFill>
                <a:schemeClr val="tx1"/>
              </a:solidFill>
            </a:endParaRPr>
          </a:p>
        </p:txBody>
      </p:sp>
      <p:sp>
        <p:nvSpPr>
          <p:cNvPr id="10" name="正方形/長方形 9"/>
          <p:cNvSpPr/>
          <p:nvPr/>
        </p:nvSpPr>
        <p:spPr>
          <a:xfrm>
            <a:off x="4816327" y="6141490"/>
            <a:ext cx="3819249" cy="338554"/>
          </a:xfrm>
          <a:prstGeom prst="rect">
            <a:avLst/>
          </a:prstGeom>
        </p:spPr>
        <p:txBody>
          <a:bodyPr wrap="square">
            <a:spAutoFit/>
          </a:bodyPr>
          <a:lstStyle/>
          <a:p>
            <a:r>
              <a:rPr lang="ja-JP" altLang="en-US" sz="800" dirty="0" smtClean="0"/>
              <a:t>出典：寝屋川市ホームページ</a:t>
            </a:r>
            <a:endParaRPr lang="en-US" altLang="ja-JP" sz="800" dirty="0" smtClean="0"/>
          </a:p>
          <a:p>
            <a:r>
              <a:rPr lang="ja-JP" altLang="en-US" sz="800" dirty="0"/>
              <a:t>ＵＲ都市</a:t>
            </a:r>
            <a:r>
              <a:rPr lang="ja-JP" altLang="en-US" sz="800" dirty="0" smtClean="0"/>
              <a:t>機構「密集</a:t>
            </a:r>
            <a:r>
              <a:rPr lang="ja-JP" altLang="en-US" sz="800" dirty="0"/>
              <a:t>市街地整備 安全で快適なまちをめざして</a:t>
            </a:r>
            <a:r>
              <a:rPr lang="ja-JP" altLang="en-US" sz="800" dirty="0" smtClean="0"/>
              <a:t>」</a:t>
            </a:r>
            <a:r>
              <a:rPr lang="en-US" altLang="ja-JP" sz="800" dirty="0" smtClean="0"/>
              <a:t>2007</a:t>
            </a:r>
            <a:r>
              <a:rPr lang="ja-JP" altLang="en-US" sz="800" dirty="0" smtClean="0"/>
              <a:t>年</a:t>
            </a:r>
            <a:r>
              <a:rPr lang="en-US" altLang="ja-JP" sz="800" dirty="0" smtClean="0"/>
              <a:t>10 </a:t>
            </a:r>
            <a:r>
              <a:rPr lang="ja-JP" altLang="en-US" sz="800" dirty="0"/>
              <a:t>月</a:t>
            </a:r>
            <a:endParaRPr lang="en-US" altLang="ja-JP" sz="8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1763" y="4791582"/>
            <a:ext cx="1598709" cy="1271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8848" y="3645036"/>
            <a:ext cx="1545050" cy="1153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3592813"/>
            <a:ext cx="2103436" cy="256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正方形/長方形 15"/>
          <p:cNvSpPr/>
          <p:nvPr/>
        </p:nvSpPr>
        <p:spPr>
          <a:xfrm>
            <a:off x="320702" y="478332"/>
            <a:ext cx="8111826" cy="307777"/>
          </a:xfrm>
          <a:prstGeom prst="rect">
            <a:avLst/>
          </a:prstGeom>
        </p:spPr>
        <p:txBody>
          <a:bodyPr wrap="square">
            <a:spAutoFit/>
          </a:bodyPr>
          <a:lstStyle/>
          <a:p>
            <a:pPr marL="180000" lvl="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（２）地域類型別課題への対応　地域の特色を高める先進事例</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 name="直線コネクタ 16"/>
          <p:cNvCxnSpPr/>
          <p:nvPr/>
        </p:nvCxnSpPr>
        <p:spPr>
          <a:xfrm>
            <a:off x="179512" y="799200"/>
            <a:ext cx="8784976"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2744784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63</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738664"/>
          </a:xfrm>
          <a:prstGeom prst="rect">
            <a:avLst/>
          </a:prstGeom>
        </p:spPr>
        <p:txBody>
          <a:bodyPr wrap="square">
            <a:spAutoFit/>
          </a:bodyPr>
          <a:lstStyle/>
          <a:p>
            <a:pPr marL="180000" lvl="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③郊外部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628650" lvl="1" indent="-171450">
              <a:buFont typeface="Arial" panose="020B0604020202020204" pitchFamily="34" charset="0"/>
              <a:buChar char="•"/>
              <a:defRPr/>
            </a:pPr>
            <a:r>
              <a:rPr lang="ja-JP" altLang="en-US" sz="1400" dirty="0">
                <a:solidFill>
                  <a:sysClr val="windowText" lastClr="000000"/>
                </a:solidFill>
              </a:rPr>
              <a:t>団地の再生、空き家対策など、ベッドタウン固有の問題を解決して、新たな世代を呼びこみ</a:t>
            </a:r>
            <a:r>
              <a:rPr lang="ja-JP" altLang="en-US" sz="1400" dirty="0" smtClean="0">
                <a:solidFill>
                  <a:sysClr val="windowText" lastClr="000000"/>
                </a:solidFill>
              </a:rPr>
              <a:t>、</a:t>
            </a:r>
            <a:r>
              <a:rPr lang="ja-JP" altLang="en-US" sz="1400" u="sng" dirty="0">
                <a:solidFill>
                  <a:sysClr val="windowText" lastClr="000000"/>
                </a:solidFill>
              </a:rPr>
              <a:t>高齢者・子供がいきいき暮らせる</a:t>
            </a:r>
            <a:r>
              <a:rPr lang="ja-JP" altLang="en-US" sz="1400" u="sng" dirty="0" smtClean="0">
                <a:solidFill>
                  <a:sysClr val="windowText" lastClr="000000"/>
                </a:solidFill>
              </a:rPr>
              <a:t>まち</a:t>
            </a:r>
            <a:r>
              <a:rPr lang="ja-JP" altLang="en-US" sz="1400" dirty="0" smtClean="0">
                <a:solidFill>
                  <a:sysClr val="windowText" lastClr="000000"/>
                </a:solidFill>
              </a:rPr>
              <a:t>、</a:t>
            </a:r>
            <a:r>
              <a:rPr lang="ja-JP" altLang="en-US" sz="1400" u="sng" dirty="0" smtClean="0">
                <a:solidFill>
                  <a:sysClr val="windowText" lastClr="000000"/>
                </a:solidFill>
              </a:rPr>
              <a:t>持続</a:t>
            </a:r>
            <a:r>
              <a:rPr lang="ja-JP" altLang="en-US" sz="1400" u="sng" dirty="0">
                <a:solidFill>
                  <a:sysClr val="windowText" lastClr="000000"/>
                </a:solidFill>
              </a:rPr>
              <a:t>可能なまち</a:t>
            </a:r>
            <a:r>
              <a:rPr lang="ja-JP" altLang="en-US" sz="1400" dirty="0">
                <a:solidFill>
                  <a:sysClr val="windowText" lastClr="000000"/>
                </a:solidFill>
              </a:rPr>
              <a:t>を目指す</a:t>
            </a:r>
            <a:r>
              <a:rPr lang="ja-JP" altLang="en-US" sz="1400" dirty="0" smtClean="0">
                <a:solidFill>
                  <a:sysClr val="windowText" lastClr="000000"/>
                </a:solidFill>
              </a:rPr>
              <a:t>。</a:t>
            </a:r>
            <a:endParaRPr lang="ja-JP" altLang="en-US" sz="1400" dirty="0">
              <a:solidFill>
                <a:sysClr val="windowText" lastClr="000000"/>
              </a:solidFill>
            </a:endParaRPr>
          </a:p>
        </p:txBody>
      </p:sp>
      <p:sp>
        <p:nvSpPr>
          <p:cNvPr id="9" name="角丸四角形 8"/>
          <p:cNvSpPr/>
          <p:nvPr/>
        </p:nvSpPr>
        <p:spPr>
          <a:xfrm>
            <a:off x="320921" y="1697906"/>
            <a:ext cx="4255005" cy="4791434"/>
          </a:xfrm>
          <a:prstGeom prst="roundRect">
            <a:avLst>
              <a:gd name="adj" fmla="val 73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altLang="ja-JP" sz="1400" dirty="0" smtClean="0">
                <a:solidFill>
                  <a:schemeClr val="tx1"/>
                </a:solidFill>
              </a:rPr>
              <a:t>【</a:t>
            </a:r>
            <a:r>
              <a:rPr lang="ja-JP" altLang="en-US" sz="1400" dirty="0" smtClean="0">
                <a:solidFill>
                  <a:schemeClr val="tx1"/>
                </a:solidFill>
              </a:rPr>
              <a:t>持続可能なまちづくり</a:t>
            </a:r>
            <a:r>
              <a:rPr lang="en-US" altLang="ja-JP" sz="1400" dirty="0" smtClean="0">
                <a:solidFill>
                  <a:schemeClr val="tx1"/>
                </a:solidFill>
              </a:rPr>
              <a:t>】</a:t>
            </a:r>
            <a:r>
              <a:rPr lang="ja-JP" altLang="en-US" sz="1400" dirty="0" smtClean="0">
                <a:solidFill>
                  <a:schemeClr val="tx1"/>
                </a:solidFill>
              </a:rPr>
              <a:t>団地の再生</a:t>
            </a:r>
            <a:endParaRPr lang="en-US" altLang="ja-JP" sz="1400" dirty="0" smtClean="0">
              <a:solidFill>
                <a:schemeClr val="tx1"/>
              </a:solidFill>
            </a:endParaRPr>
          </a:p>
          <a:p>
            <a:r>
              <a:rPr lang="zh-TW" altLang="en-US" sz="1200" dirty="0">
                <a:solidFill>
                  <a:schemeClr val="tx1"/>
                </a:solidFill>
              </a:rPr>
              <a:t>官学連携団地活性化推進</a:t>
            </a:r>
            <a:r>
              <a:rPr lang="zh-TW" altLang="en-US" sz="1200" dirty="0" smtClean="0">
                <a:solidFill>
                  <a:schemeClr val="tx1"/>
                </a:solidFill>
              </a:rPr>
              <a:t>事業</a:t>
            </a:r>
            <a:r>
              <a:rPr lang="en-US" altLang="ja-JP" sz="1200" dirty="0" smtClean="0">
                <a:solidFill>
                  <a:schemeClr val="tx1"/>
                </a:solidFill>
              </a:rPr>
              <a:t>(</a:t>
            </a:r>
            <a:r>
              <a:rPr lang="ja-JP" altLang="en-US" sz="1200" dirty="0" smtClean="0">
                <a:solidFill>
                  <a:schemeClr val="tx1"/>
                </a:solidFill>
              </a:rPr>
              <a:t>埼玉県・春日部市</a:t>
            </a:r>
            <a:r>
              <a:rPr lang="en-US" altLang="ja-JP" sz="1200" dirty="0" smtClean="0">
                <a:solidFill>
                  <a:schemeClr val="tx1"/>
                </a:solidFill>
              </a:rPr>
              <a:t>)</a:t>
            </a:r>
          </a:p>
          <a:p>
            <a:pPr marL="171450" indent="-171450">
              <a:buFont typeface="Arial" panose="020B0604020202020204" pitchFamily="34" charset="0"/>
              <a:buChar char="•"/>
            </a:pPr>
            <a:endParaRPr lang="en-US" altLang="ja-JP" sz="1200" dirty="0">
              <a:solidFill>
                <a:schemeClr val="tx1"/>
              </a:solidFill>
            </a:endParaRPr>
          </a:p>
          <a:p>
            <a:pPr marL="171450" indent="-171450">
              <a:buFont typeface="Arial" panose="020B0604020202020204" pitchFamily="34" charset="0"/>
              <a:buChar char="•"/>
            </a:pPr>
            <a:r>
              <a:rPr lang="ja-JP" altLang="en-US" sz="900" dirty="0">
                <a:solidFill>
                  <a:schemeClr val="tx1"/>
                </a:solidFill>
              </a:rPr>
              <a:t>市が包括的連携協定を結んでいる大学と連携し、在学中の学生に武里団地に住んで地域貢献活動をしてもらうことで、武里団地の活性化を図り、入居の促進に寄与することを目的とした</a:t>
            </a:r>
            <a:r>
              <a:rPr lang="ja-JP" altLang="en-US" sz="900" dirty="0" smtClean="0">
                <a:solidFill>
                  <a:schemeClr val="tx1"/>
                </a:solidFill>
              </a:rPr>
              <a:t>取り組み。</a:t>
            </a:r>
            <a:endParaRPr lang="ja-JP" altLang="en-US" sz="900" dirty="0">
              <a:solidFill>
                <a:schemeClr val="tx1"/>
              </a:solidFill>
            </a:endParaRPr>
          </a:p>
          <a:p>
            <a:pPr marL="171450" indent="-171450">
              <a:buFont typeface="Arial" panose="020B0604020202020204" pitchFamily="34" charset="0"/>
              <a:buChar char="•"/>
            </a:pPr>
            <a:endParaRPr lang="en-US" altLang="ja-JP" sz="900" dirty="0" smtClean="0">
              <a:solidFill>
                <a:schemeClr val="tx1"/>
              </a:solidFill>
            </a:endParaRPr>
          </a:p>
          <a:p>
            <a:pPr marL="171450" indent="-171450">
              <a:buFont typeface="Arial" panose="020B0604020202020204" pitchFamily="34" charset="0"/>
              <a:buChar char="•"/>
            </a:pPr>
            <a:r>
              <a:rPr lang="ja-JP" altLang="en-US" sz="900" dirty="0" smtClean="0">
                <a:solidFill>
                  <a:schemeClr val="tx1"/>
                </a:solidFill>
              </a:rPr>
              <a:t>市</a:t>
            </a:r>
            <a:r>
              <a:rPr lang="ja-JP" altLang="en-US" sz="900" dirty="0">
                <a:solidFill>
                  <a:schemeClr val="tx1"/>
                </a:solidFill>
              </a:rPr>
              <a:t>からは、武里団地に住み、地域貢献活動に取り組む学生を対象に、家賃や通学のための電車賃の助成</a:t>
            </a:r>
            <a:r>
              <a:rPr lang="ja-JP" altLang="en-US" sz="900" dirty="0" smtClean="0">
                <a:solidFill>
                  <a:schemeClr val="tx1"/>
                </a:solidFill>
              </a:rPr>
              <a:t>を行っている。</a:t>
            </a:r>
            <a:endParaRPr lang="en-US" altLang="ja-JP" sz="900" dirty="0" smtClean="0">
              <a:solidFill>
                <a:schemeClr val="tx1"/>
              </a:solidFill>
            </a:endParaRPr>
          </a:p>
          <a:p>
            <a:endParaRPr lang="en-US" altLang="ja-JP" sz="900" dirty="0" smtClean="0">
              <a:solidFill>
                <a:schemeClr val="tx1"/>
              </a:solidFill>
            </a:endParaRPr>
          </a:p>
          <a:p>
            <a:r>
              <a:rPr lang="ja-JP" altLang="en-US" sz="900" dirty="0" smtClean="0">
                <a:solidFill>
                  <a:schemeClr val="tx1"/>
                </a:solidFill>
              </a:rPr>
              <a:t>助成</a:t>
            </a:r>
            <a:r>
              <a:rPr lang="ja-JP" altLang="en-US" sz="900" dirty="0">
                <a:solidFill>
                  <a:schemeClr val="tx1"/>
                </a:solidFill>
              </a:rPr>
              <a:t>条件</a:t>
            </a:r>
            <a:r>
              <a:rPr lang="ja-JP" altLang="en-US" sz="900" dirty="0" smtClean="0">
                <a:solidFill>
                  <a:schemeClr val="tx1"/>
                </a:solidFill>
              </a:rPr>
              <a:t>：</a:t>
            </a:r>
            <a:endParaRPr lang="en-US" altLang="ja-JP" sz="900" dirty="0" smtClean="0">
              <a:solidFill>
                <a:schemeClr val="tx1"/>
              </a:solidFill>
            </a:endParaRPr>
          </a:p>
          <a:p>
            <a:pPr marL="171450" indent="-171450">
              <a:buFont typeface="Arial" panose="020B0604020202020204" pitchFamily="34" charset="0"/>
              <a:buChar char="•"/>
            </a:pPr>
            <a:r>
              <a:rPr lang="ja-JP" altLang="en-US" sz="900" dirty="0" smtClean="0">
                <a:solidFill>
                  <a:schemeClr val="tx1"/>
                </a:solidFill>
              </a:rPr>
              <a:t>武里</a:t>
            </a:r>
            <a:r>
              <a:rPr lang="ja-JP" altLang="en-US" sz="900" dirty="0">
                <a:solidFill>
                  <a:schemeClr val="tx1"/>
                </a:solidFill>
              </a:rPr>
              <a:t>団地に</a:t>
            </a:r>
            <a:r>
              <a:rPr lang="en-US" altLang="ja-JP" sz="900" dirty="0">
                <a:solidFill>
                  <a:schemeClr val="tx1"/>
                </a:solidFill>
              </a:rPr>
              <a:t>2</a:t>
            </a:r>
            <a:r>
              <a:rPr lang="ja-JP" altLang="en-US" sz="900" dirty="0">
                <a:solidFill>
                  <a:schemeClr val="tx1"/>
                </a:solidFill>
              </a:rPr>
              <a:t>人以上のルームシェアにより居住する</a:t>
            </a:r>
            <a:r>
              <a:rPr lang="ja-JP" altLang="en-US" sz="900" dirty="0" smtClean="0">
                <a:solidFill>
                  <a:schemeClr val="tx1"/>
                </a:solidFill>
              </a:rPr>
              <a:t>こと。居住に際し、春日部市に住民登録をすること</a:t>
            </a:r>
          </a:p>
          <a:p>
            <a:pPr marL="171450" indent="-171450">
              <a:buFont typeface="Arial" panose="020B0604020202020204" pitchFamily="34" charset="0"/>
              <a:buChar char="•"/>
            </a:pPr>
            <a:r>
              <a:rPr lang="ja-JP" altLang="en-US" sz="900" dirty="0" smtClean="0">
                <a:solidFill>
                  <a:schemeClr val="tx1"/>
                </a:solidFill>
              </a:rPr>
              <a:t>春日部市</a:t>
            </a:r>
            <a:r>
              <a:rPr lang="ja-JP" altLang="en-US" sz="900" dirty="0">
                <a:solidFill>
                  <a:schemeClr val="tx1"/>
                </a:solidFill>
              </a:rPr>
              <a:t>と包括連携を結んでいる大学に所属し、大学から推薦を受けていること</a:t>
            </a:r>
          </a:p>
          <a:p>
            <a:pPr marL="171450" indent="-171450">
              <a:buFont typeface="Arial" panose="020B0604020202020204" pitchFamily="34" charset="0"/>
              <a:buChar char="•"/>
            </a:pPr>
            <a:r>
              <a:rPr lang="ja-JP" altLang="en-US" sz="900" dirty="0">
                <a:solidFill>
                  <a:schemeClr val="tx1"/>
                </a:solidFill>
              </a:rPr>
              <a:t>武里団地の活性化を目的に、地域貢献活動を実施すること</a:t>
            </a:r>
            <a:endParaRPr lang="en-US" altLang="ja-JP" sz="900" dirty="0" smtClean="0">
              <a:solidFill>
                <a:schemeClr val="tx1"/>
              </a:solidFill>
            </a:endParaRPr>
          </a:p>
          <a:p>
            <a:pPr marL="171450" indent="-171450">
              <a:buFont typeface="Arial" panose="020B0604020202020204" pitchFamily="34" charset="0"/>
              <a:buChar char="•"/>
            </a:pPr>
            <a:endParaRPr lang="en-US" altLang="ja-JP" sz="900" dirty="0" smtClean="0">
              <a:solidFill>
                <a:schemeClr val="tx1"/>
              </a:solidFill>
            </a:endParaRPr>
          </a:p>
          <a:p>
            <a:r>
              <a:rPr lang="ja-JP" altLang="en-US" sz="900" dirty="0" smtClean="0">
                <a:solidFill>
                  <a:schemeClr val="tx1"/>
                </a:solidFill>
              </a:rPr>
              <a:t>学生の地域貢献活動の例：</a:t>
            </a:r>
            <a:endParaRPr lang="en-US" altLang="ja-JP" sz="900" dirty="0" smtClean="0">
              <a:solidFill>
                <a:schemeClr val="tx1"/>
              </a:solidFill>
            </a:endParaRPr>
          </a:p>
          <a:p>
            <a:pPr marL="171450" indent="-171450">
              <a:buFont typeface="Arial" panose="020B0604020202020204" pitchFamily="34" charset="0"/>
              <a:buChar char="•"/>
            </a:pPr>
            <a:r>
              <a:rPr lang="ja-JP" altLang="en-US" sz="900" dirty="0">
                <a:solidFill>
                  <a:schemeClr val="tx1"/>
                </a:solidFill>
              </a:rPr>
              <a:t>介護サービス施設への訪問・交流、放課後子ども教室への参加・交流、団地体育祭や文化祭への参加、キャンドルナイトの企画・運営、「地域デザイン設計」のフィールドワーク・ワークショップの開催など</a:t>
            </a:r>
            <a:endParaRPr lang="en-US" altLang="ja-JP" sz="900" dirty="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endParaRPr lang="en-US" altLang="ja-JP" sz="1000" dirty="0">
              <a:solidFill>
                <a:schemeClr val="tx1"/>
              </a:solidFill>
            </a:endParaRPr>
          </a:p>
          <a:p>
            <a:endParaRPr lang="en-US" altLang="ja-JP" sz="1200" dirty="0" smtClean="0">
              <a:solidFill>
                <a:schemeClr val="tx1"/>
              </a:solidFill>
            </a:endParaRPr>
          </a:p>
        </p:txBody>
      </p:sp>
      <p:sp>
        <p:nvSpPr>
          <p:cNvPr id="10" name="角丸四角形 9"/>
          <p:cNvSpPr/>
          <p:nvPr/>
        </p:nvSpPr>
        <p:spPr>
          <a:xfrm>
            <a:off x="4709482" y="1697906"/>
            <a:ext cx="4255005" cy="4791434"/>
          </a:xfrm>
          <a:prstGeom prst="roundRect">
            <a:avLst>
              <a:gd name="adj" fmla="val 73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altLang="ja-JP" sz="1400" dirty="0" smtClean="0">
                <a:solidFill>
                  <a:schemeClr val="tx1"/>
                </a:solidFill>
              </a:rPr>
              <a:t>【</a:t>
            </a:r>
            <a:r>
              <a:rPr lang="ja-JP" altLang="en-US" sz="1400" dirty="0" smtClean="0">
                <a:solidFill>
                  <a:schemeClr val="tx1"/>
                </a:solidFill>
              </a:rPr>
              <a:t>高齢者の生きがい支援</a:t>
            </a:r>
            <a:r>
              <a:rPr lang="en-US" altLang="ja-JP" sz="1400" dirty="0" smtClean="0">
                <a:solidFill>
                  <a:schemeClr val="tx1"/>
                </a:solidFill>
              </a:rPr>
              <a:t>】</a:t>
            </a:r>
            <a:r>
              <a:rPr lang="ja-JP" altLang="en-US" sz="1400" dirty="0" smtClean="0">
                <a:solidFill>
                  <a:schemeClr val="tx1"/>
                </a:solidFill>
              </a:rPr>
              <a:t>高齢化就労支援</a:t>
            </a:r>
            <a:endParaRPr lang="en-US" altLang="ja-JP" sz="1400" dirty="0" smtClean="0">
              <a:solidFill>
                <a:schemeClr val="tx1"/>
              </a:solidFill>
            </a:endParaRPr>
          </a:p>
          <a:p>
            <a:r>
              <a:rPr lang="ja-JP" altLang="en-US" sz="1200" dirty="0" smtClean="0">
                <a:solidFill>
                  <a:schemeClr val="tx1"/>
                </a:solidFill>
              </a:rPr>
              <a:t>いきがい就労支援</a:t>
            </a:r>
            <a:r>
              <a:rPr lang="en-US" altLang="ja-JP" sz="1200" dirty="0" smtClean="0">
                <a:solidFill>
                  <a:schemeClr val="tx1"/>
                </a:solidFill>
              </a:rPr>
              <a:t>(</a:t>
            </a:r>
            <a:r>
              <a:rPr lang="ja-JP" altLang="en-US" sz="1200" dirty="0" smtClean="0">
                <a:solidFill>
                  <a:schemeClr val="tx1"/>
                </a:solidFill>
              </a:rPr>
              <a:t>千葉県柏市</a:t>
            </a:r>
            <a:r>
              <a:rPr lang="en-US" altLang="ja-JP" sz="1200" dirty="0" smtClean="0">
                <a:solidFill>
                  <a:schemeClr val="tx1"/>
                </a:solidFill>
              </a:rPr>
              <a:t>)</a:t>
            </a:r>
          </a:p>
          <a:p>
            <a:endParaRPr lang="en-US" altLang="ja-JP" sz="1200" dirty="0" smtClean="0">
              <a:solidFill>
                <a:schemeClr val="tx1"/>
              </a:solidFill>
            </a:endParaRPr>
          </a:p>
          <a:p>
            <a:pPr marL="171450" indent="-171450">
              <a:buFont typeface="Arial" panose="020B0604020202020204" pitchFamily="34" charset="0"/>
              <a:buChar char="•"/>
            </a:pPr>
            <a:r>
              <a:rPr lang="ja-JP" altLang="en-US" sz="900" dirty="0" smtClean="0">
                <a:solidFill>
                  <a:schemeClr val="tx1"/>
                </a:solidFill>
              </a:rPr>
              <a:t>リタイア</a:t>
            </a:r>
            <a:r>
              <a:rPr lang="ja-JP" altLang="en-US" sz="900" dirty="0">
                <a:solidFill>
                  <a:schemeClr val="tx1"/>
                </a:solidFill>
              </a:rPr>
              <a:t>した高齢者の生きがいに貢献しつつ、地域の課題解決にもつながるような活躍（就労）の場を提供する</a:t>
            </a:r>
            <a:r>
              <a:rPr lang="ja-JP" altLang="en-US" sz="900" dirty="0" smtClean="0">
                <a:solidFill>
                  <a:schemeClr val="tx1"/>
                </a:solidFill>
              </a:rPr>
              <a:t>事業として創設。</a:t>
            </a:r>
            <a:endParaRPr lang="en-US" altLang="ja-JP" sz="900" dirty="0" smtClean="0">
              <a:solidFill>
                <a:schemeClr val="tx1"/>
              </a:solidFill>
            </a:endParaRPr>
          </a:p>
          <a:p>
            <a:pPr marL="171450" indent="-171450">
              <a:buFont typeface="Arial" panose="020B0604020202020204" pitchFamily="34" charset="0"/>
              <a:buChar char="•"/>
            </a:pPr>
            <a:r>
              <a:rPr lang="ja-JP" altLang="en-US" sz="900" dirty="0" smtClean="0">
                <a:solidFill>
                  <a:schemeClr val="tx1"/>
                </a:solidFill>
              </a:rPr>
              <a:t>農業</a:t>
            </a:r>
            <a:r>
              <a:rPr lang="ja-JP" altLang="en-US" sz="900" dirty="0">
                <a:solidFill>
                  <a:schemeClr val="tx1"/>
                </a:solidFill>
              </a:rPr>
              <a:t>、食、子育て、生活支援、福祉の５つの</a:t>
            </a:r>
            <a:r>
              <a:rPr lang="ja-JP" altLang="en-US" sz="900" dirty="0" smtClean="0">
                <a:solidFill>
                  <a:schemeClr val="tx1"/>
                </a:solidFill>
              </a:rPr>
              <a:t>分野９つ</a:t>
            </a:r>
            <a:r>
              <a:rPr lang="ja-JP" altLang="en-US" sz="900" dirty="0">
                <a:solidFill>
                  <a:schemeClr val="tx1"/>
                </a:solidFill>
              </a:rPr>
              <a:t>の事業を</a:t>
            </a:r>
            <a:r>
              <a:rPr lang="ja-JP" altLang="en-US" sz="900" dirty="0" smtClean="0">
                <a:solidFill>
                  <a:schemeClr val="tx1"/>
                </a:solidFill>
              </a:rPr>
              <a:t>開拓。</a:t>
            </a:r>
            <a:endParaRPr lang="en-US" altLang="ja-JP" sz="900" dirty="0" smtClean="0">
              <a:solidFill>
                <a:schemeClr val="tx1"/>
              </a:solidFill>
            </a:endParaRPr>
          </a:p>
          <a:p>
            <a:pPr marL="171450" indent="-171450">
              <a:buFont typeface="Arial" panose="020B0604020202020204" pitchFamily="34" charset="0"/>
              <a:buChar char="•"/>
            </a:pPr>
            <a:r>
              <a:rPr lang="ja-JP" altLang="en-US" sz="900" dirty="0" smtClean="0">
                <a:solidFill>
                  <a:schemeClr val="tx1"/>
                </a:solidFill>
              </a:rPr>
              <a:t>高齢者側のニーズ</a:t>
            </a:r>
            <a:r>
              <a:rPr lang="en-US" altLang="ja-JP" sz="900" dirty="0" smtClean="0">
                <a:solidFill>
                  <a:schemeClr val="tx1"/>
                </a:solidFill>
              </a:rPr>
              <a:t>(</a:t>
            </a:r>
            <a:r>
              <a:rPr lang="ja-JP" altLang="en-US" sz="900" dirty="0" smtClean="0">
                <a:solidFill>
                  <a:schemeClr val="tx1"/>
                </a:solidFill>
              </a:rPr>
              <a:t>希望するフィールド・職場で働きたい、自分のペースで働きたい、年金＋</a:t>
            </a:r>
            <a:r>
              <a:rPr lang="en-US" altLang="ja-JP" sz="900" dirty="0" smtClean="0">
                <a:solidFill>
                  <a:schemeClr val="tx1"/>
                </a:solidFill>
              </a:rPr>
              <a:t>α</a:t>
            </a:r>
            <a:r>
              <a:rPr lang="ja-JP" altLang="en-US" sz="900" dirty="0" smtClean="0">
                <a:solidFill>
                  <a:schemeClr val="tx1"/>
                </a:solidFill>
              </a:rPr>
              <a:t>の収入を得たい、交流がほしい</a:t>
            </a:r>
            <a:r>
              <a:rPr lang="en-US" altLang="ja-JP" sz="900" dirty="0" smtClean="0">
                <a:solidFill>
                  <a:schemeClr val="tx1"/>
                </a:solidFill>
              </a:rPr>
              <a:t>)</a:t>
            </a:r>
            <a:r>
              <a:rPr lang="ja-JP" altLang="en-US" sz="900" dirty="0" smtClean="0">
                <a:solidFill>
                  <a:schemeClr val="tx1"/>
                </a:solidFill>
              </a:rPr>
              <a:t>に適した職場側の制度や環境の整備</a:t>
            </a:r>
            <a:r>
              <a:rPr lang="en-US" altLang="ja-JP" sz="900" dirty="0" smtClean="0">
                <a:solidFill>
                  <a:schemeClr val="tx1"/>
                </a:solidFill>
              </a:rPr>
              <a:t>(</a:t>
            </a:r>
            <a:r>
              <a:rPr lang="ja-JP" altLang="en-US" sz="900" dirty="0" smtClean="0">
                <a:solidFill>
                  <a:schemeClr val="tx1"/>
                </a:solidFill>
              </a:rPr>
              <a:t>ワークシェアリング、若者の雇用を奪わない適切な役割の設置、雇用管理の最適化、高齢者を活かす新しい事業モデルの追及</a:t>
            </a:r>
            <a:r>
              <a:rPr lang="en-US" altLang="ja-JP" sz="900" dirty="0" smtClean="0">
                <a:solidFill>
                  <a:schemeClr val="tx1"/>
                </a:solidFill>
              </a:rPr>
              <a:t>)</a:t>
            </a:r>
            <a:r>
              <a:rPr lang="ja-JP" altLang="en-US" sz="900" dirty="0" smtClean="0">
                <a:solidFill>
                  <a:schemeClr val="tx1"/>
                </a:solidFill>
              </a:rPr>
              <a:t>を行った。</a:t>
            </a:r>
            <a:endParaRPr lang="en-US" altLang="ja-JP" sz="900" dirty="0" smtClean="0">
              <a:solidFill>
                <a:schemeClr val="tx1"/>
              </a:solidFill>
            </a:endParaRPr>
          </a:p>
          <a:p>
            <a:pPr marL="171450" indent="-171450">
              <a:buFont typeface="Arial" panose="020B0604020202020204" pitchFamily="34" charset="0"/>
              <a:buChar char="•"/>
            </a:pPr>
            <a:r>
              <a:rPr lang="ja-JP" altLang="en-US" sz="900" dirty="0" smtClean="0">
                <a:solidFill>
                  <a:schemeClr val="tx1"/>
                </a:solidFill>
              </a:rPr>
              <a:t>就労者に対し、セカンドライフや就労に関するセミナー、身体機能検査、職場見学会、面談、研修などを実施</a:t>
            </a:r>
            <a:r>
              <a:rPr lang="ja-JP" altLang="en-US" sz="900" dirty="0">
                <a:solidFill>
                  <a:schemeClr val="tx1"/>
                </a:solidFill>
              </a:rPr>
              <a:t>し</a:t>
            </a:r>
            <a:r>
              <a:rPr lang="ja-JP" altLang="en-US" sz="900" dirty="0" smtClean="0">
                <a:solidFill>
                  <a:schemeClr val="tx1"/>
                </a:solidFill>
              </a:rPr>
              <a:t>、就業を支援。</a:t>
            </a:r>
            <a:endParaRPr lang="en-US" altLang="ja-JP" sz="900" dirty="0" smtClean="0">
              <a:solidFill>
                <a:schemeClr val="tx1"/>
              </a:solidFill>
            </a:endParaRPr>
          </a:p>
          <a:p>
            <a:pPr marL="171450" indent="-171450">
              <a:buFont typeface="Arial" panose="020B0604020202020204" pitchFamily="34" charset="0"/>
              <a:buChar char="•"/>
            </a:pPr>
            <a:r>
              <a:rPr lang="ja-JP" altLang="en-US" sz="900" dirty="0">
                <a:solidFill>
                  <a:schemeClr val="tx1"/>
                </a:solidFill>
              </a:rPr>
              <a:t>延べ</a:t>
            </a:r>
            <a:r>
              <a:rPr lang="en-US" altLang="ja-JP" sz="900" dirty="0">
                <a:solidFill>
                  <a:schemeClr val="tx1"/>
                </a:solidFill>
              </a:rPr>
              <a:t>174</a:t>
            </a:r>
            <a:r>
              <a:rPr lang="ja-JP" altLang="en-US" sz="900" dirty="0">
                <a:solidFill>
                  <a:schemeClr val="tx1"/>
                </a:solidFill>
              </a:rPr>
              <a:t>名の高齢者が生き生きと就労に勤しんでいる（</a:t>
            </a:r>
            <a:r>
              <a:rPr lang="en-US" altLang="ja-JP" sz="900" dirty="0">
                <a:solidFill>
                  <a:schemeClr val="tx1"/>
                </a:solidFill>
              </a:rPr>
              <a:t>2013</a:t>
            </a:r>
            <a:r>
              <a:rPr lang="ja-JP" altLang="en-US" sz="900" dirty="0">
                <a:solidFill>
                  <a:schemeClr val="tx1"/>
                </a:solidFill>
              </a:rPr>
              <a:t>年</a:t>
            </a:r>
            <a:r>
              <a:rPr lang="en-US" altLang="ja-JP" sz="900" dirty="0">
                <a:solidFill>
                  <a:schemeClr val="tx1"/>
                </a:solidFill>
              </a:rPr>
              <a:t>6</a:t>
            </a:r>
            <a:r>
              <a:rPr lang="ja-JP" altLang="en-US" sz="900" dirty="0">
                <a:solidFill>
                  <a:schemeClr val="tx1"/>
                </a:solidFill>
              </a:rPr>
              <a:t>月現在）。</a:t>
            </a:r>
            <a:endParaRPr lang="en-US" altLang="ja-JP" sz="900" dirty="0">
              <a:solidFill>
                <a:schemeClr val="tx1"/>
              </a:solidFill>
            </a:endParaRPr>
          </a:p>
          <a:p>
            <a:endParaRPr lang="en-US" altLang="ja-JP" sz="900" dirty="0">
              <a:solidFill>
                <a:schemeClr val="tx1"/>
              </a:solidFill>
            </a:endParaRPr>
          </a:p>
          <a:p>
            <a:pPr marL="171450" indent="-171450">
              <a:buFont typeface="Arial" panose="020B0604020202020204" pitchFamily="34" charset="0"/>
              <a:buChar char="•"/>
            </a:pPr>
            <a:endParaRPr lang="en-US" altLang="ja-JP" sz="900" dirty="0" smtClean="0">
              <a:solidFill>
                <a:schemeClr val="tx1"/>
              </a:solidFill>
            </a:endParaRPr>
          </a:p>
          <a:p>
            <a:pPr marL="171450" indent="-171450">
              <a:buFont typeface="Arial" panose="020B0604020202020204" pitchFamily="34" charset="0"/>
              <a:buChar char="•"/>
            </a:pPr>
            <a:endParaRPr lang="en-US" altLang="ja-JP" sz="90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endParaRPr lang="en-US" altLang="ja-JP" sz="1000" dirty="0">
              <a:solidFill>
                <a:schemeClr val="tx1"/>
              </a:solidFill>
            </a:endParaRPr>
          </a:p>
          <a:p>
            <a:endParaRPr lang="en-US" altLang="ja-JP" sz="1200" dirty="0" smtClean="0">
              <a:solidFill>
                <a:schemeClr val="tx1"/>
              </a:solidFill>
            </a:endParaRPr>
          </a:p>
        </p:txBody>
      </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5851" y="5364384"/>
            <a:ext cx="1259172" cy="817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670" y="5379790"/>
            <a:ext cx="1279485" cy="825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図 15"/>
          <p:cNvPicPr/>
          <p:nvPr/>
        </p:nvPicPr>
        <p:blipFill>
          <a:blip r:embed="rId4" cstate="print">
            <a:extLst>
              <a:ext uri="{28A0092B-C50C-407E-A947-70E740481C1C}">
                <a14:useLocalDpi xmlns:a14="http://schemas.microsoft.com/office/drawing/2010/main" val="0"/>
              </a:ext>
            </a:extLst>
          </a:blip>
          <a:srcRect l="31525" t="58914" r="31705" b="8679"/>
          <a:stretch>
            <a:fillRect/>
          </a:stretch>
        </p:blipFill>
        <p:spPr bwMode="auto">
          <a:xfrm>
            <a:off x="5236091" y="3988250"/>
            <a:ext cx="3080325" cy="1451252"/>
          </a:xfrm>
          <a:prstGeom prst="rect">
            <a:avLst/>
          </a:prstGeom>
          <a:noFill/>
          <a:ln>
            <a:noFill/>
          </a:ln>
        </p:spPr>
      </p:pic>
      <p:sp>
        <p:nvSpPr>
          <p:cNvPr id="17" name="正方形/長方形 16"/>
          <p:cNvSpPr/>
          <p:nvPr/>
        </p:nvSpPr>
        <p:spPr>
          <a:xfrm>
            <a:off x="4966225" y="6177737"/>
            <a:ext cx="3780573" cy="338554"/>
          </a:xfrm>
          <a:prstGeom prst="rect">
            <a:avLst/>
          </a:prstGeom>
        </p:spPr>
        <p:txBody>
          <a:bodyPr wrap="square">
            <a:spAutoFit/>
          </a:bodyPr>
          <a:lstStyle/>
          <a:p>
            <a:r>
              <a:rPr lang="ja-JP" altLang="en-US" sz="800" dirty="0" smtClean="0"/>
              <a:t>出典</a:t>
            </a:r>
            <a:r>
              <a:rPr lang="ja-JP" altLang="en-US" sz="800" dirty="0"/>
              <a:t>：</a:t>
            </a:r>
            <a:r>
              <a:rPr lang="en-US" altLang="ja-JP" sz="800" dirty="0" smtClean="0"/>
              <a:t>JILPT</a:t>
            </a:r>
            <a:r>
              <a:rPr lang="ja-JP" altLang="en-US" sz="800" dirty="0"/>
              <a:t>／労働政策フォーラム 事例報告</a:t>
            </a:r>
            <a:r>
              <a:rPr lang="ja-JP" altLang="en-US" sz="800" dirty="0" smtClean="0"/>
              <a:t>③「柏市</a:t>
            </a:r>
            <a:r>
              <a:rPr lang="ja-JP" altLang="en-US" sz="800" dirty="0"/>
              <a:t>・ＵＲ・東大共同プロジェクト 「セカンドライフ支援事業」 －概要と今後の展望</a:t>
            </a:r>
            <a:r>
              <a:rPr lang="ja-JP" altLang="en-US" sz="800" dirty="0" smtClean="0"/>
              <a:t>－」</a:t>
            </a:r>
            <a:r>
              <a:rPr lang="en-US" altLang="ja-JP" sz="800" dirty="0"/>
              <a:t>2014</a:t>
            </a:r>
            <a:r>
              <a:rPr lang="ja-JP" altLang="en-US" sz="800" dirty="0"/>
              <a:t>年９月</a:t>
            </a:r>
            <a:r>
              <a:rPr lang="en-US" altLang="ja-JP" sz="800" dirty="0"/>
              <a:t>25</a:t>
            </a:r>
            <a:r>
              <a:rPr lang="ja-JP" altLang="en-US" sz="800" dirty="0"/>
              <a:t>日</a:t>
            </a:r>
            <a:endParaRPr lang="en-US" altLang="ja-JP" sz="800" dirty="0"/>
          </a:p>
        </p:txBody>
      </p:sp>
      <p:pic>
        <p:nvPicPr>
          <p:cNvPr id="18" name="Picture 2" descr="写真：武里大枝公民館文化祭（餅つき）"/>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79615" y="5102813"/>
            <a:ext cx="959999" cy="72137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図:手続きの流れ"/>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5405" y="5034228"/>
            <a:ext cx="2224211" cy="99289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写真：ふれあい喫茶(2012年10月3日)で食事を囲む参加者たち"/>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90223" y="5098528"/>
            <a:ext cx="960950" cy="721371"/>
          </a:xfrm>
          <a:prstGeom prst="rect">
            <a:avLst/>
          </a:prstGeom>
          <a:noFill/>
          <a:extLst>
            <a:ext uri="{909E8E84-426E-40DD-AFC4-6F175D3DCCD1}">
              <a14:hiddenFill xmlns:a14="http://schemas.microsoft.com/office/drawing/2010/main">
                <a:solidFill>
                  <a:srgbClr val="FFFFFF"/>
                </a:solidFill>
              </a14:hiddenFill>
            </a:ext>
          </a:extLst>
        </p:spPr>
      </p:pic>
      <p:sp>
        <p:nvSpPr>
          <p:cNvPr id="21" name="正方形/長方形 20"/>
          <p:cNvSpPr/>
          <p:nvPr/>
        </p:nvSpPr>
        <p:spPr>
          <a:xfrm>
            <a:off x="558136" y="6097091"/>
            <a:ext cx="3780573" cy="215444"/>
          </a:xfrm>
          <a:prstGeom prst="rect">
            <a:avLst/>
          </a:prstGeom>
        </p:spPr>
        <p:txBody>
          <a:bodyPr wrap="square">
            <a:spAutoFit/>
          </a:bodyPr>
          <a:lstStyle/>
          <a:p>
            <a:r>
              <a:rPr lang="ja-JP" altLang="en-US" sz="800" dirty="0" smtClean="0"/>
              <a:t>出典：春日部市ホームページ</a:t>
            </a:r>
            <a:endParaRPr lang="en-US" altLang="ja-JP" sz="800" dirty="0"/>
          </a:p>
        </p:txBody>
      </p:sp>
      <p:sp>
        <p:nvSpPr>
          <p:cNvPr id="23" name="正方形/長方形 22"/>
          <p:cNvSpPr/>
          <p:nvPr/>
        </p:nvSpPr>
        <p:spPr>
          <a:xfrm>
            <a:off x="320702" y="478332"/>
            <a:ext cx="8111826" cy="307777"/>
          </a:xfrm>
          <a:prstGeom prst="rect">
            <a:avLst/>
          </a:prstGeom>
        </p:spPr>
        <p:txBody>
          <a:bodyPr wrap="square">
            <a:spAutoFit/>
          </a:bodyPr>
          <a:lstStyle/>
          <a:p>
            <a:pPr marL="180000" lvl="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（２）地域類型別課題への対応　地域の特色を高める先進事例</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 name="直線コネクタ 23"/>
          <p:cNvCxnSpPr/>
          <p:nvPr/>
        </p:nvCxnSpPr>
        <p:spPr>
          <a:xfrm>
            <a:off x="179512" y="799200"/>
            <a:ext cx="8784976"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678427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64</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307777"/>
          </a:xfrm>
          <a:prstGeom prst="rect">
            <a:avLst/>
          </a:prstGeom>
        </p:spPr>
        <p:txBody>
          <a:bodyPr wrap="square">
            <a:spAutoFit/>
          </a:bodyPr>
          <a:lstStyle/>
          <a:p>
            <a:pPr marL="180000" lvl="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③郊外部</a:t>
            </a:r>
            <a:endParaRPr lang="en-US" altLang="ja-JP" sz="1400" dirty="0">
              <a:solidFill>
                <a:sysClr val="windowText" lastClr="000000"/>
              </a:solidFill>
            </a:endParaRPr>
          </a:p>
        </p:txBody>
      </p:sp>
      <p:sp>
        <p:nvSpPr>
          <p:cNvPr id="8" name="角丸四角形 7"/>
          <p:cNvSpPr/>
          <p:nvPr/>
        </p:nvSpPr>
        <p:spPr>
          <a:xfrm>
            <a:off x="320920" y="1268760"/>
            <a:ext cx="4255006" cy="5112567"/>
          </a:xfrm>
          <a:prstGeom prst="roundRect">
            <a:avLst>
              <a:gd name="adj" fmla="val 73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altLang="ja-JP" sz="1400" dirty="0" smtClean="0">
                <a:solidFill>
                  <a:schemeClr val="tx1"/>
                </a:solidFill>
              </a:rPr>
              <a:t>【</a:t>
            </a:r>
            <a:r>
              <a:rPr lang="ja-JP" altLang="en-US" sz="1400" dirty="0">
                <a:solidFill>
                  <a:schemeClr val="tx1"/>
                </a:solidFill>
              </a:rPr>
              <a:t>持続可能な</a:t>
            </a:r>
            <a:r>
              <a:rPr lang="ja-JP" altLang="en-US" sz="1400" dirty="0" smtClean="0">
                <a:solidFill>
                  <a:schemeClr val="tx1"/>
                </a:solidFill>
              </a:rPr>
              <a:t>まちづくり</a:t>
            </a:r>
            <a:r>
              <a:rPr lang="en-US" altLang="ja-JP" sz="1400" dirty="0" smtClean="0">
                <a:solidFill>
                  <a:schemeClr val="tx1"/>
                </a:solidFill>
              </a:rPr>
              <a:t>】</a:t>
            </a:r>
            <a:r>
              <a:rPr lang="ja-JP" altLang="en-US" sz="1400" dirty="0" smtClean="0">
                <a:solidFill>
                  <a:schemeClr val="tx1"/>
                </a:solidFill>
              </a:rPr>
              <a:t>空き家対策</a:t>
            </a:r>
            <a:endParaRPr lang="en-US" altLang="ja-JP" sz="1400" dirty="0" smtClean="0">
              <a:solidFill>
                <a:schemeClr val="tx1"/>
              </a:solidFill>
            </a:endParaRPr>
          </a:p>
          <a:p>
            <a:r>
              <a:rPr lang="ja-JP" altLang="en-US" sz="1200" dirty="0" smtClean="0">
                <a:solidFill>
                  <a:schemeClr val="tx1"/>
                </a:solidFill>
              </a:rPr>
              <a:t>空き家</a:t>
            </a:r>
            <a:r>
              <a:rPr lang="ja-JP" altLang="en-US" sz="1200" dirty="0">
                <a:solidFill>
                  <a:schemeClr val="tx1"/>
                </a:solidFill>
              </a:rPr>
              <a:t>・空き</a:t>
            </a:r>
            <a:r>
              <a:rPr lang="ja-JP" altLang="en-US" sz="1200" dirty="0" smtClean="0">
                <a:solidFill>
                  <a:schemeClr val="tx1"/>
                </a:solidFill>
              </a:rPr>
              <a:t>店舗再生事業</a:t>
            </a:r>
            <a:r>
              <a:rPr lang="en-US" altLang="ja-JP" sz="1200" dirty="0" smtClean="0">
                <a:solidFill>
                  <a:schemeClr val="tx1"/>
                </a:solidFill>
              </a:rPr>
              <a:t>(</a:t>
            </a:r>
            <a:r>
              <a:rPr lang="zh-TW" altLang="en-US" sz="1200" dirty="0" smtClean="0">
                <a:solidFill>
                  <a:schemeClr val="tx1"/>
                </a:solidFill>
              </a:rPr>
              <a:t>兵庫県</a:t>
            </a:r>
            <a:r>
              <a:rPr lang="ja-JP" altLang="en-US" sz="1200" dirty="0" smtClean="0">
                <a:solidFill>
                  <a:schemeClr val="tx1"/>
                </a:solidFill>
              </a:rPr>
              <a:t>・</a:t>
            </a:r>
            <a:r>
              <a:rPr lang="zh-TW" altLang="en-US" sz="1200" dirty="0" smtClean="0">
                <a:solidFill>
                  <a:schemeClr val="tx1"/>
                </a:solidFill>
              </a:rPr>
              <a:t>神河町</a:t>
            </a:r>
            <a:r>
              <a:rPr lang="en-US" altLang="ja-JP" sz="1200" dirty="0">
                <a:solidFill>
                  <a:schemeClr val="tx1"/>
                </a:solidFill>
              </a:rPr>
              <a:t>)</a:t>
            </a:r>
            <a:endParaRPr lang="en-US" altLang="ja-JP" sz="1200" dirty="0" smtClean="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r>
              <a:rPr lang="ja-JP" altLang="en-US" sz="900" dirty="0" smtClean="0">
                <a:solidFill>
                  <a:schemeClr val="tx1"/>
                </a:solidFill>
              </a:rPr>
              <a:t>空き家</a:t>
            </a:r>
            <a:r>
              <a:rPr lang="ja-JP" altLang="en-US" sz="900" dirty="0">
                <a:solidFill>
                  <a:schemeClr val="tx1"/>
                </a:solidFill>
              </a:rPr>
              <a:t>・空き店舗などを改修・再生して、交流施設、体験学習施設、創作活動施設、文化施設等などの交流事業などをしようとする個人・法人に対して</a:t>
            </a:r>
            <a:r>
              <a:rPr lang="ja-JP" altLang="en-US" sz="900" dirty="0" smtClean="0">
                <a:solidFill>
                  <a:schemeClr val="tx1"/>
                </a:solidFill>
              </a:rPr>
              <a:t>改修費を支援。</a:t>
            </a:r>
            <a:endParaRPr lang="en-US" altLang="ja-JP" sz="900" dirty="0" smtClean="0">
              <a:solidFill>
                <a:schemeClr val="tx1"/>
              </a:solidFill>
            </a:endParaRPr>
          </a:p>
          <a:p>
            <a:pPr marL="171450" indent="-171450">
              <a:buFont typeface="Arial" panose="020B0604020202020204" pitchFamily="34" charset="0"/>
              <a:buChar char="•"/>
            </a:pPr>
            <a:r>
              <a:rPr lang="ja-JP" altLang="en-US" sz="900" dirty="0" smtClean="0">
                <a:solidFill>
                  <a:schemeClr val="tx1"/>
                </a:solidFill>
              </a:rPr>
              <a:t>町外から集まったオーナーに</a:t>
            </a:r>
            <a:r>
              <a:rPr lang="ja-JP" altLang="en-US" sz="900" dirty="0">
                <a:solidFill>
                  <a:schemeClr val="tx1"/>
                </a:solidFill>
              </a:rPr>
              <a:t>より、町内食材の活用や、町内観光情報のＰＲや町内</a:t>
            </a:r>
            <a:r>
              <a:rPr lang="ja-JP" altLang="en-US" sz="900">
                <a:solidFill>
                  <a:schemeClr val="tx1"/>
                </a:solidFill>
              </a:rPr>
              <a:t>特</a:t>
            </a:r>
            <a:r>
              <a:rPr lang="ja-JP" altLang="en-US" sz="900" smtClean="0">
                <a:solidFill>
                  <a:schemeClr val="tx1"/>
                </a:solidFill>
              </a:rPr>
              <a:t>産品の販売など</a:t>
            </a:r>
            <a:r>
              <a:rPr lang="ja-JP" altLang="en-US" sz="900" dirty="0" smtClean="0">
                <a:solidFill>
                  <a:schemeClr val="tx1"/>
                </a:solidFill>
              </a:rPr>
              <a:t>をする施設などがオープンしている。</a:t>
            </a:r>
            <a:endParaRPr lang="en-US" altLang="ja-JP" sz="900" dirty="0" smtClean="0">
              <a:solidFill>
                <a:schemeClr val="tx1"/>
              </a:solidFill>
            </a:endParaRPr>
          </a:p>
          <a:p>
            <a:pPr marL="171450" indent="-171450">
              <a:buFont typeface="Arial" panose="020B0604020202020204" pitchFamily="34" charset="0"/>
              <a:buChar char="•"/>
            </a:pPr>
            <a:endParaRPr lang="en-US" altLang="ja-JP" sz="900" dirty="0" smtClean="0">
              <a:solidFill>
                <a:schemeClr val="tx1"/>
              </a:solidFill>
            </a:endParaRPr>
          </a:p>
          <a:p>
            <a:pPr marL="171450" indent="-171450">
              <a:buFont typeface="Arial" panose="020B0604020202020204" pitchFamily="34" charset="0"/>
              <a:buChar char="•"/>
            </a:pPr>
            <a:r>
              <a:rPr lang="ja-JP" altLang="en-US" sz="900" dirty="0" smtClean="0">
                <a:solidFill>
                  <a:schemeClr val="tx1"/>
                </a:solidFill>
              </a:rPr>
              <a:t>対象となる事業</a:t>
            </a:r>
            <a:endParaRPr lang="en-US" altLang="ja-JP" sz="900" dirty="0" smtClean="0">
              <a:solidFill>
                <a:schemeClr val="tx1"/>
              </a:solidFill>
            </a:endParaRPr>
          </a:p>
          <a:p>
            <a:pPr marL="228600" indent="-228600">
              <a:buFont typeface="+mj-ea"/>
              <a:buAutoNum type="circleNumDbPlain"/>
            </a:pPr>
            <a:r>
              <a:rPr lang="ja-JP" altLang="en-US" sz="900" dirty="0" smtClean="0">
                <a:solidFill>
                  <a:schemeClr val="tx1"/>
                </a:solidFill>
              </a:rPr>
              <a:t>神</a:t>
            </a:r>
            <a:r>
              <a:rPr lang="ja-JP" altLang="en-US" sz="900" dirty="0">
                <a:solidFill>
                  <a:schemeClr val="tx1"/>
                </a:solidFill>
              </a:rPr>
              <a:t>河町内の空き家・空き建築物を交流施設、体験学習施設、創作活動施設、文化施設等に改修する費用（向こう</a:t>
            </a:r>
            <a:r>
              <a:rPr lang="en-US" altLang="ja-JP" sz="900" dirty="0">
                <a:solidFill>
                  <a:schemeClr val="tx1"/>
                </a:solidFill>
              </a:rPr>
              <a:t>10</a:t>
            </a:r>
            <a:r>
              <a:rPr lang="ja-JP" altLang="en-US" sz="900" dirty="0">
                <a:solidFill>
                  <a:schemeClr val="tx1"/>
                </a:solidFill>
              </a:rPr>
              <a:t>ヵ年は本用途に</a:t>
            </a:r>
            <a:r>
              <a:rPr lang="ja-JP" altLang="en-US" sz="900" dirty="0" smtClean="0">
                <a:solidFill>
                  <a:schemeClr val="tx1"/>
                </a:solidFill>
              </a:rPr>
              <a:t>使用すること）</a:t>
            </a:r>
            <a:endParaRPr lang="ja-JP" altLang="en-US" sz="900" dirty="0">
              <a:solidFill>
                <a:schemeClr val="tx1"/>
              </a:solidFill>
            </a:endParaRPr>
          </a:p>
          <a:p>
            <a:pPr marL="228600" indent="-228600">
              <a:buFont typeface="+mj-ea"/>
              <a:buAutoNum type="circleNumDbPlain"/>
            </a:pPr>
            <a:r>
              <a:rPr lang="ja-JP" altLang="en-US" sz="900" dirty="0" smtClean="0">
                <a:solidFill>
                  <a:schemeClr val="tx1"/>
                </a:solidFill>
              </a:rPr>
              <a:t>神</a:t>
            </a:r>
            <a:r>
              <a:rPr lang="ja-JP" altLang="en-US" sz="900" dirty="0">
                <a:solidFill>
                  <a:schemeClr val="tx1"/>
                </a:solidFill>
              </a:rPr>
              <a:t>河町内業者が改修する事業</a:t>
            </a:r>
          </a:p>
          <a:p>
            <a:pPr marL="228600" indent="-228600">
              <a:buFont typeface="+mj-ea"/>
              <a:buAutoNum type="circleNumDbPlain"/>
            </a:pPr>
            <a:r>
              <a:rPr lang="ja-JP" altLang="en-US" sz="900" dirty="0" smtClean="0">
                <a:solidFill>
                  <a:schemeClr val="tx1"/>
                </a:solidFill>
              </a:rPr>
              <a:t>地域産材</a:t>
            </a:r>
            <a:r>
              <a:rPr lang="ja-JP" altLang="en-US" sz="900" dirty="0">
                <a:solidFill>
                  <a:schemeClr val="tx1"/>
                </a:solidFill>
              </a:rPr>
              <a:t>を使って改修する</a:t>
            </a:r>
            <a:r>
              <a:rPr lang="ja-JP" altLang="en-US" sz="900" dirty="0" smtClean="0">
                <a:solidFill>
                  <a:schemeClr val="tx1"/>
                </a:solidFill>
              </a:rPr>
              <a:t>事業</a:t>
            </a:r>
            <a:endParaRPr lang="en-US" altLang="ja-JP" sz="900" dirty="0" smtClean="0">
              <a:solidFill>
                <a:schemeClr val="tx1"/>
              </a:solidFill>
            </a:endParaRPr>
          </a:p>
          <a:p>
            <a:r>
              <a:rPr lang="ja-JP" altLang="en-US" sz="900" dirty="0" smtClean="0">
                <a:solidFill>
                  <a:schemeClr val="tx1"/>
                </a:solidFill>
              </a:rPr>
              <a:t>　　　ただし、工事</a:t>
            </a:r>
            <a:r>
              <a:rPr lang="ja-JP" altLang="en-US" sz="900" dirty="0">
                <a:solidFill>
                  <a:schemeClr val="tx1"/>
                </a:solidFill>
              </a:rPr>
              <a:t>期間は単</a:t>
            </a:r>
            <a:r>
              <a:rPr lang="ja-JP" altLang="en-US" sz="900" dirty="0" smtClean="0">
                <a:solidFill>
                  <a:schemeClr val="tx1"/>
                </a:solidFill>
              </a:rPr>
              <a:t>年度内、事業費</a:t>
            </a:r>
            <a:r>
              <a:rPr lang="ja-JP" altLang="en-US" sz="900" dirty="0">
                <a:solidFill>
                  <a:schemeClr val="tx1"/>
                </a:solidFill>
              </a:rPr>
              <a:t>の上限は１棟</a:t>
            </a:r>
            <a:r>
              <a:rPr lang="ja-JP" altLang="en-US" sz="900" dirty="0" smtClean="0">
                <a:solidFill>
                  <a:schemeClr val="tx1"/>
                </a:solidFill>
              </a:rPr>
              <a:t>当</a:t>
            </a:r>
            <a:r>
              <a:rPr lang="en-US" altLang="ja-JP" sz="900" dirty="0" smtClean="0">
                <a:solidFill>
                  <a:schemeClr val="tx1"/>
                </a:solidFill>
              </a:rPr>
              <a:t>2000</a:t>
            </a:r>
            <a:r>
              <a:rPr lang="ja-JP" altLang="en-US" sz="900" dirty="0" smtClean="0">
                <a:solidFill>
                  <a:schemeClr val="tx1"/>
                </a:solidFill>
              </a:rPr>
              <a:t>万円以下</a:t>
            </a:r>
            <a:r>
              <a:rPr lang="ja-JP" altLang="en-US" sz="900" dirty="0">
                <a:solidFill>
                  <a:schemeClr val="tx1"/>
                </a:solidFill>
              </a:rPr>
              <a:t>。</a:t>
            </a:r>
          </a:p>
          <a:p>
            <a:pPr marL="171450" indent="-171450">
              <a:buFont typeface="Arial" panose="020B0604020202020204" pitchFamily="34" charset="0"/>
              <a:buChar char="•"/>
            </a:pPr>
            <a:endParaRPr lang="en-US" altLang="ja-JP" sz="900" dirty="0" smtClean="0">
              <a:solidFill>
                <a:schemeClr val="tx1"/>
              </a:solidFill>
            </a:endParaRPr>
          </a:p>
          <a:p>
            <a:pPr marL="171450" indent="-171450">
              <a:buFont typeface="Arial" panose="020B0604020202020204" pitchFamily="34" charset="0"/>
              <a:buChar char="•"/>
            </a:pPr>
            <a:r>
              <a:rPr lang="ja-JP" altLang="en-US" sz="900" dirty="0" smtClean="0">
                <a:solidFill>
                  <a:schemeClr val="tx1"/>
                </a:solidFill>
              </a:rPr>
              <a:t>町では、これまでに空家の対策・移住促進事業として、様々な取り組みを実施。地元地域の金融、不動産、大工・左官業者からなる協議会</a:t>
            </a:r>
            <a:r>
              <a:rPr lang="ja-JP" altLang="en-US" sz="900" dirty="0">
                <a:solidFill>
                  <a:schemeClr val="tx1"/>
                </a:solidFill>
              </a:rPr>
              <a:t>「</a:t>
            </a:r>
            <a:r>
              <a:rPr lang="ja-JP" altLang="en-US" sz="900" dirty="0" smtClean="0">
                <a:solidFill>
                  <a:schemeClr val="tx1"/>
                </a:solidFill>
              </a:rPr>
              <a:t>かみかわ</a:t>
            </a:r>
            <a:r>
              <a:rPr lang="ja-JP" altLang="en-US" sz="900" dirty="0">
                <a:solidFill>
                  <a:schemeClr val="tx1"/>
                </a:solidFill>
              </a:rPr>
              <a:t>田舎暮らし推進協会」を発足。また、</a:t>
            </a:r>
            <a:r>
              <a:rPr lang="ja-JP" altLang="en-US" sz="900" dirty="0" smtClean="0">
                <a:solidFill>
                  <a:schemeClr val="tx1"/>
                </a:solidFill>
              </a:rPr>
              <a:t>町内</a:t>
            </a:r>
            <a:r>
              <a:rPr lang="en-US" altLang="ja-JP" sz="900" dirty="0" smtClean="0">
                <a:solidFill>
                  <a:schemeClr val="tx1"/>
                </a:solidFill>
              </a:rPr>
              <a:t>39</a:t>
            </a:r>
            <a:r>
              <a:rPr lang="ja-JP" altLang="en-US" sz="900" dirty="0" smtClean="0">
                <a:solidFill>
                  <a:schemeClr val="tx1"/>
                </a:solidFill>
              </a:rPr>
              <a:t>集落</a:t>
            </a:r>
            <a:r>
              <a:rPr lang="ja-JP" altLang="en-US" sz="900" dirty="0">
                <a:solidFill>
                  <a:schemeClr val="tx1"/>
                </a:solidFill>
              </a:rPr>
              <a:t>でそれぞれ田舎</a:t>
            </a:r>
            <a:r>
              <a:rPr lang="ja-JP" altLang="en-US" sz="900" dirty="0" smtClean="0">
                <a:solidFill>
                  <a:schemeClr val="tx1"/>
                </a:solidFill>
              </a:rPr>
              <a:t>暮らし相談員</a:t>
            </a:r>
            <a:r>
              <a:rPr lang="ja-JP" altLang="en-US" sz="900" dirty="0">
                <a:solidFill>
                  <a:schemeClr val="tx1"/>
                </a:solidFill>
              </a:rPr>
              <a:t>を</a:t>
            </a:r>
            <a:r>
              <a:rPr lang="ja-JP" altLang="en-US" sz="900" dirty="0" smtClean="0">
                <a:solidFill>
                  <a:schemeClr val="tx1"/>
                </a:solidFill>
              </a:rPr>
              <a:t>選任し、一定</a:t>
            </a:r>
            <a:r>
              <a:rPr lang="ja-JP" altLang="en-US" sz="900" dirty="0">
                <a:solidFill>
                  <a:schemeClr val="tx1"/>
                </a:solidFill>
              </a:rPr>
              <a:t>の</a:t>
            </a:r>
            <a:r>
              <a:rPr lang="ja-JP" altLang="en-US" sz="900" dirty="0" smtClean="0">
                <a:solidFill>
                  <a:schemeClr val="tx1"/>
                </a:solidFill>
              </a:rPr>
              <a:t>研修を行い、</a:t>
            </a:r>
            <a:r>
              <a:rPr lang="ja-JP" altLang="en-US" sz="900" dirty="0">
                <a:solidFill>
                  <a:schemeClr val="tx1"/>
                </a:solidFill>
              </a:rPr>
              <a:t>各集落における空き家・空き</a:t>
            </a:r>
            <a:r>
              <a:rPr lang="ja-JP" altLang="en-US" sz="900" dirty="0" smtClean="0">
                <a:solidFill>
                  <a:schemeClr val="tx1"/>
                </a:solidFill>
              </a:rPr>
              <a:t>土地の</a:t>
            </a:r>
            <a:r>
              <a:rPr lang="ja-JP" altLang="en-US" sz="900" dirty="0">
                <a:solidFill>
                  <a:schemeClr val="tx1"/>
                </a:solidFill>
              </a:rPr>
              <a:t>調査、行政への情報提供、移住者</a:t>
            </a:r>
            <a:r>
              <a:rPr lang="ja-JP" altLang="en-US" sz="900" dirty="0" smtClean="0">
                <a:solidFill>
                  <a:schemeClr val="tx1"/>
                </a:solidFill>
              </a:rPr>
              <a:t>との</a:t>
            </a:r>
            <a:r>
              <a:rPr lang="ja-JP" altLang="en-US" sz="900" dirty="0">
                <a:solidFill>
                  <a:schemeClr val="tx1"/>
                </a:solidFill>
              </a:rPr>
              <a:t>相談などの責務を</a:t>
            </a:r>
            <a:r>
              <a:rPr lang="ja-JP" altLang="en-US" sz="900" dirty="0" smtClean="0">
                <a:solidFill>
                  <a:schemeClr val="tx1"/>
                </a:solidFill>
              </a:rPr>
              <a:t>担う。</a:t>
            </a:r>
            <a:endParaRPr lang="en-US" altLang="ja-JP" sz="900" dirty="0" smtClean="0">
              <a:solidFill>
                <a:schemeClr val="tx1"/>
              </a:solidFill>
            </a:endParaRPr>
          </a:p>
          <a:p>
            <a:pPr marL="171450" indent="-171450">
              <a:buFont typeface="Arial" panose="020B0604020202020204" pitchFamily="34" charset="0"/>
              <a:buChar char="•"/>
            </a:pPr>
            <a:endParaRPr lang="en-US" altLang="ja-JP" sz="900" dirty="0" smtClean="0">
              <a:solidFill>
                <a:schemeClr val="tx1"/>
              </a:solidFill>
            </a:endParaRPr>
          </a:p>
          <a:p>
            <a:pPr marL="171450" indent="-171450">
              <a:buFont typeface="Arial" panose="020B0604020202020204" pitchFamily="34" charset="0"/>
              <a:buChar char="•"/>
            </a:pPr>
            <a:r>
              <a:rPr lang="ja-JP" altLang="en-US" sz="900" dirty="0" smtClean="0">
                <a:solidFill>
                  <a:schemeClr val="tx1"/>
                </a:solidFill>
              </a:rPr>
              <a:t>協議会と相談員による体制の</a:t>
            </a:r>
            <a:r>
              <a:rPr lang="ja-JP" altLang="en-US" sz="900" dirty="0">
                <a:solidFill>
                  <a:schemeClr val="tx1"/>
                </a:solidFill>
              </a:rPr>
              <a:t>もと、空き家・空き</a:t>
            </a:r>
            <a:r>
              <a:rPr lang="ja-JP" altLang="en-US" sz="900" dirty="0" smtClean="0">
                <a:solidFill>
                  <a:schemeClr val="tx1"/>
                </a:solidFill>
              </a:rPr>
              <a:t>土地情報</a:t>
            </a:r>
            <a:r>
              <a:rPr lang="ja-JP" altLang="en-US" sz="900" dirty="0">
                <a:solidFill>
                  <a:schemeClr val="tx1"/>
                </a:solidFill>
              </a:rPr>
              <a:t>把握・空き家バンク、空き家見学</a:t>
            </a:r>
            <a:r>
              <a:rPr lang="ja-JP" altLang="en-US" sz="900" dirty="0" smtClean="0">
                <a:solidFill>
                  <a:schemeClr val="tx1"/>
                </a:solidFill>
              </a:rPr>
              <a:t>ツアーの</a:t>
            </a:r>
            <a:r>
              <a:rPr lang="ja-JP" altLang="en-US" sz="900" dirty="0">
                <a:solidFill>
                  <a:schemeClr val="tx1"/>
                </a:solidFill>
              </a:rPr>
              <a:t>実施、空き家利活用</a:t>
            </a:r>
            <a:r>
              <a:rPr lang="ja-JP" altLang="en-US" sz="900" dirty="0" smtClean="0">
                <a:solidFill>
                  <a:schemeClr val="tx1"/>
                </a:solidFill>
              </a:rPr>
              <a:t>構想の</a:t>
            </a:r>
            <a:r>
              <a:rPr lang="ja-JP" altLang="en-US" sz="900" dirty="0">
                <a:solidFill>
                  <a:schemeClr val="tx1"/>
                </a:solidFill>
              </a:rPr>
              <a:t>策定、田舎</a:t>
            </a:r>
            <a:r>
              <a:rPr lang="ja-JP" altLang="en-US" sz="900" dirty="0" smtClean="0">
                <a:solidFill>
                  <a:schemeClr val="tx1"/>
                </a:solidFill>
              </a:rPr>
              <a:t>暮らし体験</a:t>
            </a:r>
            <a:r>
              <a:rPr lang="ja-JP" altLang="en-US" sz="900" dirty="0">
                <a:solidFill>
                  <a:schemeClr val="tx1"/>
                </a:solidFill>
              </a:rPr>
              <a:t>施設の</a:t>
            </a:r>
            <a:r>
              <a:rPr lang="ja-JP" altLang="en-US" sz="900" dirty="0" smtClean="0">
                <a:solidFill>
                  <a:schemeClr val="tx1"/>
                </a:solidFill>
              </a:rPr>
              <a:t>運営などの取組みが行われ、本事業もその一環として展開された。</a:t>
            </a:r>
            <a:endParaRPr lang="ja-JP" altLang="en-US" sz="900" dirty="0">
              <a:solidFill>
                <a:schemeClr val="tx1"/>
              </a:solidFill>
            </a:endParaRPr>
          </a:p>
          <a:p>
            <a:pPr marL="171450" indent="-171450">
              <a:buFont typeface="Arial" panose="020B0604020202020204" pitchFamily="34" charset="0"/>
              <a:buChar char="•"/>
            </a:pPr>
            <a:endParaRPr lang="ja-JP" altLang="en-US" sz="900" dirty="0">
              <a:solidFill>
                <a:schemeClr val="tx1"/>
              </a:solidFill>
            </a:endParaRPr>
          </a:p>
          <a:p>
            <a:pPr marL="171450" indent="-171450">
              <a:buFont typeface="Arial" panose="020B0604020202020204" pitchFamily="34" charset="0"/>
              <a:buChar char="•"/>
            </a:pPr>
            <a:endParaRPr lang="ja-JP" altLang="en-US" sz="900" dirty="0">
              <a:solidFill>
                <a:schemeClr val="tx1"/>
              </a:solidFill>
            </a:endParaRPr>
          </a:p>
          <a:p>
            <a:pPr marL="171450" indent="-171450">
              <a:buFont typeface="Arial" panose="020B0604020202020204" pitchFamily="34" charset="0"/>
              <a:buChar char="•"/>
            </a:pPr>
            <a:endParaRPr lang="en-US" altLang="ja-JP" sz="900" dirty="0">
              <a:solidFill>
                <a:schemeClr val="tx1"/>
              </a:solidFill>
            </a:endParaRPr>
          </a:p>
          <a:p>
            <a:pPr marL="171450" indent="-171450">
              <a:buFont typeface="Arial" panose="020B0604020202020204" pitchFamily="34" charset="0"/>
              <a:buChar char="•"/>
            </a:pPr>
            <a:endParaRPr lang="en-US" altLang="ja-JP" sz="90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endParaRPr lang="en-US" altLang="ja-JP" sz="1000" dirty="0">
              <a:solidFill>
                <a:schemeClr val="tx1"/>
              </a:solidFill>
            </a:endParaRPr>
          </a:p>
          <a:p>
            <a:endParaRPr lang="en-US" altLang="ja-JP" sz="1200" dirty="0" smtClean="0">
              <a:solidFill>
                <a:schemeClr val="tx1"/>
              </a:solidFill>
            </a:endParaRPr>
          </a:p>
        </p:txBody>
      </p:sp>
      <p:sp>
        <p:nvSpPr>
          <p:cNvPr id="10" name="角丸四角形 9"/>
          <p:cNvSpPr/>
          <p:nvPr/>
        </p:nvSpPr>
        <p:spPr>
          <a:xfrm>
            <a:off x="4687529" y="1268760"/>
            <a:ext cx="4255006" cy="5112567"/>
          </a:xfrm>
          <a:prstGeom prst="roundRect">
            <a:avLst>
              <a:gd name="adj" fmla="val 73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altLang="ja-JP" sz="1400" dirty="0" smtClean="0">
                <a:solidFill>
                  <a:schemeClr val="tx1"/>
                </a:solidFill>
              </a:rPr>
              <a:t>【</a:t>
            </a:r>
            <a:r>
              <a:rPr lang="ja-JP" altLang="en-US" sz="1400" dirty="0">
                <a:solidFill>
                  <a:schemeClr val="tx1"/>
                </a:solidFill>
              </a:rPr>
              <a:t>持続可能な</a:t>
            </a:r>
            <a:r>
              <a:rPr lang="ja-JP" altLang="en-US" sz="1400" dirty="0" smtClean="0">
                <a:solidFill>
                  <a:schemeClr val="tx1"/>
                </a:solidFill>
              </a:rPr>
              <a:t>まちづくり</a:t>
            </a:r>
            <a:r>
              <a:rPr lang="en-US" altLang="ja-JP" sz="1400" dirty="0" smtClean="0">
                <a:solidFill>
                  <a:schemeClr val="tx1"/>
                </a:solidFill>
              </a:rPr>
              <a:t>】ICT</a:t>
            </a:r>
            <a:r>
              <a:rPr lang="ja-JP" altLang="en-US" sz="1400" dirty="0" smtClean="0">
                <a:solidFill>
                  <a:schemeClr val="tx1"/>
                </a:solidFill>
              </a:rPr>
              <a:t>による多角的まちづくり</a:t>
            </a:r>
            <a:endParaRPr lang="en-US" altLang="ja-JP" sz="1400" dirty="0" smtClean="0">
              <a:solidFill>
                <a:schemeClr val="tx1"/>
              </a:solidFill>
            </a:endParaRPr>
          </a:p>
          <a:p>
            <a:r>
              <a:rPr lang="ja-JP" altLang="en-US" sz="1200" dirty="0" smtClean="0">
                <a:solidFill>
                  <a:schemeClr val="tx1"/>
                </a:solidFill>
              </a:rPr>
              <a:t>三鷹市</a:t>
            </a:r>
            <a:r>
              <a:rPr lang="ja-JP" altLang="en-US" sz="1200" dirty="0">
                <a:solidFill>
                  <a:schemeClr val="tx1"/>
                </a:solidFill>
              </a:rPr>
              <a:t>コミュニティ創生プロジェクト</a:t>
            </a:r>
            <a:r>
              <a:rPr lang="en-US" altLang="ja-JP" sz="1200" dirty="0" smtClean="0">
                <a:solidFill>
                  <a:schemeClr val="tx1"/>
                </a:solidFill>
              </a:rPr>
              <a:t>(</a:t>
            </a:r>
            <a:r>
              <a:rPr lang="ja-JP" altLang="en-US" sz="1200" dirty="0" smtClean="0">
                <a:solidFill>
                  <a:schemeClr val="tx1"/>
                </a:solidFill>
              </a:rPr>
              <a:t>東京都・三鷹市</a:t>
            </a:r>
            <a:r>
              <a:rPr lang="en-US" altLang="ja-JP" sz="1200" dirty="0">
                <a:solidFill>
                  <a:schemeClr val="tx1"/>
                </a:solidFill>
              </a:rPr>
              <a:t>)</a:t>
            </a:r>
            <a:endParaRPr lang="en-US" altLang="ja-JP" sz="120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r>
              <a:rPr lang="ja-JP" altLang="en-US" sz="900" dirty="0">
                <a:solidFill>
                  <a:schemeClr val="tx1"/>
                </a:solidFill>
              </a:rPr>
              <a:t>総務省「</a:t>
            </a:r>
            <a:r>
              <a:rPr lang="en-US" altLang="ja-JP" sz="900" dirty="0">
                <a:solidFill>
                  <a:schemeClr val="tx1"/>
                </a:solidFill>
              </a:rPr>
              <a:t>ICT</a:t>
            </a:r>
            <a:r>
              <a:rPr lang="ja-JP" altLang="en-US" sz="900" dirty="0">
                <a:solidFill>
                  <a:schemeClr val="tx1"/>
                </a:solidFill>
              </a:rPr>
              <a:t>街づくり推進事業」の一環として、市の課題発見・課題解決をはかりながら、未来を見通した「人間の明日への街」の実現を目指す実証</a:t>
            </a:r>
            <a:r>
              <a:rPr lang="ja-JP" altLang="en-US" sz="900" dirty="0" smtClean="0">
                <a:solidFill>
                  <a:schemeClr val="tx1"/>
                </a:solidFill>
              </a:rPr>
              <a:t>事業。</a:t>
            </a:r>
            <a:endParaRPr lang="en-US" altLang="ja-JP" sz="900" dirty="0">
              <a:solidFill>
                <a:schemeClr val="tx1"/>
              </a:solidFill>
            </a:endParaRPr>
          </a:p>
          <a:p>
            <a:pPr marL="171450" indent="-171450">
              <a:buFont typeface="Arial" panose="020B0604020202020204" pitchFamily="34" charset="0"/>
              <a:buChar char="•"/>
            </a:pPr>
            <a:r>
              <a:rPr lang="ja-JP" altLang="en-US" sz="900" dirty="0">
                <a:solidFill>
                  <a:schemeClr val="tx1"/>
                </a:solidFill>
              </a:rPr>
              <a:t>特に、平成</a:t>
            </a:r>
            <a:r>
              <a:rPr lang="en-US" altLang="ja-JP" sz="900" dirty="0">
                <a:solidFill>
                  <a:schemeClr val="tx1"/>
                </a:solidFill>
              </a:rPr>
              <a:t>24</a:t>
            </a:r>
            <a:r>
              <a:rPr lang="ja-JP" altLang="en-US" sz="900" dirty="0">
                <a:solidFill>
                  <a:schemeClr val="tx1"/>
                </a:solidFill>
              </a:rPr>
              <a:t>年度は、要援護者の見守り・買物支援、災害時の情報通信・情報伝達制御</a:t>
            </a:r>
            <a:r>
              <a:rPr lang="en-US" altLang="ja-JP" sz="900" dirty="0">
                <a:solidFill>
                  <a:schemeClr val="tx1"/>
                </a:solidFill>
              </a:rPr>
              <a:t>(</a:t>
            </a:r>
            <a:r>
              <a:rPr lang="ja-JP" altLang="en-US" sz="900" dirty="0">
                <a:solidFill>
                  <a:schemeClr val="tx1"/>
                </a:solidFill>
              </a:rPr>
              <a:t>要援護者の市外親族等が転居等する場合でも、最新住所を把握できるよう、共通</a:t>
            </a:r>
            <a:r>
              <a:rPr lang="en-US" altLang="ja-JP" sz="900" dirty="0">
                <a:solidFill>
                  <a:schemeClr val="tx1"/>
                </a:solidFill>
              </a:rPr>
              <a:t>ID</a:t>
            </a:r>
            <a:r>
              <a:rPr lang="ja-JP" altLang="en-US" sz="900" dirty="0">
                <a:solidFill>
                  <a:schemeClr val="tx1"/>
                </a:solidFill>
              </a:rPr>
              <a:t>の導入を</a:t>
            </a:r>
            <a:r>
              <a:rPr lang="ja-JP" altLang="en-US" sz="900" dirty="0" smtClean="0">
                <a:solidFill>
                  <a:schemeClr val="tx1"/>
                </a:solidFill>
              </a:rPr>
              <a:t>検証</a:t>
            </a:r>
            <a:r>
              <a:rPr lang="en-US" altLang="ja-JP" sz="900" dirty="0" smtClean="0">
                <a:solidFill>
                  <a:schemeClr val="tx1"/>
                </a:solidFill>
              </a:rPr>
              <a:t>)</a:t>
            </a:r>
            <a:r>
              <a:rPr lang="ja-JP" altLang="en-US" sz="900" dirty="0">
                <a:solidFill>
                  <a:schemeClr val="tx1"/>
                </a:solidFill>
              </a:rPr>
              <a:t>や、災害時の情報伝達基盤として駅前</a:t>
            </a:r>
            <a:r>
              <a:rPr lang="en-US" altLang="ja-JP" sz="900" dirty="0" err="1" smtClean="0">
                <a:solidFill>
                  <a:schemeClr val="tx1"/>
                </a:solidFill>
              </a:rPr>
              <a:t>WiFi</a:t>
            </a:r>
            <a:r>
              <a:rPr lang="ja-JP" altLang="en-US" sz="900" dirty="0" smtClean="0">
                <a:solidFill>
                  <a:schemeClr val="tx1"/>
                </a:solidFill>
              </a:rPr>
              <a:t>整備</a:t>
            </a:r>
            <a:r>
              <a:rPr lang="ja-JP" altLang="en-US" sz="900" dirty="0">
                <a:solidFill>
                  <a:schemeClr val="tx1"/>
                </a:solidFill>
              </a:rPr>
              <a:t>、災害情報の伝達手段の統合制御、要援護者の</a:t>
            </a:r>
            <a:r>
              <a:rPr lang="en-US" altLang="ja-JP" sz="900" dirty="0">
                <a:solidFill>
                  <a:schemeClr val="tx1"/>
                </a:solidFill>
              </a:rPr>
              <a:t>DB</a:t>
            </a:r>
            <a:r>
              <a:rPr lang="ja-JP" altLang="en-US" sz="900" dirty="0">
                <a:solidFill>
                  <a:schemeClr val="tx1"/>
                </a:solidFill>
              </a:rPr>
              <a:t>化と、独居高齢者等の安否確認や買い物のシステム支援を行った</a:t>
            </a:r>
            <a:r>
              <a:rPr lang="ja-JP" altLang="en-US" sz="900" dirty="0" smtClean="0">
                <a:solidFill>
                  <a:schemeClr val="tx1"/>
                </a:solidFill>
              </a:rPr>
              <a:t>。</a:t>
            </a:r>
            <a:endParaRPr lang="en-US" altLang="ja-JP" sz="900" dirty="0" smtClean="0">
              <a:solidFill>
                <a:schemeClr val="tx1"/>
              </a:solidFill>
            </a:endParaRPr>
          </a:p>
          <a:p>
            <a:r>
              <a:rPr lang="ja-JP" altLang="en-US" sz="900" dirty="0" smtClean="0">
                <a:solidFill>
                  <a:schemeClr val="tx1"/>
                </a:solidFill>
              </a:rPr>
              <a:t>事業</a:t>
            </a:r>
            <a:endParaRPr lang="en-US" altLang="ja-JP" sz="900" dirty="0" smtClean="0">
              <a:solidFill>
                <a:schemeClr val="tx1"/>
              </a:solidFill>
            </a:endParaRPr>
          </a:p>
          <a:p>
            <a:pPr marL="228600" indent="-228600">
              <a:buFont typeface="+mj-ea"/>
              <a:buAutoNum type="circleNumDbPlain"/>
            </a:pPr>
            <a:r>
              <a:rPr lang="ja-JP" altLang="en-US" sz="900" dirty="0" smtClean="0">
                <a:solidFill>
                  <a:schemeClr val="tx1"/>
                </a:solidFill>
              </a:rPr>
              <a:t>情報</a:t>
            </a:r>
            <a:r>
              <a:rPr lang="ja-JP" altLang="en-US" sz="900" dirty="0">
                <a:solidFill>
                  <a:schemeClr val="tx1"/>
                </a:solidFill>
              </a:rPr>
              <a:t>配信プラットフォーム</a:t>
            </a:r>
            <a:endParaRPr lang="en-US" altLang="ja-JP" sz="900" dirty="0">
              <a:solidFill>
                <a:schemeClr val="tx1"/>
              </a:solidFill>
            </a:endParaRPr>
          </a:p>
          <a:p>
            <a:pPr marL="228600" indent="-228600">
              <a:buFont typeface="+mj-ea"/>
              <a:buAutoNum type="circleNumDbPlain"/>
            </a:pPr>
            <a:r>
              <a:rPr lang="ja-JP" altLang="en-US" sz="900" dirty="0">
                <a:solidFill>
                  <a:schemeClr val="tx1"/>
                </a:solidFill>
              </a:rPr>
              <a:t>買物支援事業</a:t>
            </a:r>
            <a:endParaRPr lang="en-US" altLang="ja-JP" sz="900" dirty="0">
              <a:solidFill>
                <a:schemeClr val="tx1"/>
              </a:solidFill>
            </a:endParaRPr>
          </a:p>
          <a:p>
            <a:pPr marL="228600" indent="-228600">
              <a:buFont typeface="+mj-ea"/>
              <a:buAutoNum type="circleNumDbPlain"/>
            </a:pPr>
            <a:r>
              <a:rPr lang="ja-JP" altLang="en-US" sz="900" dirty="0">
                <a:solidFill>
                  <a:schemeClr val="tx1"/>
                </a:solidFill>
              </a:rPr>
              <a:t>多職種連携事業</a:t>
            </a:r>
            <a:endParaRPr lang="en-US" altLang="ja-JP" sz="900" dirty="0">
              <a:solidFill>
                <a:schemeClr val="tx1"/>
              </a:solidFill>
            </a:endParaRPr>
          </a:p>
          <a:p>
            <a:pPr marL="228600" indent="-228600">
              <a:buFont typeface="+mj-ea"/>
              <a:buAutoNum type="circleNumDbPlain"/>
            </a:pPr>
            <a:r>
              <a:rPr lang="ja-JP" altLang="en-US" sz="900" dirty="0">
                <a:solidFill>
                  <a:schemeClr val="tx1"/>
                </a:solidFill>
              </a:rPr>
              <a:t>情報収集意思決定支援システム</a:t>
            </a:r>
            <a:endParaRPr lang="en-US" altLang="ja-JP" sz="900" dirty="0">
              <a:solidFill>
                <a:schemeClr val="tx1"/>
              </a:solidFill>
            </a:endParaRPr>
          </a:p>
          <a:p>
            <a:pPr marL="228600" indent="-228600">
              <a:buFont typeface="+mj-ea"/>
              <a:buAutoNum type="circleNumDbPlain"/>
            </a:pPr>
            <a:r>
              <a:rPr lang="ja-JP" altLang="en-US" sz="900" dirty="0">
                <a:solidFill>
                  <a:schemeClr val="tx1"/>
                </a:solidFill>
              </a:rPr>
              <a:t>情報伝達制御システム</a:t>
            </a:r>
            <a:endParaRPr lang="en-US" altLang="ja-JP" sz="900" dirty="0">
              <a:solidFill>
                <a:schemeClr val="tx1"/>
              </a:solidFill>
            </a:endParaRPr>
          </a:p>
          <a:p>
            <a:pPr marL="228600" indent="-228600">
              <a:buFont typeface="+mj-ea"/>
              <a:buAutoNum type="circleNumDbPlain"/>
            </a:pPr>
            <a:r>
              <a:rPr lang="en-US" altLang="ja-JP" sz="900" dirty="0">
                <a:solidFill>
                  <a:schemeClr val="tx1"/>
                </a:solidFill>
              </a:rPr>
              <a:t>Wi-Fi</a:t>
            </a:r>
            <a:r>
              <a:rPr lang="ja-JP" altLang="en-US" sz="900" dirty="0">
                <a:solidFill>
                  <a:schemeClr val="tx1"/>
                </a:solidFill>
              </a:rPr>
              <a:t>（インターネット通信環境の</a:t>
            </a:r>
            <a:r>
              <a:rPr lang="ja-JP" altLang="en-US" sz="900" dirty="0" smtClean="0">
                <a:solidFill>
                  <a:schemeClr val="tx1"/>
                </a:solidFill>
              </a:rPr>
              <a:t>提供</a:t>
            </a:r>
            <a:r>
              <a:rPr lang="en-US" altLang="ja-JP" sz="900" dirty="0" smtClean="0">
                <a:solidFill>
                  <a:schemeClr val="tx1"/>
                </a:solidFill>
              </a:rPr>
              <a:t>)</a:t>
            </a:r>
          </a:p>
          <a:p>
            <a:pPr marL="228600" indent="-228600">
              <a:buFont typeface="+mj-ea"/>
              <a:buAutoNum type="circleNumDbPlain"/>
            </a:pPr>
            <a:endParaRPr lang="en-US" altLang="ja-JP" sz="600" dirty="0" smtClean="0">
              <a:solidFill>
                <a:schemeClr val="tx1"/>
              </a:solidFill>
            </a:endParaRPr>
          </a:p>
          <a:p>
            <a:pPr marL="171450" indent="-171450">
              <a:buFont typeface="Arial" panose="020B0604020202020204" pitchFamily="34" charset="0"/>
              <a:buChar char="•"/>
            </a:pPr>
            <a:r>
              <a:rPr lang="ja-JP" altLang="en-US" sz="900" dirty="0">
                <a:solidFill>
                  <a:schemeClr val="tx1"/>
                </a:solidFill>
              </a:rPr>
              <a:t>今後は、マイナンバー制度導入に向けた活用モデルを実現し、他自治体への汎用性・普及性を目指す。</a:t>
            </a:r>
            <a:endParaRPr lang="en-US" altLang="ja-JP" sz="900" dirty="0">
              <a:solidFill>
                <a:schemeClr val="tx1"/>
              </a:solidFill>
            </a:endParaRPr>
          </a:p>
          <a:p>
            <a:pPr marL="171450" indent="-171450">
              <a:buFont typeface="Arial" panose="020B0604020202020204" pitchFamily="34" charset="0"/>
              <a:buChar char="•"/>
            </a:pPr>
            <a:endParaRPr lang="en-US" altLang="ja-JP" sz="90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endParaRPr lang="en-US" altLang="ja-JP" sz="1000" dirty="0">
              <a:solidFill>
                <a:schemeClr val="tx1"/>
              </a:solidFill>
            </a:endParaRPr>
          </a:p>
          <a:p>
            <a:endParaRPr lang="en-US" altLang="ja-JP" sz="1200" dirty="0" smtClean="0">
              <a:solidFill>
                <a:schemeClr val="tx1"/>
              </a:solidFill>
            </a:endParaRPr>
          </a:p>
        </p:txBody>
      </p:sp>
      <p:sp>
        <p:nvSpPr>
          <p:cNvPr id="11" name="正方形/長方形 10"/>
          <p:cNvSpPr/>
          <p:nvPr/>
        </p:nvSpPr>
        <p:spPr>
          <a:xfrm>
            <a:off x="467391" y="6042774"/>
            <a:ext cx="3780573" cy="338554"/>
          </a:xfrm>
          <a:prstGeom prst="rect">
            <a:avLst/>
          </a:prstGeom>
        </p:spPr>
        <p:txBody>
          <a:bodyPr wrap="square">
            <a:spAutoFit/>
          </a:bodyPr>
          <a:lstStyle/>
          <a:p>
            <a:r>
              <a:rPr lang="ja-JP" altLang="en-US" sz="800" dirty="0" smtClean="0"/>
              <a:t>出典：神河町ホームページ</a:t>
            </a:r>
            <a:endParaRPr lang="en-US" altLang="ja-JP" sz="800" dirty="0" smtClean="0"/>
          </a:p>
          <a:p>
            <a:r>
              <a:rPr lang="zh-TW" altLang="en-US" sz="800" dirty="0" smtClean="0"/>
              <a:t>平成</a:t>
            </a:r>
            <a:r>
              <a:rPr lang="zh-TW" altLang="en-US" sz="800" dirty="0"/>
              <a:t>２２年度事業成果報告書（長期優良住宅等推進環境整備事業） </a:t>
            </a:r>
            <a:endParaRPr lang="en-US" altLang="ja-JP" sz="800" dirty="0"/>
          </a:p>
        </p:txBody>
      </p:sp>
      <p:pic>
        <p:nvPicPr>
          <p:cNvPr id="13" name="Picture 2" descr="http://www.mitaka.ne.jp/ict-town/img/2012/01_im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7076" y="4198650"/>
            <a:ext cx="3071348" cy="1858166"/>
          </a:xfrm>
          <a:prstGeom prst="rect">
            <a:avLst/>
          </a:prstGeom>
          <a:noFill/>
          <a:extLst>
            <a:ext uri="{909E8E84-426E-40DD-AFC4-6F175D3DCCD1}">
              <a14:hiddenFill xmlns:a14="http://schemas.microsoft.com/office/drawing/2010/main">
                <a:solidFill>
                  <a:srgbClr val="FFFFFF"/>
                </a:solidFill>
              </a14:hiddenFill>
            </a:ext>
          </a:extLst>
        </p:spPr>
      </p:pic>
      <p:sp>
        <p:nvSpPr>
          <p:cNvPr id="14" name="正方形/長方形 13"/>
          <p:cNvSpPr/>
          <p:nvPr/>
        </p:nvSpPr>
        <p:spPr>
          <a:xfrm>
            <a:off x="4924745" y="6042774"/>
            <a:ext cx="3780573" cy="338554"/>
          </a:xfrm>
          <a:prstGeom prst="rect">
            <a:avLst/>
          </a:prstGeom>
        </p:spPr>
        <p:txBody>
          <a:bodyPr wrap="square">
            <a:spAutoFit/>
          </a:bodyPr>
          <a:lstStyle/>
          <a:p>
            <a:r>
              <a:rPr lang="ja-JP" altLang="en-US" sz="800" dirty="0" smtClean="0"/>
              <a:t>出典：三鷹市</a:t>
            </a:r>
            <a:r>
              <a:rPr lang="ja-JP" altLang="en-US" sz="800" dirty="0"/>
              <a:t>コミュニティ創生</a:t>
            </a:r>
            <a:r>
              <a:rPr lang="ja-JP" altLang="en-US" sz="800" dirty="0" smtClean="0"/>
              <a:t>プロジェクトホームページ</a:t>
            </a:r>
            <a:endParaRPr lang="en-US" altLang="ja-JP" sz="800" dirty="0" smtClean="0"/>
          </a:p>
          <a:p>
            <a:r>
              <a:rPr lang="ja-JP" altLang="en-US" sz="800" dirty="0" smtClean="0"/>
              <a:t>総務省「ＩＣＴ街づくり</a:t>
            </a:r>
            <a:r>
              <a:rPr lang="ja-JP" altLang="en-US" sz="800" dirty="0"/>
              <a:t>推進事業について」</a:t>
            </a:r>
            <a:r>
              <a:rPr lang="ja-JP" altLang="en-US" sz="800" dirty="0" smtClean="0"/>
              <a:t>平成</a:t>
            </a:r>
            <a:r>
              <a:rPr lang="en-US" altLang="ja-JP" sz="800" dirty="0" smtClean="0"/>
              <a:t>25</a:t>
            </a:r>
            <a:r>
              <a:rPr lang="ja-JP" altLang="en-US" sz="800" dirty="0" smtClean="0"/>
              <a:t>年１１月</a:t>
            </a:r>
            <a:endParaRPr lang="en-US" altLang="ja-JP" sz="800" dirty="0" smtClean="0"/>
          </a:p>
        </p:txBody>
      </p:sp>
      <p:pic>
        <p:nvPicPr>
          <p:cNvPr id="15" name="Picture 4" descr="http://www.town.kamikawa.hyogo.jp/div/shinkou/img/inaka_kurasi/rikatuyou/CIMG795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955019"/>
            <a:ext cx="1440160" cy="108012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www.town.kamikawa.hyogo.jp/div/shinkou/img/inaka_kurasi/rikatuyou/IMG_20130423_1439177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0963" y="4980221"/>
            <a:ext cx="1357736" cy="1018303"/>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p:cNvSpPr/>
          <p:nvPr/>
        </p:nvSpPr>
        <p:spPr>
          <a:xfrm>
            <a:off x="320702" y="478332"/>
            <a:ext cx="8111826" cy="307777"/>
          </a:xfrm>
          <a:prstGeom prst="rect">
            <a:avLst/>
          </a:prstGeom>
        </p:spPr>
        <p:txBody>
          <a:bodyPr wrap="square">
            <a:spAutoFit/>
          </a:bodyPr>
          <a:lstStyle/>
          <a:p>
            <a:pPr marL="180000" lvl="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（２）地域類型別課題への対応　地域の特色を高める先進事例</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9" name="直線コネクタ 18"/>
          <p:cNvCxnSpPr/>
          <p:nvPr/>
        </p:nvCxnSpPr>
        <p:spPr>
          <a:xfrm>
            <a:off x="179512" y="799200"/>
            <a:ext cx="8784976"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2539440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65</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954107"/>
          </a:xfrm>
          <a:prstGeom prst="rect">
            <a:avLst/>
          </a:prstGeom>
        </p:spPr>
        <p:txBody>
          <a:bodyPr wrap="square">
            <a:spAutoFit/>
          </a:bodyPr>
          <a:lstStyle/>
          <a:p>
            <a:pPr marL="180000" lvl="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④山間部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628650" lvl="1" indent="-171450">
              <a:buFont typeface="Arial" panose="020B0604020202020204" pitchFamily="34" charset="0"/>
              <a:buChar char="•"/>
            </a:pPr>
            <a:r>
              <a:rPr lang="ja-JP" altLang="en-US" sz="1400" u="sng" dirty="0">
                <a:solidFill>
                  <a:sysClr val="windowText" lastClr="000000"/>
                </a:solidFill>
              </a:rPr>
              <a:t>自然資源を活用</a:t>
            </a:r>
            <a:r>
              <a:rPr lang="ja-JP" altLang="en-US" sz="1400" dirty="0">
                <a:solidFill>
                  <a:sysClr val="windowText" lastClr="000000"/>
                </a:solidFill>
              </a:rPr>
              <a:t>し、</a:t>
            </a:r>
            <a:r>
              <a:rPr lang="en-US" altLang="ja-JP" sz="1400" dirty="0">
                <a:solidFill>
                  <a:sysClr val="windowText" lastClr="000000"/>
                </a:solidFill>
              </a:rPr>
              <a:t>6</a:t>
            </a:r>
            <a:r>
              <a:rPr lang="ja-JP" altLang="en-US" sz="1400" dirty="0">
                <a:solidFill>
                  <a:sysClr val="windowText" lastClr="000000"/>
                </a:solidFill>
              </a:rPr>
              <a:t>次産業、地域ブランド、観光資源として発展させる。</a:t>
            </a:r>
            <a:endParaRPr lang="en-US" altLang="ja-JP" sz="1400" dirty="0">
              <a:solidFill>
                <a:sysClr val="windowText" lastClr="000000"/>
              </a:solidFill>
            </a:endParaRPr>
          </a:p>
          <a:p>
            <a:pPr marL="628650" lvl="1" indent="-171450">
              <a:buFont typeface="Arial" panose="020B0604020202020204" pitchFamily="34" charset="0"/>
              <a:buChar char="•"/>
            </a:pPr>
            <a:r>
              <a:rPr lang="ja-JP" altLang="en-US" sz="1400" u="sng" dirty="0">
                <a:solidFill>
                  <a:sysClr val="windowText" lastClr="000000"/>
                </a:solidFill>
              </a:rPr>
              <a:t>安心・安全なスローライフ</a:t>
            </a:r>
            <a:r>
              <a:rPr lang="ja-JP" altLang="en-US" sz="1400" dirty="0">
                <a:solidFill>
                  <a:sysClr val="windowText" lastClr="000000"/>
                </a:solidFill>
              </a:rPr>
              <a:t>を送れるよう医療、みまもり、交流などを含め、各種インフラを整備する。</a:t>
            </a:r>
          </a:p>
          <a:p>
            <a:pPr marL="180000" indent="-457200"/>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320703" y="1647557"/>
            <a:ext cx="4255005" cy="4856882"/>
          </a:xfrm>
          <a:prstGeom prst="roundRect">
            <a:avLst>
              <a:gd name="adj" fmla="val 73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altLang="ja-JP" sz="1400" dirty="0" smtClean="0">
                <a:solidFill>
                  <a:schemeClr val="tx1"/>
                </a:solidFill>
              </a:rPr>
              <a:t>【6</a:t>
            </a:r>
            <a:r>
              <a:rPr lang="ja-JP" altLang="en-US" sz="1400" dirty="0" smtClean="0">
                <a:solidFill>
                  <a:schemeClr val="tx1"/>
                </a:solidFill>
              </a:rPr>
              <a:t>次産業</a:t>
            </a:r>
            <a:r>
              <a:rPr lang="en-US" altLang="ja-JP" sz="1400" dirty="0" smtClean="0">
                <a:solidFill>
                  <a:schemeClr val="tx1"/>
                </a:solidFill>
              </a:rPr>
              <a:t>】</a:t>
            </a:r>
            <a:r>
              <a:rPr lang="ja-JP" altLang="en-US" sz="1400" dirty="0" smtClean="0">
                <a:solidFill>
                  <a:schemeClr val="tx1"/>
                </a:solidFill>
              </a:rPr>
              <a:t>農村の活性化</a:t>
            </a:r>
            <a:endParaRPr lang="en-US" altLang="ja-JP" sz="1400" dirty="0">
              <a:solidFill>
                <a:schemeClr val="tx1"/>
              </a:solidFill>
            </a:endParaRPr>
          </a:p>
          <a:p>
            <a:r>
              <a:rPr lang="ja-JP" altLang="en-US" sz="1200" dirty="0">
                <a:solidFill>
                  <a:schemeClr val="tx1"/>
                </a:solidFill>
              </a:rPr>
              <a:t>世羅高原６次産業ネットワーク（</a:t>
            </a:r>
            <a:r>
              <a:rPr lang="ja-JP" altLang="en-US" sz="1200" dirty="0" smtClean="0">
                <a:solidFill>
                  <a:schemeClr val="tx1"/>
                </a:solidFill>
              </a:rPr>
              <a:t>広島県・世羅町</a:t>
            </a:r>
            <a:r>
              <a:rPr lang="ja-JP" altLang="en-US" sz="1200" dirty="0">
                <a:solidFill>
                  <a:schemeClr val="tx1"/>
                </a:solidFill>
              </a:rPr>
              <a:t>）</a:t>
            </a:r>
            <a:endParaRPr lang="en-US" altLang="ja-JP" sz="120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r>
              <a:rPr lang="ja-JP" altLang="en-US" sz="900" dirty="0">
                <a:solidFill>
                  <a:schemeClr val="tx1"/>
                </a:solidFill>
              </a:rPr>
              <a:t>農業者の高齢化、担い手不足による地域農業の課題を解決する手段として</a:t>
            </a:r>
            <a:r>
              <a:rPr lang="ja-JP" altLang="en-US" sz="900" dirty="0" smtClean="0">
                <a:solidFill>
                  <a:schemeClr val="tx1"/>
                </a:solidFill>
              </a:rPr>
              <a:t>、まち全体を農村公園として６次産業化しようとする</a:t>
            </a:r>
            <a:r>
              <a:rPr lang="ja-JP" altLang="en-US" sz="900" dirty="0">
                <a:solidFill>
                  <a:schemeClr val="tx1"/>
                </a:solidFill>
              </a:rPr>
              <a:t>取り組み。</a:t>
            </a:r>
            <a:r>
              <a:rPr lang="ja-JP" altLang="en-US" sz="900" dirty="0" smtClean="0">
                <a:solidFill>
                  <a:schemeClr val="tx1"/>
                </a:solidFill>
              </a:rPr>
              <a:t>平成</a:t>
            </a:r>
            <a:r>
              <a:rPr lang="en-US" altLang="ja-JP" sz="900" dirty="0" smtClean="0">
                <a:solidFill>
                  <a:schemeClr val="tx1"/>
                </a:solidFill>
              </a:rPr>
              <a:t>18</a:t>
            </a:r>
            <a:r>
              <a:rPr lang="ja-JP" altLang="en-US" sz="900" dirty="0" smtClean="0">
                <a:solidFill>
                  <a:schemeClr val="tx1"/>
                </a:solidFill>
              </a:rPr>
              <a:t>年</a:t>
            </a:r>
            <a:r>
              <a:rPr lang="en-US" altLang="ja-JP" sz="900" dirty="0" smtClean="0">
                <a:solidFill>
                  <a:schemeClr val="tx1"/>
                </a:solidFill>
              </a:rPr>
              <a:t>4</a:t>
            </a:r>
            <a:r>
              <a:rPr lang="ja-JP" altLang="en-US" sz="900" dirty="0" smtClean="0">
                <a:solidFill>
                  <a:schemeClr val="tx1"/>
                </a:solidFill>
              </a:rPr>
              <a:t>月</a:t>
            </a:r>
            <a:r>
              <a:rPr lang="ja-JP" altLang="en-US" sz="900" dirty="0">
                <a:solidFill>
                  <a:schemeClr val="tx1"/>
                </a:solidFill>
              </a:rPr>
              <a:t>、６次産業</a:t>
            </a:r>
            <a:r>
              <a:rPr lang="ja-JP" altLang="en-US" sz="900" dirty="0" smtClean="0">
                <a:solidFill>
                  <a:schemeClr val="tx1"/>
                </a:solidFill>
              </a:rPr>
              <a:t>ネットワーク</a:t>
            </a:r>
            <a:r>
              <a:rPr lang="ja-JP" altLang="en-US" sz="900" dirty="0">
                <a:solidFill>
                  <a:schemeClr val="tx1"/>
                </a:solidFill>
              </a:rPr>
              <a:t>の拠点施設として</a:t>
            </a:r>
            <a:r>
              <a:rPr lang="ja-JP" altLang="en-US" sz="900" dirty="0" err="1">
                <a:solidFill>
                  <a:schemeClr val="tx1"/>
                </a:solidFill>
              </a:rPr>
              <a:t>せら</a:t>
            </a:r>
            <a:r>
              <a:rPr lang="ja-JP" altLang="en-US" sz="900" dirty="0">
                <a:solidFill>
                  <a:schemeClr val="tx1"/>
                </a:solidFill>
              </a:rPr>
              <a:t>ワイナリー内に協同組合夢高原市場を</a:t>
            </a:r>
            <a:r>
              <a:rPr lang="ja-JP" altLang="en-US" sz="900" dirty="0" smtClean="0">
                <a:solidFill>
                  <a:schemeClr val="tx1"/>
                </a:solidFill>
              </a:rPr>
              <a:t>開設。</a:t>
            </a:r>
            <a:endParaRPr lang="en-US" altLang="ja-JP" sz="900" dirty="0" smtClean="0">
              <a:solidFill>
                <a:schemeClr val="tx1"/>
              </a:solidFill>
            </a:endParaRPr>
          </a:p>
          <a:p>
            <a:pPr marL="171450" indent="-171450">
              <a:buFont typeface="Arial" panose="020B0604020202020204" pitchFamily="34" charset="0"/>
              <a:buChar char="•"/>
            </a:pPr>
            <a:endParaRPr lang="ja-JP" altLang="en-US" sz="900" dirty="0">
              <a:solidFill>
                <a:schemeClr val="tx1"/>
              </a:solidFill>
            </a:endParaRPr>
          </a:p>
          <a:p>
            <a:pPr marL="171450" indent="-171450">
              <a:buFont typeface="Arial" panose="020B0604020202020204" pitchFamily="34" charset="0"/>
              <a:buChar char="•"/>
            </a:pPr>
            <a:r>
              <a:rPr lang="ja-JP" altLang="en-US" sz="900" dirty="0" smtClean="0">
                <a:solidFill>
                  <a:schemeClr val="tx1"/>
                </a:solidFill>
              </a:rPr>
              <a:t> </a:t>
            </a:r>
            <a:r>
              <a:rPr lang="en-US" altLang="ja-JP" sz="900" dirty="0">
                <a:solidFill>
                  <a:schemeClr val="tx1"/>
                </a:solidFill>
              </a:rPr>
              <a:t>68</a:t>
            </a:r>
            <a:r>
              <a:rPr lang="ja-JP" altLang="en-US" sz="900" dirty="0">
                <a:solidFill>
                  <a:schemeClr val="tx1"/>
                </a:solidFill>
              </a:rPr>
              <a:t>団体の多様な事業者によるネットワークを生かし、各種イベントの開催や</a:t>
            </a:r>
            <a:r>
              <a:rPr lang="ja-JP" altLang="en-US" sz="900" dirty="0" smtClean="0">
                <a:solidFill>
                  <a:schemeClr val="tx1"/>
                </a:solidFill>
              </a:rPr>
              <a:t>新商品</a:t>
            </a:r>
            <a:r>
              <a:rPr lang="ja-JP" altLang="en-US" sz="900" dirty="0">
                <a:solidFill>
                  <a:schemeClr val="tx1"/>
                </a:solidFill>
              </a:rPr>
              <a:t>開発、直売所での販売、都市と農村の交流を図り、</a:t>
            </a:r>
            <a:r>
              <a:rPr lang="ja-JP" altLang="en-US" sz="900" dirty="0" smtClean="0">
                <a:solidFill>
                  <a:schemeClr val="tx1"/>
                </a:solidFill>
              </a:rPr>
              <a:t>地域の活性化に取り組んだ。</a:t>
            </a:r>
            <a:endParaRPr lang="en-US" altLang="ja-JP" sz="900" dirty="0" smtClean="0">
              <a:solidFill>
                <a:schemeClr val="tx1"/>
              </a:solidFill>
            </a:endParaRPr>
          </a:p>
          <a:p>
            <a:pPr marL="171450" indent="-171450">
              <a:buFont typeface="Arial" panose="020B0604020202020204" pitchFamily="34" charset="0"/>
              <a:buChar char="•"/>
            </a:pPr>
            <a:endParaRPr lang="en-US" altLang="ja-JP" sz="900" dirty="0" smtClean="0">
              <a:solidFill>
                <a:schemeClr val="tx1"/>
              </a:solidFill>
            </a:endParaRPr>
          </a:p>
          <a:p>
            <a:pPr marL="171450" indent="-171450">
              <a:buFont typeface="Arial" panose="020B0604020202020204" pitchFamily="34" charset="0"/>
              <a:buChar char="•"/>
            </a:pPr>
            <a:r>
              <a:rPr lang="ja-JP" altLang="en-US" sz="900" dirty="0" smtClean="0">
                <a:solidFill>
                  <a:schemeClr val="tx1"/>
                </a:solidFill>
              </a:rPr>
              <a:t>取り組み一例：食品</a:t>
            </a:r>
            <a:r>
              <a:rPr lang="ja-JP" altLang="en-US" sz="900" dirty="0">
                <a:solidFill>
                  <a:schemeClr val="tx1"/>
                </a:solidFill>
              </a:rPr>
              <a:t>地域ブランド化支援事業（地域</a:t>
            </a:r>
            <a:r>
              <a:rPr lang="ja-JP" altLang="en-US" sz="900" dirty="0" smtClean="0">
                <a:solidFill>
                  <a:schemeClr val="tx1"/>
                </a:solidFill>
              </a:rPr>
              <a:t>ブランド化</a:t>
            </a:r>
            <a:r>
              <a:rPr lang="ja-JP" altLang="en-US" sz="900" dirty="0">
                <a:solidFill>
                  <a:schemeClr val="tx1"/>
                </a:solidFill>
              </a:rPr>
              <a:t>、商品開発、見本市出展</a:t>
            </a:r>
            <a:r>
              <a:rPr lang="ja-JP" altLang="en-US" sz="900" dirty="0" smtClean="0">
                <a:solidFill>
                  <a:schemeClr val="tx1"/>
                </a:solidFill>
              </a:rPr>
              <a:t>）、世羅</a:t>
            </a:r>
            <a:r>
              <a:rPr lang="ja-JP" altLang="en-US" sz="900" dirty="0">
                <a:solidFill>
                  <a:schemeClr val="tx1"/>
                </a:solidFill>
              </a:rPr>
              <a:t>農業経営ソリューションパワー創造</a:t>
            </a:r>
            <a:r>
              <a:rPr lang="ja-JP" altLang="en-US" sz="900" dirty="0" smtClean="0">
                <a:solidFill>
                  <a:schemeClr val="tx1"/>
                </a:solidFill>
              </a:rPr>
              <a:t>実践</a:t>
            </a:r>
            <a:r>
              <a:rPr lang="ja-JP" altLang="en-US" sz="900" dirty="0">
                <a:solidFill>
                  <a:schemeClr val="tx1"/>
                </a:solidFill>
              </a:rPr>
              <a:t>事業（研修会、商品開発等</a:t>
            </a:r>
            <a:r>
              <a:rPr lang="ja-JP" altLang="en-US" sz="900" dirty="0" smtClean="0">
                <a:solidFill>
                  <a:schemeClr val="tx1"/>
                </a:solidFill>
              </a:rPr>
              <a:t>）、食</a:t>
            </a:r>
            <a:r>
              <a:rPr lang="ja-JP" altLang="en-US" sz="900" dirty="0">
                <a:solidFill>
                  <a:schemeClr val="tx1"/>
                </a:solidFill>
              </a:rPr>
              <a:t>と地域の交流促進集落活性化</a:t>
            </a:r>
            <a:r>
              <a:rPr lang="ja-JP" altLang="en-US" sz="900" dirty="0" smtClean="0">
                <a:solidFill>
                  <a:schemeClr val="tx1"/>
                </a:solidFill>
              </a:rPr>
              <a:t>対策</a:t>
            </a:r>
            <a:r>
              <a:rPr lang="ja-JP" altLang="en-US" sz="900" dirty="0">
                <a:solidFill>
                  <a:schemeClr val="tx1"/>
                </a:solidFill>
              </a:rPr>
              <a:t>（研修</a:t>
            </a:r>
            <a:r>
              <a:rPr lang="ja-JP" altLang="en-US" sz="900" dirty="0" smtClean="0">
                <a:solidFill>
                  <a:schemeClr val="tx1"/>
                </a:solidFill>
              </a:rPr>
              <a:t>、メニュー開発等</a:t>
            </a:r>
            <a:r>
              <a:rPr lang="en-US" altLang="ja-JP" sz="900" dirty="0" smtClean="0">
                <a:solidFill>
                  <a:schemeClr val="tx1"/>
                </a:solidFill>
              </a:rPr>
              <a:t>)</a:t>
            </a:r>
            <a:r>
              <a:rPr lang="ja-JP" altLang="en-US" sz="900" dirty="0" err="1" smtClean="0">
                <a:solidFill>
                  <a:schemeClr val="tx1"/>
                </a:solidFill>
              </a:rPr>
              <a:t>。</a:t>
            </a:r>
            <a:endParaRPr lang="en-US" altLang="ja-JP" sz="900" dirty="0" smtClean="0">
              <a:solidFill>
                <a:schemeClr val="tx1"/>
              </a:solidFill>
            </a:endParaRPr>
          </a:p>
          <a:p>
            <a:pPr marL="171450" indent="-171450">
              <a:buFont typeface="Arial" panose="020B0604020202020204" pitchFamily="34" charset="0"/>
              <a:buChar char="•"/>
            </a:pPr>
            <a:endParaRPr lang="en-US" altLang="ja-JP" sz="900" dirty="0" smtClean="0">
              <a:solidFill>
                <a:schemeClr val="tx1"/>
              </a:solidFill>
            </a:endParaRPr>
          </a:p>
          <a:p>
            <a:pPr marL="171450" indent="-171450">
              <a:buFont typeface="Arial" panose="020B0604020202020204" pitchFamily="34" charset="0"/>
              <a:buChar char="•"/>
            </a:pPr>
            <a:r>
              <a:rPr lang="ja-JP" altLang="en-US" sz="900" dirty="0" smtClean="0">
                <a:solidFill>
                  <a:schemeClr val="tx1"/>
                </a:solidFill>
              </a:rPr>
              <a:t>その結果、ネットワーク</a:t>
            </a:r>
            <a:r>
              <a:rPr lang="ja-JP" altLang="en-US" sz="900" dirty="0">
                <a:solidFill>
                  <a:schemeClr val="tx1"/>
                </a:solidFill>
              </a:rPr>
              <a:t>会員の</a:t>
            </a:r>
            <a:r>
              <a:rPr lang="ja-JP" altLang="en-US" sz="900" dirty="0" smtClean="0">
                <a:solidFill>
                  <a:schemeClr val="tx1"/>
                </a:solidFill>
              </a:rPr>
              <a:t>売上高</a:t>
            </a:r>
            <a:r>
              <a:rPr lang="en-US" altLang="ja-JP" sz="900" dirty="0" smtClean="0">
                <a:solidFill>
                  <a:schemeClr val="tx1"/>
                </a:solidFill>
              </a:rPr>
              <a:t>16</a:t>
            </a:r>
            <a:r>
              <a:rPr lang="ja-JP" altLang="en-US" sz="900" dirty="0" smtClean="0">
                <a:solidFill>
                  <a:schemeClr val="tx1"/>
                </a:solidFill>
              </a:rPr>
              <a:t>億円（</a:t>
            </a:r>
            <a:r>
              <a:rPr lang="ja-JP" altLang="en-US" sz="900" dirty="0">
                <a:solidFill>
                  <a:schemeClr val="tx1"/>
                </a:solidFill>
              </a:rPr>
              <a:t>平成</a:t>
            </a:r>
            <a:r>
              <a:rPr lang="en-US" altLang="ja-JP" sz="900" dirty="0" smtClean="0">
                <a:solidFill>
                  <a:schemeClr val="tx1"/>
                </a:solidFill>
              </a:rPr>
              <a:t>21</a:t>
            </a:r>
            <a:r>
              <a:rPr lang="ja-JP" altLang="en-US" sz="900" dirty="0" smtClean="0">
                <a:solidFill>
                  <a:schemeClr val="tx1"/>
                </a:solidFill>
              </a:rPr>
              <a:t>年</a:t>
            </a:r>
            <a:r>
              <a:rPr lang="en-US" altLang="ja-JP" sz="900" dirty="0" smtClean="0">
                <a:solidFill>
                  <a:schemeClr val="tx1"/>
                </a:solidFill>
              </a:rPr>
              <a:t>)</a:t>
            </a:r>
            <a:r>
              <a:rPr lang="ja-JP" altLang="en-US" sz="900" dirty="0" smtClean="0">
                <a:solidFill>
                  <a:schemeClr val="tx1"/>
                </a:solidFill>
              </a:rPr>
              <a:t>→</a:t>
            </a:r>
            <a:r>
              <a:rPr lang="en-US" altLang="ja-JP" sz="900" dirty="0" smtClean="0">
                <a:solidFill>
                  <a:schemeClr val="tx1"/>
                </a:solidFill>
              </a:rPr>
              <a:t>22</a:t>
            </a:r>
            <a:r>
              <a:rPr lang="ja-JP" altLang="en-US" sz="900" dirty="0" smtClean="0">
                <a:solidFill>
                  <a:schemeClr val="tx1"/>
                </a:solidFill>
              </a:rPr>
              <a:t>億円（</a:t>
            </a:r>
            <a:r>
              <a:rPr lang="ja-JP" altLang="en-US" sz="900" dirty="0">
                <a:solidFill>
                  <a:schemeClr val="tx1"/>
                </a:solidFill>
              </a:rPr>
              <a:t>平成</a:t>
            </a:r>
            <a:r>
              <a:rPr lang="en-US" altLang="ja-JP" sz="900" dirty="0" smtClean="0">
                <a:solidFill>
                  <a:schemeClr val="tx1"/>
                </a:solidFill>
              </a:rPr>
              <a:t>24</a:t>
            </a:r>
            <a:r>
              <a:rPr lang="ja-JP" altLang="en-US" sz="900" dirty="0" smtClean="0">
                <a:solidFill>
                  <a:schemeClr val="tx1"/>
                </a:solidFill>
              </a:rPr>
              <a:t>年</a:t>
            </a:r>
            <a:r>
              <a:rPr lang="en-US" altLang="ja-JP" sz="900" dirty="0" smtClean="0">
                <a:solidFill>
                  <a:schemeClr val="tx1"/>
                </a:solidFill>
              </a:rPr>
              <a:t>)</a:t>
            </a:r>
            <a:r>
              <a:rPr lang="ja-JP" altLang="en-US" sz="900" dirty="0" smtClean="0">
                <a:solidFill>
                  <a:schemeClr val="tx1"/>
                </a:solidFill>
              </a:rPr>
              <a:t>に増加し、施設</a:t>
            </a:r>
            <a:r>
              <a:rPr lang="ja-JP" altLang="en-US" sz="900" dirty="0">
                <a:solidFill>
                  <a:schemeClr val="tx1"/>
                </a:solidFill>
              </a:rPr>
              <a:t>等の</a:t>
            </a:r>
            <a:r>
              <a:rPr lang="ja-JP" altLang="en-US" sz="900" dirty="0" smtClean="0">
                <a:solidFill>
                  <a:schemeClr val="tx1"/>
                </a:solidFill>
              </a:rPr>
              <a:t>来客数は約</a:t>
            </a:r>
            <a:r>
              <a:rPr lang="en-US" altLang="ja-JP" sz="900" dirty="0">
                <a:solidFill>
                  <a:schemeClr val="tx1"/>
                </a:solidFill>
              </a:rPr>
              <a:t>107</a:t>
            </a:r>
            <a:r>
              <a:rPr lang="ja-JP" altLang="en-US" sz="900" dirty="0">
                <a:solidFill>
                  <a:schemeClr val="tx1"/>
                </a:solidFill>
              </a:rPr>
              <a:t>万人</a:t>
            </a:r>
            <a:r>
              <a:rPr lang="ja-JP" altLang="en-US" sz="900" dirty="0" smtClean="0">
                <a:solidFill>
                  <a:schemeClr val="tx1"/>
                </a:solidFill>
              </a:rPr>
              <a:t>（平成</a:t>
            </a:r>
            <a:r>
              <a:rPr lang="en-US" altLang="ja-JP" sz="900" dirty="0" smtClean="0">
                <a:solidFill>
                  <a:schemeClr val="tx1"/>
                </a:solidFill>
              </a:rPr>
              <a:t>24</a:t>
            </a:r>
            <a:r>
              <a:rPr lang="ja-JP" altLang="en-US" sz="900" dirty="0" smtClean="0">
                <a:solidFill>
                  <a:schemeClr val="tx1"/>
                </a:solidFill>
              </a:rPr>
              <a:t>年）にのぼった。今後は、滞在型</a:t>
            </a:r>
            <a:r>
              <a:rPr lang="ja-JP" altLang="en-US" sz="900" dirty="0">
                <a:solidFill>
                  <a:schemeClr val="tx1"/>
                </a:solidFill>
              </a:rPr>
              <a:t>施設を増やし、新たな</a:t>
            </a:r>
            <a:r>
              <a:rPr lang="ja-JP" altLang="en-US" sz="900" dirty="0" smtClean="0">
                <a:solidFill>
                  <a:schemeClr val="tx1"/>
                </a:solidFill>
              </a:rPr>
              <a:t>グリーンツーリズム</a:t>
            </a:r>
            <a:r>
              <a:rPr lang="ja-JP" altLang="en-US" sz="900" dirty="0">
                <a:solidFill>
                  <a:schemeClr val="tx1"/>
                </a:solidFill>
              </a:rPr>
              <a:t>への展開により、町全体の農村</a:t>
            </a:r>
            <a:r>
              <a:rPr lang="ja-JP" altLang="en-US" sz="900" dirty="0" smtClean="0">
                <a:solidFill>
                  <a:schemeClr val="tx1"/>
                </a:solidFill>
              </a:rPr>
              <a:t>公園化を</a:t>
            </a:r>
            <a:r>
              <a:rPr lang="ja-JP" altLang="en-US" sz="900" dirty="0">
                <a:solidFill>
                  <a:schemeClr val="tx1"/>
                </a:solidFill>
              </a:rPr>
              <a:t>目指す。</a:t>
            </a:r>
            <a:endParaRPr lang="en-US" altLang="ja-JP" sz="900" dirty="0" smtClean="0">
              <a:solidFill>
                <a:schemeClr val="tx1"/>
              </a:solidFill>
            </a:endParaRPr>
          </a:p>
          <a:p>
            <a:pPr marL="171450" indent="-171450">
              <a:buFont typeface="Arial" panose="020B0604020202020204" pitchFamily="34" charset="0"/>
              <a:buChar char="•"/>
            </a:pPr>
            <a:endParaRPr lang="en-US" altLang="ja-JP" sz="900" dirty="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endParaRPr lang="en-US" altLang="ja-JP" sz="1050" dirty="0">
              <a:solidFill>
                <a:schemeClr val="tx1"/>
              </a:solidFill>
            </a:endParaRPr>
          </a:p>
          <a:p>
            <a:endParaRPr lang="en-US" altLang="ja-JP" sz="1050" dirty="0">
              <a:solidFill>
                <a:schemeClr val="tx1"/>
              </a:solidFill>
            </a:endParaRPr>
          </a:p>
        </p:txBody>
      </p:sp>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376916"/>
            <a:ext cx="2129807" cy="1562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8450"/>
          <a:stretch/>
        </p:blipFill>
        <p:spPr bwMode="auto">
          <a:xfrm>
            <a:off x="3150406" y="4434293"/>
            <a:ext cx="1162480" cy="85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8864" y="5291039"/>
            <a:ext cx="1095012" cy="780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正方形/長方形 14"/>
          <p:cNvSpPr/>
          <p:nvPr/>
        </p:nvSpPr>
        <p:spPr>
          <a:xfrm>
            <a:off x="467391" y="6042774"/>
            <a:ext cx="3780573" cy="461665"/>
          </a:xfrm>
          <a:prstGeom prst="rect">
            <a:avLst/>
          </a:prstGeom>
        </p:spPr>
        <p:txBody>
          <a:bodyPr wrap="square">
            <a:spAutoFit/>
          </a:bodyPr>
          <a:lstStyle/>
          <a:p>
            <a:r>
              <a:rPr lang="ja-JP" altLang="en-US" sz="800" dirty="0" smtClean="0"/>
              <a:t>出典</a:t>
            </a:r>
            <a:r>
              <a:rPr lang="ja-JP" altLang="en-US" sz="800" dirty="0"/>
              <a:t>：</a:t>
            </a:r>
            <a:r>
              <a:rPr lang="ja-JP" altLang="en-US" sz="800" dirty="0" smtClean="0"/>
              <a:t>農水省</a:t>
            </a:r>
            <a:r>
              <a:rPr lang="ja-JP" altLang="en-US" sz="800" dirty="0"/>
              <a:t>「</a:t>
            </a:r>
            <a:r>
              <a:rPr lang="en-US" altLang="ja-JP" sz="800" dirty="0"/>
              <a:t>6</a:t>
            </a:r>
            <a:r>
              <a:rPr lang="ja-JP" altLang="en-US" sz="800" dirty="0"/>
              <a:t>次産業化の取組事例集」平成</a:t>
            </a:r>
            <a:r>
              <a:rPr lang="en-US" altLang="ja-JP" sz="800" dirty="0"/>
              <a:t>27</a:t>
            </a:r>
            <a:r>
              <a:rPr lang="ja-JP" altLang="en-US" sz="800" dirty="0"/>
              <a:t>年</a:t>
            </a:r>
            <a:r>
              <a:rPr lang="en-US" altLang="ja-JP" sz="800" dirty="0"/>
              <a:t>2</a:t>
            </a:r>
            <a:r>
              <a:rPr lang="ja-JP" altLang="en-US" sz="800" dirty="0"/>
              <a:t>月</a:t>
            </a:r>
            <a:endParaRPr lang="en-US" altLang="ja-JP" sz="800" dirty="0"/>
          </a:p>
          <a:p>
            <a:r>
              <a:rPr lang="ja-JP" altLang="en-US" sz="800" dirty="0"/>
              <a:t>第 </a:t>
            </a:r>
            <a:r>
              <a:rPr lang="en-US" altLang="ja-JP" sz="800" dirty="0"/>
              <a:t>18 </a:t>
            </a:r>
            <a:r>
              <a:rPr lang="ja-JP" altLang="en-US" sz="800" dirty="0"/>
              <a:t>回ＪＡ人づくり研究会報告「ようこそ </a:t>
            </a:r>
            <a:r>
              <a:rPr lang="ja-JP" altLang="en-US" sz="800" dirty="0" err="1"/>
              <a:t>せら</a:t>
            </a:r>
            <a:r>
              <a:rPr lang="ja-JP" altLang="en-US" sz="800" dirty="0"/>
              <a:t>夢高原へ世羅高原６次産業の</a:t>
            </a:r>
            <a:r>
              <a:rPr lang="ja-JP" altLang="en-US" sz="800" dirty="0" smtClean="0"/>
              <a:t>とりくみ」</a:t>
            </a:r>
            <a:r>
              <a:rPr lang="en-US" altLang="ja-JP" sz="800" dirty="0"/>
              <a:t>2013 </a:t>
            </a:r>
            <a:r>
              <a:rPr lang="ja-JP" altLang="en-US" sz="800" dirty="0"/>
              <a:t>年 </a:t>
            </a:r>
            <a:r>
              <a:rPr lang="en-US" altLang="ja-JP" sz="800" dirty="0"/>
              <a:t>12 </a:t>
            </a:r>
            <a:r>
              <a:rPr lang="ja-JP" altLang="en-US" sz="800" dirty="0"/>
              <a:t>月５日</a:t>
            </a:r>
            <a:endParaRPr lang="ja-JP" altLang="en-US" sz="800" b="1" dirty="0"/>
          </a:p>
        </p:txBody>
      </p:sp>
      <p:sp>
        <p:nvSpPr>
          <p:cNvPr id="16" name="角丸四角形 15"/>
          <p:cNvSpPr/>
          <p:nvPr/>
        </p:nvSpPr>
        <p:spPr>
          <a:xfrm>
            <a:off x="4709483" y="1628800"/>
            <a:ext cx="4255005" cy="4875638"/>
          </a:xfrm>
          <a:prstGeom prst="roundRect">
            <a:avLst>
              <a:gd name="adj" fmla="val 73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altLang="ja-JP" sz="1400" dirty="0" smtClean="0">
                <a:solidFill>
                  <a:schemeClr val="tx1"/>
                </a:solidFill>
              </a:rPr>
              <a:t>【</a:t>
            </a:r>
            <a:r>
              <a:rPr lang="ja-JP" altLang="en-US" sz="1400" dirty="0" smtClean="0">
                <a:solidFill>
                  <a:schemeClr val="tx1"/>
                </a:solidFill>
              </a:rPr>
              <a:t>インフラ整備</a:t>
            </a:r>
            <a:r>
              <a:rPr lang="en-US" altLang="ja-JP" sz="1400" dirty="0" smtClean="0">
                <a:solidFill>
                  <a:schemeClr val="tx1"/>
                </a:solidFill>
              </a:rPr>
              <a:t>】</a:t>
            </a:r>
            <a:r>
              <a:rPr lang="ja-JP" altLang="en-US" sz="1400" dirty="0">
                <a:solidFill>
                  <a:schemeClr val="tx1"/>
                </a:solidFill>
              </a:rPr>
              <a:t>移動</a:t>
            </a:r>
            <a:r>
              <a:rPr lang="ja-JP" altLang="en-US" sz="1400" dirty="0" smtClean="0">
                <a:solidFill>
                  <a:schemeClr val="tx1"/>
                </a:solidFill>
              </a:rPr>
              <a:t>手段の整備、生活支援サービス</a:t>
            </a:r>
            <a:endParaRPr lang="en-US" altLang="ja-JP" sz="1400" dirty="0" smtClean="0">
              <a:solidFill>
                <a:schemeClr val="tx1"/>
              </a:solidFill>
            </a:endParaRPr>
          </a:p>
          <a:p>
            <a:r>
              <a:rPr lang="ja-JP" altLang="en-US" sz="1200" dirty="0">
                <a:solidFill>
                  <a:schemeClr val="tx1"/>
                </a:solidFill>
              </a:rPr>
              <a:t>オンデマンド交通システム：元気バス</a:t>
            </a:r>
            <a:r>
              <a:rPr lang="en-US" altLang="ja-JP" sz="1200" dirty="0">
                <a:solidFill>
                  <a:schemeClr val="tx1"/>
                </a:solidFill>
              </a:rPr>
              <a:t>(</a:t>
            </a:r>
            <a:r>
              <a:rPr lang="ja-JP" altLang="en-US" sz="1200" dirty="0">
                <a:solidFill>
                  <a:schemeClr val="tx1"/>
                </a:solidFill>
              </a:rPr>
              <a:t>三重県・玉城町</a:t>
            </a:r>
            <a:r>
              <a:rPr lang="en-US" altLang="ja-JP" sz="1200" dirty="0">
                <a:solidFill>
                  <a:schemeClr val="tx1"/>
                </a:solidFill>
              </a:rPr>
              <a:t>)</a:t>
            </a:r>
          </a:p>
          <a:p>
            <a:endParaRPr lang="en-US" altLang="ja-JP" sz="1050" dirty="0" smtClean="0">
              <a:solidFill>
                <a:schemeClr val="tx1"/>
              </a:solidFill>
            </a:endParaRPr>
          </a:p>
          <a:p>
            <a:pPr marL="171450" indent="-171450">
              <a:buFont typeface="Arial" panose="020B0604020202020204" pitchFamily="34" charset="0"/>
              <a:buChar char="•"/>
            </a:pPr>
            <a:r>
              <a:rPr lang="ja-JP" altLang="en-US" sz="900" dirty="0">
                <a:solidFill>
                  <a:schemeClr val="tx1"/>
                </a:solidFill>
              </a:rPr>
              <a:t>利用者が事前に申し出た乗車場所や時間に車両が向かい、希望する目的地まで運ぶオンデマンド形式によるバス。あらかじめ決められた玉城町内の乗降場（公民館、ゴミ集積所・リサイクルステーション、病院・診療所、公共施設、一般店舗など）間で、乗合率を高めながら、目的近くまで走行。</a:t>
            </a:r>
            <a:endParaRPr lang="en-US" altLang="ja-JP" sz="900" dirty="0">
              <a:solidFill>
                <a:schemeClr val="tx1"/>
              </a:solidFill>
            </a:endParaRPr>
          </a:p>
          <a:p>
            <a:pPr marL="171450" indent="-171450">
              <a:buFont typeface="Arial" panose="020B0604020202020204" pitchFamily="34" charset="0"/>
              <a:buChar char="•"/>
            </a:pPr>
            <a:endParaRPr lang="en-US" altLang="ja-JP" sz="600" dirty="0">
              <a:solidFill>
                <a:schemeClr val="tx1"/>
              </a:solidFill>
            </a:endParaRPr>
          </a:p>
          <a:p>
            <a:pPr marL="171450" indent="-171450">
              <a:buFont typeface="Arial" panose="020B0604020202020204" pitchFamily="34" charset="0"/>
              <a:buChar char="•"/>
            </a:pPr>
            <a:r>
              <a:rPr lang="ja-JP" altLang="en-US" sz="900" dirty="0">
                <a:solidFill>
                  <a:schemeClr val="tx1"/>
                </a:solidFill>
              </a:rPr>
              <a:t>民間路線バスの大幅な縮小に加え、低予算でのバスサービス向上を目指して、オンデマンド交通を導入。東京大学大学院との共同研究により実証実験として開始</a:t>
            </a:r>
            <a:r>
              <a:rPr lang="en-US" altLang="ja-JP" sz="900" dirty="0">
                <a:solidFill>
                  <a:schemeClr val="tx1"/>
                </a:solidFill>
              </a:rPr>
              <a:t>(</a:t>
            </a:r>
            <a:r>
              <a:rPr lang="ja-JP" altLang="en-US" sz="900" dirty="0" smtClean="0">
                <a:solidFill>
                  <a:schemeClr val="tx1"/>
                </a:solidFill>
              </a:rPr>
              <a:t>平成</a:t>
            </a:r>
            <a:r>
              <a:rPr lang="en-US" altLang="ja-JP" sz="900" dirty="0" smtClean="0">
                <a:solidFill>
                  <a:schemeClr val="tx1"/>
                </a:solidFill>
              </a:rPr>
              <a:t>21</a:t>
            </a:r>
            <a:r>
              <a:rPr lang="ja-JP" altLang="en-US" sz="900" dirty="0" smtClean="0">
                <a:solidFill>
                  <a:schemeClr val="tx1"/>
                </a:solidFill>
              </a:rPr>
              <a:t>年</a:t>
            </a:r>
            <a:r>
              <a:rPr lang="en-US" altLang="ja-JP" sz="900" dirty="0" smtClean="0">
                <a:solidFill>
                  <a:schemeClr val="tx1"/>
                </a:solidFill>
              </a:rPr>
              <a:t>11</a:t>
            </a:r>
            <a:r>
              <a:rPr lang="ja-JP" altLang="en-US" sz="900" dirty="0" smtClean="0">
                <a:solidFill>
                  <a:schemeClr val="tx1"/>
                </a:solidFill>
              </a:rPr>
              <a:t>月</a:t>
            </a:r>
            <a:r>
              <a:rPr lang="ja-JP" altLang="en-US" sz="900" dirty="0">
                <a:solidFill>
                  <a:schemeClr val="tx1"/>
                </a:solidFill>
              </a:rPr>
              <a:t>～</a:t>
            </a:r>
            <a:r>
              <a:rPr lang="en-US" altLang="ja-JP" sz="900" dirty="0">
                <a:solidFill>
                  <a:schemeClr val="tx1"/>
                </a:solidFill>
              </a:rPr>
              <a:t>)</a:t>
            </a:r>
            <a:r>
              <a:rPr lang="ja-JP" altLang="en-US" sz="900" dirty="0" err="1">
                <a:solidFill>
                  <a:schemeClr val="tx1"/>
                </a:solidFill>
              </a:rPr>
              <a:t>。</a:t>
            </a:r>
            <a:endParaRPr lang="en-US" altLang="ja-JP" sz="900" dirty="0">
              <a:solidFill>
                <a:schemeClr val="tx1"/>
              </a:solidFill>
            </a:endParaRPr>
          </a:p>
          <a:p>
            <a:pPr marL="171450" indent="-171450">
              <a:buFont typeface="Arial" panose="020B0604020202020204" pitchFamily="34" charset="0"/>
              <a:buChar char="•"/>
            </a:pPr>
            <a:endParaRPr lang="en-US" altLang="ja-JP" sz="600" dirty="0">
              <a:solidFill>
                <a:schemeClr val="tx1"/>
              </a:solidFill>
            </a:endParaRPr>
          </a:p>
          <a:p>
            <a:pPr marL="171450" indent="-171450">
              <a:buFont typeface="Arial" panose="020B0604020202020204" pitchFamily="34" charset="0"/>
              <a:buChar char="•"/>
            </a:pPr>
            <a:r>
              <a:rPr lang="ja-JP" altLang="en-US" sz="900" dirty="0">
                <a:solidFill>
                  <a:schemeClr val="tx1"/>
                </a:solidFill>
              </a:rPr>
              <a:t>バスの利用に際しては、あらかじめ社会福祉協議会・役場生活福祉課で会員登録を行い、行き先・日時</a:t>
            </a:r>
            <a:r>
              <a:rPr lang="ja-JP" altLang="en-US" sz="900" dirty="0" smtClean="0">
                <a:solidFill>
                  <a:schemeClr val="tx1"/>
                </a:solidFill>
              </a:rPr>
              <a:t>を予約</a:t>
            </a:r>
            <a:r>
              <a:rPr lang="ja-JP" altLang="en-US" sz="900" dirty="0">
                <a:solidFill>
                  <a:schemeClr val="tx1"/>
                </a:solidFill>
              </a:rPr>
              <a:t>システムで</a:t>
            </a:r>
            <a:r>
              <a:rPr lang="en-US" altLang="ja-JP" sz="900" dirty="0">
                <a:solidFill>
                  <a:schemeClr val="tx1"/>
                </a:solidFill>
              </a:rPr>
              <a:t>WEB</a:t>
            </a:r>
            <a:r>
              <a:rPr lang="ja-JP" altLang="en-US" sz="900" dirty="0">
                <a:solidFill>
                  <a:schemeClr val="tx1"/>
                </a:solidFill>
              </a:rPr>
              <a:t>予約、または電話予約。</a:t>
            </a:r>
            <a:endParaRPr lang="en-US" altLang="ja-JP" sz="900" dirty="0">
              <a:solidFill>
                <a:schemeClr val="tx1"/>
              </a:solidFill>
            </a:endParaRPr>
          </a:p>
          <a:p>
            <a:pPr marL="171450" indent="-171450">
              <a:buFont typeface="Arial" panose="020B0604020202020204" pitchFamily="34" charset="0"/>
              <a:buChar char="•"/>
            </a:pPr>
            <a:endParaRPr lang="en-US" altLang="ja-JP" sz="600" dirty="0" smtClean="0">
              <a:solidFill>
                <a:schemeClr val="tx1"/>
              </a:solidFill>
            </a:endParaRPr>
          </a:p>
          <a:p>
            <a:pPr marL="171450" indent="-171450">
              <a:buFont typeface="Arial" panose="020B0604020202020204" pitchFamily="34" charset="0"/>
              <a:buChar char="•"/>
            </a:pPr>
            <a:r>
              <a:rPr lang="ja-JP" altLang="en-US" sz="900" dirty="0" smtClean="0">
                <a:solidFill>
                  <a:schemeClr val="tx1"/>
                </a:solidFill>
              </a:rPr>
              <a:t>バス</a:t>
            </a:r>
            <a:r>
              <a:rPr lang="ja-JP" altLang="en-US" sz="900" dirty="0">
                <a:solidFill>
                  <a:schemeClr val="tx1"/>
                </a:solidFill>
              </a:rPr>
              <a:t>停留所は町内に</a:t>
            </a:r>
            <a:r>
              <a:rPr lang="en-US" altLang="ja-JP" sz="900" dirty="0">
                <a:solidFill>
                  <a:schemeClr val="tx1"/>
                </a:solidFill>
              </a:rPr>
              <a:t>138</a:t>
            </a:r>
            <a:r>
              <a:rPr lang="ja-JP" altLang="en-US" sz="900" dirty="0">
                <a:solidFill>
                  <a:schemeClr val="tx1"/>
                </a:solidFill>
              </a:rPr>
              <a:t>ヶ所、利用者も多い時で</a:t>
            </a:r>
            <a:r>
              <a:rPr lang="en-US" altLang="ja-JP" sz="900" dirty="0">
                <a:solidFill>
                  <a:schemeClr val="tx1"/>
                </a:solidFill>
              </a:rPr>
              <a:t>90</a:t>
            </a:r>
            <a:r>
              <a:rPr lang="ja-JP" altLang="en-US" sz="900" dirty="0">
                <a:solidFill>
                  <a:schemeClr val="tx1"/>
                </a:solidFill>
              </a:rPr>
              <a:t>名程度</a:t>
            </a:r>
            <a:r>
              <a:rPr lang="en-US" altLang="ja-JP" sz="900" dirty="0">
                <a:solidFill>
                  <a:schemeClr val="tx1"/>
                </a:solidFill>
              </a:rPr>
              <a:t>/</a:t>
            </a:r>
            <a:r>
              <a:rPr lang="ja-JP" altLang="en-US" sz="900" dirty="0">
                <a:solidFill>
                  <a:schemeClr val="tx1"/>
                </a:solidFill>
              </a:rPr>
              <a:t>日と徐々に増え、自宅近くで乗降できバス停まで歩かなくて良いこと、自由な時間に乗れることが評価されている。</a:t>
            </a:r>
            <a:endParaRPr lang="en-US" altLang="ja-JP" sz="900" dirty="0">
              <a:solidFill>
                <a:schemeClr val="tx1"/>
              </a:solidFill>
            </a:endParaRPr>
          </a:p>
          <a:p>
            <a:pPr marL="171450" indent="-171450">
              <a:buFont typeface="Arial" panose="020B0604020202020204" pitchFamily="34" charset="0"/>
              <a:buChar char="•"/>
            </a:pPr>
            <a:endParaRPr lang="en-US" altLang="ja-JP" sz="600" dirty="0" smtClean="0">
              <a:solidFill>
                <a:schemeClr val="tx1"/>
              </a:solidFill>
            </a:endParaRPr>
          </a:p>
          <a:p>
            <a:pPr marL="171450" indent="-171450">
              <a:buFont typeface="Arial" panose="020B0604020202020204" pitchFamily="34" charset="0"/>
              <a:buChar char="•"/>
            </a:pPr>
            <a:r>
              <a:rPr lang="ja-JP" altLang="en-US" sz="900" dirty="0" smtClean="0">
                <a:solidFill>
                  <a:schemeClr val="tx1"/>
                </a:solidFill>
              </a:rPr>
              <a:t>今後</a:t>
            </a:r>
            <a:r>
              <a:rPr lang="ja-JP" altLang="en-US" sz="900" dirty="0">
                <a:solidFill>
                  <a:schemeClr val="tx1"/>
                </a:solidFill>
              </a:rPr>
              <a:t>は</a:t>
            </a:r>
            <a:r>
              <a:rPr lang="ja-JP" altLang="en-US" sz="900" dirty="0" smtClean="0">
                <a:solidFill>
                  <a:schemeClr val="tx1"/>
                </a:solidFill>
              </a:rPr>
              <a:t>、</a:t>
            </a:r>
            <a:r>
              <a:rPr lang="en-US" altLang="ja-JP" sz="900" dirty="0" smtClean="0">
                <a:solidFill>
                  <a:schemeClr val="tx1"/>
                </a:solidFill>
              </a:rPr>
              <a:t>ICT</a:t>
            </a:r>
            <a:r>
              <a:rPr lang="ja-JP" altLang="en-US" sz="900" dirty="0" smtClean="0">
                <a:solidFill>
                  <a:schemeClr val="tx1"/>
                </a:solidFill>
              </a:rPr>
              <a:t>を利用した</a:t>
            </a:r>
            <a:r>
              <a:rPr lang="ja-JP" altLang="en-US" sz="900" dirty="0">
                <a:solidFill>
                  <a:schemeClr val="tx1"/>
                </a:solidFill>
              </a:rPr>
              <a:t>安心・元気な町づくり</a:t>
            </a:r>
            <a:r>
              <a:rPr lang="ja-JP" altLang="en-US" sz="900" dirty="0" smtClean="0">
                <a:solidFill>
                  <a:schemeClr val="tx1"/>
                </a:solidFill>
              </a:rPr>
              <a:t>事業と</a:t>
            </a:r>
            <a:r>
              <a:rPr lang="ja-JP" altLang="en-US" sz="900" dirty="0">
                <a:solidFill>
                  <a:schemeClr val="tx1"/>
                </a:solidFill>
              </a:rPr>
              <a:t>して、</a:t>
            </a:r>
            <a:r>
              <a:rPr lang="ja-JP" altLang="en-US" sz="900" dirty="0" smtClean="0">
                <a:solidFill>
                  <a:schemeClr val="tx1"/>
                </a:solidFill>
              </a:rPr>
              <a:t>同一</a:t>
            </a:r>
            <a:r>
              <a:rPr lang="ja-JP" altLang="en-US" sz="900" dirty="0">
                <a:solidFill>
                  <a:schemeClr val="tx1"/>
                </a:solidFill>
              </a:rPr>
              <a:t>の</a:t>
            </a:r>
            <a:r>
              <a:rPr lang="en-US" altLang="ja-JP" sz="900" dirty="0">
                <a:solidFill>
                  <a:schemeClr val="tx1"/>
                </a:solidFill>
              </a:rPr>
              <a:t>ICT</a:t>
            </a:r>
            <a:r>
              <a:rPr lang="ja-JP" altLang="en-US" sz="900" dirty="0">
                <a:solidFill>
                  <a:schemeClr val="tx1"/>
                </a:solidFill>
              </a:rPr>
              <a:t>機器・基盤を活用した複合サービスへの展開を検討。外出支援サービス、安全見守りサービス、安全情報配信など</a:t>
            </a:r>
            <a:r>
              <a:rPr lang="ja-JP" altLang="en-US" sz="900" dirty="0" smtClean="0">
                <a:solidFill>
                  <a:schemeClr val="tx1"/>
                </a:solidFill>
              </a:rPr>
              <a:t>。住民</a:t>
            </a:r>
            <a:r>
              <a:rPr lang="ja-JP" altLang="en-US" sz="900" dirty="0">
                <a:solidFill>
                  <a:schemeClr val="tx1"/>
                </a:solidFill>
              </a:rPr>
              <a:t>が安心して元気</a:t>
            </a:r>
            <a:r>
              <a:rPr lang="ja-JP" altLang="en-US" sz="900" dirty="0" smtClean="0">
                <a:solidFill>
                  <a:schemeClr val="tx1"/>
                </a:solidFill>
              </a:rPr>
              <a:t>に暮す</a:t>
            </a:r>
            <a:r>
              <a:rPr lang="ja-JP" altLang="en-US" sz="900" dirty="0">
                <a:solidFill>
                  <a:schemeClr val="tx1"/>
                </a:solidFill>
              </a:rPr>
              <a:t>ことができる</a:t>
            </a:r>
            <a:r>
              <a:rPr lang="ja-JP" altLang="en-US" sz="900" dirty="0" smtClean="0">
                <a:solidFill>
                  <a:schemeClr val="tx1"/>
                </a:solidFill>
              </a:rPr>
              <a:t>町を目指す。</a:t>
            </a: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endParaRPr lang="en-US" altLang="ja-JP" sz="1000" dirty="0">
              <a:solidFill>
                <a:schemeClr val="tx1"/>
              </a:solidFill>
            </a:endParaRPr>
          </a:p>
          <a:p>
            <a:endParaRPr lang="en-US" altLang="ja-JP" sz="1200" dirty="0" smtClean="0">
              <a:solidFill>
                <a:schemeClr val="tx1"/>
              </a:solidFill>
            </a:endParaRPr>
          </a:p>
        </p:txBody>
      </p:sp>
      <p:pic>
        <p:nvPicPr>
          <p:cNvPr id="1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6322"/>
          <a:stretch/>
        </p:blipFill>
        <p:spPr bwMode="auto">
          <a:xfrm>
            <a:off x="6843733" y="4759937"/>
            <a:ext cx="1100821" cy="1067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正方形/長方形 17"/>
          <p:cNvSpPr/>
          <p:nvPr/>
        </p:nvSpPr>
        <p:spPr>
          <a:xfrm>
            <a:off x="4953447" y="6150786"/>
            <a:ext cx="3780573" cy="338554"/>
          </a:xfrm>
          <a:prstGeom prst="rect">
            <a:avLst/>
          </a:prstGeom>
        </p:spPr>
        <p:txBody>
          <a:bodyPr wrap="square">
            <a:spAutoFit/>
          </a:bodyPr>
          <a:lstStyle/>
          <a:p>
            <a:r>
              <a:rPr lang="ja-JP" altLang="en-US" sz="800" dirty="0" smtClean="0"/>
              <a:t>出典</a:t>
            </a:r>
            <a:r>
              <a:rPr lang="ja-JP" altLang="en-US" sz="800" dirty="0"/>
              <a:t>：</a:t>
            </a:r>
            <a:r>
              <a:rPr lang="ja-JP" altLang="en-US" sz="800" dirty="0" smtClean="0"/>
              <a:t>玉城町ホームページ</a:t>
            </a:r>
            <a:r>
              <a:rPr lang="ja-JP" altLang="ja-JP" sz="800" dirty="0" smtClean="0"/>
              <a:t> </a:t>
            </a:r>
            <a:endParaRPr lang="en-US" altLang="ja-JP" sz="800" dirty="0" smtClean="0"/>
          </a:p>
          <a:p>
            <a:r>
              <a:rPr lang="ja-JP" altLang="en-US" sz="800" dirty="0" smtClean="0"/>
              <a:t>玉城町・東京大学「玉城町を支えるオンデマンド交通システム」</a:t>
            </a:r>
            <a:r>
              <a:rPr lang="en-US" altLang="ja-JP" sz="800" dirty="0" smtClean="0"/>
              <a:t>2010</a:t>
            </a:r>
            <a:r>
              <a:rPr lang="ja-JP" altLang="en-US" sz="800" dirty="0" smtClean="0"/>
              <a:t>年</a:t>
            </a:r>
            <a:r>
              <a:rPr lang="en-US" altLang="ja-JP" sz="800" dirty="0" smtClean="0"/>
              <a:t>11</a:t>
            </a:r>
            <a:r>
              <a:rPr lang="ja-JP" altLang="en-US" sz="800" dirty="0" smtClean="0"/>
              <a:t>月</a:t>
            </a:r>
            <a:r>
              <a:rPr lang="en-US" altLang="ja-JP" sz="800" dirty="0" smtClean="0"/>
              <a:t>26</a:t>
            </a:r>
            <a:r>
              <a:rPr lang="ja-JP" altLang="en-US" sz="800" dirty="0" smtClean="0"/>
              <a:t>日</a:t>
            </a:r>
            <a:endParaRPr lang="en-US" altLang="ja-JP" sz="800" dirty="0"/>
          </a:p>
        </p:txBody>
      </p:sp>
      <p:pic>
        <p:nvPicPr>
          <p:cNvPr id="1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54685" y="5639573"/>
            <a:ext cx="1158596" cy="672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30285" y="4751302"/>
            <a:ext cx="2069559" cy="1450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正方形/長方形 21"/>
          <p:cNvSpPr/>
          <p:nvPr/>
        </p:nvSpPr>
        <p:spPr>
          <a:xfrm>
            <a:off x="320702" y="478332"/>
            <a:ext cx="8111826" cy="307777"/>
          </a:xfrm>
          <a:prstGeom prst="rect">
            <a:avLst/>
          </a:prstGeom>
        </p:spPr>
        <p:txBody>
          <a:bodyPr wrap="square">
            <a:spAutoFit/>
          </a:bodyPr>
          <a:lstStyle/>
          <a:p>
            <a:pPr marL="180000" lvl="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（２）地域類型別課題への対応　地域の特色を高める先進事例</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3" name="直線コネクタ 22"/>
          <p:cNvCxnSpPr/>
          <p:nvPr/>
        </p:nvCxnSpPr>
        <p:spPr>
          <a:xfrm>
            <a:off x="179512" y="799200"/>
            <a:ext cx="8784976"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8304713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66</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307777"/>
          </a:xfrm>
          <a:prstGeom prst="rect">
            <a:avLst/>
          </a:prstGeom>
        </p:spPr>
        <p:txBody>
          <a:bodyPr wrap="square">
            <a:spAutoFit/>
          </a:bodyPr>
          <a:lstStyle/>
          <a:p>
            <a:pPr marL="180000" lvl="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④山間部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323528" y="1344438"/>
            <a:ext cx="4255005" cy="5180906"/>
          </a:xfrm>
          <a:prstGeom prst="roundRect">
            <a:avLst>
              <a:gd name="adj" fmla="val 73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altLang="ja-JP" sz="1400" dirty="0" smtClean="0">
                <a:solidFill>
                  <a:schemeClr val="tx1"/>
                </a:solidFill>
              </a:rPr>
              <a:t>【</a:t>
            </a:r>
            <a:r>
              <a:rPr lang="ja-JP" altLang="en-US" sz="1400" dirty="0" smtClean="0">
                <a:solidFill>
                  <a:schemeClr val="tx1"/>
                </a:solidFill>
              </a:rPr>
              <a:t>インフラ整備</a:t>
            </a:r>
            <a:r>
              <a:rPr lang="en-US" altLang="ja-JP" sz="1400" dirty="0" smtClean="0">
                <a:solidFill>
                  <a:schemeClr val="tx1"/>
                </a:solidFill>
              </a:rPr>
              <a:t>】</a:t>
            </a:r>
            <a:r>
              <a:rPr lang="ja-JP" altLang="en-US" sz="1400" dirty="0" smtClean="0">
                <a:solidFill>
                  <a:schemeClr val="tx1"/>
                </a:solidFill>
              </a:rPr>
              <a:t>未使用地活用</a:t>
            </a:r>
            <a:endParaRPr lang="en-US" altLang="ja-JP" sz="1400" dirty="0" smtClean="0">
              <a:solidFill>
                <a:schemeClr val="tx1"/>
              </a:solidFill>
            </a:endParaRPr>
          </a:p>
          <a:p>
            <a:r>
              <a:rPr lang="ja-JP" altLang="en-US" sz="1050" dirty="0">
                <a:solidFill>
                  <a:schemeClr val="tx1"/>
                </a:solidFill>
              </a:rPr>
              <a:t>オガールプロジェクト（</a:t>
            </a:r>
            <a:r>
              <a:rPr lang="ja-JP" altLang="en-US" sz="1050" dirty="0" smtClean="0">
                <a:solidFill>
                  <a:schemeClr val="tx1"/>
                </a:solidFill>
              </a:rPr>
              <a:t>岩手県・紫波町）</a:t>
            </a:r>
            <a:endParaRPr lang="en-US" altLang="ja-JP" sz="1050" dirty="0" smtClean="0">
              <a:solidFill>
                <a:schemeClr val="tx1"/>
              </a:solidFill>
            </a:endParaRPr>
          </a:p>
          <a:p>
            <a:endParaRPr lang="en-US" altLang="ja-JP" sz="1050" dirty="0" smtClean="0">
              <a:solidFill>
                <a:schemeClr val="tx1"/>
              </a:solidFill>
            </a:endParaRPr>
          </a:p>
          <a:p>
            <a:pPr marL="171450" indent="-171450">
              <a:buFont typeface="Arial" panose="020B0604020202020204" pitchFamily="34" charset="0"/>
              <a:buChar char="•"/>
            </a:pPr>
            <a:r>
              <a:rPr lang="ja-JP" altLang="en-US" sz="900" dirty="0">
                <a:solidFill>
                  <a:schemeClr val="tx1"/>
                </a:solidFill>
              </a:rPr>
              <a:t>長期間未使用であった町有地を</a:t>
            </a:r>
            <a:r>
              <a:rPr lang="en-US" altLang="ja-JP" sz="900" dirty="0">
                <a:solidFill>
                  <a:schemeClr val="tx1"/>
                </a:solidFill>
              </a:rPr>
              <a:t>2009</a:t>
            </a:r>
            <a:r>
              <a:rPr lang="ja-JP" altLang="en-US" sz="900" dirty="0">
                <a:solidFill>
                  <a:schemeClr val="tx1"/>
                </a:solidFill>
              </a:rPr>
              <a:t>年から</a:t>
            </a:r>
            <a:r>
              <a:rPr lang="en-US" altLang="ja-JP" sz="900" dirty="0">
                <a:solidFill>
                  <a:schemeClr val="tx1"/>
                </a:solidFill>
              </a:rPr>
              <a:t>PPP</a:t>
            </a:r>
            <a:r>
              <a:rPr lang="ja-JP" altLang="en-US" sz="900" dirty="0">
                <a:solidFill>
                  <a:schemeClr val="tx1"/>
                </a:solidFill>
              </a:rPr>
              <a:t>事業として開発を実施</a:t>
            </a:r>
            <a:r>
              <a:rPr lang="ja-JP" altLang="en-US" sz="900" dirty="0" smtClean="0">
                <a:solidFill>
                  <a:schemeClr val="tx1"/>
                </a:solidFill>
              </a:rPr>
              <a:t>。</a:t>
            </a:r>
            <a:endParaRPr lang="en-US" altLang="ja-JP" sz="900" dirty="0" smtClean="0">
              <a:solidFill>
                <a:schemeClr val="tx1"/>
              </a:solidFill>
            </a:endParaRPr>
          </a:p>
          <a:p>
            <a:pPr marL="171450" indent="-171450">
              <a:buFont typeface="Arial" panose="020B0604020202020204" pitchFamily="34" charset="0"/>
              <a:buChar char="•"/>
            </a:pPr>
            <a:endParaRPr lang="en-US" altLang="ja-JP" sz="900" dirty="0">
              <a:solidFill>
                <a:schemeClr val="tx1"/>
              </a:solidFill>
            </a:endParaRPr>
          </a:p>
          <a:p>
            <a:pPr marL="171450" indent="-171450">
              <a:buFont typeface="Arial" panose="020B0604020202020204" pitchFamily="34" charset="0"/>
              <a:buChar char="•"/>
            </a:pPr>
            <a:r>
              <a:rPr lang="en-US" altLang="ja-JP" sz="900" dirty="0">
                <a:solidFill>
                  <a:schemeClr val="tx1"/>
                </a:solidFill>
              </a:rPr>
              <a:t>10</a:t>
            </a:r>
            <a:r>
              <a:rPr lang="ja-JP" altLang="en-US" sz="900" dirty="0">
                <a:solidFill>
                  <a:schemeClr val="tx1"/>
                </a:solidFill>
              </a:rPr>
              <a:t>の民間テナント（飲食･物販･医療･教育系）と</a:t>
            </a:r>
            <a:r>
              <a:rPr lang="en-US" altLang="ja-JP" sz="900" dirty="0">
                <a:solidFill>
                  <a:schemeClr val="tx1"/>
                </a:solidFill>
              </a:rPr>
              <a:t>､</a:t>
            </a:r>
            <a:r>
              <a:rPr lang="ja-JP" altLang="en-US" sz="900" dirty="0">
                <a:solidFill>
                  <a:schemeClr val="tx1"/>
                </a:solidFill>
              </a:rPr>
              <a:t>紫波町が運営する情報</a:t>
            </a:r>
            <a:r>
              <a:rPr lang="ja-JP" altLang="en-US" sz="900" dirty="0" smtClean="0">
                <a:solidFill>
                  <a:schemeClr val="tx1"/>
                </a:solidFill>
              </a:rPr>
              <a:t>交流館を中心に、図書館</a:t>
            </a:r>
            <a:r>
              <a:rPr lang="ja-JP" altLang="en-US" sz="900" dirty="0">
                <a:solidFill>
                  <a:schemeClr val="tx1"/>
                </a:solidFill>
              </a:rPr>
              <a:t>、産直センター、バレーボール専用体育館、宿泊施設、飲食</a:t>
            </a:r>
            <a:r>
              <a:rPr lang="ja-JP" altLang="en-US" sz="900" dirty="0" smtClean="0">
                <a:solidFill>
                  <a:schemeClr val="tx1"/>
                </a:solidFill>
              </a:rPr>
              <a:t>店舗などが</a:t>
            </a:r>
            <a:r>
              <a:rPr lang="ja-JP" altLang="en-US" sz="900" dirty="0">
                <a:solidFill>
                  <a:schemeClr val="tx1"/>
                </a:solidFill>
              </a:rPr>
              <a:t>開業し、現在では年間</a:t>
            </a:r>
            <a:r>
              <a:rPr lang="en-US" altLang="ja-JP" sz="900" dirty="0">
                <a:solidFill>
                  <a:schemeClr val="tx1"/>
                </a:solidFill>
              </a:rPr>
              <a:t>80</a:t>
            </a:r>
            <a:r>
              <a:rPr lang="ja-JP" altLang="en-US" sz="900" dirty="0">
                <a:solidFill>
                  <a:schemeClr val="tx1"/>
                </a:solidFill>
              </a:rPr>
              <a:t>万人以上が訪れるまでに成長</a:t>
            </a:r>
            <a:r>
              <a:rPr lang="ja-JP" altLang="en-US" sz="900" dirty="0" smtClean="0">
                <a:solidFill>
                  <a:schemeClr val="tx1"/>
                </a:solidFill>
              </a:rPr>
              <a:t>。</a:t>
            </a:r>
            <a:endParaRPr lang="en-US" altLang="ja-JP" sz="900" dirty="0" smtClean="0">
              <a:solidFill>
                <a:schemeClr val="tx1"/>
              </a:solidFill>
            </a:endParaRPr>
          </a:p>
          <a:p>
            <a:pPr marL="171450" indent="-171450">
              <a:buFont typeface="Arial" panose="020B0604020202020204" pitchFamily="34" charset="0"/>
              <a:buChar char="•"/>
            </a:pPr>
            <a:endParaRPr lang="en-US" altLang="ja-JP" sz="900" dirty="0">
              <a:solidFill>
                <a:schemeClr val="tx1"/>
              </a:solidFill>
            </a:endParaRPr>
          </a:p>
          <a:p>
            <a:pPr marL="171450" indent="-171450">
              <a:buFont typeface="Arial" panose="020B0604020202020204" pitchFamily="34" charset="0"/>
              <a:buChar char="•"/>
            </a:pPr>
            <a:r>
              <a:rPr lang="ja-JP" altLang="en-US" sz="900" dirty="0">
                <a:solidFill>
                  <a:schemeClr val="tx1"/>
                </a:solidFill>
              </a:rPr>
              <a:t>国の補助金に頼らずに、民間主導で事業に取り組んでおり、町の基本計画</a:t>
            </a:r>
            <a:r>
              <a:rPr lang="ja-JP" altLang="en-US" sz="900" dirty="0" smtClean="0">
                <a:solidFill>
                  <a:schemeClr val="tx1"/>
                </a:solidFill>
              </a:rPr>
              <a:t>に基づき、</a:t>
            </a:r>
            <a:r>
              <a:rPr lang="ja-JP" altLang="en-US" sz="900" dirty="0">
                <a:solidFill>
                  <a:schemeClr val="tx1"/>
                </a:solidFill>
              </a:rPr>
              <a:t>実際の事業はまちづくり会社「オガール紫波」が担う。</a:t>
            </a:r>
            <a:endParaRPr lang="en-US" altLang="ja-JP" sz="900" dirty="0">
              <a:solidFill>
                <a:schemeClr val="tx1"/>
              </a:solidFill>
            </a:endParaRPr>
          </a:p>
          <a:p>
            <a:pPr marL="171450" indent="-171450">
              <a:buFont typeface="Arial" panose="020B0604020202020204" pitchFamily="34" charset="0"/>
              <a:buChar char="•"/>
            </a:pPr>
            <a:endParaRPr lang="en-US" altLang="ja-JP" sz="900" dirty="0" smtClean="0">
              <a:solidFill>
                <a:schemeClr val="tx1"/>
              </a:solidFill>
            </a:endParaRPr>
          </a:p>
          <a:p>
            <a:pPr marL="171450" indent="-171450">
              <a:buFont typeface="Arial" panose="020B0604020202020204" pitchFamily="34" charset="0"/>
              <a:buChar char="•"/>
            </a:pPr>
            <a:r>
              <a:rPr lang="ja-JP" altLang="en-US" sz="900" dirty="0" smtClean="0">
                <a:solidFill>
                  <a:schemeClr val="tx1"/>
                </a:solidFill>
              </a:rPr>
              <a:t>民間</a:t>
            </a:r>
            <a:r>
              <a:rPr lang="ja-JP" altLang="en-US" sz="900" dirty="0">
                <a:solidFill>
                  <a:schemeClr val="tx1"/>
                </a:solidFill>
              </a:rPr>
              <a:t>の出資と</a:t>
            </a:r>
            <a:r>
              <a:rPr lang="ja-JP" altLang="en-US" sz="900" dirty="0" smtClean="0">
                <a:solidFill>
                  <a:schemeClr val="tx1"/>
                </a:solidFill>
              </a:rPr>
              <a:t>地元金融</a:t>
            </a:r>
            <a:r>
              <a:rPr lang="ja-JP" altLang="en-US" sz="900" dirty="0">
                <a:solidFill>
                  <a:schemeClr val="tx1"/>
                </a:solidFill>
              </a:rPr>
              <a:t>機関によるプロジェクトファイナンスを実施。株式を発行し、関係者で保有することで、リスクとリターンを共有</a:t>
            </a:r>
            <a:r>
              <a:rPr lang="ja-JP" altLang="en-US" sz="900" dirty="0" smtClean="0">
                <a:solidFill>
                  <a:schemeClr val="tx1"/>
                </a:solidFill>
              </a:rPr>
              <a:t>。</a:t>
            </a:r>
            <a:endParaRPr lang="en-US" altLang="ja-JP" sz="900" dirty="0" smtClean="0">
              <a:solidFill>
                <a:schemeClr val="tx1"/>
              </a:solidFill>
            </a:endParaRPr>
          </a:p>
          <a:p>
            <a:endParaRPr lang="en-US" altLang="ja-JP" sz="900" dirty="0">
              <a:solidFill>
                <a:schemeClr val="tx1"/>
              </a:solidFill>
            </a:endParaRPr>
          </a:p>
          <a:p>
            <a:r>
              <a:rPr lang="ja-JP" altLang="en-US" sz="900" dirty="0">
                <a:solidFill>
                  <a:schemeClr val="tx1"/>
                </a:solidFill>
              </a:rPr>
              <a:t>開発テーマ</a:t>
            </a:r>
            <a:endParaRPr lang="en-US" altLang="ja-JP" sz="900" dirty="0">
              <a:solidFill>
                <a:schemeClr val="tx1"/>
              </a:solidFill>
            </a:endParaRPr>
          </a:p>
          <a:p>
            <a:pPr marL="171450" indent="-171450">
              <a:buFont typeface="Arial" panose="020B0604020202020204" pitchFamily="34" charset="0"/>
              <a:buChar char="•"/>
            </a:pPr>
            <a:r>
              <a:rPr lang="ja-JP" altLang="en-US" sz="900" dirty="0">
                <a:solidFill>
                  <a:schemeClr val="tx1"/>
                </a:solidFill>
              </a:rPr>
              <a:t>農村（田園）と都市（街）が共生するまち</a:t>
            </a:r>
            <a:endParaRPr lang="en-US" altLang="ja-JP" sz="900" dirty="0">
              <a:solidFill>
                <a:schemeClr val="tx1"/>
              </a:solidFill>
            </a:endParaRPr>
          </a:p>
          <a:p>
            <a:pPr marL="171450" indent="-171450">
              <a:buFont typeface="Arial" panose="020B0604020202020204" pitchFamily="34" charset="0"/>
              <a:buChar char="•"/>
            </a:pPr>
            <a:r>
              <a:rPr lang="ja-JP" altLang="en-US" sz="900" dirty="0">
                <a:solidFill>
                  <a:schemeClr val="tx1"/>
                </a:solidFill>
              </a:rPr>
              <a:t>若者、高齢者、すべての人が希望を持ち、安心して暮らせるまちしたまちを</a:t>
            </a:r>
            <a:r>
              <a:rPr lang="ja-JP" altLang="en-US" sz="900" dirty="0" smtClean="0">
                <a:solidFill>
                  <a:schemeClr val="tx1"/>
                </a:solidFill>
              </a:rPr>
              <a:t>目指す</a:t>
            </a:r>
            <a:endParaRPr lang="en-US" altLang="ja-JP" sz="900" dirty="0">
              <a:solidFill>
                <a:schemeClr val="tx1"/>
              </a:solidFill>
            </a:endParaRPr>
          </a:p>
          <a:p>
            <a:pPr marL="171450" indent="-171450">
              <a:buFont typeface="Arial" panose="020B0604020202020204" pitchFamily="34" charset="0"/>
              <a:buChar char="•"/>
            </a:pPr>
            <a:r>
              <a:rPr lang="ja-JP" altLang="en-US" sz="900" dirty="0">
                <a:solidFill>
                  <a:schemeClr val="tx1"/>
                </a:solidFill>
              </a:rPr>
              <a:t>人にも地球にも「やさしい」まち</a:t>
            </a:r>
            <a:endParaRPr lang="en-US" altLang="ja-JP" sz="900" dirty="0">
              <a:solidFill>
                <a:schemeClr val="tx1"/>
              </a:solidFill>
            </a:endParaRPr>
          </a:p>
          <a:p>
            <a:pPr marL="171450" indent="-171450">
              <a:buFont typeface="Arial" panose="020B0604020202020204" pitchFamily="34" charset="0"/>
              <a:buChar char="•"/>
            </a:pPr>
            <a:r>
              <a:rPr lang="ja-JP" altLang="en-US" sz="900" dirty="0">
                <a:solidFill>
                  <a:schemeClr val="tx1"/>
                </a:solidFill>
              </a:rPr>
              <a:t>優れたデザインの採用</a:t>
            </a:r>
            <a:endParaRPr lang="en-US" altLang="ja-JP" sz="900" dirty="0">
              <a:solidFill>
                <a:schemeClr val="tx1"/>
              </a:solidFill>
            </a:endParaRPr>
          </a:p>
          <a:p>
            <a:endParaRPr lang="en-US" altLang="ja-JP" sz="90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pPr marL="171450" indent="-171450">
              <a:buFont typeface="Arial" panose="020B0604020202020204" pitchFamily="34" charset="0"/>
              <a:buChar char="•"/>
            </a:pPr>
            <a:endParaRPr lang="en-US" altLang="ja-JP" sz="1050" dirty="0">
              <a:solidFill>
                <a:schemeClr val="tx1"/>
              </a:solidFill>
            </a:endParaRPr>
          </a:p>
          <a:p>
            <a:pPr marL="171450" indent="-171450">
              <a:buFont typeface="Arial" panose="020B0604020202020204" pitchFamily="34" charset="0"/>
              <a:buChar char="•"/>
            </a:pPr>
            <a:endParaRPr lang="en-US" altLang="ja-JP" sz="1050" dirty="0" smtClean="0">
              <a:solidFill>
                <a:schemeClr val="tx1"/>
              </a:solidFill>
            </a:endParaRPr>
          </a:p>
          <a:p>
            <a:endParaRPr lang="en-US" altLang="ja-JP" sz="1000" dirty="0">
              <a:solidFill>
                <a:schemeClr val="tx1"/>
              </a:solidFill>
            </a:endParaRPr>
          </a:p>
          <a:p>
            <a:endParaRPr lang="en-US" altLang="ja-JP" sz="1200" dirty="0" smtClean="0">
              <a:solidFill>
                <a:schemeClr val="tx1"/>
              </a:solidFill>
            </a:endParaRPr>
          </a:p>
        </p:txBody>
      </p:sp>
      <p:pic>
        <p:nvPicPr>
          <p:cNvPr id="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063" y="4681853"/>
            <a:ext cx="1800200" cy="1505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008" y="4828860"/>
            <a:ext cx="2342830" cy="135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正方形/長方形 27"/>
          <p:cNvSpPr/>
          <p:nvPr/>
        </p:nvSpPr>
        <p:spPr>
          <a:xfrm>
            <a:off x="494751" y="6258982"/>
            <a:ext cx="3780573" cy="215444"/>
          </a:xfrm>
          <a:prstGeom prst="rect">
            <a:avLst/>
          </a:prstGeom>
        </p:spPr>
        <p:txBody>
          <a:bodyPr wrap="square">
            <a:spAutoFit/>
          </a:bodyPr>
          <a:lstStyle/>
          <a:p>
            <a:r>
              <a:rPr lang="ja-JP" altLang="en-US" sz="800" dirty="0" smtClean="0"/>
              <a:t>出典</a:t>
            </a:r>
            <a:r>
              <a:rPr lang="ja-JP" altLang="en-US" sz="800" dirty="0"/>
              <a:t>：</a:t>
            </a:r>
            <a:r>
              <a:rPr lang="ja-JP" altLang="en-US" sz="800" dirty="0" smtClean="0"/>
              <a:t>オガールプロジェクトホームページ</a:t>
            </a:r>
            <a:endParaRPr lang="ja-JP" altLang="en-US" sz="800" b="1" dirty="0"/>
          </a:p>
        </p:txBody>
      </p:sp>
      <p:sp>
        <p:nvSpPr>
          <p:cNvPr id="11" name="正方形/長方形 10"/>
          <p:cNvSpPr/>
          <p:nvPr/>
        </p:nvSpPr>
        <p:spPr>
          <a:xfrm>
            <a:off x="320702" y="478332"/>
            <a:ext cx="8111826" cy="307777"/>
          </a:xfrm>
          <a:prstGeom prst="rect">
            <a:avLst/>
          </a:prstGeom>
        </p:spPr>
        <p:txBody>
          <a:bodyPr wrap="square">
            <a:spAutoFit/>
          </a:bodyPr>
          <a:lstStyle/>
          <a:p>
            <a:pPr marL="180000" lvl="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（２）地域類型別課題への対応　地域の特色を高める先進事例</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179512" y="799200"/>
            <a:ext cx="8784976"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8448477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67</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738664"/>
          </a:xfrm>
          <a:prstGeom prst="rect">
            <a:avLst/>
          </a:prstGeom>
        </p:spPr>
        <p:txBody>
          <a:bodyPr wrap="square">
            <a:spAutoFit/>
          </a:bodyPr>
          <a:lstStyle/>
          <a:p>
            <a:pPr marL="180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地域類型ごとの課題を解決するととも</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、各地域が持つ資源</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や価値を強化することで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、府外からの流入促進だけでなく、府内での人口対流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生み出します。ライフステージ</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ごと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に重視する価値や考え方が変化するのに応じて、柔軟に住み替えることができる、新しい「都市型」ライフスタイルを提案します。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106847535"/>
              </p:ext>
            </p:extLst>
          </p:nvPr>
        </p:nvGraphicFramePr>
        <p:xfrm>
          <a:off x="630976" y="1883550"/>
          <a:ext cx="7973472" cy="4569786"/>
        </p:xfrm>
        <a:graphic>
          <a:graphicData uri="http://schemas.openxmlformats.org/drawingml/2006/table">
            <a:tbl>
              <a:tblPr firstRow="1" bandRow="1">
                <a:tableStyleId>{5C22544A-7EE6-4342-B048-85BDC9FD1C3A}</a:tableStyleId>
              </a:tblPr>
              <a:tblGrid>
                <a:gridCol w="818274"/>
                <a:gridCol w="1192533"/>
                <a:gridCol w="1192533"/>
                <a:gridCol w="1192533"/>
                <a:gridCol w="1192533"/>
                <a:gridCol w="2385066"/>
              </a:tblGrid>
              <a:tr h="297249">
                <a:tc>
                  <a:txBody>
                    <a:bodyPr/>
                    <a:lstStyle/>
                    <a:p>
                      <a:pPr algn="ctr"/>
                      <a:endParaRPr kumimoji="1" lang="ja-JP" altLang="en-US" sz="12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200" b="0" dirty="0" smtClean="0"/>
                        <a:t>高校まで</a:t>
                      </a:r>
                      <a:endParaRPr kumimoji="1" lang="en-US" altLang="ja-JP" sz="1200" b="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070" rtl="0" eaLnBrk="1" fontAlgn="auto" latinLnBrk="0" hangingPunct="1">
                        <a:lnSpc>
                          <a:spcPct val="100000"/>
                        </a:lnSpc>
                        <a:spcBef>
                          <a:spcPts val="0"/>
                        </a:spcBef>
                        <a:spcAft>
                          <a:spcPts val="0"/>
                        </a:spcAft>
                        <a:buClrTx/>
                        <a:buSzTx/>
                        <a:buFontTx/>
                        <a:buNone/>
                        <a:tabLst/>
                        <a:defRPr/>
                      </a:pPr>
                      <a:r>
                        <a:rPr kumimoji="1" lang="ja-JP" altLang="en-US" sz="1200" b="0" dirty="0" smtClean="0"/>
                        <a:t>大学</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070" rtl="0" eaLnBrk="1" fontAlgn="auto" latinLnBrk="0" hangingPunct="1">
                        <a:lnSpc>
                          <a:spcPct val="100000"/>
                        </a:lnSpc>
                        <a:spcBef>
                          <a:spcPts val="0"/>
                        </a:spcBef>
                        <a:spcAft>
                          <a:spcPts val="0"/>
                        </a:spcAft>
                        <a:buClrTx/>
                        <a:buSzTx/>
                        <a:buFontTx/>
                        <a:buNone/>
                        <a:tabLst/>
                        <a:defRPr/>
                      </a:pPr>
                      <a:r>
                        <a:rPr kumimoji="1" lang="ja-JP" altLang="en-US" sz="1200" b="0" dirty="0" smtClean="0"/>
                        <a:t>就職～結婚</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070" rtl="0" eaLnBrk="1" fontAlgn="auto" latinLnBrk="0" hangingPunct="1">
                        <a:lnSpc>
                          <a:spcPct val="100000"/>
                        </a:lnSpc>
                        <a:spcBef>
                          <a:spcPts val="0"/>
                        </a:spcBef>
                        <a:spcAft>
                          <a:spcPts val="0"/>
                        </a:spcAft>
                        <a:buClrTx/>
                        <a:buSzTx/>
                        <a:buFontTx/>
                        <a:buNone/>
                        <a:tabLst/>
                        <a:defRPr/>
                      </a:pPr>
                      <a:r>
                        <a:rPr kumimoji="1" lang="ja-JP" altLang="en-US" sz="1200" b="0" dirty="0" smtClean="0"/>
                        <a:t>子育て</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070" rtl="0" eaLnBrk="1" fontAlgn="auto" latinLnBrk="0" hangingPunct="1">
                        <a:lnSpc>
                          <a:spcPct val="100000"/>
                        </a:lnSpc>
                        <a:spcBef>
                          <a:spcPts val="0"/>
                        </a:spcBef>
                        <a:spcAft>
                          <a:spcPts val="0"/>
                        </a:spcAft>
                        <a:buClrTx/>
                        <a:buSzTx/>
                        <a:buFontTx/>
                        <a:buNone/>
                        <a:tabLst/>
                        <a:defRPr/>
                      </a:pPr>
                      <a:r>
                        <a:rPr kumimoji="1" lang="ja-JP" altLang="en-US" sz="1200" b="0" dirty="0" smtClean="0"/>
                        <a:t>シニア</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36233">
                <a:tc>
                  <a:txBody>
                    <a:bodyPr/>
                    <a:lstStyle/>
                    <a:p>
                      <a:pPr algn="ctr"/>
                      <a:r>
                        <a:rPr kumimoji="1" lang="ja-JP" altLang="en-US" sz="1200" b="0" dirty="0" smtClean="0"/>
                        <a:t>都心部</a:t>
                      </a:r>
                      <a:endParaRPr kumimoji="1" lang="ja-JP" altLang="en-US" sz="12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171450" indent="-171450">
                        <a:buFont typeface="Wingdings" panose="05000000000000000000" pitchFamily="2" charset="2"/>
                        <a:buChar char="l"/>
                      </a:pPr>
                      <a:endParaRPr kumimoji="1" lang="en-US" altLang="ja-JP" sz="1200" b="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indent="-171450">
                        <a:buFont typeface="Wingdings" panose="05000000000000000000" pitchFamily="2" charset="2"/>
                        <a:buChar char="l"/>
                      </a:pPr>
                      <a:endParaRPr kumimoji="1" lang="en-US" altLang="ja-JP" sz="1200" b="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1200" b="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1200" b="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1200" b="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648072">
                <a:tc>
                  <a:txBody>
                    <a:bodyPr/>
                    <a:lstStyle/>
                    <a:p>
                      <a:pPr algn="ctr"/>
                      <a:r>
                        <a:rPr kumimoji="1" lang="ja-JP" altLang="en-US" sz="1200" b="0" dirty="0" smtClean="0"/>
                        <a:t>周辺部</a:t>
                      </a:r>
                      <a:endParaRPr kumimoji="1" lang="ja-JP" altLang="en-US" sz="12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171450" indent="-171450">
                        <a:buFont typeface="Wingdings" panose="05000000000000000000" pitchFamily="2" charset="2"/>
                        <a:buChar char="l"/>
                      </a:pPr>
                      <a:endParaRPr kumimoji="1" lang="ja-JP" altLang="en-US" sz="12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ja-JP" altLang="en-US" sz="1200" b="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1200" b="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1200" b="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1200" b="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1152128">
                <a:tc>
                  <a:txBody>
                    <a:bodyPr/>
                    <a:lstStyle/>
                    <a:p>
                      <a:pPr algn="ctr"/>
                      <a:r>
                        <a:rPr kumimoji="1" lang="ja-JP" altLang="en-US" sz="1200" b="0" dirty="0" smtClean="0"/>
                        <a:t>郊外部</a:t>
                      </a:r>
                      <a:endParaRPr kumimoji="1" lang="ja-JP" altLang="en-US" sz="12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1200" b="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indent="-171450">
                        <a:buFont typeface="Wingdings" panose="05000000000000000000" pitchFamily="2" charset="2"/>
                        <a:buChar char="l"/>
                      </a:pPr>
                      <a:endParaRPr kumimoji="1" lang="en-US" altLang="ja-JP" sz="1200" b="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indent="-171450">
                        <a:buFont typeface="Wingdings" panose="05000000000000000000" pitchFamily="2" charset="2"/>
                        <a:buChar char="l"/>
                      </a:pPr>
                      <a:endParaRPr kumimoji="1" lang="en-US" altLang="ja-JP" sz="1200" b="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indent="-171450">
                        <a:buFont typeface="Wingdings" panose="05000000000000000000" pitchFamily="2" charset="2"/>
                        <a:buChar char="l"/>
                      </a:pPr>
                      <a:endParaRPr kumimoji="1" lang="en-US" altLang="ja-JP" sz="1200" b="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indent="-171450">
                        <a:buFont typeface="Wingdings" panose="05000000000000000000" pitchFamily="2" charset="2"/>
                        <a:buChar char="l"/>
                      </a:pPr>
                      <a:endParaRPr kumimoji="1" lang="ja-JP" altLang="en-US" sz="12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936104">
                <a:tc>
                  <a:txBody>
                    <a:bodyPr/>
                    <a:lstStyle/>
                    <a:p>
                      <a:pPr algn="ctr"/>
                      <a:r>
                        <a:rPr kumimoji="1" lang="ja-JP" altLang="en-US" sz="1200" b="0" dirty="0" smtClean="0"/>
                        <a:t>山間部</a:t>
                      </a:r>
                      <a:endParaRPr kumimoji="1" lang="ja-JP" altLang="en-US" sz="12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171450" marR="0" indent="-171450" algn="l" defTabSz="91407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1200" b="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indent="-171450">
                        <a:buFont typeface="Wingdings" panose="05000000000000000000" pitchFamily="2" charset="2"/>
                        <a:buChar char="l"/>
                      </a:pPr>
                      <a:endParaRPr kumimoji="1" lang="en-US" altLang="ja-JP" sz="1200" b="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indent="-171450">
                        <a:buFont typeface="Wingdings" panose="05000000000000000000" pitchFamily="2" charset="2"/>
                        <a:buChar char="l"/>
                      </a:pPr>
                      <a:endParaRPr kumimoji="1" lang="ja-JP" altLang="en-US" sz="12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indent="-171450">
                        <a:buFont typeface="Wingdings" panose="05000000000000000000" pitchFamily="2" charset="2"/>
                        <a:buChar char="l"/>
                      </a:pPr>
                      <a:endParaRPr kumimoji="1" lang="ja-JP" altLang="en-US" sz="12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indent="-171450">
                        <a:buFont typeface="Wingdings" panose="05000000000000000000" pitchFamily="2" charset="2"/>
                        <a:buChar char="l"/>
                      </a:pPr>
                      <a:endParaRPr kumimoji="1" lang="ja-JP" altLang="en-US" sz="12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sp>
        <p:nvSpPr>
          <p:cNvPr id="9" name="正方形/長方形 8"/>
          <p:cNvSpPr/>
          <p:nvPr/>
        </p:nvSpPr>
        <p:spPr>
          <a:xfrm>
            <a:off x="2725994" y="1556792"/>
            <a:ext cx="3650358" cy="307777"/>
          </a:xfrm>
          <a:prstGeom prst="rect">
            <a:avLst/>
          </a:prstGeom>
        </p:spPr>
        <p:txBody>
          <a:bodyPr wrap="none">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各ライフステージにおける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地域の価値（イメージ）</a:t>
            </a:r>
            <a:endParaRPr lang="ja-JP" altLang="en-US" sz="1400" dirty="0"/>
          </a:p>
        </p:txBody>
      </p:sp>
      <p:sp>
        <p:nvSpPr>
          <p:cNvPr id="5" name="角丸四角形 4"/>
          <p:cNvSpPr/>
          <p:nvPr/>
        </p:nvSpPr>
        <p:spPr>
          <a:xfrm>
            <a:off x="1547664" y="2236821"/>
            <a:ext cx="5760640" cy="22220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200" dirty="0" smtClean="0"/>
              <a:t>文化・クリエイティビティ</a:t>
            </a:r>
            <a:endParaRPr kumimoji="1" lang="ja-JP" altLang="en-US" sz="1200" dirty="0"/>
          </a:p>
        </p:txBody>
      </p:sp>
      <p:sp>
        <p:nvSpPr>
          <p:cNvPr id="10" name="角丸四角形 9"/>
          <p:cNvSpPr/>
          <p:nvPr/>
        </p:nvSpPr>
        <p:spPr>
          <a:xfrm>
            <a:off x="1547664" y="2558728"/>
            <a:ext cx="5760640" cy="22220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200" dirty="0" smtClean="0"/>
              <a:t>交流・刺激</a:t>
            </a:r>
            <a:endParaRPr kumimoji="1" lang="ja-JP" altLang="en-US" sz="1200" dirty="0"/>
          </a:p>
        </p:txBody>
      </p:sp>
      <p:sp>
        <p:nvSpPr>
          <p:cNvPr id="13" name="角丸四角形 12"/>
          <p:cNvSpPr/>
          <p:nvPr/>
        </p:nvSpPr>
        <p:spPr>
          <a:xfrm>
            <a:off x="3923928" y="2852936"/>
            <a:ext cx="3384376" cy="22220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200" dirty="0" smtClean="0"/>
              <a:t>職住近接</a:t>
            </a:r>
            <a:endParaRPr kumimoji="1" lang="ja-JP" altLang="en-US" sz="1200" dirty="0"/>
          </a:p>
        </p:txBody>
      </p:sp>
      <p:sp>
        <p:nvSpPr>
          <p:cNvPr id="14" name="角丸四角形 13"/>
          <p:cNvSpPr/>
          <p:nvPr/>
        </p:nvSpPr>
        <p:spPr>
          <a:xfrm>
            <a:off x="3923928" y="3134792"/>
            <a:ext cx="3384376" cy="22220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200" dirty="0" smtClean="0"/>
              <a:t>消費（飲食・ショッピング）</a:t>
            </a:r>
            <a:endParaRPr kumimoji="1" lang="ja-JP" altLang="en-US" sz="1200" dirty="0"/>
          </a:p>
        </p:txBody>
      </p:sp>
      <p:sp>
        <p:nvSpPr>
          <p:cNvPr id="15" name="角丸四角形 14"/>
          <p:cNvSpPr/>
          <p:nvPr/>
        </p:nvSpPr>
        <p:spPr>
          <a:xfrm>
            <a:off x="5087350" y="3422824"/>
            <a:ext cx="3384376" cy="22220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200" dirty="0" smtClean="0"/>
              <a:t>医療施設</a:t>
            </a:r>
            <a:endParaRPr kumimoji="1" lang="ja-JP" altLang="en-US" sz="1200" dirty="0"/>
          </a:p>
        </p:txBody>
      </p:sp>
      <p:sp>
        <p:nvSpPr>
          <p:cNvPr id="16" name="角丸四角形 15"/>
          <p:cNvSpPr/>
          <p:nvPr/>
        </p:nvSpPr>
        <p:spPr>
          <a:xfrm>
            <a:off x="1547664" y="3782864"/>
            <a:ext cx="5760640" cy="22220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200" dirty="0" smtClean="0"/>
              <a:t>地縁・地元意識</a:t>
            </a:r>
            <a:endParaRPr kumimoji="1" lang="ja-JP" altLang="en-US" sz="1200" dirty="0"/>
          </a:p>
        </p:txBody>
      </p:sp>
      <p:sp>
        <p:nvSpPr>
          <p:cNvPr id="17" name="角丸四角形 16"/>
          <p:cNvSpPr/>
          <p:nvPr/>
        </p:nvSpPr>
        <p:spPr>
          <a:xfrm>
            <a:off x="3923928" y="4077072"/>
            <a:ext cx="3384376" cy="22220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200" dirty="0" smtClean="0"/>
              <a:t>生活利便（日常の買い物等）</a:t>
            </a:r>
            <a:endParaRPr kumimoji="1" lang="ja-JP" altLang="en-US" sz="1200" dirty="0"/>
          </a:p>
        </p:txBody>
      </p:sp>
      <p:sp>
        <p:nvSpPr>
          <p:cNvPr id="18" name="角丸四角形 17"/>
          <p:cNvSpPr/>
          <p:nvPr/>
        </p:nvSpPr>
        <p:spPr>
          <a:xfrm>
            <a:off x="7488744" y="3782864"/>
            <a:ext cx="943188" cy="166236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200" dirty="0" smtClean="0"/>
              <a:t>スマートエイジングシティ</a:t>
            </a:r>
            <a:endParaRPr kumimoji="1" lang="ja-JP" altLang="en-US" sz="1200" dirty="0"/>
          </a:p>
        </p:txBody>
      </p:sp>
      <p:sp>
        <p:nvSpPr>
          <p:cNvPr id="19" name="角丸四角形 18"/>
          <p:cNvSpPr/>
          <p:nvPr/>
        </p:nvSpPr>
        <p:spPr>
          <a:xfrm>
            <a:off x="1547664" y="4437112"/>
            <a:ext cx="5760640" cy="22220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200" dirty="0" smtClean="0"/>
              <a:t>均質性</a:t>
            </a:r>
            <a:endParaRPr kumimoji="1" lang="ja-JP" altLang="en-US" sz="1200" dirty="0"/>
          </a:p>
        </p:txBody>
      </p:sp>
      <p:sp>
        <p:nvSpPr>
          <p:cNvPr id="20" name="角丸四角形 19"/>
          <p:cNvSpPr/>
          <p:nvPr/>
        </p:nvSpPr>
        <p:spPr>
          <a:xfrm>
            <a:off x="1547664" y="4725144"/>
            <a:ext cx="5760640" cy="22220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200" dirty="0" smtClean="0"/>
              <a:t>安全・安心</a:t>
            </a:r>
            <a:endParaRPr kumimoji="1" lang="ja-JP" altLang="en-US" sz="1200" dirty="0"/>
          </a:p>
        </p:txBody>
      </p:sp>
      <p:sp>
        <p:nvSpPr>
          <p:cNvPr id="21" name="角丸四角形 20"/>
          <p:cNvSpPr/>
          <p:nvPr/>
        </p:nvSpPr>
        <p:spPr>
          <a:xfrm>
            <a:off x="1547664" y="5013176"/>
            <a:ext cx="1008112" cy="432048"/>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200" dirty="0" smtClean="0"/>
              <a:t>遊ぶ場所、スポーツ</a:t>
            </a:r>
            <a:endParaRPr kumimoji="1" lang="ja-JP" altLang="en-US" sz="1200" dirty="0"/>
          </a:p>
        </p:txBody>
      </p:sp>
      <p:sp>
        <p:nvSpPr>
          <p:cNvPr id="22" name="角丸四角形 21"/>
          <p:cNvSpPr/>
          <p:nvPr/>
        </p:nvSpPr>
        <p:spPr>
          <a:xfrm>
            <a:off x="5112060" y="5013176"/>
            <a:ext cx="1008112" cy="432048"/>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200" dirty="0" smtClean="0"/>
              <a:t>遊ぶ場所、スポーツ</a:t>
            </a:r>
            <a:endParaRPr kumimoji="1" lang="ja-JP" altLang="en-US" sz="1200" dirty="0"/>
          </a:p>
        </p:txBody>
      </p:sp>
      <p:sp>
        <p:nvSpPr>
          <p:cNvPr id="23" name="角丸四角形 22"/>
          <p:cNvSpPr/>
          <p:nvPr/>
        </p:nvSpPr>
        <p:spPr>
          <a:xfrm>
            <a:off x="1547664" y="5589240"/>
            <a:ext cx="5760640" cy="22220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200" dirty="0" smtClean="0"/>
              <a:t>自然環境</a:t>
            </a:r>
            <a:endParaRPr kumimoji="1" lang="ja-JP" altLang="en-US" sz="1200" dirty="0"/>
          </a:p>
        </p:txBody>
      </p:sp>
      <p:sp>
        <p:nvSpPr>
          <p:cNvPr id="24" name="角丸四角形 23"/>
          <p:cNvSpPr/>
          <p:nvPr/>
        </p:nvSpPr>
        <p:spPr>
          <a:xfrm>
            <a:off x="5112060" y="5877272"/>
            <a:ext cx="2196244" cy="22220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200" dirty="0" smtClean="0"/>
              <a:t>健康づくり</a:t>
            </a:r>
            <a:endParaRPr kumimoji="1" lang="ja-JP" altLang="en-US" sz="1200" dirty="0"/>
          </a:p>
        </p:txBody>
      </p:sp>
      <p:sp>
        <p:nvSpPr>
          <p:cNvPr id="25" name="角丸四角形 24"/>
          <p:cNvSpPr/>
          <p:nvPr/>
        </p:nvSpPr>
        <p:spPr>
          <a:xfrm>
            <a:off x="5112060" y="6165304"/>
            <a:ext cx="2196244" cy="22220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200" dirty="0" smtClean="0"/>
              <a:t>農業</a:t>
            </a:r>
            <a:endParaRPr kumimoji="1" lang="ja-JP" altLang="en-US" sz="1200" dirty="0"/>
          </a:p>
        </p:txBody>
      </p:sp>
      <p:sp>
        <p:nvSpPr>
          <p:cNvPr id="27" name="正方形/長方形 26"/>
          <p:cNvSpPr/>
          <p:nvPr/>
        </p:nvSpPr>
        <p:spPr>
          <a:xfrm>
            <a:off x="320702" y="478332"/>
            <a:ext cx="8111826" cy="307777"/>
          </a:xfrm>
          <a:prstGeom prst="rect">
            <a:avLst/>
          </a:prstGeom>
        </p:spPr>
        <p:txBody>
          <a:bodyPr wrap="square">
            <a:spAutoFit/>
          </a:bodyPr>
          <a:lstStyle/>
          <a:p>
            <a:pPr marL="180000" lvl="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（２）地域類型別課題への対応　府域内の人口対流</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8" name="直線コネクタ 27"/>
          <p:cNvCxnSpPr/>
          <p:nvPr/>
        </p:nvCxnSpPr>
        <p:spPr>
          <a:xfrm>
            <a:off x="179512" y="799200"/>
            <a:ext cx="8784976"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4135116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正方形/長方形 52"/>
          <p:cNvSpPr/>
          <p:nvPr/>
        </p:nvSpPr>
        <p:spPr>
          <a:xfrm>
            <a:off x="4713191" y="3899110"/>
            <a:ext cx="4107281" cy="2448272"/>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200" b="1" dirty="0" smtClean="0">
                <a:solidFill>
                  <a:schemeClr val="tx1"/>
                </a:solidFill>
              </a:rPr>
              <a:t>D</a:t>
            </a:r>
            <a:r>
              <a:rPr kumimoji="1" lang="ja-JP" altLang="en-US" sz="1200" b="1" dirty="0" err="1" smtClean="0">
                <a:solidFill>
                  <a:schemeClr val="tx1"/>
                </a:solidFill>
              </a:rPr>
              <a:t>さん</a:t>
            </a:r>
            <a:endParaRPr kumimoji="1" lang="en-US" altLang="ja-JP" sz="1200" b="1" dirty="0" smtClean="0">
              <a:solidFill>
                <a:schemeClr val="tx1"/>
              </a:solidFill>
            </a:endParaRPr>
          </a:p>
          <a:p>
            <a:r>
              <a:rPr lang="ja-JP" altLang="en-US" sz="1050" dirty="0">
                <a:solidFill>
                  <a:schemeClr val="tx1"/>
                </a:solidFill>
              </a:rPr>
              <a:t>　</a:t>
            </a:r>
            <a:r>
              <a:rPr lang="ja-JP" altLang="en-US" sz="1050" dirty="0" smtClean="0">
                <a:solidFill>
                  <a:schemeClr val="tx1"/>
                </a:solidFill>
              </a:rPr>
              <a:t>山間部で育ち、家業を継いだが、両親が要介護になったため医療施設の充実した都心部に両親ともども移住して転職。子どもたちが独立し、両親を看取った後、郊外に</a:t>
            </a:r>
            <a:r>
              <a:rPr lang="ja-JP" altLang="en-US" sz="1050" dirty="0">
                <a:solidFill>
                  <a:schemeClr val="tx1"/>
                </a:solidFill>
              </a:rPr>
              <a:t>転居</a:t>
            </a:r>
            <a:r>
              <a:rPr lang="ja-JP" altLang="en-US" sz="1050" dirty="0" smtClean="0">
                <a:solidFill>
                  <a:schemeClr val="tx1"/>
                </a:solidFill>
              </a:rPr>
              <a:t>。</a:t>
            </a:r>
            <a:endParaRPr kumimoji="1" lang="ja-JP" altLang="en-US" sz="1050" dirty="0">
              <a:solidFill>
                <a:schemeClr val="tx1"/>
              </a:solidFill>
            </a:endParaRPr>
          </a:p>
        </p:txBody>
      </p:sp>
      <p:pic>
        <p:nvPicPr>
          <p:cNvPr id="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7486" y="4691195"/>
            <a:ext cx="2688407" cy="1564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正方形/長方形 51"/>
          <p:cNvSpPr/>
          <p:nvPr/>
        </p:nvSpPr>
        <p:spPr>
          <a:xfrm>
            <a:off x="4713191" y="1196752"/>
            <a:ext cx="4107281" cy="2448272"/>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200" b="1" dirty="0" smtClean="0">
                <a:solidFill>
                  <a:schemeClr val="tx1"/>
                </a:solidFill>
              </a:rPr>
              <a:t>B</a:t>
            </a:r>
            <a:r>
              <a:rPr kumimoji="1" lang="ja-JP" altLang="en-US" sz="1200" b="1" dirty="0" err="1" smtClean="0">
                <a:solidFill>
                  <a:schemeClr val="tx1"/>
                </a:solidFill>
              </a:rPr>
              <a:t>さん</a:t>
            </a:r>
            <a:endParaRPr kumimoji="1" lang="en-US" altLang="ja-JP" sz="1200" b="1" dirty="0" smtClean="0">
              <a:solidFill>
                <a:schemeClr val="tx1"/>
              </a:solidFill>
            </a:endParaRPr>
          </a:p>
          <a:p>
            <a:r>
              <a:rPr lang="ja-JP" altLang="en-US" sz="1050" dirty="0">
                <a:solidFill>
                  <a:schemeClr val="tx1"/>
                </a:solidFill>
              </a:rPr>
              <a:t>　</a:t>
            </a:r>
            <a:r>
              <a:rPr lang="ja-JP" altLang="en-US" sz="1050" dirty="0" smtClean="0">
                <a:solidFill>
                  <a:schemeClr val="tx1"/>
                </a:solidFill>
              </a:rPr>
              <a:t>周辺部で育ち、地元で進学・就職。社会人になってからも実家暮らしだったが、結婚して都心部にマンション購入。子どもが独立した後は、マンションを売却して地元に戻る。</a:t>
            </a:r>
            <a:endParaRPr kumimoji="1" lang="ja-JP" altLang="en-US" sz="1050" dirty="0">
              <a:solidFill>
                <a:schemeClr val="tx1"/>
              </a:solidFill>
            </a:endParaRPr>
          </a:p>
        </p:txBody>
      </p:sp>
      <p:pic>
        <p:nvPicPr>
          <p:cNvPr id="6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7751" y="1984746"/>
            <a:ext cx="2688407" cy="1564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正方形/長方形 53"/>
          <p:cNvSpPr/>
          <p:nvPr/>
        </p:nvSpPr>
        <p:spPr>
          <a:xfrm>
            <a:off x="461893" y="3899110"/>
            <a:ext cx="4107281" cy="2448272"/>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200" b="1" dirty="0" smtClean="0">
                <a:solidFill>
                  <a:schemeClr val="tx1"/>
                </a:solidFill>
              </a:rPr>
              <a:t>C</a:t>
            </a:r>
            <a:r>
              <a:rPr kumimoji="1" lang="ja-JP" altLang="en-US" sz="1200" b="1" dirty="0" err="1" smtClean="0">
                <a:solidFill>
                  <a:schemeClr val="tx1"/>
                </a:solidFill>
              </a:rPr>
              <a:t>さん</a:t>
            </a:r>
            <a:endParaRPr kumimoji="1" lang="en-US" altLang="ja-JP" sz="1200" b="1" dirty="0" smtClean="0">
              <a:solidFill>
                <a:schemeClr val="tx1"/>
              </a:solidFill>
            </a:endParaRPr>
          </a:p>
          <a:p>
            <a:r>
              <a:rPr lang="ja-JP" altLang="en-US" sz="1050" dirty="0">
                <a:solidFill>
                  <a:schemeClr val="tx1"/>
                </a:solidFill>
              </a:rPr>
              <a:t>　</a:t>
            </a:r>
            <a:r>
              <a:rPr lang="ja-JP" altLang="en-US" sz="1050" dirty="0" smtClean="0">
                <a:solidFill>
                  <a:schemeClr val="tx1"/>
                </a:solidFill>
              </a:rPr>
              <a:t>郊外部で育ち、大学進学を機に都心部に下宿。結婚して実家近くに新居を構え、両親の協力を得ながら共働きで子育て。リタイア後は夫婦で山間部に移住して農業を楽しみながら暮らしている。</a:t>
            </a:r>
            <a:endParaRPr kumimoji="1" lang="ja-JP" altLang="en-US" sz="1050" dirty="0">
              <a:solidFill>
                <a:schemeClr val="tx1"/>
              </a:solidFill>
            </a:endParaRPr>
          </a:p>
        </p:txBody>
      </p:sp>
      <p:pic>
        <p:nvPicPr>
          <p:cNvPr id="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8558" y="4691196"/>
            <a:ext cx="2688407" cy="1564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正方形/長方形 54"/>
          <p:cNvSpPr/>
          <p:nvPr/>
        </p:nvSpPr>
        <p:spPr>
          <a:xfrm>
            <a:off x="461894" y="1196752"/>
            <a:ext cx="4107281" cy="2448272"/>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200" b="1" dirty="0" smtClean="0">
                <a:solidFill>
                  <a:schemeClr val="tx1"/>
                </a:solidFill>
              </a:rPr>
              <a:t>A</a:t>
            </a:r>
            <a:r>
              <a:rPr kumimoji="1" lang="ja-JP" altLang="en-US" sz="1200" b="1" dirty="0" err="1" smtClean="0">
                <a:solidFill>
                  <a:schemeClr val="tx1"/>
                </a:solidFill>
              </a:rPr>
              <a:t>さん</a:t>
            </a:r>
            <a:endParaRPr kumimoji="1" lang="en-US" altLang="ja-JP" sz="1200" b="1" dirty="0" smtClean="0">
              <a:solidFill>
                <a:schemeClr val="tx1"/>
              </a:solidFill>
            </a:endParaRPr>
          </a:p>
          <a:p>
            <a:r>
              <a:rPr lang="ja-JP" altLang="en-US" sz="1050" dirty="0">
                <a:solidFill>
                  <a:schemeClr val="tx1"/>
                </a:solidFill>
              </a:rPr>
              <a:t>　</a:t>
            </a:r>
            <a:r>
              <a:rPr lang="ja-JP" altLang="en-US" sz="1050" dirty="0" smtClean="0">
                <a:solidFill>
                  <a:schemeClr val="tx1"/>
                </a:solidFill>
              </a:rPr>
              <a:t>都心部で育ち、アクティブな大学時代・独身時代を過ごしたが、自然にあこがれ、山間部に移住して子育て。医療施設の充実した都心部に戻って老後を送っている。</a:t>
            </a:r>
            <a:endParaRPr kumimoji="1" lang="ja-JP" altLang="en-US" sz="1050" dirty="0">
              <a:solidFill>
                <a:schemeClr val="tx1"/>
              </a:solidFill>
            </a:endParaRPr>
          </a:p>
        </p:txBody>
      </p:sp>
      <p:pic>
        <p:nvPicPr>
          <p:cNvPr id="6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1330" y="1984744"/>
            <a:ext cx="2688407" cy="1564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68</a:t>
            </a:fld>
            <a:endParaRPr lang="ja-JP" altLang="en-US" dirty="0">
              <a:solidFill>
                <a:prstClr val="black"/>
              </a:solidFill>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４．活力ある地域創出　～新しい「都市型ライフスタイル」の提唱</a:t>
            </a:r>
          </a:p>
        </p:txBody>
      </p:sp>
      <p:sp>
        <p:nvSpPr>
          <p:cNvPr id="2" name="正方形/長方形 1"/>
          <p:cNvSpPr/>
          <p:nvPr/>
        </p:nvSpPr>
        <p:spPr>
          <a:xfrm>
            <a:off x="320703" y="817200"/>
            <a:ext cx="8460940" cy="307777"/>
          </a:xfrm>
          <a:prstGeom prst="rect">
            <a:avLst/>
          </a:prstGeom>
        </p:spPr>
        <p:txBody>
          <a:bodyPr wrap="square">
            <a:spAutoFit/>
          </a:bodyPr>
          <a:lstStyle/>
          <a:p>
            <a:pPr marL="180000" lvl="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想定される対流パターン例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1453034" y="2104101"/>
            <a:ext cx="1210252" cy="502576"/>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2663286" y="3212976"/>
            <a:ext cx="781554" cy="32609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3455374" y="2104100"/>
            <a:ext cx="404362" cy="50257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下矢印 39"/>
          <p:cNvSpPr/>
          <p:nvPr/>
        </p:nvSpPr>
        <p:spPr>
          <a:xfrm rot="20700000">
            <a:off x="2542128" y="2532757"/>
            <a:ext cx="242316" cy="804316"/>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41" name="下矢印 40"/>
          <p:cNvSpPr/>
          <p:nvPr/>
        </p:nvSpPr>
        <p:spPr>
          <a:xfrm rot="11700000">
            <a:off x="3334217" y="2520309"/>
            <a:ext cx="242316" cy="804316"/>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65" name="正方形/長方形 64"/>
          <p:cNvSpPr/>
          <p:nvPr/>
        </p:nvSpPr>
        <p:spPr>
          <a:xfrm>
            <a:off x="1459362" y="5529253"/>
            <a:ext cx="384596" cy="36004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1851840" y="4819964"/>
            <a:ext cx="807102" cy="48124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2658942" y="5529253"/>
            <a:ext cx="384596" cy="36004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3072737" y="5905082"/>
            <a:ext cx="774228" cy="34044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下矢印 73"/>
          <p:cNvSpPr/>
          <p:nvPr/>
        </p:nvSpPr>
        <p:spPr>
          <a:xfrm rot="19800000">
            <a:off x="2537783" y="5213950"/>
            <a:ext cx="242316" cy="404694"/>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76" name="下矢印 75"/>
          <p:cNvSpPr/>
          <p:nvPr/>
        </p:nvSpPr>
        <p:spPr>
          <a:xfrm rot="12600000">
            <a:off x="1750088" y="5120252"/>
            <a:ext cx="242316" cy="592088"/>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45" name="下矢印 44"/>
          <p:cNvSpPr/>
          <p:nvPr/>
        </p:nvSpPr>
        <p:spPr>
          <a:xfrm rot="19800000">
            <a:off x="2949983" y="5723229"/>
            <a:ext cx="242316" cy="404694"/>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63" name="正方形/長方形 62"/>
          <p:cNvSpPr/>
          <p:nvPr/>
        </p:nvSpPr>
        <p:spPr>
          <a:xfrm>
            <a:off x="5621773" y="2605179"/>
            <a:ext cx="1225151" cy="24526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6846925" y="2110120"/>
            <a:ext cx="792088" cy="49505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7639013" y="2605179"/>
            <a:ext cx="377145" cy="24526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下矢印 72"/>
          <p:cNvSpPr/>
          <p:nvPr/>
        </p:nvSpPr>
        <p:spPr>
          <a:xfrm rot="13500000">
            <a:off x="6749287" y="2437344"/>
            <a:ext cx="242316" cy="302163"/>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51" name="下矢印 50"/>
          <p:cNvSpPr/>
          <p:nvPr/>
        </p:nvSpPr>
        <p:spPr>
          <a:xfrm rot="18900000">
            <a:off x="7528747" y="2437344"/>
            <a:ext cx="242316" cy="302163"/>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83" name="正方形/長方形 82"/>
          <p:cNvSpPr/>
          <p:nvPr/>
        </p:nvSpPr>
        <p:spPr>
          <a:xfrm>
            <a:off x="5615783" y="5925577"/>
            <a:ext cx="1224136" cy="31834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p:nvPr/>
        </p:nvSpPr>
        <p:spPr>
          <a:xfrm>
            <a:off x="7631561" y="5529253"/>
            <a:ext cx="384596" cy="36004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p:cNvSpPr/>
          <p:nvPr/>
        </p:nvSpPr>
        <p:spPr>
          <a:xfrm>
            <a:off x="6839918" y="4798633"/>
            <a:ext cx="791643" cy="50257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下矢印 87"/>
          <p:cNvSpPr/>
          <p:nvPr/>
        </p:nvSpPr>
        <p:spPr>
          <a:xfrm rot="11700000">
            <a:off x="6749287" y="5198134"/>
            <a:ext cx="242316" cy="804316"/>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89" name="下矢印 88"/>
          <p:cNvSpPr/>
          <p:nvPr/>
        </p:nvSpPr>
        <p:spPr>
          <a:xfrm rot="19800000">
            <a:off x="7510403" y="5223084"/>
            <a:ext cx="242316" cy="404694"/>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46" name="正方形/長方形 45"/>
          <p:cNvSpPr/>
          <p:nvPr/>
        </p:nvSpPr>
        <p:spPr>
          <a:xfrm>
            <a:off x="320702" y="478332"/>
            <a:ext cx="8111826" cy="307777"/>
          </a:xfrm>
          <a:prstGeom prst="rect">
            <a:avLst/>
          </a:prstGeom>
        </p:spPr>
        <p:txBody>
          <a:bodyPr wrap="square">
            <a:spAutoFit/>
          </a:bodyPr>
          <a:lstStyle/>
          <a:p>
            <a:pPr marL="180000" lvl="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（２）地域類型別課題への対応　府域内の人口対流</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2" name="直線コネクタ 41"/>
          <p:cNvCxnSpPr/>
          <p:nvPr/>
        </p:nvCxnSpPr>
        <p:spPr>
          <a:xfrm>
            <a:off x="179512" y="799200"/>
            <a:ext cx="8784976"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836576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自然</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増減　</a:t>
            </a:r>
            <a:r>
              <a:rPr lang="ja-JP" altLang="en-US" dirty="0" smtClean="0">
                <a:solidFill>
                  <a:prstClr val="black"/>
                </a:solidFill>
                <a:latin typeface="+mn-ea"/>
                <a:cs typeface="Meiryo UI" panose="020B0604030504040204" pitchFamily="50" charset="-128"/>
              </a:rPr>
              <a:t>■</a:t>
            </a:r>
            <a:r>
              <a:rPr lang="ja-JP" altLang="en-US" dirty="0" smtClean="0">
                <a:latin typeface="+mn-ea"/>
                <a:cs typeface="ＭＳ Ｐゴシック" pitchFamily="50" charset="-128"/>
              </a:rPr>
              <a:t>出生率の</a:t>
            </a:r>
            <a:r>
              <a:rPr lang="ja-JP" altLang="en-US" dirty="0">
                <a:latin typeface="+mn-ea"/>
                <a:cs typeface="ＭＳ Ｐゴシック" pitchFamily="50" charset="-128"/>
              </a:rPr>
              <a:t>推移と将来推計</a:t>
            </a:r>
            <a:endParaRPr lang="ja-JP" altLang="en-US" dirty="0" smtClean="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7</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 name="正方形/長方形 9"/>
          <p:cNvSpPr/>
          <p:nvPr/>
        </p:nvSpPr>
        <p:spPr>
          <a:xfrm>
            <a:off x="107504" y="941819"/>
            <a:ext cx="8856984" cy="1077218"/>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t>出生率</a:t>
            </a:r>
            <a:r>
              <a:rPr lang="ja-JP" altLang="ja-JP" sz="1600" dirty="0" smtClean="0"/>
              <a:t>を</a:t>
            </a:r>
            <a:r>
              <a:rPr lang="ja-JP" altLang="ja-JP" sz="1600" dirty="0"/>
              <a:t>みると、団塊ジュニア</a:t>
            </a:r>
            <a:r>
              <a:rPr lang="ja-JP" altLang="ja-JP" sz="1600" dirty="0" smtClean="0"/>
              <a:t>世代の</a:t>
            </a:r>
            <a:r>
              <a:rPr lang="ja-JP" altLang="ja-JP" sz="1600" dirty="0"/>
              <a:t>誕生以降低い値で推移してきましたが、近年わずかながら改善の傾向にあります。しかし、今後も人口を維持するのに必要とされる</a:t>
            </a:r>
            <a:r>
              <a:rPr lang="ja-JP" altLang="ja-JP" sz="1600" dirty="0" smtClean="0"/>
              <a:t>水準</a:t>
            </a:r>
            <a:r>
              <a:rPr lang="ja-JP" altLang="en-US" sz="1600" dirty="0" smtClean="0"/>
              <a:t>（</a:t>
            </a:r>
            <a:r>
              <a:rPr lang="ja-JP" altLang="ja-JP" sz="1600" dirty="0" smtClean="0"/>
              <a:t>人口</a:t>
            </a:r>
            <a:r>
              <a:rPr lang="ja-JP" altLang="ja-JP" sz="1600" dirty="0"/>
              <a:t>置換</a:t>
            </a:r>
            <a:r>
              <a:rPr lang="ja-JP" altLang="ja-JP" sz="1600" dirty="0" smtClean="0"/>
              <a:t>水準（</a:t>
            </a:r>
            <a:r>
              <a:rPr lang="ja-JP" altLang="ja-JP" sz="1600" dirty="0"/>
              <a:t>国立社会保障人口問題</a:t>
            </a:r>
            <a:r>
              <a:rPr lang="ja-JP" altLang="ja-JP" sz="1600" dirty="0" smtClean="0"/>
              <a:t>研究所</a:t>
            </a:r>
            <a:r>
              <a:rPr lang="en-US" altLang="ja-JP" sz="1600" dirty="0" smtClean="0"/>
              <a:t>(2009)</a:t>
            </a:r>
            <a:r>
              <a:rPr lang="ja-JP" altLang="ja-JP" sz="1600" dirty="0" smtClean="0"/>
              <a:t>：</a:t>
            </a:r>
            <a:r>
              <a:rPr lang="en-US" altLang="ja-JP" sz="1600" dirty="0"/>
              <a:t>2.07</a:t>
            </a:r>
            <a:r>
              <a:rPr lang="ja-JP" altLang="ja-JP" sz="1600" dirty="0" smtClean="0"/>
              <a:t>）</a:t>
            </a:r>
            <a:r>
              <a:rPr lang="ja-JP" altLang="en-US" sz="1600" dirty="0" smtClean="0"/>
              <a:t>）</a:t>
            </a:r>
            <a:r>
              <a:rPr lang="ja-JP" altLang="ja-JP" sz="1600" dirty="0" smtClean="0"/>
              <a:t>を</a:t>
            </a:r>
            <a:r>
              <a:rPr lang="ja-JP" altLang="ja-JP" sz="1600" dirty="0"/>
              <a:t>下回って推移するとみられ、出産年齢を迎える女性そのものの数が減少することも相まって、出生数の減少は続くと見込まれます。</a:t>
            </a:r>
            <a:endParaRPr lang="en-US" altLang="ja-JP" sz="1600" dirty="0"/>
          </a:p>
        </p:txBody>
      </p:sp>
      <p:sp>
        <p:nvSpPr>
          <p:cNvPr id="11" name="Text Box 3"/>
          <p:cNvSpPr txBox="1">
            <a:spLocks noChangeArrowheads="1"/>
          </p:cNvSpPr>
          <p:nvPr/>
        </p:nvSpPr>
        <p:spPr bwMode="auto">
          <a:xfrm>
            <a:off x="473670" y="6237312"/>
            <a:ext cx="7958858" cy="5350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0"/>
            <a:r>
              <a:rPr lang="zh-TW" altLang="en-US" sz="700" dirty="0">
                <a:latin typeface="ＭＳ ゴシック" pitchFamily="49" charset="-128"/>
                <a:ea typeface="ＭＳ ゴシック" pitchFamily="49" charset="-128"/>
                <a:cs typeface="ＭＳ Ｐゴシック" pitchFamily="50" charset="-128"/>
              </a:rPr>
              <a:t>出典</a:t>
            </a:r>
            <a:r>
              <a:rPr lang="zh-TW" altLang="en-US" sz="700" dirty="0" smtClean="0">
                <a:latin typeface="ＭＳ ゴシック" pitchFamily="49" charset="-128"/>
                <a:ea typeface="ＭＳ ゴシック" pitchFamily="49" charset="-128"/>
                <a:cs typeface="ＭＳ Ｐゴシック" pitchFamily="50" charset="-128"/>
              </a:rPr>
              <a:t>：</a:t>
            </a:r>
            <a:r>
              <a:rPr lang="en-US" altLang="ja-JP" sz="700" dirty="0" smtClean="0">
                <a:latin typeface="ＭＳ ゴシック" pitchFamily="49" charset="-128"/>
                <a:ea typeface="ＭＳ ゴシック" pitchFamily="49" charset="-128"/>
                <a:cs typeface="ＭＳ Ｐゴシック" pitchFamily="50" charset="-128"/>
              </a:rPr>
              <a:t>2010(H22)</a:t>
            </a:r>
            <a:r>
              <a:rPr lang="ja-JP" altLang="en-US" sz="700" dirty="0" smtClean="0">
                <a:latin typeface="ＭＳ ゴシック" pitchFamily="49" charset="-128"/>
                <a:ea typeface="ＭＳ ゴシック" pitchFamily="49" charset="-128"/>
                <a:cs typeface="ＭＳ Ｐゴシック" pitchFamily="50" charset="-128"/>
              </a:rPr>
              <a:t>年までは</a:t>
            </a:r>
            <a:r>
              <a:rPr lang="zh-TW" altLang="en-US" sz="700" dirty="0" smtClean="0">
                <a:latin typeface="ＭＳ ゴシック" pitchFamily="49" charset="-128"/>
                <a:ea typeface="ＭＳ ゴシック" pitchFamily="49" charset="-128"/>
                <a:cs typeface="ＭＳ Ｐゴシック" pitchFamily="50" charset="-128"/>
              </a:rPr>
              <a:t>厚生</a:t>
            </a:r>
            <a:r>
              <a:rPr lang="zh-TW" altLang="en-US" sz="700" dirty="0">
                <a:latin typeface="ＭＳ ゴシック" pitchFamily="49" charset="-128"/>
                <a:ea typeface="ＭＳ ゴシック" pitchFamily="49" charset="-128"/>
                <a:cs typeface="ＭＳ Ｐゴシック" pitchFamily="50" charset="-128"/>
              </a:rPr>
              <a:t>労働省「人口動態統計</a:t>
            </a:r>
            <a:r>
              <a:rPr lang="zh-TW" altLang="en-US" sz="700" dirty="0" smtClean="0">
                <a:latin typeface="ＭＳ ゴシック" pitchFamily="49" charset="-128"/>
                <a:ea typeface="ＭＳ ゴシック" pitchFamily="49" charset="-128"/>
                <a:cs typeface="ＭＳ Ｐゴシック" pitchFamily="50" charset="-128"/>
              </a:rPr>
              <a:t>」</a:t>
            </a:r>
            <a:r>
              <a:rPr lang="ja-JP" altLang="en-US" sz="700" dirty="0" err="1" smtClean="0">
                <a:latin typeface="ＭＳ ゴシック" pitchFamily="49" charset="-128"/>
                <a:ea typeface="ＭＳ ゴシック" pitchFamily="49" charset="-128"/>
                <a:cs typeface="ＭＳ Ｐゴシック" pitchFamily="50" charset="-128"/>
              </a:rPr>
              <a:t>、</a:t>
            </a:r>
            <a:r>
              <a:rPr lang="ja-JP" altLang="en-US" sz="700" dirty="0" smtClean="0">
                <a:latin typeface="ＭＳ ゴシック" pitchFamily="49" charset="-128"/>
                <a:ea typeface="ＭＳ ゴシック" pitchFamily="49" charset="-128"/>
                <a:cs typeface="ＭＳ Ｐゴシック" pitchFamily="50" charset="-128"/>
              </a:rPr>
              <a:t>総務省「国勢調査」</a:t>
            </a:r>
            <a:r>
              <a:rPr lang="en-US" altLang="ja-JP" sz="700" dirty="0" smtClean="0">
                <a:latin typeface="ＭＳ ゴシック" pitchFamily="49" charset="-128"/>
                <a:ea typeface="ＭＳ ゴシック" pitchFamily="49" charset="-128"/>
                <a:cs typeface="ＭＳ Ｐゴシック" pitchFamily="50" charset="-128"/>
              </a:rPr>
              <a:t/>
            </a:r>
            <a:br>
              <a:rPr lang="en-US" altLang="ja-JP" sz="700" dirty="0" smtClean="0">
                <a:latin typeface="ＭＳ ゴシック" pitchFamily="49" charset="-128"/>
                <a:ea typeface="ＭＳ ゴシック" pitchFamily="49" charset="-128"/>
                <a:cs typeface="ＭＳ Ｐゴシック" pitchFamily="50" charset="-128"/>
              </a:rPr>
            </a:br>
            <a:r>
              <a:rPr lang="ja-JP" altLang="en-US" sz="700" dirty="0" smtClean="0">
                <a:latin typeface="ＭＳ ゴシック" pitchFamily="49" charset="-128"/>
                <a:ea typeface="ＭＳ ゴシック" pitchFamily="49" charset="-128"/>
                <a:cs typeface="ＭＳ Ｐゴシック" pitchFamily="50" charset="-128"/>
              </a:rPr>
              <a:t>　　　</a:t>
            </a:r>
            <a:r>
              <a:rPr lang="en-US" altLang="ja-JP" sz="700" dirty="0" smtClean="0">
                <a:latin typeface="ＭＳ ゴシック" pitchFamily="49" charset="-128"/>
                <a:ea typeface="ＭＳ ゴシック" pitchFamily="49" charset="-128"/>
                <a:cs typeface="ＭＳ Ｐゴシック" pitchFamily="50" charset="-128"/>
              </a:rPr>
              <a:t>2015(H27)</a:t>
            </a:r>
            <a:r>
              <a:rPr lang="ja-JP" altLang="en-US" sz="700" dirty="0" smtClean="0">
                <a:latin typeface="ＭＳ ゴシック" pitchFamily="49" charset="-128"/>
                <a:ea typeface="ＭＳ ゴシック" pitchFamily="49" charset="-128"/>
                <a:cs typeface="ＭＳ Ｐゴシック" pitchFamily="50" charset="-128"/>
              </a:rPr>
              <a:t>年以降の合計</a:t>
            </a:r>
            <a:r>
              <a:rPr lang="ja-JP" altLang="en-US" sz="700" dirty="0">
                <a:latin typeface="ＭＳ ゴシック" pitchFamily="49" charset="-128"/>
                <a:ea typeface="ＭＳ ゴシック" pitchFamily="49" charset="-128"/>
                <a:cs typeface="ＭＳ Ｐゴシック" pitchFamily="50" charset="-128"/>
              </a:rPr>
              <a:t>特殊</a:t>
            </a:r>
            <a:r>
              <a:rPr lang="ja-JP" altLang="en-US" sz="700" dirty="0" smtClean="0">
                <a:latin typeface="ＭＳ ゴシック" pitchFamily="49" charset="-128"/>
                <a:ea typeface="ＭＳ ゴシック" pitchFamily="49" charset="-128"/>
                <a:cs typeface="ＭＳ Ｐゴシック" pitchFamily="50" charset="-128"/>
              </a:rPr>
              <a:t>出生率については、</a:t>
            </a:r>
            <a:r>
              <a:rPr lang="ja-JP" altLang="ja-JP" sz="700" dirty="0" smtClean="0">
                <a:latin typeface="ＭＳ ゴシック" panose="020B0609070205080204" pitchFamily="49" charset="-128"/>
                <a:ea typeface="ＭＳ ゴシック" panose="020B0609070205080204" pitchFamily="49" charset="-128"/>
              </a:rPr>
              <a:t>国立</a:t>
            </a:r>
            <a:r>
              <a:rPr lang="ja-JP" altLang="ja-JP" sz="700" dirty="0">
                <a:latin typeface="ＭＳ ゴシック" panose="020B0609070205080204" pitchFamily="49" charset="-128"/>
                <a:ea typeface="ＭＳ ゴシック" panose="020B0609070205080204" pitchFamily="49" charset="-128"/>
              </a:rPr>
              <a:t>社会保障・人口問題</a:t>
            </a:r>
            <a:r>
              <a:rPr lang="ja-JP" altLang="ja-JP" sz="700" dirty="0" smtClean="0">
                <a:latin typeface="ＭＳ ゴシック" panose="020B0609070205080204" pitchFamily="49" charset="-128"/>
                <a:ea typeface="ＭＳ ゴシック" panose="020B0609070205080204" pitchFamily="49" charset="-128"/>
              </a:rPr>
              <a:t>研究所</a:t>
            </a:r>
            <a:r>
              <a:rPr lang="ja-JP" altLang="en-US" sz="700" dirty="0" smtClean="0">
                <a:latin typeface="ＭＳ ゴシック" panose="020B0609070205080204" pitchFamily="49" charset="-128"/>
                <a:ea typeface="ＭＳ ゴシック" panose="020B0609070205080204" pitchFamily="49" charset="-128"/>
              </a:rPr>
              <a:t>「日本の地域別将来推計人口」</a:t>
            </a:r>
            <a:r>
              <a:rPr lang="en-US" altLang="ja-JP" sz="700" dirty="0">
                <a:latin typeface="ＭＳ ゴシック" panose="020B0609070205080204" pitchFamily="49" charset="-128"/>
                <a:ea typeface="ＭＳ ゴシック" panose="020B0609070205080204" pitchFamily="49" charset="-128"/>
              </a:rPr>
              <a:t>(</a:t>
            </a:r>
            <a:r>
              <a:rPr lang="en-US" altLang="ja-JP" sz="700" dirty="0" smtClean="0">
                <a:latin typeface="ＭＳ ゴシック" panose="020B0609070205080204" pitchFamily="49" charset="-128"/>
                <a:ea typeface="ＭＳ ゴシック" panose="020B0609070205080204" pitchFamily="49" charset="-128"/>
              </a:rPr>
              <a:t>H25.3)</a:t>
            </a:r>
            <a:r>
              <a:rPr lang="ja-JP" altLang="en-US" sz="700" dirty="0" err="1" smtClean="0">
                <a:latin typeface="ＭＳ ゴシック" panose="020B0609070205080204" pitchFamily="49" charset="-128"/>
                <a:ea typeface="ＭＳ ゴシック" panose="020B0609070205080204" pitchFamily="49" charset="-128"/>
              </a:rPr>
              <a:t>、</a:t>
            </a:r>
            <a:r>
              <a:rPr lang="ja-JP" altLang="en-US" sz="700" dirty="0" smtClean="0">
                <a:latin typeface="ＭＳ ゴシック" panose="020B0609070205080204" pitchFamily="49" charset="-128"/>
                <a:ea typeface="ＭＳ ゴシック" panose="020B0609070205080204" pitchFamily="49" charset="-128"/>
              </a:rPr>
              <a:t>出生数推計</a:t>
            </a:r>
            <a:r>
              <a:rPr lang="ja-JP" altLang="en-US" sz="700" dirty="0" smtClean="0">
                <a:latin typeface="ＭＳ ゴシック" pitchFamily="49" charset="-128"/>
                <a:ea typeface="ＭＳ ゴシック" pitchFamily="49" charset="-128"/>
                <a:cs typeface="ＭＳ Ｐゴシック" pitchFamily="50" charset="-128"/>
              </a:rPr>
              <a:t>に</a:t>
            </a:r>
            <a:r>
              <a:rPr lang="ja-JP" altLang="en-US" sz="700" dirty="0">
                <a:latin typeface="ＭＳ ゴシック" pitchFamily="49" charset="-128"/>
                <a:ea typeface="ＭＳ ゴシック" pitchFamily="49" charset="-128"/>
                <a:cs typeface="ＭＳ Ｐゴシック" pitchFamily="50" charset="-128"/>
              </a:rPr>
              <a:t>ついては、「大阪府の将来推計人口の点検について</a:t>
            </a:r>
            <a:r>
              <a:rPr lang="ja-JP" altLang="en-US" sz="700" dirty="0" smtClean="0">
                <a:latin typeface="ＭＳ ゴシック" pitchFamily="49" charset="-128"/>
                <a:ea typeface="ＭＳ ゴシック" pitchFamily="49" charset="-128"/>
                <a:cs typeface="ＭＳ Ｐゴシック" pitchFamily="50" charset="-128"/>
              </a:rPr>
              <a:t>」</a:t>
            </a:r>
            <a:endParaRPr lang="en-US" altLang="ja-JP" sz="700" dirty="0" smtClean="0">
              <a:latin typeface="ＭＳ ゴシック" pitchFamily="49" charset="-128"/>
              <a:ea typeface="ＭＳ ゴシック" pitchFamily="49" charset="-128"/>
              <a:cs typeface="ＭＳ Ｐゴシック" pitchFamily="50" charset="-128"/>
            </a:endParaRPr>
          </a:p>
          <a:p>
            <a:pPr lvl="0"/>
            <a:r>
              <a:rPr lang="ja-JP" altLang="en-US" sz="700" dirty="0">
                <a:latin typeface="ＭＳ ゴシック" pitchFamily="49" charset="-128"/>
                <a:ea typeface="ＭＳ ゴシック" pitchFamily="49" charset="-128"/>
                <a:cs typeface="ＭＳ Ｐゴシック" pitchFamily="50" charset="-128"/>
              </a:rPr>
              <a:t>　</a:t>
            </a:r>
            <a:r>
              <a:rPr lang="ja-JP" altLang="en-US" sz="700" dirty="0" smtClean="0">
                <a:latin typeface="ＭＳ ゴシック" pitchFamily="49" charset="-128"/>
                <a:ea typeface="ＭＳ ゴシック" pitchFamily="49" charset="-128"/>
                <a:cs typeface="ＭＳ Ｐゴシック" pitchFamily="50" charset="-128"/>
              </a:rPr>
              <a:t>　　</a:t>
            </a:r>
            <a:r>
              <a:rPr lang="en-US" altLang="ja-JP" sz="700" dirty="0" smtClean="0">
                <a:latin typeface="ＭＳ ゴシック" pitchFamily="49" charset="-128"/>
                <a:ea typeface="ＭＳ ゴシック" pitchFamily="49" charset="-128"/>
                <a:cs typeface="ＭＳ Ｐゴシック" pitchFamily="50" charset="-128"/>
              </a:rPr>
              <a:t>(H26.3</a:t>
            </a:r>
            <a:r>
              <a:rPr lang="ja-JP" altLang="en-US" sz="700" dirty="0">
                <a:latin typeface="ＭＳ ゴシック" pitchFamily="49" charset="-128"/>
                <a:ea typeface="ＭＳ ゴシック" pitchFamily="49" charset="-128"/>
                <a:cs typeface="ＭＳ Ｐゴシック" pitchFamily="50" charset="-128"/>
              </a:rPr>
              <a:t>）における大阪府の人口</a:t>
            </a:r>
            <a:r>
              <a:rPr lang="ja-JP" altLang="en-US" sz="700" dirty="0" smtClean="0">
                <a:latin typeface="ＭＳ ゴシック" pitchFamily="49" charset="-128"/>
                <a:ea typeface="ＭＳ ゴシック" pitchFamily="49" charset="-128"/>
                <a:cs typeface="ＭＳ Ｐゴシック" pitchFamily="50" charset="-128"/>
              </a:rPr>
              <a:t>推計</a:t>
            </a:r>
            <a:r>
              <a:rPr lang="en-US" altLang="ja-JP" sz="700" dirty="0" smtClean="0">
                <a:latin typeface="ＭＳ ゴシック" pitchFamily="49" charset="-128"/>
                <a:ea typeface="ＭＳ ゴシック" pitchFamily="49" charset="-128"/>
                <a:cs typeface="ＭＳ Ｐゴシック" pitchFamily="50" charset="-128"/>
              </a:rPr>
              <a:t>(</a:t>
            </a:r>
            <a:r>
              <a:rPr lang="ja-JP" altLang="en-US" sz="700" dirty="0" smtClean="0">
                <a:latin typeface="ＭＳ ゴシック" pitchFamily="49" charset="-128"/>
                <a:ea typeface="ＭＳ ゴシック" pitchFamily="49" charset="-128"/>
                <a:cs typeface="ＭＳ Ｐゴシック" pitchFamily="50" charset="-128"/>
              </a:rPr>
              <a:t>ケース</a:t>
            </a:r>
            <a:r>
              <a:rPr lang="en-US" altLang="ja-JP" sz="700" dirty="0" smtClean="0">
                <a:latin typeface="ＭＳ ゴシック" pitchFamily="49" charset="-128"/>
                <a:ea typeface="ＭＳ ゴシック" pitchFamily="49" charset="-128"/>
                <a:cs typeface="ＭＳ Ｐゴシック" pitchFamily="50" charset="-128"/>
              </a:rPr>
              <a:t>2</a:t>
            </a:r>
            <a:r>
              <a:rPr lang="en-US" altLang="ja-JP" sz="700" dirty="0">
                <a:latin typeface="ＭＳ ゴシック" pitchFamily="49" charset="-128"/>
                <a:ea typeface="ＭＳ ゴシック" pitchFamily="49" charset="-128"/>
                <a:cs typeface="ＭＳ Ｐゴシック" pitchFamily="50" charset="-128"/>
              </a:rPr>
              <a:t>)</a:t>
            </a:r>
            <a:r>
              <a:rPr lang="ja-JP" altLang="en-US" sz="700" dirty="0" smtClean="0">
                <a:latin typeface="ＭＳ ゴシック" pitchFamily="49" charset="-128"/>
                <a:ea typeface="ＭＳ ゴシック" pitchFamily="49" charset="-128"/>
                <a:cs typeface="ＭＳ Ｐゴシック" pitchFamily="50" charset="-128"/>
              </a:rPr>
              <a:t>を</a:t>
            </a:r>
            <a:r>
              <a:rPr lang="ja-JP" altLang="en-US" sz="700" dirty="0">
                <a:latin typeface="ＭＳ ゴシック" pitchFamily="49" charset="-128"/>
                <a:ea typeface="ＭＳ ゴシック" pitchFamily="49" charset="-128"/>
                <a:cs typeface="ＭＳ Ｐゴシック" pitchFamily="50" charset="-128"/>
              </a:rPr>
              <a:t>基に、府試算。</a:t>
            </a:r>
            <a:endParaRPr lang="ja-JP" altLang="en-US" dirty="0">
              <a:latin typeface="Arial" pitchFamily="34" charset="0"/>
              <a:ea typeface="ＭＳ Ｐゴシック" pitchFamily="50" charset="-128"/>
              <a:cs typeface="ＭＳ Ｐゴシック" pitchFamily="50" charset="-128"/>
            </a:endParaRPr>
          </a:p>
          <a:p>
            <a:endParaRPr lang="ja-JP" altLang="en-US" sz="700" dirty="0">
              <a:latin typeface="ＭＳ ゴシック" panose="020B0609070205080204" pitchFamily="49" charset="-128"/>
              <a:ea typeface="ＭＳ ゴシック" panose="020B0609070205080204" pitchFamily="49" charset="-128"/>
            </a:endParaRPr>
          </a:p>
          <a:p>
            <a:pPr lvl="1" algn="just" fontAlgn="base">
              <a:lnSpc>
                <a:spcPct val="80000"/>
              </a:lnSpc>
              <a:spcBef>
                <a:spcPct val="0"/>
              </a:spcBef>
              <a:spcAft>
                <a:spcPct val="0"/>
              </a:spcAf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987" y="2060848"/>
            <a:ext cx="8090025" cy="40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1783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169518"/>
            <a:ext cx="7532935" cy="243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067" y="1793374"/>
            <a:ext cx="7499349" cy="2427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）自然増減　</a:t>
            </a:r>
            <a:r>
              <a:rPr lang="ja-JP" altLang="en-US" dirty="0">
                <a:solidFill>
                  <a:prstClr val="black"/>
                </a:solidFill>
                <a:latin typeface="+mn-ea"/>
                <a:cs typeface="Meiryo UI" panose="020B0604030504040204" pitchFamily="50" charset="-128"/>
              </a:rPr>
              <a:t> </a:t>
            </a:r>
            <a:r>
              <a:rPr lang="ja-JP" altLang="en-US" dirty="0" smtClean="0">
                <a:solidFill>
                  <a:prstClr val="black"/>
                </a:solidFill>
                <a:latin typeface="+mn-ea"/>
                <a:cs typeface="Meiryo UI" panose="020B0604030504040204" pitchFamily="50" charset="-128"/>
              </a:rPr>
              <a:t>■有配偶率の全国比較</a:t>
            </a: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正方形/長方形 11"/>
          <p:cNvSpPr/>
          <p:nvPr/>
        </p:nvSpPr>
        <p:spPr>
          <a:xfrm>
            <a:off x="107504" y="858198"/>
            <a:ext cx="8856984" cy="830997"/>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出生率が低い水準で推移している理由について、以下のような要因が考えられます。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まず、男女別の有配偶率（</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歳）を全国と比較すると、大阪は男性</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42.3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％とほぼ平均の水準となっている一方で、女性は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47.1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％と平均を大きく下回っています。</a:t>
            </a:r>
            <a:endParaRPr lang="en-US" altLang="ja-JP" sz="1600" dirty="0"/>
          </a:p>
        </p:txBody>
      </p:sp>
      <p:sp>
        <p:nvSpPr>
          <p:cNvPr id="11" name="Text Box 3"/>
          <p:cNvSpPr txBox="1">
            <a:spLocks noChangeArrowheads="1"/>
          </p:cNvSpPr>
          <p:nvPr/>
        </p:nvSpPr>
        <p:spPr bwMode="auto">
          <a:xfrm>
            <a:off x="683568" y="6628828"/>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457200" marR="0" lvl="1" indent="0" algn="just" defTabSz="914400" rtl="0" eaLnBrk="1" fontAlgn="base" latinLnBrk="0" hangingPunct="1">
              <a:lnSpc>
                <a:spcPct val="8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出典：総務省「国勢調査」</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H22</a:t>
            </a:r>
            <a:r>
              <a:rPr lang="ja-JP" altLang="en-US" sz="700" dirty="0">
                <a:latin typeface="ＭＳ ゴシック" pitchFamily="49" charset="-128"/>
                <a:ea typeface="ＭＳ ゴシック" pitchFamily="49" charset="-128"/>
                <a:cs typeface="ＭＳ Ｐゴシック" pitchFamily="50" charset="-128"/>
              </a:rPr>
              <a:t>）</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8</a:t>
            </a:fld>
            <a:endParaRPr lang="ja-JP" altLang="en-US" dirty="0">
              <a:solidFill>
                <a:prstClr val="black"/>
              </a:solidFill>
            </a:endParaRPr>
          </a:p>
        </p:txBody>
      </p:sp>
      <p:cxnSp>
        <p:nvCxnSpPr>
          <p:cNvPr id="6" name="直線コネクタ 5"/>
          <p:cNvCxnSpPr/>
          <p:nvPr/>
        </p:nvCxnSpPr>
        <p:spPr>
          <a:xfrm>
            <a:off x="1188384" y="2708920"/>
            <a:ext cx="6840000" cy="0"/>
          </a:xfrm>
          <a:prstGeom prst="line">
            <a:avLst/>
          </a:prstGeom>
          <a:ln>
            <a:prstDash val="sysDash"/>
          </a:ln>
        </p:spPr>
        <p:style>
          <a:lnRef idx="2">
            <a:schemeClr val="accent5"/>
          </a:lnRef>
          <a:fillRef idx="0">
            <a:schemeClr val="accent5"/>
          </a:fillRef>
          <a:effectRef idx="1">
            <a:schemeClr val="accent5"/>
          </a:effectRef>
          <a:fontRef idx="minor">
            <a:schemeClr val="tx1"/>
          </a:fontRef>
        </p:style>
      </p:cxnSp>
      <p:sp>
        <p:nvSpPr>
          <p:cNvPr id="8" name="テキスト ボックス 7"/>
          <p:cNvSpPr txBox="1"/>
          <p:nvPr/>
        </p:nvSpPr>
        <p:spPr>
          <a:xfrm>
            <a:off x="6732240" y="2143889"/>
            <a:ext cx="1440160" cy="276999"/>
          </a:xfrm>
          <a:prstGeom prst="rect">
            <a:avLst/>
          </a:prstGeom>
          <a:noFill/>
        </p:spPr>
        <p:txBody>
          <a:bodyPr wrap="square" rtlCol="0">
            <a:spAutoFit/>
          </a:bodyPr>
          <a:lstStyle/>
          <a:p>
            <a:r>
              <a:rPr kumimoji="1" lang="ja-JP" altLang="en-US" sz="1200" dirty="0" smtClean="0"/>
              <a:t>全国平均：</a:t>
            </a:r>
            <a:r>
              <a:rPr kumimoji="1" lang="en-US" altLang="ja-JP" sz="1200" dirty="0" smtClean="0"/>
              <a:t>42.8</a:t>
            </a:r>
            <a:endParaRPr kumimoji="1" lang="ja-JP" altLang="en-US" sz="1200" dirty="0"/>
          </a:p>
        </p:txBody>
      </p:sp>
      <p:cxnSp>
        <p:nvCxnSpPr>
          <p:cNvPr id="14" name="直線矢印コネクタ 13"/>
          <p:cNvCxnSpPr/>
          <p:nvPr/>
        </p:nvCxnSpPr>
        <p:spPr>
          <a:xfrm flipH="1">
            <a:off x="6804248" y="2430205"/>
            <a:ext cx="72008" cy="278715"/>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0" name="テキスト ボックス 19"/>
          <p:cNvSpPr txBox="1"/>
          <p:nvPr/>
        </p:nvSpPr>
        <p:spPr>
          <a:xfrm>
            <a:off x="6804248" y="4520153"/>
            <a:ext cx="1440160" cy="276999"/>
          </a:xfrm>
          <a:prstGeom prst="rect">
            <a:avLst/>
          </a:prstGeom>
          <a:noFill/>
        </p:spPr>
        <p:txBody>
          <a:bodyPr wrap="square" rtlCol="0">
            <a:spAutoFit/>
          </a:bodyPr>
          <a:lstStyle/>
          <a:p>
            <a:r>
              <a:rPr kumimoji="1" lang="ja-JP" altLang="en-US" sz="1200" dirty="0" smtClean="0"/>
              <a:t>全国平均：</a:t>
            </a:r>
            <a:r>
              <a:rPr kumimoji="1" lang="en-US" altLang="ja-JP" sz="1200" dirty="0" smtClean="0"/>
              <a:t>53.0</a:t>
            </a:r>
            <a:endParaRPr kumimoji="1" lang="ja-JP" altLang="en-US" sz="1200" dirty="0"/>
          </a:p>
        </p:txBody>
      </p:sp>
      <p:cxnSp>
        <p:nvCxnSpPr>
          <p:cNvPr id="23" name="直線矢印コネクタ 22"/>
          <p:cNvCxnSpPr/>
          <p:nvPr/>
        </p:nvCxnSpPr>
        <p:spPr>
          <a:xfrm flipH="1">
            <a:off x="6876256" y="4797152"/>
            <a:ext cx="72008" cy="278715"/>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a:off x="1187624" y="5075867"/>
            <a:ext cx="6840000" cy="0"/>
          </a:xfrm>
          <a:prstGeom prst="line">
            <a:avLst/>
          </a:prstGeom>
          <a:ln>
            <a:prstDash val="sysDash"/>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774860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）自然増減　</a:t>
            </a:r>
            <a:r>
              <a:rPr lang="ja-JP" altLang="en-US" dirty="0">
                <a:solidFill>
                  <a:prstClr val="black"/>
                </a:solidFill>
                <a:latin typeface="+mn-ea"/>
                <a:cs typeface="Meiryo UI" panose="020B0604030504040204" pitchFamily="50" charset="-128"/>
              </a:rPr>
              <a:t> </a:t>
            </a:r>
            <a:r>
              <a:rPr lang="ja-JP" altLang="en-US" dirty="0" smtClean="0">
                <a:solidFill>
                  <a:prstClr val="black"/>
                </a:solidFill>
                <a:latin typeface="+mn-ea"/>
                <a:cs typeface="Meiryo UI" panose="020B0604030504040204" pitchFamily="50" charset="-128"/>
              </a:rPr>
              <a:t>■平均初婚年齢の推移</a:t>
            </a: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9</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正方形/長方形 11"/>
          <p:cNvSpPr/>
          <p:nvPr/>
        </p:nvSpPr>
        <p:spPr>
          <a:xfrm>
            <a:off x="107504" y="858198"/>
            <a:ext cx="8856984" cy="584775"/>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平均初婚年齢は年々高くなっており、</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）年には男性は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歳、女性は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29.5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歳まで上昇しています。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716" y="1672724"/>
            <a:ext cx="7348560" cy="3484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3"/>
          <p:cNvSpPr txBox="1">
            <a:spLocks noChangeArrowheads="1"/>
          </p:cNvSpPr>
          <p:nvPr/>
        </p:nvSpPr>
        <p:spPr bwMode="auto">
          <a:xfrm>
            <a:off x="1305533" y="5301208"/>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457200" marR="0" lvl="1" indent="0" algn="just" defTabSz="914400" rtl="0" eaLnBrk="1" fontAlgn="base" latinLnBrk="0" hangingPunct="1">
              <a:lnSpc>
                <a:spcPct val="8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出典：厚生労働省「人口動態統計」（</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※2014</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年については概数）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614849563"/>
      </p:ext>
    </p:extLst>
  </p:cSld>
  <p:clrMapOvr>
    <a:masterClrMapping/>
  </p:clrMapOvr>
</p:sld>
</file>

<file path=ppt/theme/theme1.xml><?xml version="1.0" encoding="utf-8"?>
<a:theme xmlns:a="http://schemas.openxmlformats.org/drawingml/2006/main" name="Office ​​テーマ">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4918</TotalTime>
  <Words>7683</Words>
  <Application>Microsoft Office PowerPoint</Application>
  <PresentationFormat>画面に合わせる (4:3)</PresentationFormat>
  <Paragraphs>1637</Paragraphs>
  <Slides>68</Slides>
  <Notes>5</Notes>
  <HiddenSlides>0</HiddenSlides>
  <MMClips>0</MMClips>
  <ScaleCrop>false</ScaleCrop>
  <HeadingPairs>
    <vt:vector size="4" baseType="variant">
      <vt:variant>
        <vt:lpstr>テーマ</vt:lpstr>
      </vt:variant>
      <vt:variant>
        <vt:i4>1</vt:i4>
      </vt:variant>
      <vt:variant>
        <vt:lpstr>スライド タイトル</vt:lpstr>
      </vt:variant>
      <vt:variant>
        <vt:i4>68</vt:i4>
      </vt:variant>
    </vt:vector>
  </HeadingPairs>
  <TitlesOfParts>
    <vt:vector size="69"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HOSTNAME</cp:lastModifiedBy>
  <cp:revision>459</cp:revision>
  <cp:lastPrinted>2015-08-12T10:18:57Z</cp:lastPrinted>
  <dcterms:created xsi:type="dcterms:W3CDTF">2015-04-22T03:25:50Z</dcterms:created>
  <dcterms:modified xsi:type="dcterms:W3CDTF">2015-08-17T05:57:02Z</dcterms:modified>
</cp:coreProperties>
</file>