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5.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notesSlides/notesSlide8.xml" ContentType="application/vnd.openxmlformats-officedocument.presentationml.notesSlide+xml"/>
  <Override PartName="/ppt/charts/chart12.xml" ContentType="application/vnd.openxmlformats-officedocument.drawingml.chart+xml"/>
  <Override PartName="/ppt/notesSlides/notesSlide9.xml" ContentType="application/vnd.openxmlformats-officedocument.presentationml.notesSl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0" r:id="rId2"/>
  </p:sldMasterIdLst>
  <p:notesMasterIdLst>
    <p:notesMasterId r:id="rId75"/>
  </p:notesMasterIdLst>
  <p:handoutMasterIdLst>
    <p:handoutMasterId r:id="rId76"/>
  </p:handoutMasterIdLst>
  <p:sldIdLst>
    <p:sldId id="358" r:id="rId3"/>
    <p:sldId id="715" r:id="rId4"/>
    <p:sldId id="716" r:id="rId5"/>
    <p:sldId id="723" r:id="rId6"/>
    <p:sldId id="724" r:id="rId7"/>
    <p:sldId id="725" r:id="rId8"/>
    <p:sldId id="726" r:id="rId9"/>
    <p:sldId id="798" r:id="rId10"/>
    <p:sldId id="728" r:id="rId11"/>
    <p:sldId id="727" r:id="rId12"/>
    <p:sldId id="821" r:id="rId13"/>
    <p:sldId id="822" r:id="rId14"/>
    <p:sldId id="823" r:id="rId15"/>
    <p:sldId id="824" r:id="rId16"/>
    <p:sldId id="825" r:id="rId17"/>
    <p:sldId id="811" r:id="rId18"/>
    <p:sldId id="813" r:id="rId19"/>
    <p:sldId id="780" r:id="rId20"/>
    <p:sldId id="777" r:id="rId21"/>
    <p:sldId id="733" r:id="rId22"/>
    <p:sldId id="814" r:id="rId23"/>
    <p:sldId id="817" r:id="rId24"/>
    <p:sldId id="818" r:id="rId25"/>
    <p:sldId id="827" r:id="rId26"/>
    <p:sldId id="826" r:id="rId27"/>
    <p:sldId id="764" r:id="rId28"/>
    <p:sldId id="588" r:id="rId29"/>
    <p:sldId id="789" r:id="rId30"/>
    <p:sldId id="790" r:id="rId31"/>
    <p:sldId id="465" r:id="rId32"/>
    <p:sldId id="591" r:id="rId33"/>
    <p:sldId id="467" r:id="rId34"/>
    <p:sldId id="765" r:id="rId35"/>
    <p:sldId id="469" r:id="rId36"/>
    <p:sldId id="593" r:id="rId37"/>
    <p:sldId id="471" r:id="rId38"/>
    <p:sldId id="787" r:id="rId39"/>
    <p:sldId id="807" r:id="rId40"/>
    <p:sldId id="766" r:id="rId41"/>
    <p:sldId id="579" r:id="rId42"/>
    <p:sldId id="476" r:id="rId43"/>
    <p:sldId id="477" r:id="rId44"/>
    <p:sldId id="797" r:id="rId45"/>
    <p:sldId id="596" r:id="rId46"/>
    <p:sldId id="770" r:id="rId47"/>
    <p:sldId id="767" r:id="rId48"/>
    <p:sldId id="598" r:id="rId49"/>
    <p:sldId id="599" r:id="rId50"/>
    <p:sldId id="600" r:id="rId51"/>
    <p:sldId id="601" r:id="rId52"/>
    <p:sldId id="768" r:id="rId53"/>
    <p:sldId id="603" r:id="rId54"/>
    <p:sldId id="791" r:id="rId55"/>
    <p:sldId id="605" r:id="rId56"/>
    <p:sldId id="606" r:id="rId57"/>
    <p:sldId id="607" r:id="rId58"/>
    <p:sldId id="792" r:id="rId59"/>
    <p:sldId id="785" r:id="rId60"/>
    <p:sldId id="610" r:id="rId61"/>
    <p:sldId id="611" r:id="rId62"/>
    <p:sldId id="612" r:id="rId63"/>
    <p:sldId id="788" r:id="rId64"/>
    <p:sldId id="614" r:id="rId65"/>
    <p:sldId id="769" r:id="rId66"/>
    <p:sldId id="616" r:id="rId67"/>
    <p:sldId id="617" r:id="rId68"/>
    <p:sldId id="786" r:id="rId69"/>
    <p:sldId id="619" r:id="rId70"/>
    <p:sldId id="620" r:id="rId71"/>
    <p:sldId id="796" r:id="rId72"/>
    <p:sldId id="794" r:id="rId73"/>
    <p:sldId id="703" r:id="rId7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D13B"/>
    <a:srgbClr val="37A9FF"/>
    <a:srgbClr val="4AD679"/>
    <a:srgbClr val="FFCC00"/>
    <a:srgbClr val="FF9900"/>
    <a:srgbClr val="FF7C80"/>
    <a:srgbClr val="FF6600"/>
    <a:srgbClr val="52F44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0" autoAdjust="0"/>
    <p:restoredTop sz="94700" autoAdjust="0"/>
  </p:normalViewPr>
  <p:slideViewPr>
    <p:cSldViewPr>
      <p:cViewPr varScale="1">
        <p:scale>
          <a:sx n="70" d="100"/>
          <a:sy n="70" d="100"/>
        </p:scale>
        <p:origin x="1656" y="60"/>
      </p:cViewPr>
      <p:guideLst>
        <p:guide orient="horz" pos="2160"/>
        <p:guide pos="2880"/>
      </p:guideLst>
    </p:cSldViewPr>
  </p:slideViewPr>
  <p:notesTextViewPr>
    <p:cViewPr>
      <p:scale>
        <a:sx n="1" d="1"/>
        <a:sy n="1" d="1"/>
      </p:scale>
      <p:origin x="0" y="0"/>
    </p:cViewPr>
  </p:notesTextViewPr>
  <p:sorterViewPr>
    <p:cViewPr>
      <p:scale>
        <a:sx n="200" d="100"/>
        <a:sy n="200" d="100"/>
      </p:scale>
      <p:origin x="0" y="-353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G0000sv0ns502\d10140$\doc\4000_&#29031;&#20250;&#65288;&#24540;&#25509;&#12539;&#20154;&#27177;&#12539;&#20844;&#32884;&#12539;&#24773;&#22577;&#20844;&#38283;&#12394;&#12393;&#65289;\2000_&#29031;&#20250;&#65288;&#20225;&#30011;&#65289;\H31\&#9733;&#21172;&#20685;&#32113;&#35336;\&#22823;&#23398;&#21330;&#26989;&#24460;&#12398;&#23601;&#32887;&#29366;&#27841;\&#21442;&#32771;&#36039;&#26009;\&#12304;&#36039;&#26009;&#65298;&#12305;&#22823;&#23398;&#21330;&#26989;&#24460;&#12398;&#36914;&#36335;&#12398;&#22259;&#12398;&#20316;&#12426;&#26041;(H30.3&#30906;&#23450;&#20516;)&#65288;&#20840;&#22269;&#12539;&#24859;&#30693;&#12539;&#20140;&#37117;&#65289;.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______5.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13.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5.xml"/><Relationship Id="rId1" Type="http://schemas.microsoft.com/office/2011/relationships/chartStyle" Target="style5.xml"/></Relationships>
</file>

<file path=ppt/charts/_rels/chart16.xml.rels><?xml version="1.0" encoding="UTF-8" standalone="yes"?>
<Relationships xmlns="http://schemas.openxmlformats.org/package/2006/relationships"><Relationship Id="rId1"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3%20&#31532;1&#22238;&#23529;&#35696;&#20250;\05%20&#37197;&#24067;&#36039;&#26009;\&#12487;&#12540;&#12479;\&#35336;&#31639;&#29992;&#65288;&#36039;&#26009;1-2)0805%20(&#22238;&#24489;&#28168;&#12415;)%20(&#22238;&#24489;&#28168;&#12415;)%20(&#22238;&#24489;&#28168;&#12415;).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35251;&#20809;&#28040;&#36027;&#38989;.xlsx"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Z:\01_&#20107;&#26989;&#25512;&#36914;&#12464;&#12523;&#12540;&#12503;\51._&#22320;&#26041;&#21109;&#29983;\H31&#12304;&#22320;&#26041;&#21109;&#29983;&#12305;&#38306;&#20418;\04%20&#12414;&#12385;&#12539;&#12402;&#12392;&#12539;&#12375;&#12372;&#12392;&#21109;&#29983;&#25512;&#36914;&#23529;&#35696;&#20250;\04%20&#31532;2&#22238;&#23529;&#35696;&#20250;\99%20&#20316;&#26989;&#29992;\&#12487;&#12540;&#12479;&#38306;&#20418;\&#31532;2&#26399;&#12414;&#12385;&#12539;&#12402;&#12392;&#12539;&#12375;&#12372;&#12392;excel&#12487;&#12540;&#12479;.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www.mhlw.go.jp/bunya/shakaihosho/iryouseido01/xls/info02a-2-27-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pieChart>
        <c:varyColors val="1"/>
        <c:ser>
          <c:idx val="0"/>
          <c:order val="0"/>
          <c:spPr>
            <a:solidFill>
              <a:schemeClr val="bg1">
                <a:lumMod val="95000"/>
              </a:schemeClr>
            </a:solidFill>
            <a:ln>
              <a:solidFill>
                <a:schemeClr val="tx1"/>
              </a:solidFill>
            </a:ln>
          </c:spPr>
          <c:explosion val="21"/>
          <c:dPt>
            <c:idx val="0"/>
            <c:bubble3D val="0"/>
            <c:spPr>
              <a:solidFill>
                <a:schemeClr val="bg1">
                  <a:lumMod val="65000"/>
                </a:schemeClr>
              </a:solidFill>
              <a:ln>
                <a:solidFill>
                  <a:schemeClr val="tx1"/>
                </a:solidFill>
              </a:ln>
            </c:spPr>
            <c:extLst>
              <c:ext xmlns:c16="http://schemas.microsoft.com/office/drawing/2014/chart" uri="{C3380CC4-5D6E-409C-BE32-E72D297353CC}">
                <c16:uniqueId val="{00000001-5A99-49D9-84B7-1D271F627D63}"/>
              </c:ext>
            </c:extLst>
          </c:dPt>
          <c:dPt>
            <c:idx val="1"/>
            <c:bubble3D val="0"/>
            <c:extLst>
              <c:ext xmlns:c16="http://schemas.microsoft.com/office/drawing/2014/chart" uri="{C3380CC4-5D6E-409C-BE32-E72D297353CC}">
                <c16:uniqueId val="{00000002-5A99-49D9-84B7-1D271F627D63}"/>
              </c:ext>
            </c:extLst>
          </c:dPt>
          <c:dLbls>
            <c:dLbl>
              <c:idx val="0"/>
              <c:layout>
                <c:manualLayout>
                  <c:x val="-0.14156948774989558"/>
                  <c:y val="0.12439297057738488"/>
                </c:manualLayout>
              </c:layout>
              <c:showLegendKey val="0"/>
              <c:showVal val="1"/>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5A99-49D9-84B7-1D271F627D63}"/>
                </c:ext>
              </c:extLst>
            </c:dLbl>
            <c:dLbl>
              <c:idx val="1"/>
              <c:layout>
                <c:manualLayout>
                  <c:x val="0.23859848331184047"/>
                  <c:y val="-0.20104104136269318"/>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34394103494144929"/>
                      <c:h val="0.2834736611487213"/>
                    </c:manualLayout>
                  </c15:layout>
                </c:ext>
                <c:ext xmlns:c16="http://schemas.microsoft.com/office/drawing/2014/chart" uri="{C3380CC4-5D6E-409C-BE32-E72D297353CC}">
                  <c16:uniqueId val="{00000002-5A99-49D9-84B7-1D271F627D63}"/>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Ref>
              <c:f>'【④大阪府】大学卒業後の進路の作り方(H30.3確定値) '!$D$22:$D$23</c:f>
              <c:strCache>
                <c:ptCount val="2"/>
                <c:pt idx="0">
                  <c:v>その他</c:v>
                </c:pt>
                <c:pt idx="1">
                  <c:v>正規の職員等</c:v>
                </c:pt>
              </c:strCache>
            </c:strRef>
          </c:cat>
          <c:val>
            <c:numRef>
              <c:f>'【④大阪府】大学卒業後の進路の作り方(H30.3確定値) '!$E$22:$E$23</c:f>
              <c:numCache>
                <c:formatCode>#,###"人"</c:formatCode>
                <c:ptCount val="2"/>
                <c:pt idx="0">
                  <c:v>5867</c:v>
                </c:pt>
                <c:pt idx="1">
                  <c:v>34788</c:v>
                </c:pt>
              </c:numCache>
            </c:numRef>
          </c:val>
          <c:extLst>
            <c:ext xmlns:c16="http://schemas.microsoft.com/office/drawing/2014/chart" uri="{C3380CC4-5D6E-409C-BE32-E72D297353CC}">
              <c16:uniqueId val="{00000003-5A99-49D9-84B7-1D271F627D63}"/>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900"/>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639949727808021"/>
          <c:y val="0.16016164870569941"/>
          <c:w val="0.7822116987001444"/>
          <c:h val="0.69178257971336521"/>
        </c:manualLayout>
      </c:layout>
      <c:lineChart>
        <c:grouping val="standard"/>
        <c:varyColors val="0"/>
        <c:ser>
          <c:idx val="0"/>
          <c:order val="0"/>
          <c:tx>
            <c:strRef>
              <c:f>Sheet1!$B$1</c:f>
              <c:strCache>
                <c:ptCount val="1"/>
                <c:pt idx="0">
                  <c:v>大阪</c:v>
                </c:pt>
              </c:strCache>
            </c:strRef>
          </c:tx>
          <c:spPr>
            <a:ln w="47625"/>
          </c:spPr>
          <c:marker>
            <c:symbol val="diamond"/>
            <c:size val="13"/>
          </c:marker>
          <c:dLbls>
            <c:dLbl>
              <c:idx val="0"/>
              <c:layout>
                <c:manualLayout>
                  <c:x val="-0.10486657681748089"/>
                  <c:y val="7.22150663815131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3DD-4624-B129-688DAF0B6CD8}"/>
                </c:ext>
              </c:extLst>
            </c:dLbl>
            <c:dLbl>
              <c:idx val="1"/>
              <c:layout>
                <c:manualLayout>
                  <c:x val="-5.9423659872715244E-2"/>
                  <c:y val="-0.10929037398622381"/>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3DD-4624-B129-688DAF0B6CD8}"/>
                </c:ext>
              </c:extLst>
            </c:dLbl>
            <c:dLbl>
              <c:idx val="2"/>
              <c:layout>
                <c:manualLayout>
                  <c:x val="-5.4765317833157849E-2"/>
                  <c:y val="-6.88721218475724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3DD-4624-B129-688DAF0B6CD8}"/>
                </c:ext>
              </c:extLst>
            </c:dLbl>
            <c:dLbl>
              <c:idx val="3"/>
              <c:layout>
                <c:manualLayout>
                  <c:x val="-6.9286013397342611E-2"/>
                  <c:y val="-7.65882783857349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3DD-4624-B129-688DAF0B6CD8}"/>
                </c:ext>
              </c:extLst>
            </c:dLbl>
            <c:dLbl>
              <c:idx val="4"/>
              <c:layout>
                <c:manualLayout>
                  <c:x val="-4.7239710100601684E-2"/>
                  <c:y val="-6.96068492389734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3DD-4624-B129-688DAF0B6CD8}"/>
                </c:ext>
              </c:extLst>
            </c:dLbl>
            <c:dLbl>
              <c:idx val="5"/>
              <c:layout>
                <c:manualLayout>
                  <c:x val="-2.603063352251208E-2"/>
                  <c:y val="-3.8300865876013876E-2"/>
                </c:manualLayout>
              </c:layout>
              <c:dLblPos val="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5-13DD-4624-B129-688DAF0B6CD8}"/>
                </c:ext>
              </c:extLst>
            </c:dLbl>
            <c:numFmt formatCode="#,##0_ " sourceLinked="0"/>
            <c:spPr>
              <a:noFill/>
              <a:ln>
                <a:noFill/>
              </a:ln>
              <a:effectLst/>
            </c:spPr>
            <c:txPr>
              <a:bodyPr/>
              <a:lstStyle/>
              <a:p>
                <a:pPr>
                  <a:defRPr sz="1000">
                    <a:solidFill>
                      <a:srgbClr val="0070C0"/>
                    </a:solidFill>
                  </a:defRPr>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Sheet1!$A$2:$A$7</c:f>
              <c:strCache>
                <c:ptCount val="6"/>
                <c:pt idx="0">
                  <c:v>H25</c:v>
                </c:pt>
                <c:pt idx="1">
                  <c:v>H26</c:v>
                </c:pt>
                <c:pt idx="2">
                  <c:v>H27</c:v>
                </c:pt>
                <c:pt idx="3">
                  <c:v>H28</c:v>
                </c:pt>
                <c:pt idx="4">
                  <c:v>H29</c:v>
                </c:pt>
                <c:pt idx="5">
                  <c:v>H30</c:v>
                </c:pt>
              </c:strCache>
            </c:strRef>
          </c:cat>
          <c:val>
            <c:numRef>
              <c:f>Sheet1!$B$2:$B$7</c:f>
              <c:numCache>
                <c:formatCode>General</c:formatCode>
                <c:ptCount val="6"/>
                <c:pt idx="0">
                  <c:v>1557</c:v>
                </c:pt>
                <c:pt idx="1">
                  <c:v>1323</c:v>
                </c:pt>
                <c:pt idx="2">
                  <c:v>1214</c:v>
                </c:pt>
                <c:pt idx="3">
                  <c:v>1036</c:v>
                </c:pt>
                <c:pt idx="4">
                  <c:v>894</c:v>
                </c:pt>
                <c:pt idx="5">
                  <c:v>840</c:v>
                </c:pt>
              </c:numCache>
            </c:numRef>
          </c:val>
          <c:smooth val="0"/>
          <c:extLst>
            <c:ext xmlns:c16="http://schemas.microsoft.com/office/drawing/2014/chart" uri="{C3380CC4-5D6E-409C-BE32-E72D297353CC}">
              <c16:uniqueId val="{00000006-13DD-4624-B129-688DAF0B6CD8}"/>
            </c:ext>
          </c:extLst>
        </c:ser>
        <c:ser>
          <c:idx val="1"/>
          <c:order val="1"/>
          <c:tx>
            <c:strRef>
              <c:f>Sheet1!$C$1</c:f>
              <c:strCache>
                <c:ptCount val="1"/>
                <c:pt idx="0">
                  <c:v>東京</c:v>
                </c:pt>
              </c:strCache>
            </c:strRef>
          </c:tx>
          <c:spPr>
            <a:ln>
              <a:solidFill>
                <a:sysClr val="windowText" lastClr="000000"/>
              </a:solidFill>
              <a:prstDash val="sysDash"/>
            </a:ln>
          </c:spPr>
          <c:marker>
            <c:symbol val="triangle"/>
            <c:size val="10"/>
            <c:spPr>
              <a:solidFill>
                <a:srgbClr val="FF0000"/>
              </a:solidFill>
              <a:ln>
                <a:solidFill>
                  <a:sysClr val="windowText" lastClr="000000"/>
                </a:solidFill>
                <a:prstDash val="sysDash"/>
              </a:ln>
            </c:spPr>
          </c:marker>
          <c:dLbls>
            <c:dLbl>
              <c:idx val="0"/>
              <c:layout>
                <c:manualLayout>
                  <c:x val="-7.4725843265098457E-2"/>
                  <c:y val="6.222876277635817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3DD-4624-B129-688DAF0B6CD8}"/>
                </c:ext>
              </c:extLst>
            </c:dLbl>
            <c:dLbl>
              <c:idx val="1"/>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3DD-4624-B129-688DAF0B6CD8}"/>
                </c:ext>
              </c:extLst>
            </c:dLbl>
            <c:dLbl>
              <c:idx val="2"/>
              <c:layout>
                <c:manualLayout>
                  <c:x val="-0.10915732802051191"/>
                  <c:y val="5.456945756027118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3DD-4624-B129-688DAF0B6CD8}"/>
                </c:ext>
              </c:extLst>
            </c:dLbl>
            <c:dLbl>
              <c:idx val="3"/>
              <c:layout>
                <c:manualLayout>
                  <c:x val="-7.2195011798065215E-2"/>
                  <c:y val="6.11919856127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3DD-4624-B129-688DAF0B6CD8}"/>
                </c:ext>
              </c:extLst>
            </c:dLbl>
            <c:dLbl>
              <c:idx val="4"/>
              <c:layout>
                <c:manualLayout>
                  <c:x val="-2.8632925105510861E-2"/>
                  <c:y val="4.4657364459504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3DD-4624-B129-688DAF0B6CD8}"/>
                </c:ext>
              </c:extLst>
            </c:dLbl>
            <c:dLbl>
              <c:idx val="5"/>
              <c:layout>
                <c:manualLayout>
                  <c:x val="-2.5411217237323334E-2"/>
                  <c:y val="-5.2704647400288955E-2"/>
                </c:manualLayout>
              </c:layout>
              <c:dLblPos val="r"/>
              <c:showLegendKey val="0"/>
              <c:showVal val="1"/>
              <c:showCatName val="0"/>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C-13DD-4624-B129-688DAF0B6CD8}"/>
                </c:ext>
              </c:extLst>
            </c:dLbl>
            <c:numFmt formatCode="#,##0_ " sourceLinked="0"/>
            <c:spPr>
              <a:noFill/>
              <a:ln>
                <a:noFill/>
              </a:ln>
              <a:effectLst/>
            </c:spPr>
            <c:txPr>
              <a:bodyPr/>
              <a:lstStyle/>
              <a:p>
                <a:pPr>
                  <a:defRPr sz="1000">
                    <a:solidFill>
                      <a:srgbClr val="C0000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Sheet1!$A$2:$A$7</c:f>
              <c:strCache>
                <c:ptCount val="6"/>
                <c:pt idx="0">
                  <c:v>H25</c:v>
                </c:pt>
                <c:pt idx="1">
                  <c:v>H26</c:v>
                </c:pt>
                <c:pt idx="2">
                  <c:v>H27</c:v>
                </c:pt>
                <c:pt idx="3">
                  <c:v>H28</c:v>
                </c:pt>
                <c:pt idx="4">
                  <c:v>H29</c:v>
                </c:pt>
                <c:pt idx="5">
                  <c:v>H30</c:v>
                </c:pt>
              </c:strCache>
            </c:strRef>
          </c:cat>
          <c:val>
            <c:numRef>
              <c:f>Sheet1!$C$2:$C$7</c:f>
              <c:numCache>
                <c:formatCode>General</c:formatCode>
                <c:ptCount val="6"/>
                <c:pt idx="0">
                  <c:v>1101</c:v>
                </c:pt>
                <c:pt idx="1">
                  <c:v>1192</c:v>
                </c:pt>
                <c:pt idx="2">
                  <c:v>987</c:v>
                </c:pt>
                <c:pt idx="3">
                  <c:v>939</c:v>
                </c:pt>
                <c:pt idx="4">
                  <c:v>887</c:v>
                </c:pt>
                <c:pt idx="5">
                  <c:v>996</c:v>
                </c:pt>
              </c:numCache>
            </c:numRef>
          </c:val>
          <c:smooth val="0"/>
          <c:extLst>
            <c:ext xmlns:c16="http://schemas.microsoft.com/office/drawing/2014/chart" uri="{C3380CC4-5D6E-409C-BE32-E72D297353CC}">
              <c16:uniqueId val="{0000000D-13DD-4624-B129-688DAF0B6CD8}"/>
            </c:ext>
          </c:extLst>
        </c:ser>
        <c:dLbls>
          <c:showLegendKey val="0"/>
          <c:showVal val="0"/>
          <c:showCatName val="0"/>
          <c:showSerName val="0"/>
          <c:showPercent val="0"/>
          <c:showBubbleSize val="0"/>
        </c:dLbls>
        <c:marker val="1"/>
        <c:smooth val="0"/>
        <c:axId val="186761600"/>
        <c:axId val="186763136"/>
      </c:lineChart>
      <c:catAx>
        <c:axId val="186761600"/>
        <c:scaling>
          <c:orientation val="minMax"/>
        </c:scaling>
        <c:delete val="0"/>
        <c:axPos val="b"/>
        <c:numFmt formatCode="General" sourceLinked="1"/>
        <c:majorTickMark val="in"/>
        <c:minorTickMark val="none"/>
        <c:tickLblPos val="nextTo"/>
        <c:txPr>
          <a:bodyPr/>
          <a:lstStyle/>
          <a:p>
            <a:pPr>
              <a:defRPr sz="1000">
                <a:solidFill>
                  <a:schemeClr val="tx1"/>
                </a:solidFill>
                <a:latin typeface="+mj-lt"/>
              </a:defRPr>
            </a:pPr>
            <a:endParaRPr lang="ja-JP"/>
          </a:p>
        </c:txPr>
        <c:crossAx val="186763136"/>
        <c:crosses val="autoZero"/>
        <c:auto val="1"/>
        <c:lblAlgn val="ctr"/>
        <c:lblOffset val="100"/>
        <c:noMultiLvlLbl val="0"/>
      </c:catAx>
      <c:valAx>
        <c:axId val="186763136"/>
        <c:scaling>
          <c:orientation val="minMax"/>
          <c:max val="1600"/>
          <c:min val="800"/>
        </c:scaling>
        <c:delete val="0"/>
        <c:axPos val="l"/>
        <c:majorGridlines/>
        <c:numFmt formatCode="#,##0_ " sourceLinked="0"/>
        <c:majorTickMark val="out"/>
        <c:minorTickMark val="none"/>
        <c:tickLblPos val="nextTo"/>
        <c:txPr>
          <a:bodyPr/>
          <a:lstStyle/>
          <a:p>
            <a:pPr>
              <a:defRPr sz="1100"/>
            </a:pPr>
            <a:endParaRPr lang="ja-JP"/>
          </a:p>
        </c:txPr>
        <c:crossAx val="186761600"/>
        <c:crosses val="autoZero"/>
        <c:crossBetween val="between"/>
        <c:majorUnit val="200"/>
      </c:valAx>
      <c:spPr>
        <a:noFill/>
      </c:spPr>
    </c:plotArea>
    <c:plotVisOnly val="1"/>
    <c:dispBlanksAs val="zero"/>
    <c:showDLblsOverMax val="0"/>
  </c:chart>
  <c:spPr>
    <a:ln>
      <a:noFill/>
      <a:prstDash val="sysDash"/>
    </a:ln>
  </c:spPr>
  <c:txPr>
    <a:bodyPr/>
    <a:lstStyle/>
    <a:p>
      <a:pPr>
        <a:defRPr sz="1800"/>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06163521484115"/>
          <c:y val="0.12555846100007778"/>
          <c:w val="0.80603884852743413"/>
          <c:h val="0.69425159421416904"/>
        </c:manualLayout>
      </c:layout>
      <c:barChart>
        <c:barDir val="col"/>
        <c:grouping val="clustered"/>
        <c:varyColors val="0"/>
        <c:ser>
          <c:idx val="0"/>
          <c:order val="0"/>
          <c:tx>
            <c:strRef>
              <c:f>Sheet1!$B$1</c:f>
              <c:strCache>
                <c:ptCount val="1"/>
                <c:pt idx="0">
                  <c:v>ひったくり件数</c:v>
                </c:pt>
              </c:strCache>
            </c:strRef>
          </c:tx>
          <c:invertIfNegative val="0"/>
          <c:dLbls>
            <c:dLbl>
              <c:idx val="0"/>
              <c:layout>
                <c:manualLayout>
                  <c:x val="2.9486387817374295E-4"/>
                  <c:y val="3.493227647512471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9E0-40D2-B8A8-95006DEBC8B5}"/>
                </c:ext>
              </c:extLst>
            </c:dLbl>
            <c:dLbl>
              <c:idx val="1"/>
              <c:layout>
                <c:manualLayout>
                  <c:x val="-7.519534123271498E-17"/>
                  <c:y val="-1.730444837869581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9E0-40D2-B8A8-95006DEBC8B5}"/>
                </c:ext>
              </c:extLst>
            </c:dLbl>
            <c:dLbl>
              <c:idx val="2"/>
              <c:layout>
                <c:manualLayout>
                  <c:x val="1.1715106590223826E-2"/>
                  <c:y val="2.307259783826108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99E0-40D2-B8A8-95006DEBC8B5}"/>
                </c:ext>
              </c:extLst>
            </c:dLbl>
            <c:dLbl>
              <c:idx val="3"/>
              <c:layout>
                <c:manualLayout>
                  <c:x val="-4.1016114488571787E-3"/>
                  <c:y val="2.307259783826108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9E0-40D2-B8A8-95006DEBC8B5}"/>
                </c:ext>
              </c:extLst>
            </c:dLbl>
            <c:spPr>
              <a:noFill/>
              <a:ln>
                <a:noFill/>
              </a:ln>
              <a:effectLst/>
            </c:spPr>
            <c:txPr>
              <a:bodyPr/>
              <a:lstStyle/>
              <a:p>
                <a:pPr>
                  <a:defRPr sz="1000">
                    <a:solidFill>
                      <a:schemeClr val="tx1"/>
                    </a:solidFill>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大阪</c:v>
                </c:pt>
                <c:pt idx="1">
                  <c:v>東京</c:v>
                </c:pt>
                <c:pt idx="2">
                  <c:v>神奈川</c:v>
                </c:pt>
                <c:pt idx="3">
                  <c:v>愛知</c:v>
                </c:pt>
                <c:pt idx="4">
                  <c:v>兵庫</c:v>
                </c:pt>
              </c:strCache>
            </c:strRef>
          </c:cat>
          <c:val>
            <c:numRef>
              <c:f>Sheet1!$B$2:$B$6</c:f>
              <c:numCache>
                <c:formatCode>General</c:formatCode>
                <c:ptCount val="5"/>
                <c:pt idx="0" formatCode="#,##0">
                  <c:v>400</c:v>
                </c:pt>
                <c:pt idx="1">
                  <c:v>262</c:v>
                </c:pt>
                <c:pt idx="2">
                  <c:v>216</c:v>
                </c:pt>
                <c:pt idx="3">
                  <c:v>136</c:v>
                </c:pt>
                <c:pt idx="4">
                  <c:v>71</c:v>
                </c:pt>
              </c:numCache>
            </c:numRef>
          </c:val>
          <c:extLst>
            <c:ext xmlns:c16="http://schemas.microsoft.com/office/drawing/2014/chart" uri="{C3380CC4-5D6E-409C-BE32-E72D297353CC}">
              <c16:uniqueId val="{00000004-99E0-40D2-B8A8-95006DEBC8B5}"/>
            </c:ext>
          </c:extLst>
        </c:ser>
        <c:dLbls>
          <c:showLegendKey val="0"/>
          <c:showVal val="0"/>
          <c:showCatName val="0"/>
          <c:showSerName val="0"/>
          <c:showPercent val="0"/>
          <c:showBubbleSize val="0"/>
        </c:dLbls>
        <c:gapWidth val="150"/>
        <c:axId val="186877440"/>
        <c:axId val="186878976"/>
      </c:barChart>
      <c:catAx>
        <c:axId val="186877440"/>
        <c:scaling>
          <c:orientation val="minMax"/>
        </c:scaling>
        <c:delete val="0"/>
        <c:axPos val="b"/>
        <c:numFmt formatCode="General" sourceLinked="0"/>
        <c:majorTickMark val="in"/>
        <c:minorTickMark val="none"/>
        <c:tickLblPos val="nextTo"/>
        <c:txPr>
          <a:bodyPr/>
          <a:lstStyle/>
          <a:p>
            <a:pPr>
              <a:defRPr sz="1000"/>
            </a:pPr>
            <a:endParaRPr lang="ja-JP"/>
          </a:p>
        </c:txPr>
        <c:crossAx val="186878976"/>
        <c:crosses val="autoZero"/>
        <c:auto val="1"/>
        <c:lblAlgn val="ctr"/>
        <c:lblOffset val="100"/>
        <c:noMultiLvlLbl val="0"/>
      </c:catAx>
      <c:valAx>
        <c:axId val="186878976"/>
        <c:scaling>
          <c:orientation val="minMax"/>
          <c:max val="500"/>
          <c:min val="0"/>
        </c:scaling>
        <c:delete val="0"/>
        <c:axPos val="l"/>
        <c:majorGridlines/>
        <c:numFmt formatCode="#,##0_ " sourceLinked="0"/>
        <c:majorTickMark val="out"/>
        <c:minorTickMark val="none"/>
        <c:tickLblPos val="nextTo"/>
        <c:txPr>
          <a:bodyPr/>
          <a:lstStyle/>
          <a:p>
            <a:pPr>
              <a:defRPr sz="1000"/>
            </a:pPr>
            <a:endParaRPr lang="ja-JP"/>
          </a:p>
        </c:txPr>
        <c:crossAx val="186877440"/>
        <c:crosses val="autoZero"/>
        <c:crossBetween val="between"/>
        <c:majorUnit val="100"/>
      </c:valAx>
      <c:spPr>
        <a:pattFill prst="pct5">
          <a:fgClr>
            <a:srgbClr val="000000">
              <a:alpha val="0"/>
            </a:srgbClr>
          </a:fgClr>
          <a:bgClr>
            <a:srgbClr val="FFFFFF"/>
          </a:bgClr>
        </a:pattFill>
        <a:ln w="25400">
          <a:noFill/>
        </a:ln>
      </c:spPr>
    </c:plotArea>
    <c:plotVisOnly val="1"/>
    <c:dispBlanksAs val="gap"/>
    <c:showDLblsOverMax val="0"/>
  </c:chart>
  <c:spPr>
    <a:ln>
      <a:noFill/>
      <a:prstDash val="sysDash"/>
    </a:ln>
  </c:spPr>
  <c:txPr>
    <a:bodyPr/>
    <a:lstStyle/>
    <a:p>
      <a:pPr>
        <a:defRPr sz="1800"/>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5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50" baseline="0" dirty="0">
                <a:solidFill>
                  <a:schemeClr val="tx1"/>
                </a:solidFill>
                <a:latin typeface="Meiryo UI" panose="020B0604030504040204" pitchFamily="50" charset="-128"/>
                <a:ea typeface="Meiryo UI" panose="020B0604030504040204" pitchFamily="50" charset="-128"/>
              </a:rPr>
              <a:t>29</a:t>
            </a:r>
            <a:r>
              <a:rPr lang="ja-JP" altLang="en-US" sz="1050" baseline="0" dirty="0">
                <a:solidFill>
                  <a:schemeClr val="tx1"/>
                </a:solidFill>
                <a:latin typeface="Meiryo UI" panose="020B0604030504040204" pitchFamily="50" charset="-128"/>
                <a:ea typeface="Meiryo UI" panose="020B0604030504040204" pitchFamily="50" charset="-128"/>
              </a:rPr>
              <a:t>年</a:t>
            </a:r>
            <a:r>
              <a:rPr lang="ja-JP" altLang="en-US" sz="1200" baseline="0" dirty="0">
                <a:latin typeface="Meiryo UI" panose="020B0604030504040204" pitchFamily="50" charset="-128"/>
                <a:ea typeface="Meiryo UI" panose="020B0604030504040204" pitchFamily="50" charset="-128"/>
              </a:rPr>
              <a:t>）</a:t>
            </a:r>
          </a:p>
        </c:rich>
      </c:tx>
      <c:layout>
        <c:manualLayout>
          <c:xMode val="edge"/>
          <c:yMode val="edge"/>
          <c:x val="0.1033573357953408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6168537718493936"/>
          <c:y val="0.21132506622988456"/>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ja-JP" altLang="ja-JP" sz="1050" dirty="0">
                <a:solidFill>
                  <a:schemeClr val="tx1"/>
                </a:solidFill>
                <a:effectLst/>
                <a:latin typeface="Meiryo UI" panose="020B0604030504040204" pitchFamily="50" charset="-128"/>
                <a:ea typeface="Meiryo UI" panose="020B0604030504040204" pitchFamily="50" charset="-128"/>
              </a:rPr>
              <a:t>■ 海外進出企業数の推移</a:t>
            </a:r>
            <a:endParaRPr lang="ja-JP" altLang="ja-JP" sz="900" dirty="0">
              <a:solidFill>
                <a:schemeClr val="tx1"/>
              </a:solidFill>
              <a:effectLst/>
              <a:latin typeface="Meiryo UI" panose="020B0604030504040204" pitchFamily="50" charset="-128"/>
              <a:ea typeface="Meiryo UI" panose="020B0604030504040204" pitchFamily="50" charset="-128"/>
            </a:endParaRPr>
          </a:p>
        </c:rich>
      </c:tx>
      <c:layout>
        <c:manualLayout>
          <c:xMode val="edge"/>
          <c:yMode val="edge"/>
          <c:x val="0.12564847220425071"/>
          <c:y val="7.699819886708646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ja-JP"/>
        </a:p>
      </c:txPr>
    </c:title>
    <c:autoTitleDeleted val="0"/>
    <c:plotArea>
      <c:layout/>
      <c:lineChart>
        <c:grouping val="standard"/>
        <c:varyColors val="0"/>
        <c:ser>
          <c:idx val="0"/>
          <c:order val="0"/>
          <c:tx>
            <c:strRef>
              <c:f>Sheet1!$H$3</c:f>
              <c:strCache>
                <c:ptCount val="1"/>
                <c:pt idx="0">
                  <c:v>東京都</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Sheet1!$H$4:$H$12</c:f>
              <c:numCache>
                <c:formatCode>General</c:formatCode>
                <c:ptCount val="9"/>
                <c:pt idx="0">
                  <c:v>7696</c:v>
                </c:pt>
                <c:pt idx="1">
                  <c:v>8473</c:v>
                </c:pt>
                <c:pt idx="2">
                  <c:v>9296</c:v>
                </c:pt>
                <c:pt idx="3">
                  <c:v>9596</c:v>
                </c:pt>
                <c:pt idx="4">
                  <c:v>9920</c:v>
                </c:pt>
                <c:pt idx="5">
                  <c:v>10364</c:v>
                </c:pt>
                <c:pt idx="6">
                  <c:v>12121</c:v>
                </c:pt>
                <c:pt idx="7">
                  <c:v>12502</c:v>
                </c:pt>
                <c:pt idx="8">
                  <c:v>12350</c:v>
                </c:pt>
              </c:numCache>
            </c:numRef>
          </c:val>
          <c:smooth val="0"/>
          <c:extLst>
            <c:ext xmlns:c16="http://schemas.microsoft.com/office/drawing/2014/chart" uri="{C3380CC4-5D6E-409C-BE32-E72D297353CC}">
              <c16:uniqueId val="{00000000-D643-4672-9644-380610D78F4E}"/>
            </c:ext>
          </c:extLst>
        </c:ser>
        <c:ser>
          <c:idx val="1"/>
          <c:order val="1"/>
          <c:tx>
            <c:strRef>
              <c:f>Sheet1!$I$3</c:f>
              <c:strCache>
                <c:ptCount val="1"/>
                <c:pt idx="0">
                  <c:v>大阪府</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Sheet1!$I$4:$I$12</c:f>
              <c:numCache>
                <c:formatCode>General</c:formatCode>
                <c:ptCount val="9"/>
                <c:pt idx="0">
                  <c:v>1512</c:v>
                </c:pt>
                <c:pt idx="1">
                  <c:v>1599</c:v>
                </c:pt>
                <c:pt idx="2">
                  <c:v>1862</c:v>
                </c:pt>
                <c:pt idx="3">
                  <c:v>2055</c:v>
                </c:pt>
                <c:pt idx="4">
                  <c:v>2230</c:v>
                </c:pt>
                <c:pt idx="5">
                  <c:v>2418</c:v>
                </c:pt>
                <c:pt idx="6">
                  <c:v>3105</c:v>
                </c:pt>
                <c:pt idx="7">
                  <c:v>3202</c:v>
                </c:pt>
                <c:pt idx="8">
                  <c:v>3012</c:v>
                </c:pt>
              </c:numCache>
            </c:numRef>
          </c:val>
          <c:smooth val="0"/>
          <c:extLst>
            <c:ext xmlns:c16="http://schemas.microsoft.com/office/drawing/2014/chart" uri="{C3380CC4-5D6E-409C-BE32-E72D297353CC}">
              <c16:uniqueId val="{00000001-D643-4672-9644-380610D78F4E}"/>
            </c:ext>
          </c:extLst>
        </c:ser>
        <c:ser>
          <c:idx val="2"/>
          <c:order val="2"/>
          <c:tx>
            <c:strRef>
              <c:f>Sheet1!$J$3</c:f>
              <c:strCache>
                <c:ptCount val="1"/>
                <c:pt idx="0">
                  <c:v>愛知県</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Sheet1!$J$4:$J$12</c:f>
              <c:numCache>
                <c:formatCode>General</c:formatCode>
                <c:ptCount val="9"/>
                <c:pt idx="0">
                  <c:v>688</c:v>
                </c:pt>
                <c:pt idx="1">
                  <c:v>863</c:v>
                </c:pt>
                <c:pt idx="2">
                  <c:v>1102</c:v>
                </c:pt>
                <c:pt idx="3">
                  <c:v>1277</c:v>
                </c:pt>
                <c:pt idx="4">
                  <c:v>1576</c:v>
                </c:pt>
                <c:pt idx="5">
                  <c:v>1610</c:v>
                </c:pt>
                <c:pt idx="6">
                  <c:v>2128</c:v>
                </c:pt>
                <c:pt idx="7">
                  <c:v>2292</c:v>
                </c:pt>
                <c:pt idx="8">
                  <c:v>2261</c:v>
                </c:pt>
              </c:numCache>
            </c:numRef>
          </c:val>
          <c:smooth val="0"/>
          <c:extLst>
            <c:ext xmlns:c16="http://schemas.microsoft.com/office/drawing/2014/chart" uri="{C3380CC4-5D6E-409C-BE32-E72D297353CC}">
              <c16:uniqueId val="{00000002-D643-4672-9644-380610D78F4E}"/>
            </c:ext>
          </c:extLst>
        </c:ser>
        <c:ser>
          <c:idx val="3"/>
          <c:order val="3"/>
          <c:tx>
            <c:strRef>
              <c:f>Sheet1!$K$3</c:f>
              <c:strCache>
                <c:ptCount val="1"/>
                <c:pt idx="0">
                  <c:v>神奈川県</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Sheet1!$G$4:$G$12</c:f>
              <c:numCache>
                <c:formatCode>General</c:formatCode>
                <c:ptCount val="9"/>
                <c:pt idx="0">
                  <c:v>2001</c:v>
                </c:pt>
                <c:pt idx="1">
                  <c:v>2003</c:v>
                </c:pt>
                <c:pt idx="2">
                  <c:v>2005</c:v>
                </c:pt>
                <c:pt idx="3">
                  <c:v>2007</c:v>
                </c:pt>
                <c:pt idx="4">
                  <c:v>2009</c:v>
                </c:pt>
                <c:pt idx="5">
                  <c:v>2011</c:v>
                </c:pt>
                <c:pt idx="6">
                  <c:v>2013</c:v>
                </c:pt>
                <c:pt idx="7">
                  <c:v>2015</c:v>
                </c:pt>
                <c:pt idx="8">
                  <c:v>2017</c:v>
                </c:pt>
              </c:numCache>
            </c:numRef>
          </c:cat>
          <c:val>
            <c:numRef>
              <c:f>Sheet1!$K$4:$K$12</c:f>
              <c:numCache>
                <c:formatCode>General</c:formatCode>
                <c:ptCount val="9"/>
                <c:pt idx="0">
                  <c:v>421</c:v>
                </c:pt>
                <c:pt idx="1">
                  <c:v>542</c:v>
                </c:pt>
                <c:pt idx="2">
                  <c:v>648</c:v>
                </c:pt>
                <c:pt idx="3">
                  <c:v>592</c:v>
                </c:pt>
                <c:pt idx="4">
                  <c:v>740</c:v>
                </c:pt>
                <c:pt idx="5">
                  <c:v>891</c:v>
                </c:pt>
                <c:pt idx="6">
                  <c:v>1163</c:v>
                </c:pt>
                <c:pt idx="7">
                  <c:v>1248</c:v>
                </c:pt>
                <c:pt idx="8">
                  <c:v>1289</c:v>
                </c:pt>
              </c:numCache>
            </c:numRef>
          </c:val>
          <c:smooth val="0"/>
          <c:extLst>
            <c:ext xmlns:c16="http://schemas.microsoft.com/office/drawing/2014/chart" uri="{C3380CC4-5D6E-409C-BE32-E72D297353CC}">
              <c16:uniqueId val="{00000003-D643-4672-9644-380610D78F4E}"/>
            </c:ext>
          </c:extLst>
        </c:ser>
        <c:dLbls>
          <c:showLegendKey val="0"/>
          <c:showVal val="0"/>
          <c:showCatName val="0"/>
          <c:showSerName val="0"/>
          <c:showPercent val="0"/>
          <c:showBubbleSize val="0"/>
        </c:dLbls>
        <c:marker val="1"/>
        <c:smooth val="0"/>
        <c:axId val="1876655295"/>
        <c:axId val="1876654879"/>
      </c:lineChart>
      <c:catAx>
        <c:axId val="187665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876654879"/>
        <c:crosses val="autoZero"/>
        <c:auto val="1"/>
        <c:lblAlgn val="ctr"/>
        <c:lblOffset val="100"/>
        <c:noMultiLvlLbl val="0"/>
      </c:catAx>
      <c:valAx>
        <c:axId val="18766548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876655295"/>
        <c:crosses val="autoZero"/>
        <c:crossBetween val="between"/>
      </c:valAx>
      <c:spPr>
        <a:noFill/>
        <a:ln>
          <a:noFill/>
        </a:ln>
        <a:effectLst/>
      </c:spPr>
    </c:plotArea>
    <c:legend>
      <c:legendPos val="b"/>
      <c:layout>
        <c:manualLayout>
          <c:xMode val="edge"/>
          <c:yMode val="edge"/>
          <c:x val="4.9999861692047204E-2"/>
          <c:y val="0.8645120851261493"/>
          <c:w val="0.91171004260192301"/>
          <c:h val="4.66438392579817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68521469549598E-2"/>
          <c:y val="5.5507837549928704E-2"/>
          <c:w val="0.80729723514742679"/>
          <c:h val="0.75200518675681072"/>
        </c:manualLayout>
      </c:layout>
      <c:barChart>
        <c:barDir val="col"/>
        <c:grouping val="clustered"/>
        <c:varyColors val="0"/>
        <c:ser>
          <c:idx val="0"/>
          <c:order val="0"/>
          <c:tx>
            <c:strRef>
              <c:f>'18来阪外客数'!$B$12</c:f>
              <c:strCache>
                <c:ptCount val="1"/>
                <c:pt idx="0">
                  <c:v>来阪外国人数</c:v>
                </c:pt>
              </c:strCache>
            </c:strRef>
          </c:tx>
          <c:spPr>
            <a:solidFill>
              <a:schemeClr val="accent5">
                <a:lumMod val="40000"/>
                <a:lumOff val="60000"/>
              </a:schemeClr>
            </a:solidFill>
            <a:ln>
              <a:solidFill>
                <a:schemeClr val="tx2"/>
              </a:solidFill>
            </a:ln>
          </c:spPr>
          <c:invertIfNegative val="0"/>
          <c:dLbls>
            <c:dLbl>
              <c:idx val="0"/>
              <c:layout>
                <c:manualLayout>
                  <c:x val="-9.5484653536064886E-3"/>
                  <c:y val="1.062858927581705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1B-422C-80B6-D93ED1CBBC63}"/>
                </c:ext>
              </c:extLst>
            </c:dLbl>
            <c:dLbl>
              <c:idx val="1"/>
              <c:layout>
                <c:manualLayout>
                  <c:x val="-3.0107536058516051E-3"/>
                  <c:y val="1.180593423746650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1B-422C-80B6-D93ED1CBBC63}"/>
                </c:ext>
              </c:extLst>
            </c:dLbl>
            <c:dLbl>
              <c:idx val="2"/>
              <c:layout>
                <c:manualLayout>
                  <c:x val="-3.0106486691043239E-3"/>
                  <c:y val="1.6029766729793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1B-422C-80B6-D93ED1CBBC63}"/>
                </c:ext>
              </c:extLst>
            </c:dLbl>
            <c:dLbl>
              <c:idx val="3"/>
              <c:layout>
                <c:manualLayout>
                  <c:x val="3.1828217845354958E-3"/>
                  <c:y val="1.685391229935705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1B-422C-80B6-D93ED1CBBC63}"/>
                </c:ext>
              </c:extLst>
            </c:dLbl>
            <c:dLbl>
              <c:idx val="4"/>
              <c:layout>
                <c:manualLayout>
                  <c:x val="6.3656435690709915E-3"/>
                  <c:y val="0.109351840651950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F1B-422C-80B6-D93ED1CBBC63}"/>
                </c:ext>
              </c:extLst>
            </c:dLbl>
            <c:dLbl>
              <c:idx val="5"/>
              <c:layout>
                <c:manualLayout>
                  <c:x val="0"/>
                  <c:y val="0.1169731561435403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F1B-422C-80B6-D93ED1CBBC63}"/>
                </c:ext>
              </c:extLst>
            </c:dLbl>
            <c:dLbl>
              <c:idx val="6"/>
              <c:layout>
                <c:manualLayout>
                  <c:x val="3.0106486691042073E-3"/>
                  <c:y val="9.529171864590987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1B-422C-80B6-D93ED1CBBC63}"/>
                </c:ext>
              </c:extLst>
            </c:dLbl>
            <c:dLbl>
              <c:idx val="7"/>
              <c:layout>
                <c:manualLayout>
                  <c:x val="6.530548823734327E-3"/>
                  <c:y val="6.529525714605519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1B-422C-80B6-D93ED1CBBC63}"/>
                </c:ext>
              </c:extLst>
            </c:dLbl>
            <c:spPr>
              <a:noFill/>
              <a:ln>
                <a:noFill/>
              </a:ln>
              <a:effectLst/>
            </c:spPr>
            <c:txPr>
              <a:bodyPr/>
              <a:lstStyle/>
              <a:p>
                <a:pPr>
                  <a:defRPr sz="9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'18来阪外客数'!$C$11:$J$11</c:f>
              <c:strCache>
                <c:ptCount val="8"/>
                <c:pt idx="0">
                  <c:v>2011年</c:v>
                </c:pt>
                <c:pt idx="1">
                  <c:v>2012年</c:v>
                </c:pt>
                <c:pt idx="2">
                  <c:v>2013年</c:v>
                </c:pt>
                <c:pt idx="3">
                  <c:v>2014年</c:v>
                </c:pt>
                <c:pt idx="4">
                  <c:v>2015年</c:v>
                </c:pt>
                <c:pt idx="5">
                  <c:v>2016年</c:v>
                </c:pt>
                <c:pt idx="6">
                  <c:v>2017年</c:v>
                </c:pt>
                <c:pt idx="7">
                  <c:v>2018年
(速報値）</c:v>
                </c:pt>
              </c:strCache>
            </c:strRef>
          </c:cat>
          <c:val>
            <c:numRef>
              <c:f>'18来阪外客数'!$C$12:$J$12</c:f>
              <c:numCache>
                <c:formatCode>0.0_);[Red]\(0.0\)</c:formatCode>
                <c:ptCount val="8"/>
                <c:pt idx="0">
                  <c:v>158.30000000000001</c:v>
                </c:pt>
                <c:pt idx="1">
                  <c:v>202.8</c:v>
                </c:pt>
                <c:pt idx="2">
                  <c:v>262.5</c:v>
                </c:pt>
                <c:pt idx="3">
                  <c:v>375.8</c:v>
                </c:pt>
                <c:pt idx="4">
                  <c:v>716.4</c:v>
                </c:pt>
                <c:pt idx="5">
                  <c:v>940</c:v>
                </c:pt>
                <c:pt idx="6">
                  <c:v>1110.3</c:v>
                </c:pt>
                <c:pt idx="7">
                  <c:v>1141.5999999999999</c:v>
                </c:pt>
              </c:numCache>
            </c:numRef>
          </c:val>
          <c:extLst>
            <c:ext xmlns:c16="http://schemas.microsoft.com/office/drawing/2014/chart" uri="{C3380CC4-5D6E-409C-BE32-E72D297353CC}">
              <c16:uniqueId val="{00000008-1F1B-422C-80B6-D93ED1CBBC63}"/>
            </c:ext>
          </c:extLst>
        </c:ser>
        <c:dLbls>
          <c:showLegendKey val="0"/>
          <c:showVal val="0"/>
          <c:showCatName val="0"/>
          <c:showSerName val="0"/>
          <c:showPercent val="0"/>
          <c:showBubbleSize val="0"/>
        </c:dLbls>
        <c:gapWidth val="75"/>
        <c:overlap val="-25"/>
        <c:axId val="63767296"/>
        <c:axId val="63768832"/>
      </c:barChart>
      <c:catAx>
        <c:axId val="63767296"/>
        <c:scaling>
          <c:orientation val="minMax"/>
        </c:scaling>
        <c:delete val="0"/>
        <c:axPos val="b"/>
        <c:numFmt formatCode="General" sourceLinked="0"/>
        <c:majorTickMark val="none"/>
        <c:minorTickMark val="none"/>
        <c:tickLblPos val="nextTo"/>
        <c:txPr>
          <a:bodyPr/>
          <a:lstStyle/>
          <a:p>
            <a:pPr>
              <a:defRPr sz="700"/>
            </a:pPr>
            <a:endParaRPr lang="ja-JP"/>
          </a:p>
        </c:txPr>
        <c:crossAx val="63768832"/>
        <c:crosses val="autoZero"/>
        <c:auto val="1"/>
        <c:lblAlgn val="ctr"/>
        <c:lblOffset val="100"/>
        <c:noMultiLvlLbl val="0"/>
      </c:catAx>
      <c:valAx>
        <c:axId val="63768832"/>
        <c:scaling>
          <c:orientation val="minMax"/>
        </c:scaling>
        <c:delete val="0"/>
        <c:axPos val="l"/>
        <c:majorGridlines/>
        <c:numFmt formatCode="0.0_);[Red]\(0.0\)" sourceLinked="1"/>
        <c:majorTickMark val="none"/>
        <c:minorTickMark val="none"/>
        <c:tickLblPos val="nextTo"/>
        <c:spPr>
          <a:ln w="9525">
            <a:noFill/>
          </a:ln>
        </c:spPr>
        <c:txPr>
          <a:bodyPr/>
          <a:lstStyle/>
          <a:p>
            <a:pPr>
              <a:defRPr sz="1000"/>
            </a:pPr>
            <a:endParaRPr lang="ja-JP"/>
          </a:p>
        </c:txPr>
        <c:crossAx val="63767296"/>
        <c:crosses val="autoZero"/>
        <c:crossBetween val="between"/>
      </c:valAx>
    </c:plotArea>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5">
                <a:lumMod val="40000"/>
                <a:lumOff val="60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2014年</c:v>
                </c:pt>
                <c:pt idx="1">
                  <c:v>2015年</c:v>
                </c:pt>
                <c:pt idx="2">
                  <c:v>2016年</c:v>
                </c:pt>
                <c:pt idx="3">
                  <c:v>2017年</c:v>
                </c:pt>
                <c:pt idx="4">
                  <c:v>2018年</c:v>
                </c:pt>
              </c:strCache>
            </c:strRef>
          </c:cat>
          <c:val>
            <c:numRef>
              <c:f>Sheet1!$B$2:$B$6</c:f>
              <c:numCache>
                <c:formatCode>#,##0_);[Red]\(#,##0\)</c:formatCode>
                <c:ptCount val="5"/>
                <c:pt idx="0">
                  <c:v>2661</c:v>
                </c:pt>
                <c:pt idx="1">
                  <c:v>5784</c:v>
                </c:pt>
                <c:pt idx="2">
                  <c:v>8633</c:v>
                </c:pt>
                <c:pt idx="3">
                  <c:v>11852</c:v>
                </c:pt>
                <c:pt idx="4">
                  <c:v>12356</c:v>
                </c:pt>
              </c:numCache>
            </c:numRef>
          </c:val>
          <c:extLst>
            <c:ext xmlns:c16="http://schemas.microsoft.com/office/drawing/2014/chart" uri="{C3380CC4-5D6E-409C-BE32-E72D297353CC}">
              <c16:uniqueId val="{00000000-8939-4F70-AD51-120112EC6090}"/>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8392985443116"/>
          <c:y val="0.1210626373137255"/>
          <c:w val="0.68209566753119388"/>
          <c:h val="0.76317512394284048"/>
        </c:manualLayout>
      </c:layout>
      <c:lineChart>
        <c:grouping val="standard"/>
        <c:varyColors val="0"/>
        <c:ser>
          <c:idx val="0"/>
          <c:order val="0"/>
          <c:tx>
            <c:strRef>
              <c:f>若年層就業率!$B$1</c:f>
              <c:strCache>
                <c:ptCount val="1"/>
                <c:pt idx="0">
                  <c:v>全国</c:v>
                </c:pt>
              </c:strCache>
            </c:strRef>
          </c:tx>
          <c:spPr>
            <a:ln>
              <a:solidFill>
                <a:srgbClr val="92D050"/>
              </a:solidFill>
              <a:prstDash val="sysDash"/>
            </a:ln>
          </c:spPr>
          <c:marker>
            <c:spPr>
              <a:solidFill>
                <a:srgbClr val="92D050"/>
              </a:solidFill>
              <a:ln>
                <a:solidFill>
                  <a:srgbClr val="92D050"/>
                </a:solidFill>
                <a:prstDash val="sysDash"/>
              </a:ln>
            </c:spPr>
          </c:marker>
          <c:cat>
            <c:strRef>
              <c:f>若年層就業率!$A$2:$A$19</c:f>
              <c:strCache>
                <c:ptCount val="18"/>
                <c:pt idx="0">
                  <c:v>H13</c:v>
                </c:pt>
                <c:pt idx="1">
                  <c:v>H14</c:v>
                </c:pt>
                <c:pt idx="2">
                  <c:v>H15</c:v>
                </c:pt>
                <c:pt idx="3">
                  <c:v>H16</c:v>
                </c:pt>
                <c:pt idx="4">
                  <c:v>H17</c:v>
                </c:pt>
                <c:pt idx="5">
                  <c:v>H18</c:v>
                </c:pt>
                <c:pt idx="6">
                  <c:v>H19</c:v>
                </c:pt>
                <c:pt idx="7">
                  <c:v>H20</c:v>
                </c:pt>
                <c:pt idx="8">
                  <c:v>H21</c:v>
                </c:pt>
                <c:pt idx="9">
                  <c:v>H22</c:v>
                </c:pt>
                <c:pt idx="10">
                  <c:v>H23</c:v>
                </c:pt>
                <c:pt idx="11">
                  <c:v>H24</c:v>
                </c:pt>
                <c:pt idx="12">
                  <c:v>H25</c:v>
                </c:pt>
                <c:pt idx="13">
                  <c:v>H26</c:v>
                </c:pt>
                <c:pt idx="14">
                  <c:v>H27</c:v>
                </c:pt>
                <c:pt idx="15">
                  <c:v>H28</c:v>
                </c:pt>
                <c:pt idx="16">
                  <c:v>H29</c:v>
                </c:pt>
                <c:pt idx="17">
                  <c:v>H30</c:v>
                </c:pt>
              </c:strCache>
            </c:strRef>
          </c:cat>
          <c:val>
            <c:numRef>
              <c:f>若年層就業率!$B$2:$B$19</c:f>
              <c:numCache>
                <c:formatCode>0.0</c:formatCode>
                <c:ptCount val="18"/>
                <c:pt idx="0">
                  <c:v>60.718390804597696</c:v>
                </c:pt>
                <c:pt idx="1">
                  <c:v>60.291970802919707</c:v>
                </c:pt>
                <c:pt idx="2">
                  <c:v>60.337677725118489</c:v>
                </c:pt>
                <c:pt idx="3">
                  <c:v>60.741187104549567</c:v>
                </c:pt>
                <c:pt idx="4">
                  <c:v>61.394348894348894</c:v>
                </c:pt>
                <c:pt idx="5">
                  <c:v>62.021343377275585</c:v>
                </c:pt>
                <c:pt idx="6">
                  <c:v>62.224383916990924</c:v>
                </c:pt>
                <c:pt idx="7">
                  <c:v>62.088460259394751</c:v>
                </c:pt>
                <c:pt idx="8">
                  <c:v>61.113007852509391</c:v>
                </c:pt>
                <c:pt idx="9">
                  <c:v>60.889355742296914</c:v>
                </c:pt>
                <c:pt idx="10">
                  <c:v>60.816618911174778</c:v>
                </c:pt>
                <c:pt idx="11">
                  <c:v>60.840950639853752</c:v>
                </c:pt>
                <c:pt idx="12">
                  <c:v>61.630070710829919</c:v>
                </c:pt>
                <c:pt idx="13">
                  <c:v>62.108046845485454</c:v>
                </c:pt>
                <c:pt idx="14">
                  <c:v>62.127008416220356</c:v>
                </c:pt>
                <c:pt idx="15">
                  <c:v>63.446676970633696</c:v>
                </c:pt>
                <c:pt idx="16">
                  <c:v>64.004674717569145</c:v>
                </c:pt>
                <c:pt idx="17">
                  <c:v>66.090373280943027</c:v>
                </c:pt>
              </c:numCache>
            </c:numRef>
          </c:val>
          <c:smooth val="0"/>
          <c:extLst>
            <c:ext xmlns:c16="http://schemas.microsoft.com/office/drawing/2014/chart" uri="{C3380CC4-5D6E-409C-BE32-E72D297353CC}">
              <c16:uniqueId val="{00000000-DF17-410D-930C-00F945641FEA}"/>
            </c:ext>
          </c:extLst>
        </c:ser>
        <c:ser>
          <c:idx val="1"/>
          <c:order val="1"/>
          <c:tx>
            <c:strRef>
              <c:f>若年層就業率!$C$1</c:f>
              <c:strCache>
                <c:ptCount val="1"/>
                <c:pt idx="0">
                  <c:v>大阪</c:v>
                </c:pt>
              </c:strCache>
            </c:strRef>
          </c:tx>
          <c:marker>
            <c:spPr>
              <a:ln>
                <a:noFill/>
              </a:ln>
            </c:spPr>
          </c:marker>
          <c:cat>
            <c:strRef>
              <c:f>若年層就業率!$A$2:$A$19</c:f>
              <c:strCache>
                <c:ptCount val="18"/>
                <c:pt idx="0">
                  <c:v>H13</c:v>
                </c:pt>
                <c:pt idx="1">
                  <c:v>H14</c:v>
                </c:pt>
                <c:pt idx="2">
                  <c:v>H15</c:v>
                </c:pt>
                <c:pt idx="3">
                  <c:v>H16</c:v>
                </c:pt>
                <c:pt idx="4">
                  <c:v>H17</c:v>
                </c:pt>
                <c:pt idx="5">
                  <c:v>H18</c:v>
                </c:pt>
                <c:pt idx="6">
                  <c:v>H19</c:v>
                </c:pt>
                <c:pt idx="7">
                  <c:v>H20</c:v>
                </c:pt>
                <c:pt idx="8">
                  <c:v>H21</c:v>
                </c:pt>
                <c:pt idx="9">
                  <c:v>H22</c:v>
                </c:pt>
                <c:pt idx="10">
                  <c:v>H23</c:v>
                </c:pt>
                <c:pt idx="11">
                  <c:v>H24</c:v>
                </c:pt>
                <c:pt idx="12">
                  <c:v>H25</c:v>
                </c:pt>
                <c:pt idx="13">
                  <c:v>H26</c:v>
                </c:pt>
                <c:pt idx="14">
                  <c:v>H27</c:v>
                </c:pt>
                <c:pt idx="15">
                  <c:v>H28</c:v>
                </c:pt>
                <c:pt idx="16">
                  <c:v>H29</c:v>
                </c:pt>
                <c:pt idx="17">
                  <c:v>H30</c:v>
                </c:pt>
              </c:strCache>
            </c:strRef>
          </c:cat>
          <c:val>
            <c:numRef>
              <c:f>若年層就業率!$C$2:$C$19</c:f>
              <c:numCache>
                <c:formatCode>General</c:formatCode>
                <c:ptCount val="18"/>
                <c:pt idx="0">
                  <c:v>58.2</c:v>
                </c:pt>
                <c:pt idx="1">
                  <c:v>58.8</c:v>
                </c:pt>
                <c:pt idx="2">
                  <c:v>58.8</c:v>
                </c:pt>
                <c:pt idx="3">
                  <c:v>59</c:v>
                </c:pt>
                <c:pt idx="4">
                  <c:v>59.7</c:v>
                </c:pt>
                <c:pt idx="5">
                  <c:v>60.1</c:v>
                </c:pt>
                <c:pt idx="6">
                  <c:v>60.2</c:v>
                </c:pt>
                <c:pt idx="7">
                  <c:v>60.1</c:v>
                </c:pt>
                <c:pt idx="8">
                  <c:v>58.7</c:v>
                </c:pt>
                <c:pt idx="9">
                  <c:v>58.7</c:v>
                </c:pt>
                <c:pt idx="10">
                  <c:v>57.5</c:v>
                </c:pt>
                <c:pt idx="11">
                  <c:v>58.5</c:v>
                </c:pt>
                <c:pt idx="12">
                  <c:v>61.1</c:v>
                </c:pt>
                <c:pt idx="13">
                  <c:v>61.1</c:v>
                </c:pt>
                <c:pt idx="14" formatCode="0.0">
                  <c:v>59.80911983032874</c:v>
                </c:pt>
                <c:pt idx="15" formatCode="0.0">
                  <c:v>61.542553191489361</c:v>
                </c:pt>
                <c:pt idx="16" formatCode="0.0">
                  <c:v>63.236870310825296</c:v>
                </c:pt>
                <c:pt idx="17" formatCode="0.0">
                  <c:v>64.962325080731972</c:v>
                </c:pt>
              </c:numCache>
            </c:numRef>
          </c:val>
          <c:smooth val="0"/>
          <c:extLst>
            <c:ext xmlns:c16="http://schemas.microsoft.com/office/drawing/2014/chart" uri="{C3380CC4-5D6E-409C-BE32-E72D297353CC}">
              <c16:uniqueId val="{00000001-DF17-410D-930C-00F945641FEA}"/>
            </c:ext>
          </c:extLst>
        </c:ser>
        <c:dLbls>
          <c:showLegendKey val="0"/>
          <c:showVal val="0"/>
          <c:showCatName val="0"/>
          <c:showSerName val="0"/>
          <c:showPercent val="0"/>
          <c:showBubbleSize val="0"/>
        </c:dLbls>
        <c:marker val="1"/>
        <c:smooth val="0"/>
        <c:axId val="46973312"/>
        <c:axId val="47167360"/>
      </c:lineChart>
      <c:catAx>
        <c:axId val="46973312"/>
        <c:scaling>
          <c:orientation val="minMax"/>
        </c:scaling>
        <c:delete val="0"/>
        <c:axPos val="b"/>
        <c:numFmt formatCode="General" sourceLinked="1"/>
        <c:majorTickMark val="cross"/>
        <c:minorTickMark val="none"/>
        <c:tickLblPos val="nextTo"/>
        <c:spPr>
          <a:ln/>
        </c:spPr>
        <c:crossAx val="47167360"/>
        <c:crosses val="autoZero"/>
        <c:auto val="0"/>
        <c:lblAlgn val="ctr"/>
        <c:lblOffset val="100"/>
        <c:tickLblSkip val="2"/>
        <c:tickMarkSkip val="1"/>
        <c:noMultiLvlLbl val="0"/>
      </c:catAx>
      <c:valAx>
        <c:axId val="47167360"/>
        <c:scaling>
          <c:orientation val="minMax"/>
          <c:min val="57"/>
        </c:scaling>
        <c:delete val="0"/>
        <c:axPos val="l"/>
        <c:majorGridlines/>
        <c:numFmt formatCode="0.0" sourceLinked="1"/>
        <c:majorTickMark val="out"/>
        <c:minorTickMark val="none"/>
        <c:tickLblPos val="nextTo"/>
        <c:crossAx val="46973312"/>
        <c:crossesAt val="1"/>
        <c:crossBetween val="midCat"/>
      </c:valAx>
      <c:spPr>
        <a:noFill/>
        <a:ln>
          <a:solidFill>
            <a:schemeClr val="accent1">
              <a:lumMod val="50000"/>
            </a:schemeClr>
          </a:solidFill>
          <a:prstDash val="sysDash"/>
        </a:ln>
      </c:spPr>
    </c:plotArea>
    <c:legend>
      <c:legendPos val="r"/>
      <c:layout>
        <c:manualLayout>
          <c:xMode val="edge"/>
          <c:yMode val="edge"/>
          <c:x val="0.83075273258143745"/>
          <c:y val="0.60350290913834959"/>
          <c:w val="0.16924726741856258"/>
          <c:h val="0.17943356906412733"/>
        </c:manualLayout>
      </c:layout>
      <c:overlay val="0"/>
    </c:legend>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F6F-4342-A1E0-7B08F940F0BA}"/>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F6F-4342-A1E0-7B08F940F0BA}"/>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F6F-4342-A1E0-7B08F940F0BA}"/>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F6F-4342-A1E0-7B08F940F0BA}"/>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F6F-4342-A1E0-7B08F940F0BA}"/>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F6F-4342-A1E0-7B08F940F0BA}"/>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F6F-4342-A1E0-7B08F940F0BA}"/>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F6F-4342-A1E0-7B08F940F0BA}"/>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F6F-4342-A1E0-7B08F940F0BA}"/>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F6F-4342-A1E0-7B08F940F0BA}"/>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3F6F-4342-A1E0-7B08F940F0BA}"/>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F6F-4342-A1E0-7B08F940F0BA}"/>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3F6F-4342-A1E0-7B08F940F0BA}"/>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F6F-4342-A1E0-7B08F940F0BA}"/>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3F6F-4342-A1E0-7B08F940F0BA}"/>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3F6F-4342-A1E0-7B08F940F0BA}"/>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F6F-4342-A1E0-7B08F940F0BA}"/>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3F6F-4342-A1E0-7B08F940F0BA}"/>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3F6F-4342-A1E0-7B08F940F0BA}"/>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F6F-4342-A1E0-7B08F940F0BA}"/>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3F6F-4342-A1E0-7B08F940F0BA}"/>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3F6F-4342-A1E0-7B08F940F0BA}"/>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3F6F-4342-A1E0-7B08F940F0BA}"/>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3F6F-4342-A1E0-7B08F940F0BA}"/>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3F6F-4342-A1E0-7B08F940F0BA}"/>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3F6F-4342-A1E0-7B08F940F0BA}"/>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3F6F-4342-A1E0-7B08F940F0BA}"/>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F6F-4342-A1E0-7B08F940F0BA}"/>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3F6F-4342-A1E0-7B08F940F0BA}"/>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F6F-4342-A1E0-7B08F940F0BA}"/>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3F6F-4342-A1E0-7B08F940F0BA}"/>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F6F-4342-A1E0-7B08F940F0BA}"/>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3F6F-4342-A1E0-7B08F940F0BA}"/>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3F6F-4342-A1E0-7B08F940F0BA}"/>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F6F-4342-A1E0-7B08F940F0BA}"/>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3F6F-4342-A1E0-7B08F940F0BA}"/>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3F6F-4342-A1E0-7B08F940F0BA}"/>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3F6F-4342-A1E0-7B08F940F0BA}"/>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3F6F-4342-A1E0-7B08F940F0BA}"/>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3F6F-4342-A1E0-7B08F940F0BA}"/>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3F6F-4342-A1E0-7B08F940F0BA}"/>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3F6F-4342-A1E0-7B08F940F0BA}"/>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3F6F-4342-A1E0-7B08F940F0BA}"/>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3F6F-4342-A1E0-7B08F940F0BA}"/>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3F6F-4342-A1E0-7B08F940F0BA}"/>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3F6F-4342-A1E0-7B08F940F0BA}"/>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3F6F-4342-A1E0-7B08F940F0BA}"/>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3F6F-4342-A1E0-7B08F940F0BA}"/>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3F6F-4342-A1E0-7B08F940F0BA}"/>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63E-4394-AA53-795831161163}"/>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63E-4394-AA53-795831161163}"/>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63E-4394-AA53-795831161163}"/>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63E-4394-AA53-795831161163}"/>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63E-4394-AA53-795831161163}"/>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63E-4394-AA53-795831161163}"/>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63E-4394-AA53-795831161163}"/>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63E-4394-AA53-795831161163}"/>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63E-4394-AA53-795831161163}"/>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63E-4394-AA53-795831161163}"/>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A63E-4394-AA53-795831161163}"/>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A63E-4394-AA53-795831161163}"/>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A63E-4394-AA53-795831161163}"/>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63E-4394-AA53-795831161163}"/>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A63E-4394-AA53-795831161163}"/>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63E-4394-AA53-795831161163}"/>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A63E-4394-AA53-795831161163}"/>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A63E-4394-AA53-795831161163}"/>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A63E-4394-AA53-795831161163}"/>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A63E-4394-AA53-795831161163}"/>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A63E-4394-AA53-795831161163}"/>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A63E-4394-AA53-795831161163}"/>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A63E-4394-AA53-795831161163}"/>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A63E-4394-AA53-795831161163}"/>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A63E-4394-AA53-795831161163}"/>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A63E-4394-AA53-795831161163}"/>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A63E-4394-AA53-795831161163}"/>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A63E-4394-AA53-795831161163}"/>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A63E-4394-AA53-795831161163}"/>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A63E-4394-AA53-795831161163}"/>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A63E-4394-AA53-795831161163}"/>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A63E-4394-AA53-795831161163}"/>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A63E-4394-AA53-795831161163}"/>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A63E-4394-AA53-795831161163}"/>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A63E-4394-AA53-795831161163}"/>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A63E-4394-AA53-795831161163}"/>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A63E-4394-AA53-795831161163}"/>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A63E-4394-AA53-795831161163}"/>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A63E-4394-AA53-795831161163}"/>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A63E-4394-AA53-795831161163}"/>
                </c:ext>
              </c:extLst>
            </c:dLbl>
            <c:dLbl>
              <c:idx val="5"/>
              <c:delete val="1"/>
              <c:extLst>
                <c:ext xmlns:c15="http://schemas.microsoft.com/office/drawing/2012/chart" uri="{CE6537A1-D6FC-4f65-9D91-7224C49458BB}"/>
                <c:ext xmlns:c16="http://schemas.microsoft.com/office/drawing/2014/chart" uri="{C3380CC4-5D6E-409C-BE32-E72D297353CC}">
                  <c16:uniqueId val="{00000028-A63E-4394-AA53-795831161163}"/>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A63E-4394-AA53-795831161163}"/>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A63E-4394-AA53-795831161163}"/>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A63E-4394-AA53-795831161163}"/>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A63E-4394-AA53-795831161163}"/>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A63E-4394-AA53-795831161163}"/>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A63E-4394-AA53-795831161163}"/>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F-A63E-4394-AA53-795831161163}"/>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0-A63E-4394-AA53-795831161163}"/>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A63E-4394-AA53-795831161163}"/>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A63E-4394-AA53-795831161163}"/>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84506596874774"/>
          <c:y val="0.14877931560936858"/>
          <c:w val="0.70296924326572052"/>
          <c:h val="0.57700028142451487"/>
        </c:manualLayout>
      </c:layout>
      <c:barChart>
        <c:barDir val="col"/>
        <c:grouping val="clustered"/>
        <c:varyColors val="0"/>
        <c:ser>
          <c:idx val="0"/>
          <c:order val="0"/>
          <c:tx>
            <c:strRef>
              <c:f>Sheet1!$B$1</c:f>
              <c:strCache>
                <c:ptCount val="1"/>
                <c:pt idx="0">
                  <c:v>平成30年中の刑法犯少年検挙・補導人員</c:v>
                </c:pt>
              </c:strCache>
            </c:strRef>
          </c:tx>
          <c:spPr>
            <a:solidFill>
              <a:schemeClr val="bg1">
                <a:lumMod val="75000"/>
              </a:schemeClr>
            </a:solidFill>
          </c:spPr>
          <c:invertIfNegative val="0"/>
          <c:dLbls>
            <c:dLbl>
              <c:idx val="0"/>
              <c:layout>
                <c:manualLayout>
                  <c:x val="1.2005919769259429E-2"/>
                  <c:y val="1.6938821511503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94D-4335-904E-7D0C146F3EE2}"/>
                </c:ext>
              </c:extLst>
            </c:dLbl>
            <c:dLbl>
              <c:idx val="1"/>
              <c:layout>
                <c:manualLayout>
                  <c:x val="6.0029598846297284E-3"/>
                  <c:y val="-1.6938821511503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94D-4335-904E-7D0C146F3EE2}"/>
                </c:ext>
              </c:extLst>
            </c:dLbl>
            <c:dLbl>
              <c:idx val="2"/>
              <c:layout>
                <c:manualLayout>
                  <c:x val="-6.0029598846297284E-3"/>
                  <c:y val="1.6938821511503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94D-4335-904E-7D0C146F3EE2}"/>
                </c:ext>
              </c:extLst>
            </c:dLbl>
            <c:dLbl>
              <c:idx val="3"/>
              <c:layout>
                <c:manualLayout>
                  <c:x val="6.0029598846296182E-3"/>
                  <c:y val="1.6938821511503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94D-4335-904E-7D0C146F3EE2}"/>
                </c:ext>
              </c:extLst>
            </c:dLbl>
            <c:dLbl>
              <c:idx val="4"/>
              <c:layout>
                <c:manualLayout>
                  <c:x val="2.4011839538518914E-2"/>
                  <c:y val="2.25850953486707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94D-4335-904E-7D0C146F3EE2}"/>
                </c:ext>
              </c:extLst>
            </c:dLbl>
            <c:spPr>
              <a:noFill/>
              <a:ln>
                <a:noFill/>
              </a:ln>
              <a:effectLst/>
            </c:spPr>
            <c:txPr>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大阪府</c:v>
                </c:pt>
                <c:pt idx="1">
                  <c:v>東京都</c:v>
                </c:pt>
                <c:pt idx="2">
                  <c:v>神奈川県</c:v>
                </c:pt>
                <c:pt idx="3">
                  <c:v>愛知県</c:v>
                </c:pt>
                <c:pt idx="4">
                  <c:v>兵庫県</c:v>
                </c:pt>
              </c:strCache>
            </c:strRef>
          </c:cat>
          <c:val>
            <c:numRef>
              <c:f>Sheet1!$B$2:$B$6</c:f>
              <c:numCache>
                <c:formatCode>#,##0_);[Red]\(#,##0\)</c:formatCode>
                <c:ptCount val="5"/>
                <c:pt idx="0">
                  <c:v>2804</c:v>
                </c:pt>
                <c:pt idx="1">
                  <c:v>4129</c:v>
                </c:pt>
                <c:pt idx="2">
                  <c:v>1850</c:v>
                </c:pt>
                <c:pt idx="3">
                  <c:v>1957</c:v>
                </c:pt>
                <c:pt idx="4">
                  <c:v>1792</c:v>
                </c:pt>
              </c:numCache>
            </c:numRef>
          </c:val>
          <c:extLst>
            <c:ext xmlns:c16="http://schemas.microsoft.com/office/drawing/2014/chart" uri="{C3380CC4-5D6E-409C-BE32-E72D297353CC}">
              <c16:uniqueId val="{00000005-D94D-4335-904E-7D0C146F3EE2}"/>
            </c:ext>
          </c:extLst>
        </c:ser>
        <c:dLbls>
          <c:showLegendKey val="0"/>
          <c:showVal val="0"/>
          <c:showCatName val="0"/>
          <c:showSerName val="0"/>
          <c:showPercent val="0"/>
          <c:showBubbleSize val="0"/>
        </c:dLbls>
        <c:gapWidth val="103"/>
        <c:axId val="37272960"/>
        <c:axId val="37278848"/>
      </c:barChart>
      <c:catAx>
        <c:axId val="37272960"/>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7278848"/>
        <c:crosses val="autoZero"/>
        <c:auto val="1"/>
        <c:lblAlgn val="ctr"/>
        <c:lblOffset val="100"/>
        <c:noMultiLvlLbl val="0"/>
      </c:catAx>
      <c:valAx>
        <c:axId val="37278848"/>
        <c:scaling>
          <c:orientation val="minMax"/>
          <c:max val="5500"/>
          <c:min val="0"/>
        </c:scaling>
        <c:delete val="0"/>
        <c:axPos val="l"/>
        <c:majorGridlines>
          <c:spPr>
            <a:ln>
              <a:solidFill>
                <a:schemeClr val="bg1">
                  <a:lumMod val="85000"/>
                </a:schemeClr>
              </a:solidFill>
            </a:ln>
          </c:spPr>
        </c:majorGridlines>
        <c:numFmt formatCode="#,##0_);[Red]\(#,##0\)" sourceLinked="0"/>
        <c:majorTickMark val="out"/>
        <c:minorTickMark val="none"/>
        <c:tickLblPos val="nextTo"/>
        <c:txPr>
          <a:bodyPr/>
          <a:lstStyle/>
          <a:p>
            <a:pPr>
              <a:defRPr sz="900"/>
            </a:pPr>
            <a:endParaRPr lang="ja-JP"/>
          </a:p>
        </c:txPr>
        <c:crossAx val="37272960"/>
        <c:crosses val="autoZero"/>
        <c:crossBetween val="between"/>
        <c:majorUnit val="1500"/>
        <c:minorUnit val="500"/>
      </c:valAx>
    </c:plotArea>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748984665396001E-2"/>
          <c:y val="6.6046955639748217E-2"/>
          <c:w val="0.89196375571044206"/>
          <c:h val="0.67571214064815088"/>
        </c:manualLayout>
      </c:layout>
      <c:barChart>
        <c:barDir val="col"/>
        <c:grouping val="clustered"/>
        <c:varyColors val="0"/>
        <c:ser>
          <c:idx val="0"/>
          <c:order val="0"/>
          <c:spPr>
            <a:solidFill>
              <a:schemeClr val="accent3"/>
            </a:solidFill>
            <a:ln>
              <a:noFill/>
            </a:ln>
            <a:effectLst/>
          </c:spPr>
          <c:invertIfNegative val="0"/>
          <c:dPt>
            <c:idx val="0"/>
            <c:invertIfNegative val="0"/>
            <c:bubble3D val="0"/>
            <c:spPr>
              <a:solidFill>
                <a:schemeClr val="accent3"/>
              </a:solidFill>
              <a:ln>
                <a:solidFill>
                  <a:srgbClr val="00B050"/>
                </a:solidFill>
              </a:ln>
              <a:effectLst/>
            </c:spPr>
            <c:extLst>
              <c:ext xmlns:c16="http://schemas.microsoft.com/office/drawing/2014/chart" uri="{C3380CC4-5D6E-409C-BE32-E72D297353CC}">
                <c16:uniqueId val="{00000001-3DDB-4631-907F-B933BD8DE5C8}"/>
              </c:ext>
            </c:extLst>
          </c:dPt>
          <c:dPt>
            <c:idx val="35"/>
            <c:invertIfNegative val="0"/>
            <c:bubble3D val="0"/>
            <c:spPr>
              <a:solidFill>
                <a:srgbClr val="FF0000"/>
              </a:solidFill>
              <a:ln>
                <a:noFill/>
              </a:ln>
              <a:effectLst/>
            </c:spPr>
            <c:extLst>
              <c:ext xmlns:c16="http://schemas.microsoft.com/office/drawing/2014/chart" uri="{C3380CC4-5D6E-409C-BE32-E72D297353CC}">
                <c16:uniqueId val="{00000003-3DDB-4631-907F-B933BD8DE5C8}"/>
              </c:ext>
            </c:extLst>
          </c:dPt>
          <c:cat>
            <c:strRef>
              <c:f>特定健康診査!$B$5:$B$51</c:f>
              <c:strCache>
                <c:ptCount val="47"/>
                <c:pt idx="0">
                  <c:v>東京都</c:v>
                </c:pt>
                <c:pt idx="1">
                  <c:v>山形県</c:v>
                </c:pt>
                <c:pt idx="2">
                  <c:v>宮城県</c:v>
                </c:pt>
                <c:pt idx="3">
                  <c:v>富山県</c:v>
                </c:pt>
                <c:pt idx="4">
                  <c:v>山梨県</c:v>
                </c:pt>
                <c:pt idx="5">
                  <c:v>石川県</c:v>
                </c:pt>
                <c:pt idx="6">
                  <c:v>長野県</c:v>
                </c:pt>
                <c:pt idx="7">
                  <c:v>新潟県</c:v>
                </c:pt>
                <c:pt idx="8">
                  <c:v>島根県</c:v>
                </c:pt>
                <c:pt idx="9">
                  <c:v>三重県</c:v>
                </c:pt>
                <c:pt idx="10">
                  <c:v>千葉県</c:v>
                </c:pt>
                <c:pt idx="11">
                  <c:v>静岡県</c:v>
                </c:pt>
                <c:pt idx="12">
                  <c:v>大分県</c:v>
                </c:pt>
                <c:pt idx="13">
                  <c:v>愛知県</c:v>
                </c:pt>
                <c:pt idx="14">
                  <c:v>岩手県</c:v>
                </c:pt>
                <c:pt idx="15">
                  <c:v>埼玉県</c:v>
                </c:pt>
                <c:pt idx="16">
                  <c:v>茨城県</c:v>
                </c:pt>
                <c:pt idx="17">
                  <c:v>福島県</c:v>
                </c:pt>
                <c:pt idx="18">
                  <c:v>滋賀県</c:v>
                </c:pt>
                <c:pt idx="19">
                  <c:v>神奈川県</c:v>
                </c:pt>
                <c:pt idx="20">
                  <c:v>岐阜県</c:v>
                </c:pt>
                <c:pt idx="21">
                  <c:v>群馬県</c:v>
                </c:pt>
                <c:pt idx="22">
                  <c:v>福井県</c:v>
                </c:pt>
                <c:pt idx="23">
                  <c:v>沖縄県</c:v>
                </c:pt>
                <c:pt idx="24">
                  <c:v>鹿児島県</c:v>
                </c:pt>
                <c:pt idx="25">
                  <c:v>香川県</c:v>
                </c:pt>
                <c:pt idx="26">
                  <c:v>栃木県</c:v>
                </c:pt>
                <c:pt idx="27">
                  <c:v>熊本県</c:v>
                </c:pt>
                <c:pt idx="28">
                  <c:v>高知県</c:v>
                </c:pt>
                <c:pt idx="29">
                  <c:v>秋田県</c:v>
                </c:pt>
                <c:pt idx="30">
                  <c:v>兵庫県</c:v>
                </c:pt>
                <c:pt idx="31">
                  <c:v>徳島県</c:v>
                </c:pt>
                <c:pt idx="32">
                  <c:v>佐賀県</c:v>
                </c:pt>
                <c:pt idx="33">
                  <c:v>京都府</c:v>
                </c:pt>
                <c:pt idx="34">
                  <c:v>鳥取県</c:v>
                </c:pt>
                <c:pt idx="35">
                  <c:v>大阪府</c:v>
                </c:pt>
                <c:pt idx="36">
                  <c:v>福岡県</c:v>
                </c:pt>
                <c:pt idx="37">
                  <c:v>広島県</c:v>
                </c:pt>
                <c:pt idx="38">
                  <c:v>青森県</c:v>
                </c:pt>
                <c:pt idx="39">
                  <c:v>岡山県</c:v>
                </c:pt>
                <c:pt idx="40">
                  <c:v>宮崎県</c:v>
                </c:pt>
                <c:pt idx="41">
                  <c:v>長崎県</c:v>
                </c:pt>
                <c:pt idx="42">
                  <c:v>愛媛県</c:v>
                </c:pt>
                <c:pt idx="43">
                  <c:v>奈良県</c:v>
                </c:pt>
                <c:pt idx="44">
                  <c:v>山口県</c:v>
                </c:pt>
                <c:pt idx="45">
                  <c:v>和歌山県</c:v>
                </c:pt>
                <c:pt idx="46">
                  <c:v>北海道</c:v>
                </c:pt>
              </c:strCache>
            </c:strRef>
          </c:cat>
          <c:val>
            <c:numRef>
              <c:f>特定健康診査!$C$5:$C$51</c:f>
              <c:numCache>
                <c:formatCode>0.0%</c:formatCode>
                <c:ptCount val="47"/>
                <c:pt idx="0">
                  <c:v>0.63362190798036355</c:v>
                </c:pt>
                <c:pt idx="1">
                  <c:v>0.6000390298525099</c:v>
                </c:pt>
                <c:pt idx="2">
                  <c:v>0.57586836653730267</c:v>
                </c:pt>
                <c:pt idx="3">
                  <c:v>0.55868336329893153</c:v>
                </c:pt>
                <c:pt idx="4">
                  <c:v>0.55554812333756143</c:v>
                </c:pt>
                <c:pt idx="5">
                  <c:v>0.54379173774455902</c:v>
                </c:pt>
                <c:pt idx="6">
                  <c:v>0.5418734735029781</c:v>
                </c:pt>
                <c:pt idx="7">
                  <c:v>0.5360127047752421</c:v>
                </c:pt>
                <c:pt idx="8">
                  <c:v>0.53464877071170924</c:v>
                </c:pt>
                <c:pt idx="9">
                  <c:v>0.52995184410140295</c:v>
                </c:pt>
                <c:pt idx="10">
                  <c:v>0.52921308897836572</c:v>
                </c:pt>
                <c:pt idx="11">
                  <c:v>0.528703630872285</c:v>
                </c:pt>
                <c:pt idx="12">
                  <c:v>0.52041478910572436</c:v>
                </c:pt>
                <c:pt idx="13">
                  <c:v>0.51640189107500134</c:v>
                </c:pt>
                <c:pt idx="14">
                  <c:v>0.51214709191909946</c:v>
                </c:pt>
                <c:pt idx="15">
                  <c:v>0.50905272530707768</c:v>
                </c:pt>
                <c:pt idx="16">
                  <c:v>0.49841813547395519</c:v>
                </c:pt>
                <c:pt idx="17">
                  <c:v>0.49779484447982808</c:v>
                </c:pt>
                <c:pt idx="18">
                  <c:v>0.49735323611203808</c:v>
                </c:pt>
                <c:pt idx="19">
                  <c:v>0.49699613102814505</c:v>
                </c:pt>
                <c:pt idx="20">
                  <c:v>0.49014202522399153</c:v>
                </c:pt>
                <c:pt idx="21">
                  <c:v>0.48965541726619194</c:v>
                </c:pt>
                <c:pt idx="22">
                  <c:v>0.48919350225903907</c:v>
                </c:pt>
                <c:pt idx="23">
                  <c:v>0.48673317066013638</c:v>
                </c:pt>
                <c:pt idx="24">
                  <c:v>0.48251129145696797</c:v>
                </c:pt>
                <c:pt idx="25">
                  <c:v>0.48147811128945023</c:v>
                </c:pt>
                <c:pt idx="26">
                  <c:v>0.48051539189298825</c:v>
                </c:pt>
                <c:pt idx="27">
                  <c:v>0.46728170061062801</c:v>
                </c:pt>
                <c:pt idx="28">
                  <c:v>0.46645529979508549</c:v>
                </c:pt>
                <c:pt idx="29">
                  <c:v>0.4652139283906801</c:v>
                </c:pt>
                <c:pt idx="30">
                  <c:v>0.46519895493335783</c:v>
                </c:pt>
                <c:pt idx="31">
                  <c:v>0.46495705797715259</c:v>
                </c:pt>
                <c:pt idx="32">
                  <c:v>0.46479358033050183</c:v>
                </c:pt>
                <c:pt idx="33">
                  <c:v>0.4614887854610592</c:v>
                </c:pt>
                <c:pt idx="34">
                  <c:v>0.45898527086638147</c:v>
                </c:pt>
                <c:pt idx="35">
                  <c:v>0.45588289620939421</c:v>
                </c:pt>
                <c:pt idx="36">
                  <c:v>0.45309739393983156</c:v>
                </c:pt>
                <c:pt idx="37">
                  <c:v>0.45251012621052983</c:v>
                </c:pt>
                <c:pt idx="38">
                  <c:v>0.45084186013998345</c:v>
                </c:pt>
                <c:pt idx="39">
                  <c:v>0.44821723664297047</c:v>
                </c:pt>
                <c:pt idx="40">
                  <c:v>0.44605278512784868</c:v>
                </c:pt>
                <c:pt idx="41">
                  <c:v>0.43870538500057127</c:v>
                </c:pt>
                <c:pt idx="42">
                  <c:v>0.43140235407302935</c:v>
                </c:pt>
                <c:pt idx="43">
                  <c:v>0.42535974069955657</c:v>
                </c:pt>
                <c:pt idx="44">
                  <c:v>0.41957017113234457</c:v>
                </c:pt>
                <c:pt idx="45">
                  <c:v>0.40635762199494102</c:v>
                </c:pt>
                <c:pt idx="46">
                  <c:v>0.3926328938255117</c:v>
                </c:pt>
              </c:numCache>
            </c:numRef>
          </c:val>
          <c:extLst>
            <c:ext xmlns:c16="http://schemas.microsoft.com/office/drawing/2014/chart" uri="{C3380CC4-5D6E-409C-BE32-E72D297353CC}">
              <c16:uniqueId val="{00000004-3DDB-4631-907F-B933BD8DE5C8}"/>
            </c:ext>
          </c:extLst>
        </c:ser>
        <c:dLbls>
          <c:showLegendKey val="0"/>
          <c:showVal val="0"/>
          <c:showCatName val="0"/>
          <c:showSerName val="0"/>
          <c:showPercent val="0"/>
          <c:showBubbleSize val="0"/>
        </c:dLbls>
        <c:gapWidth val="100"/>
        <c:axId val="285404864"/>
        <c:axId val="285410272"/>
      </c:barChart>
      <c:catAx>
        <c:axId val="28540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285410272"/>
        <c:crosses val="autoZero"/>
        <c:auto val="1"/>
        <c:lblAlgn val="ctr"/>
        <c:lblOffset val="50"/>
        <c:tickLblSkip val="1"/>
        <c:noMultiLvlLbl val="0"/>
      </c:catAx>
      <c:valAx>
        <c:axId val="285410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2854048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0.82622</cdr:x>
      <cdr:y>0.1387</cdr:y>
    </cdr:from>
    <cdr:to>
      <cdr:x>0.96591</cdr:x>
      <cdr:y>0.24632</cdr:y>
    </cdr:to>
    <cdr:sp macro="" textlink="">
      <cdr:nvSpPr>
        <cdr:cNvPr id="2" name="テキスト ボックス 1"/>
        <cdr:cNvSpPr txBox="1"/>
      </cdr:nvSpPr>
      <cdr:spPr>
        <a:xfrm xmlns:a="http://schemas.openxmlformats.org/drawingml/2006/main">
          <a:off x="3490099" y="358131"/>
          <a:ext cx="590072" cy="2779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dirty="0" smtClean="0"/>
            <a:t>66.1</a:t>
          </a:r>
          <a:endParaRPr lang="ja-JP" altLang="en-US" sz="1100" dirty="0"/>
        </a:p>
      </cdr:txBody>
    </cdr:sp>
  </cdr:relSizeAnchor>
  <cdr:relSizeAnchor xmlns:cdr="http://schemas.openxmlformats.org/drawingml/2006/chartDrawing">
    <cdr:from>
      <cdr:x>0.82675</cdr:x>
      <cdr:y>0.22765</cdr:y>
    </cdr:from>
    <cdr:to>
      <cdr:x>0.96643</cdr:x>
      <cdr:y>0.33528</cdr:y>
    </cdr:to>
    <cdr:sp macro="" textlink="">
      <cdr:nvSpPr>
        <cdr:cNvPr id="3" name="テキスト ボックス 1"/>
        <cdr:cNvSpPr txBox="1"/>
      </cdr:nvSpPr>
      <cdr:spPr>
        <a:xfrm xmlns:a="http://schemas.openxmlformats.org/drawingml/2006/main">
          <a:off x="3492328" y="587817"/>
          <a:ext cx="590072" cy="2779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100" dirty="0" smtClean="0"/>
            <a:t>65.0</a:t>
          </a:r>
          <a:endParaRPr lang="ja-JP" altLang="en-US" sz="1100" dirty="0"/>
        </a:p>
      </cdr:txBody>
    </cdr:sp>
  </cdr:relSizeAnchor>
  <cdr:relSizeAnchor xmlns:cdr="http://schemas.openxmlformats.org/drawingml/2006/chartDrawing">
    <cdr:from>
      <cdr:x>0.81505</cdr:x>
      <cdr:y>0.05268</cdr:y>
    </cdr:from>
    <cdr:to>
      <cdr:x>0.95181</cdr:x>
      <cdr:y>0.15838</cdr:y>
    </cdr:to>
    <cdr:sp macro="" textlink="">
      <cdr:nvSpPr>
        <cdr:cNvPr id="4" name="テキスト ボックス 1"/>
        <cdr:cNvSpPr txBox="1"/>
      </cdr:nvSpPr>
      <cdr:spPr>
        <a:xfrm xmlns:a="http://schemas.openxmlformats.org/drawingml/2006/main">
          <a:off x="3516694" y="138500"/>
          <a:ext cx="590072" cy="2779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t>H</a:t>
          </a:r>
          <a:r>
            <a:rPr lang="en-US" altLang="ja-JP" dirty="0" smtClean="0"/>
            <a:t>30</a:t>
          </a:r>
          <a:r>
            <a:rPr lang="ja-JP" altLang="en-US" dirty="0" smtClean="0"/>
            <a:t>年</a:t>
          </a:r>
          <a:endParaRPr lang="ja-JP" altLang="en-US" sz="1100" dirty="0"/>
        </a:p>
      </cdr:txBody>
    </cdr:sp>
  </cdr:relSizeAnchor>
  <cdr:relSizeAnchor xmlns:cdr="http://schemas.openxmlformats.org/drawingml/2006/chartDrawing">
    <cdr:from>
      <cdr:x>0.02475</cdr:x>
      <cdr:y>0.00857</cdr:y>
    </cdr:from>
    <cdr:to>
      <cdr:x>0.15826</cdr:x>
      <cdr:y>0.09637</cdr:y>
    </cdr:to>
    <cdr:sp macro="" textlink="">
      <cdr:nvSpPr>
        <cdr:cNvPr id="5" name="テキスト ボックス 1"/>
        <cdr:cNvSpPr txBox="1"/>
      </cdr:nvSpPr>
      <cdr:spPr>
        <a:xfrm xmlns:a="http://schemas.openxmlformats.org/drawingml/2006/main">
          <a:off x="106786" y="22531"/>
          <a:ext cx="576065"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900" dirty="0" smtClean="0">
              <a:solidFill>
                <a:prstClr val="black"/>
              </a:solidFill>
              <a:latin typeface="Meiryo UI"/>
              <a:ea typeface="Meiryo UI"/>
            </a:rPr>
            <a:t>（％）</a:t>
          </a:r>
          <a:endParaRPr lang="ja-JP" altLang="en-US" sz="900" dirty="0">
            <a:solidFill>
              <a:prstClr val="black"/>
            </a:solidFill>
            <a:latin typeface="Meiryo UI"/>
            <a:ea typeface="Meiryo U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6D610EFB-6326-49B0-A2D5-888D1AC6070A}" type="datetimeFigureOut">
              <a:rPr kumimoji="1" lang="ja-JP" altLang="en-US" smtClean="0"/>
              <a:t>2019/11/25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6" rIns="91433" bIns="45716" rtlCol="0"/>
          <a:lstStyle>
            <a:lvl1pPr algn="r">
              <a:defRPr sz="1200"/>
            </a:lvl1pPr>
          </a:lstStyle>
          <a:p>
            <a:fld id="{BEC7E683-BBDE-45AC-A4FF-3989F8F6A592}" type="datetimeFigureOut">
              <a:rPr kumimoji="1" lang="ja-JP" altLang="en-US" smtClean="0"/>
              <a:t>2019/11/25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6" rIns="91433"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4"/>
            <a:ext cx="2949575" cy="496887"/>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4"/>
            <a:ext cx="2949575" cy="496887"/>
          </a:xfrm>
          <a:prstGeom prst="rect">
            <a:avLst/>
          </a:prstGeom>
        </p:spPr>
        <p:txBody>
          <a:bodyPr vert="horz" lIns="91433" tIns="45716" rIns="91433" bIns="45716"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17</a:t>
            </a:fld>
            <a:endParaRPr kumimoji="1" lang="ja-JP" altLang="en-US"/>
          </a:p>
        </p:txBody>
      </p:sp>
    </p:spTree>
    <p:extLst>
      <p:ext uri="{BB962C8B-B14F-4D97-AF65-F5344CB8AC3E}">
        <p14:creationId xmlns:p14="http://schemas.microsoft.com/office/powerpoint/2010/main" val="191597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75" y="741363"/>
            <a:ext cx="4932363" cy="370046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57</a:t>
            </a:fld>
            <a:endParaRPr kumimoji="1" lang="ja-JP" altLang="en-US"/>
          </a:p>
        </p:txBody>
      </p:sp>
    </p:spTree>
    <p:extLst>
      <p:ext uri="{BB962C8B-B14F-4D97-AF65-F5344CB8AC3E}">
        <p14:creationId xmlns:p14="http://schemas.microsoft.com/office/powerpoint/2010/main" val="358625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63</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25</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26</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32</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38</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293947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45</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48</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50</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48063E-0B0E-4FEF-B65C-B894666AD31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2019/11/25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749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2019/11/25</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2019/11/25</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2BAE4-3C4E-477B-A714-5C972CDE0F6A}" type="datetime1">
              <a:rPr kumimoji="1" lang="ja-JP" altLang="en-US" smtClean="0"/>
              <a:t>2019/11/25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676229050"/>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8.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0.emf"/><Relationship Id="rId4" Type="http://schemas.openxmlformats.org/officeDocument/2006/relationships/image" Target="../media/image37.emf"/><Relationship Id="rId9" Type="http://schemas.openxmlformats.org/officeDocument/2006/relationships/oleObject" Target="../embeddings/oleObject4.bin"/><Relationship Id="rId14"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4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7"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chart" Target="../charts/chart16.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2670592"/>
            <a:ext cx="8352928" cy="1046440"/>
          </a:xfrm>
          <a:prstGeom prst="rect">
            <a:avLst/>
          </a:prstGeom>
        </p:spPr>
        <p:txBody>
          <a:bodyPr wrap="square">
            <a:spAutoFit/>
          </a:bodyPr>
          <a:lstStyle/>
          <a:p>
            <a:pPr algn="ct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期「大阪府まち・ひと・しごと創生総合戦略」</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（素案）</a:t>
            </a:r>
            <a:endParaRPr lang="en-US" altLang="ja-JP" sz="2800" dirty="0" smtClean="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cxnSp>
        <p:nvCxnSpPr>
          <p:cNvPr id="5" name="直線コネクタ 4"/>
          <p:cNvCxnSpPr>
            <a:stCxn id="4" idx="1"/>
            <a:endCxn id="4" idx="3"/>
          </p:cNvCxnSpPr>
          <p:nvPr/>
        </p:nvCxnSpPr>
        <p:spPr>
          <a:xfrm>
            <a:off x="395536" y="3193812"/>
            <a:ext cx="8352928"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835695" y="4653135"/>
            <a:ext cx="5544616" cy="938719"/>
          </a:xfrm>
          <a:prstGeom prst="rect">
            <a:avLst/>
          </a:prstGeom>
        </p:spPr>
        <p:txBody>
          <a:bodyPr wrap="square">
            <a:spAutoFit/>
          </a:bodyPr>
          <a:lstStyle/>
          <a:p>
            <a:pPr algn="ctr">
              <a:lnSpc>
                <a:spcPts val="3300"/>
              </a:lnSpc>
            </a:pP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年（令和元年）</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11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大　阪　府</a:t>
            </a:r>
          </a:p>
        </p:txBody>
      </p:sp>
      <p:sp>
        <p:nvSpPr>
          <p:cNvPr id="6" name="タイトル 1"/>
          <p:cNvSpPr txBox="1">
            <a:spLocks/>
          </p:cNvSpPr>
          <p:nvPr/>
        </p:nvSpPr>
        <p:spPr>
          <a:xfrm>
            <a:off x="7884368" y="260648"/>
            <a:ext cx="1008112" cy="396279"/>
          </a:xfrm>
          <a:prstGeom prst="rect">
            <a:avLst/>
          </a:prstGeom>
          <a:solidFill>
            <a:schemeClr val="bg1"/>
          </a:solidFill>
          <a:ln>
            <a:solidFill>
              <a:schemeClr val="tx1"/>
            </a:solidFill>
          </a:ln>
        </p:spPr>
        <p:txBody>
          <a:bodyPr vert="horz" lIns="91440" tIns="45720" rIns="91440" bIns="4572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smtClean="0">
                <a:latin typeface="游ゴシック Light" panose="020B0300000000000000" pitchFamily="50" charset="-128"/>
                <a:ea typeface="游ゴシック Light" panose="020B0300000000000000" pitchFamily="50" charset="-128"/>
                <a:cs typeface="Meiryo UI" panose="020B0604030504040204" pitchFamily="50" charset="-128"/>
              </a:rPr>
              <a:t>資料２</a:t>
            </a:r>
            <a:endParaRPr lang="ja-JP" altLang="en-US" sz="3200" b="1" dirty="0">
              <a:latin typeface="游ゴシック Light" panose="020B0300000000000000" pitchFamily="50" charset="-128"/>
              <a:ea typeface="游ゴシック Light" panose="020B0300000000000000" pitchFamily="50" charset="-128"/>
              <a:cs typeface="Meiryo UI" panose="020B0604030504040204" pitchFamily="50" charset="-128"/>
            </a:endParaRPr>
          </a:p>
        </p:txBody>
      </p:sp>
    </p:spTree>
    <p:extLst>
      <p:ext uri="{BB962C8B-B14F-4D97-AF65-F5344CB8AC3E}">
        <p14:creationId xmlns:p14="http://schemas.microsoft.com/office/powerpoint/2010/main" val="2106633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sp>
        <p:nvSpPr>
          <p:cNvPr id="5" name="正方形/長方形 4"/>
          <p:cNvSpPr/>
          <p:nvPr/>
        </p:nvSpPr>
        <p:spPr>
          <a:xfrm>
            <a:off x="179510" y="960787"/>
            <a:ext cx="8784980" cy="5555367"/>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活かした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取組を推進していく必要があります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また、万博のテーマである“いのち輝く未来社会”は、まさに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の取組みは、大阪が未来に向かって持続的に成長し、府民一人ひとりが「豊かさ」や「安全・安心」を実感できる社会へと発展するための基盤づくりにつながるものです。万博開催都市として、先進的に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を推進することが求められています。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大阪・関西万博の開催、超高齢社会の到来を見据え、ＩｏＴ、ビッグデータ、ＡＩ（人工知能）、 </a:t>
            </a:r>
            <a:endParaRPr lang="en-US" altLang="ja-JP" sz="1600" dirty="0"/>
          </a:p>
          <a:p>
            <a:r>
              <a:rPr lang="en-US" altLang="ja-JP" sz="1600" dirty="0"/>
              <a:t>  </a:t>
            </a:r>
            <a:r>
              <a:rPr lang="ja-JP" altLang="en-US" sz="1600" dirty="0"/>
              <a:t>ロボットなどの先端技術を積極的に活用し、都市問題を解決するとともに、府民・市民の</a:t>
            </a:r>
            <a:r>
              <a:rPr lang="en-US" altLang="ja-JP" sz="1600" dirty="0"/>
              <a:t>QOL</a:t>
            </a:r>
            <a:r>
              <a:rPr lang="ja-JP" altLang="en-US" sz="1600" dirty="0"/>
              <a:t>（生活の</a:t>
            </a:r>
            <a:endParaRPr lang="en-US" altLang="ja-JP" sz="1600" dirty="0"/>
          </a:p>
          <a:p>
            <a:r>
              <a:rPr lang="en-US" altLang="ja-JP" sz="1600" dirty="0"/>
              <a:t>  </a:t>
            </a:r>
            <a:r>
              <a:rPr lang="ja-JP" altLang="en-US" sz="1600" dirty="0"/>
              <a:t>質）の向上につながる、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スマートシティの実現に向けた取組が求められています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月には、深刻な人手不足に対応し、国が新しい在留資格を創設したことを契機に、府では、外国人材の円滑な受入れ、共生社会の実現に向けた取組みが求められています。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Tree>
    <p:extLst>
      <p:ext uri="{BB962C8B-B14F-4D97-AF65-F5344CB8AC3E}">
        <p14:creationId xmlns:p14="http://schemas.microsoft.com/office/powerpoint/2010/main" val="3840916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年の国勢調査で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は、大阪府の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総人口は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smtClean="0">
                <a:latin typeface="Meiryo UI" panose="020B0604030504040204" pitchFamily="50" charset="-128"/>
                <a:ea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rPr>
              <a:t>大阪府の将来推計</a:t>
            </a:r>
            <a:r>
              <a:rPr lang="ja-JP" altLang="en-US" sz="900" dirty="0" smtClean="0">
                <a:latin typeface="Meiryo UI" panose="020B0604030504040204" pitchFamily="50" charset="-128"/>
                <a:ea typeface="Meiryo UI" panose="020B0604030504040204" pitchFamily="50" charset="-128"/>
              </a:rPr>
              <a:t>人口について（</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月）」に</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おける大阪府</a:t>
            </a:r>
            <a:r>
              <a:rPr lang="ja-JP" altLang="en-US" sz="900" dirty="0">
                <a:latin typeface="Meiryo UI" panose="020B0604030504040204" pitchFamily="50" charset="-128"/>
                <a:ea typeface="Meiryo UI" panose="020B0604030504040204" pitchFamily="50" charset="-128"/>
              </a:rPr>
              <a:t>の人口</a:t>
            </a:r>
            <a:r>
              <a:rPr lang="ja-JP" altLang="en-US" sz="900" dirty="0" smtClean="0">
                <a:latin typeface="Meiryo UI" panose="020B0604030504040204" pitchFamily="50" charset="-128"/>
                <a:ea typeface="Meiryo UI" panose="020B0604030504040204" pitchFamily="50" charset="-128"/>
              </a:rPr>
              <a:t>推計（</a:t>
            </a:r>
            <a:r>
              <a:rPr lang="ja-JP" altLang="en-US" sz="900" dirty="0">
                <a:latin typeface="Meiryo UI" panose="020B0604030504040204" pitchFamily="50" charset="-128"/>
                <a:ea typeface="Meiryo UI" panose="020B0604030504040204" pitchFamily="50" charset="-128"/>
              </a:rPr>
              <a:t>ケース２</a:t>
            </a:r>
            <a:r>
              <a:rPr lang="ja-JP" altLang="en-US" sz="900" dirty="0" smtClean="0">
                <a:latin typeface="Meiryo UI" panose="020B0604030504040204" pitchFamily="50" charset="-128"/>
                <a:ea typeface="Meiryo UI" panose="020B0604030504040204" pitchFamily="50" charset="-128"/>
              </a:rPr>
              <a:t>）に基づく大阪府政策企画部推計。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799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pic>
        <p:nvPicPr>
          <p:cNvPr id="2" name="図 1"/>
          <p:cNvPicPr>
            <a:picLocks noChangeAspect="1"/>
          </p:cNvPicPr>
          <p:nvPr/>
        </p:nvPicPr>
        <p:blipFill>
          <a:blip r:embed="rId2"/>
          <a:stretch>
            <a:fillRect/>
          </a:stretch>
        </p:blipFill>
        <p:spPr>
          <a:xfrm>
            <a:off x="112504" y="2343886"/>
            <a:ext cx="4281700" cy="2709446"/>
          </a:xfrm>
          <a:prstGeom prst="rect">
            <a:avLst/>
          </a:prstGeom>
        </p:spPr>
      </p:pic>
      <p:pic>
        <p:nvPicPr>
          <p:cNvPr id="7" name="図 6"/>
          <p:cNvPicPr>
            <a:picLocks noChangeAspect="1"/>
          </p:cNvPicPr>
          <p:nvPr/>
        </p:nvPicPr>
        <p:blipFill>
          <a:blip r:embed="rId3"/>
          <a:stretch>
            <a:fillRect/>
          </a:stretch>
        </p:blipFill>
        <p:spPr>
          <a:xfrm>
            <a:off x="4466212" y="2343886"/>
            <a:ext cx="4614388" cy="2574605"/>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は厚生労働省「人口動態統計」。</a:t>
            </a:r>
            <a:endPar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smtClean="0">
                <a:latin typeface="Meiryo UI" panose="020B0604030504040204" pitchFamily="50" charset="-128"/>
                <a:ea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rPr>
              <a:t>大阪府の将来推計</a:t>
            </a:r>
            <a:r>
              <a:rPr lang="ja-JP" altLang="en-US" sz="900" dirty="0" smtClean="0">
                <a:latin typeface="Meiryo UI" panose="020B0604030504040204" pitchFamily="50" charset="-128"/>
                <a:ea typeface="Meiryo UI" panose="020B0604030504040204" pitchFamily="50" charset="-128"/>
              </a:rPr>
              <a:t>人口について（</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月）」における</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大阪府</a:t>
            </a:r>
            <a:r>
              <a:rPr lang="ja-JP" altLang="en-US" sz="900" dirty="0">
                <a:latin typeface="Meiryo UI" panose="020B0604030504040204" pitchFamily="50" charset="-128"/>
                <a:ea typeface="Meiryo UI" panose="020B0604030504040204" pitchFamily="50" charset="-128"/>
              </a:rPr>
              <a:t>の人口</a:t>
            </a:r>
            <a:r>
              <a:rPr lang="ja-JP" altLang="en-US" sz="900" dirty="0" smtClean="0">
                <a:latin typeface="Meiryo UI" panose="020B0604030504040204" pitchFamily="50" charset="-128"/>
                <a:ea typeface="Meiryo UI" panose="020B0604030504040204" pitchFamily="50" charset="-128"/>
              </a:rPr>
              <a:t>推計（</a:t>
            </a:r>
            <a:r>
              <a:rPr lang="ja-JP" altLang="en-US" sz="900" dirty="0">
                <a:latin typeface="Meiryo UI" panose="020B0604030504040204" pitchFamily="50" charset="-128"/>
                <a:ea typeface="Meiryo UI" panose="020B0604030504040204" pitchFamily="50" charset="-128"/>
              </a:rPr>
              <a:t>ケース２</a:t>
            </a:r>
            <a:r>
              <a:rPr lang="ja-JP" altLang="en-US" sz="900" dirty="0" smtClean="0">
                <a:latin typeface="Meiryo UI" panose="020B0604030504040204" pitchFamily="50" charset="-128"/>
                <a:ea typeface="Meiryo UI" panose="020B0604030504040204" pitchFamily="50" charset="-128"/>
              </a:rPr>
              <a:t>）に基づく大阪府政策企画部推計。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690890" y="505333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：総務省「住民基本台帳人口移動報告」</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増減は、出生率が低い水準で推移しており、出生数が減少する一方で死亡数が増加し、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自然減が拡大傾向にあります。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増減は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、全国からは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転入超過であるものの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、東京圏へは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一貫して転出超過となっています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人口が全体の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smtClean="0">
                <a:latin typeface="Meiryo UI" panose="020B0604030504040204" pitchFamily="50" charset="-128"/>
                <a:ea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rPr>
              <a:t>大阪府の将来推計</a:t>
            </a:r>
            <a:r>
              <a:rPr lang="ja-JP" altLang="en-US" sz="900" dirty="0" smtClean="0">
                <a:latin typeface="Meiryo UI" panose="020B0604030504040204" pitchFamily="50" charset="-128"/>
                <a:ea typeface="Meiryo UI" panose="020B0604030504040204" pitchFamily="50" charset="-128"/>
              </a:rPr>
              <a:t>人口について（</a:t>
            </a:r>
            <a:r>
              <a:rPr lang="en-US" altLang="ja-JP" sz="900" dirty="0" smtClean="0">
                <a:latin typeface="Meiryo UI" panose="020B0604030504040204" pitchFamily="50" charset="-128"/>
                <a:ea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rPr>
              <a:t>月）」に</a:t>
            </a:r>
            <a:endParaRPr lang="en-US" altLang="ja-JP" sz="900" dirty="0" smtClean="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おける大阪府</a:t>
            </a:r>
            <a:r>
              <a:rPr lang="ja-JP" altLang="en-US" sz="900" dirty="0">
                <a:latin typeface="Meiryo UI" panose="020B0604030504040204" pitchFamily="50" charset="-128"/>
                <a:ea typeface="Meiryo UI" panose="020B0604030504040204" pitchFamily="50" charset="-128"/>
              </a:rPr>
              <a:t>の人口</a:t>
            </a:r>
            <a:r>
              <a:rPr lang="ja-JP" altLang="en-US" sz="900" dirty="0" smtClean="0">
                <a:latin typeface="Meiryo UI" panose="020B0604030504040204" pitchFamily="50" charset="-128"/>
                <a:ea typeface="Meiryo UI" panose="020B0604030504040204" pitchFamily="50" charset="-128"/>
              </a:rPr>
              <a:t>推計（</a:t>
            </a:r>
            <a:r>
              <a:rPr lang="ja-JP" altLang="en-US" sz="900" dirty="0">
                <a:latin typeface="Meiryo UI" panose="020B0604030504040204" pitchFamily="50" charset="-128"/>
                <a:ea typeface="Meiryo UI" panose="020B0604030504040204" pitchFamily="50" charset="-128"/>
              </a:rPr>
              <a:t>ケース２</a:t>
            </a:r>
            <a:r>
              <a:rPr lang="ja-JP" altLang="en-US" sz="900" dirty="0" smtClean="0">
                <a:latin typeface="Meiryo UI" panose="020B0604030504040204" pitchFamily="50" charset="-128"/>
                <a:ea typeface="Meiryo UI" panose="020B0604030504040204" pitchFamily="50" charset="-128"/>
              </a:rPr>
              <a:t>）に基づく大阪府政策企画部推計。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。外国人労働者は、近年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急激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に増加しており、大阪府の就業者数の２％以上に達しています。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月の新たな在留資格の創設等に伴って、今後さらなる外国人人口の増加が見込まれます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382733" y="6104363"/>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：総務省「住民基本台帳に基づく人口、人口動態及び世帯数」</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659487" y="6104363"/>
            <a:ext cx="4484513" cy="384977"/>
          </a:xfrm>
          <a:prstGeom prst="rect">
            <a:avLst/>
          </a:prstGeom>
          <a:noFill/>
        </p:spPr>
        <p:txBody>
          <a:bodyPr wrap="square" rtlCol="0">
            <a:spAutoFit/>
          </a:bodyPr>
          <a:lstStyle/>
          <a:p>
            <a:pPr>
              <a:lnSpc>
                <a:spcPts val="1100"/>
              </a:lnSpc>
            </a:pPr>
            <a:r>
              <a:rPr lang="ja-JP" altLang="en-US" sz="900" dirty="0" smtClean="0"/>
              <a:t>出典：厚生</a:t>
            </a:r>
            <a:r>
              <a:rPr lang="ja-JP" altLang="en-US" sz="900" dirty="0"/>
              <a:t>労働省「外国人雇用状況</a:t>
            </a:r>
            <a:r>
              <a:rPr lang="ja-JP" altLang="en-US" sz="900" dirty="0" smtClean="0"/>
              <a:t>」大阪府統計課「</a:t>
            </a:r>
            <a:r>
              <a:rPr lang="ja-JP" altLang="en-US" sz="900" dirty="0"/>
              <a:t>大阪の就業状況</a:t>
            </a:r>
            <a:r>
              <a:rPr lang="ja-JP" altLang="en-US" sz="900" dirty="0" smtClean="0"/>
              <a:t>」をもとに大阪府政策企画部作成</a:t>
            </a:r>
            <a:r>
              <a:rPr lang="ja-JP" altLang="en-US" sz="900" dirty="0"/>
              <a:t>	</a:t>
            </a:r>
            <a:r>
              <a:rPr lang="ja-JP" altLang="en-US" dirty="0"/>
              <a:t>		</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363336" y="2334072"/>
            <a:ext cx="967699" cy="230832"/>
          </a:xfrm>
          <a:prstGeom prst="rect">
            <a:avLst/>
          </a:prstGeom>
          <a:noFill/>
        </p:spPr>
        <p:txBody>
          <a:bodyPr wrap="square" rtlCol="0">
            <a:spAutoFit/>
          </a:bodyPr>
          <a:lstStyle/>
          <a:p>
            <a:r>
              <a:rPr kumimoji="1" lang="ja-JP" altLang="en-US" sz="900" dirty="0" smtClean="0"/>
              <a:t>（万人）</a:t>
            </a:r>
            <a:endParaRPr kumimoji="1" lang="ja-JP" altLang="en-US" sz="900" dirty="0"/>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smtClean="0"/>
              <a:t>（％）</a:t>
            </a:r>
            <a:endParaRPr kumimoji="1" lang="ja-JP" altLang="en-US" sz="900" dirty="0"/>
          </a:p>
        </p:txBody>
      </p:sp>
      <p:pic>
        <p:nvPicPr>
          <p:cNvPr id="22" name="図 21"/>
          <p:cNvPicPr>
            <a:picLocks noChangeAspect="1"/>
          </p:cNvPicPr>
          <p:nvPr/>
        </p:nvPicPr>
        <p:blipFill>
          <a:blip r:embed="rId3"/>
          <a:stretch>
            <a:fillRect/>
          </a:stretch>
        </p:blipFill>
        <p:spPr>
          <a:xfrm>
            <a:off x="4274041" y="2525486"/>
            <a:ext cx="4584589" cy="3139611"/>
          </a:xfrm>
          <a:prstGeom prst="rect">
            <a:avLst/>
          </a:prstGeom>
        </p:spPr>
      </p:pic>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Tree>
    <p:extLst>
      <p:ext uri="{BB962C8B-B14F-4D97-AF65-F5344CB8AC3E}">
        <p14:creationId xmlns:p14="http://schemas.microsoft.com/office/powerpoint/2010/main" val="2912547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．基本方針</a:t>
            </a:r>
            <a:endPar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交流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人口のうち来</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阪外国人旅行者数が大きく増加しており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のにぎわいや経済へ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の好影響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が期待されます。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395536" y="2245752"/>
            <a:ext cx="4127350" cy="3889585"/>
          </a:xfrm>
          <a:prstGeom prst="rect">
            <a:avLst/>
          </a:prstGeom>
        </p:spPr>
      </p:pic>
      <p:sp>
        <p:nvSpPr>
          <p:cNvPr id="7" name="Rectangle 2"/>
          <p:cNvSpPr>
            <a:spLocks noChangeArrowheads="1"/>
          </p:cNvSpPr>
          <p:nvPr/>
        </p:nvSpPr>
        <p:spPr bwMode="auto">
          <a:xfrm>
            <a:off x="344988" y="1750553"/>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467544" y="6144094"/>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：「地域経済分析システム（</a:t>
            </a:r>
            <a:r>
              <a:rPr kumimoji="1" lang="en-US" altLang="ja-JP"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）」より大阪府政策企画部作成</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3"/>
          <a:stretch>
            <a:fillRect/>
          </a:stretch>
        </p:blipFill>
        <p:spPr>
          <a:xfrm>
            <a:off x="4797955" y="2450848"/>
            <a:ext cx="4282645" cy="2998973"/>
          </a:xfrm>
          <a:prstGeom prst="rect">
            <a:avLst/>
          </a:prstGeom>
        </p:spPr>
      </p:pic>
      <p:sp>
        <p:nvSpPr>
          <p:cNvPr id="17" name="Rectangle 2"/>
          <p:cNvSpPr>
            <a:spLocks noChangeArrowheads="1"/>
          </p:cNvSpPr>
          <p:nvPr/>
        </p:nvSpPr>
        <p:spPr bwMode="auto">
          <a:xfrm>
            <a:off x="5148065" y="1750553"/>
            <a:ext cx="3816424"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a:t>
            </a:r>
            <a:endPar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fontAlgn="ctr">
              <a:spcBef>
                <a:spcPct val="0"/>
              </a:spcBef>
              <a:buClr>
                <a:srgbClr val="D6ECFF"/>
              </a:buClr>
              <a:buFont typeface="Wingdings" pitchFamily="2" charset="2"/>
              <a:buNone/>
            </a:pPr>
            <a:r>
              <a:rPr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（観光・レジャー目的・</a:t>
            </a:r>
            <a:r>
              <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86916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楕円 9"/>
          <p:cNvSpPr/>
          <p:nvPr/>
        </p:nvSpPr>
        <p:spPr>
          <a:xfrm>
            <a:off x="2781363" y="3655915"/>
            <a:ext cx="3600000" cy="1074865"/>
          </a:xfrm>
          <a:prstGeom prst="ellipse">
            <a:avLst/>
          </a:prstGeom>
          <a:solidFill>
            <a:srgbClr val="FF99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　東西二極の一極としての社会経済構造の構築</a:t>
            </a:r>
            <a:endParaRPr kumimoji="1"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2" name="楕円 11"/>
          <p:cNvSpPr/>
          <p:nvPr/>
        </p:nvSpPr>
        <p:spPr>
          <a:xfrm>
            <a:off x="1786840" y="5702045"/>
            <a:ext cx="1875581" cy="1002047"/>
          </a:xfrm>
          <a:prstGeom prst="ellipse">
            <a:avLst/>
          </a:prstGeom>
          <a:solidFill>
            <a:srgbClr val="FF7C8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7017306"/>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〇　大阪府で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は、今後本格的に到来が予想される「人口減少・超高齢社会」においても、持続的発展を実現するため</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取組みの方向性を位置づけました</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2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〇　これを踏まえ、</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年間でめざす</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べき方向性や施策を</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2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〇　めざすべき方向性の実現には、各施策の効果がすぐにあらわれるものではなく、継続した取組みが必要です。</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おいても</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、これまでの</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方向性を継続し、</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施策を推進して</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いきます</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0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また、３つの方向性を推進していくため</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位置付けた６つの戦略は</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維持しつつ、第</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期総合戦略</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の振り返りや新たな動きを</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活かし、以下の新たな視点を加え、取組みを推進・加速化していくことにより、計画</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終了翌年の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大阪関西万博の開催に相応しいまちづくりを形成して</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いきます。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2" name="正方形/長方形 1"/>
          <p:cNvSpPr/>
          <p:nvPr/>
        </p:nvSpPr>
        <p:spPr>
          <a:xfrm>
            <a:off x="1619672" y="5595316"/>
            <a:ext cx="6083866" cy="1217960"/>
          </a:xfrm>
          <a:prstGeom prst="rect">
            <a:avLst/>
          </a:prstGeom>
          <a:noFill/>
          <a:ln w="285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推進</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を先進的に推進し、世界にも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貢献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スマートシティ実現に向けた</a:t>
            </a: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a:t>
            </a:r>
            <a:endParaRPr kumimoji="1" lang="en-US" altLang="ja-JP" sz="1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外国人材の活用</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環境にやさしい都市の</a:t>
            </a:r>
            <a:r>
              <a:rPr kumimoji="1" lang="ja-JP" altLang="en-US" sz="1600" b="0" i="0" u="none" strike="noStrike" kern="1200" cap="none" spc="0" normalizeH="0" baseline="0" noProof="0" dirty="0" smtClean="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実現</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楕円 8"/>
          <p:cNvSpPr/>
          <p:nvPr/>
        </p:nvSpPr>
        <p:spPr>
          <a:xfrm>
            <a:off x="4355976" y="2958604"/>
            <a:ext cx="3600000" cy="1140645"/>
          </a:xfrm>
          <a:prstGeom prst="ellipse">
            <a:avLst/>
          </a:prstGeom>
          <a:solidFill>
            <a:srgbClr val="00B0F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　人口減少、超高齢</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社会</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でも持続可能な地域づくり</a:t>
            </a:r>
            <a:endParaRPr kumimoji="1"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1" name="テキスト ボックス 10"/>
          <p:cNvSpPr txBox="1"/>
          <p:nvPr/>
        </p:nvSpPr>
        <p:spPr>
          <a:xfrm>
            <a:off x="1827785" y="5897032"/>
            <a:ext cx="18755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1600" b="0" i="0" u="none" strike="noStrike" kern="1200" cap="none" spc="0" normalizeH="0" baseline="0" noProof="0" dirty="0" smtClean="0">
                <a:ln>
                  <a:noFill/>
                </a:ln>
                <a:solidFill>
                  <a:prstClr val="black"/>
                </a:solidFill>
                <a:effectLst/>
                <a:uLnTx/>
                <a:uFillTx/>
                <a:latin typeface="Meiryo UI"/>
                <a:ea typeface="Meiryo UI"/>
                <a:cs typeface="+mn-cs"/>
              </a:rPr>
              <a:t>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期総合戦略で</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盛り込む新たな視点</a:t>
            </a:r>
          </a:p>
        </p:txBody>
      </p:sp>
      <p:sp>
        <p:nvSpPr>
          <p:cNvPr id="8" name="楕円 7"/>
          <p:cNvSpPr/>
          <p:nvPr/>
        </p:nvSpPr>
        <p:spPr>
          <a:xfrm>
            <a:off x="1221550" y="2937644"/>
            <a:ext cx="3600000" cy="1140645"/>
          </a:xfrm>
          <a:prstGeom prst="ellipse">
            <a:avLst/>
          </a:prstGeom>
          <a:solidFill>
            <a:srgbClr val="4AD67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smtClean="0">
                <a:ln>
                  <a:noFill/>
                </a:ln>
                <a:solidFill>
                  <a:prstClr val="white"/>
                </a:solidFill>
                <a:effectLst/>
                <a:uLnTx/>
                <a:uFillTx/>
                <a:latin typeface="Meiryo UI"/>
                <a:ea typeface="Meiryo UI"/>
                <a:cs typeface="+mn-cs"/>
              </a:rPr>
              <a:t>　若者が活躍でき、子育て安心の都市「大阪」の実現</a:t>
            </a:r>
            <a:endParaRPr kumimoji="1"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598920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の基本目標ごと</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に施策（事業）がどれぐらい進捗しているかを客観的に判別しやすくなるよう、</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地方創生の実現は、息の長い取組みが必要です。これらの指標（</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の効果を定期的に検証することで、「まち」「ひと」「しごと」の好循環の確立に向け、より効果の高い事</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業への重点化、見直し、組換えを行い、「具体的目標」の達成に向け、取組みを進めていきます。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官学金労</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言」の各分野の有識者等で</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構成する「</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もと、オール大阪で地方創生の取組みを推進していきます。</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rgbClr val="FF0000"/>
                </a:solidFill>
              </a:rPr>
              <a:t>Topic</a:t>
            </a:r>
            <a:r>
              <a:rPr lang="ja-JP" altLang="en-US" sz="1400" b="1" dirty="0" smtClean="0">
                <a:solidFill>
                  <a:srgbClr val="FF0000"/>
                </a:solidFill>
              </a:rPr>
              <a:t>①　万博の開催決定</a:t>
            </a:r>
            <a:endParaRPr lang="en-US" altLang="ja-JP" sz="1400" b="1" dirty="0" smtClean="0">
              <a:solidFill>
                <a:srgbClr val="FF0000"/>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正方形/長方形 9"/>
          <p:cNvSpPr/>
          <p:nvPr/>
        </p:nvSpPr>
        <p:spPr>
          <a:xfrm>
            <a:off x="438328" y="1527202"/>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smtClean="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smtClean="0">
                <a:solidFill>
                  <a:schemeClr val="tx1"/>
                </a:solidFill>
              </a:rPr>
              <a:t>テーマ　　 ：</a:t>
            </a:r>
            <a:r>
              <a:rPr lang="ja-JP" altLang="en-US" sz="1200" b="1" dirty="0">
                <a:solidFill>
                  <a:schemeClr val="tx1"/>
                </a:solidFill>
              </a:rPr>
              <a:t>いのち輝く未来</a:t>
            </a:r>
            <a:r>
              <a:rPr lang="ja-JP" altLang="en-US" sz="1200" b="1" dirty="0" smtClean="0">
                <a:solidFill>
                  <a:schemeClr val="tx1"/>
                </a:solidFill>
              </a:rPr>
              <a:t>社会のデザイン</a:t>
            </a:r>
            <a:endParaRPr lang="en-US" altLang="ja-JP" sz="1200" b="1" dirty="0" smtClean="0">
              <a:solidFill>
                <a:schemeClr val="tx1"/>
              </a:solidFill>
            </a:endParaRPr>
          </a:p>
          <a:p>
            <a:pPr marL="144000" indent="-457200" algn="just"/>
            <a:r>
              <a:rPr lang="ja-JP" altLang="en-US" sz="1200" dirty="0" smtClean="0">
                <a:solidFill>
                  <a:schemeClr val="tx1"/>
                </a:solidFill>
              </a:rPr>
              <a:t>　　　　　     “</a:t>
            </a:r>
            <a:r>
              <a:rPr lang="en-US" altLang="ja-JP" sz="1200" dirty="0">
                <a:solidFill>
                  <a:schemeClr val="tx1"/>
                </a:solidFill>
              </a:rPr>
              <a:t>Designing Future Society for </a:t>
            </a:r>
            <a:r>
              <a:rPr lang="en-US" altLang="ja-JP" sz="1200" dirty="0" smtClean="0">
                <a:solidFill>
                  <a:schemeClr val="tx1"/>
                </a:solidFill>
              </a:rPr>
              <a:t>Our Lives”</a:t>
            </a:r>
          </a:p>
          <a:p>
            <a:pPr marL="144000" indent="-457200" algn="just"/>
            <a:endParaRPr lang="en-US" altLang="ja-JP" sz="1200" b="1" dirty="0" smtClean="0">
              <a:solidFill>
                <a:schemeClr val="tx1"/>
              </a:solidFill>
            </a:endParaRPr>
          </a:p>
          <a:p>
            <a:pPr marL="144000" indent="-457200" algn="just"/>
            <a:r>
              <a:rPr lang="ja-JP" altLang="en-US" sz="1200" b="1" dirty="0" smtClean="0">
                <a:solidFill>
                  <a:schemeClr val="tx1"/>
                </a:solidFill>
              </a:rPr>
              <a:t>サブテーマ</a:t>
            </a:r>
            <a:r>
              <a:rPr lang="ja-JP" altLang="en-US" sz="1200" dirty="0" smtClean="0">
                <a:solidFill>
                  <a:schemeClr val="tx1"/>
                </a:solidFill>
              </a:rPr>
              <a:t>：多様で</a:t>
            </a:r>
            <a:r>
              <a:rPr lang="ja-JP" altLang="en-US" sz="1200" dirty="0">
                <a:solidFill>
                  <a:schemeClr val="tx1"/>
                </a:solidFill>
              </a:rPr>
              <a:t>心身ともに健康</a:t>
            </a:r>
            <a:r>
              <a:rPr lang="ja-JP" altLang="en-US" sz="1200" dirty="0" smtClean="0">
                <a:solidFill>
                  <a:schemeClr val="tx1"/>
                </a:solidFill>
              </a:rPr>
              <a:t>な生き方</a:t>
            </a:r>
            <a:endParaRPr lang="en-US" altLang="ja-JP" sz="1200" dirty="0" smtClean="0">
              <a:solidFill>
                <a:schemeClr val="tx1"/>
              </a:solidFill>
            </a:endParaRPr>
          </a:p>
          <a:p>
            <a:pPr marL="144000" indent="-457200" algn="just"/>
            <a:r>
              <a:rPr lang="ja-JP" altLang="en-US" sz="1200" dirty="0" smtClean="0">
                <a:solidFill>
                  <a:schemeClr val="tx1"/>
                </a:solidFill>
              </a:rPr>
              <a:t>　　　　　　　</a:t>
            </a:r>
            <a:r>
              <a:rPr lang="ja-JP" altLang="en-US" sz="800" dirty="0" smtClean="0">
                <a:solidFill>
                  <a:schemeClr val="tx1"/>
                </a:solidFill>
              </a:rPr>
              <a:t>　</a:t>
            </a:r>
            <a:r>
              <a:rPr lang="ja-JP" altLang="en-US" sz="1200" dirty="0" smtClean="0">
                <a:solidFill>
                  <a:schemeClr val="tx1"/>
                </a:solidFill>
              </a:rPr>
              <a:t>持続</a:t>
            </a:r>
            <a:r>
              <a:rPr lang="ja-JP" altLang="en-US" sz="1200" dirty="0">
                <a:solidFill>
                  <a:schemeClr val="tx1"/>
                </a:solidFill>
              </a:rPr>
              <a:t>可能</a:t>
            </a:r>
            <a:r>
              <a:rPr lang="ja-JP" altLang="en-US" sz="1200" dirty="0" smtClean="0">
                <a:solidFill>
                  <a:schemeClr val="tx1"/>
                </a:solidFill>
              </a:rPr>
              <a:t>な社会・経済システム</a:t>
            </a:r>
            <a:endParaRPr lang="en-US" altLang="ja-JP" sz="1200" dirty="0">
              <a:solidFill>
                <a:schemeClr val="tx1"/>
              </a:solidFill>
            </a:endParaRPr>
          </a:p>
          <a:p>
            <a:pPr marL="144000" indent="-457200" algn="just"/>
            <a:endParaRPr lang="en-US" altLang="ja-JP" sz="1200" strike="sngStrike" dirty="0" smtClean="0">
              <a:solidFill>
                <a:schemeClr val="tx1"/>
              </a:solidFill>
            </a:endParaRPr>
          </a:p>
          <a:p>
            <a:pPr marL="144000" indent="-457200" algn="just"/>
            <a:r>
              <a:rPr lang="ja-JP" altLang="en-US" sz="1200" b="1" dirty="0" smtClean="0">
                <a:solidFill>
                  <a:schemeClr val="tx1"/>
                </a:solidFill>
              </a:rPr>
              <a:t>コンセプト</a:t>
            </a:r>
            <a:r>
              <a:rPr lang="ja-JP" altLang="en-US" sz="1200" dirty="0" smtClean="0">
                <a:solidFill>
                  <a:schemeClr val="tx1"/>
                </a:solidFill>
              </a:rPr>
              <a:t>：未来社会の実験場“</a:t>
            </a:r>
            <a:r>
              <a:rPr lang="en-US" altLang="ja-JP" sz="1200" dirty="0" smtClean="0"/>
              <a:t>People’s Living Lab</a:t>
            </a:r>
            <a:r>
              <a:rPr lang="ja-JP" altLang="en-US" sz="1200" dirty="0" smtClean="0"/>
              <a:t>”</a:t>
            </a:r>
            <a:endParaRPr lang="en-US" altLang="ja-JP" sz="1200" dirty="0">
              <a:solidFill>
                <a:schemeClr val="tx1"/>
              </a:solidFill>
            </a:endParaRPr>
          </a:p>
        </p:txBody>
      </p:sp>
      <p:sp>
        <p:nvSpPr>
          <p:cNvPr id="11" name="正方形/長方形 10"/>
          <p:cNvSpPr/>
          <p:nvPr/>
        </p:nvSpPr>
        <p:spPr>
          <a:xfrm>
            <a:off x="432314" y="3474804"/>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smtClean="0">
                <a:solidFill>
                  <a:schemeClr val="tx1"/>
                </a:solidFill>
              </a:rPr>
              <a:t>大阪・関西万博における３つのポイント</a:t>
            </a:r>
            <a:endParaRPr lang="en-US" altLang="ja-JP" sz="1400" b="1" u="sng" strike="sngStrike" dirty="0" smtClean="0">
              <a:solidFill>
                <a:schemeClr val="tx1"/>
              </a:solidFill>
            </a:endParaRPr>
          </a:p>
          <a:p>
            <a:pPr algn="just">
              <a:lnSpc>
                <a:spcPct val="150000"/>
              </a:lnSpc>
            </a:pPr>
            <a:r>
              <a:rPr lang="ja-JP" altLang="en-US" sz="1200" b="1" dirty="0" smtClean="0">
                <a:solidFill>
                  <a:schemeClr val="tx1"/>
                </a:solidFill>
              </a:rPr>
              <a:t>１．</a:t>
            </a:r>
            <a:r>
              <a:rPr lang="en-US" altLang="ja-JP" sz="1200" b="1" dirty="0" smtClean="0">
                <a:solidFill>
                  <a:schemeClr val="tx1"/>
                </a:solidFill>
              </a:rPr>
              <a:t>SDG</a:t>
            </a:r>
            <a:r>
              <a:rPr lang="ja-JP" altLang="en-US" sz="1200" b="1" dirty="0" err="1" smtClean="0">
                <a:solidFill>
                  <a:schemeClr val="tx1"/>
                </a:solidFill>
              </a:rPr>
              <a:t>ｓ</a:t>
            </a:r>
            <a:r>
              <a:rPr lang="ja-JP" altLang="en-US" sz="1200" b="1" dirty="0" smtClean="0">
                <a:solidFill>
                  <a:schemeClr val="tx1"/>
                </a:solidFill>
              </a:rPr>
              <a:t>の達成に向けた万博</a:t>
            </a:r>
            <a:endParaRPr lang="en-US" altLang="ja-JP" sz="1200" b="1" dirty="0" smtClean="0">
              <a:solidFill>
                <a:schemeClr val="tx1"/>
              </a:solidFill>
            </a:endParaRPr>
          </a:p>
          <a:p>
            <a:pPr marL="171450" indent="-171450" algn="just">
              <a:lnSpc>
                <a:spcPts val="1400"/>
              </a:lnSpc>
              <a:buFont typeface="Arial" panose="020B0604020202020204" pitchFamily="34" charset="0"/>
              <a:buChar char="•"/>
            </a:pPr>
            <a:r>
              <a:rPr lang="en-US" altLang="ja-JP" sz="1100" dirty="0" smtClean="0">
                <a:solidFill>
                  <a:schemeClr val="tx1"/>
                </a:solidFill>
              </a:rPr>
              <a:t>Society5.0</a:t>
            </a:r>
            <a:r>
              <a:rPr lang="ja-JP" altLang="en-US" sz="1100" dirty="0" smtClean="0">
                <a:solidFill>
                  <a:schemeClr val="tx1"/>
                </a:solidFill>
              </a:rPr>
              <a:t>に向けた成長戦略を一層加速させるとともに、途上国を含めた多くの参加国と共に創る万博とすること（</a:t>
            </a:r>
            <a:r>
              <a:rPr lang="en-US" altLang="ja-JP" sz="1100" dirty="0" smtClean="0">
                <a:solidFill>
                  <a:schemeClr val="tx1"/>
                </a:solidFill>
              </a:rPr>
              <a:t>Co-creation</a:t>
            </a:r>
            <a:r>
              <a:rPr lang="ja-JP" altLang="en-US" sz="1100" dirty="0" smtClean="0">
                <a:solidFill>
                  <a:schemeClr val="tx1"/>
                </a:solidFill>
              </a:rPr>
              <a:t>）が重要。</a:t>
            </a:r>
            <a:endParaRPr lang="en-US" altLang="ja-JP" sz="1100" dirty="0" smtClean="0">
              <a:solidFill>
                <a:schemeClr val="tx1"/>
              </a:solidFill>
            </a:endParaRPr>
          </a:p>
          <a:p>
            <a:pPr algn="just">
              <a:lnSpc>
                <a:spcPct val="150000"/>
              </a:lnSpc>
            </a:pPr>
            <a:r>
              <a:rPr lang="ja-JP" altLang="en-US" sz="1200" b="1" dirty="0" smtClean="0">
                <a:solidFill>
                  <a:schemeClr val="tx1"/>
                </a:solidFill>
              </a:rPr>
              <a:t>２．未来社会の実験場として</a:t>
            </a:r>
            <a:endParaRPr lang="en-US" altLang="ja-JP" sz="1200" b="1" dirty="0" smtClean="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smtClean="0">
              <a:solidFill>
                <a:schemeClr val="tx1"/>
              </a:solidFill>
            </a:endParaRPr>
          </a:p>
          <a:p>
            <a:pPr algn="just">
              <a:lnSpc>
                <a:spcPct val="150000"/>
              </a:lnSpc>
            </a:pPr>
            <a:r>
              <a:rPr lang="ja-JP" altLang="en-US" sz="1200" b="1" dirty="0" smtClean="0">
                <a:solidFill>
                  <a:schemeClr val="tx1"/>
                </a:solidFill>
              </a:rPr>
              <a:t>３．地域経済活性化の起爆剤に</a:t>
            </a:r>
            <a:endParaRPr lang="en-US" altLang="ja-JP" sz="1200" b="1" dirty="0" smtClean="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smtClean="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66903" y="1527203"/>
            <a:ext cx="4153569" cy="5089464"/>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smtClean="0">
                <a:solidFill>
                  <a:schemeClr val="tx1"/>
                </a:solidFill>
              </a:rPr>
              <a:t>基本</a:t>
            </a:r>
            <a:r>
              <a:rPr lang="ja-JP" altLang="en-US" sz="1400" b="1" u="sng" dirty="0">
                <a:solidFill>
                  <a:schemeClr val="tx1"/>
                </a:solidFill>
              </a:rPr>
              <a:t>事項</a:t>
            </a:r>
            <a:endParaRPr lang="en-US" altLang="ja-JP" sz="1400" b="1" u="sng" dirty="0">
              <a:solidFill>
                <a:schemeClr val="tx1"/>
              </a:solidFill>
            </a:endParaRPr>
          </a:p>
          <a:p>
            <a:pPr marL="144000" indent="-457200" algn="just">
              <a:lnSpc>
                <a:spcPts val="1600"/>
              </a:lnSpc>
            </a:pPr>
            <a:r>
              <a:rPr lang="ja-JP" altLang="en-US" sz="1200" b="1" dirty="0" smtClean="0">
                <a:solidFill>
                  <a:schemeClr val="tx1"/>
                </a:solidFill>
              </a:rPr>
              <a:t>①開催場所　　</a:t>
            </a:r>
            <a:r>
              <a:rPr lang="ja-JP" altLang="en-US" sz="1200" dirty="0" smtClean="0">
                <a:solidFill>
                  <a:schemeClr val="tx1"/>
                </a:solidFill>
              </a:rPr>
              <a:t>夢洲（大阪市此花区）</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②開催期間　　</a:t>
            </a:r>
            <a:r>
              <a:rPr lang="en-US" altLang="ja-JP" sz="1200" dirty="0" smtClean="0">
                <a:solidFill>
                  <a:schemeClr val="tx1"/>
                </a:solidFill>
              </a:rPr>
              <a:t>2025</a:t>
            </a:r>
            <a:r>
              <a:rPr lang="ja-JP" altLang="en-US" sz="1200" dirty="0" smtClean="0">
                <a:solidFill>
                  <a:schemeClr val="tx1"/>
                </a:solidFill>
              </a:rPr>
              <a:t>年</a:t>
            </a:r>
            <a:r>
              <a:rPr lang="en-US" altLang="ja-JP" sz="1200" dirty="0" smtClean="0">
                <a:solidFill>
                  <a:schemeClr val="tx1"/>
                </a:solidFill>
              </a:rPr>
              <a:t>5</a:t>
            </a:r>
            <a:r>
              <a:rPr lang="ja-JP" altLang="en-US" sz="1200" dirty="0" smtClean="0">
                <a:solidFill>
                  <a:schemeClr val="tx1"/>
                </a:solidFill>
              </a:rPr>
              <a:t>月</a:t>
            </a:r>
            <a:r>
              <a:rPr lang="en-US" altLang="ja-JP" sz="1200" dirty="0" smtClean="0">
                <a:solidFill>
                  <a:schemeClr val="tx1"/>
                </a:solidFill>
              </a:rPr>
              <a:t>3</a:t>
            </a:r>
            <a:r>
              <a:rPr lang="ja-JP" altLang="en-US" sz="1200" dirty="0" smtClean="0">
                <a:solidFill>
                  <a:schemeClr val="tx1"/>
                </a:solidFill>
              </a:rPr>
              <a:t>日～</a:t>
            </a:r>
            <a:r>
              <a:rPr lang="en-US" altLang="ja-JP" sz="1200" dirty="0" smtClean="0">
                <a:solidFill>
                  <a:schemeClr val="tx1"/>
                </a:solidFill>
              </a:rPr>
              <a:t>11</a:t>
            </a:r>
            <a:r>
              <a:rPr lang="ja-JP" altLang="en-US" sz="1200" dirty="0" smtClean="0">
                <a:solidFill>
                  <a:schemeClr val="tx1"/>
                </a:solidFill>
              </a:rPr>
              <a:t>月</a:t>
            </a:r>
            <a:r>
              <a:rPr lang="en-US" altLang="ja-JP" sz="1200" dirty="0" smtClean="0">
                <a:solidFill>
                  <a:schemeClr val="tx1"/>
                </a:solidFill>
              </a:rPr>
              <a:t>3</a:t>
            </a:r>
            <a:r>
              <a:rPr lang="ja-JP" altLang="en-US" sz="1200" dirty="0" smtClean="0">
                <a:solidFill>
                  <a:schemeClr val="tx1"/>
                </a:solidFill>
              </a:rPr>
              <a:t>日（</a:t>
            </a:r>
            <a:r>
              <a:rPr lang="en-US" altLang="ja-JP" sz="1200" dirty="0" smtClean="0">
                <a:solidFill>
                  <a:schemeClr val="tx1"/>
                </a:solidFill>
              </a:rPr>
              <a:t>185</a:t>
            </a:r>
            <a:r>
              <a:rPr lang="ja-JP" altLang="en-US" sz="1200" dirty="0" smtClean="0">
                <a:solidFill>
                  <a:schemeClr val="tx1"/>
                </a:solidFill>
              </a:rPr>
              <a:t>日間）</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③入場者</a:t>
            </a:r>
            <a:r>
              <a:rPr lang="ja-JP" altLang="en-US" sz="1000" b="1" dirty="0" smtClean="0">
                <a:solidFill>
                  <a:schemeClr val="tx1"/>
                </a:solidFill>
              </a:rPr>
              <a:t>（想定）</a:t>
            </a:r>
            <a:r>
              <a:rPr lang="ja-JP" altLang="en-US" sz="1200" b="1" dirty="0" smtClean="0">
                <a:solidFill>
                  <a:schemeClr val="tx1"/>
                </a:solidFill>
              </a:rPr>
              <a:t>　</a:t>
            </a:r>
            <a:r>
              <a:rPr lang="ja-JP" altLang="en-US" sz="1200" dirty="0" smtClean="0">
                <a:solidFill>
                  <a:schemeClr val="tx1"/>
                </a:solidFill>
              </a:rPr>
              <a:t>　約</a:t>
            </a:r>
            <a:r>
              <a:rPr lang="en-US" altLang="ja-JP" sz="1200" dirty="0" smtClean="0">
                <a:solidFill>
                  <a:schemeClr val="tx1"/>
                </a:solidFill>
              </a:rPr>
              <a:t>2,800</a:t>
            </a:r>
            <a:r>
              <a:rPr lang="ja-JP" altLang="en-US" sz="1200" dirty="0" smtClean="0">
                <a:solidFill>
                  <a:schemeClr val="tx1"/>
                </a:solidFill>
              </a:rPr>
              <a:t>万人</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④開催経費</a:t>
            </a:r>
            <a:r>
              <a:rPr lang="ja-JP" altLang="en-US" sz="1000" b="1" dirty="0" smtClean="0">
                <a:solidFill>
                  <a:schemeClr val="tx1"/>
                </a:solidFill>
              </a:rPr>
              <a:t>（想定）　</a:t>
            </a:r>
            <a:r>
              <a:rPr lang="ja-JP" altLang="en-US" sz="1000" dirty="0" smtClean="0">
                <a:solidFill>
                  <a:schemeClr val="tx1"/>
                </a:solidFill>
              </a:rPr>
              <a:t>　</a:t>
            </a:r>
            <a:r>
              <a:rPr lang="en-US" altLang="ja-JP" sz="1200" dirty="0" smtClean="0">
                <a:solidFill>
                  <a:schemeClr val="tx1"/>
                </a:solidFill>
              </a:rPr>
              <a:t>&lt;</a:t>
            </a:r>
            <a:r>
              <a:rPr lang="ja-JP" altLang="en-US" sz="1200" dirty="0" smtClean="0">
                <a:solidFill>
                  <a:schemeClr val="tx1"/>
                </a:solidFill>
              </a:rPr>
              <a:t>会場建設費</a:t>
            </a:r>
            <a:r>
              <a:rPr lang="en-US" altLang="ja-JP" sz="1200" dirty="0" smtClean="0">
                <a:solidFill>
                  <a:schemeClr val="tx1"/>
                </a:solidFill>
              </a:rPr>
              <a:t>&gt;1,250</a:t>
            </a:r>
            <a:r>
              <a:rPr lang="ja-JP" altLang="en-US" sz="1200" dirty="0" smtClean="0">
                <a:solidFill>
                  <a:schemeClr val="tx1"/>
                </a:solidFill>
              </a:rPr>
              <a:t>億円</a:t>
            </a:r>
            <a:endParaRPr lang="en-US" altLang="ja-JP" sz="1200" dirty="0" smtClean="0">
              <a:solidFill>
                <a:schemeClr val="tx1"/>
              </a:solidFill>
            </a:endParaRPr>
          </a:p>
          <a:p>
            <a:pPr marL="144000" indent="-457200" algn="just">
              <a:lnSpc>
                <a:spcPts val="1600"/>
              </a:lnSpc>
            </a:pPr>
            <a:r>
              <a:rPr lang="ja-JP" altLang="en-US" sz="1200" dirty="0">
                <a:solidFill>
                  <a:schemeClr val="tx1"/>
                </a:solidFill>
              </a:rPr>
              <a:t>　</a:t>
            </a:r>
            <a:r>
              <a:rPr lang="ja-JP" altLang="en-US" sz="1200" dirty="0" smtClean="0">
                <a:solidFill>
                  <a:schemeClr val="tx1"/>
                </a:solidFill>
              </a:rPr>
              <a:t>　　　　　　　　　　　　　</a:t>
            </a:r>
            <a:r>
              <a:rPr lang="en-US" altLang="ja-JP" sz="1200" dirty="0" smtClean="0">
                <a:solidFill>
                  <a:schemeClr val="tx1"/>
                </a:solidFill>
              </a:rPr>
              <a:t>&lt;</a:t>
            </a:r>
            <a:r>
              <a:rPr lang="ja-JP" altLang="en-US" sz="1200" dirty="0" smtClean="0">
                <a:solidFill>
                  <a:schemeClr val="tx1"/>
                </a:solidFill>
              </a:rPr>
              <a:t>運営費</a:t>
            </a:r>
            <a:r>
              <a:rPr lang="en-US" altLang="ja-JP" sz="1200" dirty="0" smtClean="0">
                <a:solidFill>
                  <a:schemeClr val="tx1"/>
                </a:solidFill>
              </a:rPr>
              <a:t>&gt;</a:t>
            </a:r>
            <a:r>
              <a:rPr lang="ja-JP" altLang="en-US" sz="1200" dirty="0" smtClean="0">
                <a:solidFill>
                  <a:schemeClr val="tx1"/>
                </a:solidFill>
              </a:rPr>
              <a:t>　　　　</a:t>
            </a:r>
            <a:r>
              <a:rPr lang="ja-JP" altLang="en-US" sz="900" dirty="0" smtClean="0">
                <a:solidFill>
                  <a:schemeClr val="tx1"/>
                </a:solidFill>
              </a:rPr>
              <a:t>　</a:t>
            </a:r>
            <a:r>
              <a:rPr lang="en-US" altLang="ja-JP" sz="1200" dirty="0" smtClean="0">
                <a:solidFill>
                  <a:schemeClr val="tx1"/>
                </a:solidFill>
              </a:rPr>
              <a:t>820</a:t>
            </a:r>
            <a:r>
              <a:rPr lang="ja-JP" altLang="en-US" sz="1200" dirty="0">
                <a:solidFill>
                  <a:schemeClr val="tx1"/>
                </a:solidFill>
              </a:rPr>
              <a:t>億</a:t>
            </a:r>
            <a:r>
              <a:rPr lang="ja-JP" altLang="en-US" sz="1200" dirty="0" smtClean="0">
                <a:solidFill>
                  <a:schemeClr val="tx1"/>
                </a:solidFill>
              </a:rPr>
              <a:t>円</a:t>
            </a:r>
            <a:endParaRPr lang="en-US" altLang="ja-JP" sz="1200" dirty="0" smtClean="0">
              <a:solidFill>
                <a:schemeClr val="tx1"/>
              </a:solidFill>
            </a:endParaRPr>
          </a:p>
          <a:p>
            <a:pPr marL="144000" indent="-457200" algn="just">
              <a:lnSpc>
                <a:spcPts val="1600"/>
              </a:lnSpc>
            </a:pPr>
            <a:r>
              <a:rPr lang="ja-JP" altLang="en-US" sz="1200" b="1" dirty="0" smtClean="0">
                <a:solidFill>
                  <a:schemeClr val="tx1"/>
                </a:solidFill>
              </a:rPr>
              <a:t>⑤経済波及効果</a:t>
            </a:r>
            <a:r>
              <a:rPr lang="ja-JP" altLang="en-US" sz="1000" b="1" dirty="0" smtClean="0">
                <a:solidFill>
                  <a:schemeClr val="tx1"/>
                </a:solidFill>
              </a:rPr>
              <a:t>（経産省試算）</a:t>
            </a:r>
            <a:r>
              <a:rPr lang="ja-JP" altLang="en-US" sz="1200" b="1" dirty="0" smtClean="0">
                <a:solidFill>
                  <a:schemeClr val="tx1"/>
                </a:solidFill>
              </a:rPr>
              <a:t>　</a:t>
            </a:r>
            <a:r>
              <a:rPr lang="en-US" altLang="ja-JP" sz="1200" dirty="0" smtClean="0">
                <a:solidFill>
                  <a:schemeClr val="tx1"/>
                </a:solidFill>
              </a:rPr>
              <a:t>2</a:t>
            </a:r>
            <a:r>
              <a:rPr lang="en-US" altLang="ja-JP" sz="1200" dirty="0">
                <a:solidFill>
                  <a:schemeClr val="tx1"/>
                </a:solidFill>
              </a:rPr>
              <a:t>.0</a:t>
            </a:r>
            <a:r>
              <a:rPr lang="ja-JP" altLang="en-US" sz="1200" dirty="0" smtClean="0">
                <a:solidFill>
                  <a:schemeClr val="tx1"/>
                </a:solidFill>
              </a:rPr>
              <a:t>兆円</a:t>
            </a:r>
            <a:endParaRPr lang="en-US" altLang="ja-JP" sz="1200" dirty="0" smtClean="0">
              <a:solidFill>
                <a:schemeClr val="tx1"/>
              </a:solidFill>
            </a:endParaRPr>
          </a:p>
          <a:p>
            <a:pPr marL="144000" indent="-457200" algn="just">
              <a:lnSpc>
                <a:spcPts val="1300"/>
              </a:lnSpc>
            </a:pPr>
            <a:r>
              <a:rPr lang="ja-JP" altLang="en-US" sz="1050" dirty="0" smtClean="0">
                <a:solidFill>
                  <a:schemeClr val="tx1"/>
                </a:solidFill>
              </a:rPr>
              <a:t>　（建設費約</a:t>
            </a:r>
            <a:r>
              <a:rPr lang="en-US" altLang="ja-JP" sz="1050" dirty="0" smtClean="0">
                <a:solidFill>
                  <a:schemeClr val="tx1"/>
                </a:solidFill>
              </a:rPr>
              <a:t>0.4</a:t>
            </a:r>
            <a:r>
              <a:rPr lang="ja-JP" altLang="en-US" sz="1050" dirty="0" smtClean="0">
                <a:solidFill>
                  <a:schemeClr val="tx1"/>
                </a:solidFill>
              </a:rPr>
              <a:t>兆円、運営費約</a:t>
            </a:r>
            <a:r>
              <a:rPr lang="en-US" altLang="ja-JP" sz="1050" dirty="0" smtClean="0">
                <a:solidFill>
                  <a:schemeClr val="tx1"/>
                </a:solidFill>
              </a:rPr>
              <a:t>0.5</a:t>
            </a:r>
            <a:r>
              <a:rPr lang="ja-JP" altLang="en-US" sz="1050" dirty="0" smtClean="0">
                <a:solidFill>
                  <a:schemeClr val="tx1"/>
                </a:solidFill>
              </a:rPr>
              <a:t>兆円、消費支出約</a:t>
            </a:r>
            <a:r>
              <a:rPr lang="en-US" altLang="ja-JP" sz="1050" dirty="0" smtClean="0">
                <a:solidFill>
                  <a:schemeClr val="tx1"/>
                </a:solidFill>
              </a:rPr>
              <a:t>1.1</a:t>
            </a:r>
            <a:r>
              <a:rPr lang="ja-JP" altLang="en-US" sz="1050" dirty="0" smtClean="0">
                <a:solidFill>
                  <a:schemeClr val="tx1"/>
                </a:solidFill>
              </a:rPr>
              <a:t>兆円）</a:t>
            </a:r>
            <a:endParaRPr lang="en-US" altLang="ja-JP" sz="1200" dirty="0">
              <a:solidFill>
                <a:schemeClr val="tx1"/>
              </a:solidFill>
            </a:endParaRPr>
          </a:p>
        </p:txBody>
      </p:sp>
      <p:sp>
        <p:nvSpPr>
          <p:cNvPr id="13" name="正方形/長方形 12"/>
          <p:cNvSpPr/>
          <p:nvPr/>
        </p:nvSpPr>
        <p:spPr>
          <a:xfrm>
            <a:off x="493052" y="1036009"/>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smtClean="0"/>
              <a:t>2018</a:t>
            </a:r>
            <a:r>
              <a:rPr lang="ja-JP" altLang="en-US" sz="1400" dirty="0" smtClean="0"/>
              <a:t>年</a:t>
            </a:r>
            <a:r>
              <a:rPr lang="en-US" altLang="ja-JP" sz="1400" dirty="0"/>
              <a:t>11</a:t>
            </a:r>
            <a:r>
              <a:rPr lang="ja-JP" altLang="en-US" sz="1400" dirty="0" smtClean="0"/>
              <a:t>月に</a:t>
            </a:r>
            <a:r>
              <a:rPr lang="ja-JP" altLang="en-US" sz="1400" dirty="0"/>
              <a:t>開催された博覧会国際事務局（</a:t>
            </a:r>
            <a:r>
              <a:rPr lang="en-US" altLang="ja-JP" sz="1400" dirty="0"/>
              <a:t>BIE</a:t>
            </a:r>
            <a:r>
              <a:rPr lang="ja-JP" altLang="en-US" sz="1400" dirty="0"/>
              <a:t>）の総会に</a:t>
            </a:r>
            <a:r>
              <a:rPr lang="ja-JP" altLang="en-US" sz="1400" dirty="0" smtClean="0"/>
              <a:t>おいて、</a:t>
            </a:r>
            <a:r>
              <a:rPr lang="en-US" altLang="ja-JP" sz="1400" dirty="0"/>
              <a:t>2025</a:t>
            </a:r>
            <a:r>
              <a:rPr lang="ja-JP" altLang="en-US" sz="1400" dirty="0"/>
              <a:t>年国際博覧会の開催地が日本（大阪・関西）に決定しました</a:t>
            </a:r>
            <a:r>
              <a:rPr lang="ja-JP" altLang="en-US" sz="1400" dirty="0" smtClean="0"/>
              <a:t>。</a:t>
            </a:r>
            <a:endParaRPr lang="en-US" altLang="ja-JP" sz="1400" dirty="0">
              <a:solidFill>
                <a:schemeClr val="tx1"/>
              </a:solidFill>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009" y="5312349"/>
            <a:ext cx="1850333" cy="1141281"/>
          </a:xfrm>
          <a:prstGeom prst="rect">
            <a:avLst/>
          </a:prstGeom>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942" t="23803" r="38927" b="7173"/>
          <a:stretch/>
        </p:blipFill>
        <p:spPr>
          <a:xfrm>
            <a:off x="4648244" y="3340570"/>
            <a:ext cx="4095830" cy="1929114"/>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387" y="5312350"/>
            <a:ext cx="2117269" cy="1141281"/>
          </a:xfrm>
          <a:prstGeom prst="rect">
            <a:avLst/>
          </a:prstGeom>
        </p:spPr>
      </p:pic>
      <p:sp>
        <p:nvSpPr>
          <p:cNvPr id="16" name="テキスト ボックス 15"/>
          <p:cNvSpPr txBox="1"/>
          <p:nvPr/>
        </p:nvSpPr>
        <p:spPr>
          <a:xfrm>
            <a:off x="5369464" y="6410377"/>
            <a:ext cx="607859" cy="261610"/>
          </a:xfrm>
          <a:prstGeom prst="rect">
            <a:avLst/>
          </a:prstGeom>
          <a:noFill/>
        </p:spPr>
        <p:txBody>
          <a:bodyPr wrap="none" rtlCol="0">
            <a:spAutoFit/>
          </a:bodyPr>
          <a:lstStyle/>
          <a:p>
            <a:r>
              <a:rPr kumimoji="1" lang="ja-JP" altLang="en-US" sz="1050" b="1" dirty="0" smtClean="0"/>
              <a:t>大広場</a:t>
            </a:r>
            <a:endParaRPr kumimoji="1" lang="ja-JP" altLang="en-US" sz="1050" b="1" dirty="0"/>
          </a:p>
        </p:txBody>
      </p:sp>
      <p:sp>
        <p:nvSpPr>
          <p:cNvPr id="21" name="テキスト ボックス 20"/>
          <p:cNvSpPr txBox="1"/>
          <p:nvPr/>
        </p:nvSpPr>
        <p:spPr>
          <a:xfrm>
            <a:off x="6970400" y="6404215"/>
            <a:ext cx="1402948" cy="253916"/>
          </a:xfrm>
          <a:prstGeom prst="rect">
            <a:avLst/>
          </a:prstGeom>
          <a:noFill/>
        </p:spPr>
        <p:txBody>
          <a:bodyPr wrap="none" rtlCol="0">
            <a:spAutoFit/>
          </a:bodyPr>
          <a:lstStyle/>
          <a:p>
            <a:r>
              <a:rPr lang="ja-JP" altLang="en-US" sz="1050" b="1" dirty="0" smtClean="0"/>
              <a:t>来場者にやさしい会場</a:t>
            </a:r>
            <a:endParaRPr kumimoji="1" lang="ja-JP" altLang="en-US" sz="1050" b="1" dirty="0"/>
          </a:p>
        </p:txBody>
      </p:sp>
      <p:sp>
        <p:nvSpPr>
          <p:cNvPr id="23" name="テキスト ボックス 22"/>
          <p:cNvSpPr txBox="1"/>
          <p:nvPr/>
        </p:nvSpPr>
        <p:spPr>
          <a:xfrm>
            <a:off x="7046375" y="6593678"/>
            <a:ext cx="1386918" cy="246221"/>
          </a:xfrm>
          <a:prstGeom prst="rect">
            <a:avLst/>
          </a:prstGeom>
          <a:noFill/>
        </p:spPr>
        <p:txBody>
          <a:bodyPr wrap="none" rtlCol="0">
            <a:spAutoFit/>
          </a:bodyPr>
          <a:lstStyle/>
          <a:p>
            <a:r>
              <a:rPr kumimoji="1" lang="en-US" altLang="ja-JP" sz="1000" dirty="0" smtClean="0"/>
              <a:t>※</a:t>
            </a:r>
            <a:r>
              <a:rPr kumimoji="1" lang="ja-JP" altLang="en-US" sz="1000" dirty="0" smtClean="0"/>
              <a:t>経産省作成資料より</a:t>
            </a:r>
            <a:endParaRPr kumimoji="1" lang="ja-JP" altLang="en-US" sz="1000" dirty="0"/>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060875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rgbClr val="FF0000"/>
                </a:solidFill>
              </a:rPr>
              <a:t>Topic</a:t>
            </a:r>
            <a:r>
              <a:rPr lang="ja-JP" altLang="en-US" sz="1400" b="1" dirty="0" smtClean="0">
                <a:solidFill>
                  <a:srgbClr val="FF0000"/>
                </a:solidFill>
              </a:rPr>
              <a:t>②　　世界</a:t>
            </a:r>
            <a:r>
              <a:rPr lang="ja-JP" altLang="en-US" sz="1400" b="1" dirty="0">
                <a:solidFill>
                  <a:srgbClr val="FF0000"/>
                </a:solidFill>
              </a:rPr>
              <a:t>から見た大阪の都市ランキング</a:t>
            </a:r>
            <a:endParaRPr lang="en-US" altLang="ja-JP" sz="1400" b="1" dirty="0" smtClean="0">
              <a:solidFill>
                <a:srgbClr val="FF0000"/>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smtClean="0"/>
          </a:p>
          <a:p>
            <a:r>
              <a:rPr lang="ja-JP" altLang="ja-JP" sz="1600" b="1" dirty="0" smtClean="0"/>
              <a:t>◎</a:t>
            </a:r>
            <a:r>
              <a:rPr lang="ja-JP" altLang="ja-JP" sz="1600" b="1" dirty="0"/>
              <a:t>「世界一安全な都市</a:t>
            </a:r>
            <a:r>
              <a:rPr lang="ja-JP" altLang="ja-JP" sz="1600" b="1" dirty="0" smtClean="0"/>
              <a:t>」</a:t>
            </a:r>
            <a:endParaRPr lang="en-US" altLang="ja-JP" sz="1600" b="1" dirty="0" smtClean="0"/>
          </a:p>
          <a:p>
            <a:r>
              <a:rPr lang="ja-JP" altLang="en-US" sz="1600" b="1" dirty="0"/>
              <a:t>　</a:t>
            </a:r>
            <a:r>
              <a:rPr lang="ja-JP" altLang="en-US" sz="1600" b="1" dirty="0" smtClean="0"/>
              <a:t>　　　　　　　　</a:t>
            </a:r>
            <a:r>
              <a:rPr lang="ja-JP" altLang="ja-JP" sz="1600" b="1" dirty="0" smtClean="0"/>
              <a:t>＝</a:t>
            </a:r>
            <a:r>
              <a:rPr lang="ja-JP" altLang="ja-JP" sz="1600" b="1" dirty="0"/>
              <a:t>大阪３位</a:t>
            </a:r>
            <a:endParaRPr lang="en-US" altLang="ja-JP" sz="1600" b="1" dirty="0"/>
          </a:p>
          <a:p>
            <a:endParaRPr lang="en-US" altLang="ja-JP" sz="1200" dirty="0" smtClean="0"/>
          </a:p>
          <a:p>
            <a:r>
              <a:rPr lang="ja-JP" altLang="ja-JP" sz="1600" dirty="0" smtClean="0"/>
              <a:t>英誌</a:t>
            </a:r>
            <a:r>
              <a:rPr lang="ja-JP" altLang="ja-JP" sz="1600" dirty="0"/>
              <a:t>エコノミストの調査部門</a:t>
            </a:r>
            <a:r>
              <a:rPr lang="ja-JP" altLang="ja-JP" sz="1600" dirty="0" smtClean="0"/>
              <a:t>が</a:t>
            </a:r>
            <a:r>
              <a:rPr lang="en-US" altLang="ja-JP" sz="1600" dirty="0" smtClean="0"/>
              <a:t>2019</a:t>
            </a:r>
            <a:r>
              <a:rPr lang="ja-JP" altLang="en-US" sz="1600" dirty="0" smtClean="0"/>
              <a:t>年</a:t>
            </a:r>
            <a:r>
              <a:rPr lang="en-US" altLang="ja-JP" sz="1600" dirty="0" smtClean="0"/>
              <a:t>8</a:t>
            </a:r>
            <a:r>
              <a:rPr lang="ja-JP" altLang="en-US" sz="1600" dirty="0" smtClean="0"/>
              <a:t>月</a:t>
            </a:r>
            <a:r>
              <a:rPr lang="en-US" altLang="ja-JP" sz="1600" dirty="0" smtClean="0"/>
              <a:t>29</a:t>
            </a:r>
            <a:r>
              <a:rPr lang="ja-JP" altLang="ja-JP" sz="1600" dirty="0" smtClean="0"/>
              <a:t>日</a:t>
            </a:r>
            <a:r>
              <a:rPr lang="ja-JP" altLang="ja-JP" sz="1600" dirty="0"/>
              <a:t>、世界の主要都市の安全性を指数化したランキングを</a:t>
            </a:r>
            <a:r>
              <a:rPr lang="ja-JP" altLang="ja-JP" sz="1600" dirty="0" smtClean="0"/>
              <a:t>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smtClean="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smtClean="0"/>
                        <a:t>１</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東京</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smtClean="0"/>
                        <a:t>２</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シンガポール</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smtClean="0"/>
                        <a:t>３</a:t>
                      </a:r>
                      <a:endParaRPr kumimoji="1" lang="ja-JP" altLang="en-US" sz="105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smtClean="0"/>
                        <a:t>大阪</a:t>
                      </a:r>
                      <a:endParaRPr kumimoji="1" lang="ja-JP" altLang="en-US" sz="105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smtClean="0"/>
                        <a:t>４</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アムステルダム</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smtClean="0"/>
                        <a:t>５</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シドニー</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smtClean="0"/>
                        <a:t>８</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ソウル</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smtClean="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ロンドン</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smtClean="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ニューヨーク</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smtClean="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t>北京</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smtClean="0"/>
          </a:p>
          <a:p>
            <a:r>
              <a:rPr lang="ja-JP" altLang="ja-JP" sz="1600" b="1" dirty="0" smtClean="0"/>
              <a:t>◎</a:t>
            </a:r>
            <a:r>
              <a:rPr lang="ja-JP" altLang="ja-JP" sz="1600" b="1" dirty="0"/>
              <a:t>「</a:t>
            </a:r>
            <a:r>
              <a:rPr lang="ja-JP" altLang="ja-JP" sz="1600" b="1" dirty="0" smtClean="0"/>
              <a:t>世界</a:t>
            </a:r>
            <a:r>
              <a:rPr lang="ja-JP" altLang="en-US" sz="1600" b="1" dirty="0" smtClean="0"/>
              <a:t>で最も住みやすい都市ラン　</a:t>
            </a:r>
            <a:endParaRPr lang="en-US" altLang="ja-JP" sz="1600" b="1" dirty="0" smtClean="0"/>
          </a:p>
          <a:p>
            <a:r>
              <a:rPr lang="ja-JP" altLang="en-US" sz="1600" b="1" dirty="0"/>
              <a:t>　</a:t>
            </a:r>
            <a:r>
              <a:rPr lang="ja-JP" altLang="en-US" sz="1600" b="1" dirty="0" smtClean="0"/>
              <a:t>キング</a:t>
            </a:r>
            <a:r>
              <a:rPr lang="ja-JP" altLang="ja-JP" sz="1600" b="1" dirty="0"/>
              <a:t>」＝</a:t>
            </a:r>
            <a:r>
              <a:rPr lang="ja-JP" altLang="ja-JP" sz="1600" b="1" dirty="0" smtClean="0"/>
              <a:t>大阪</a:t>
            </a:r>
            <a:r>
              <a:rPr lang="ja-JP" altLang="en-US" sz="1600" b="1" dirty="0" smtClean="0"/>
              <a:t>４</a:t>
            </a:r>
            <a:r>
              <a:rPr lang="ja-JP" altLang="ja-JP" sz="1600" b="1" dirty="0" smtClean="0"/>
              <a:t>位</a:t>
            </a:r>
            <a:endParaRPr lang="en-US" altLang="ja-JP" sz="1600" b="1" dirty="0"/>
          </a:p>
          <a:p>
            <a:endParaRPr lang="en-US" altLang="ja-JP" sz="1100" dirty="0" smtClean="0"/>
          </a:p>
          <a:p>
            <a:r>
              <a:rPr lang="ja-JP" altLang="en-US" sz="1600" dirty="0" smtClean="0"/>
              <a:t>英誌</a:t>
            </a:r>
            <a:r>
              <a:rPr lang="ja-JP" altLang="en-US" sz="1600" dirty="0"/>
              <a:t>エコノミストの調査</a:t>
            </a:r>
            <a:r>
              <a:rPr lang="ja-JP" altLang="en-US" sz="1600" dirty="0" smtClean="0"/>
              <a:t>部門が</a:t>
            </a:r>
            <a:r>
              <a:rPr lang="en-US" altLang="ja-JP" sz="1600" dirty="0" smtClean="0"/>
              <a:t>2019</a:t>
            </a:r>
            <a:r>
              <a:rPr lang="ja-JP" altLang="en-US" sz="1600" dirty="0" smtClean="0"/>
              <a:t>年</a:t>
            </a:r>
            <a:r>
              <a:rPr lang="en-US" altLang="ja-JP" sz="1600" dirty="0" smtClean="0"/>
              <a:t>9</a:t>
            </a:r>
            <a:r>
              <a:rPr lang="ja-JP" altLang="en-US" sz="1600" dirty="0" smtClean="0"/>
              <a:t>月</a:t>
            </a:r>
            <a:r>
              <a:rPr lang="en-US" altLang="ja-JP" sz="1600" dirty="0" smtClean="0"/>
              <a:t>4</a:t>
            </a:r>
            <a:r>
              <a:rPr lang="ja-JP" altLang="en-US" sz="1600" dirty="0" smtClean="0"/>
              <a:t>日に発表</a:t>
            </a:r>
            <a:r>
              <a:rPr lang="ja-JP" altLang="en-US" sz="1600" dirty="0"/>
              <a:t>した恒例の「世界の最も住みやすい都市」ランキング</a:t>
            </a:r>
            <a:r>
              <a:rPr lang="ja-JP" altLang="ja-JP" sz="1600" dirty="0"/>
              <a:t>を公表</a:t>
            </a:r>
            <a:r>
              <a:rPr lang="ja-JP" altLang="en-US" sz="1600" dirty="0" smtClean="0"/>
              <a:t>。</a:t>
            </a:r>
            <a:endParaRPr lang="en-US" altLang="ja-JP" sz="1600" dirty="0" smtClean="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094000"/>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smtClean="0"/>
          </a:p>
          <a:p>
            <a:r>
              <a:rPr lang="ja-JP" altLang="ja-JP" sz="1600" b="1" dirty="0" smtClean="0"/>
              <a:t>◎</a:t>
            </a:r>
            <a:r>
              <a:rPr lang="ja-JP" altLang="en-US" sz="1600" b="1" dirty="0"/>
              <a:t>「急成長渡航先ランキング」</a:t>
            </a:r>
            <a:r>
              <a:rPr lang="ja-JP" altLang="ja-JP" sz="1600" b="1" dirty="0"/>
              <a:t>＝大阪</a:t>
            </a:r>
            <a:r>
              <a:rPr lang="en-US" altLang="ja-JP" sz="1600" b="1" dirty="0"/>
              <a:t>1</a:t>
            </a:r>
            <a:r>
              <a:rPr lang="ja-JP" altLang="ja-JP" sz="1600" b="1" dirty="0"/>
              <a:t>位</a:t>
            </a:r>
            <a:endParaRPr lang="en-US" altLang="ja-JP" sz="1600" b="1" dirty="0"/>
          </a:p>
          <a:p>
            <a:endParaRPr lang="en-US" altLang="ja-JP" sz="1000" dirty="0" smtClean="0"/>
          </a:p>
          <a:p>
            <a:r>
              <a:rPr lang="ja-JP" altLang="en-US" sz="1600" dirty="0" smtClean="0"/>
              <a:t>マスターカード</a:t>
            </a:r>
            <a:r>
              <a:rPr lang="ja-JP" altLang="en-US" sz="1600" dirty="0"/>
              <a:t>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smtClean="0"/>
              <a:t>。</a:t>
            </a:r>
            <a:endParaRPr lang="en-US" altLang="ja-JP" sz="1600" dirty="0" smtClean="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smtClean="0"/>
          </a:p>
          <a:p>
            <a:endParaRPr lang="en-US" altLang="ja-JP" sz="1000" b="1" dirty="0" smtClean="0"/>
          </a:p>
          <a:p>
            <a:endParaRPr lang="en-US" altLang="ja-JP" sz="1000" b="1" dirty="0" smtClean="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都市名</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得点</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smtClean="0"/>
                        <a:t>１</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ウィーン （オーストリア）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smtClean="0"/>
                        <a:t>２</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メルボルン （オーストラリア）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smtClean="0"/>
                        <a:t>３</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t>シドニー（オーストラリア） </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smtClean="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smtClean="0"/>
                        <a:t>４</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smtClean="0"/>
                        <a:t>大阪（日本）</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smtClean="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smtClean="0"/>
                        <a:t>５</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カルガリー（カナダ）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smtClean="0"/>
                        <a:t>６</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バンクーバー （カナダ） </a:t>
                      </a:r>
                      <a:r>
                        <a:rPr kumimoji="1" lang="en-US" altLang="ja-JP" sz="1100" dirty="0" smtClean="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smtClean="0"/>
                        <a:t>７</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smtClean="0"/>
                        <a:t>東京 （日本） </a:t>
                      </a:r>
                      <a:endParaRPr kumimoji="1" lang="en-US" altLang="zh-TW" sz="1100" b="1" dirty="0" smtClean="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smtClean="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smtClean="0"/>
                        <a:t>７</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トロント （カナダ） </a:t>
                      </a:r>
                      <a:r>
                        <a:rPr kumimoji="1" lang="en-US" altLang="ja-JP" sz="1100" dirty="0" smtClean="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smtClean="0"/>
                        <a:t>９</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コペンハーゲン （デンマーク）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smtClean="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アデレード （オーストラリア） </a:t>
                      </a:r>
                      <a:r>
                        <a:rPr kumimoji="1" lang="en-US" altLang="ja-JP" sz="1100" dirty="0" smtClean="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extLst/>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都市名</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増加率</a:t>
                      </a: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smtClean="0"/>
                        <a:t>１</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smtClean="0"/>
                        <a:t>大阪</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smtClean="0"/>
                        <a:t>24.15</a:t>
                      </a:r>
                      <a:r>
                        <a:rPr kumimoji="1" lang="ja-JP" altLang="en-US" sz="1100" b="1" dirty="0" smtClean="0"/>
                        <a:t>％</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smtClean="0"/>
                        <a:t>２</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成都</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20.14</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smtClean="0"/>
                        <a:t>３</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アブダビ</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19.81</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smtClean="0"/>
                        <a:t>４</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コロンボ</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19.57</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smtClean="0"/>
                        <a:t>５</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smtClean="0"/>
                        <a:t>東京</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smtClean="0"/>
                        <a:t>18.48</a:t>
                      </a:r>
                      <a:r>
                        <a:rPr kumimoji="1" lang="ja-JP" altLang="en-US" sz="1100" b="1" dirty="0" smtClean="0"/>
                        <a:t>％</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smtClean="0"/>
                        <a:t>６</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リヤド</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16.45</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smtClean="0"/>
                        <a:t>７</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台北</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14.53</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smtClean="0"/>
                        <a:t>８</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西安</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14.20</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smtClean="0"/>
                        <a:t>９</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t>テヘラン</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12.98</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smtClean="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smtClean="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smtClean="0"/>
                        <a:t>12.93</a:t>
                      </a:r>
                      <a:r>
                        <a:rPr kumimoji="1" lang="ja-JP" altLang="en-US" sz="1100" dirty="0" smtClean="0"/>
                        <a:t>％</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smtClean="0"/>
              <a:t>近年、インバウンドの急増や万博の開催決定など、大阪の都市ランキングが急上昇し、世界的に安全な都市、住みやすい都市との評価を受けていることからも、着実に都市格が向上しています。</a:t>
            </a:r>
            <a:endParaRPr lang="ja-JP" altLang="en-US" sz="1400" dirty="0"/>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18</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16</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3376" y="3186286"/>
            <a:ext cx="2224888" cy="1206603"/>
          </a:xfrm>
          <a:prstGeom prst="rect">
            <a:avLst/>
          </a:prstGeom>
          <a:noFill/>
        </p:spPr>
        <p:txBody>
          <a:bodyPr wrap="square" lIns="0" rIns="0" rtlCol="0" anchor="t" anchorCtr="0">
            <a:noAutofit/>
          </a:bodyPr>
          <a:lstStyle/>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19</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21</a:t>
            </a: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32</a:t>
            </a: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algn="r">
              <a:lnSpc>
                <a:spcPts val="21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45</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50</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63</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71</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期</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総合戦略と関連する国と府の動き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の人口動向について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期総合戦略について</a:t>
            </a:r>
            <a:r>
              <a:rPr lang="ja-JP" altLang="en-US" sz="1600" b="1" i="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重点取組方向について</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⑥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定住</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魅力・都市魅力を強化する</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国への働きかけについて</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32541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762692"/>
            <a:ext cx="8856984" cy="5519460"/>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期総合</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〇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対応した災害対策など）への対応、行政基盤の確保に対応した取り組みを進めるため、本総合戦略では</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smtClean="0"/>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683568" y="2886796"/>
            <a:ext cx="799694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smtClean="0">
                <a:solidFill>
                  <a:schemeClr val="tx1"/>
                </a:solidFill>
              </a:rPr>
              <a:t>①　若い世代の就職・結婚・出産・子育ての希望を実現する</a:t>
            </a:r>
            <a:endParaRPr lang="en-US" altLang="ja-JP" sz="1600" dirty="0" smtClean="0">
              <a:solidFill>
                <a:schemeClr val="tx1"/>
              </a:solidFill>
            </a:endParaRPr>
          </a:p>
          <a:p>
            <a:r>
              <a:rPr lang="ja-JP" altLang="en-US" sz="1600" dirty="0" smtClean="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683568" y="4089437"/>
            <a:ext cx="7996942"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a:t>
            </a:r>
            <a:r>
              <a:rPr lang="ja-JP" altLang="en-US" sz="1600" dirty="0" smtClean="0">
                <a:solidFill>
                  <a:schemeClr val="tx1"/>
                </a:solidFill>
              </a:rPr>
              <a:t>と活躍できる「まち」をつくる</a:t>
            </a:r>
            <a:endParaRPr lang="ja-JP" altLang="en-US" sz="1600" dirty="0">
              <a:solidFill>
                <a:schemeClr val="tx1"/>
              </a:solidFill>
            </a:endParaRPr>
          </a:p>
          <a:p>
            <a:r>
              <a:rPr lang="ja-JP" altLang="en-US" sz="1600" dirty="0" smtClean="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20</a:t>
            </a:fld>
            <a:endParaRPr lang="ja-JP" altLang="en-US" dirty="0">
              <a:solidFill>
                <a:prstClr val="black"/>
              </a:solidFill>
            </a:endParaRPr>
          </a:p>
        </p:txBody>
      </p:sp>
      <p:sp>
        <p:nvSpPr>
          <p:cNvPr id="9" name="正方形/長方形 8"/>
          <p:cNvSpPr/>
          <p:nvPr/>
        </p:nvSpPr>
        <p:spPr>
          <a:xfrm>
            <a:off x="683568" y="5332903"/>
            <a:ext cx="8032946"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a:t>
            </a:r>
            <a:r>
              <a:rPr lang="ja-JP" altLang="en-US" sz="1600" dirty="0" smtClean="0">
                <a:solidFill>
                  <a:schemeClr val="tx1"/>
                </a:solidFill>
              </a:rPr>
              <a:t>　</a:t>
            </a:r>
            <a:r>
              <a:rPr lang="ja-JP" altLang="en-US" sz="1600" dirty="0">
                <a:solidFill>
                  <a:schemeClr val="tx1"/>
                </a:solidFill>
              </a:rPr>
              <a:t>都市としての経済</a:t>
            </a:r>
            <a:r>
              <a:rPr lang="ja-JP" altLang="en-US" sz="1600" dirty="0" smtClean="0">
                <a:solidFill>
                  <a:schemeClr val="tx1"/>
                </a:solidFill>
              </a:rPr>
              <a:t>機能を強化する</a:t>
            </a:r>
            <a:endParaRPr lang="en-US" altLang="ja-JP" sz="1600" dirty="0" smtClean="0">
              <a:solidFill>
                <a:schemeClr val="tx1"/>
              </a:solidFill>
            </a:endParaRPr>
          </a:p>
          <a:p>
            <a:r>
              <a:rPr lang="ja-JP" altLang="en-US" sz="1600" dirty="0">
                <a:solidFill>
                  <a:schemeClr val="tx1"/>
                </a:solidFill>
              </a:rPr>
              <a:t>⑥　</a:t>
            </a:r>
            <a:r>
              <a:rPr lang="ja-JP" altLang="en-US" sz="1600" dirty="0" smtClean="0">
                <a:solidFill>
                  <a:schemeClr val="tx1"/>
                </a:solidFill>
              </a:rPr>
              <a:t>定住魅力・都市魅力を強化する</a:t>
            </a:r>
            <a:r>
              <a:rPr lang="ja-JP" altLang="en-US" sz="1600" dirty="0">
                <a:solidFill>
                  <a:schemeClr val="tx1"/>
                </a:solidFill>
              </a:rPr>
              <a:t>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384785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361" y="418396"/>
            <a:ext cx="8905741" cy="1077218"/>
          </a:xfrm>
          <a:prstGeom prst="rect">
            <a:avLst/>
          </a:prstGeom>
        </p:spPr>
        <p:txBody>
          <a:bodyPr wrap="square">
            <a:spAutoFit/>
          </a:bodyPr>
          <a:lstStyle/>
          <a:p>
            <a:pPr marL="135000" indent="-342900" algn="ju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方向</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〇　</a:t>
            </a:r>
            <a:r>
              <a:rPr lang="en-US" altLang="ja-JP" sz="1600" dirty="0">
                <a:latin typeface="HG丸ｺﾞｼｯｸM-PRO" panose="020F0600000000000000" pitchFamily="50" charset="-128"/>
                <a:cs typeface="Times New Roman" panose="02020603050405020304" pitchFamily="18" charset="0"/>
              </a:rPr>
              <a:t>2025</a:t>
            </a:r>
            <a:r>
              <a:rPr lang="ja-JP" altLang="ja-JP" sz="1600" dirty="0">
                <a:ea typeface="HG丸ｺﾞｼｯｸM-PRO" panose="020F0600000000000000" pitchFamily="50" charset="-128"/>
                <a:cs typeface="Times New Roman" panose="02020603050405020304" pitchFamily="18" charset="0"/>
              </a:rPr>
              <a:t>大阪・万博</a:t>
            </a:r>
            <a:r>
              <a:rPr lang="ja-JP" altLang="en-US" sz="1600" dirty="0">
                <a:ea typeface="HG丸ｺﾞｼｯｸM-PRO" panose="020F0600000000000000" pitchFamily="50" charset="-128"/>
                <a:cs typeface="Times New Roman" panose="02020603050405020304" pitchFamily="18" charset="0"/>
              </a:rPr>
              <a:t>を契機と</a:t>
            </a:r>
            <a:r>
              <a:rPr lang="ja-JP" altLang="en-US" sz="1600" dirty="0" smtClean="0">
                <a:ea typeface="HG丸ｺﾞｼｯｸM-PRO" panose="020F0600000000000000" pitchFamily="50" charset="-128"/>
                <a:cs typeface="Times New Roman" panose="02020603050405020304" pitchFamily="18" charset="0"/>
              </a:rPr>
              <a:t>して、さらなる成長や世界の課題解決につながる取組を</a:t>
            </a:r>
            <a:r>
              <a:rPr lang="ja-JP" altLang="en-US" sz="1600" dirty="0" err="1" smtClean="0">
                <a:ea typeface="HG丸ｺﾞｼｯｸM-PRO" panose="020F0600000000000000" pitchFamily="50" charset="-128"/>
                <a:cs typeface="Times New Roman" panose="02020603050405020304" pitchFamily="18" charset="0"/>
              </a:rPr>
              <a:t>推進す</a:t>
            </a:r>
            <a:r>
              <a:rPr lang="ja-JP" altLang="en-US" sz="1600" dirty="0" smtClean="0">
                <a:ea typeface="HG丸ｺﾞｼｯｸM-PRO" panose="020F0600000000000000" pitchFamily="50" charset="-128"/>
                <a:cs typeface="Times New Roman" panose="02020603050405020304" pitchFamily="18" charset="0"/>
              </a:rPr>
              <a:t>　</a:t>
            </a:r>
            <a:endParaRPr lang="en-US" altLang="ja-JP" sz="1600" dirty="0" smtClean="0">
              <a:ea typeface="HG丸ｺﾞｼｯｸM-PRO" panose="020F0600000000000000" pitchFamily="50" charset="-128"/>
              <a:cs typeface="Times New Roman" panose="02020603050405020304" pitchFamily="18" charset="0"/>
            </a:endParaRPr>
          </a:p>
          <a:p>
            <a:pPr marL="135000" indent="-342900" algn="just">
              <a:defRPr/>
            </a:pPr>
            <a:r>
              <a:rPr lang="ja-JP" altLang="en-US" sz="1600" dirty="0" smtClean="0">
                <a:ea typeface="HG丸ｺﾞｼｯｸM-PRO" panose="020F0600000000000000" pitchFamily="50" charset="-128"/>
                <a:cs typeface="Times New Roman" panose="02020603050405020304" pitchFamily="18" charset="0"/>
              </a:rPr>
              <a:t>　  るため、第２期総合戦略では、万博</a:t>
            </a:r>
            <a:r>
              <a:rPr lang="ja-JP" altLang="en-US" sz="1600" dirty="0">
                <a:ea typeface="HG丸ｺﾞｼｯｸM-PRO" panose="020F0600000000000000" pitchFamily="50" charset="-128"/>
                <a:cs typeface="Times New Roman" panose="02020603050405020304" pitchFamily="18" charset="0"/>
              </a:rPr>
              <a:t>の</a:t>
            </a:r>
            <a:r>
              <a:rPr lang="ja-JP" altLang="en-US" sz="1600" dirty="0" smtClean="0">
                <a:ea typeface="HG丸ｺﾞｼｯｸM-PRO" panose="020F0600000000000000" pitchFamily="50" charset="-128"/>
                <a:cs typeface="Times New Roman" panose="02020603050405020304" pitchFamily="18" charset="0"/>
              </a:rPr>
              <a:t>インパクト</a:t>
            </a:r>
            <a:r>
              <a:rPr lang="ja-JP" altLang="en-US" sz="1600" dirty="0">
                <a:ea typeface="HG丸ｺﾞｼｯｸM-PRO" panose="020F0600000000000000" pitchFamily="50" charset="-128"/>
                <a:cs typeface="Times New Roman" panose="02020603050405020304" pitchFamily="18" charset="0"/>
              </a:rPr>
              <a:t>を活かした</a:t>
            </a:r>
            <a:r>
              <a:rPr lang="ja-JP" altLang="ja-JP" sz="1600" dirty="0">
                <a:ea typeface="HG丸ｺﾞｼｯｸM-PRO" panose="020F0600000000000000" pitchFamily="50" charset="-128"/>
                <a:cs typeface="Times New Roman" panose="02020603050405020304" pitchFamily="18" charset="0"/>
              </a:rPr>
              <a:t>取組、</a:t>
            </a:r>
            <a:r>
              <a:rPr lang="en-US" altLang="ja-JP" sz="1600" dirty="0">
                <a:ea typeface="HG丸ｺﾞｼｯｸM-PRO" panose="020F0600000000000000" pitchFamily="50" charset="-128"/>
                <a:cs typeface="Times New Roman" panose="02020603050405020304" pitchFamily="18" charset="0"/>
              </a:rPr>
              <a:t>SDG</a:t>
            </a:r>
            <a:r>
              <a:rPr lang="ja-JP" altLang="ja-JP" sz="1600" dirty="0" err="1" smtClean="0">
                <a:ea typeface="HG丸ｺﾞｼｯｸM-PRO" panose="020F0600000000000000" pitchFamily="50" charset="-128"/>
                <a:cs typeface="Times New Roman" panose="02020603050405020304" pitchFamily="18" charset="0"/>
              </a:rPr>
              <a:t>ｓ</a:t>
            </a:r>
            <a:r>
              <a:rPr lang="ja-JP" altLang="en-US" sz="1600" dirty="0">
                <a:ea typeface="HG丸ｺﾞｼｯｸM-PRO" panose="020F0600000000000000" pitchFamily="50" charset="-128"/>
                <a:cs typeface="Times New Roman" panose="02020603050405020304" pitchFamily="18" charset="0"/>
              </a:rPr>
              <a:t>の</a:t>
            </a:r>
            <a:r>
              <a:rPr lang="ja-JP" altLang="ja-JP" sz="1600" dirty="0" smtClean="0">
                <a:ea typeface="HG丸ｺﾞｼｯｸM-PRO" panose="020F0600000000000000" pitchFamily="50" charset="-128"/>
                <a:cs typeface="Times New Roman" panose="02020603050405020304" pitchFamily="18" charset="0"/>
              </a:rPr>
              <a:t>推進、スマート</a:t>
            </a:r>
            <a:endParaRPr lang="en-US" altLang="ja-JP" sz="1600" dirty="0" smtClean="0">
              <a:ea typeface="HG丸ｺﾞｼｯｸM-PRO" panose="020F0600000000000000" pitchFamily="50" charset="-128"/>
              <a:cs typeface="Times New Roman" panose="02020603050405020304" pitchFamily="18" charset="0"/>
            </a:endParaRPr>
          </a:p>
          <a:p>
            <a:pPr marL="135000" indent="-342900" algn="just">
              <a:defRPr/>
            </a:pPr>
            <a:r>
              <a:rPr lang="en-US" altLang="ja-JP" sz="1600" dirty="0" smtClean="0">
                <a:ea typeface="HG丸ｺﾞｼｯｸM-PRO" panose="020F0600000000000000" pitchFamily="50" charset="-128"/>
                <a:cs typeface="Times New Roman" panose="02020603050405020304" pitchFamily="18" charset="0"/>
              </a:rPr>
              <a:t>     </a:t>
            </a:r>
            <a:r>
              <a:rPr lang="ja-JP" altLang="ja-JP" sz="1600" dirty="0" smtClean="0">
                <a:ea typeface="HG丸ｺﾞｼｯｸM-PRO" panose="020F0600000000000000" pitchFamily="50" charset="-128"/>
                <a:cs typeface="Times New Roman" panose="02020603050405020304" pitchFamily="18" charset="0"/>
              </a:rPr>
              <a:t>シティ</a:t>
            </a:r>
            <a:r>
              <a:rPr lang="ja-JP" altLang="en-US" sz="1600" dirty="0" smtClean="0">
                <a:ea typeface="HG丸ｺﾞｼｯｸM-PRO" panose="020F0600000000000000" pitchFamily="50" charset="-128"/>
                <a:cs typeface="Times New Roman" panose="02020603050405020304" pitchFamily="18" charset="0"/>
              </a:rPr>
              <a:t>の実現に向けた取組について、重点的に取り組んでいき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p>
        </p:txBody>
      </p:sp>
      <p:sp>
        <p:nvSpPr>
          <p:cNvPr id="8" name="正方形/長方形 7"/>
          <p:cNvSpPr/>
          <p:nvPr/>
        </p:nvSpPr>
        <p:spPr>
          <a:xfrm>
            <a:off x="-1947" y="797"/>
            <a:ext cx="9144000" cy="369332"/>
          </a:xfrm>
          <a:prstGeom prst="rect">
            <a:avLst/>
          </a:prstGeom>
        </p:spPr>
        <p:txBody>
          <a:bodyPr wrap="square">
            <a:spAutoFit/>
          </a:bodyPr>
          <a:lstStyle/>
          <a:p>
            <a:r>
              <a:rPr lang="ja-JP" altLang="en-US" sz="13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1" name="角丸四角形 40"/>
          <p:cNvSpPr/>
          <p:nvPr/>
        </p:nvSpPr>
        <p:spPr>
          <a:xfrm>
            <a:off x="270456" y="1495615"/>
            <a:ext cx="8693239" cy="5311585"/>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indent="-342900" algn="just"/>
            <a:r>
              <a:rPr lang="ja-JP" altLang="en-US"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万博のインパクトを活かした</a:t>
            </a:r>
            <a:r>
              <a:rPr lang="ja-JP" altLang="en-US" b="1" u="sng"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a:t>
            </a:r>
            <a:endParaRPr lang="en-US" altLang="ja-JP"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　大阪の成長・発展のためには、万博開催・成功を一過性のものとせず、そのインパクトを最大限</a:t>
            </a:r>
            <a:r>
              <a:rPr lang="ja-JP" altLang="en-US" sz="1600" dirty="0" smtClean="0">
                <a:solidFill>
                  <a:schemeClr val="tx1"/>
                </a:solidFill>
                <a:latin typeface="Meiryo UI" panose="020B0604030504040204" pitchFamily="50" charset="-128"/>
                <a:ea typeface="Meiryo UI" panose="020B0604030504040204" pitchFamily="50" charset="-128"/>
              </a:rPr>
              <a:t>に</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活かす</a:t>
            </a:r>
            <a:r>
              <a:rPr lang="ja-JP" altLang="en-US" sz="1600" dirty="0">
                <a:solidFill>
                  <a:schemeClr val="tx1"/>
                </a:solidFill>
                <a:latin typeface="Meiryo UI" panose="020B0604030504040204" pitchFamily="50" charset="-128"/>
                <a:ea typeface="Meiryo UI" panose="020B0604030504040204" pitchFamily="50" charset="-128"/>
              </a:rPr>
              <a:t>ことで、将来に向けた「大阪の成長」「府民生活の向上」に確実につなげていかなければ</a:t>
            </a:r>
            <a:r>
              <a:rPr lang="ja-JP" altLang="en-US" sz="1600" dirty="0" smtClean="0">
                <a:solidFill>
                  <a:schemeClr val="tx1"/>
                </a:solidFill>
                <a:latin typeface="Meiryo UI" panose="020B0604030504040204" pitchFamily="50" charset="-128"/>
                <a:ea typeface="Meiryo UI" panose="020B0604030504040204" pitchFamily="50" charset="-128"/>
              </a:rPr>
              <a:t>なり</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smtClean="0">
                <a:solidFill>
                  <a:schemeClr val="tx1"/>
                </a:solidFill>
                <a:latin typeface="Meiryo UI" panose="020B0604030504040204" pitchFamily="50" charset="-128"/>
                <a:ea typeface="Meiryo UI" panose="020B0604030504040204" pitchFamily="50" charset="-128"/>
              </a:rPr>
              <a:t>　　ません</a:t>
            </a:r>
            <a:r>
              <a:rPr lang="ja-JP" altLang="en-US" sz="1600" dirty="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　そのため、万博本体と連動し、国内外から来阪される多くの方々を安全・安心、快適な環境の</a:t>
            </a:r>
            <a:r>
              <a:rPr lang="ja-JP" altLang="en-US" sz="1600" dirty="0" smtClean="0">
                <a:solidFill>
                  <a:schemeClr val="tx1"/>
                </a:solidFill>
                <a:latin typeface="Meiryo UI" panose="020B0604030504040204" pitchFamily="50" charset="-128"/>
                <a:ea typeface="Meiryo UI" panose="020B0604030504040204" pitchFamily="50" charset="-128"/>
              </a:rPr>
              <a:t>もと</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受け入れ</a:t>
            </a:r>
            <a:r>
              <a:rPr lang="ja-JP" altLang="en-US" sz="1600" dirty="0">
                <a:solidFill>
                  <a:schemeClr val="tx1"/>
                </a:solidFill>
                <a:latin typeface="Meiryo UI" panose="020B0604030504040204" pitchFamily="50" charset="-128"/>
                <a:ea typeface="Meiryo UI" panose="020B0604030504040204" pitchFamily="50" charset="-128"/>
              </a:rPr>
              <a:t>できるよう、交通アクセス等の整備や災害・危機管理事象への対応などに全力で</a:t>
            </a:r>
            <a:r>
              <a:rPr lang="ja-JP" altLang="en-US" sz="1600" dirty="0" smtClean="0">
                <a:solidFill>
                  <a:schemeClr val="tx1"/>
                </a:solidFill>
                <a:latin typeface="Meiryo UI" panose="020B0604030504040204" pitchFamily="50" charset="-128"/>
                <a:ea typeface="Meiryo UI" panose="020B0604030504040204" pitchFamily="50" charset="-128"/>
              </a:rPr>
              <a:t>取り組んで</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いきます</a:t>
            </a:r>
            <a:r>
              <a:rPr lang="ja-JP" altLang="en-US" sz="1600" dirty="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　あわせて、万博のインパクトを活かして、</a:t>
            </a:r>
            <a:r>
              <a:rPr lang="en-US" altLang="ja-JP" sz="1600" dirty="0">
                <a:solidFill>
                  <a:schemeClr val="tx1"/>
                </a:solidFill>
                <a:latin typeface="Meiryo UI" panose="020B0604030504040204" pitchFamily="50" charset="-128"/>
                <a:ea typeface="Meiryo UI" panose="020B0604030504040204" pitchFamily="50" charset="-128"/>
              </a:rPr>
              <a:t>SDG</a:t>
            </a:r>
            <a:r>
              <a:rPr lang="ja-JP" altLang="en-US" sz="1600" dirty="0" err="1">
                <a:solidFill>
                  <a:schemeClr val="tx1"/>
                </a:solidFill>
                <a:latin typeface="Meiryo UI" panose="020B0604030504040204" pitchFamily="50" charset="-128"/>
                <a:ea typeface="Meiryo UI" panose="020B0604030504040204" pitchFamily="50" charset="-128"/>
              </a:rPr>
              <a:t>ｓ</a:t>
            </a:r>
            <a:r>
              <a:rPr lang="ja-JP" altLang="en-US" sz="1600" dirty="0">
                <a:solidFill>
                  <a:schemeClr val="tx1"/>
                </a:solidFill>
                <a:latin typeface="Meiryo UI" panose="020B0604030504040204" pitchFamily="50" charset="-128"/>
                <a:ea typeface="Meiryo UI" panose="020B0604030504040204" pitchFamily="50" charset="-128"/>
              </a:rPr>
              <a:t>やスマートシティの取組みとの整合性を図りながら</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広く</a:t>
            </a:r>
            <a:r>
              <a:rPr lang="ja-JP" altLang="en-US" sz="1600" dirty="0">
                <a:solidFill>
                  <a:schemeClr val="tx1"/>
                </a:solidFill>
                <a:latin typeface="Meiryo UI" panose="020B0604030504040204" pitchFamily="50" charset="-128"/>
                <a:ea typeface="Meiryo UI" panose="020B0604030504040204" pitchFamily="50" charset="-128"/>
              </a:rPr>
              <a:t>府域で未来社会を先取りした施策等を重層的に展開していくことで、万博のレガシーを活かし</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大阪</a:t>
            </a:r>
            <a:r>
              <a:rPr lang="ja-JP" altLang="en-US" sz="1600" dirty="0">
                <a:solidFill>
                  <a:schemeClr val="tx1"/>
                </a:solidFill>
                <a:latin typeface="Meiryo UI" panose="020B0604030504040204" pitchFamily="50" charset="-128"/>
                <a:ea typeface="Meiryo UI" panose="020B0604030504040204" pitchFamily="50" charset="-128"/>
              </a:rPr>
              <a:t>の持続的な成長や府民の暮らしの安全・安心、利便性の向上を実現していきます。</a:t>
            </a:r>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endParaRPr lang="en-US" altLang="ja-JP" sz="1600" dirty="0">
              <a:solidFill>
                <a:schemeClr val="tx1"/>
              </a:solidFill>
              <a:latin typeface="Meiryo UI" panose="020B0604030504040204" pitchFamily="50" charset="-128"/>
              <a:ea typeface="Meiryo UI" panose="020B0604030504040204" pitchFamily="50" charset="-128"/>
            </a:endParaRPr>
          </a:p>
          <a:p>
            <a:pPr marL="198835" indent="-198835"/>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万博のテーマである「いのち輝く未来社会」の実現に向けて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、地域の健康づくり活動に加え、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を最大限生かし、“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１０歳若返り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”の取組みを、府内市町村や企業と連携して充実・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いきます。</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2" name="テキスト ボックス 1"/>
          <p:cNvSpPr txBox="1"/>
          <p:nvPr/>
        </p:nvSpPr>
        <p:spPr>
          <a:xfrm>
            <a:off x="4860032" y="1700808"/>
            <a:ext cx="3744416" cy="317860"/>
          </a:xfrm>
          <a:prstGeom prst="rect">
            <a:avLst/>
          </a:prstGeom>
          <a:solidFill>
            <a:schemeClr val="accent1"/>
          </a:solidFill>
          <a:ln>
            <a:solidFill>
              <a:schemeClr val="accent1"/>
            </a:solidFill>
            <a:prstDash val="solid"/>
          </a:ln>
        </p:spPr>
        <p:txBody>
          <a:bodyPr wrap="square" rtlCol="0">
            <a:spAutoFit/>
          </a:bodyPr>
          <a:lstStyle/>
          <a:p>
            <a:r>
              <a:rPr lang="en-US" altLang="ja-JP" sz="1400" i="1" dirty="0" smtClean="0">
                <a:solidFill>
                  <a:srgbClr val="FF0000"/>
                </a:solidFill>
              </a:rPr>
              <a:t>※</a:t>
            </a:r>
            <a:r>
              <a:rPr lang="ja-JP" altLang="en-US" sz="1400" i="1" dirty="0" smtClean="0">
                <a:solidFill>
                  <a:srgbClr val="FF0000"/>
                </a:solidFill>
              </a:rPr>
              <a:t>今後の検討状況を踏まえて、変更の可能性あり</a:t>
            </a:r>
            <a:endParaRPr kumimoji="1" lang="ja-JP" altLang="en-US" sz="1400" i="1" dirty="0">
              <a:solidFill>
                <a:srgbClr val="FF0000"/>
              </a:solidFill>
            </a:endParaRPr>
          </a:p>
        </p:txBody>
      </p:sp>
    </p:spTree>
    <p:extLst>
      <p:ext uri="{BB962C8B-B14F-4D97-AF65-F5344CB8AC3E}">
        <p14:creationId xmlns:p14="http://schemas.microsoft.com/office/powerpoint/2010/main" val="501874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2" name="角丸四角形 41"/>
          <p:cNvSpPr/>
          <p:nvPr/>
        </p:nvSpPr>
        <p:spPr>
          <a:xfrm>
            <a:off x="196403" y="548680"/>
            <a:ext cx="8751194" cy="612068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indent="-324000" algn="just">
              <a:lnSpc>
                <a:spcPts val="1350"/>
              </a:lnSpc>
            </a:pPr>
            <a:r>
              <a:rPr lang="ja-JP" altLang="en-US"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SDG</a:t>
            </a:r>
            <a:r>
              <a:rPr lang="ja-JP" altLang="en-US" b="1" u="sng" dirty="0" err="1">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ｓ</a:t>
            </a:r>
            <a:r>
              <a:rPr lang="ja-JP" altLang="en-US"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2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6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rPr>
              <a:t>月の国連サミットで採択</a:t>
            </a:r>
            <a:r>
              <a:rPr lang="ja-JP" altLang="en-US" sz="1600" dirty="0" smtClean="0">
                <a:solidFill>
                  <a:schemeClr val="tx1"/>
                </a:solidFill>
                <a:latin typeface="Meiryo UI" panose="020B0604030504040204" pitchFamily="50" charset="-128"/>
                <a:ea typeface="Meiryo UI" panose="020B0604030504040204" pitchFamily="50" charset="-128"/>
              </a:rPr>
              <a:t>された</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我々の社会を変革する：持続可能な開発のための</a:t>
            </a:r>
            <a:r>
              <a:rPr lang="en-US" altLang="ja-JP" sz="1600" dirty="0">
                <a:solidFill>
                  <a:schemeClr val="tx1"/>
                </a:solidFill>
                <a:latin typeface="Meiryo UI" panose="020B0604030504040204" pitchFamily="50" charset="-128"/>
                <a:ea typeface="Meiryo UI" panose="020B0604030504040204" pitchFamily="50" charset="-128"/>
              </a:rPr>
              <a:t>2030</a:t>
            </a:r>
            <a:r>
              <a:rPr lang="ja-JP" altLang="en-US" sz="1600" dirty="0">
                <a:solidFill>
                  <a:schemeClr val="tx1"/>
                </a:solidFill>
                <a:latin typeface="Meiryo UI" panose="020B0604030504040204" pitchFamily="50" charset="-128"/>
                <a:ea typeface="Meiryo UI" panose="020B0604030504040204" pitchFamily="50" charset="-128"/>
              </a:rPr>
              <a:t>アジェンダ」で設定された国際目標で</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2030</a:t>
            </a:r>
            <a:r>
              <a:rPr lang="ja-JP" altLang="en-US" sz="1600" dirty="0">
                <a:solidFill>
                  <a:schemeClr val="tx1"/>
                </a:solidFill>
                <a:latin typeface="Meiryo UI" panose="020B0604030504040204" pitchFamily="50" charset="-128"/>
                <a:ea typeface="Meiryo UI" panose="020B0604030504040204" pitchFamily="50" charset="-128"/>
              </a:rPr>
              <a:t>年までに達成すべき</a:t>
            </a:r>
            <a:r>
              <a:rPr lang="en-US" altLang="ja-JP" sz="1600" dirty="0">
                <a:solidFill>
                  <a:schemeClr val="tx1"/>
                </a:solidFill>
                <a:latin typeface="Meiryo UI" panose="020B0604030504040204" pitchFamily="50" charset="-128"/>
                <a:ea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rPr>
              <a:t>のゴールと</a:t>
            </a:r>
            <a:r>
              <a:rPr lang="en-US" altLang="ja-JP" sz="1600" dirty="0">
                <a:solidFill>
                  <a:schemeClr val="tx1"/>
                </a:solidFill>
                <a:latin typeface="Meiryo UI" panose="020B0604030504040204" pitchFamily="50" charset="-128"/>
                <a:ea typeface="Meiryo UI" panose="020B0604030504040204" pitchFamily="50" charset="-128"/>
              </a:rPr>
              <a:t>169</a:t>
            </a:r>
            <a:r>
              <a:rPr lang="ja-JP" altLang="en-US" sz="16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6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200" b="1" u="sng"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〇　かけがえのない地球を守り、持続可能な経済・社会・環境をどう実現していくのか、私たち</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一人一人</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考え、それぞれが</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更</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周りといっしょになって活動を広げ、目指していく目標です</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の基本理念である「誰一人取り残さない」社会を実現するためには、府民や企業、市町村など、あらゆるステークホルダーの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参画が不可欠となります。</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大阪府では、こうした観点から、世界の先頭に立って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を推進します</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777741"/>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373216"/>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51390" y="6097566"/>
              <a:ext cx="588962" cy="65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テキスト ボックス 27"/>
          <p:cNvSpPr txBox="1"/>
          <p:nvPr/>
        </p:nvSpPr>
        <p:spPr>
          <a:xfrm>
            <a:off x="4748806" y="715697"/>
            <a:ext cx="3744416" cy="317860"/>
          </a:xfrm>
          <a:prstGeom prst="rect">
            <a:avLst/>
          </a:prstGeom>
          <a:solidFill>
            <a:schemeClr val="accent1"/>
          </a:solidFill>
          <a:ln>
            <a:solidFill>
              <a:schemeClr val="accent1"/>
            </a:solidFill>
            <a:prstDash val="solid"/>
          </a:ln>
        </p:spPr>
        <p:txBody>
          <a:bodyPr wrap="square" rtlCol="0">
            <a:spAutoFit/>
          </a:bodyPr>
          <a:lstStyle/>
          <a:p>
            <a:r>
              <a:rPr lang="en-US" altLang="ja-JP" sz="1400" i="1" dirty="0" smtClean="0">
                <a:solidFill>
                  <a:srgbClr val="FF0000"/>
                </a:solidFill>
              </a:rPr>
              <a:t>※</a:t>
            </a:r>
            <a:r>
              <a:rPr lang="ja-JP" altLang="en-US" sz="1400" i="1" dirty="0" smtClean="0">
                <a:solidFill>
                  <a:srgbClr val="FF0000"/>
                </a:solidFill>
              </a:rPr>
              <a:t>今後の検討状況を踏まえて、変更の可能性あり</a:t>
            </a:r>
            <a:endParaRPr kumimoji="1" lang="ja-JP" altLang="en-US" sz="1400" i="1" dirty="0">
              <a:solidFill>
                <a:srgbClr val="FF0000"/>
              </a:solidFill>
            </a:endParaRPr>
          </a:p>
        </p:txBody>
      </p:sp>
    </p:spTree>
    <p:extLst>
      <p:ext uri="{BB962C8B-B14F-4D97-AF65-F5344CB8AC3E}">
        <p14:creationId xmlns:p14="http://schemas.microsoft.com/office/powerpoint/2010/main" val="1522831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1186" y="444455"/>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21186" y="21616"/>
            <a:ext cx="9144000" cy="369332"/>
          </a:xfrm>
          <a:prstGeom prst="rect">
            <a:avLst/>
          </a:prstGeom>
        </p:spPr>
        <p:txBody>
          <a:bodyPr wrap="square">
            <a:spAutoFit/>
          </a:bodyPr>
          <a:lstStyle/>
          <a:p>
            <a:r>
              <a:rPr lang="ja-JP" altLang="en-US" sz="13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基本目標・基本的方向</a:t>
            </a:r>
          </a:p>
        </p:txBody>
      </p:sp>
      <p:sp>
        <p:nvSpPr>
          <p:cNvPr id="43" name="角丸四角形 42"/>
          <p:cNvSpPr/>
          <p:nvPr/>
        </p:nvSpPr>
        <p:spPr>
          <a:xfrm>
            <a:off x="86296" y="692696"/>
            <a:ext cx="8964488" cy="610408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indent="-342900" algn="just">
              <a:lnSpc>
                <a:spcPts val="1350"/>
              </a:lnSpc>
            </a:pPr>
            <a:r>
              <a:rPr lang="ja-JP" altLang="en-US"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a:t>
            </a:r>
            <a:endParaRPr lang="en-US" altLang="ja-JP" sz="16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smtClean="0">
                <a:solidFill>
                  <a:schemeClr val="tx1"/>
                </a:solidFill>
                <a:latin typeface="Meiryo UI" panose="020B0604030504040204" pitchFamily="50" charset="-128"/>
                <a:ea typeface="Meiryo UI" panose="020B0604030504040204" pitchFamily="50" charset="-128"/>
              </a:rPr>
              <a:t>〇　</a:t>
            </a:r>
            <a:r>
              <a:rPr lang="en-US" altLang="ja-JP" sz="1600" dirty="0" smtClean="0">
                <a:solidFill>
                  <a:schemeClr val="tx1"/>
                </a:solidFill>
                <a:latin typeface="Meiryo UI" panose="020B0604030504040204" pitchFamily="50" charset="-128"/>
                <a:ea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rPr>
              <a:t>年大阪・関西万博の開催や人口減少・超高齢社会の到来を見据え、住民の生活の質（</a:t>
            </a:r>
            <a:r>
              <a:rPr lang="en-US" altLang="ja-JP" sz="1600" dirty="0" err="1" smtClean="0">
                <a:solidFill>
                  <a:schemeClr val="tx1"/>
                </a:solidFill>
                <a:latin typeface="Meiryo UI" panose="020B0604030504040204" pitchFamily="50" charset="-128"/>
                <a:ea typeface="Meiryo UI" panose="020B0604030504040204" pitchFamily="50" charset="-128"/>
              </a:rPr>
              <a:t>QoL</a:t>
            </a:r>
            <a:r>
              <a:rPr lang="ja-JP" altLang="en-US" sz="1600" dirty="0" smtClean="0">
                <a:solidFill>
                  <a:schemeClr val="tx1"/>
                </a:solidFill>
                <a:latin typeface="Meiryo UI" panose="020B0604030504040204" pitchFamily="50" charset="-128"/>
                <a:ea typeface="Meiryo UI" panose="020B0604030504040204" pitchFamily="50" charset="-128"/>
              </a:rPr>
              <a:t>）の向上や都市機能の強化を図っていく上で、</a:t>
            </a:r>
            <a:r>
              <a:rPr lang="en-US" altLang="ja-JP" sz="1600" dirty="0" smtClean="0">
                <a:solidFill>
                  <a:schemeClr val="tx1"/>
                </a:solidFill>
                <a:latin typeface="Meiryo UI" panose="020B0604030504040204" pitchFamily="50" charset="-128"/>
                <a:ea typeface="Meiryo UI" panose="020B0604030504040204" pitchFamily="50" charset="-128"/>
              </a:rPr>
              <a:t>AI</a:t>
            </a:r>
            <a:r>
              <a:rPr lang="ja-JP" altLang="en-US" sz="1600" dirty="0" smtClean="0">
                <a:solidFill>
                  <a:schemeClr val="tx1"/>
                </a:solidFill>
                <a:latin typeface="Meiryo UI" panose="020B0604030504040204" pitchFamily="50" charset="-128"/>
                <a:ea typeface="Meiryo UI" panose="020B0604030504040204" pitchFamily="50" charset="-128"/>
              </a:rPr>
              <a:t>や</a:t>
            </a:r>
            <a:r>
              <a:rPr lang="en-US" altLang="ja-JP" sz="1600" dirty="0" err="1" smtClean="0">
                <a:solidFill>
                  <a:schemeClr val="tx1"/>
                </a:solidFill>
                <a:latin typeface="Meiryo UI" panose="020B0604030504040204" pitchFamily="50" charset="-128"/>
                <a:ea typeface="Meiryo UI" panose="020B0604030504040204" pitchFamily="50" charset="-128"/>
              </a:rPr>
              <a:t>IoT</a:t>
            </a:r>
            <a:r>
              <a:rPr lang="ja-JP" altLang="en-US" sz="1600" dirty="0" smtClean="0">
                <a:solidFill>
                  <a:schemeClr val="tx1"/>
                </a:solidFill>
                <a:latin typeface="Meiryo UI" panose="020B0604030504040204" pitchFamily="50" charset="-128"/>
                <a:ea typeface="Meiryo UI" panose="020B0604030504040204" pitchFamily="50" charset="-128"/>
              </a:rPr>
              <a:t>などの先端技術を活用した「スマートシティ」の実現は不可欠です。</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a:solidFill>
                  <a:schemeClr val="tx1"/>
                </a:solidFill>
                <a:latin typeface="Meiryo UI" panose="020B0604030504040204" pitchFamily="50" charset="-128"/>
                <a:ea typeface="Meiryo UI" panose="020B0604030504040204" pitchFamily="50" charset="-128"/>
              </a:rPr>
              <a:t>〇　そのため、最先端技術のショーケースとなる</a:t>
            </a:r>
            <a:r>
              <a:rPr lang="en-US" altLang="ja-JP" sz="1600" dirty="0">
                <a:solidFill>
                  <a:schemeClr val="tx1"/>
                </a:solidFill>
                <a:latin typeface="Meiryo UI" panose="020B0604030504040204" pitchFamily="50" charset="-128"/>
                <a:ea typeface="Meiryo UI" panose="020B0604030504040204" pitchFamily="50" charset="-128"/>
              </a:rPr>
              <a:t>2025</a:t>
            </a:r>
            <a:r>
              <a:rPr lang="ja-JP" altLang="en-US" sz="1600" dirty="0">
                <a:solidFill>
                  <a:schemeClr val="tx1"/>
                </a:solidFill>
                <a:latin typeface="Meiryo UI" panose="020B0604030504040204" pitchFamily="50" charset="-128"/>
                <a:ea typeface="Meiryo UI" panose="020B0604030504040204" pitchFamily="50" charset="-128"/>
              </a:rPr>
              <a:t>年大阪・関西万博を大きなインパクトとしながら、</a:t>
            </a:r>
            <a:r>
              <a:rPr lang="en-US" altLang="ja-JP" sz="1600" dirty="0">
                <a:solidFill>
                  <a:schemeClr val="tx1"/>
                </a:solidFill>
                <a:latin typeface="Meiryo UI" panose="020B0604030504040204" pitchFamily="50" charset="-128"/>
                <a:ea typeface="Meiryo UI" panose="020B0604030504040204" pitchFamily="50" charset="-128"/>
              </a:rPr>
              <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府域全体で先端技術の利便性を住民に実感してもらえるような都市をめざすため</a:t>
            </a:r>
            <a:r>
              <a:rPr lang="ja-JP" altLang="en-US" sz="1600" dirty="0" smtClean="0">
                <a:solidFill>
                  <a:schemeClr val="tx1"/>
                </a:solidFill>
                <a:latin typeface="Meiryo UI" panose="020B0604030504040204" pitchFamily="50" charset="-128"/>
                <a:ea typeface="Meiryo UI" panose="020B0604030504040204" pitchFamily="50" charset="-128"/>
              </a:rPr>
              <a:t>、３つの基本姿勢に</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基づき、</a:t>
            </a:r>
            <a:r>
              <a:rPr lang="ja-JP" altLang="en-US" sz="1600" dirty="0">
                <a:solidFill>
                  <a:schemeClr val="tx1"/>
                </a:solidFill>
                <a:latin typeface="Meiryo UI" panose="020B0604030504040204" pitchFamily="50" charset="-128"/>
                <a:ea typeface="Meiryo UI" panose="020B0604030504040204" pitchFamily="50" charset="-128"/>
              </a:rPr>
              <a:t>「大阪モデル」のスマートシティ実現をめざします</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4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rPr>
              <a:t>住民が実感できるかたちで、「生活の質（</a:t>
            </a:r>
            <a:r>
              <a:rPr lang="en-US" altLang="ja-JP" sz="1600" dirty="0" err="1" smtClean="0">
                <a:solidFill>
                  <a:schemeClr val="tx1"/>
                </a:solidFill>
                <a:latin typeface="Meiryo UI" panose="020B0604030504040204" pitchFamily="50" charset="-128"/>
                <a:ea typeface="Meiryo UI" panose="020B0604030504040204" pitchFamily="50" charset="-128"/>
              </a:rPr>
              <a:t>Qol</a:t>
            </a:r>
            <a:r>
              <a:rPr lang="ja-JP" altLang="en-US" sz="1600" dirty="0" smtClean="0">
                <a:solidFill>
                  <a:schemeClr val="tx1"/>
                </a:solidFill>
                <a:latin typeface="Meiryo UI" panose="020B0604030504040204" pitchFamily="50" charset="-128"/>
                <a:ea typeface="Meiryo UI" panose="020B0604030504040204" pitchFamily="50" charset="-128"/>
              </a:rPr>
              <a:t>）の向上」をめざす</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smtClean="0">
                <a:solidFill>
                  <a:schemeClr val="tx1"/>
                </a:solidFill>
                <a:latin typeface="Meiryo UI" panose="020B0604030504040204" pitchFamily="50" charset="-128"/>
                <a:ea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rPr>
              <a:t>公民連携による「民間との協業」が大前提</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rPr>
              <a:t>「技術実験」に留まらず、「社会実装」のための取組みを蓄積</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600" dirty="0" smtClean="0">
                <a:solidFill>
                  <a:schemeClr val="tx1"/>
                </a:solidFill>
                <a:latin typeface="Meiryo UI" panose="020B0604030504040204" pitchFamily="50" charset="-128"/>
                <a:ea typeface="Meiryo UI" panose="020B0604030504040204" pitchFamily="50" charset="-128"/>
              </a:rPr>
              <a:t>〇</a:t>
            </a:r>
            <a:r>
              <a:rPr lang="ja-JP" altLang="en-US" sz="1600" dirty="0">
                <a:solidFill>
                  <a:schemeClr val="tx1"/>
                </a:solidFill>
                <a:latin typeface="Meiryo UI" panose="020B0604030504040204" pitchFamily="50" charset="-128"/>
                <a:ea typeface="Meiryo UI" panose="020B0604030504040204" pitchFamily="50" charset="-128"/>
              </a:rPr>
              <a:t>　また、「スーパーシティ」構想等により大胆な規制</a:t>
            </a:r>
            <a:r>
              <a:rPr lang="ja-JP" altLang="en-US" sz="1600" dirty="0" smtClean="0">
                <a:solidFill>
                  <a:schemeClr val="tx1"/>
                </a:solidFill>
                <a:latin typeface="Meiryo UI" panose="020B0604030504040204" pitchFamily="50" charset="-128"/>
                <a:ea typeface="Meiryo UI" panose="020B0604030504040204" pitchFamily="50" charset="-128"/>
              </a:rPr>
              <a:t>緩和を</a:t>
            </a:r>
            <a:r>
              <a:rPr lang="ja-JP" altLang="en-US" sz="1600" dirty="0">
                <a:solidFill>
                  <a:schemeClr val="tx1"/>
                </a:solidFill>
                <a:latin typeface="Meiryo UI" panose="020B0604030504040204" pitchFamily="50" charset="-128"/>
                <a:ea typeface="Meiryo UI" panose="020B0604030504040204" pitchFamily="50" charset="-128"/>
              </a:rPr>
              <a:t>実現し、万博に向けた未来社会</a:t>
            </a:r>
            <a:r>
              <a:rPr lang="ja-JP" altLang="en-US" sz="1600" dirty="0" smtClean="0">
                <a:solidFill>
                  <a:schemeClr val="tx1"/>
                </a:solidFill>
                <a:latin typeface="Meiryo UI" panose="020B0604030504040204" pitchFamily="50" charset="-128"/>
                <a:ea typeface="Meiryo UI" panose="020B0604030504040204" pitchFamily="50" charset="-128"/>
              </a:rPr>
              <a:t>の実験場で</a:t>
            </a:r>
            <a:r>
              <a:rPr lang="en-US" altLang="ja-JP" sz="1600" dirty="0" smtClean="0">
                <a:solidFill>
                  <a:schemeClr val="tx1"/>
                </a:solidFill>
                <a:latin typeface="Meiryo UI" panose="020B0604030504040204" pitchFamily="50" charset="-128"/>
                <a:ea typeface="Meiryo UI" panose="020B0604030504040204" pitchFamily="50" charset="-128"/>
              </a:rPr>
              <a:t/>
            </a:r>
            <a:br>
              <a:rPr lang="en-US" altLang="ja-JP" sz="1600" dirty="0" smtClean="0">
                <a:solidFill>
                  <a:schemeClr val="tx1"/>
                </a:solidFill>
                <a:latin typeface="Meiryo UI" panose="020B0604030504040204" pitchFamily="50" charset="-128"/>
                <a:ea typeface="Meiryo UI" panose="020B0604030504040204" pitchFamily="50" charset="-128"/>
              </a:rPr>
            </a:br>
            <a:r>
              <a:rPr lang="ja-JP" altLang="en-US" sz="1600" dirty="0" smtClean="0">
                <a:solidFill>
                  <a:schemeClr val="tx1"/>
                </a:solidFill>
                <a:latin typeface="Meiryo UI" panose="020B0604030504040204" pitchFamily="50" charset="-128"/>
                <a:ea typeface="Meiryo UI" panose="020B0604030504040204" pitchFamily="50" charset="-128"/>
              </a:rPr>
              <a:t>ある</a:t>
            </a:r>
            <a:r>
              <a:rPr lang="ja-JP" altLang="en-US" sz="1600" dirty="0">
                <a:solidFill>
                  <a:schemeClr val="tx1"/>
                </a:solidFill>
                <a:latin typeface="Meiryo UI" panose="020B0604030504040204" pitchFamily="50" charset="-128"/>
                <a:ea typeface="Meiryo UI" panose="020B0604030504040204" pitchFamily="50" charset="-128"/>
              </a:rPr>
              <a:t>夢洲等において、企業・研究機関等での最先端の研究開発・技術開発を加速して</a:t>
            </a:r>
            <a:r>
              <a:rPr lang="ja-JP" altLang="en-US" sz="1600" dirty="0" smtClean="0">
                <a:solidFill>
                  <a:schemeClr val="tx1"/>
                </a:solidFill>
                <a:latin typeface="Meiryo UI" panose="020B0604030504040204" pitchFamily="50" charset="-128"/>
                <a:ea typeface="Meiryo UI" panose="020B0604030504040204" pitchFamily="50" charset="-128"/>
              </a:rPr>
              <a:t>いきます。</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smtClean="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23</a:t>
            </a:fld>
            <a:endParaRPr lang="ja-JP" altLang="en-US" dirty="0">
              <a:solidFill>
                <a:prstClr val="black"/>
              </a:solidFill>
            </a:endParaRPr>
          </a:p>
        </p:txBody>
      </p:sp>
      <p:sp>
        <p:nvSpPr>
          <p:cNvPr id="7" name="テキスト ボックス 6"/>
          <p:cNvSpPr txBox="1"/>
          <p:nvPr/>
        </p:nvSpPr>
        <p:spPr>
          <a:xfrm>
            <a:off x="3835934" y="836712"/>
            <a:ext cx="4920630" cy="307777"/>
          </a:xfrm>
          <a:prstGeom prst="rect">
            <a:avLst/>
          </a:prstGeom>
          <a:solidFill>
            <a:schemeClr val="accent1"/>
          </a:solidFill>
          <a:ln>
            <a:solidFill>
              <a:schemeClr val="accent1"/>
            </a:solidFill>
            <a:prstDash val="solid"/>
          </a:ln>
        </p:spPr>
        <p:txBody>
          <a:bodyPr wrap="square" rtlCol="0">
            <a:spAutoFit/>
          </a:bodyPr>
          <a:lstStyle/>
          <a:p>
            <a:r>
              <a:rPr lang="en-US" altLang="ja-JP" sz="1400" i="1" dirty="0" smtClean="0">
                <a:solidFill>
                  <a:srgbClr val="FF0000"/>
                </a:solidFill>
              </a:rPr>
              <a:t>※</a:t>
            </a:r>
            <a:r>
              <a:rPr lang="ja-JP" altLang="en-US" sz="1400" i="1" dirty="0" smtClean="0">
                <a:solidFill>
                  <a:srgbClr val="FF0000"/>
                </a:solidFill>
              </a:rPr>
              <a:t>現時点の状況であり、今後の検討状況を踏まえ変更いたします</a:t>
            </a:r>
            <a:r>
              <a:rPr lang="ja-JP" altLang="en-US" sz="1400" i="1" dirty="0">
                <a:solidFill>
                  <a:srgbClr val="FF0000"/>
                </a:solidFill>
              </a:rPr>
              <a:t>。</a:t>
            </a:r>
            <a:endParaRPr kumimoji="1" lang="ja-JP" altLang="en-US" sz="1400" i="1" dirty="0">
              <a:solidFill>
                <a:srgbClr val="FF0000"/>
              </a:solidFill>
            </a:endParaRPr>
          </a:p>
        </p:txBody>
      </p:sp>
      <p:sp>
        <p:nvSpPr>
          <p:cNvPr id="25" name="山形 24"/>
          <p:cNvSpPr/>
          <p:nvPr/>
        </p:nvSpPr>
        <p:spPr>
          <a:xfrm>
            <a:off x="720384" y="5711440"/>
            <a:ext cx="6300000" cy="90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720384" y="4739432"/>
            <a:ext cx="6300000" cy="90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大阪・関西万博に向けた取組み</a:t>
            </a:r>
            <a:endParaRPr kumimoji="0" lang="ja-JP" altLang="en-US" sz="14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63276" y="4781528"/>
            <a:ext cx="709124" cy="1829911"/>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smtClean="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40433" y="5019936"/>
            <a:ext cx="5859902" cy="539629"/>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t"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41328" y="5984616"/>
            <a:ext cx="5858113" cy="539629"/>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t"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326848" y="5571848"/>
            <a:ext cx="1860744" cy="218440"/>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smtClean="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38849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79509" y="4725376"/>
            <a:ext cx="8784981" cy="2088000"/>
          </a:xfrm>
          <a:prstGeom prst="roundRect">
            <a:avLst>
              <a:gd name="adj" fmla="val 7131"/>
            </a:avLst>
          </a:prstGeom>
          <a:solidFill>
            <a:schemeClr val="accent1">
              <a:lumMod val="60000"/>
              <a:lumOff val="4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90604" y="2813383"/>
            <a:ext cx="8784981" cy="1802577"/>
          </a:xfrm>
          <a:prstGeom prst="roundRect">
            <a:avLst>
              <a:gd name="adj" fmla="val 7131"/>
            </a:avLst>
          </a:prstGeom>
          <a:solidFill>
            <a:schemeClr val="accent1">
              <a:lumMod val="60000"/>
              <a:lumOff val="4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94023" y="1046333"/>
            <a:ext cx="8784981" cy="1674328"/>
          </a:xfrm>
          <a:prstGeom prst="roundRect">
            <a:avLst>
              <a:gd name="adj" fmla="val 7131"/>
            </a:avLst>
          </a:prstGeom>
          <a:solidFill>
            <a:schemeClr val="accent1">
              <a:lumMod val="60000"/>
              <a:lumOff val="40000"/>
              <a:alpha val="26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a:t>
            </a:r>
            <a:r>
              <a:rPr kumimoji="1" lang="ja-JP" altLang="en-US" sz="1400" b="1"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9" y="51617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66880" y="1413501"/>
            <a:ext cx="4009993"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充実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366880" y="3192750"/>
            <a:ext cx="4062313"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もが健康でいきいきと暮らせる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）あらゆる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人が活躍できる「全員参画社会」の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実現</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366880" y="5108096"/>
            <a:ext cx="4062313"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⑤都市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としての経済機能を強化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実現</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協働</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798664" y="1413502"/>
            <a:ext cx="4076815"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762096" y="3215123"/>
            <a:ext cx="4113383"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④安全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・安心な地域を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つくる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確保</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基盤の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735034" y="5128111"/>
            <a:ext cx="4140445"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⑥定住</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魅力・都市魅力を強化</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強化</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発信</a:t>
            </a:r>
            <a:endParaRPr kumimoji="1" lang="en-US" altLang="ja-JP" sz="1200" b="0"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6442098" y="553772"/>
            <a:ext cx="2522392" cy="487930"/>
          </a:xfrm>
          <a:prstGeom prst="roundRect">
            <a:avLst>
              <a:gd name="adj" fmla="val 0"/>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a:ea typeface="Meiryo UI"/>
                <a:cs typeface="+mn-cs"/>
              </a:rPr>
              <a:t>黒字</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a:ea typeface="Meiryo UI"/>
                <a:cs typeface="+mn-cs"/>
              </a:rPr>
              <a:t>第１期から継続する方向</a:t>
            </a:r>
            <a:endParaRPr kumimoji="1" lang="en-US" altLang="ja-JP" sz="1200" b="1"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赤字：第２期で追加する新たな取組</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19" name="角丸四角形 18"/>
          <p:cNvSpPr/>
          <p:nvPr/>
        </p:nvSpPr>
        <p:spPr>
          <a:xfrm>
            <a:off x="5082379" y="2307694"/>
            <a:ext cx="3759279" cy="313130"/>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algn="just"/>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子どもたちの成長</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を支えるセーフティネットや教育</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充実</a:t>
            </a:r>
            <a:endParaRPr kumimoji="1" lang="ja-JP" altLang="en-US" sz="12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0" name="角丸四角形 19"/>
          <p:cNvSpPr/>
          <p:nvPr/>
        </p:nvSpPr>
        <p:spPr>
          <a:xfrm>
            <a:off x="789829" y="4423458"/>
            <a:ext cx="3422131" cy="285223"/>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algn="ctr">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誰もが活躍できる環境</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整備</a:t>
            </a:r>
            <a:r>
              <a:rPr lang="en-US" altLang="ja-JP"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外国人材の活用等</a:t>
            </a:r>
            <a:r>
              <a:rPr lang="en-US" altLang="ja-JP"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1" name="角丸四角形 20"/>
          <p:cNvSpPr/>
          <p:nvPr/>
        </p:nvSpPr>
        <p:spPr>
          <a:xfrm>
            <a:off x="4798789" y="6004466"/>
            <a:ext cx="3963323" cy="292373"/>
          </a:xfrm>
          <a:prstGeom prst="roundRect">
            <a:avLst/>
          </a:prstGeom>
        </p:spPr>
        <p:style>
          <a:lnRef idx="1">
            <a:schemeClr val="accent3"/>
          </a:lnRef>
          <a:fillRef idx="2">
            <a:schemeClr val="accent3"/>
          </a:fillRef>
          <a:effectRef idx="1">
            <a:schemeClr val="accent3"/>
          </a:effectRef>
          <a:fontRef idx="minor">
            <a:schemeClr val="dk1"/>
          </a:fontRef>
        </p:style>
        <p:txBody>
          <a:bodyPr lIns="72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＋百舌鳥・古市古墳群の世界遺産登録を活かした魅力発信</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5" name="角丸四角形 24"/>
          <p:cNvSpPr/>
          <p:nvPr/>
        </p:nvSpPr>
        <p:spPr>
          <a:xfrm>
            <a:off x="6508209" y="4169273"/>
            <a:ext cx="2096239" cy="25418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環境</a:t>
            </a: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にやさしい都市の実現</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5" name="楕円 4"/>
          <p:cNvSpPr/>
          <p:nvPr/>
        </p:nvSpPr>
        <p:spPr>
          <a:xfrm>
            <a:off x="6110761" y="4780898"/>
            <a:ext cx="936104"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Meiryo UI"/>
                <a:ea typeface="Meiryo UI"/>
                <a:cs typeface="+mn-cs"/>
              </a:rPr>
              <a:t>ｽﾏｰﾄｼﾃｨ</a:t>
            </a:r>
            <a:endParaRPr kumimoji="1" lang="ja-JP" altLang="en-US" sz="14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30" name="楕円 29"/>
          <p:cNvSpPr/>
          <p:nvPr/>
        </p:nvSpPr>
        <p:spPr>
          <a:xfrm>
            <a:off x="5326021" y="4761109"/>
            <a:ext cx="792088"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EA157A">
                    <a:lumMod val="75000"/>
                  </a:srgbClr>
                </a:solidFill>
                <a:effectLst/>
                <a:uLnTx/>
                <a:uFillTx/>
                <a:latin typeface="Meiryo UI"/>
                <a:ea typeface="Meiryo UI"/>
                <a:cs typeface="+mn-cs"/>
              </a:rPr>
              <a:t>SDG</a:t>
            </a:r>
            <a:r>
              <a:rPr kumimoji="1" lang="ja-JP" altLang="en-US" sz="1400" b="0" i="0" u="none" strike="noStrike" kern="1200" cap="none" spc="0" normalizeH="0" baseline="0" noProof="0" dirty="0" smtClean="0">
                <a:ln>
                  <a:noFill/>
                </a:ln>
                <a:solidFill>
                  <a:srgbClr val="EA157A">
                    <a:lumMod val="75000"/>
                  </a:srgbClr>
                </a:solidFill>
                <a:effectLst/>
                <a:uLnTx/>
                <a:uFillTx/>
                <a:latin typeface="Meiryo UI"/>
                <a:ea typeface="Meiryo UI"/>
                <a:cs typeface="+mn-cs"/>
              </a:rPr>
              <a:t>ｓ</a:t>
            </a:r>
            <a:endParaRPr kumimoji="1" lang="ja-JP" altLang="en-US" sz="1400" b="0" i="0" u="none" strike="noStrike" kern="1200" cap="none" spc="0" normalizeH="0" baseline="0" noProof="0" dirty="0">
              <a:ln>
                <a:noFill/>
              </a:ln>
              <a:solidFill>
                <a:srgbClr val="EA157A">
                  <a:lumMod val="75000"/>
                </a:srgbClr>
              </a:solidFill>
              <a:effectLst/>
              <a:uLnTx/>
              <a:uFillTx/>
              <a:latin typeface="Meiryo UI"/>
              <a:ea typeface="Meiryo UI"/>
              <a:cs typeface="+mn-cs"/>
            </a:endParaRPr>
          </a:p>
        </p:txBody>
      </p:sp>
      <p:sp>
        <p:nvSpPr>
          <p:cNvPr id="31" name="楕円 30"/>
          <p:cNvSpPr/>
          <p:nvPr/>
        </p:nvSpPr>
        <p:spPr>
          <a:xfrm>
            <a:off x="5318673" y="2838085"/>
            <a:ext cx="792088"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EA157A">
                    <a:lumMod val="75000"/>
                  </a:srgbClr>
                </a:solidFill>
                <a:effectLst/>
                <a:uLnTx/>
                <a:uFillTx/>
                <a:latin typeface="Meiryo UI"/>
                <a:ea typeface="Meiryo UI"/>
                <a:cs typeface="+mn-cs"/>
              </a:rPr>
              <a:t>SDG</a:t>
            </a:r>
            <a:r>
              <a:rPr kumimoji="1" lang="ja-JP" altLang="en-US" sz="1400" b="0" i="0" u="none" strike="noStrike" kern="1200" cap="none" spc="0" normalizeH="0" baseline="0" noProof="0" dirty="0" smtClean="0">
                <a:ln>
                  <a:noFill/>
                </a:ln>
                <a:solidFill>
                  <a:srgbClr val="EA157A">
                    <a:lumMod val="75000"/>
                  </a:srgbClr>
                </a:solidFill>
                <a:effectLst/>
                <a:uLnTx/>
                <a:uFillTx/>
                <a:latin typeface="Meiryo UI"/>
                <a:ea typeface="Meiryo UI"/>
                <a:cs typeface="+mn-cs"/>
              </a:rPr>
              <a:t>ｓ</a:t>
            </a:r>
            <a:endParaRPr kumimoji="1" lang="ja-JP" altLang="en-US" sz="1400" b="0" i="0" u="none" strike="noStrike" kern="1200" cap="none" spc="0" normalizeH="0" baseline="0" noProof="0" dirty="0">
              <a:ln>
                <a:noFill/>
              </a:ln>
              <a:solidFill>
                <a:srgbClr val="EA157A">
                  <a:lumMod val="75000"/>
                </a:srgbClr>
              </a:solidFill>
              <a:effectLst/>
              <a:uLnTx/>
              <a:uFillTx/>
              <a:latin typeface="Meiryo UI"/>
              <a:ea typeface="Meiryo UI"/>
              <a:cs typeface="+mn-cs"/>
            </a:endParaRPr>
          </a:p>
        </p:txBody>
      </p:sp>
      <p:sp>
        <p:nvSpPr>
          <p:cNvPr id="32" name="楕円 31"/>
          <p:cNvSpPr/>
          <p:nvPr/>
        </p:nvSpPr>
        <p:spPr>
          <a:xfrm>
            <a:off x="5318673" y="1038528"/>
            <a:ext cx="792088"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EA157A">
                    <a:lumMod val="75000"/>
                  </a:srgbClr>
                </a:solidFill>
                <a:effectLst/>
                <a:uLnTx/>
                <a:uFillTx/>
                <a:latin typeface="Meiryo UI"/>
                <a:ea typeface="Meiryo UI"/>
                <a:cs typeface="+mn-cs"/>
              </a:rPr>
              <a:t>SDG</a:t>
            </a:r>
            <a:r>
              <a:rPr kumimoji="1" lang="ja-JP" altLang="en-US" sz="1400" b="0" i="0" u="none" strike="noStrike" kern="1200" cap="none" spc="0" normalizeH="0" baseline="0" noProof="0" dirty="0" smtClean="0">
                <a:ln>
                  <a:noFill/>
                </a:ln>
                <a:solidFill>
                  <a:srgbClr val="EA157A">
                    <a:lumMod val="75000"/>
                  </a:srgbClr>
                </a:solidFill>
                <a:effectLst/>
                <a:uLnTx/>
                <a:uFillTx/>
                <a:latin typeface="Meiryo UI"/>
                <a:ea typeface="Meiryo UI"/>
                <a:cs typeface="+mn-cs"/>
              </a:rPr>
              <a:t>ｓ</a:t>
            </a:r>
            <a:endParaRPr kumimoji="1" lang="ja-JP" altLang="en-US" sz="1400" b="0" i="0" u="none" strike="noStrike" kern="1200" cap="none" spc="0" normalizeH="0" baseline="0" noProof="0" dirty="0">
              <a:ln>
                <a:noFill/>
              </a:ln>
              <a:solidFill>
                <a:srgbClr val="EA157A">
                  <a:lumMod val="75000"/>
                </a:srgbClr>
              </a:solidFill>
              <a:effectLst/>
              <a:uLnTx/>
              <a:uFillTx/>
              <a:latin typeface="Meiryo UI"/>
              <a:ea typeface="Meiryo UI"/>
              <a:cs typeface="+mn-cs"/>
            </a:endParaRPr>
          </a:p>
        </p:txBody>
      </p:sp>
      <p:sp>
        <p:nvSpPr>
          <p:cNvPr id="33" name="楕円 32"/>
          <p:cNvSpPr/>
          <p:nvPr/>
        </p:nvSpPr>
        <p:spPr>
          <a:xfrm>
            <a:off x="4541910" y="4753137"/>
            <a:ext cx="792088"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ADDC">
                    <a:lumMod val="75000"/>
                  </a:srgbClr>
                </a:solidFill>
                <a:effectLst/>
                <a:uLnTx/>
                <a:uFillTx/>
                <a:latin typeface="Meiryo UI"/>
                <a:ea typeface="Meiryo UI"/>
                <a:cs typeface="+mn-cs"/>
              </a:rPr>
              <a:t>万博</a:t>
            </a:r>
            <a:endParaRPr kumimoji="1" lang="ja-JP" altLang="en-US" sz="1400" b="0" i="0" u="none" strike="noStrike" kern="1200" cap="none" spc="0" normalizeH="0" baseline="0" noProof="0" dirty="0">
              <a:ln>
                <a:noFill/>
              </a:ln>
              <a:solidFill>
                <a:srgbClr val="00ADDC">
                  <a:lumMod val="75000"/>
                </a:srgbClr>
              </a:solidFill>
              <a:effectLst/>
              <a:uLnTx/>
              <a:uFillTx/>
              <a:latin typeface="Meiryo UI"/>
              <a:ea typeface="Meiryo UI"/>
              <a:cs typeface="+mn-cs"/>
            </a:endParaRPr>
          </a:p>
        </p:txBody>
      </p:sp>
      <p:sp>
        <p:nvSpPr>
          <p:cNvPr id="34" name="楕円 33"/>
          <p:cNvSpPr/>
          <p:nvPr/>
        </p:nvSpPr>
        <p:spPr>
          <a:xfrm>
            <a:off x="4519400" y="2829899"/>
            <a:ext cx="792088"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ADDC">
                    <a:lumMod val="75000"/>
                  </a:srgbClr>
                </a:solidFill>
                <a:effectLst/>
                <a:uLnTx/>
                <a:uFillTx/>
                <a:latin typeface="Meiryo UI"/>
                <a:ea typeface="Meiryo UI"/>
                <a:cs typeface="+mn-cs"/>
              </a:rPr>
              <a:t>万博</a:t>
            </a:r>
            <a:endParaRPr kumimoji="1" lang="ja-JP" altLang="en-US" sz="1400" b="0" i="0" u="none" strike="noStrike" kern="1200" cap="none" spc="0" normalizeH="0" baseline="0" noProof="0" dirty="0">
              <a:ln>
                <a:noFill/>
              </a:ln>
              <a:solidFill>
                <a:srgbClr val="00ADDC">
                  <a:lumMod val="75000"/>
                </a:srgbClr>
              </a:solidFill>
              <a:effectLst/>
              <a:uLnTx/>
              <a:uFillTx/>
              <a:latin typeface="Meiryo UI"/>
              <a:ea typeface="Meiryo UI"/>
              <a:cs typeface="+mn-cs"/>
            </a:endParaRPr>
          </a:p>
        </p:txBody>
      </p:sp>
      <p:sp>
        <p:nvSpPr>
          <p:cNvPr id="35" name="楕円 34"/>
          <p:cNvSpPr/>
          <p:nvPr/>
        </p:nvSpPr>
        <p:spPr>
          <a:xfrm>
            <a:off x="6110761" y="2835684"/>
            <a:ext cx="936104"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Meiryo UI"/>
                <a:ea typeface="Meiryo UI"/>
                <a:cs typeface="+mn-cs"/>
              </a:rPr>
              <a:t>ｽﾏｰﾄｼﾃｨ</a:t>
            </a:r>
            <a:endParaRPr kumimoji="1" lang="ja-JP" altLang="en-US" sz="14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36" name="楕円 35"/>
          <p:cNvSpPr/>
          <p:nvPr/>
        </p:nvSpPr>
        <p:spPr>
          <a:xfrm>
            <a:off x="4500004" y="1037438"/>
            <a:ext cx="792088"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ADDC">
                    <a:lumMod val="75000"/>
                  </a:srgbClr>
                </a:solidFill>
                <a:effectLst/>
                <a:uLnTx/>
                <a:uFillTx/>
                <a:latin typeface="Meiryo UI"/>
                <a:ea typeface="Meiryo UI"/>
                <a:cs typeface="+mn-cs"/>
              </a:rPr>
              <a:t>万博</a:t>
            </a:r>
            <a:endParaRPr kumimoji="1" lang="ja-JP" altLang="en-US" sz="1400" b="0" i="0" u="none" strike="noStrike" kern="1200" cap="none" spc="0" normalizeH="0" baseline="0" noProof="0" dirty="0">
              <a:ln>
                <a:noFill/>
              </a:ln>
              <a:solidFill>
                <a:srgbClr val="00ADDC">
                  <a:lumMod val="75000"/>
                </a:srgbClr>
              </a:solidFill>
              <a:effectLst/>
              <a:uLnTx/>
              <a:uFillTx/>
              <a:latin typeface="Meiryo UI"/>
              <a:ea typeface="Meiryo UI"/>
              <a:cs typeface="+mn-cs"/>
            </a:endParaRPr>
          </a:p>
        </p:txBody>
      </p:sp>
      <p:sp>
        <p:nvSpPr>
          <p:cNvPr id="37" name="楕円 36"/>
          <p:cNvSpPr/>
          <p:nvPr/>
        </p:nvSpPr>
        <p:spPr>
          <a:xfrm>
            <a:off x="6129679" y="1031997"/>
            <a:ext cx="936104" cy="347213"/>
          </a:xfrm>
          <a:prstGeom prst="ellipse">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rgbClr val="FF0000"/>
                </a:solidFill>
                <a:effectLst/>
                <a:uLnTx/>
                <a:uFillTx/>
                <a:latin typeface="Meiryo UI"/>
                <a:ea typeface="Meiryo UI"/>
                <a:cs typeface="+mn-cs"/>
              </a:rPr>
              <a:t>ｽﾏｰﾄｼﾃｨ</a:t>
            </a:r>
            <a:endParaRPr kumimoji="1" lang="ja-JP" altLang="en-US" sz="14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39" name="正方形/長方形 38"/>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68258" y="683812"/>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　基本目標・基本的方向の枠組み</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sp>
        <p:nvSpPr>
          <p:cNvPr id="38" name="角丸四角形 37"/>
          <p:cNvSpPr/>
          <p:nvPr/>
        </p:nvSpPr>
        <p:spPr>
          <a:xfrm>
            <a:off x="6508209" y="3446169"/>
            <a:ext cx="2456281" cy="482428"/>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lvl="0">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ソフト・</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ハード両面</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災害対応力</a:t>
            </a:r>
            <a:endParaRPr lang="en-US" altLang="ja-JP"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defRPr/>
            </a:pP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を強化（強靭化の取組） </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2" name="角丸四角形 41"/>
          <p:cNvSpPr/>
          <p:nvPr/>
        </p:nvSpPr>
        <p:spPr>
          <a:xfrm>
            <a:off x="2079017" y="5421522"/>
            <a:ext cx="2564844" cy="449510"/>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イノベーションの</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推進（大阪産業局</a:t>
            </a:r>
            <a:endParaRPr lang="en-US" altLang="ja-JP"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と連携した企業支援の強化</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200" b="1" dirty="0" smtClean="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826085" y="6345799"/>
            <a:ext cx="2588029" cy="271953"/>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lvl="0" algn="ctr">
              <a:defRPr/>
            </a:pPr>
            <a:r>
              <a:rPr kumimoji="1" lang="ja-JP" altLang="en-US" sz="1200" b="0" i="0" u="none" strike="noStrike" kern="1200" cap="none" spc="0" normalizeH="0" baseline="0" noProof="0" dirty="0" smtClean="0">
                <a:ln>
                  <a:noFill/>
                </a:ln>
                <a:solidFill>
                  <a:srgbClr val="FF0000"/>
                </a:solidFill>
                <a:effectLst/>
                <a:uLnTx/>
                <a:uFillTx/>
                <a:latin typeface="Meiryo UI"/>
                <a:ea typeface="Meiryo UI"/>
                <a:cs typeface="+mn-cs"/>
              </a:rPr>
              <a:t>＋</a:t>
            </a:r>
            <a:r>
              <a:rPr lang="ja-JP" altLang="en-US" sz="1200" b="1" dirty="0">
                <a:ln w="0"/>
                <a:solidFill>
                  <a:srgbClr val="FF0000"/>
                </a:solidFill>
                <a:latin typeface="Meiryo UI" panose="020B0604030504040204" pitchFamily="50" charset="-128"/>
                <a:ea typeface="Meiryo UI" panose="020B0604030504040204" pitchFamily="50" charset="-128"/>
                <a:cs typeface="Meiryo UI" panose="020B0604030504040204" pitchFamily="50" charset="-128"/>
              </a:rPr>
              <a:t>民間活力による新たな公園管理制度</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4" name="角丸四角形 43"/>
          <p:cNvSpPr/>
          <p:nvPr/>
        </p:nvSpPr>
        <p:spPr>
          <a:xfrm>
            <a:off x="2057756" y="2060847"/>
            <a:ext cx="2011965" cy="265047"/>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＋ワークライフバランスの推進</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5" name="角丸四角形 44"/>
          <p:cNvSpPr/>
          <p:nvPr/>
        </p:nvSpPr>
        <p:spPr>
          <a:xfrm>
            <a:off x="6615005" y="1726423"/>
            <a:ext cx="1701411" cy="285573"/>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＋グローバル人材の育成</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46" name="角丸四角形 45"/>
          <p:cNvSpPr/>
          <p:nvPr/>
        </p:nvSpPr>
        <p:spPr>
          <a:xfrm>
            <a:off x="2051720" y="3446168"/>
            <a:ext cx="2160240" cy="350511"/>
          </a:xfrm>
          <a:prstGeom prst="roundRect">
            <a:avLst/>
          </a:prstGeom>
        </p:spPr>
        <p:style>
          <a:lnRef idx="1">
            <a:schemeClr val="accent3"/>
          </a:lnRef>
          <a:fillRef idx="2">
            <a:schemeClr val="accent3"/>
          </a:fillRef>
          <a:effectRef idx="1">
            <a:schemeClr val="accent3"/>
          </a:effectRef>
          <a:fontRef idx="minor">
            <a:schemeClr val="dk1"/>
          </a:fontRef>
        </p:style>
        <p:txBody>
          <a:bodyPr lIns="36000" tIns="72000" rIns="36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Meiryo UI"/>
                <a:ea typeface="Meiryo UI"/>
                <a:cs typeface="+mn-cs"/>
              </a:rPr>
              <a:t>＋健康アプリ「アスマイル」の展開</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Tree>
    <p:extLst>
      <p:ext uri="{BB962C8B-B14F-4D97-AF65-F5344CB8AC3E}">
        <p14:creationId xmlns:p14="http://schemas.microsoft.com/office/powerpoint/2010/main" val="2958203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a:t>
            </a:r>
            <a:r>
              <a:rPr lang="ja-JP" altLang="en-US" sz="1400" b="1" dirty="0" smtClean="0">
                <a:solidFill>
                  <a:schemeClr val="tx1"/>
                </a:solidFill>
              </a:rPr>
              <a:t>の安定</a:t>
            </a:r>
            <a:r>
              <a:rPr lang="ja-JP" altLang="en-US" sz="1400" b="1" dirty="0">
                <a:solidFill>
                  <a:schemeClr val="tx1"/>
                </a:solidFill>
              </a:rPr>
              <a:t>した雇用</a:t>
            </a:r>
            <a:r>
              <a:rPr lang="ja-JP" altLang="en-US" sz="1400" b="1" dirty="0" smtClean="0">
                <a:solidFill>
                  <a:schemeClr val="tx1"/>
                </a:solidFill>
              </a:rPr>
              <a:t>支援</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a:t>
            </a:r>
            <a:r>
              <a:rPr lang="ja-JP" altLang="en-US" sz="1400" dirty="0" smtClean="0">
                <a:solidFill>
                  <a:schemeClr val="tx1"/>
                </a:solidFill>
              </a:rPr>
              <a:t>（若者の安定した就職</a:t>
            </a:r>
            <a:r>
              <a:rPr lang="ja-JP" altLang="en-US" sz="1400" dirty="0">
                <a:solidFill>
                  <a:schemeClr val="tx1"/>
                </a:solidFill>
              </a:rPr>
              <a:t>支援、職場定着</a:t>
            </a:r>
            <a:r>
              <a:rPr lang="ja-JP" altLang="en-US" sz="1400" dirty="0" smtClean="0">
                <a:solidFill>
                  <a:schemeClr val="tx1"/>
                </a:solidFill>
              </a:rPr>
              <a:t>支援　</a:t>
            </a:r>
            <a:r>
              <a:rPr lang="ja-JP" altLang="en-US" sz="1400" dirty="0">
                <a:solidFill>
                  <a:schemeClr val="tx1"/>
                </a:solidFill>
              </a:rPr>
              <a:t>高校生に対する府内中小企業の魅力</a:t>
            </a:r>
            <a:r>
              <a:rPr lang="ja-JP" altLang="en-US" sz="1400" dirty="0" smtClean="0">
                <a:solidFill>
                  <a:schemeClr val="tx1"/>
                </a:solidFill>
              </a:rPr>
              <a:t>発信　等）</a:t>
            </a:r>
            <a:endParaRPr lang="en-US" altLang="ja-JP" sz="1400" dirty="0" smtClean="0">
              <a:solidFill>
                <a:schemeClr val="tx1"/>
              </a:solidFill>
            </a:endParaRPr>
          </a:p>
          <a:p>
            <a:r>
              <a:rPr lang="ja-JP" altLang="en-US" sz="1400" b="1" dirty="0">
                <a:solidFill>
                  <a:schemeClr val="tx1"/>
                </a:solidFill>
              </a:rPr>
              <a:t>（２）女性の活躍</a:t>
            </a:r>
            <a:r>
              <a:rPr lang="ja-JP" altLang="en-US" sz="1400" b="1" dirty="0" smtClean="0">
                <a:solidFill>
                  <a:schemeClr val="tx1"/>
                </a:solidFill>
              </a:rPr>
              <a:t>支援</a:t>
            </a:r>
            <a:r>
              <a:rPr lang="ja-JP" altLang="en-US" sz="1400" dirty="0" smtClean="0">
                <a:solidFill>
                  <a:schemeClr val="tx1"/>
                </a:solidFill>
              </a:rPr>
              <a:t>（</a:t>
            </a:r>
            <a:r>
              <a:rPr lang="ja-JP" altLang="en-US" sz="1400" dirty="0" smtClean="0">
                <a:solidFill>
                  <a:srgbClr val="FF0000"/>
                </a:solidFill>
              </a:rPr>
              <a:t>ワーク・ライフ・バランス</a:t>
            </a:r>
            <a:r>
              <a:rPr lang="ja-JP" altLang="en-US" sz="1400" dirty="0">
                <a:solidFill>
                  <a:srgbClr val="FF0000"/>
                </a:solidFill>
              </a:rPr>
              <a:t>の推進</a:t>
            </a:r>
            <a:r>
              <a:rPr lang="ja-JP" altLang="en-US" sz="1400" dirty="0">
                <a:solidFill>
                  <a:schemeClr val="tx1"/>
                </a:solidFill>
              </a:rPr>
              <a:t>、女性の職域</a:t>
            </a:r>
            <a:r>
              <a:rPr lang="ja-JP" altLang="en-US" sz="1400" dirty="0" smtClean="0">
                <a:solidFill>
                  <a:schemeClr val="tx1"/>
                </a:solidFill>
              </a:rPr>
              <a:t>拡大　等</a:t>
            </a:r>
            <a:r>
              <a:rPr lang="ja-JP" altLang="en-US" sz="1400" dirty="0">
                <a:solidFill>
                  <a:schemeClr val="tx1"/>
                </a:solidFill>
              </a:rPr>
              <a:t>）</a:t>
            </a:r>
            <a:endParaRPr lang="en-US" altLang="ja-JP" sz="1400" dirty="0">
              <a:solidFill>
                <a:schemeClr val="tx1"/>
              </a:solidFill>
            </a:endParaRPr>
          </a:p>
          <a:p>
            <a:r>
              <a:rPr lang="ja-JP" altLang="en-US" sz="1400" b="1" dirty="0">
                <a:solidFill>
                  <a:schemeClr val="tx1"/>
                </a:solidFill>
              </a:rPr>
              <a:t>（３）結婚・妊娠・出産・子育て環境の</a:t>
            </a:r>
            <a:r>
              <a:rPr lang="ja-JP" altLang="en-US" sz="1400" b="1" dirty="0" smtClean="0">
                <a:solidFill>
                  <a:schemeClr val="tx1"/>
                </a:solidFill>
              </a:rPr>
              <a:t>充実</a:t>
            </a:r>
            <a:r>
              <a:rPr lang="ja-JP" altLang="en-US" sz="1400" dirty="0" smtClean="0">
                <a:solidFill>
                  <a:schemeClr val="tx1"/>
                </a:solidFill>
              </a:rPr>
              <a:t>（</a:t>
            </a:r>
            <a:r>
              <a:rPr lang="ja-JP" altLang="en-US" sz="1400" dirty="0">
                <a:solidFill>
                  <a:schemeClr val="tx1"/>
                </a:solidFill>
              </a:rPr>
              <a:t>子ども・子育て支援新制度、放課後</a:t>
            </a:r>
            <a:r>
              <a:rPr lang="ja-JP" altLang="en-US" sz="1400" dirty="0" smtClean="0">
                <a:solidFill>
                  <a:schemeClr val="tx1"/>
                </a:solidFill>
              </a:rPr>
              <a:t>児童クラブ</a:t>
            </a:r>
            <a:r>
              <a:rPr lang="ja-JP" altLang="en-US" sz="1400" dirty="0">
                <a:solidFill>
                  <a:schemeClr val="tx1"/>
                </a:solidFill>
              </a:rPr>
              <a:t>等の拡充</a:t>
            </a:r>
            <a:r>
              <a:rPr lang="ja-JP" altLang="en-US" sz="1400" dirty="0" smtClean="0">
                <a:solidFill>
                  <a:schemeClr val="tx1"/>
                </a:solidFill>
              </a:rPr>
              <a:t>・</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a:t>
            </a:r>
            <a:r>
              <a:rPr lang="ja-JP" altLang="en-US" sz="1400" dirty="0" smtClean="0">
                <a:solidFill>
                  <a:srgbClr val="FF0000"/>
                </a:solidFill>
              </a:rPr>
              <a:t>事業</a:t>
            </a:r>
            <a:r>
              <a:rPr lang="ja-JP" altLang="en-US" sz="1400" dirty="0">
                <a:solidFill>
                  <a:srgbClr val="FF0000"/>
                </a:solidFill>
              </a:rPr>
              <a:t>所内保育施設の開設支援</a:t>
            </a:r>
            <a:r>
              <a:rPr lang="ja-JP" altLang="en-US" sz="1400" dirty="0">
                <a:solidFill>
                  <a:schemeClr val="tx1"/>
                </a:solidFill>
              </a:rPr>
              <a:t>　等</a:t>
            </a:r>
            <a:r>
              <a:rPr lang="ja-JP" altLang="en-US" sz="1400" dirty="0" smtClean="0">
                <a:solidFill>
                  <a:schemeClr val="tx1"/>
                </a:solidFill>
              </a:rPr>
              <a:t>）</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弱　</a:t>
            </a:r>
            <a:r>
              <a:rPr kumimoji="1" lang="ja-JP" altLang="en-US" sz="1400" b="1" dirty="0" err="1" smtClean="0">
                <a:solidFill>
                  <a:schemeClr val="tx1"/>
                </a:solidFill>
              </a:rPr>
              <a:t>み</a:t>
            </a: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23674"/>
            <a:ext cx="2662665" cy="1217765"/>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184600"/>
            <a:ext cx="2769989" cy="212900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899592" y="3250053"/>
            <a:ext cx="2231356"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smtClean="0"/>
              <a:t>　基本目標①：</a:t>
            </a:r>
            <a:r>
              <a:rPr lang="ja-JP" altLang="ja-JP" sz="1600" b="1" dirty="0" smtClean="0"/>
              <a:t>若い</a:t>
            </a:r>
            <a:r>
              <a:rPr lang="ja-JP" altLang="ja-JP" sz="1600" b="1" dirty="0"/>
              <a:t>世代の</a:t>
            </a:r>
            <a:r>
              <a:rPr lang="ja-JP" altLang="ja-JP" sz="1600" b="1" dirty="0" smtClean="0"/>
              <a:t>就職</a:t>
            </a:r>
            <a:r>
              <a:rPr lang="ja-JP" altLang="en-US" sz="1600" b="1" dirty="0" smtClean="0"/>
              <a:t>・結婚</a:t>
            </a:r>
            <a:r>
              <a:rPr lang="ja-JP" altLang="ja-JP" sz="1600" b="1" dirty="0" smtClean="0"/>
              <a:t>・</a:t>
            </a:r>
            <a:r>
              <a:rPr lang="ja-JP" altLang="ja-JP" sz="1600" b="1" dirty="0"/>
              <a:t>出産・子育ての希望を実現</a:t>
            </a:r>
            <a:r>
              <a:rPr lang="ja-JP" altLang="ja-JP" sz="1600" b="1" dirty="0" smtClean="0"/>
              <a:t>する</a:t>
            </a:r>
            <a:endParaRPr lang="en-US" altLang="ja-JP" sz="1600" b="1" dirty="0" smtClean="0"/>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a:t>
            </a:r>
            <a:r>
              <a:rPr lang="ja-JP" altLang="ja-JP" sz="1600" dirty="0" smtClean="0"/>
              <a:t>や</a:t>
            </a:r>
            <a:r>
              <a:rPr lang="ja-JP" altLang="en-US" sz="1600" dirty="0" smtClean="0"/>
              <a:t>結婚・</a:t>
            </a:r>
            <a:r>
              <a:rPr lang="ja-JP" altLang="ja-JP" sz="1600" dirty="0" smtClean="0"/>
              <a:t>妊娠</a:t>
            </a:r>
            <a:r>
              <a:rPr lang="ja-JP" altLang="ja-JP" sz="1600" dirty="0"/>
              <a:t>・出産・子育ての切れ目のない支援により、結婚・出産・子育ての希望が実現できる環境を</a:t>
            </a:r>
            <a:r>
              <a:rPr lang="ja-JP" altLang="ja-JP" sz="1600" dirty="0" smtClean="0"/>
              <a:t>整備</a:t>
            </a:r>
            <a:r>
              <a:rPr lang="ja-JP" altLang="en-US" sz="1600" dirty="0" smtClean="0"/>
              <a:t>します</a:t>
            </a:r>
            <a:r>
              <a:rPr lang="ja-JP" altLang="ja-JP" sz="1600" dirty="0" smtClean="0"/>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a:t>
            </a:r>
            <a:r>
              <a:rPr lang="ja-JP" altLang="en-US" sz="1200" dirty="0" smtClean="0"/>
              <a:t>人口が集積している</a:t>
            </a:r>
            <a:endParaRPr lang="en-US" altLang="ja-JP" sz="1200" dirty="0"/>
          </a:p>
          <a:p>
            <a:pPr marL="72000" indent="-457200"/>
            <a:r>
              <a:rPr lang="ja-JP" altLang="en-US" sz="1200" dirty="0"/>
              <a:t>・</a:t>
            </a:r>
            <a:r>
              <a:rPr lang="ja-JP" altLang="en-US" sz="1200" dirty="0" smtClean="0"/>
              <a:t>企業が</a:t>
            </a:r>
            <a:r>
              <a:rPr lang="ja-JP" altLang="en-US" sz="1200" dirty="0"/>
              <a:t>集積</a:t>
            </a:r>
            <a:r>
              <a:rPr lang="ja-JP" altLang="en-US" sz="1200" dirty="0" smtClean="0"/>
              <a:t>し、多様</a:t>
            </a:r>
            <a:r>
              <a:rPr lang="ja-JP" altLang="en-US" sz="1200" dirty="0"/>
              <a:t>な</a:t>
            </a:r>
            <a:r>
              <a:rPr lang="ja-JP" altLang="en-US" sz="1200" dirty="0" smtClean="0"/>
              <a:t>求人がある</a:t>
            </a:r>
            <a:endParaRPr lang="en-US" altLang="ja-JP" sz="1200" dirty="0"/>
          </a:p>
          <a:p>
            <a:pPr marL="72000" indent="-457200"/>
            <a:r>
              <a:rPr lang="ja-JP" altLang="en-US" sz="1200" dirty="0" smtClean="0"/>
              <a:t>・大学</a:t>
            </a:r>
            <a:r>
              <a:rPr lang="ja-JP" altLang="en-US" sz="1200" dirty="0"/>
              <a:t>進学や就職を機</a:t>
            </a:r>
            <a:r>
              <a:rPr lang="ja-JP" altLang="en-US" sz="1200" dirty="0" smtClean="0"/>
              <a:t>に転入者</a:t>
            </a:r>
            <a:r>
              <a:rPr lang="ja-JP" altLang="en-US" sz="1200" dirty="0"/>
              <a:t>が</a:t>
            </a:r>
            <a:r>
              <a:rPr lang="ja-JP" altLang="en-US" sz="1200" dirty="0" smtClean="0"/>
              <a:t>多い</a:t>
            </a:r>
            <a:endParaRPr lang="en-US" altLang="ja-JP" sz="1200" dirty="0" smtClean="0"/>
          </a:p>
          <a:p>
            <a:pPr marL="72000" indent="-457200"/>
            <a:r>
              <a:rPr lang="ja-JP" altLang="en-US" sz="1200" dirty="0">
                <a:solidFill>
                  <a:srgbClr val="FF0000"/>
                </a:solidFill>
              </a:rPr>
              <a:t>・</a:t>
            </a:r>
            <a:r>
              <a:rPr lang="en-US" altLang="ja-JP" sz="1200" dirty="0">
                <a:solidFill>
                  <a:srgbClr val="FF0000"/>
                </a:solidFill>
              </a:rPr>
              <a:t>2025</a:t>
            </a:r>
            <a:r>
              <a:rPr lang="ja-JP" altLang="en-US" sz="1200" dirty="0">
                <a:solidFill>
                  <a:srgbClr val="FF0000"/>
                </a:solidFill>
              </a:rPr>
              <a:t>大阪・関西万博の</a:t>
            </a:r>
            <a:r>
              <a:rPr lang="ja-JP" altLang="en-US" sz="1200" dirty="0" smtClean="0">
                <a:solidFill>
                  <a:srgbClr val="FF0000"/>
                </a:solidFill>
              </a:rPr>
              <a:t>開催</a:t>
            </a:r>
            <a:endParaRPr lang="en-US" altLang="ja-JP" sz="1200" dirty="0">
              <a:solidFill>
                <a:srgbClr val="FF0000"/>
              </a:solidFill>
            </a:endParaRPr>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smtClean="0"/>
              <a:t>・合計</a:t>
            </a:r>
            <a:r>
              <a:rPr lang="ja-JP" altLang="en-US" sz="1200" dirty="0"/>
              <a:t>特殊</a:t>
            </a:r>
            <a:r>
              <a:rPr lang="ja-JP" altLang="en-US" sz="1200" dirty="0" smtClean="0"/>
              <a:t>出生率が低い</a:t>
            </a:r>
            <a:endParaRPr lang="en-US" altLang="ja-JP" sz="1200" dirty="0"/>
          </a:p>
          <a:p>
            <a:pPr marL="72000" lvl="0" indent="-457200">
              <a:defRPr/>
            </a:pPr>
            <a:r>
              <a:rPr lang="ja-JP" altLang="en-US" sz="1200" dirty="0"/>
              <a:t>・</a:t>
            </a:r>
            <a:r>
              <a:rPr lang="ja-JP" altLang="en-US" sz="1200" dirty="0" smtClean="0"/>
              <a:t>若者</a:t>
            </a:r>
            <a:r>
              <a:rPr lang="ja-JP" altLang="en-US" sz="1200" dirty="0"/>
              <a:t>の非正規雇用が多く</a:t>
            </a:r>
            <a:r>
              <a:rPr lang="ja-JP" altLang="en-US" sz="1200" dirty="0" smtClean="0"/>
              <a:t>、収入</a:t>
            </a:r>
            <a:r>
              <a:rPr lang="ja-JP" altLang="en-US" sz="1200" dirty="0"/>
              <a:t>が低い</a:t>
            </a:r>
            <a:endParaRPr lang="en-US" altLang="ja-JP" sz="1200" dirty="0"/>
          </a:p>
          <a:p>
            <a:pPr marL="72000" indent="-457200"/>
            <a:r>
              <a:rPr lang="ja-JP" altLang="en-US" sz="1200" dirty="0" smtClean="0"/>
              <a:t>・</a:t>
            </a:r>
            <a:r>
              <a:rPr lang="ja-JP" altLang="en-US" sz="1200" dirty="0"/>
              <a:t>女性の就業率、出産後の再就職率が低い</a:t>
            </a:r>
            <a:endParaRPr lang="en-US" altLang="ja-JP" sz="1200" dirty="0"/>
          </a:p>
          <a:p>
            <a:pPr marL="72000" lvl="0" indent="-457200">
              <a:defRPr/>
            </a:pPr>
            <a:r>
              <a:rPr lang="ja-JP" altLang="en-US" sz="1200" dirty="0"/>
              <a:t>・</a:t>
            </a:r>
            <a:r>
              <a:rPr lang="ja-JP" altLang="en-US" sz="1200" dirty="0" smtClean="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smtClean="0"/>
              <a:t>・企業・大学等と連携したビジネスマッチング</a:t>
            </a:r>
            <a:endParaRPr lang="en-US" altLang="ja-JP" sz="1200" dirty="0" smtClean="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smtClean="0"/>
              <a:t>・高校生に対する府内中小企業の魅力発信</a:t>
            </a:r>
            <a:endParaRPr lang="en-US" altLang="ja-JP" sz="1200" dirty="0"/>
          </a:p>
          <a:p>
            <a:pPr marL="72000" indent="-457200"/>
            <a:endParaRPr lang="en-US" altLang="ja-JP" sz="800" dirty="0" smtClean="0"/>
          </a:p>
          <a:p>
            <a:pPr marL="72000" indent="-457200"/>
            <a:r>
              <a:rPr lang="ja-JP" altLang="en-US" sz="1200" dirty="0" smtClean="0"/>
              <a:t>・企業に対する働き方改革の周知・啓発</a:t>
            </a:r>
            <a:endParaRPr lang="en-US" altLang="ja-JP" sz="1200" dirty="0" smtClean="0"/>
          </a:p>
          <a:p>
            <a:pPr marL="72000" indent="-457200"/>
            <a:r>
              <a:rPr lang="ja-JP" altLang="en-US" sz="1200" dirty="0" smtClean="0"/>
              <a:t>　</a:t>
            </a:r>
            <a:r>
              <a:rPr lang="ja-JP" altLang="en-US" sz="1200" dirty="0" smtClean="0">
                <a:solidFill>
                  <a:srgbClr val="FF0000"/>
                </a:solidFill>
              </a:rPr>
              <a:t>（ワーク・ライフ・バランスの推進）</a:t>
            </a:r>
            <a:endParaRPr lang="en-US" altLang="ja-JP" sz="1200" dirty="0" smtClean="0">
              <a:solidFill>
                <a:srgbClr val="FF0000"/>
              </a:solidFill>
            </a:endParaRPr>
          </a:p>
          <a:p>
            <a:pPr marL="72000" indent="-457200"/>
            <a:endParaRPr lang="en-US" altLang="ja-JP" sz="800" dirty="0"/>
          </a:p>
          <a:p>
            <a:pPr marL="72000" indent="-457200"/>
            <a:endParaRPr lang="en-US" altLang="ja-JP" sz="1200" dirty="0" smtClean="0"/>
          </a:p>
          <a:p>
            <a:pPr marL="72000" indent="-457200"/>
            <a:r>
              <a:rPr lang="ja-JP" altLang="en-US" sz="1200" dirty="0" smtClean="0">
                <a:solidFill>
                  <a:srgbClr val="FF0000"/>
                </a:solidFill>
              </a:rPr>
              <a:t>・事業所内保育施設の開設支援</a:t>
            </a:r>
            <a:endParaRPr lang="en-US" altLang="ja-JP" sz="1200" dirty="0" smtClean="0">
              <a:solidFill>
                <a:srgbClr val="FF0000"/>
              </a:solidFill>
            </a:endParaRPr>
          </a:p>
        </p:txBody>
      </p:sp>
      <p:sp>
        <p:nvSpPr>
          <p:cNvPr id="40" name="テキスト ボックス 39"/>
          <p:cNvSpPr txBox="1"/>
          <p:nvPr/>
        </p:nvSpPr>
        <p:spPr>
          <a:xfrm>
            <a:off x="5961759" y="3217933"/>
            <a:ext cx="2858713" cy="474569"/>
          </a:xfrm>
          <a:prstGeom prst="rect">
            <a:avLst/>
          </a:prstGeom>
          <a:noFill/>
          <a:ln>
            <a:solidFill>
              <a:schemeClr val="tx1"/>
            </a:solidFill>
          </a:ln>
        </p:spPr>
        <p:txBody>
          <a:bodyPr wrap="square" rtlCol="0">
            <a:noAutofit/>
          </a:bodyPr>
          <a:lstStyle/>
          <a:p>
            <a:pPr marL="72000" indent="-457200"/>
            <a:r>
              <a:rPr lang="ja-JP" altLang="en-US" sz="1200" dirty="0" smtClean="0"/>
              <a:t>・</a:t>
            </a:r>
            <a:r>
              <a:rPr lang="ja-JP" altLang="en-US" sz="1200" dirty="0"/>
              <a:t>子ども・子育て</a:t>
            </a:r>
            <a:r>
              <a:rPr lang="ja-JP" altLang="en-US" sz="1200" dirty="0" smtClean="0"/>
              <a:t>支援の取組</a:t>
            </a:r>
            <a:endParaRPr lang="en-US" altLang="ja-JP" sz="1200" dirty="0" smtClean="0"/>
          </a:p>
          <a:p>
            <a:pPr marL="72000" indent="-457200"/>
            <a:r>
              <a:rPr lang="ja-JP" altLang="en-US" sz="1200" dirty="0"/>
              <a:t>　</a:t>
            </a:r>
            <a:r>
              <a:rPr lang="ja-JP" altLang="en-US" sz="1200" dirty="0" smtClean="0"/>
              <a:t>（多様な保育の充実）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smtClean="0"/>
              <a:t>・</a:t>
            </a:r>
            <a:r>
              <a:rPr lang="ja-JP" altLang="en-US" sz="1200" dirty="0"/>
              <a:t>若年者の安定した</a:t>
            </a:r>
            <a:r>
              <a:rPr lang="ja-JP" altLang="en-US" sz="1200" dirty="0" smtClean="0"/>
              <a:t>雇用・職場定着支援</a:t>
            </a:r>
            <a:endParaRPr lang="en-US" altLang="ja-JP" sz="1200" dirty="0" smtClean="0"/>
          </a:p>
          <a:p>
            <a:pPr marL="72000" indent="-457200"/>
            <a:endParaRPr lang="en-US" altLang="ja-JP" sz="1200" dirty="0" smtClean="0"/>
          </a:p>
          <a:p>
            <a:pPr marL="72000" indent="-457200"/>
            <a:endParaRPr lang="en-US" altLang="ja-JP" sz="600" dirty="0"/>
          </a:p>
          <a:p>
            <a:pPr marL="72000" indent="-457200"/>
            <a:r>
              <a:rPr lang="ja-JP" altLang="en-US" sz="1200" dirty="0" smtClean="0"/>
              <a:t>・女性の職域拡大</a:t>
            </a:r>
            <a:endParaRPr lang="en-US" altLang="ja-JP" sz="1200" dirty="0"/>
          </a:p>
          <a:p>
            <a:pPr marL="72000" indent="-457200"/>
            <a:endParaRPr lang="en-US" altLang="ja-JP" sz="1050" dirty="0" smtClean="0"/>
          </a:p>
          <a:p>
            <a:pPr marL="72000" indent="-457200"/>
            <a:endParaRPr lang="en-US" altLang="ja-JP" sz="1200" dirty="0" smtClean="0"/>
          </a:p>
          <a:p>
            <a:pPr marL="72000" indent="-457200"/>
            <a:endParaRPr lang="en-US" altLang="ja-JP" sz="1200" dirty="0" smtClean="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smtClean="0"/>
              <a:t>・求人求職</a:t>
            </a:r>
            <a:r>
              <a:rPr lang="ja-JP" altLang="en-US" sz="1200" dirty="0"/>
              <a:t>の</a:t>
            </a:r>
            <a:r>
              <a:rPr lang="ja-JP" altLang="en-US" sz="1200" dirty="0" smtClean="0"/>
              <a:t>ミスマッチがある</a:t>
            </a:r>
            <a:endParaRPr lang="en-US" altLang="ja-JP" sz="1200" dirty="0"/>
          </a:p>
          <a:p>
            <a:pPr marL="72000" indent="-457200">
              <a:defRPr/>
            </a:pPr>
            <a:endParaRPr lang="en-US" altLang="ja-JP" sz="300" dirty="0" smtClean="0"/>
          </a:p>
          <a:p>
            <a:pPr marL="72000" indent="-457200">
              <a:defRPr/>
            </a:pPr>
            <a:r>
              <a:rPr lang="ja-JP" altLang="en-US" sz="1200" dirty="0" smtClean="0"/>
              <a:t>・</a:t>
            </a:r>
            <a:r>
              <a:rPr lang="ja-JP" altLang="en-US" sz="1200" dirty="0"/>
              <a:t>ワーク・ライフ・バランスの浸透が</a:t>
            </a:r>
            <a:r>
              <a:rPr lang="ja-JP" altLang="en-US" sz="1200" dirty="0" smtClean="0"/>
              <a:t>不十分である</a:t>
            </a:r>
            <a:endParaRPr lang="en-US" altLang="ja-JP" sz="1200" dirty="0"/>
          </a:p>
          <a:p>
            <a:pPr marL="72000" indent="-457200"/>
            <a:r>
              <a:rPr lang="ja-JP" altLang="en-US" sz="1200" dirty="0" smtClean="0"/>
              <a:t>・女性労働者の受入体制が不十分である</a:t>
            </a:r>
            <a:endParaRPr lang="en-US" altLang="ja-JP" sz="1200" dirty="0" smtClean="0"/>
          </a:p>
          <a:p>
            <a:pPr marL="72000" indent="-457200"/>
            <a:endParaRPr lang="en-US" altLang="ja-JP" sz="300" dirty="0"/>
          </a:p>
          <a:p>
            <a:pPr marL="72000" indent="-457200"/>
            <a:r>
              <a:rPr lang="ja-JP" altLang="en-US" sz="1200" dirty="0" smtClean="0">
                <a:solidFill>
                  <a:srgbClr val="FF0000"/>
                </a:solidFill>
              </a:rPr>
              <a:t>・</a:t>
            </a:r>
            <a:r>
              <a:rPr lang="ja-JP" altLang="en-US" sz="1200" dirty="0">
                <a:solidFill>
                  <a:srgbClr val="FF0000"/>
                </a:solidFill>
              </a:rPr>
              <a:t>保育</a:t>
            </a:r>
            <a:r>
              <a:rPr lang="ja-JP" altLang="en-US" sz="1200" dirty="0" smtClean="0">
                <a:solidFill>
                  <a:srgbClr val="FF0000"/>
                </a:solidFill>
              </a:rPr>
              <a:t>施設が不足している</a:t>
            </a:r>
            <a:endParaRPr lang="en-US" altLang="ja-JP" sz="1200" dirty="0">
              <a:solidFill>
                <a:srgbClr val="FF0000"/>
              </a:solidFill>
            </a:endParaRPr>
          </a:p>
          <a:p>
            <a:pPr marL="72000" indent="-457200"/>
            <a:r>
              <a:rPr lang="ja-JP" altLang="en-US" sz="1200" dirty="0"/>
              <a:t>・小１の</a:t>
            </a:r>
            <a:r>
              <a:rPr lang="ja-JP" altLang="en-US" sz="1200" dirty="0" smtClean="0"/>
              <a:t>壁がある</a:t>
            </a:r>
            <a:endParaRPr lang="ja-JP" altLang="en-US" sz="1200" dirty="0"/>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7" name="角丸四角形 46"/>
          <p:cNvSpPr/>
          <p:nvPr/>
        </p:nvSpPr>
        <p:spPr>
          <a:xfrm>
            <a:off x="6404320" y="215292"/>
            <a:ext cx="2448272" cy="585978"/>
          </a:xfrm>
          <a:prstGeom prst="roundRect">
            <a:avLst/>
          </a:prstGeom>
          <a:solidFill>
            <a:srgbClr val="4A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t>Ⅰ</a:t>
            </a:r>
            <a:r>
              <a:rPr lang="ja-JP" altLang="en-US" sz="1400" b="1" dirty="0" err="1" smtClean="0"/>
              <a:t>．</a:t>
            </a:r>
            <a:r>
              <a:rPr lang="ja-JP" altLang="en-US" sz="1400" b="1" dirty="0"/>
              <a:t>若者が活躍でき、子育て安心の都市「大阪」の実現</a:t>
            </a:r>
          </a:p>
        </p:txBody>
      </p:sp>
      <p:pic>
        <p:nvPicPr>
          <p:cNvPr id="39"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08" y="1919719"/>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370" y="2511027"/>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図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156" y="2511027"/>
            <a:ext cx="612000" cy="612000"/>
          </a:xfrm>
          <a:prstGeom prst="rect">
            <a:avLst/>
          </a:prstGeom>
        </p:spPr>
      </p:pic>
      <p:pic>
        <p:nvPicPr>
          <p:cNvPr id="51" name="図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3779" y="1918211"/>
            <a:ext cx="612000" cy="612000"/>
          </a:xfrm>
          <a:prstGeom prst="rect">
            <a:avLst/>
          </a:prstGeom>
        </p:spPr>
      </p:pic>
      <p:pic>
        <p:nvPicPr>
          <p:cNvPr id="48"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5779" y="1918211"/>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6933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就業率</a:t>
            </a:r>
            <a:r>
              <a:rPr lang="ja-JP" altLang="en-US" sz="1400" b="1" dirty="0">
                <a:solidFill>
                  <a:schemeClr val="tx1"/>
                </a:solidFill>
              </a:rPr>
              <a:t>（</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a:t>
            </a:r>
            <a:r>
              <a:rPr lang="ja-JP" altLang="en-US" sz="1400" b="1" dirty="0" smtClean="0">
                <a:solidFill>
                  <a:schemeClr val="tx1"/>
                </a:solidFill>
              </a:rPr>
              <a:t>平均</a:t>
            </a:r>
            <a:r>
              <a:rPr lang="en-US" altLang="ja-JP" sz="1400" b="1" dirty="0">
                <a:solidFill>
                  <a:schemeClr val="tx1"/>
                </a:solidFill>
              </a:rPr>
              <a:t>64.96</a:t>
            </a:r>
            <a:r>
              <a:rPr lang="ja-JP" altLang="en-US" sz="1400" b="1" dirty="0" smtClean="0">
                <a:solidFill>
                  <a:schemeClr val="tx1"/>
                </a:solidFill>
              </a:rPr>
              <a:t>％（</a:t>
            </a:r>
            <a:r>
              <a:rPr lang="en-US" altLang="ja-JP" sz="1400" b="1" dirty="0" smtClean="0">
                <a:solidFill>
                  <a:schemeClr val="tx1"/>
                </a:solidFill>
              </a:rPr>
              <a:t>2018</a:t>
            </a:r>
            <a:r>
              <a:rPr lang="ja-JP" altLang="en-US" sz="1400" b="1" dirty="0" smtClean="0">
                <a:solidFill>
                  <a:schemeClr val="tx1"/>
                </a:solidFill>
              </a:rPr>
              <a:t>年）</a:t>
            </a:r>
            <a:r>
              <a:rPr lang="ja-JP" altLang="en-US" sz="1400" b="1" dirty="0">
                <a:solidFill>
                  <a:schemeClr val="tx1"/>
                </a:solidFill>
              </a:rPr>
              <a:t>➡ 全国平均</a:t>
            </a:r>
            <a:r>
              <a:rPr lang="ja-JP" altLang="en-US" sz="1400" b="1" dirty="0" smtClean="0">
                <a:solidFill>
                  <a:schemeClr val="tx1"/>
                </a:solidFill>
              </a:rPr>
              <a:t>を上回る　</a:t>
            </a:r>
            <a:endParaRPr lang="en-US" altLang="ja-JP" sz="1400" b="1" dirty="0" smtClean="0">
              <a:solidFill>
                <a:schemeClr val="tx1"/>
              </a:solidFill>
            </a:endParaRPr>
          </a:p>
          <a:p>
            <a:r>
              <a:rPr lang="ja-JP" altLang="en-US" sz="1400" b="1" dirty="0">
                <a:solidFill>
                  <a:schemeClr val="tx1"/>
                </a:solidFill>
              </a:rPr>
              <a:t>　</a:t>
            </a:r>
            <a:r>
              <a:rPr lang="ja-JP" altLang="en-US" sz="1400" b="1" dirty="0" smtClean="0">
                <a:solidFill>
                  <a:schemeClr val="tx1"/>
                </a:solidFill>
              </a:rPr>
              <a:t>　　　　　　　　　　　　　　　　　　　　　　　　　　　　　　　　　　　　　　　　　　　</a:t>
            </a:r>
            <a:r>
              <a:rPr lang="en-US" altLang="ja-JP" sz="1400" b="1" dirty="0" smtClean="0">
                <a:solidFill>
                  <a:schemeClr val="tx1"/>
                </a:solidFill>
              </a:rPr>
              <a:t>※</a:t>
            </a:r>
            <a:r>
              <a:rPr lang="en-US" altLang="ja-JP" sz="1400" b="1" dirty="0">
                <a:solidFill>
                  <a:schemeClr val="tx1"/>
                </a:solidFill>
              </a:rPr>
              <a:t> 2018</a:t>
            </a:r>
            <a:r>
              <a:rPr lang="ja-JP" altLang="en-US" sz="1400" b="1" dirty="0" smtClean="0">
                <a:solidFill>
                  <a:schemeClr val="tx1"/>
                </a:solidFill>
              </a:rPr>
              <a:t>年全国平均</a:t>
            </a:r>
            <a:r>
              <a:rPr lang="en-US" altLang="ja-JP" sz="1400" b="1" dirty="0" smtClean="0">
                <a:solidFill>
                  <a:schemeClr val="tx1"/>
                </a:solidFill>
              </a:rPr>
              <a:t>66.09</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chemeClr val="tx1"/>
                </a:solidFill>
              </a:rPr>
              <a:t>○　女性の就業率：年</a:t>
            </a:r>
            <a:r>
              <a:rPr lang="ja-JP" altLang="en-US" sz="1400" b="1" dirty="0" smtClean="0">
                <a:solidFill>
                  <a:schemeClr val="tx1"/>
                </a:solidFill>
              </a:rPr>
              <a:t>平均</a:t>
            </a:r>
            <a:r>
              <a:rPr lang="en-US" altLang="ja-JP" sz="1400" b="1" dirty="0" smtClean="0">
                <a:solidFill>
                  <a:schemeClr val="tx1"/>
                </a:solidFill>
              </a:rPr>
              <a:t>48.65</a:t>
            </a:r>
            <a:r>
              <a:rPr lang="ja-JP" altLang="en-US" sz="1400" b="1" dirty="0" smtClean="0">
                <a:solidFill>
                  <a:schemeClr val="tx1"/>
                </a:solidFill>
              </a:rPr>
              <a:t>％（</a:t>
            </a:r>
            <a:r>
              <a:rPr lang="en-US" altLang="ja-JP" sz="1400" b="1" dirty="0">
                <a:solidFill>
                  <a:schemeClr val="tx1"/>
                </a:solidFill>
              </a:rPr>
              <a:t> 2018</a:t>
            </a:r>
            <a:r>
              <a:rPr lang="ja-JP" altLang="en-US" sz="1400" b="1" dirty="0" smtClean="0">
                <a:solidFill>
                  <a:schemeClr val="tx1"/>
                </a:solidFill>
              </a:rPr>
              <a:t>年）➡ </a:t>
            </a:r>
            <a:r>
              <a:rPr lang="ja-JP" altLang="en-US" sz="1400" b="1" dirty="0">
                <a:solidFill>
                  <a:schemeClr val="tx1"/>
                </a:solidFill>
              </a:rPr>
              <a:t>全国平均を上回る　</a:t>
            </a:r>
            <a:r>
              <a:rPr lang="en-US" altLang="ja-JP" sz="1400" b="1" dirty="0" smtClean="0">
                <a:solidFill>
                  <a:schemeClr val="tx1"/>
                </a:solidFill>
              </a:rPr>
              <a:t>※</a:t>
            </a:r>
            <a:r>
              <a:rPr lang="en-US" altLang="ja-JP" sz="1400" b="1" dirty="0">
                <a:solidFill>
                  <a:schemeClr val="tx1"/>
                </a:solidFill>
              </a:rPr>
              <a:t> 2018</a:t>
            </a:r>
            <a:r>
              <a:rPr lang="ja-JP" altLang="en-US" sz="1400" b="1" dirty="0" smtClean="0">
                <a:solidFill>
                  <a:schemeClr val="tx1"/>
                </a:solidFill>
              </a:rPr>
              <a:t>年全国平均</a:t>
            </a:r>
            <a:r>
              <a:rPr lang="en-US" altLang="ja-JP" sz="1400" b="1" dirty="0" smtClean="0">
                <a:solidFill>
                  <a:schemeClr val="tx1"/>
                </a:solidFill>
              </a:rPr>
              <a:t>51.33</a:t>
            </a:r>
            <a:r>
              <a:rPr lang="ja-JP" altLang="en-US" sz="1400" b="1" dirty="0" smtClean="0">
                <a:solidFill>
                  <a:schemeClr val="tx1"/>
                </a:solidFill>
              </a:rPr>
              <a:t>％</a:t>
            </a:r>
            <a:endParaRPr lang="en-US" altLang="ja-JP" sz="1400" b="1" dirty="0" smtClean="0">
              <a:solidFill>
                <a:schemeClr val="tx1"/>
              </a:solidFill>
            </a:endParaRPr>
          </a:p>
          <a:p>
            <a:r>
              <a:rPr kumimoji="1" lang="ja-JP" altLang="en-US" sz="1400" b="1" dirty="0" smtClean="0">
                <a:solidFill>
                  <a:schemeClr val="tx1"/>
                </a:solidFill>
              </a:rPr>
              <a:t>○　合計特殊出生率：</a:t>
            </a:r>
            <a:r>
              <a:rPr lang="en-US" altLang="ja-JP" sz="1400" b="1" dirty="0">
                <a:solidFill>
                  <a:schemeClr val="tx1"/>
                </a:solidFill>
              </a:rPr>
              <a:t>1.35</a:t>
            </a:r>
            <a:r>
              <a:rPr kumimoji="1" lang="ja-JP" altLang="en-US" sz="1400" b="1" dirty="0" smtClean="0">
                <a:solidFill>
                  <a:schemeClr val="tx1"/>
                </a:solidFill>
              </a:rPr>
              <a:t>（</a:t>
            </a:r>
            <a:r>
              <a:rPr lang="en-US" altLang="ja-JP" sz="1400" b="1" dirty="0" smtClean="0">
                <a:solidFill>
                  <a:schemeClr val="tx1"/>
                </a:solidFill>
              </a:rPr>
              <a:t> </a:t>
            </a:r>
            <a:r>
              <a:rPr lang="en-US" altLang="ja-JP" sz="1400" b="1" dirty="0">
                <a:solidFill>
                  <a:schemeClr val="tx1"/>
                </a:solidFill>
              </a:rPr>
              <a:t>2018</a:t>
            </a:r>
            <a:r>
              <a:rPr lang="ja-JP" altLang="en-US" sz="1400" b="1" dirty="0" smtClean="0">
                <a:solidFill>
                  <a:schemeClr val="tx1"/>
                </a:solidFill>
              </a:rPr>
              <a:t>年</a:t>
            </a:r>
            <a:r>
              <a:rPr kumimoji="1" lang="ja-JP" altLang="en-US" sz="1400" b="1" dirty="0" smtClean="0">
                <a:solidFill>
                  <a:schemeClr val="tx1"/>
                </a:solidFill>
              </a:rPr>
              <a:t>）➡　前年を上回る</a:t>
            </a:r>
            <a:endParaRPr lang="en-US" altLang="ja-JP" sz="1400" dirty="0" smtClean="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smtClean="0"/>
              <a:t>■　若年層（</a:t>
            </a:r>
            <a:r>
              <a:rPr kumimoji="1" lang="en-US" altLang="ja-JP" sz="1200" b="1" dirty="0" smtClean="0"/>
              <a:t>15</a:t>
            </a:r>
            <a:r>
              <a:rPr lang="en-US" altLang="ja-JP" sz="1200" b="1" dirty="0" smtClean="0"/>
              <a:t>~34</a:t>
            </a:r>
            <a:r>
              <a:rPr lang="ja-JP" altLang="en-US" sz="1200" b="1" dirty="0" smtClean="0"/>
              <a:t>歳）の就業率</a:t>
            </a:r>
            <a:r>
              <a:rPr lang="ja-JP" altLang="en-US" sz="1200" b="1" dirty="0"/>
              <a:t>の推移</a:t>
            </a:r>
            <a:endParaRPr kumimoji="1" lang="ja-JP" altLang="en-US" sz="1200" b="1" dirty="0"/>
          </a:p>
        </p:txBody>
      </p:sp>
      <p:sp>
        <p:nvSpPr>
          <p:cNvPr id="6" name="正方形/長方形 5"/>
          <p:cNvSpPr/>
          <p:nvPr/>
        </p:nvSpPr>
        <p:spPr>
          <a:xfrm>
            <a:off x="1061912" y="6317460"/>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zh-TW"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384995"/>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若者</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の安定した</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雇用支援</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未だ７人</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に１人が正社員などの安定した職</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につかない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まま大学を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無職（学生を除く）や非正規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雇用の状態にあるなど、府内には経済的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した職に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就けるよう支援する必要があります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923931" y="6197830"/>
            <a:ext cx="576065" cy="230832"/>
          </a:xfrm>
          <a:prstGeom prst="rect">
            <a:avLst/>
          </a:prstGeom>
          <a:noFill/>
        </p:spPr>
        <p:txBody>
          <a:bodyPr wrap="square" rtlCol="0">
            <a:spAutoFit/>
          </a:bodyPr>
          <a:lstStyle/>
          <a:p>
            <a:r>
              <a:rPr kumimoji="1" lang="ja-JP" altLang="en-US" sz="900" dirty="0" smtClean="0"/>
              <a:t>（年）</a:t>
            </a:r>
            <a:endParaRPr kumimoji="1" lang="ja-JP" altLang="en-US" sz="900" dirty="0"/>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a:t>
            </a:r>
            <a:r>
              <a:rPr lang="ja-JP" altLang="en-US" sz="1200" b="1" dirty="0" smtClean="0"/>
              <a:t>大阪府・大学卒業後の進路</a:t>
            </a:r>
            <a:endParaRPr kumimoji="1" lang="ja-JP" altLang="en-US" sz="1200" b="1" dirty="0"/>
          </a:p>
        </p:txBody>
      </p:sp>
      <p:sp>
        <p:nvSpPr>
          <p:cNvPr id="31" name="右中かっこ 30"/>
          <p:cNvSpPr/>
          <p:nvPr/>
        </p:nvSpPr>
        <p:spPr>
          <a:xfrm>
            <a:off x="6928635" y="4194913"/>
            <a:ext cx="152925" cy="793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2" name="テキスト ボックス 31"/>
          <p:cNvSpPr txBox="1"/>
          <p:nvPr/>
        </p:nvSpPr>
        <p:spPr>
          <a:xfrm>
            <a:off x="7092284" y="4263078"/>
            <a:ext cx="2007177" cy="577081"/>
          </a:xfrm>
          <a:prstGeom prst="rect">
            <a:avLst/>
          </a:prstGeom>
          <a:noFill/>
        </p:spPr>
        <p:txBody>
          <a:bodyPr wrap="square" rtlCol="0">
            <a:spAutoFit/>
          </a:bodyPr>
          <a:lstStyle/>
          <a:p>
            <a:r>
              <a:rPr lang="ja-JP" altLang="en-US" sz="1050" dirty="0"/>
              <a:t>正規の職員</a:t>
            </a:r>
            <a:r>
              <a:rPr lang="ja-JP" altLang="en-US" sz="1050" dirty="0" smtClean="0"/>
              <a:t>以外　　　  </a:t>
            </a:r>
            <a:r>
              <a:rPr lang="en-US" altLang="ja-JP" sz="1050" dirty="0" smtClean="0"/>
              <a:t>1,639</a:t>
            </a:r>
            <a:r>
              <a:rPr lang="ja-JP" altLang="en-US" sz="1050" dirty="0" smtClean="0"/>
              <a:t>人</a:t>
            </a:r>
            <a:endParaRPr lang="en-US" altLang="ja-JP" sz="1050" dirty="0" smtClean="0"/>
          </a:p>
          <a:p>
            <a:r>
              <a:rPr kumimoji="1" lang="ja-JP" altLang="en-US" sz="1050" dirty="0"/>
              <a:t>一時的</a:t>
            </a:r>
            <a:r>
              <a:rPr kumimoji="1" lang="ja-JP" altLang="en-US" sz="1050" dirty="0" smtClean="0"/>
              <a:t>な仕事　　 　　</a:t>
            </a:r>
            <a:r>
              <a:rPr lang="ja-JP" altLang="en-US" sz="1050" dirty="0"/>
              <a:t> </a:t>
            </a:r>
            <a:r>
              <a:rPr lang="ja-JP" altLang="en-US" sz="1050" dirty="0" smtClean="0"/>
              <a:t> 　</a:t>
            </a:r>
            <a:r>
              <a:rPr lang="en-US" altLang="ja-JP" sz="1050" dirty="0" smtClean="0"/>
              <a:t>836</a:t>
            </a:r>
            <a:r>
              <a:rPr kumimoji="1" lang="ja-JP" altLang="en-US" sz="1050" dirty="0" smtClean="0"/>
              <a:t>人</a:t>
            </a:r>
            <a:endParaRPr kumimoji="1" lang="en-US" altLang="ja-JP" sz="1050" dirty="0" smtClean="0"/>
          </a:p>
          <a:p>
            <a:r>
              <a:rPr lang="ja-JP" altLang="en-US" sz="1050" dirty="0" smtClean="0"/>
              <a:t>就職準備中・その他　   </a:t>
            </a:r>
            <a:r>
              <a:rPr lang="en-US" altLang="ja-JP" sz="1050" dirty="0"/>
              <a:t>3,392</a:t>
            </a:r>
            <a:r>
              <a:rPr lang="ja-JP" altLang="en-US" sz="1050" dirty="0" smtClean="0"/>
              <a:t>人</a:t>
            </a:r>
            <a:endParaRPr kumimoji="1" lang="ja-JP" altLang="en-US" sz="1050" dirty="0"/>
          </a:p>
        </p:txBody>
      </p:sp>
      <p:sp>
        <p:nvSpPr>
          <p:cNvPr id="33" name="テキスト ボックス 32"/>
          <p:cNvSpPr txBox="1"/>
          <p:nvPr/>
        </p:nvSpPr>
        <p:spPr>
          <a:xfrm>
            <a:off x="6876260" y="5200191"/>
            <a:ext cx="2151969" cy="646986"/>
          </a:xfrm>
          <a:prstGeom prst="roundRect">
            <a:avLst/>
          </a:prstGeom>
          <a:noFill/>
          <a:ln>
            <a:solidFill>
              <a:schemeClr val="tx1"/>
            </a:solidFill>
          </a:ln>
        </p:spPr>
        <p:txBody>
          <a:bodyPr wrap="square" rtlCol="0">
            <a:spAutoFit/>
          </a:bodyPr>
          <a:lstStyle/>
          <a:p>
            <a:pPr algn="ctr"/>
            <a:r>
              <a:rPr kumimoji="1" lang="ja-JP" altLang="en-US" sz="1000" dirty="0" smtClean="0"/>
              <a:t>平成</a:t>
            </a:r>
            <a:r>
              <a:rPr lang="en-US" altLang="ja-JP" sz="1000" dirty="0"/>
              <a:t>30</a:t>
            </a:r>
            <a:r>
              <a:rPr kumimoji="1" lang="ja-JP" altLang="en-US" sz="1000" dirty="0" smtClean="0"/>
              <a:t>年３月に大阪府内の大学を</a:t>
            </a:r>
            <a:endParaRPr kumimoji="1" lang="en-US" altLang="ja-JP" sz="1000" dirty="0" smtClean="0"/>
          </a:p>
          <a:p>
            <a:pPr algn="ctr"/>
            <a:r>
              <a:rPr kumimoji="1" lang="ja-JP" altLang="en-US" sz="1000" dirty="0" smtClean="0"/>
              <a:t>卒業した者（進学等を除く）　</a:t>
            </a:r>
            <a:r>
              <a:rPr lang="en-US" altLang="ja-JP" sz="1100" b="1" dirty="0"/>
              <a:t>40,655</a:t>
            </a:r>
            <a:r>
              <a:rPr kumimoji="1" lang="ja-JP" altLang="en-US" sz="1100" b="1" dirty="0" smtClean="0"/>
              <a:t>人</a:t>
            </a:r>
            <a:endParaRPr kumimoji="1" lang="ja-JP" altLang="en-US" sz="1000" b="1" dirty="0"/>
          </a:p>
        </p:txBody>
      </p:sp>
      <p:sp>
        <p:nvSpPr>
          <p:cNvPr id="34" name="正方形/長方形 33"/>
          <p:cNvSpPr/>
          <p:nvPr/>
        </p:nvSpPr>
        <p:spPr>
          <a:xfrm>
            <a:off x="5252053" y="6030349"/>
            <a:ext cx="3506088" cy="200055"/>
          </a:xfrm>
          <a:prstGeom prst="rect">
            <a:avLst/>
          </a:prstGeom>
        </p:spPr>
        <p:txBody>
          <a:bodyPr wrap="none">
            <a:spAutoFit/>
          </a:bodyPr>
          <a:lstStyle/>
          <a:p>
            <a:pPr defTabSz="914400"/>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基本</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調査</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平成</a:t>
            </a:r>
            <a:r>
              <a:rPr lang="en-US" altLang="zh-TW"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30</a:t>
            </a:r>
            <a:r>
              <a:rPr lang="zh-TW"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smtClean="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endPar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endParaRPr>
          </a:p>
        </p:txBody>
      </p:sp>
      <p:graphicFrame>
        <p:nvGraphicFramePr>
          <p:cNvPr id="35" name="グラフ 34">
            <a:extLst>
              <a:ext uri="{FF2B5EF4-FFF2-40B4-BE49-F238E27FC236}">
                <a16:creationId xmlns:a16="http://schemas.microsoft.com/office/drawing/2014/main" id="{B6B7C7F3-5E89-480C-A320-D51AF3976E0D}"/>
              </a:ext>
            </a:extLst>
          </p:cNvPr>
          <p:cNvGraphicFramePr>
            <a:graphicFrameLocks/>
          </p:cNvGraphicFramePr>
          <p:nvPr>
            <p:extLst>
              <p:ext uri="{D42A27DB-BD31-4B8C-83A1-F6EECF244321}">
                <p14:modId xmlns:p14="http://schemas.microsoft.com/office/powerpoint/2010/main" val="774445014"/>
              </p:ext>
            </p:extLst>
          </p:nvPr>
        </p:nvGraphicFramePr>
        <p:xfrm>
          <a:off x="4478397" y="3661040"/>
          <a:ext cx="2613887" cy="2469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グラフ 35"/>
          <p:cNvGraphicFramePr>
            <a:graphicFrameLocks/>
          </p:cNvGraphicFramePr>
          <p:nvPr>
            <p:extLst>
              <p:ext uri="{D42A27DB-BD31-4B8C-83A1-F6EECF244321}">
                <p14:modId xmlns:p14="http://schemas.microsoft.com/office/powerpoint/2010/main" val="1279789139"/>
              </p:ext>
            </p:extLst>
          </p:nvPr>
        </p:nvGraphicFramePr>
        <p:xfrm>
          <a:off x="18374" y="3739280"/>
          <a:ext cx="4314693" cy="2629129"/>
        </p:xfrm>
        <a:graphic>
          <a:graphicData uri="http://schemas.openxmlformats.org/drawingml/2006/chart">
            <c:chart xmlns:c="http://schemas.openxmlformats.org/drawingml/2006/chart" xmlns:r="http://schemas.openxmlformats.org/officeDocument/2006/relationships" r:id="rId4"/>
          </a:graphicData>
        </a:graphic>
      </p:graphicFrame>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Tree>
    <p:extLst>
      <p:ext uri="{BB962C8B-B14F-4D97-AF65-F5344CB8AC3E}">
        <p14:creationId xmlns:p14="http://schemas.microsoft.com/office/powerpoint/2010/main" val="531978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6" name="正方形/長方形 5"/>
          <p:cNvSpPr/>
          <p:nvPr/>
        </p:nvSpPr>
        <p:spPr>
          <a:xfrm>
            <a:off x="396413" y="620688"/>
            <a:ext cx="8460940" cy="5262979"/>
          </a:xfrm>
          <a:prstGeom prst="rect">
            <a:avLst/>
          </a:prstGeom>
        </p:spPr>
        <p:txBody>
          <a:bodyPr wrap="square">
            <a:spAutoFit/>
          </a:bodyPr>
          <a:lstStyle/>
          <a:p>
            <a:r>
              <a:rPr lang="ja-JP" altLang="ja-JP" sz="1400" dirty="0" smtClean="0"/>
              <a:t>〇</a:t>
            </a:r>
            <a:r>
              <a:rPr lang="ja-JP" altLang="en-US" sz="1400" dirty="0" smtClean="0"/>
              <a:t>　</a:t>
            </a:r>
            <a:r>
              <a:rPr lang="ja-JP" altLang="ja-JP" sz="1400" dirty="0" smtClean="0"/>
              <a:t>大阪府</a:t>
            </a:r>
            <a:r>
              <a:rPr lang="ja-JP" altLang="ja-JP" sz="1400" dirty="0"/>
              <a:t>では</a:t>
            </a:r>
            <a:r>
              <a:rPr lang="ja-JP" altLang="ja-JP" sz="1400" dirty="0" smtClean="0"/>
              <a:t>、「</a:t>
            </a:r>
            <a:r>
              <a:rPr lang="en-US" altLang="ja-JP" sz="1400" dirty="0"/>
              <a:t>OSAKA</a:t>
            </a:r>
            <a:r>
              <a:rPr lang="ja-JP" altLang="ja-JP" sz="1400" dirty="0"/>
              <a:t>しごとフィールド」</a:t>
            </a:r>
            <a:r>
              <a:rPr lang="ja-JP" altLang="ja-JP" sz="1400" dirty="0" smtClean="0"/>
              <a:t>を</a:t>
            </a:r>
            <a:r>
              <a:rPr lang="ja-JP" altLang="en-US" sz="1400" dirty="0" smtClean="0"/>
              <a:t>軸</a:t>
            </a:r>
            <a:r>
              <a:rPr lang="ja-JP" altLang="ja-JP" sz="1400" dirty="0"/>
              <a:t>に、金融機関や商工会議所、商工会、市町村、大学等と連携し、</a:t>
            </a:r>
            <a:r>
              <a:rPr lang="ja-JP" altLang="ja-JP" sz="1400" dirty="0" smtClean="0"/>
              <a:t>若</a:t>
            </a:r>
            <a:r>
              <a:rPr lang="ja-JP" altLang="en-US" sz="1400" dirty="0" smtClean="0"/>
              <a:t>　</a:t>
            </a:r>
            <a:r>
              <a:rPr lang="ja-JP" altLang="en-US" sz="1400" dirty="0"/>
              <a:t>　</a:t>
            </a:r>
            <a:r>
              <a:rPr lang="ja-JP" altLang="en-US" sz="1400" dirty="0" smtClean="0"/>
              <a:t>　   </a:t>
            </a:r>
            <a:endParaRPr lang="en-US" altLang="ja-JP" sz="1400" dirty="0" smtClean="0"/>
          </a:p>
          <a:p>
            <a:r>
              <a:rPr lang="ja-JP" altLang="en-US" sz="1400" dirty="0" smtClean="0"/>
              <a:t>　</a:t>
            </a:r>
            <a:r>
              <a:rPr lang="ja-JP" altLang="ja-JP" sz="1400" dirty="0" smtClean="0"/>
              <a:t>者</a:t>
            </a:r>
            <a:r>
              <a:rPr lang="ja-JP" altLang="ja-JP" sz="1400" dirty="0"/>
              <a:t>の職種志向の拡大、社会人基礎力の向上など求職者支援と、人材確保のマッチングや労働環境の整備など</a:t>
            </a:r>
            <a:r>
              <a:rPr lang="ja-JP" altLang="ja-JP" sz="1400" dirty="0" smtClean="0"/>
              <a:t>企業</a:t>
            </a:r>
            <a:endParaRPr lang="en-US" altLang="ja-JP" sz="1400" dirty="0" smtClean="0"/>
          </a:p>
          <a:p>
            <a:r>
              <a:rPr lang="ja-JP" altLang="en-US" sz="1400" dirty="0"/>
              <a:t>　</a:t>
            </a:r>
            <a:r>
              <a:rPr lang="ja-JP" altLang="ja-JP" sz="1400" dirty="0" smtClean="0"/>
              <a:t>の</a:t>
            </a:r>
            <a:r>
              <a:rPr lang="ja-JP" altLang="ja-JP" sz="1400" dirty="0"/>
              <a:t>支援を実施</a:t>
            </a:r>
            <a:r>
              <a:rPr lang="ja-JP" altLang="ja-JP" sz="1400" dirty="0" smtClean="0"/>
              <a:t>して</a:t>
            </a:r>
            <a:r>
              <a:rPr lang="ja-JP" altLang="en-US" sz="1400" dirty="0" smtClean="0"/>
              <a:t>います</a:t>
            </a:r>
            <a:r>
              <a:rPr lang="ja-JP" altLang="ja-JP" sz="1400" dirty="0" smtClean="0"/>
              <a:t>。</a:t>
            </a:r>
            <a:endParaRPr lang="en-US" altLang="ja-JP" sz="1400" dirty="0" smtClean="0"/>
          </a:p>
          <a:p>
            <a:endParaRPr lang="en-US" altLang="ja-JP" sz="1400" dirty="0" smtClean="0"/>
          </a:p>
          <a:p>
            <a:r>
              <a:rPr lang="ja-JP" altLang="ja-JP" sz="1400" dirty="0" smtClean="0">
                <a:solidFill>
                  <a:srgbClr val="FF0000"/>
                </a:solidFill>
              </a:rPr>
              <a:t>〇</a:t>
            </a:r>
            <a:r>
              <a:rPr lang="ja-JP" altLang="en-US" sz="1400" dirty="0" smtClean="0"/>
              <a:t>　</a:t>
            </a:r>
            <a:r>
              <a:rPr lang="ja-JP" altLang="ja-JP" sz="1400" dirty="0" smtClean="0">
                <a:solidFill>
                  <a:srgbClr val="FF0000"/>
                </a:solidFill>
              </a:rPr>
              <a:t>平成</a:t>
            </a:r>
            <a:r>
              <a:rPr lang="en-US" altLang="ja-JP" sz="1400" dirty="0">
                <a:solidFill>
                  <a:srgbClr val="FF0000"/>
                </a:solidFill>
              </a:rPr>
              <a:t>29</a:t>
            </a:r>
            <a:r>
              <a:rPr lang="ja-JP" altLang="ja-JP" sz="1400" dirty="0">
                <a:solidFill>
                  <a:srgbClr val="FF0000"/>
                </a:solidFill>
              </a:rPr>
              <a:t>年より</a:t>
            </a:r>
            <a:r>
              <a:rPr lang="ja-JP" altLang="ja-JP" sz="1400" dirty="0" smtClean="0">
                <a:solidFill>
                  <a:srgbClr val="FF0000"/>
                </a:solidFill>
              </a:rPr>
              <a:t>、</a:t>
            </a:r>
            <a:r>
              <a:rPr lang="ja-JP" altLang="en-US" sz="1400" dirty="0" smtClean="0">
                <a:solidFill>
                  <a:srgbClr val="FF0000"/>
                </a:solidFill>
              </a:rPr>
              <a:t>社会</a:t>
            </a:r>
            <a:r>
              <a:rPr lang="ja-JP" altLang="en-US" sz="1400" dirty="0">
                <a:solidFill>
                  <a:srgbClr val="FF0000"/>
                </a:solidFill>
              </a:rPr>
              <a:t>環境の変化に応じた課題に対応するため</a:t>
            </a:r>
            <a:r>
              <a:rPr lang="ja-JP" altLang="ja-JP" sz="1400" dirty="0">
                <a:solidFill>
                  <a:srgbClr val="FF0000"/>
                </a:solidFill>
              </a:rPr>
              <a:t>、公民連携デスク</a:t>
            </a:r>
            <a:r>
              <a:rPr lang="ja-JP" altLang="en-US" sz="1400" dirty="0">
                <a:solidFill>
                  <a:srgbClr val="FF0000"/>
                </a:solidFill>
              </a:rPr>
              <a:t>を活用し</a:t>
            </a:r>
            <a:r>
              <a:rPr lang="ja-JP" altLang="en-US" sz="1400" dirty="0" smtClean="0">
                <a:solidFill>
                  <a:srgbClr val="FF0000"/>
                </a:solidFill>
              </a:rPr>
              <a:t>、</a:t>
            </a:r>
            <a:r>
              <a:rPr lang="ja-JP" altLang="ja-JP" sz="1400" dirty="0" smtClean="0">
                <a:solidFill>
                  <a:srgbClr val="FF0000"/>
                </a:solidFill>
              </a:rPr>
              <a:t>民間</a:t>
            </a:r>
            <a:r>
              <a:rPr lang="ja-JP" altLang="ja-JP" sz="1400" dirty="0">
                <a:solidFill>
                  <a:srgbClr val="FF0000"/>
                </a:solidFill>
              </a:rPr>
              <a:t>企業</a:t>
            </a:r>
            <a:r>
              <a:rPr lang="ja-JP" altLang="ja-JP" sz="1400" dirty="0" smtClean="0">
                <a:solidFill>
                  <a:srgbClr val="FF0000"/>
                </a:solidFill>
              </a:rPr>
              <a:t>や団体と</a:t>
            </a:r>
            <a:r>
              <a:rPr lang="ja-JP" altLang="en-US" sz="1400" dirty="0" smtClean="0">
                <a:solidFill>
                  <a:srgbClr val="FF0000"/>
                </a:solidFill>
              </a:rPr>
              <a:t>の</a:t>
            </a:r>
            <a:r>
              <a:rPr lang="ja-JP" altLang="ja-JP" sz="1400" dirty="0" smtClean="0">
                <a:solidFill>
                  <a:srgbClr val="FF0000"/>
                </a:solidFill>
              </a:rPr>
              <a:t>連</a:t>
            </a:r>
            <a:endParaRPr lang="en-US" altLang="ja-JP" sz="1400" dirty="0" smtClean="0">
              <a:solidFill>
                <a:srgbClr val="FF0000"/>
              </a:solidFill>
            </a:endParaRPr>
          </a:p>
          <a:p>
            <a:r>
              <a:rPr lang="ja-JP" altLang="en-US" sz="1400" dirty="0">
                <a:solidFill>
                  <a:srgbClr val="FF0000"/>
                </a:solidFill>
              </a:rPr>
              <a:t>　</a:t>
            </a:r>
            <a:r>
              <a:rPr lang="ja-JP" altLang="ja-JP" sz="1400" dirty="0" smtClean="0">
                <a:solidFill>
                  <a:srgbClr val="FF0000"/>
                </a:solidFill>
              </a:rPr>
              <a:t>携</a:t>
            </a:r>
            <a:r>
              <a:rPr lang="ja-JP" altLang="en-US" sz="1400" dirty="0" smtClean="0">
                <a:solidFill>
                  <a:srgbClr val="FF0000"/>
                </a:solidFill>
              </a:rPr>
              <a:t>などにより</a:t>
            </a:r>
            <a:r>
              <a:rPr lang="ja-JP" altLang="ja-JP" sz="1400" dirty="0" smtClean="0">
                <a:solidFill>
                  <a:srgbClr val="FF0000"/>
                </a:solidFill>
              </a:rPr>
              <a:t>、求職者</a:t>
            </a:r>
            <a:r>
              <a:rPr lang="ja-JP" altLang="ja-JP" sz="1400" dirty="0">
                <a:solidFill>
                  <a:srgbClr val="FF0000"/>
                </a:solidFill>
              </a:rPr>
              <a:t>や中小企業向けサービスの更なる充実を図っています。</a:t>
            </a:r>
          </a:p>
          <a:p>
            <a:r>
              <a:rPr lang="en-US" altLang="ja-JP" sz="1400" dirty="0">
                <a:solidFill>
                  <a:srgbClr val="FF0000"/>
                </a:solidFill>
              </a:rPr>
              <a:t> </a:t>
            </a:r>
            <a:endParaRPr lang="ja-JP" altLang="ja-JP" sz="1400" dirty="0">
              <a:solidFill>
                <a:srgbClr val="FF0000"/>
              </a:solidFill>
            </a:endParaRPr>
          </a:p>
          <a:p>
            <a:r>
              <a:rPr lang="ja-JP" altLang="ja-JP" sz="1400" dirty="0" smtClean="0">
                <a:solidFill>
                  <a:srgbClr val="FF0000"/>
                </a:solidFill>
              </a:rPr>
              <a:t>〇</a:t>
            </a:r>
            <a:r>
              <a:rPr lang="ja-JP" altLang="en-US" sz="1400" dirty="0" smtClean="0">
                <a:solidFill>
                  <a:srgbClr val="FF0000"/>
                </a:solidFill>
              </a:rPr>
              <a:t>　</a:t>
            </a:r>
            <a:r>
              <a:rPr lang="ja-JP" altLang="ja-JP" sz="1400" dirty="0" smtClean="0">
                <a:solidFill>
                  <a:srgbClr val="FF0000"/>
                </a:solidFill>
              </a:rPr>
              <a:t>求職者</a:t>
            </a:r>
            <a:r>
              <a:rPr lang="ja-JP" altLang="ja-JP" sz="1400" dirty="0">
                <a:solidFill>
                  <a:srgbClr val="FF0000"/>
                </a:solidFill>
              </a:rPr>
              <a:t>支援として、</a:t>
            </a:r>
            <a:r>
              <a:rPr lang="ja-JP" altLang="en-US" sz="1400" dirty="0">
                <a:solidFill>
                  <a:srgbClr val="FF0000"/>
                </a:solidFill>
              </a:rPr>
              <a:t>就職氷河期世代も含めた</a:t>
            </a:r>
            <a:r>
              <a:rPr lang="ja-JP" altLang="ja-JP" sz="1400" dirty="0">
                <a:solidFill>
                  <a:srgbClr val="FF0000"/>
                </a:solidFill>
              </a:rPr>
              <a:t>就職に困難性を抱える求職者への就職から定着までの一体的な</a:t>
            </a:r>
            <a:r>
              <a:rPr lang="ja-JP" altLang="ja-JP" sz="1400" dirty="0" smtClean="0">
                <a:solidFill>
                  <a:srgbClr val="FF0000"/>
                </a:solidFill>
              </a:rPr>
              <a:t>支</a:t>
            </a:r>
            <a:endParaRPr lang="en-US" altLang="ja-JP" sz="1400" dirty="0" smtClean="0">
              <a:solidFill>
                <a:srgbClr val="FF0000"/>
              </a:solidFill>
            </a:endParaRPr>
          </a:p>
          <a:p>
            <a:r>
              <a:rPr lang="ja-JP" altLang="en-US" sz="1400" dirty="0">
                <a:solidFill>
                  <a:srgbClr val="FF0000"/>
                </a:solidFill>
              </a:rPr>
              <a:t>　</a:t>
            </a:r>
            <a:r>
              <a:rPr lang="ja-JP" altLang="ja-JP" sz="1400" dirty="0" smtClean="0">
                <a:solidFill>
                  <a:srgbClr val="FF0000"/>
                </a:solidFill>
              </a:rPr>
              <a:t>援</a:t>
            </a:r>
            <a:r>
              <a:rPr lang="ja-JP" altLang="ja-JP" sz="1400" dirty="0">
                <a:solidFill>
                  <a:srgbClr val="FF0000"/>
                </a:solidFill>
              </a:rPr>
              <a:t>や、</a:t>
            </a:r>
            <a:r>
              <a:rPr lang="ja-JP" altLang="en-US" sz="1400" dirty="0">
                <a:solidFill>
                  <a:srgbClr val="FF0000"/>
                </a:solidFill>
              </a:rPr>
              <a:t>職場体験等の実施により、</a:t>
            </a:r>
            <a:r>
              <a:rPr lang="ja-JP" altLang="ja-JP" sz="1400" dirty="0">
                <a:solidFill>
                  <a:srgbClr val="FF0000"/>
                </a:solidFill>
              </a:rPr>
              <a:t>ミスマッチの解消を図るため</a:t>
            </a:r>
            <a:r>
              <a:rPr lang="ja-JP" altLang="en-US" sz="1400" dirty="0" smtClean="0">
                <a:solidFill>
                  <a:srgbClr val="FF0000"/>
                </a:solidFill>
              </a:rPr>
              <a:t>の</a:t>
            </a:r>
            <a:r>
              <a:rPr lang="ja-JP" altLang="ja-JP" sz="1400" dirty="0" smtClean="0">
                <a:solidFill>
                  <a:srgbClr val="FF0000"/>
                </a:solidFill>
              </a:rPr>
              <a:t>支援</a:t>
            </a:r>
            <a:r>
              <a:rPr lang="ja-JP" altLang="ja-JP" sz="1400" dirty="0">
                <a:solidFill>
                  <a:srgbClr val="FF0000"/>
                </a:solidFill>
              </a:rPr>
              <a:t>にも取り組んでいます。</a:t>
            </a:r>
          </a:p>
          <a:p>
            <a:r>
              <a:rPr lang="en-US" altLang="ja-JP" sz="1400" dirty="0">
                <a:solidFill>
                  <a:srgbClr val="FF0000"/>
                </a:solidFill>
              </a:rPr>
              <a:t>  </a:t>
            </a:r>
            <a:endParaRPr lang="ja-JP" altLang="ja-JP" sz="1400" dirty="0">
              <a:solidFill>
                <a:srgbClr val="FF0000"/>
              </a:solidFill>
            </a:endParaRPr>
          </a:p>
          <a:p>
            <a:r>
              <a:rPr lang="ja-JP" altLang="ja-JP" sz="1400" dirty="0" smtClean="0">
                <a:solidFill>
                  <a:srgbClr val="FF0000"/>
                </a:solidFill>
              </a:rPr>
              <a:t>〇</a:t>
            </a:r>
            <a:r>
              <a:rPr lang="ja-JP" altLang="en-US" sz="1400" dirty="0" smtClean="0">
                <a:solidFill>
                  <a:srgbClr val="FF0000"/>
                </a:solidFill>
              </a:rPr>
              <a:t>　</a:t>
            </a:r>
            <a:r>
              <a:rPr lang="ja-JP" altLang="ja-JP" sz="1400" dirty="0" smtClean="0">
                <a:solidFill>
                  <a:srgbClr val="FF0000"/>
                </a:solidFill>
              </a:rPr>
              <a:t>また</a:t>
            </a:r>
            <a:r>
              <a:rPr lang="ja-JP" altLang="ja-JP" sz="1400" dirty="0">
                <a:solidFill>
                  <a:srgbClr val="FF0000"/>
                </a:solidFill>
              </a:rPr>
              <a:t>、大阪の成長を支える分野への女性・若者の</a:t>
            </a:r>
            <a:r>
              <a:rPr lang="ja-JP" altLang="ja-JP" sz="1400" dirty="0" smtClean="0">
                <a:solidFill>
                  <a:srgbClr val="FF0000"/>
                </a:solidFill>
              </a:rPr>
              <a:t>正社員</a:t>
            </a:r>
            <a:r>
              <a:rPr lang="ja-JP" altLang="en-US" sz="1400" dirty="0" smtClean="0">
                <a:solidFill>
                  <a:srgbClr val="FF0000"/>
                </a:solidFill>
              </a:rPr>
              <a:t>としての</a:t>
            </a:r>
            <a:r>
              <a:rPr lang="ja-JP" altLang="ja-JP" sz="1400" dirty="0" smtClean="0">
                <a:solidFill>
                  <a:srgbClr val="FF0000"/>
                </a:solidFill>
              </a:rPr>
              <a:t>雇用</a:t>
            </a:r>
            <a:r>
              <a:rPr lang="ja-JP" altLang="ja-JP" sz="1400" dirty="0">
                <a:solidFill>
                  <a:srgbClr val="FF0000"/>
                </a:solidFill>
              </a:rPr>
              <a:t>を促進するため、職種志向の</a:t>
            </a:r>
            <a:r>
              <a:rPr lang="ja-JP" altLang="ja-JP" sz="1400" dirty="0" smtClean="0">
                <a:solidFill>
                  <a:srgbClr val="FF0000"/>
                </a:solidFill>
              </a:rPr>
              <a:t>拡大を</a:t>
            </a:r>
            <a:r>
              <a:rPr lang="ja-JP" altLang="ja-JP" sz="1400" dirty="0">
                <a:solidFill>
                  <a:srgbClr val="FF0000"/>
                </a:solidFill>
              </a:rPr>
              <a:t>促す</a:t>
            </a:r>
            <a:r>
              <a:rPr lang="ja-JP" altLang="ja-JP" sz="1400" dirty="0" smtClean="0">
                <a:solidFill>
                  <a:srgbClr val="FF0000"/>
                </a:solidFill>
              </a:rPr>
              <a:t>セミ</a:t>
            </a:r>
            <a:endParaRPr lang="en-US" altLang="ja-JP" sz="1400" dirty="0" smtClean="0">
              <a:solidFill>
                <a:srgbClr val="FF0000"/>
              </a:solidFill>
            </a:endParaRPr>
          </a:p>
          <a:p>
            <a:r>
              <a:rPr lang="ja-JP" altLang="en-US" sz="1400" dirty="0">
                <a:solidFill>
                  <a:srgbClr val="FF0000"/>
                </a:solidFill>
              </a:rPr>
              <a:t>　</a:t>
            </a:r>
            <a:r>
              <a:rPr lang="ja-JP" altLang="ja-JP" sz="1400" dirty="0" smtClean="0">
                <a:solidFill>
                  <a:srgbClr val="FF0000"/>
                </a:solidFill>
              </a:rPr>
              <a:t>ナー</a:t>
            </a:r>
            <a:r>
              <a:rPr lang="ja-JP" altLang="ja-JP" sz="1400" dirty="0">
                <a:solidFill>
                  <a:srgbClr val="FF0000"/>
                </a:solidFill>
              </a:rPr>
              <a:t>の</a:t>
            </a:r>
            <a:r>
              <a:rPr lang="ja-JP" altLang="ja-JP" sz="1400" dirty="0" smtClean="0">
                <a:solidFill>
                  <a:srgbClr val="FF0000"/>
                </a:solidFill>
              </a:rPr>
              <a:t>開催</a:t>
            </a:r>
            <a:r>
              <a:rPr lang="ja-JP" altLang="en-US" sz="1400" dirty="0" smtClean="0">
                <a:solidFill>
                  <a:srgbClr val="FF0000"/>
                </a:solidFill>
              </a:rPr>
              <a:t>など就職に向けた支援から</a:t>
            </a:r>
            <a:r>
              <a:rPr lang="ja-JP" altLang="ja-JP" sz="1400" dirty="0" smtClean="0">
                <a:solidFill>
                  <a:srgbClr val="FF0000"/>
                </a:solidFill>
              </a:rPr>
              <a:t>、</a:t>
            </a:r>
            <a:r>
              <a:rPr lang="ja-JP" altLang="ja-JP" sz="1400" dirty="0">
                <a:solidFill>
                  <a:srgbClr val="FF0000"/>
                </a:solidFill>
              </a:rPr>
              <a:t>早期離職を防止する</a:t>
            </a:r>
            <a:r>
              <a:rPr lang="ja-JP" altLang="ja-JP" sz="1400" dirty="0" smtClean="0">
                <a:solidFill>
                  <a:srgbClr val="FF0000"/>
                </a:solidFill>
              </a:rPr>
              <a:t>ため</a:t>
            </a:r>
            <a:r>
              <a:rPr lang="ja-JP" altLang="en-US" sz="1400" dirty="0" smtClean="0">
                <a:solidFill>
                  <a:srgbClr val="FF0000"/>
                </a:solidFill>
              </a:rPr>
              <a:t>の</a:t>
            </a:r>
            <a:r>
              <a:rPr lang="ja-JP" altLang="ja-JP" sz="1400" dirty="0" smtClean="0">
                <a:solidFill>
                  <a:srgbClr val="FF0000"/>
                </a:solidFill>
              </a:rPr>
              <a:t>職場</a:t>
            </a:r>
            <a:r>
              <a:rPr lang="ja-JP" altLang="ja-JP" sz="1400" dirty="0">
                <a:solidFill>
                  <a:srgbClr val="FF0000"/>
                </a:solidFill>
              </a:rPr>
              <a:t>定着</a:t>
            </a:r>
            <a:r>
              <a:rPr lang="ja-JP" altLang="ja-JP" sz="1400" dirty="0" smtClean="0">
                <a:solidFill>
                  <a:srgbClr val="FF0000"/>
                </a:solidFill>
              </a:rPr>
              <a:t>まで</a:t>
            </a:r>
            <a:r>
              <a:rPr lang="ja-JP" altLang="en-US" sz="1400" dirty="0" smtClean="0">
                <a:solidFill>
                  <a:srgbClr val="FF0000"/>
                </a:solidFill>
              </a:rPr>
              <a:t>を</a:t>
            </a:r>
            <a:r>
              <a:rPr lang="ja-JP" altLang="en-US" sz="1400" dirty="0">
                <a:solidFill>
                  <a:srgbClr val="FF0000"/>
                </a:solidFill>
              </a:rPr>
              <a:t>目的と</a:t>
            </a:r>
            <a:r>
              <a:rPr lang="ja-JP" altLang="en-US" sz="1400" dirty="0" smtClean="0">
                <a:solidFill>
                  <a:srgbClr val="FF0000"/>
                </a:solidFill>
              </a:rPr>
              <a:t>した</a:t>
            </a:r>
            <a:r>
              <a:rPr lang="ja-JP" altLang="ja-JP" sz="1400" dirty="0" smtClean="0">
                <a:solidFill>
                  <a:srgbClr val="FF0000"/>
                </a:solidFill>
              </a:rPr>
              <a:t>トータルサポート</a:t>
            </a:r>
            <a:r>
              <a:rPr lang="ja-JP" altLang="ja-JP" sz="1400" dirty="0">
                <a:solidFill>
                  <a:srgbClr val="FF0000"/>
                </a:solidFill>
              </a:rPr>
              <a:t>を</a:t>
            </a:r>
            <a:r>
              <a:rPr lang="ja-JP" altLang="ja-JP" sz="1400" dirty="0" smtClean="0">
                <a:solidFill>
                  <a:srgbClr val="FF0000"/>
                </a:solidFill>
              </a:rPr>
              <a:t>実施</a:t>
            </a:r>
            <a:endParaRPr lang="en-US" altLang="ja-JP" sz="1400" dirty="0" smtClean="0">
              <a:solidFill>
                <a:srgbClr val="FF0000"/>
              </a:solidFill>
            </a:endParaRPr>
          </a:p>
          <a:p>
            <a:r>
              <a:rPr lang="ja-JP" altLang="en-US" sz="1400" dirty="0">
                <a:solidFill>
                  <a:srgbClr val="FF0000"/>
                </a:solidFill>
              </a:rPr>
              <a:t>　</a:t>
            </a:r>
            <a:r>
              <a:rPr lang="ja-JP" altLang="ja-JP" sz="1400" dirty="0" smtClean="0">
                <a:solidFill>
                  <a:srgbClr val="FF0000"/>
                </a:solidFill>
              </a:rPr>
              <a:t>して</a:t>
            </a:r>
            <a:r>
              <a:rPr lang="ja-JP" altLang="ja-JP" sz="1400" dirty="0">
                <a:solidFill>
                  <a:srgbClr val="FF0000"/>
                </a:solidFill>
              </a:rPr>
              <a:t>います。</a:t>
            </a:r>
          </a:p>
          <a:p>
            <a:r>
              <a:rPr lang="en-US" altLang="ja-JP" sz="1400" dirty="0">
                <a:solidFill>
                  <a:srgbClr val="FF0000"/>
                </a:solidFill>
              </a:rPr>
              <a:t> </a:t>
            </a:r>
            <a:endParaRPr lang="ja-JP" altLang="ja-JP" sz="1400" dirty="0">
              <a:solidFill>
                <a:srgbClr val="FF0000"/>
              </a:solidFill>
            </a:endParaRPr>
          </a:p>
          <a:p>
            <a:r>
              <a:rPr lang="ja-JP" altLang="ja-JP" sz="1400" dirty="0" smtClean="0">
                <a:solidFill>
                  <a:srgbClr val="FF0000"/>
                </a:solidFill>
              </a:rPr>
              <a:t>〇</a:t>
            </a:r>
            <a:r>
              <a:rPr lang="ja-JP" altLang="en-US" sz="1400" dirty="0" smtClean="0">
                <a:solidFill>
                  <a:srgbClr val="FF0000"/>
                </a:solidFill>
              </a:rPr>
              <a:t>　</a:t>
            </a:r>
            <a:r>
              <a:rPr lang="ja-JP" altLang="ja-JP" sz="1400" dirty="0" smtClean="0">
                <a:solidFill>
                  <a:srgbClr val="FF0000"/>
                </a:solidFill>
              </a:rPr>
              <a:t>高校</a:t>
            </a:r>
            <a:r>
              <a:rPr lang="ja-JP" altLang="ja-JP" sz="1400" dirty="0">
                <a:solidFill>
                  <a:srgbClr val="FF0000"/>
                </a:solidFill>
              </a:rPr>
              <a:t>１・２年生に対して、府内中小企業の魅力を発信するなど、将来の人材確保</a:t>
            </a:r>
            <a:r>
              <a:rPr lang="ja-JP" altLang="ja-JP" sz="1400" dirty="0" smtClean="0">
                <a:solidFill>
                  <a:srgbClr val="FF0000"/>
                </a:solidFill>
              </a:rPr>
              <a:t>（就職</a:t>
            </a:r>
            <a:r>
              <a:rPr lang="ja-JP" altLang="ja-JP" sz="1400" dirty="0">
                <a:solidFill>
                  <a:srgbClr val="FF0000"/>
                </a:solidFill>
              </a:rPr>
              <a:t>時の府外流出</a:t>
            </a:r>
            <a:r>
              <a:rPr lang="ja-JP" altLang="ja-JP" sz="1400" dirty="0" smtClean="0">
                <a:solidFill>
                  <a:srgbClr val="FF0000"/>
                </a:solidFill>
              </a:rPr>
              <a:t>防止</a:t>
            </a:r>
            <a:endParaRPr lang="en-US" altLang="ja-JP" sz="1400" dirty="0" smtClean="0">
              <a:solidFill>
                <a:srgbClr val="FF0000"/>
              </a:solidFill>
            </a:endParaRPr>
          </a:p>
          <a:p>
            <a:r>
              <a:rPr lang="ja-JP" altLang="en-US" sz="1400" dirty="0">
                <a:solidFill>
                  <a:srgbClr val="FF0000"/>
                </a:solidFill>
              </a:rPr>
              <a:t>　</a:t>
            </a:r>
            <a:r>
              <a:rPr lang="ja-JP" altLang="en-US" sz="1400" dirty="0" smtClean="0">
                <a:solidFill>
                  <a:srgbClr val="FF0000"/>
                </a:solidFill>
              </a:rPr>
              <a:t>等</a:t>
            </a:r>
            <a:r>
              <a:rPr lang="ja-JP" altLang="ja-JP" sz="1400" dirty="0" smtClean="0">
                <a:solidFill>
                  <a:srgbClr val="FF0000"/>
                </a:solidFill>
              </a:rPr>
              <a:t>）に</a:t>
            </a:r>
            <a:r>
              <a:rPr lang="ja-JP" altLang="en-US" sz="1400" dirty="0" smtClean="0">
                <a:solidFill>
                  <a:srgbClr val="FF0000"/>
                </a:solidFill>
              </a:rPr>
              <a:t>取り組む</a:t>
            </a:r>
            <a:r>
              <a:rPr lang="ja-JP" altLang="en-US" sz="1400" dirty="0">
                <a:solidFill>
                  <a:srgbClr val="FF0000"/>
                </a:solidFill>
              </a:rPr>
              <a:t>とともに、中小</a:t>
            </a:r>
            <a:r>
              <a:rPr lang="ja-JP" altLang="en-US" sz="1400" dirty="0" smtClean="0">
                <a:solidFill>
                  <a:srgbClr val="FF0000"/>
                </a:solidFill>
              </a:rPr>
              <a:t>企業人材支援</a:t>
            </a:r>
            <a:r>
              <a:rPr lang="ja-JP" altLang="en-US" sz="1400" dirty="0">
                <a:solidFill>
                  <a:srgbClr val="FF0000"/>
                </a:solidFill>
              </a:rPr>
              <a:t>センター（サポートデスク）において、高校生採用に関する相談や</a:t>
            </a:r>
            <a:r>
              <a:rPr lang="ja-JP" altLang="en-US" sz="1400" dirty="0" smtClean="0">
                <a:solidFill>
                  <a:srgbClr val="FF0000"/>
                </a:solidFill>
              </a:rPr>
              <a:t>イン</a:t>
            </a:r>
            <a:endParaRPr lang="en-US" altLang="ja-JP" sz="1400" dirty="0" smtClean="0">
              <a:solidFill>
                <a:srgbClr val="FF0000"/>
              </a:solidFill>
            </a:endParaRPr>
          </a:p>
          <a:p>
            <a:r>
              <a:rPr lang="ja-JP" altLang="en-US" sz="1400" dirty="0">
                <a:solidFill>
                  <a:srgbClr val="FF0000"/>
                </a:solidFill>
              </a:rPr>
              <a:t>　</a:t>
            </a:r>
            <a:r>
              <a:rPr lang="ja-JP" altLang="en-US" sz="1400" dirty="0" smtClean="0">
                <a:solidFill>
                  <a:srgbClr val="FF0000"/>
                </a:solidFill>
              </a:rPr>
              <a:t>ターシップなどを支援</a:t>
            </a:r>
            <a:r>
              <a:rPr lang="ja-JP" altLang="en-US" sz="1400" dirty="0">
                <a:solidFill>
                  <a:srgbClr val="FF0000"/>
                </a:solidFill>
              </a:rPr>
              <a:t>しています。</a:t>
            </a:r>
            <a:endParaRPr lang="ja-JP" altLang="ja-JP" sz="1400" dirty="0">
              <a:solidFill>
                <a:srgbClr val="FF0000"/>
              </a:solidFill>
            </a:endParaRPr>
          </a:p>
          <a:p>
            <a:r>
              <a:rPr lang="en-US" altLang="ja-JP" sz="1400" dirty="0">
                <a:solidFill>
                  <a:srgbClr val="FF0000"/>
                </a:solidFill>
              </a:rPr>
              <a:t> </a:t>
            </a:r>
            <a:endParaRPr lang="ja-JP" altLang="ja-JP" sz="1400" dirty="0">
              <a:solidFill>
                <a:srgbClr val="FF0000"/>
              </a:solidFill>
            </a:endParaRPr>
          </a:p>
          <a:p>
            <a:r>
              <a:rPr lang="ja-JP" altLang="ja-JP" sz="1400" dirty="0" smtClean="0">
                <a:solidFill>
                  <a:srgbClr val="FF0000"/>
                </a:solidFill>
              </a:rPr>
              <a:t>〇</a:t>
            </a:r>
            <a:r>
              <a:rPr lang="ja-JP" altLang="en-US" sz="1400" dirty="0" smtClean="0">
                <a:solidFill>
                  <a:srgbClr val="FF0000"/>
                </a:solidFill>
              </a:rPr>
              <a:t>　</a:t>
            </a:r>
            <a:r>
              <a:rPr lang="en-US" altLang="ja-JP" sz="1400" dirty="0" smtClean="0">
                <a:solidFill>
                  <a:srgbClr val="FF0000"/>
                </a:solidFill>
              </a:rPr>
              <a:t>15</a:t>
            </a:r>
            <a:r>
              <a:rPr lang="ja-JP" altLang="ja-JP" sz="1400" dirty="0">
                <a:solidFill>
                  <a:srgbClr val="FF0000"/>
                </a:solidFill>
              </a:rPr>
              <a:t>歳～</a:t>
            </a:r>
            <a:r>
              <a:rPr lang="en-US" altLang="ja-JP" sz="1400" dirty="0">
                <a:solidFill>
                  <a:srgbClr val="FF0000"/>
                </a:solidFill>
              </a:rPr>
              <a:t>39</a:t>
            </a:r>
            <a:r>
              <a:rPr lang="ja-JP" altLang="ja-JP" sz="1400" dirty="0">
                <a:solidFill>
                  <a:srgbClr val="FF0000"/>
                </a:solidFill>
              </a:rPr>
              <a:t>歳までの</a:t>
            </a:r>
            <a:r>
              <a:rPr lang="ja-JP" altLang="ja-JP" sz="1400" dirty="0" smtClean="0">
                <a:solidFill>
                  <a:srgbClr val="FF0000"/>
                </a:solidFill>
              </a:rPr>
              <a:t>、</a:t>
            </a:r>
            <a:r>
              <a:rPr lang="ja-JP" altLang="en-US" sz="1400" dirty="0" smtClean="0">
                <a:solidFill>
                  <a:srgbClr val="FF0000"/>
                </a:solidFill>
              </a:rPr>
              <a:t>若年</a:t>
            </a:r>
            <a:r>
              <a:rPr lang="ja-JP" altLang="en-US" sz="1400" dirty="0">
                <a:solidFill>
                  <a:srgbClr val="FF0000"/>
                </a:solidFill>
              </a:rPr>
              <a:t>無業者に対する</a:t>
            </a:r>
            <a:r>
              <a:rPr lang="ja-JP" altLang="ja-JP" sz="1400" dirty="0">
                <a:solidFill>
                  <a:srgbClr val="FF0000"/>
                </a:solidFill>
              </a:rPr>
              <a:t>就業支援</a:t>
            </a:r>
            <a:r>
              <a:rPr lang="ja-JP" altLang="ja-JP" sz="1400" dirty="0" smtClean="0">
                <a:solidFill>
                  <a:srgbClr val="FF0000"/>
                </a:solidFill>
              </a:rPr>
              <a:t>を</a:t>
            </a:r>
            <a:r>
              <a:rPr lang="ja-JP" altLang="en-US" sz="1400" dirty="0" smtClean="0">
                <a:solidFill>
                  <a:srgbClr val="FF0000"/>
                </a:solidFill>
              </a:rPr>
              <a:t>行う</a:t>
            </a:r>
            <a:r>
              <a:rPr lang="ja-JP" altLang="ja-JP" sz="1400" dirty="0">
                <a:solidFill>
                  <a:srgbClr val="FF0000"/>
                </a:solidFill>
              </a:rPr>
              <a:t>ため、</a:t>
            </a:r>
            <a:r>
              <a:rPr lang="ja-JP" altLang="en-US" sz="1400" dirty="0">
                <a:solidFill>
                  <a:srgbClr val="FF0000"/>
                </a:solidFill>
              </a:rPr>
              <a:t>大阪労働局と一体的に、地域</a:t>
            </a:r>
            <a:r>
              <a:rPr lang="ja-JP" altLang="ja-JP" sz="1400" dirty="0">
                <a:solidFill>
                  <a:srgbClr val="FF0000"/>
                </a:solidFill>
              </a:rPr>
              <a:t>若者</a:t>
            </a:r>
            <a:r>
              <a:rPr lang="ja-JP" altLang="ja-JP" sz="1400" dirty="0" smtClean="0">
                <a:solidFill>
                  <a:srgbClr val="FF0000"/>
                </a:solidFill>
              </a:rPr>
              <a:t>サポートス</a:t>
            </a:r>
            <a:endParaRPr lang="en-US" altLang="ja-JP" sz="1400" dirty="0" smtClean="0">
              <a:solidFill>
                <a:srgbClr val="FF0000"/>
              </a:solidFill>
            </a:endParaRPr>
          </a:p>
          <a:p>
            <a:r>
              <a:rPr lang="ja-JP" altLang="en-US" sz="1400" dirty="0">
                <a:solidFill>
                  <a:srgbClr val="FF0000"/>
                </a:solidFill>
              </a:rPr>
              <a:t>　</a:t>
            </a:r>
            <a:r>
              <a:rPr lang="ja-JP" altLang="ja-JP" sz="1400" dirty="0" smtClean="0">
                <a:solidFill>
                  <a:srgbClr val="FF0000"/>
                </a:solidFill>
              </a:rPr>
              <a:t>テーション</a:t>
            </a:r>
            <a:r>
              <a:rPr lang="ja-JP" altLang="ja-JP" sz="1400" dirty="0">
                <a:solidFill>
                  <a:srgbClr val="FF0000"/>
                </a:solidFill>
              </a:rPr>
              <a:t>事業</a:t>
            </a:r>
            <a:r>
              <a:rPr lang="ja-JP" altLang="en-US" sz="1400" dirty="0">
                <a:solidFill>
                  <a:srgbClr val="FF0000"/>
                </a:solidFill>
              </a:rPr>
              <a:t>（厚生労働省事業）</a:t>
            </a:r>
            <a:r>
              <a:rPr lang="ja-JP" altLang="ja-JP" sz="1400" dirty="0">
                <a:solidFill>
                  <a:srgbClr val="FF0000"/>
                </a:solidFill>
              </a:rPr>
              <a:t>を行っています。</a:t>
            </a:r>
          </a:p>
          <a:p>
            <a:r>
              <a:rPr lang="en-US" altLang="ja-JP" sz="1400" dirty="0">
                <a:solidFill>
                  <a:srgbClr val="FF0000"/>
                </a:solidFill>
              </a:rPr>
              <a:t> </a:t>
            </a:r>
          </a:p>
          <a:p>
            <a:r>
              <a:rPr lang="ja-JP" altLang="ja-JP" sz="1400" dirty="0" smtClean="0">
                <a:solidFill>
                  <a:srgbClr val="FF0000"/>
                </a:solidFill>
              </a:rPr>
              <a:t>〇</a:t>
            </a:r>
            <a:r>
              <a:rPr lang="ja-JP" altLang="en-US" sz="1400" dirty="0" smtClean="0">
                <a:solidFill>
                  <a:srgbClr val="FF0000"/>
                </a:solidFill>
              </a:rPr>
              <a:t>　</a:t>
            </a:r>
            <a:r>
              <a:rPr lang="ja-JP" altLang="ja-JP" sz="1400" dirty="0" smtClean="0">
                <a:solidFill>
                  <a:srgbClr val="FF0000"/>
                </a:solidFill>
              </a:rPr>
              <a:t>企業</a:t>
            </a:r>
            <a:r>
              <a:rPr lang="ja-JP" altLang="ja-JP" sz="1400" dirty="0">
                <a:solidFill>
                  <a:srgbClr val="FF0000"/>
                </a:solidFill>
              </a:rPr>
              <a:t>の人材確保支援として、企業の採用・定着等人材確保力の強化を図るセミナーの実施、相談窓口</a:t>
            </a:r>
            <a:r>
              <a:rPr lang="ja-JP" altLang="ja-JP" sz="1400" dirty="0" smtClean="0">
                <a:solidFill>
                  <a:srgbClr val="FF0000"/>
                </a:solidFill>
              </a:rPr>
              <a:t>の運営な</a:t>
            </a:r>
            <a:endParaRPr lang="en-US" altLang="ja-JP" sz="1400" dirty="0" smtClean="0">
              <a:solidFill>
                <a:srgbClr val="FF0000"/>
              </a:solidFill>
            </a:endParaRPr>
          </a:p>
          <a:p>
            <a:r>
              <a:rPr lang="ja-JP" altLang="en-US" sz="1400" dirty="0">
                <a:solidFill>
                  <a:srgbClr val="FF0000"/>
                </a:solidFill>
              </a:rPr>
              <a:t>　</a:t>
            </a:r>
            <a:r>
              <a:rPr lang="ja-JP" altLang="ja-JP" sz="1400" dirty="0" err="1" smtClean="0">
                <a:solidFill>
                  <a:srgbClr val="FF0000"/>
                </a:solidFill>
              </a:rPr>
              <a:t>どを</a:t>
            </a:r>
            <a:r>
              <a:rPr lang="ja-JP" altLang="ja-JP" sz="1400" dirty="0">
                <a:solidFill>
                  <a:srgbClr val="FF0000"/>
                </a:solidFill>
              </a:rPr>
              <a:t>行っています</a:t>
            </a:r>
            <a:r>
              <a:rPr lang="ja-JP" altLang="ja-JP" sz="1400" dirty="0" smtClean="0">
                <a:solidFill>
                  <a:srgbClr val="FF0000"/>
                </a:solidFill>
              </a:rPr>
              <a:t>。</a:t>
            </a:r>
            <a:endParaRPr lang="ja-JP" altLang="ja-JP" sz="1400" dirty="0">
              <a:solidFill>
                <a:srgbClr val="FF0000"/>
              </a:solidFill>
            </a:endParaRPr>
          </a:p>
          <a:p>
            <a:endParaRPr lang="ja-JP" altLang="ja-JP" sz="1400" dirty="0"/>
          </a:p>
        </p:txBody>
      </p:sp>
    </p:spTree>
    <p:extLst>
      <p:ext uri="{BB962C8B-B14F-4D97-AF65-F5344CB8AC3E}">
        <p14:creationId xmlns:p14="http://schemas.microsoft.com/office/powerpoint/2010/main" val="12433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prstClr val="black"/>
                </a:solidFill>
              </a:rPr>
              <a:t>Topic</a:t>
            </a:r>
            <a:r>
              <a:rPr lang="ja-JP" altLang="en-US" sz="1400" b="1" dirty="0">
                <a:solidFill>
                  <a:prstClr val="black"/>
                </a:solidFill>
              </a:rPr>
              <a:t>③</a:t>
            </a:r>
            <a:r>
              <a:rPr lang="ja-JP" altLang="en-US" sz="1400" b="1" dirty="0" smtClean="0">
                <a:solidFill>
                  <a:prstClr val="black"/>
                </a:solidFill>
              </a:rPr>
              <a:t>　</a:t>
            </a:r>
            <a:r>
              <a:rPr lang="en-US" altLang="ja-JP" sz="1400" b="1" dirty="0" smtClean="0">
                <a:solidFill>
                  <a:prstClr val="black"/>
                </a:solidFill>
              </a:rPr>
              <a:t>OSAKA</a:t>
            </a:r>
            <a:r>
              <a:rPr lang="ja-JP" altLang="en-US" sz="1400" b="1" dirty="0" smtClean="0">
                <a:solidFill>
                  <a:prstClr val="black"/>
                </a:solidFill>
              </a:rPr>
              <a:t>しごとフィールド</a:t>
            </a:r>
            <a:endParaRPr lang="en-US" altLang="ja-JP" sz="1400" b="1" dirty="0" smtClean="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２．</a:t>
            </a:r>
            <a:r>
              <a:rPr lang="ja-JP" altLang="en-US" dirty="0">
                <a:solidFill>
                  <a:prstClr val="black"/>
                </a:solidFill>
                <a:cs typeface="Meiryo UI" panose="020B0604030504040204" pitchFamily="50" charset="-128"/>
              </a:rPr>
              <a:t>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a:t>
            </a:r>
            <a:r>
              <a:rPr lang="ja-JP" altLang="en-US" sz="1400" b="1" dirty="0" smtClean="0">
                <a:solidFill>
                  <a:prstClr val="black"/>
                </a:solidFill>
                <a:effectLst>
                  <a:outerShdw blurRad="38100" dist="38100" dir="2700000" algn="tl">
                    <a:srgbClr val="000000">
                      <a:alpha val="43137"/>
                    </a:srgbClr>
                  </a:outerShdw>
                </a:effectLst>
              </a:rPr>
              <a:t>就業支援拠点</a:t>
            </a:r>
            <a:endParaRPr lang="ja-JP" altLang="en-US" sz="1400" b="1" dirty="0">
              <a:solidFill>
                <a:prstClr val="black"/>
              </a:solidFill>
              <a:effectLst>
                <a:outerShdw blurRad="38100" dist="38100" dir="2700000" algn="tl">
                  <a:srgbClr val="000000">
                    <a:alpha val="43137"/>
                  </a:srgbClr>
                </a:outerShdw>
              </a:effectLst>
            </a:endParaRP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a:t>
            </a:r>
            <a:r>
              <a:rPr lang="ja-JP" altLang="en-US" sz="1100" dirty="0" smtClean="0">
                <a:solidFill>
                  <a:prstClr val="black"/>
                </a:solidFill>
              </a:rPr>
              <a:t>セミナー、職場体験等</a:t>
            </a:r>
            <a:r>
              <a:rPr lang="ja-JP" altLang="en-US" sz="1100" dirty="0">
                <a:solidFill>
                  <a:prstClr val="black"/>
                </a:solidFill>
              </a:rPr>
              <a:t>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smtClean="0">
                <a:solidFill>
                  <a:prstClr val="black"/>
                </a:solidFill>
              </a:rPr>
              <a:t>求人情報の提供・職業相談職業</a:t>
            </a:r>
            <a:r>
              <a:rPr lang="ja-JP" altLang="en-US" sz="1100" dirty="0">
                <a:solidFill>
                  <a:prstClr val="black"/>
                </a:solidFill>
              </a:rPr>
              <a:t>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smtClean="0">
                <a:solidFill>
                  <a:prstClr val="black"/>
                </a:solidFill>
              </a:rPr>
              <a:t>「中小企業</a:t>
            </a:r>
            <a:r>
              <a:rPr lang="ja-JP" altLang="en-US" sz="1100" dirty="0" smtClean="0">
                <a:solidFill>
                  <a:schemeClr val="tx1"/>
                </a:solidFill>
              </a:rPr>
              <a:t>人材</a:t>
            </a:r>
            <a:r>
              <a:rPr lang="ja-JP" altLang="en-US" sz="1100" dirty="0" smtClean="0">
                <a:solidFill>
                  <a:prstClr val="black"/>
                </a:solidFill>
              </a:rPr>
              <a:t>支援センター」における人材の採用・定着支援</a:t>
            </a:r>
            <a:endParaRPr lang="ja-JP" altLang="en-US" sz="1100" dirty="0">
              <a:solidFill>
                <a:prstClr val="black"/>
              </a:solidFill>
            </a:endParaRP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smtClean="0">
                <a:solidFill>
                  <a:schemeClr val="tx1"/>
                </a:solidFill>
              </a:rPr>
              <a:t>働きたいと思う全ての方の就職を支援</a:t>
            </a:r>
            <a:endParaRPr lang="en-US" altLang="ja-JP" sz="1200" u="sng"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キャリアカウンセリングの実施</a:t>
            </a:r>
            <a:endParaRPr lang="en-US" altLang="ja-JP" sz="1100" b="1" dirty="0" smtClean="0">
              <a:solidFill>
                <a:schemeClr val="tx1"/>
              </a:solidFill>
            </a:endParaRPr>
          </a:p>
          <a:p>
            <a:pPr marL="85725" indent="-85725" algn="just">
              <a:lnSpc>
                <a:spcPts val="1400"/>
              </a:lnSpc>
            </a:pPr>
            <a:r>
              <a:rPr lang="ja-JP" altLang="en-US" sz="1100" dirty="0">
                <a:solidFill>
                  <a:schemeClr val="tx1"/>
                </a:solidFill>
              </a:rPr>
              <a:t>・</a:t>
            </a:r>
            <a:r>
              <a:rPr lang="ja-JP" altLang="en-US" sz="1100" dirty="0" smtClean="0">
                <a:solidFill>
                  <a:schemeClr val="tx1"/>
                </a:solidFill>
              </a:rPr>
              <a:t>キャリアカウンセリングを通じて、適性の見極めや職業選択の幅を広げる就職を支援。</a:t>
            </a:r>
            <a:endParaRPr lang="en-US" altLang="ja-JP" sz="1100" dirty="0" smtClean="0">
              <a:solidFill>
                <a:schemeClr val="tx1"/>
              </a:solidFill>
            </a:endParaRPr>
          </a:p>
          <a:p>
            <a:pPr marL="85725" indent="-85725" algn="just">
              <a:lnSpc>
                <a:spcPts val="1400"/>
              </a:lnSpc>
            </a:pPr>
            <a:r>
              <a:rPr lang="ja-JP" altLang="en-US" sz="1100" dirty="0" smtClean="0">
                <a:solidFill>
                  <a:schemeClr val="tx1"/>
                </a:solidFill>
              </a:rPr>
              <a:t>・再就職をめざす女性等への子育てと仕事との両立</a:t>
            </a:r>
            <a:r>
              <a:rPr lang="ja-JP" altLang="en-US" sz="1100" dirty="0">
                <a:solidFill>
                  <a:schemeClr val="tx1"/>
                </a:solidFill>
              </a:rPr>
              <a:t>を</a:t>
            </a:r>
            <a:r>
              <a:rPr lang="ja-JP" altLang="en-US" sz="1100" dirty="0" smtClean="0">
                <a:solidFill>
                  <a:schemeClr val="tx1"/>
                </a:solidFill>
              </a:rPr>
              <a:t>支援。</a:t>
            </a:r>
            <a:endParaRPr lang="en-US" altLang="ja-JP" sz="1100" dirty="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セミナーやイベントの開催</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smtClean="0">
                <a:solidFill>
                  <a:schemeClr val="tx1"/>
                </a:solidFill>
              </a:rPr>
              <a:t>中小企業の人材確保を支援</a:t>
            </a:r>
            <a:endParaRPr lang="en-US" altLang="ja-JP" sz="1200" u="sng"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相談窓口の</a:t>
            </a:r>
            <a:r>
              <a:rPr lang="ja-JP" altLang="en-US" sz="1100" b="1" dirty="0">
                <a:solidFill>
                  <a:schemeClr val="tx1"/>
                </a:solidFill>
              </a:rPr>
              <a:t>運営</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・人材確保に関する課題を可視化し、課題解決に向けたメニューを提案する相談窓口を運営。</a:t>
            </a:r>
            <a:endParaRPr lang="en-US" altLang="ja-JP" sz="1100"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セミナーやイベントの開催</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・人材確保や社員の定着、職場環境の改善など、様々なテーマでセミナーや研修を実施。</a:t>
            </a:r>
            <a:endParaRPr lang="en-US" altLang="ja-JP" sz="1100" dirty="0" smtClean="0">
              <a:solidFill>
                <a:schemeClr val="tx1"/>
              </a:solidFill>
            </a:endParaRPr>
          </a:p>
          <a:p>
            <a:pPr algn="just">
              <a:lnSpc>
                <a:spcPts val="1400"/>
              </a:lnSpc>
            </a:pPr>
            <a:r>
              <a:rPr lang="ja-JP" altLang="en-US" sz="1100" dirty="0" smtClean="0">
                <a:solidFill>
                  <a:schemeClr val="tx1"/>
                </a:solidFill>
              </a:rPr>
              <a:t>〇</a:t>
            </a:r>
            <a:r>
              <a:rPr lang="ja-JP" altLang="en-US" sz="1100" b="1" dirty="0" smtClean="0">
                <a:solidFill>
                  <a:schemeClr val="tx1"/>
                </a:solidFill>
              </a:rPr>
              <a:t>企業説明会等の開催</a:t>
            </a:r>
            <a:endParaRPr lang="en-US" altLang="ja-JP" sz="1100" b="1" dirty="0" smtClean="0">
              <a:solidFill>
                <a:schemeClr val="tx1"/>
              </a:solidFill>
            </a:endParaRPr>
          </a:p>
          <a:p>
            <a:pPr marL="85725" indent="-85725" algn="just">
              <a:lnSpc>
                <a:spcPts val="1400"/>
              </a:lnSpc>
            </a:pPr>
            <a:r>
              <a:rPr lang="ja-JP" altLang="en-US" sz="1100" dirty="0" smtClean="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smtClean="0">
                <a:effectLst>
                  <a:outerShdw blurRad="38100" dist="38100" dir="2700000" algn="tl">
                    <a:srgbClr val="000000">
                      <a:alpha val="43137"/>
                    </a:srgbClr>
                  </a:outerShdw>
                </a:effectLst>
              </a:rPr>
              <a:t>OSAKA</a:t>
            </a:r>
            <a:r>
              <a:rPr lang="ja-JP" altLang="en-US" sz="1200" b="1" dirty="0" smtClean="0">
                <a:effectLst>
                  <a:outerShdw blurRad="38100" dist="38100" dir="2700000" algn="tl">
                    <a:srgbClr val="000000">
                      <a:alpha val="43137"/>
                    </a:srgbClr>
                  </a:outerShdw>
                </a:effectLst>
              </a:rPr>
              <a:t>しごとフィールドと連携して実施する事業</a:t>
            </a:r>
            <a:endParaRPr lang="en-US" altLang="ja-JP" sz="1200" b="1" dirty="0" smtClean="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smtClean="0">
                <a:solidFill>
                  <a:schemeClr val="tx1"/>
                </a:solidFill>
              </a:rPr>
              <a:t>大阪府地域若者サポートステーション</a:t>
            </a:r>
            <a:endParaRPr kumimoji="1" lang="en-US" altLang="ja-JP" sz="1200" b="1" dirty="0" smtClean="0">
              <a:solidFill>
                <a:schemeClr val="tx1"/>
              </a:solidFill>
            </a:endParaRPr>
          </a:p>
          <a:p>
            <a:pPr algn="ctr"/>
            <a:r>
              <a:rPr lang="ja-JP" altLang="en-US" sz="1200" dirty="0" smtClean="0">
                <a:solidFill>
                  <a:schemeClr val="tx1"/>
                </a:solidFill>
              </a:rPr>
              <a:t>・</a:t>
            </a:r>
            <a:r>
              <a:rPr lang="en-US" altLang="ja-JP" sz="1200" dirty="0" smtClean="0">
                <a:solidFill>
                  <a:schemeClr val="tx1"/>
                </a:solidFill>
              </a:rPr>
              <a:t>15</a:t>
            </a:r>
            <a:r>
              <a:rPr lang="ja-JP" altLang="en-US" sz="1200" dirty="0" smtClean="0">
                <a:solidFill>
                  <a:schemeClr val="tx1"/>
                </a:solidFill>
              </a:rPr>
              <a:t>歳から</a:t>
            </a:r>
            <a:r>
              <a:rPr lang="en-US" altLang="ja-JP" sz="1200" dirty="0" smtClean="0">
                <a:solidFill>
                  <a:schemeClr val="tx1"/>
                </a:solidFill>
              </a:rPr>
              <a:t>39</a:t>
            </a:r>
            <a:r>
              <a:rPr lang="ja-JP" altLang="en-US" sz="1200" dirty="0" smtClean="0">
                <a:solidFill>
                  <a:schemeClr val="tx1"/>
                </a:solidFill>
              </a:rPr>
              <a:t>歳までの若年無業者を対象と</a:t>
            </a:r>
            <a:r>
              <a:rPr lang="ja-JP" altLang="en-US" sz="1200" smtClean="0">
                <a:solidFill>
                  <a:schemeClr val="tx1"/>
                </a:solidFill>
              </a:rPr>
              <a:t>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a:t>
            </a:r>
            <a:r>
              <a:rPr lang="ja-JP" altLang="en-US" sz="1300" b="1" dirty="0" smtClean="0">
                <a:solidFill>
                  <a:prstClr val="black"/>
                </a:solidFill>
                <a:latin typeface="HGPｺﾞｼｯｸM" pitchFamily="50" charset="-128"/>
                <a:ea typeface="HGPｺﾞｼｯｸM" pitchFamily="50" charset="-128"/>
                <a:cs typeface="Times New Roman" pitchFamily="18" charset="0"/>
              </a:rPr>
              <a:t>実施に</a:t>
            </a:r>
            <a:r>
              <a:rPr lang="ja-JP" altLang="en-US" sz="1300" b="1" dirty="0">
                <a:solidFill>
                  <a:prstClr val="black"/>
                </a:solidFill>
                <a:latin typeface="HGPｺﾞｼｯｸM" pitchFamily="50" charset="-128"/>
                <a:ea typeface="HGPｺﾞｼｯｸM" pitchFamily="50" charset="-128"/>
                <a:cs typeface="Times New Roman" pitchFamily="18" charset="0"/>
              </a:rPr>
              <a:t>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a:t>
            </a:r>
            <a:r>
              <a:rPr lang="zh-TW" altLang="en-US" sz="2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320703" y="620688"/>
            <a:ext cx="8460940" cy="612475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は結婚・出産期に当たる年代に一旦低下し、育児が落ち着いた時期に再び上昇するという「Ｍ字カーブ」を描いています。大阪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は、新卒時には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男女に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台後半までに女性は男性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ほど有業率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が上がらず</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男女</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のの</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差が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smtClean="0">
                <a:cs typeface="Meiryo UI" panose="020B0604030504040204" pitchFamily="50" charset="-128"/>
              </a:rPr>
              <a:t>Topic</a:t>
            </a:r>
            <a:r>
              <a:rPr lang="ja-JP" altLang="en-US" sz="1400" dirty="0">
                <a:cs typeface="Meiryo UI" panose="020B0604030504040204" pitchFamily="50" charset="-128"/>
              </a:rPr>
              <a:t>⑤</a:t>
            </a:r>
            <a:r>
              <a:rPr lang="ja-JP" altLang="en-US" sz="1400" dirty="0" smtClean="0">
                <a:cs typeface="Meiryo UI" panose="020B0604030504040204" pitchFamily="50" charset="-128"/>
              </a:rPr>
              <a:t>：女性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は全国で</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ワースト３位であるなど（</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歳・総務省「</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「男女いきいき」事業者登録・認証・表彰制度の活用により、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働き続けるための職場環境の整備を進めるとともに、男性も含めた働き方の見直しを進めます。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行政と経済団体、大学等が相互に連携・協力し、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や若者等に対し、キャリアカウンセリングやセミナー等を通して、職種志向を拡大し、安定就職に繋げます。更に就職後の早期離職を防止するための定着支援を実施します。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solidFill>
                  <a:srgbClr val="FF0000"/>
                </a:solidFill>
              </a:rPr>
              <a:t>保育所利用活動と就職活動を行うママへのチャレン</a:t>
            </a:r>
            <a:r>
              <a:rPr lang="ja-JP" altLang="en-US" sz="1400" dirty="0">
                <a:solidFill>
                  <a:srgbClr val="FF0000"/>
                </a:solidFill>
              </a:rPr>
              <a:t>　　</a:t>
            </a:r>
            <a:endParaRPr lang="en-US" altLang="ja-JP" sz="1400" dirty="0">
              <a:solidFill>
                <a:srgbClr val="FF0000"/>
              </a:solidFill>
            </a:endParaRPr>
          </a:p>
          <a:p>
            <a:r>
              <a:rPr lang="ja-JP" altLang="en-US" sz="1400" dirty="0">
                <a:solidFill>
                  <a:srgbClr val="FF0000"/>
                </a:solidFill>
              </a:rPr>
              <a:t>　　</a:t>
            </a:r>
            <a:r>
              <a:rPr lang="ja-JP" altLang="ja-JP" sz="1400" dirty="0">
                <a:solidFill>
                  <a:srgbClr val="FF0000"/>
                </a:solidFill>
              </a:rPr>
              <a:t>ジカウンセラーに</a:t>
            </a:r>
            <a:r>
              <a:rPr lang="ja-JP" altLang="ja-JP" sz="1400" dirty="0" smtClean="0">
                <a:solidFill>
                  <a:srgbClr val="FF0000"/>
                </a:solidFill>
              </a:rPr>
              <a:t>よる支援</a:t>
            </a:r>
            <a:r>
              <a:rPr lang="ja-JP" altLang="ja-JP" sz="1400" dirty="0">
                <a:solidFill>
                  <a:srgbClr val="FF0000"/>
                </a:solidFill>
              </a:rPr>
              <a:t>を行</a:t>
            </a:r>
            <a:r>
              <a:rPr lang="ja-JP" altLang="en-US" sz="1400" dirty="0">
                <a:solidFill>
                  <a:srgbClr val="FF0000"/>
                </a:solidFill>
              </a:rPr>
              <a:t>うとともに、企業に</a:t>
            </a:r>
            <a:r>
              <a:rPr lang="ja-JP" altLang="en-US" sz="1400" dirty="0" smtClean="0">
                <a:solidFill>
                  <a:srgbClr val="FF0000"/>
                </a:solidFill>
              </a:rPr>
              <a:t>対する</a:t>
            </a:r>
            <a:r>
              <a:rPr lang="ja-JP" altLang="en-US" sz="1400" dirty="0" smtClean="0"/>
              <a:t>事業</a:t>
            </a:r>
            <a:r>
              <a:rPr lang="ja-JP" altLang="en-US" sz="1400" dirty="0"/>
              <a:t>所内保育施設の</a:t>
            </a:r>
            <a:r>
              <a:rPr lang="ja-JP" altLang="en-US" sz="1400" dirty="0" smtClean="0"/>
              <a:t>開設支援</a:t>
            </a:r>
            <a:r>
              <a:rPr lang="ja-JP" altLang="en-US" sz="1400" dirty="0"/>
              <a:t>を行っています。</a:t>
            </a:r>
            <a:endParaRPr lang="en-US" altLang="ja-JP" sz="1400" dirty="0"/>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rPr>
              <a:t>ワークライフバランス</a:t>
            </a:r>
            <a:r>
              <a:rPr lang="ja-JP" altLang="en-US" sz="1400" dirty="0">
                <a:solidFill>
                  <a:srgbClr val="FF0000"/>
                </a:solidFill>
              </a:rPr>
              <a:t>を推進するため、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企業の取組みのモデルとなるよう、府においても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「大阪府特定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行動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計画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」に基づき、積極的に府職員の仕事と生活の調和に向けた取組みを進めます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smtClean="0">
                <a:solidFill>
                  <a:schemeClr val="tx1"/>
                </a:solidFill>
              </a:rPr>
              <a:t>Topic</a:t>
            </a:r>
            <a:r>
              <a:rPr lang="ja-JP" altLang="en-US" sz="1400" b="1" dirty="0" smtClean="0">
                <a:solidFill>
                  <a:schemeClr val="tx1"/>
                </a:solidFill>
              </a:rPr>
              <a:t>④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女性の有業率の特徴として、男性と比べて、３つのギャップが認められており、このギャップをいかに解消するかが女性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業率向上の「鍵」となっています。</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比べて有業率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の有業率</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を高めるため、働く意欲の向上、「働き続ける力」の習得につながる人材育成</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プログラムを開発し、ＯＳＡＫＡしごとフィールドにおいて求職者向けセミナーを実施しています</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一時保育サービス</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をワンストップでおこないます</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smtClean="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年代別女性の就業率</a:t>
            </a: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就業率</a:t>
            </a: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smtClean="0">
                <a:solidFill>
                  <a:prstClr val="black"/>
                </a:solidFill>
                <a:latin typeface="Meiryo UI"/>
                <a:ea typeface="Meiryo UI"/>
              </a:rPr>
              <a:t>29</a:t>
            </a:r>
            <a:r>
              <a:rPr lang="ja-JP" altLang="en-US" sz="700" smtClean="0">
                <a:solidFill>
                  <a:prstClr val="black"/>
                </a:solidFill>
                <a:latin typeface="Meiryo UI"/>
                <a:ea typeface="Meiryo UI"/>
              </a:rPr>
              <a:t>年</a:t>
            </a:r>
            <a:r>
              <a:rPr lang="ja-JP" altLang="en-US" sz="700" dirty="0">
                <a:solidFill>
                  <a:prstClr val="black"/>
                </a:solidFill>
                <a:latin typeface="Meiryo UI"/>
                <a:ea typeface="Meiryo UI"/>
              </a:rPr>
              <a:t>就業構造基本調査」　ただし、就業率＝有業者数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308478" y="593395"/>
            <a:ext cx="8656010" cy="6432530"/>
          </a:xfrm>
          <a:prstGeom prst="rect">
            <a:avLst/>
          </a:prstGeom>
        </p:spPr>
        <p:txBody>
          <a:bodyPr wrap="square">
            <a:spAutoFit/>
          </a:bodyPr>
          <a:lstStyle/>
          <a:p>
            <a:pPr marL="180000" lvl="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結婚する意志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があり、希望する子どもの数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以上である一方、未婚率は上昇しており、晩婚化も相まって、夫婦の子ども数は長期的に減少傾向にあるなど、結婚・出産・子育てを希望する人の願いが叶いにくい状況があります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、子どもが生まれても、保育所の待機児童の問題や、小学校に入学する際に保育サービスが十分に受けられない「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問題も指摘されています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「大阪府子ども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総合計画」に基づき、若者が自立し、次の世代の子育てを担い、成長した子どもが再び次の世代の子育てを担っていくという良い循環が続いていくことをめざし、さまざまな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取組みを進めて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P45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月に策定した「</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少子化対策基本指針</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」に基づき、個々の取組について少子化対策としての位置付けを明確化し、少子化対策に着実に取り組んでいきます。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子ども・子育て支援新制度」のもと、従来の保育所や認定こども園に加えて、家庭的保育（保育ママ）や小規模保育といった多様な保育の充実を支援し、待機児童の解消に向けた取組みを進めるとともに、一時預かりや放課後児童クラブ等の地域の子育て支援を拡充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。また、事業所内保育施設の設置促進を図り、新たな保育の受け皿を確保します。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妊娠</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・出産・子育て期にわたって、地域で安心して子どもを産み育てることができる保健・医療環境づくりを市町村と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連携して進めます。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世代の女性が働きながら安心して子育てできるよう、「結婚・妊娠・出産・子育ての切れ目のない支援」を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。また、労働問題に関する労働相談や労働法規に関する啓発・情報提供などにより女性が働き続けられるよう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smtClean="0"/>
          </a:p>
          <a:p>
            <a:r>
              <a:rPr lang="ja-JP" altLang="ja-JP" sz="1400" dirty="0" smtClean="0"/>
              <a:t>〇</a:t>
            </a:r>
            <a:r>
              <a:rPr lang="ja-JP" altLang="en-US" sz="1400" dirty="0" smtClean="0"/>
              <a:t>　</a:t>
            </a:r>
            <a:r>
              <a:rPr lang="ja-JP" altLang="en-US" sz="1400" dirty="0" smtClean="0">
                <a:solidFill>
                  <a:srgbClr val="FF0000"/>
                </a:solidFill>
              </a:rPr>
              <a:t>「小１</a:t>
            </a:r>
            <a:r>
              <a:rPr lang="ja-JP" altLang="en-US" sz="1400" dirty="0">
                <a:solidFill>
                  <a:srgbClr val="FF0000"/>
                </a:solidFill>
              </a:rPr>
              <a:t>の</a:t>
            </a:r>
            <a:r>
              <a:rPr lang="ja-JP" altLang="en-US" sz="1400" dirty="0" smtClean="0">
                <a:solidFill>
                  <a:srgbClr val="FF0000"/>
                </a:solidFill>
              </a:rPr>
              <a:t>壁」による子育ての負担軽減を図るため、学校施設を活用した放課後</a:t>
            </a:r>
            <a:r>
              <a:rPr lang="ja-JP" altLang="en-US" sz="1400" dirty="0">
                <a:solidFill>
                  <a:srgbClr val="FF0000"/>
                </a:solidFill>
              </a:rPr>
              <a:t>児童クラブの拡充を図っています</a:t>
            </a:r>
            <a:r>
              <a:rPr lang="ja-JP" altLang="en-US" sz="1400" dirty="0" smtClean="0">
                <a:solidFill>
                  <a:srgbClr val="FF0000"/>
                </a:solidFill>
              </a:rPr>
              <a:t>。</a:t>
            </a:r>
            <a:endParaRPr lang="en-US" altLang="ja-JP" sz="1400" dirty="0" smtClean="0">
              <a:solidFill>
                <a:srgbClr val="FF0000"/>
              </a:solidFill>
            </a:endParaRPr>
          </a:p>
          <a:p>
            <a:pPr marL="180000" indent="-457200" algn="just"/>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rPr>
              <a:t>近年、大阪府でも生涯未婚率が急伸している状況にあり、少子化の要因である未婚化・晩婚化への対策として、市町村や民間事業者と連携して、出会いの機会の創出や結婚・新生活の応援など結婚を応援する機運の醸成に取組んでいます。</a:t>
            </a:r>
            <a:endParaRPr lang="ja-JP" altLang="ja-JP" sz="1400" dirty="0">
              <a:solidFill>
                <a:srgbClr val="FF0000"/>
              </a:solidFill>
            </a:endParaRPr>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弱　</a:t>
            </a:r>
            <a:r>
              <a:rPr kumimoji="1"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強　</a:t>
            </a:r>
            <a:r>
              <a:rPr kumimoji="1"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a:t>
            </a:r>
            <a:r>
              <a:rPr lang="ja-JP" altLang="en-US" sz="1400" dirty="0" smtClean="0">
                <a:solidFill>
                  <a:schemeClr val="tx1"/>
                </a:solidFill>
              </a:rPr>
              <a:t>人づくり（</a:t>
            </a:r>
            <a:r>
              <a:rPr lang="ja-JP" altLang="en-US" sz="1400" dirty="0">
                <a:solidFill>
                  <a:schemeClr val="tx1"/>
                </a:solidFill>
              </a:rPr>
              <a:t>学力・</a:t>
            </a:r>
            <a:r>
              <a:rPr lang="ja-JP" altLang="en-US" sz="1400" dirty="0">
                <a:solidFill>
                  <a:srgbClr val="FF0000"/>
                </a:solidFill>
              </a:rPr>
              <a:t>体力</a:t>
            </a:r>
            <a:r>
              <a:rPr lang="ja-JP" altLang="en-US" sz="1400" dirty="0">
                <a:solidFill>
                  <a:schemeClr val="tx1"/>
                </a:solidFill>
              </a:rPr>
              <a:t>の向上、生きる力をはぐくむ教育</a:t>
            </a:r>
            <a:r>
              <a:rPr lang="ja-JP" altLang="en-US" sz="1400" dirty="0" smtClean="0">
                <a:solidFill>
                  <a:schemeClr val="tx1"/>
                </a:solidFill>
              </a:rPr>
              <a:t>、</a:t>
            </a:r>
            <a:r>
              <a:rPr lang="ja-JP" altLang="en-US" sz="1400" dirty="0" smtClean="0">
                <a:solidFill>
                  <a:srgbClr val="FF0000"/>
                </a:solidFill>
              </a:rPr>
              <a:t>グローバル</a:t>
            </a:r>
            <a:r>
              <a:rPr lang="ja-JP" altLang="en-US" sz="1400" dirty="0">
                <a:solidFill>
                  <a:srgbClr val="FF0000"/>
                </a:solidFill>
              </a:rPr>
              <a:t>人材の育成</a:t>
            </a:r>
            <a:r>
              <a:rPr lang="ja-JP" altLang="en-US" sz="1400" dirty="0">
                <a:solidFill>
                  <a:schemeClr val="tx1"/>
                </a:solidFill>
              </a:rPr>
              <a:t>　等）</a:t>
            </a:r>
            <a:endParaRPr lang="en-US" altLang="ja-JP" sz="1400" dirty="0">
              <a:solidFill>
                <a:schemeClr val="tx1"/>
              </a:solidFill>
            </a:endParaRPr>
          </a:p>
          <a:p>
            <a:r>
              <a:rPr lang="ja-JP" altLang="en-US" sz="1400" dirty="0">
                <a:solidFill>
                  <a:schemeClr val="tx1"/>
                </a:solidFill>
              </a:rPr>
              <a:t>（２）子どもをめぐる課題への</a:t>
            </a:r>
            <a:r>
              <a:rPr lang="ja-JP" altLang="en-US" sz="1400" dirty="0" smtClean="0">
                <a:solidFill>
                  <a:schemeClr val="tx1"/>
                </a:solidFill>
              </a:rPr>
              <a:t>対応（</a:t>
            </a:r>
            <a:r>
              <a:rPr lang="ja-JP" altLang="en-US" sz="1400" dirty="0">
                <a:solidFill>
                  <a:schemeClr val="tx1"/>
                </a:solidFill>
              </a:rPr>
              <a:t>少年非行等への対応、児童虐待の発生</a:t>
            </a:r>
            <a:r>
              <a:rPr lang="ja-JP" altLang="en-US" sz="1400" dirty="0" smtClean="0">
                <a:solidFill>
                  <a:schemeClr val="tx1"/>
                </a:solidFill>
              </a:rPr>
              <a:t>予防、</a:t>
            </a:r>
            <a:r>
              <a:rPr lang="ja-JP" altLang="en-US" sz="1400" dirty="0">
                <a:solidFill>
                  <a:schemeClr val="tx1"/>
                </a:solidFill>
              </a:rPr>
              <a:t>地域の特色を活かした</a:t>
            </a:r>
            <a:r>
              <a:rPr lang="ja-JP" altLang="en-US" sz="1400" dirty="0" smtClean="0">
                <a:solidFill>
                  <a:schemeClr val="tx1"/>
                </a:solidFill>
              </a:rPr>
              <a:t>教育</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の</a:t>
            </a:r>
            <a:r>
              <a:rPr lang="ja-JP" altLang="en-US" sz="1400" dirty="0">
                <a:solidFill>
                  <a:schemeClr val="tx1"/>
                </a:solidFill>
              </a:rPr>
              <a:t>実施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a:t>
            </a:r>
            <a:r>
              <a:rPr lang="ja-JP" altLang="en-US" sz="1200" dirty="0" smtClean="0"/>
              <a:t>集積</a:t>
            </a:r>
            <a:endParaRPr lang="en-US" altLang="ja-JP" sz="1200" dirty="0" smtClean="0"/>
          </a:p>
          <a:p>
            <a:pPr marL="72000" indent="-457200"/>
            <a:r>
              <a:rPr lang="ja-JP" altLang="en-US" sz="1200" dirty="0">
                <a:solidFill>
                  <a:srgbClr val="FF0000"/>
                </a:solidFill>
              </a:rPr>
              <a:t>・</a:t>
            </a:r>
            <a:r>
              <a:rPr lang="en-US" altLang="ja-JP" sz="1200" dirty="0">
                <a:solidFill>
                  <a:srgbClr val="FF0000"/>
                </a:solidFill>
              </a:rPr>
              <a:t>2025</a:t>
            </a:r>
            <a:r>
              <a:rPr lang="ja-JP" altLang="en-US" sz="1200" dirty="0">
                <a:solidFill>
                  <a:srgbClr val="FF0000"/>
                </a:solidFill>
              </a:rPr>
              <a:t>大阪・関西万博の開催</a:t>
            </a:r>
            <a:endParaRPr lang="en-US" altLang="ja-JP" sz="1200" dirty="0">
              <a:solidFill>
                <a:srgbClr val="FF0000"/>
              </a:solidFill>
            </a:endParaRPr>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smtClean="0"/>
              <a:t>・</a:t>
            </a:r>
            <a:r>
              <a:rPr lang="ja-JP" altLang="en-US" sz="1200" dirty="0"/>
              <a:t>高卒者の就職内定率</a:t>
            </a:r>
            <a:r>
              <a:rPr lang="ja-JP" altLang="en-US" sz="1200" dirty="0" smtClean="0"/>
              <a:t>が</a:t>
            </a:r>
            <a:r>
              <a:rPr lang="ja-JP" altLang="en-US" sz="1200" dirty="0"/>
              <a:t>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solidFill>
                  <a:srgbClr val="FF0000"/>
                </a:solidFill>
              </a:rPr>
              <a:t>・グローバル</a:t>
            </a:r>
            <a:r>
              <a:rPr lang="ja-JP" altLang="en-US" sz="1200" dirty="0">
                <a:solidFill>
                  <a:srgbClr val="FF0000"/>
                </a:solidFill>
              </a:rPr>
              <a:t>人材の</a:t>
            </a:r>
            <a:r>
              <a:rPr lang="ja-JP" altLang="en-US" sz="1200" dirty="0" smtClean="0">
                <a:solidFill>
                  <a:srgbClr val="FF0000"/>
                </a:solidFill>
              </a:rPr>
              <a:t>育成</a:t>
            </a:r>
            <a:endParaRPr lang="en-US" altLang="ja-JP" sz="1200" dirty="0" smtClean="0">
              <a:solidFill>
                <a:srgbClr val="FF0000"/>
              </a:solidFill>
            </a:endParaRPr>
          </a:p>
          <a:p>
            <a:pPr marL="72000" indent="-457200"/>
            <a:endParaRPr lang="en-US" altLang="ja-JP" sz="1200" dirty="0">
              <a:solidFill>
                <a:srgbClr val="FF0000"/>
              </a:solidFill>
            </a:endParaRPr>
          </a:p>
          <a:p>
            <a:pPr marL="72000" indent="-457200"/>
            <a:r>
              <a:rPr lang="ja-JP" altLang="en-US" sz="1200" dirty="0"/>
              <a:t>・生きる力をはぐくむ教育</a:t>
            </a:r>
            <a:endParaRPr lang="en-US" altLang="ja-JP" sz="1200" dirty="0"/>
          </a:p>
          <a:p>
            <a:pPr marL="72000" indent="-457200"/>
            <a:endParaRPr lang="en-US" altLang="ja-JP" sz="1200" dirty="0" smtClean="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・小・中学生の学力向上を図る</a:t>
            </a:r>
            <a:endParaRPr lang="en-US" altLang="ja-JP" sz="1200" dirty="0" smtClean="0"/>
          </a:p>
          <a:p>
            <a:pPr marL="72000" indent="-457200"/>
            <a:endParaRPr lang="en-US" altLang="ja-JP" sz="1200" dirty="0"/>
          </a:p>
          <a:p>
            <a:pPr marL="72000" indent="-457200"/>
            <a:endParaRPr lang="en-US" altLang="ja-JP" sz="1200" dirty="0" smtClean="0"/>
          </a:p>
          <a:p>
            <a:pPr marL="72000" indent="-457200"/>
            <a:r>
              <a:rPr lang="ja-JP" altLang="en-US" sz="1200" dirty="0" smtClean="0">
                <a:solidFill>
                  <a:srgbClr val="FF0000"/>
                </a:solidFill>
              </a:rPr>
              <a:t>・小・中学生の体力向上を図る</a:t>
            </a:r>
            <a:endParaRPr lang="en-US" altLang="ja-JP" sz="1200" dirty="0" smtClean="0">
              <a:solidFill>
                <a:srgbClr val="FF0000"/>
              </a:solidFill>
            </a:endParaRPr>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・少年</a:t>
            </a:r>
            <a:r>
              <a:rPr lang="ja-JP" altLang="en-US" sz="1200" dirty="0"/>
              <a:t>非行等への</a:t>
            </a:r>
            <a:r>
              <a:rPr lang="ja-JP" altLang="en-US" sz="1200" dirty="0" smtClean="0"/>
              <a:t>対応</a:t>
            </a:r>
            <a:endParaRPr lang="en-US" altLang="ja-JP" sz="1200" dirty="0" smtClean="0"/>
          </a:p>
          <a:p>
            <a:pPr marL="72000" indent="-457200"/>
            <a:endParaRPr lang="en-US" altLang="ja-JP" sz="1200" dirty="0" smtClean="0"/>
          </a:p>
          <a:p>
            <a:pPr marL="72000" indent="-457200"/>
            <a:r>
              <a:rPr lang="ja-JP" altLang="en-US" sz="1200" dirty="0" smtClean="0">
                <a:solidFill>
                  <a:srgbClr val="FF0000"/>
                </a:solidFill>
              </a:rPr>
              <a:t>・児童</a:t>
            </a:r>
            <a:r>
              <a:rPr lang="ja-JP" altLang="en-US" sz="1200" dirty="0">
                <a:solidFill>
                  <a:srgbClr val="FF0000"/>
                </a:solidFill>
              </a:rPr>
              <a:t>虐待の発生予防</a:t>
            </a:r>
            <a:r>
              <a:rPr lang="ja-JP" altLang="en-US" sz="1200" dirty="0" smtClean="0">
                <a:solidFill>
                  <a:srgbClr val="FF0000"/>
                </a:solidFill>
              </a:rPr>
              <a:t>（</a:t>
            </a:r>
            <a:r>
              <a:rPr lang="ja-JP" altLang="en-US" sz="1200" dirty="0">
                <a:solidFill>
                  <a:srgbClr val="FF0000"/>
                </a:solidFill>
              </a:rPr>
              <a:t>重大な児童虐待</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smtClean="0">
                <a:solidFill>
                  <a:srgbClr val="FF0000"/>
                </a:solidFill>
              </a:rPr>
              <a:t>を</a:t>
            </a:r>
            <a:r>
              <a:rPr lang="ja-JP" altLang="en-US" sz="1200" dirty="0">
                <a:solidFill>
                  <a:srgbClr val="FF0000"/>
                </a:solidFill>
              </a:rPr>
              <a:t>目指す）</a:t>
            </a:r>
            <a:endParaRPr lang="en-US" altLang="ja-JP" sz="1200" dirty="0">
              <a:solidFill>
                <a:srgbClr val="FF0000"/>
              </a:solidFill>
            </a:endParaRPr>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a:t>
            </a:r>
            <a:r>
              <a:rPr lang="ja-JP" altLang="en-US" sz="1200" dirty="0"/>
              <a:t>生きる力をはぐくむ</a:t>
            </a:r>
            <a:r>
              <a:rPr lang="ja-JP" altLang="en-US" sz="1200" dirty="0" smtClean="0"/>
              <a:t>教育</a:t>
            </a:r>
            <a:endParaRPr lang="en-US" altLang="ja-JP" sz="1200" dirty="0" smtClean="0"/>
          </a:p>
          <a:p>
            <a:pPr marL="72000" indent="-457200"/>
            <a:endParaRPr lang="en-US" altLang="ja-JP" sz="1200" dirty="0"/>
          </a:p>
          <a:p>
            <a:pPr marL="72000" indent="-457200"/>
            <a:endParaRPr lang="en-US" altLang="ja-JP" sz="1200" dirty="0" smtClean="0"/>
          </a:p>
          <a:p>
            <a:pPr marL="72000" indent="-457200"/>
            <a:r>
              <a:rPr lang="ja-JP" altLang="en-US" sz="1200" dirty="0" smtClean="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solidFill>
                  <a:srgbClr val="FF0000"/>
                </a:solidFill>
              </a:rPr>
              <a:t>・全国体力・運動能力、運動習慣等調査において小・中学校とも全国平均を下回る</a:t>
            </a:r>
            <a:endParaRPr lang="en-US" altLang="ja-JP" sz="1200" dirty="0">
              <a:solidFill>
                <a:srgbClr val="FF0000"/>
              </a:solidFill>
            </a:endParaRPr>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7" name="角丸四角形 46"/>
          <p:cNvSpPr/>
          <p:nvPr/>
        </p:nvSpPr>
        <p:spPr>
          <a:xfrm>
            <a:off x="6404320" y="215292"/>
            <a:ext cx="2448272" cy="5859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t>Ⅰ</a:t>
            </a:r>
            <a:r>
              <a:rPr lang="ja-JP" altLang="en-US" sz="1400" b="1" dirty="0" err="1" smtClean="0"/>
              <a:t>．</a:t>
            </a:r>
            <a:r>
              <a:rPr lang="ja-JP" altLang="en-US" sz="1400" b="1" dirty="0"/>
              <a:t>若者が活躍でき、子育て安心の都市「大阪」の実現</a:t>
            </a:r>
          </a:p>
        </p:txBody>
      </p:sp>
      <p:pic>
        <p:nvPicPr>
          <p:cNvPr id="52"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78" y="1734009"/>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831" y="1734051"/>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631" y="1734106"/>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7741" y="2304390"/>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6" name="図 5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45153" y="2304428"/>
            <a:ext cx="576000" cy="576000"/>
          </a:xfrm>
          <a:prstGeom prst="rect">
            <a:avLst/>
          </a:prstGeom>
        </p:spPr>
      </p:pic>
    </p:spTree>
    <p:extLst>
      <p:ext uri="{BB962C8B-B14F-4D97-AF65-F5344CB8AC3E}">
        <p14:creationId xmlns:p14="http://schemas.microsoft.com/office/powerpoint/2010/main" val="4256001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2" name="正方形/長方形 1"/>
          <p:cNvSpPr/>
          <p:nvPr/>
        </p:nvSpPr>
        <p:spPr>
          <a:xfrm>
            <a:off x="218364" y="2388078"/>
            <a:ext cx="8746128" cy="44935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t>（１）次代</a:t>
            </a:r>
            <a:r>
              <a:rPr lang="ja-JP" altLang="en-US" sz="1400" b="1" dirty="0"/>
              <a:t>を担う人づくり</a:t>
            </a:r>
          </a:p>
          <a:p>
            <a:pPr marL="180000" indent="-457200" algn="just"/>
            <a:r>
              <a:rPr lang="ja-JP" altLang="en-US" sz="1400" dirty="0"/>
              <a:t>　</a:t>
            </a:r>
            <a:r>
              <a:rPr lang="ja-JP" altLang="en-US" sz="1400" dirty="0" smtClean="0"/>
              <a:t>　人口</a:t>
            </a:r>
            <a:r>
              <a:rPr lang="ja-JP" altLang="en-US" sz="1400" dirty="0"/>
              <a:t>減少・超高齢社会を迎える中、大阪がアジアの諸都市との熾烈なグローバル競争などに勝ち抜き、持続的に活力を保つためには、ハイエンド人材の育成や大阪の成長を支える基盤となる人づくりが求められます</a:t>
            </a:r>
            <a:r>
              <a:rPr lang="ja-JP" altLang="en-US" sz="1400" dirty="0" smtClean="0"/>
              <a:t>。</a:t>
            </a:r>
            <a:endParaRPr lang="en-US" altLang="ja-JP" sz="1400" dirty="0" smtClean="0"/>
          </a:p>
          <a:p>
            <a:pPr marL="180000" indent="-457200" algn="just"/>
            <a:r>
              <a:rPr lang="ja-JP" altLang="en-US" sz="1400" dirty="0"/>
              <a:t>　</a:t>
            </a:r>
            <a:r>
              <a:rPr lang="ja-JP" altLang="en-US" sz="1400" dirty="0" smtClean="0"/>
              <a:t>　大阪府</a:t>
            </a:r>
            <a:r>
              <a:rPr lang="ja-JP" altLang="en-US" sz="1400" dirty="0"/>
              <a:t>では、「大阪府教育振興基本計画」に基づき</a:t>
            </a:r>
            <a:r>
              <a:rPr lang="ja-JP" altLang="en-US" sz="1400" dirty="0" smtClean="0"/>
              <a:t>、大阪の子どもたちが、大きく変化する社会の中で、力強く生き抜き、次代の社会を担う自立した大人となるよう、さまざま</a:t>
            </a:r>
            <a:r>
              <a:rPr lang="ja-JP" altLang="en-US" sz="1400" dirty="0"/>
              <a:t>な取組みを進めて</a:t>
            </a:r>
            <a:r>
              <a:rPr lang="ja-JP" altLang="en-US" sz="1400" dirty="0" smtClean="0"/>
              <a:t>います。</a:t>
            </a:r>
            <a:endParaRPr lang="en-US" altLang="ja-JP" sz="1400" dirty="0" smtClean="0"/>
          </a:p>
          <a:p>
            <a:pPr marL="180000" indent="-457200" algn="just"/>
            <a:r>
              <a:rPr lang="ja-JP" altLang="en-US" sz="1400" dirty="0" smtClean="0"/>
              <a:t>　　現状では、 「平成</a:t>
            </a:r>
            <a:r>
              <a:rPr lang="en-US" altLang="ja-JP" sz="1400" dirty="0" smtClean="0"/>
              <a:t>31</a:t>
            </a:r>
            <a:r>
              <a:rPr lang="ja-JP" altLang="en-US" sz="1400" dirty="0" smtClean="0"/>
              <a:t>年度全国学力・学習状況調査」において、算数・数学で改善が見られるものの、国語に課題があり、依然全国平均を下回っています。また</a:t>
            </a:r>
            <a:r>
              <a:rPr lang="ja-JP" altLang="en-US" sz="1400" dirty="0"/>
              <a:t>、「平成</a:t>
            </a:r>
            <a:r>
              <a:rPr lang="en-US" altLang="ja-JP" sz="1400" dirty="0"/>
              <a:t>30</a:t>
            </a:r>
            <a:r>
              <a:rPr lang="ja-JP" altLang="en-US" sz="1400" dirty="0"/>
              <a:t>年度全国体力・運動能力、運動習慣等調査」においては、</a:t>
            </a:r>
            <a:r>
              <a:rPr lang="en-US" altLang="ja-JP" sz="1400" dirty="0"/>
              <a:t> 50m</a:t>
            </a:r>
            <a:r>
              <a:rPr lang="ja-JP" altLang="en-US" sz="1400" dirty="0"/>
              <a:t>走や立ち幅跳びなどで全国水準との差が縮小したものの、小・中学校とも依然として全国平均を下回っています。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dirty="0" smtClean="0"/>
          </a:p>
          <a:p>
            <a:pPr marL="180000" indent="-457200" algn="just">
              <a:lnSpc>
                <a:spcPts val="1200"/>
              </a:lnSpc>
            </a:pPr>
            <a:r>
              <a:rPr lang="ja-JP" altLang="en-US" sz="1400" dirty="0"/>
              <a:t>　　</a:t>
            </a:r>
            <a:endParaRPr lang="en-US" altLang="ja-JP" sz="1400" strike="sngStrike" dirty="0"/>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a:t>
            </a:r>
            <a:r>
              <a:rPr lang="ja-JP" altLang="en-US" sz="1400" dirty="0" smtClean="0"/>
              <a:t>力（学力・体力）を</a:t>
            </a:r>
            <a:r>
              <a:rPr lang="ja-JP" altLang="en-US" sz="1400" dirty="0"/>
              <a:t>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a:t>
            </a:r>
            <a:r>
              <a:rPr lang="ja-JP" altLang="en-US" sz="1400" dirty="0">
                <a:solidFill>
                  <a:srgbClr val="FF0000"/>
                </a:solidFill>
              </a:rPr>
              <a:t>また、高校生を対象とした英語教育の充実、海外留学支援の強化やグローバル体験プログラムの充実を図ります。</a:t>
            </a:r>
            <a:r>
              <a:rPr lang="ja-JP" altLang="en-US" sz="1400" dirty="0"/>
              <a:t>学校を核として、市町村</a:t>
            </a:r>
            <a:r>
              <a:rPr lang="ja-JP" altLang="en-US" sz="1400" dirty="0" smtClean="0"/>
              <a:t>や市町村教育</a:t>
            </a:r>
            <a:endParaRPr lang="en-US" altLang="ja-JP" sz="1400" dirty="0" smtClean="0"/>
          </a:p>
          <a:p>
            <a:pPr marL="180000" indent="-457200" algn="just"/>
            <a:r>
              <a:rPr lang="ja-JP" altLang="en-US" sz="1400" dirty="0" smtClean="0"/>
              <a:t>　 委員会、地域等と連携しながら、将来の地域社会・産業等を支える人材を育てます。</a:t>
            </a:r>
            <a:endParaRPr lang="ja-JP" altLang="en-US" sz="1400" dirty="0"/>
          </a:p>
        </p:txBody>
      </p:sp>
      <p:sp>
        <p:nvSpPr>
          <p:cNvPr id="8" name="正方形/長方形 7"/>
          <p:cNvSpPr/>
          <p:nvPr/>
        </p:nvSpPr>
        <p:spPr>
          <a:xfrm>
            <a:off x="179512" y="624100"/>
            <a:ext cx="8901088" cy="1641802"/>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smtClean="0">
                <a:solidFill>
                  <a:schemeClr val="tx1"/>
                </a:solidFill>
              </a:rPr>
              <a:t>2019</a:t>
            </a:r>
            <a:r>
              <a:rPr lang="ja-JP" altLang="en-US" sz="1400" b="1" dirty="0">
                <a:solidFill>
                  <a:schemeClr val="tx1"/>
                </a:solidFill>
              </a:rPr>
              <a:t>年度：</a:t>
            </a:r>
            <a:r>
              <a:rPr lang="ja-JP" altLang="en-US" sz="1400" b="1" dirty="0" smtClean="0">
                <a:solidFill>
                  <a:schemeClr val="tx1"/>
                </a:solidFill>
              </a:rPr>
              <a:t>小</a:t>
            </a:r>
            <a:r>
              <a:rPr lang="en-US" altLang="ja-JP" sz="1400" b="1" dirty="0" smtClean="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a:t>
            </a:r>
            <a:r>
              <a:rPr lang="ja-JP" altLang="en-US" sz="1400" b="1" dirty="0" smtClean="0">
                <a:solidFill>
                  <a:schemeClr val="tx1"/>
                </a:solidFill>
              </a:rPr>
              <a:t>中</a:t>
            </a:r>
            <a:r>
              <a:rPr lang="en-US" altLang="ja-JP" sz="1400" b="1" dirty="0" smtClean="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smtClean="0">
                <a:solidFill>
                  <a:schemeClr val="tx1"/>
                </a:solidFill>
              </a:rPr>
              <a:t>））</a:t>
            </a:r>
            <a:endParaRPr lang="en-US" altLang="ja-JP" sz="1400" b="1" dirty="0">
              <a:solidFill>
                <a:schemeClr val="tx1"/>
              </a:solidFill>
            </a:endParaRPr>
          </a:p>
          <a:p>
            <a:r>
              <a:rPr lang="ja-JP" altLang="en-US" sz="1400" b="1" dirty="0">
                <a:solidFill>
                  <a:srgbClr val="FF0000"/>
                </a:solidFill>
              </a:rPr>
              <a:t>○　全国体力・運動能力、運動習慣等調査に</a:t>
            </a:r>
            <a:r>
              <a:rPr lang="ja-JP" altLang="en-US" sz="1400" b="1" dirty="0" smtClean="0">
                <a:solidFill>
                  <a:srgbClr val="FF0000"/>
                </a:solidFill>
              </a:rPr>
              <a:t>おける評価：全国水準をめざす</a:t>
            </a:r>
            <a:endParaRPr lang="en-US" altLang="ja-JP" sz="1400" b="1" dirty="0" smtClean="0">
              <a:solidFill>
                <a:srgbClr val="FF0000"/>
              </a:solidFill>
            </a:endParaRPr>
          </a:p>
          <a:p>
            <a:r>
              <a:rPr lang="ja-JP" altLang="en-US" sz="1400" b="1" dirty="0" smtClean="0">
                <a:solidFill>
                  <a:srgbClr val="FF0000"/>
                </a:solidFill>
              </a:rPr>
              <a:t>　　　　　　　　　　　　　　　　　　　　　　　（体力テストの５段階総合評価で下位段階（Ｄ・Ｅ）の児童の割合（小５））</a:t>
            </a:r>
          </a:p>
          <a:p>
            <a:r>
              <a:rPr lang="ja-JP" altLang="en-US" sz="1400" b="1" dirty="0">
                <a:solidFill>
                  <a:srgbClr val="FF0000"/>
                </a:solidFill>
              </a:rPr>
              <a:t>　　　　</a:t>
            </a:r>
            <a:r>
              <a:rPr lang="zh-CN" altLang="en-US" sz="1400" b="1" dirty="0">
                <a:solidFill>
                  <a:srgbClr val="FF0000"/>
                </a:solidFill>
              </a:rPr>
              <a:t>（</a:t>
            </a:r>
            <a:r>
              <a:rPr lang="en-US" altLang="zh-CN" sz="1400" b="1" dirty="0">
                <a:solidFill>
                  <a:srgbClr val="FF0000"/>
                </a:solidFill>
              </a:rPr>
              <a:t>2018</a:t>
            </a:r>
            <a:r>
              <a:rPr lang="zh-CN" altLang="en-US" sz="1400" b="1" dirty="0">
                <a:solidFill>
                  <a:srgbClr val="FF0000"/>
                </a:solidFill>
              </a:rPr>
              <a:t>年度：男子　</a:t>
            </a:r>
            <a:r>
              <a:rPr lang="en-US" altLang="zh-CN" sz="1400" b="1" dirty="0">
                <a:solidFill>
                  <a:srgbClr val="FF0000"/>
                </a:solidFill>
              </a:rPr>
              <a:t>33.7%</a:t>
            </a:r>
            <a:r>
              <a:rPr lang="zh-CN" altLang="en-US" sz="1400" b="1" dirty="0">
                <a:solidFill>
                  <a:srgbClr val="FF0000"/>
                </a:solidFill>
              </a:rPr>
              <a:t>（全国</a:t>
            </a:r>
            <a:r>
              <a:rPr lang="en-US" altLang="zh-CN" sz="1400" b="1" dirty="0">
                <a:solidFill>
                  <a:srgbClr val="FF0000"/>
                </a:solidFill>
              </a:rPr>
              <a:t>28.8%</a:t>
            </a:r>
            <a:r>
              <a:rPr lang="zh-CN" altLang="en-US" sz="1400" b="1" dirty="0">
                <a:solidFill>
                  <a:srgbClr val="FF0000"/>
                </a:solidFill>
              </a:rPr>
              <a:t>）、女子　</a:t>
            </a:r>
            <a:r>
              <a:rPr lang="en-US" altLang="zh-CN" sz="1400" b="1" dirty="0">
                <a:solidFill>
                  <a:srgbClr val="FF0000"/>
                </a:solidFill>
              </a:rPr>
              <a:t>28.3%</a:t>
            </a:r>
            <a:r>
              <a:rPr lang="zh-CN" altLang="en-US" sz="1400" b="1" dirty="0">
                <a:solidFill>
                  <a:srgbClr val="FF0000"/>
                </a:solidFill>
              </a:rPr>
              <a:t>（全国</a:t>
            </a:r>
            <a:r>
              <a:rPr lang="en-US" altLang="zh-CN" sz="1400" b="1" dirty="0">
                <a:solidFill>
                  <a:srgbClr val="FF0000"/>
                </a:solidFill>
              </a:rPr>
              <a:t>22.5%</a:t>
            </a:r>
            <a:r>
              <a:rPr lang="zh-CN" altLang="en-US" sz="1400" b="1" dirty="0">
                <a:solidFill>
                  <a:srgbClr val="FF0000"/>
                </a:solidFill>
              </a:rPr>
              <a:t>）</a:t>
            </a:r>
            <a:r>
              <a:rPr lang="zh-CN" altLang="en-US" sz="1400" b="1" dirty="0" smtClean="0">
                <a:solidFill>
                  <a:srgbClr val="FF0000"/>
                </a:solidFill>
              </a:rPr>
              <a:t>）</a:t>
            </a:r>
            <a:endParaRPr lang="en-US" altLang="ja-JP" sz="1400" b="1" dirty="0" smtClean="0">
              <a:solidFill>
                <a:srgbClr val="FF0000"/>
              </a:solidFill>
            </a:endParaRPr>
          </a:p>
          <a:p>
            <a:r>
              <a:rPr lang="ja-JP" altLang="en-US" sz="1400" dirty="0" smtClean="0">
                <a:solidFill>
                  <a:srgbClr val="FF0000"/>
                </a:solidFill>
              </a:rPr>
              <a:t>〇</a:t>
            </a:r>
            <a:r>
              <a:rPr lang="ja-JP" altLang="en-US" sz="1400" b="1" dirty="0" smtClean="0">
                <a:solidFill>
                  <a:srgbClr val="FF0000"/>
                </a:solidFill>
              </a:rPr>
              <a:t>　高校卒業者就職率（就職希望者に対する割合）：全国水準をめざす（</a:t>
            </a:r>
            <a:r>
              <a:rPr lang="en-US" altLang="ja-JP" sz="1400" b="1" dirty="0" smtClean="0">
                <a:solidFill>
                  <a:srgbClr val="FF0000"/>
                </a:solidFill>
              </a:rPr>
              <a:t>2018</a:t>
            </a:r>
            <a:r>
              <a:rPr lang="ja-JP" altLang="en-US" sz="1400" b="1" dirty="0" smtClean="0">
                <a:solidFill>
                  <a:srgbClr val="FF0000"/>
                </a:solidFill>
              </a:rPr>
              <a:t>年度：</a:t>
            </a:r>
            <a:r>
              <a:rPr lang="en-US" altLang="ja-JP" sz="1400" b="1" dirty="0" smtClean="0">
                <a:solidFill>
                  <a:srgbClr val="FF0000"/>
                </a:solidFill>
              </a:rPr>
              <a:t>95.2</a:t>
            </a:r>
            <a:r>
              <a:rPr lang="ja-JP" altLang="en-US" sz="1400" b="1" dirty="0" smtClean="0">
                <a:solidFill>
                  <a:srgbClr val="FF0000"/>
                </a:solidFill>
              </a:rPr>
              <a:t>％（全国</a:t>
            </a:r>
            <a:r>
              <a:rPr lang="en-US" altLang="ja-JP" sz="1400" b="1" dirty="0" smtClean="0">
                <a:solidFill>
                  <a:srgbClr val="FF0000"/>
                </a:solidFill>
              </a:rPr>
              <a:t>98.2</a:t>
            </a:r>
            <a:r>
              <a:rPr lang="ja-JP" altLang="en-US" sz="1400" b="1" dirty="0" smtClean="0">
                <a:solidFill>
                  <a:srgbClr val="FF0000"/>
                </a:solidFill>
              </a:rPr>
              <a:t>％</a:t>
            </a:r>
            <a:r>
              <a:rPr lang="ja-JP" altLang="en-US" sz="1400" b="1" dirty="0">
                <a:solidFill>
                  <a:srgbClr val="FF0000"/>
                </a:solidFill>
              </a:rPr>
              <a:t>））</a:t>
            </a:r>
            <a:endParaRPr lang="ja-JP" altLang="en-US" sz="1400" b="1" dirty="0" smtClean="0">
              <a:solidFill>
                <a:srgbClr val="0070C0"/>
              </a:solidFill>
            </a:endParaRPr>
          </a:p>
          <a:p>
            <a:endParaRPr lang="ja-JP" altLang="en-US" sz="1400" dirty="0">
              <a:solidFill>
                <a:srgbClr val="FF0000"/>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592553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4" y="622047"/>
            <a:ext cx="5393384" cy="6278642"/>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solidFill>
                  <a:srgbClr val="FF0000"/>
                </a:solidFill>
              </a:rPr>
              <a:t>Society5.0</a:t>
            </a:r>
            <a:r>
              <a:rPr lang="ja-JP" altLang="en-US" sz="1400" dirty="0">
                <a:solidFill>
                  <a:srgbClr val="FF0000"/>
                </a:solidFill>
              </a:rPr>
              <a:t>時代に必要となる能力を育成・深化し、すべての子どもの力を最大限引き出すため、学校現場において</a:t>
            </a:r>
            <a:r>
              <a:rPr lang="en-US" altLang="ja-JP" sz="1400" dirty="0">
                <a:solidFill>
                  <a:srgbClr val="FF0000"/>
                </a:solidFill>
              </a:rPr>
              <a:t>ICT</a:t>
            </a:r>
            <a:r>
              <a:rPr lang="ja-JP" altLang="en-US" sz="1400" dirty="0">
                <a:solidFill>
                  <a:srgbClr val="FF0000"/>
                </a:solidFill>
              </a:rPr>
              <a:t>を基盤とした先端技術の活用をすすめます。また、遠隔教育の実施などにより、人口減少の著しい地域における学習機会の確保や教育環境の充実を図ります。</a:t>
            </a:r>
            <a:endParaRPr lang="en-US" altLang="ja-JP" sz="1400" dirty="0">
              <a:solidFill>
                <a:srgbClr val="FF0000"/>
              </a:solidFill>
            </a:endParaRPr>
          </a:p>
          <a:p>
            <a:pPr marL="180000" indent="-457200" algn="just"/>
            <a:endParaRPr lang="en-US" altLang="ja-JP" sz="1000" dirty="0" smtClean="0"/>
          </a:p>
          <a:p>
            <a:pPr marL="180000" indent="-457200" algn="just"/>
            <a:r>
              <a:rPr lang="ja-JP" altLang="en-US" sz="1400" dirty="0" smtClean="0"/>
              <a:t>○</a:t>
            </a:r>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a:t>
            </a:r>
            <a:r>
              <a:rPr lang="ja-JP" altLang="en-US" sz="1400" dirty="0" smtClean="0"/>
              <a:t>図ります。また、学校</a:t>
            </a:r>
            <a:r>
              <a:rPr lang="ja-JP" altLang="en-US" sz="1400" dirty="0"/>
              <a:t>だけでなく、地域や家庭で運動に親しむ機会を増やすことにより、</a:t>
            </a:r>
            <a:r>
              <a:rPr lang="ja-JP" altLang="en-US" sz="1400" dirty="0" smtClean="0"/>
              <a:t>子ども</a:t>
            </a:r>
            <a:r>
              <a:rPr lang="ja-JP" altLang="en-US" sz="1400" dirty="0"/>
              <a:t>の体力向上に取り組みます。</a:t>
            </a:r>
          </a:p>
          <a:p>
            <a:pPr marL="180000" indent="-457200" algn="just"/>
            <a:endParaRPr lang="en-US" altLang="ja-JP" sz="1000" dirty="0"/>
          </a:p>
          <a:p>
            <a:pPr marL="180000" indent="-457200" algn="just"/>
            <a:r>
              <a:rPr lang="ja-JP" altLang="en-US" sz="1400" dirty="0"/>
              <a:t>○　放課後</a:t>
            </a:r>
            <a:r>
              <a:rPr lang="ja-JP" altLang="en-US" sz="1400" dirty="0" smtClean="0"/>
              <a:t>等における子ども</a:t>
            </a:r>
            <a:r>
              <a:rPr lang="ja-JP" altLang="en-US" sz="1400" dirty="0"/>
              <a:t>たちの体験活動や学習活動等の場づくり、学校の教育活動を支える取組みへの地域人材の参画促進など、学校・家庭・地域が互いに連携・協力しながら</a:t>
            </a:r>
            <a:r>
              <a:rPr lang="ja-JP" altLang="en-US" sz="1400" dirty="0" smtClean="0"/>
              <a:t>、</a:t>
            </a:r>
            <a:r>
              <a:rPr lang="ja-JP" altLang="en-US" sz="1400" dirty="0" smtClean="0">
                <a:solidFill>
                  <a:srgbClr val="FF0000"/>
                </a:solidFill>
              </a:rPr>
              <a:t>地域の特色を活かした教育を実施することにより、</a:t>
            </a:r>
            <a:r>
              <a:rPr lang="ja-JP" altLang="en-US" sz="1400" dirty="0" smtClean="0"/>
              <a:t>それぞれ</a:t>
            </a:r>
            <a:r>
              <a:rPr lang="ja-JP" altLang="en-US" sz="1400" dirty="0"/>
              <a:t>の教育力を</a:t>
            </a:r>
            <a:r>
              <a:rPr lang="ja-JP" altLang="en-US" sz="1400" dirty="0" smtClean="0"/>
              <a:t>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a:t>
            </a:r>
            <a:r>
              <a:rPr lang="ja-JP" altLang="en-US" sz="1400" dirty="0">
                <a:solidFill>
                  <a:srgbClr val="FF0000"/>
                </a:solidFill>
              </a:rPr>
              <a:t>発達段階に応じた自身の健康の大切さや生活習慣の改善等を</a:t>
            </a:r>
            <a:r>
              <a:rPr lang="ja-JP" altLang="en-US" sz="1400" dirty="0" smtClean="0">
                <a:solidFill>
                  <a:srgbClr val="FF0000"/>
                </a:solidFill>
              </a:rPr>
              <a:t>学ぶ</a:t>
            </a:r>
            <a:r>
              <a:rPr lang="ja-JP" altLang="en-US" sz="1400" dirty="0" smtClean="0"/>
              <a:t>こと</a:t>
            </a:r>
            <a:r>
              <a:rPr lang="ja-JP" altLang="en-US" sz="1400" dirty="0"/>
              <a:t>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smtClean="0"/>
              <a:t>○　大阪</a:t>
            </a:r>
            <a:r>
              <a:rPr lang="ja-JP" altLang="en-US" sz="1400" dirty="0"/>
              <a:t>には「知の拠点」である大学や職業教育機関などが数多く集積して</a:t>
            </a:r>
            <a:r>
              <a:rPr lang="ja-JP" altLang="en-US" sz="1400" dirty="0" smtClean="0"/>
              <a:t>いることから、その</a:t>
            </a:r>
            <a:r>
              <a:rPr lang="ja-JP" altLang="en-US" sz="1400" dirty="0"/>
              <a:t>特性を</a:t>
            </a:r>
            <a:r>
              <a:rPr lang="ja-JP" altLang="en-US" sz="1400" dirty="0" smtClean="0"/>
              <a:t>活かして、</a:t>
            </a:r>
            <a:r>
              <a:rPr lang="ja-JP" altLang="en-US" sz="1400" dirty="0"/>
              <a:t>クリエイティビティを発揮</a:t>
            </a:r>
            <a:r>
              <a:rPr lang="ja-JP" altLang="en-US" sz="1400" dirty="0" smtClean="0"/>
              <a:t>しイノベーション</a:t>
            </a:r>
            <a:r>
              <a:rPr lang="ja-JP" altLang="en-US" sz="1400" dirty="0"/>
              <a:t>に</a:t>
            </a:r>
            <a:r>
              <a:rPr lang="ja-JP" altLang="en-US" sz="1400" dirty="0" smtClean="0"/>
              <a:t>結び付けることができる人材、</a:t>
            </a:r>
            <a:r>
              <a:rPr lang="ja-JP" altLang="en-US" sz="1400" dirty="0"/>
              <a:t>将来を担う起業家精神にあふれる人材、</a:t>
            </a:r>
            <a:r>
              <a:rPr lang="ja-JP" altLang="en-US" sz="1400" dirty="0" smtClean="0"/>
              <a:t>国際的</a:t>
            </a:r>
            <a:r>
              <a:rPr lang="ja-JP" altLang="en-US" sz="1400" dirty="0"/>
              <a:t>視野を持って世界で活躍することができる</a:t>
            </a:r>
            <a:r>
              <a:rPr lang="ja-JP" altLang="en-US" sz="1400" dirty="0" smtClean="0"/>
              <a:t>人材、さらには、現場</a:t>
            </a:r>
            <a:r>
              <a:rPr lang="ja-JP" altLang="en-US" sz="1400" dirty="0"/>
              <a:t>において実業を担う</a:t>
            </a:r>
            <a:r>
              <a:rPr lang="ja-JP" altLang="en-US" sz="1400" dirty="0" smtClean="0"/>
              <a:t>人材など、さまざまな分野で大阪や日本社会をリードし、</a:t>
            </a:r>
            <a:r>
              <a:rPr lang="ja-JP" altLang="en-US" sz="1400" dirty="0" smtClean="0">
                <a:solidFill>
                  <a:srgbClr val="FF0000"/>
                </a:solidFill>
              </a:rPr>
              <a:t>国際競争力を勝ち抜く</a:t>
            </a:r>
            <a:r>
              <a:rPr lang="ja-JP" altLang="en-US" sz="1400" dirty="0" smtClean="0"/>
              <a:t>ハイエンド人材やプロフェッショナル人材を育成します。また、民間企業等とともにこう</a:t>
            </a:r>
            <a:r>
              <a:rPr lang="ja-JP" altLang="en-US" sz="1400" dirty="0"/>
              <a:t>した人材が活躍する</a:t>
            </a:r>
            <a:r>
              <a:rPr lang="ja-JP" altLang="en-US" sz="1400" dirty="0" smtClean="0"/>
              <a:t>場や機会の創出・提供に努めます。　</a:t>
            </a:r>
            <a:endParaRPr lang="ja-JP" altLang="en-US" sz="1400" dirty="0"/>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全国学力・学習状況調査　校種・教科・区分</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smtClean="0">
                <a:latin typeface="+mn-ea"/>
              </a:rPr>
              <a:t>出典：文部科学省「全国学力・学習状況調査」</a:t>
            </a:r>
            <a:endParaRPr kumimoji="1" lang="ja-JP" altLang="en-US" sz="700" dirty="0">
              <a:latin typeface="+mn-ea"/>
            </a:endParaRP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grpSp>
        <p:nvGrpSpPr>
          <p:cNvPr id="36" name="グループ化 35"/>
          <p:cNvGrpSpPr/>
          <p:nvPr/>
        </p:nvGrpSpPr>
        <p:grpSpPr>
          <a:xfrm>
            <a:off x="5421818" y="1317035"/>
            <a:ext cx="3697795" cy="2493227"/>
            <a:chOff x="5421818" y="1317035"/>
            <a:chExt cx="3697795" cy="2493227"/>
          </a:xfrm>
        </p:grpSpPr>
        <p:graphicFrame>
          <p:nvGraphicFramePr>
            <p:cNvPr id="37" name="グラフ 36"/>
            <p:cNvGraphicFramePr>
              <a:graphicFrameLocks/>
            </p:cNvGraphicFramePr>
            <p:nvPr>
              <p:extLst>
                <p:ext uri="{D42A27DB-BD31-4B8C-83A1-F6EECF244321}">
                  <p14:modId xmlns:p14="http://schemas.microsoft.com/office/powerpoint/2010/main" val="1719234111"/>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2"/>
            </a:graphicData>
          </a:graphic>
        </p:graphicFrame>
        <p:grpSp>
          <p:nvGrpSpPr>
            <p:cNvPr id="38" name="グループ化 37"/>
            <p:cNvGrpSpPr/>
            <p:nvPr/>
          </p:nvGrpSpPr>
          <p:grpSpPr>
            <a:xfrm>
              <a:off x="5831398" y="1527441"/>
              <a:ext cx="3288215" cy="1533469"/>
              <a:chOff x="5789840" y="1593843"/>
              <a:chExt cx="3360451" cy="1634426"/>
            </a:xfrm>
          </p:grpSpPr>
          <p:cxnSp>
            <p:nvCxnSpPr>
              <p:cNvPr id="41" name="直線コネクタ 4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42" name="テキスト ボックス 4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smtClean="0"/>
                  <a:t>国語</a:t>
                </a:r>
                <a:r>
                  <a:rPr kumimoji="1" lang="en-US" altLang="ja-JP" sz="800" b="1" dirty="0" smtClean="0"/>
                  <a:t>0.945</a:t>
                </a:r>
                <a:endParaRPr kumimoji="1" lang="ja-JP" altLang="en-US" sz="800" b="1" dirty="0"/>
              </a:p>
            </p:txBody>
          </p:sp>
          <p:sp>
            <p:nvSpPr>
              <p:cNvPr id="43" name="テキスト ボックス 42"/>
              <p:cNvSpPr txBox="1"/>
              <p:nvPr/>
            </p:nvSpPr>
            <p:spPr>
              <a:xfrm>
                <a:off x="8605617" y="1593843"/>
                <a:ext cx="544674" cy="360843"/>
              </a:xfrm>
              <a:prstGeom prst="rect">
                <a:avLst/>
              </a:prstGeom>
              <a:noFill/>
            </p:spPr>
            <p:txBody>
              <a:bodyPr wrap="square" rtlCol="0">
                <a:spAutoFit/>
              </a:bodyPr>
              <a:lstStyle/>
              <a:p>
                <a:r>
                  <a:rPr kumimoji="1" lang="ja-JP" altLang="en-US" sz="800" b="1" dirty="0" smtClean="0"/>
                  <a:t>算数</a:t>
                </a:r>
                <a:r>
                  <a:rPr kumimoji="1" lang="en-US" altLang="ja-JP" sz="800" b="1" dirty="0" smtClean="0"/>
                  <a:t>0.997</a:t>
                </a:r>
                <a:endParaRPr kumimoji="1" lang="ja-JP" altLang="en-US" sz="800" b="1" dirty="0"/>
              </a:p>
            </p:txBody>
          </p:sp>
        </p:grpSp>
        <p:sp>
          <p:nvSpPr>
            <p:cNvPr id="39" name="楕円 3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0" name="二等辺三角形 3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smtClean="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smtClean="0"/>
              <a:t>（年）</a:t>
            </a:r>
            <a:endParaRPr kumimoji="1" lang="ja-JP" altLang="en-US" sz="800" dirty="0"/>
          </a:p>
        </p:txBody>
      </p:sp>
      <p:grpSp>
        <p:nvGrpSpPr>
          <p:cNvPr id="46" name="グループ化 45"/>
          <p:cNvGrpSpPr/>
          <p:nvPr/>
        </p:nvGrpSpPr>
        <p:grpSpPr>
          <a:xfrm>
            <a:off x="5436096" y="4070308"/>
            <a:ext cx="3871785" cy="2419031"/>
            <a:chOff x="5436096" y="4070308"/>
            <a:chExt cx="3871785" cy="2419031"/>
          </a:xfrm>
        </p:grpSpPr>
        <p:graphicFrame>
          <p:nvGraphicFramePr>
            <p:cNvPr id="47" name="グラフ 46"/>
            <p:cNvGraphicFramePr>
              <a:graphicFrameLocks/>
            </p:cNvGraphicFramePr>
            <p:nvPr>
              <p:extLst>
                <p:ext uri="{D42A27DB-BD31-4B8C-83A1-F6EECF244321}">
                  <p14:modId xmlns:p14="http://schemas.microsoft.com/office/powerpoint/2010/main" val="774098627"/>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3"/>
            </a:graphicData>
          </a:graphic>
        </p:graphicFrame>
        <p:grpSp>
          <p:nvGrpSpPr>
            <p:cNvPr id="48" name="グループ化 47"/>
            <p:cNvGrpSpPr/>
            <p:nvPr/>
          </p:nvGrpSpPr>
          <p:grpSpPr>
            <a:xfrm>
              <a:off x="5831399" y="4100493"/>
              <a:ext cx="3476482" cy="1417419"/>
              <a:chOff x="5789840" y="4142434"/>
              <a:chExt cx="3463453" cy="1417419"/>
            </a:xfrm>
          </p:grpSpPr>
          <p:cxnSp>
            <p:nvCxnSpPr>
              <p:cNvPr id="49" name="直線コネクタ 48"/>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50" name="楕円 49"/>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51" name="直線コネクタ 50"/>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8678211" y="4730571"/>
                <a:ext cx="575082" cy="338554"/>
              </a:xfrm>
              <a:prstGeom prst="rect">
                <a:avLst/>
              </a:prstGeom>
              <a:noFill/>
            </p:spPr>
            <p:txBody>
              <a:bodyPr wrap="square" rtlCol="0">
                <a:spAutoFit/>
              </a:bodyPr>
              <a:lstStyle/>
              <a:p>
                <a:r>
                  <a:rPr kumimoji="1" lang="ja-JP" altLang="en-US" sz="800" b="1" dirty="0" smtClean="0"/>
                  <a:t>数学</a:t>
                </a:r>
                <a:r>
                  <a:rPr kumimoji="1" lang="en-US" altLang="ja-JP" sz="800" b="1" dirty="0" smtClean="0"/>
                  <a:t>0.975</a:t>
                </a:r>
                <a:endParaRPr kumimoji="1" lang="ja-JP" altLang="en-US" sz="800" b="1" dirty="0"/>
              </a:p>
            </p:txBody>
          </p:sp>
          <p:sp>
            <p:nvSpPr>
              <p:cNvPr id="53" name="テキスト ボックス 52"/>
              <p:cNvSpPr txBox="1"/>
              <p:nvPr/>
            </p:nvSpPr>
            <p:spPr>
              <a:xfrm>
                <a:off x="8534762" y="5221299"/>
                <a:ext cx="560483" cy="338554"/>
              </a:xfrm>
              <a:prstGeom prst="rect">
                <a:avLst/>
              </a:prstGeom>
              <a:noFill/>
            </p:spPr>
            <p:txBody>
              <a:bodyPr wrap="square" rtlCol="0">
                <a:spAutoFit/>
              </a:bodyPr>
              <a:lstStyle/>
              <a:p>
                <a:r>
                  <a:rPr kumimoji="1" lang="ja-JP" altLang="en-US" sz="800" b="1" dirty="0" smtClean="0"/>
                  <a:t>国語</a:t>
                </a:r>
                <a:r>
                  <a:rPr kumimoji="1" lang="en-US" altLang="ja-JP" sz="800" b="1" dirty="0" smtClean="0"/>
                  <a:t>0.962</a:t>
                </a:r>
                <a:endParaRPr kumimoji="1" lang="ja-JP" altLang="en-US" sz="800" b="1" dirty="0"/>
              </a:p>
            </p:txBody>
          </p:sp>
          <p:sp>
            <p:nvSpPr>
              <p:cNvPr id="54" name="二等辺三角形 53"/>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55" name="直線コネクタ 54"/>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56" name="テキスト ボックス 55"/>
              <p:cNvSpPr txBox="1"/>
              <p:nvPr/>
            </p:nvSpPr>
            <p:spPr>
              <a:xfrm>
                <a:off x="8509874" y="4142434"/>
                <a:ext cx="516990" cy="338554"/>
              </a:xfrm>
              <a:prstGeom prst="rect">
                <a:avLst/>
              </a:prstGeom>
              <a:noFill/>
            </p:spPr>
            <p:txBody>
              <a:bodyPr wrap="square" rtlCol="0">
                <a:spAutoFit/>
              </a:bodyPr>
              <a:lstStyle/>
              <a:p>
                <a:r>
                  <a:rPr lang="ja-JP" altLang="en-US" sz="800" b="1" dirty="0" smtClean="0"/>
                  <a:t>英語</a:t>
                </a:r>
                <a:r>
                  <a:rPr lang="en-US" altLang="ja-JP" sz="800" b="1" dirty="0" smtClean="0"/>
                  <a:t>1.002</a:t>
                </a:r>
                <a:endParaRPr kumimoji="1" lang="ja-JP" altLang="en-US" sz="800" b="1" dirty="0"/>
              </a:p>
            </p:txBody>
          </p:sp>
        </p:grpSp>
      </p:grpSp>
      <p:sp>
        <p:nvSpPr>
          <p:cNvPr id="33" name="正方形/長方形 32"/>
          <p:cNvSpPr/>
          <p:nvPr/>
        </p:nvSpPr>
        <p:spPr>
          <a:xfrm>
            <a:off x="5761159" y="3887026"/>
            <a:ext cx="1569660" cy="276999"/>
          </a:xfrm>
          <a:prstGeom prst="rect">
            <a:avLst/>
          </a:prstGeom>
        </p:spPr>
        <p:txBody>
          <a:bodyPr wrap="none">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8038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8808" y="620688"/>
            <a:ext cx="8712968" cy="738664"/>
          </a:xfrm>
          <a:prstGeom prst="rect">
            <a:avLst/>
          </a:prstGeom>
        </p:spPr>
        <p:txBody>
          <a:bodyPr wrap="square">
            <a:spAutoFit/>
          </a:bodyPr>
          <a:lstStyle/>
          <a:p>
            <a:pPr marL="180000" indent="-4572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大阪府では、少年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の刑法犯検挙・補導者数や児童虐待相談対応件数も全国に比較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万円未満の世帯が約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18791" y="3297418"/>
            <a:ext cx="3838170" cy="3539430"/>
          </a:xfrm>
          <a:prstGeom prst="rect">
            <a:avLst/>
          </a:prstGeom>
        </p:spPr>
        <p:txBody>
          <a:bodyPr wrap="square">
            <a:spAutoFit/>
          </a:bodyPr>
          <a:lstStyle/>
          <a:p>
            <a:pPr marL="180000" indent="-457200" algn="just"/>
            <a:r>
              <a:rPr lang="ja-JP" altLang="en-US" sz="1400" dirty="0" smtClean="0"/>
              <a:t>○</a:t>
            </a:r>
            <a:r>
              <a:rPr lang="ja-JP" altLang="en-US" sz="1400" dirty="0"/>
              <a:t>　不登校</a:t>
            </a:r>
            <a:r>
              <a:rPr lang="ja-JP" altLang="en-US" sz="1400" dirty="0" smtClean="0"/>
              <a:t>やいじめ、暴力</a:t>
            </a:r>
            <a:r>
              <a:rPr lang="ja-JP" altLang="en-US" sz="1400" dirty="0"/>
              <a:t>行為、中途退学などの課題</a:t>
            </a:r>
            <a:r>
              <a:rPr lang="ja-JP" altLang="en-US" sz="1400" dirty="0" smtClean="0"/>
              <a:t>に対し、子ども</a:t>
            </a:r>
            <a:r>
              <a:rPr lang="ja-JP" altLang="en-US" sz="1400" dirty="0"/>
              <a:t>たちの置かれている状況に</a:t>
            </a:r>
            <a:r>
              <a:rPr lang="ja-JP" altLang="en-US" sz="1400" dirty="0" smtClean="0"/>
              <a:t>応じて適切に対応し、児童・生徒</a:t>
            </a:r>
            <a:r>
              <a:rPr lang="ja-JP" altLang="en-US" sz="1400" dirty="0"/>
              <a:t>一人ひとりの自立を支える教育</a:t>
            </a:r>
            <a:r>
              <a:rPr lang="ja-JP" altLang="en-US" sz="1400" dirty="0" smtClean="0"/>
              <a:t>を充実</a:t>
            </a:r>
            <a:r>
              <a:rPr lang="ja-JP" altLang="en-US" sz="1400" dirty="0"/>
              <a:t>します</a:t>
            </a:r>
            <a:r>
              <a:rPr lang="ja-JP" altLang="en-US" sz="1400" dirty="0" smtClean="0"/>
              <a:t>。</a:t>
            </a:r>
            <a:endParaRPr lang="en-US" altLang="ja-JP" sz="1400" dirty="0"/>
          </a:p>
          <a:p>
            <a:pPr marL="179388" indent="88900" algn="just"/>
            <a:r>
              <a:rPr lang="ja-JP" altLang="en-US" sz="1400" dirty="0" smtClean="0"/>
              <a:t>また、少年非行については、関係機関が連携して適切に対応します。</a:t>
            </a:r>
            <a:endParaRPr lang="en-US" altLang="ja-JP" sz="140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重大な児童虐待「ゼロ」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49554" y="6678143"/>
            <a:ext cx="3021460" cy="200055"/>
          </a:xfrm>
          <a:prstGeom prst="rect">
            <a:avLst/>
          </a:prstGeom>
          <a:noFill/>
        </p:spPr>
        <p:txBody>
          <a:bodyPr wrap="square" rtlCol="0">
            <a:spAutoFit/>
          </a:bodyPr>
          <a:lstStyle/>
          <a:p>
            <a:pPr marL="185738" indent="-185738"/>
            <a:r>
              <a:rPr kumimoji="1" lang="ja-JP" altLang="en-US" sz="700" dirty="0" smtClean="0">
                <a:latin typeface="+mn-ea"/>
              </a:rPr>
              <a:t>出典：厚生労働省調べ</a:t>
            </a:r>
            <a:endParaRPr kumimoji="1" lang="ja-JP" altLang="en-US" sz="700" dirty="0">
              <a:latin typeface="+mn-ea"/>
            </a:endParaRPr>
          </a:p>
        </p:txBody>
      </p:sp>
      <p:sp>
        <p:nvSpPr>
          <p:cNvPr id="25" name="正方形/長方形 2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29" name="テキスト ボックス 28"/>
          <p:cNvSpPr txBox="1"/>
          <p:nvPr/>
        </p:nvSpPr>
        <p:spPr>
          <a:xfrm>
            <a:off x="6804251" y="1792791"/>
            <a:ext cx="492443" cy="215444"/>
          </a:xfrm>
          <a:prstGeom prst="rect">
            <a:avLst/>
          </a:prstGeom>
          <a:noFill/>
        </p:spPr>
        <p:txBody>
          <a:bodyPr wrap="none" rtlCol="0">
            <a:spAutoFit/>
          </a:bodyPr>
          <a:lstStyle/>
          <a:p>
            <a:r>
              <a:rPr lang="ja-JP" altLang="en-US" sz="800" dirty="0" smtClean="0"/>
              <a:t>（人）</a:t>
            </a:r>
            <a:endParaRPr kumimoji="1" lang="ja-JP" altLang="en-US" sz="800" dirty="0"/>
          </a:p>
        </p:txBody>
      </p:sp>
      <p:sp>
        <p:nvSpPr>
          <p:cNvPr id="17" name="正方形/長方形 16"/>
          <p:cNvSpPr/>
          <p:nvPr/>
        </p:nvSpPr>
        <p:spPr>
          <a:xfrm>
            <a:off x="4373040" y="4088107"/>
            <a:ext cx="3182281"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児童</a:t>
            </a:r>
            <a:r>
              <a:rPr lang="ja-JP" altLang="en-US" sz="1200" dirty="0"/>
              <a:t>虐待相談対応</a:t>
            </a:r>
            <a:r>
              <a:rPr lang="ja-JP" altLang="en-US" sz="1200" dirty="0" smtClean="0"/>
              <a:t>件数の推移</a:t>
            </a:r>
            <a:r>
              <a:rPr lang="ja-JP" altLang="en-US" sz="1200" dirty="0"/>
              <a:t>（大阪府</a:t>
            </a:r>
            <a:r>
              <a:rPr lang="ja-JP" altLang="en-US" sz="1200" dirty="0" smtClean="0"/>
              <a:t>）</a:t>
            </a:r>
            <a:endParaRPr lang="ja-JP" altLang="en-US" sz="1200" dirty="0"/>
          </a:p>
        </p:txBody>
      </p:sp>
      <p:sp>
        <p:nvSpPr>
          <p:cNvPr id="26" name="正方形/長方形 25"/>
          <p:cNvSpPr/>
          <p:nvPr/>
        </p:nvSpPr>
        <p:spPr>
          <a:xfrm>
            <a:off x="118812" y="1268763"/>
            <a:ext cx="4176464" cy="2031325"/>
          </a:xfrm>
          <a:prstGeom prst="rect">
            <a:avLst/>
          </a:prstGeom>
        </p:spPr>
        <p:txBody>
          <a:bodyPr wrap="square">
            <a:spAutoFit/>
          </a:bodyPr>
          <a:lstStyle/>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グラフ 33"/>
          <p:cNvGraphicFramePr>
            <a:graphicFrameLocks noChangeAspect="1"/>
          </p:cNvGraphicFramePr>
          <p:nvPr>
            <p:extLst>
              <p:ext uri="{D42A27DB-BD31-4B8C-83A1-F6EECF244321}">
                <p14:modId xmlns:p14="http://schemas.microsoft.com/office/powerpoint/2010/main" val="60611885"/>
              </p:ext>
            </p:extLst>
          </p:nvPr>
        </p:nvGraphicFramePr>
        <p:xfrm>
          <a:off x="6842837" y="1508460"/>
          <a:ext cx="2115623" cy="2249271"/>
        </p:xfrm>
        <a:graphic>
          <a:graphicData uri="http://schemas.openxmlformats.org/drawingml/2006/chart">
            <c:chart xmlns:c="http://schemas.openxmlformats.org/drawingml/2006/chart" xmlns:r="http://schemas.openxmlformats.org/officeDocument/2006/relationships" r:id="rId2"/>
          </a:graphicData>
        </a:graphic>
      </p:graphicFrame>
      <p:sp>
        <p:nvSpPr>
          <p:cNvPr id="35" name="正方形/長方形 34"/>
          <p:cNvSpPr/>
          <p:nvPr/>
        </p:nvSpPr>
        <p:spPr>
          <a:xfrm>
            <a:off x="6974805" y="1412776"/>
            <a:ext cx="2143536"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年中の刑法犯少年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の検挙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869" y="3717033"/>
            <a:ext cx="2028119" cy="307777"/>
          </a:xfrm>
          <a:prstGeom prst="rect">
            <a:avLst/>
          </a:prstGeom>
          <a:noFill/>
        </p:spPr>
        <p:txBody>
          <a:bodyPr wrap="none" rtlCol="0">
            <a:spAutoFit/>
          </a:bodyPr>
          <a:lstStyle/>
          <a:p>
            <a:r>
              <a:rPr kumimoji="1" lang="ja-JP" altLang="en-US" sz="700" dirty="0" smtClean="0">
                <a:latin typeface="+mn-ea"/>
              </a:rPr>
              <a:t>出典</a:t>
            </a:r>
            <a:r>
              <a:rPr lang="ja-JP" altLang="en-US" sz="700" dirty="0" smtClean="0">
                <a:latin typeface="+mn-ea"/>
              </a:rPr>
              <a:t>：大阪府警察</a:t>
            </a:r>
            <a:r>
              <a:rPr lang="en-US" altLang="ja-JP" sz="700" dirty="0" smtClean="0">
                <a:latin typeface="+mn-ea"/>
              </a:rPr>
              <a:t/>
            </a:r>
            <a:br>
              <a:rPr lang="en-US" altLang="ja-JP" sz="700" dirty="0" smtClean="0">
                <a:latin typeface="+mn-ea"/>
              </a:rPr>
            </a:br>
            <a:r>
              <a:rPr lang="ja-JP" altLang="en-US" sz="700" dirty="0" smtClean="0">
                <a:latin typeface="+mn-ea"/>
              </a:rPr>
              <a:t>　　　　「大阪</a:t>
            </a:r>
            <a:r>
              <a:rPr lang="ja-JP" altLang="en-US" sz="700" dirty="0">
                <a:latin typeface="+mn-ea"/>
              </a:rPr>
              <a:t>の少年</a:t>
            </a:r>
            <a:r>
              <a:rPr lang="ja-JP" altLang="en-US" sz="700" dirty="0" smtClean="0">
                <a:latin typeface="+mn-ea"/>
              </a:rPr>
              <a:t>非行の概要」（平成</a:t>
            </a:r>
            <a:r>
              <a:rPr lang="en-US" altLang="ja-JP" sz="700" dirty="0" smtClean="0">
                <a:latin typeface="+mn-ea"/>
              </a:rPr>
              <a:t>30</a:t>
            </a:r>
            <a:r>
              <a:rPr lang="ja-JP" altLang="en-US" sz="700" dirty="0" smtClean="0">
                <a:latin typeface="+mn-ea"/>
              </a:rPr>
              <a:t>年版）</a:t>
            </a:r>
            <a:endParaRPr lang="en-US" altLang="ja-JP" sz="700" dirty="0" smtClean="0">
              <a:latin typeface="+mn-ea"/>
            </a:endParaRPr>
          </a:p>
        </p:txBody>
      </p:sp>
      <p:sp>
        <p:nvSpPr>
          <p:cNvPr id="27" name="テキスト ボックス 26"/>
          <p:cNvSpPr txBox="1"/>
          <p:nvPr/>
        </p:nvSpPr>
        <p:spPr>
          <a:xfrm>
            <a:off x="4968483" y="375527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smtClean="0">
                <a:solidFill>
                  <a:prstClr val="black"/>
                </a:solidFill>
                <a:latin typeface="Meiryo UI"/>
                <a:ea typeface="Meiryo UI"/>
              </a:rPr>
              <a:t>29</a:t>
            </a:r>
            <a:r>
              <a:rPr lang="ja-JP" altLang="en-US" sz="700" dirty="0" smtClean="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49554" y="1423192"/>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sp>
        <p:nvSpPr>
          <p:cNvPr id="38" name="テキスト ボックス 5"/>
          <p:cNvSpPr txBox="1"/>
          <p:nvPr/>
        </p:nvSpPr>
        <p:spPr>
          <a:xfrm>
            <a:off x="5622158" y="1499846"/>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smtClean="0">
                <a:solidFill>
                  <a:prstClr val="black"/>
                </a:solidFill>
                <a:latin typeface="Meiryo UI"/>
                <a:ea typeface="Meiryo UI"/>
              </a:rPr>
              <a:t>34.4</a:t>
            </a:r>
            <a:r>
              <a:rPr kumimoji="0" lang="ja-JP" altLang="en-US" sz="900" dirty="0" smtClean="0">
                <a:solidFill>
                  <a:prstClr val="black"/>
                </a:solidFill>
                <a:latin typeface="Meiryo UI"/>
                <a:ea typeface="Meiryo UI"/>
              </a:rPr>
              <a:t>％</a:t>
            </a:r>
            <a:endParaRPr lang="ja-JP" altLang="en-US" sz="900" dirty="0">
              <a:solidFill>
                <a:prstClr val="black"/>
              </a:solidFill>
              <a:latin typeface="Meiryo UI"/>
              <a:ea typeface="Meiryo UI"/>
            </a:endParaRPr>
          </a:p>
        </p:txBody>
      </p:sp>
      <p:cxnSp>
        <p:nvCxnSpPr>
          <p:cNvPr id="39" name="直線矢印コネクタ 38"/>
          <p:cNvCxnSpPr/>
          <p:nvPr/>
        </p:nvCxnSpPr>
        <p:spPr>
          <a:xfrm flipH="1">
            <a:off x="5624791" y="1814666"/>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0" name="グラフ 39"/>
          <p:cNvGraphicFramePr>
            <a:graphicFrameLocks noChangeAspect="1"/>
          </p:cNvGraphicFramePr>
          <p:nvPr>
            <p:extLst>
              <p:ext uri="{D42A27DB-BD31-4B8C-83A1-F6EECF244321}">
                <p14:modId xmlns:p14="http://schemas.microsoft.com/office/powerpoint/2010/main" val="1643280040"/>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3"/>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smtClean="0"/>
              <a:t>38.0%</a:t>
            </a:r>
            <a:endParaRPr kumimoji="1" lang="ja-JP" altLang="en-US" sz="1000" dirty="0"/>
          </a:p>
        </p:txBody>
      </p:sp>
      <p:pic>
        <p:nvPicPr>
          <p:cNvPr id="5" name="図 4"/>
          <p:cNvPicPr>
            <a:picLocks noChangeAspect="1"/>
          </p:cNvPicPr>
          <p:nvPr/>
        </p:nvPicPr>
        <p:blipFill>
          <a:blip r:embed="rId4"/>
          <a:stretch>
            <a:fillRect/>
          </a:stretch>
        </p:blipFill>
        <p:spPr>
          <a:xfrm>
            <a:off x="4081563" y="4269695"/>
            <a:ext cx="5010231" cy="2243274"/>
          </a:xfrm>
          <a:prstGeom prst="rect">
            <a:avLst/>
          </a:prstGeom>
        </p:spPr>
      </p:pic>
    </p:spTree>
    <p:extLst>
      <p:ext uri="{BB962C8B-B14F-4D97-AF65-F5344CB8AC3E}">
        <p14:creationId xmlns:p14="http://schemas.microsoft.com/office/powerpoint/2010/main" val="2523265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nvPr>
        </p:nvGraphicFramePr>
        <p:xfrm>
          <a:off x="5732461" y="4877445"/>
          <a:ext cx="3133725" cy="1647825"/>
        </p:xfrm>
        <a:graphic>
          <a:graphicData uri="http://schemas.openxmlformats.org/presentationml/2006/ole">
            <mc:AlternateContent xmlns:mc="http://schemas.openxmlformats.org/markup-compatibility/2006">
              <mc:Choice xmlns:v="urn:schemas-microsoft-com:vml" Requires="v">
                <p:oleObj spid="_x0000_s15336" name="グラフ" r:id="rId3" imgW="3133645" imgH="1648005" progId="MSGraph.Chart.8">
                  <p:embed/>
                </p:oleObj>
              </mc:Choice>
              <mc:Fallback>
                <p:oleObj name="グラフ" r:id="rId3" imgW="3133645" imgH="1648005" progId="MSGraph.Chart.8">
                  <p:embed/>
                  <p:pic>
                    <p:nvPicPr>
                      <p:cNvPr id="2" name="オブジェクト 1"/>
                      <p:cNvPicPr>
                        <a:picLocks noChangeAspect="1" noChangeArrowheads="1"/>
                      </p:cNvPicPr>
                      <p:nvPr/>
                    </p:nvPicPr>
                    <p:blipFill>
                      <a:blip r:embed="rId4"/>
                      <a:srcRect/>
                      <a:stretch>
                        <a:fillRect/>
                      </a:stretch>
                    </p:blipFill>
                    <p:spPr bwMode="auto">
                      <a:xfrm>
                        <a:off x="5732461" y="4877445"/>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3"/>
          <p:cNvGraphicFramePr>
            <a:graphicFrameLocks noChangeAspect="1"/>
          </p:cNvGraphicFramePr>
          <p:nvPr>
            <p:extLst/>
          </p:nvPr>
        </p:nvGraphicFramePr>
        <p:xfrm>
          <a:off x="2738438" y="4902200"/>
          <a:ext cx="2900362" cy="1571625"/>
        </p:xfrm>
        <a:graphic>
          <a:graphicData uri="http://schemas.openxmlformats.org/presentationml/2006/ole">
            <mc:AlternateContent xmlns:mc="http://schemas.openxmlformats.org/markup-compatibility/2006">
              <mc:Choice xmlns:v="urn:schemas-microsoft-com:vml" Requires="v">
                <p:oleObj spid="_x0000_s15337" name="グラフ" r:id="rId5" imgW="2876448" imgH="1571441" progId="MSGraph.Chart.8">
                  <p:embed/>
                </p:oleObj>
              </mc:Choice>
              <mc:Fallback>
                <p:oleObj name="グラフ" r:id="rId5" imgW="2876448" imgH="1571441" progId="MSGraph.Chart.8">
                  <p:embed/>
                  <p:pic>
                    <p:nvPicPr>
                      <p:cNvPr id="4" name="オブジェクト 3"/>
                      <p:cNvPicPr>
                        <a:picLocks noChangeAspect="1" noChangeArrowheads="1"/>
                      </p:cNvPicPr>
                      <p:nvPr/>
                    </p:nvPicPr>
                    <p:blipFill>
                      <a:blip r:embed="rId6"/>
                      <a:srcRect/>
                      <a:stretch>
                        <a:fillRect/>
                      </a:stretch>
                    </p:blipFill>
                    <p:spPr bwMode="auto">
                      <a:xfrm>
                        <a:off x="2738438" y="4902200"/>
                        <a:ext cx="2900362" cy="1571625"/>
                      </a:xfrm>
                      <a:prstGeom prst="rect">
                        <a:avLst/>
                      </a:prstGeom>
                      <a:noFill/>
                      <a:ln>
                        <a:noFill/>
                      </a:ln>
                      <a:extLst/>
                    </p:spPr>
                  </p:pic>
                </p:oleObj>
              </mc:Fallback>
            </mc:AlternateContent>
          </a:graphicData>
        </a:graphic>
      </p:graphicFrame>
      <p:graphicFrame>
        <p:nvGraphicFramePr>
          <p:cNvPr id="6" name="オブジェクト 5"/>
          <p:cNvGraphicFramePr>
            <a:graphicFrameLocks noChangeAspect="1"/>
          </p:cNvGraphicFramePr>
          <p:nvPr>
            <p:extLst/>
          </p:nvPr>
        </p:nvGraphicFramePr>
        <p:xfrm>
          <a:off x="2771775" y="3255963"/>
          <a:ext cx="2876550" cy="1571625"/>
        </p:xfrm>
        <a:graphic>
          <a:graphicData uri="http://schemas.openxmlformats.org/presentationml/2006/ole">
            <mc:AlternateContent xmlns:mc="http://schemas.openxmlformats.org/markup-compatibility/2006">
              <mc:Choice xmlns:v="urn:schemas-microsoft-com:vml" Requires="v">
                <p:oleObj spid="_x0000_s15338" name="グラフ" r:id="rId7" imgW="2876448" imgH="1571441" progId="MSGraph.Chart.8">
                  <p:embed/>
                </p:oleObj>
              </mc:Choice>
              <mc:Fallback>
                <p:oleObj name="グラフ" r:id="rId7" imgW="2876448" imgH="1571441" progId="MSGraph.Chart.8">
                  <p:embed/>
                  <p:pic>
                    <p:nvPicPr>
                      <p:cNvPr id="6" name="オブジェクト 5"/>
                      <p:cNvPicPr>
                        <a:picLocks noChangeAspect="1" noChangeArrowheads="1"/>
                      </p:cNvPicPr>
                      <p:nvPr/>
                    </p:nvPicPr>
                    <p:blipFill>
                      <a:blip r:embed="rId8"/>
                      <a:srcRect/>
                      <a:stretch>
                        <a:fillRect/>
                      </a:stretch>
                    </p:blipFill>
                    <p:spPr bwMode="auto">
                      <a:xfrm>
                        <a:off x="2771775" y="3255963"/>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オブジェクト 14"/>
          <p:cNvGraphicFramePr>
            <a:graphicFrameLocks noChangeAspect="1"/>
          </p:cNvGraphicFramePr>
          <p:nvPr>
            <p:extLst/>
          </p:nvPr>
        </p:nvGraphicFramePr>
        <p:xfrm>
          <a:off x="5792788" y="3275013"/>
          <a:ext cx="3033712" cy="1571625"/>
        </p:xfrm>
        <a:graphic>
          <a:graphicData uri="http://schemas.openxmlformats.org/presentationml/2006/ole">
            <mc:AlternateContent xmlns:mc="http://schemas.openxmlformats.org/markup-compatibility/2006">
              <mc:Choice xmlns:v="urn:schemas-microsoft-com:vml" Requires="v">
                <p:oleObj spid="_x0000_s15339" name="グラフ" r:id="rId9" imgW="3095443" imgH="1571441" progId="MSGraph.Chart.8">
                  <p:embed/>
                </p:oleObj>
              </mc:Choice>
              <mc:Fallback>
                <p:oleObj name="グラフ" r:id="rId9" imgW="3095443" imgH="1571441" progId="MSGraph.Chart.8">
                  <p:embed/>
                  <p:pic>
                    <p:nvPicPr>
                      <p:cNvPr id="15" name="オブジェクト 14"/>
                      <p:cNvPicPr>
                        <a:picLocks noChangeAspect="1" noChangeArrowheads="1"/>
                      </p:cNvPicPr>
                      <p:nvPr/>
                    </p:nvPicPr>
                    <p:blipFill>
                      <a:blip r:embed="rId10"/>
                      <a:srcRect/>
                      <a:stretch>
                        <a:fillRect/>
                      </a:stretch>
                    </p:blipFill>
                    <p:spPr bwMode="auto">
                      <a:xfrm>
                        <a:off x="5792788" y="3275013"/>
                        <a:ext cx="3033712" cy="1571625"/>
                      </a:xfrm>
                      <a:prstGeom prst="rect">
                        <a:avLst/>
                      </a:prstGeom>
                      <a:noFill/>
                      <a:ln>
                        <a:noFill/>
                      </a:ln>
                      <a:extLst/>
                    </p:spPr>
                  </p:pic>
                </p:oleObj>
              </mc:Fallback>
            </mc:AlternateContent>
          </a:graphicData>
        </a:graphic>
      </p:graphicFrame>
      <p:graphicFrame>
        <p:nvGraphicFramePr>
          <p:cNvPr id="19" name="オブジェクト 18"/>
          <p:cNvGraphicFramePr>
            <a:graphicFrameLocks noChangeAspect="1"/>
          </p:cNvGraphicFramePr>
          <p:nvPr>
            <p:extLst/>
          </p:nvPr>
        </p:nvGraphicFramePr>
        <p:xfrm>
          <a:off x="5789610" y="1614441"/>
          <a:ext cx="3019425" cy="1562100"/>
        </p:xfrm>
        <a:graphic>
          <a:graphicData uri="http://schemas.openxmlformats.org/presentationml/2006/ole">
            <mc:AlternateContent xmlns:mc="http://schemas.openxmlformats.org/markup-compatibility/2006">
              <mc:Choice xmlns:v="urn:schemas-microsoft-com:vml" Requires="v">
                <p:oleObj spid="_x0000_s15340" name="グラフ" r:id="rId11" imgW="3019419" imgH="1561966" progId="MSGraph.Chart.8">
                  <p:embed/>
                </p:oleObj>
              </mc:Choice>
              <mc:Fallback>
                <p:oleObj name="グラフ" r:id="rId11" imgW="3019419" imgH="1561966" progId="MSGraph.Chart.8">
                  <p:embed/>
                  <p:pic>
                    <p:nvPicPr>
                      <p:cNvPr id="19" name="オブジェクト 18"/>
                      <p:cNvPicPr>
                        <a:picLocks noChangeAspect="1" noChangeArrowheads="1"/>
                      </p:cNvPicPr>
                      <p:nvPr/>
                    </p:nvPicPr>
                    <p:blipFill>
                      <a:blip r:embed="rId12"/>
                      <a:srcRect/>
                      <a:stretch>
                        <a:fillRect/>
                      </a:stretch>
                    </p:blipFill>
                    <p:spPr bwMode="auto">
                      <a:xfrm>
                        <a:off x="5789610"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オブジェクト 39"/>
          <p:cNvGraphicFramePr>
            <a:graphicFrameLocks noChangeAspect="1"/>
          </p:cNvGraphicFramePr>
          <p:nvPr>
            <p:extLst/>
          </p:nvPr>
        </p:nvGraphicFramePr>
        <p:xfrm>
          <a:off x="2816225" y="1638300"/>
          <a:ext cx="2790825" cy="1485900"/>
        </p:xfrm>
        <a:graphic>
          <a:graphicData uri="http://schemas.openxmlformats.org/presentationml/2006/ole">
            <mc:AlternateContent xmlns:mc="http://schemas.openxmlformats.org/markup-compatibility/2006">
              <mc:Choice xmlns:v="urn:schemas-microsoft-com:vml" Requires="v">
                <p:oleObj spid="_x0000_s15341" name="グラフ" r:id="rId13" imgW="2790967" imgH="1505112" progId="MSGraph.Chart.8">
                  <p:embed/>
                </p:oleObj>
              </mc:Choice>
              <mc:Fallback>
                <p:oleObj name="グラフ" r:id="rId13" imgW="2790967" imgH="1505112" progId="MSGraph.Chart.8">
                  <p:embed/>
                  <p:pic>
                    <p:nvPicPr>
                      <p:cNvPr id="40" name="オブジェクト 39"/>
                      <p:cNvPicPr>
                        <a:picLocks noChangeAspect="1" noChangeArrowheads="1"/>
                      </p:cNvPicPr>
                      <p:nvPr/>
                    </p:nvPicPr>
                    <p:blipFill>
                      <a:blip r:embed="rId14"/>
                      <a:srcRect/>
                      <a:stretch>
                        <a:fillRect/>
                      </a:stretch>
                    </p:blipFill>
                    <p:spPr bwMode="auto">
                      <a:xfrm>
                        <a:off x="2816225" y="163830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a:t>
            </a:r>
            <a:r>
              <a:rPr lang="ja-JP" altLang="ja-JP" sz="1200" dirty="0" smtClean="0"/>
              <a:t>千人率</a:t>
            </a:r>
            <a:endParaRPr lang="en-US" altLang="ja-JP" sz="1200" dirty="0" smtClean="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a:t>
            </a:r>
            <a:r>
              <a:rPr lang="ja-JP" altLang="ja-JP" sz="1200" dirty="0" smtClean="0"/>
              <a:t>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542417" y="6370414"/>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963481"/>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smtClean="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正方形/長方形 40"/>
          <p:cNvSpPr/>
          <p:nvPr/>
        </p:nvSpPr>
        <p:spPr>
          <a:xfrm>
            <a:off x="467543" y="673532"/>
            <a:ext cx="8496945" cy="523220"/>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a:t>
            </a:r>
            <a:r>
              <a:rPr lang="ja-JP" altLang="en-US" sz="1400" dirty="0" smtClean="0"/>
              <a:t>、生活</a:t>
            </a:r>
            <a:r>
              <a:rPr lang="ja-JP" altLang="en-US" sz="1400" dirty="0"/>
              <a:t>支援</a:t>
            </a:r>
            <a:r>
              <a:rPr lang="ja-JP" altLang="en-US" sz="1400" dirty="0" smtClean="0"/>
              <a:t>など</a:t>
            </a:r>
            <a:r>
              <a:rPr lang="ja-JP" altLang="en-US" sz="1400" dirty="0"/>
              <a:t>行政だけでなく、地域コミュニティやＮＰＯ、企業などの民間も含め社会全体で総合的に取り組みます。</a:t>
            </a:r>
            <a:r>
              <a:rPr lang="ja-JP" altLang="en-US" sz="1400" dirty="0" smtClean="0"/>
              <a:t>（</a:t>
            </a:r>
            <a:r>
              <a:rPr lang="ja-JP" altLang="en-US" sz="1400" dirty="0">
                <a:cs typeface="Meiryo UI" panose="020B0604030504040204" pitchFamily="50" charset="-128"/>
              </a:rPr>
              <a:t> </a:t>
            </a:r>
            <a:r>
              <a:rPr lang="ja-JP" altLang="en-US" sz="1400" dirty="0" smtClean="0">
                <a:cs typeface="Meiryo UI" panose="020B0604030504040204" pitchFamily="50" charset="-128"/>
              </a:rPr>
              <a:t>➡</a:t>
            </a:r>
            <a:r>
              <a:rPr lang="en-US" altLang="ja-JP" sz="1400" dirty="0" smtClean="0"/>
              <a:t>Topic</a:t>
            </a:r>
            <a:r>
              <a:rPr lang="ja-JP" altLang="en-US" sz="1400" dirty="0"/>
              <a:t>⑥</a:t>
            </a:r>
            <a:r>
              <a:rPr lang="ja-JP" altLang="en-US" sz="1400" dirty="0" smtClean="0"/>
              <a:t>：</a:t>
            </a:r>
            <a:r>
              <a:rPr lang="ja-JP" altLang="en-US" sz="1400" dirty="0"/>
              <a:t>子どもの貧困対策</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smtClean="0"/>
              <a:t>出典：</a:t>
            </a:r>
            <a:r>
              <a:rPr lang="ja-JP" altLang="ja-JP" sz="700" dirty="0" smtClean="0"/>
              <a:t>文部科学省「</a:t>
            </a:r>
            <a:r>
              <a:rPr lang="ja-JP" altLang="ja-JP" sz="700" dirty="0"/>
              <a:t>児童生徒の問題</a:t>
            </a:r>
            <a:r>
              <a:rPr lang="ja-JP" altLang="ja-JP" sz="700" dirty="0" smtClean="0"/>
              <a:t>行動</a:t>
            </a:r>
            <a:r>
              <a:rPr lang="ja-JP" altLang="en-US" sz="700" dirty="0" smtClean="0">
                <a:solidFill>
                  <a:srgbClr val="FF0000"/>
                </a:solidFill>
              </a:rPr>
              <a:t>・不登校</a:t>
            </a:r>
            <a:r>
              <a:rPr lang="ja-JP" altLang="ja-JP" sz="700" dirty="0" smtClean="0"/>
              <a:t>等</a:t>
            </a:r>
            <a:r>
              <a:rPr lang="ja-JP" altLang="ja-JP" sz="700" dirty="0"/>
              <a:t>生徒指導上の諸問題に関する調査」</a:t>
            </a:r>
          </a:p>
        </p:txBody>
      </p:sp>
    </p:spTree>
    <p:extLst>
      <p:ext uri="{BB962C8B-B14F-4D97-AF65-F5344CB8AC3E}">
        <p14:creationId xmlns:p14="http://schemas.microsoft.com/office/powerpoint/2010/main" val="520864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12078" y="2665901"/>
            <a:ext cx="4853221" cy="4130087"/>
          </a:xfrm>
          <a:prstGeom prst="rect">
            <a:avLst/>
          </a:prstGeom>
          <a:noFill/>
          <a:ln w="9525">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角丸四角形 2"/>
          <p:cNvSpPr/>
          <p:nvPr/>
        </p:nvSpPr>
        <p:spPr>
          <a:xfrm>
            <a:off x="263324" y="1112270"/>
            <a:ext cx="4584148" cy="891367"/>
          </a:xfrm>
          <a:prstGeom prst="roundRect">
            <a:avLst/>
          </a:prstGeom>
          <a:noFill/>
          <a:ln w="6350"/>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・困窮度</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の世帯で就学援助や児童扶養手当（ひとり親世帯）を受けたことがない世帯がある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・公的な機関への相談割合が</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低い</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・困窮世帯ほど学習理解度について「よくわかる」「だいたいわかる」の割合が低い</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・困窮世帯ほど授業時間以外の勉強時間や読書について「まったくしない」の割合が</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高い</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・ひとり</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親家庭の３分の１が赤字</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家計</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困窮度</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のひとり親家庭で養育費を受けて</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いる割合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は約</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１割　　　　　　　　　　　　　　など</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131128" y="4464382"/>
            <a:ext cx="47075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方々</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の協力を得て</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課題を抱えた子どもや保護者</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を発見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し、支援に</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つなぎ見守る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システム</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モデル的に構築</a:t>
            </a:r>
            <a:endPar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14371" y="4726025"/>
            <a:ext cx="469100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■実績：</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コーディネーター</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（校長</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OB</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、推進員</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教員</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OB</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中学校区×</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）を配置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応援団員（</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地域人材</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1,038</a:t>
            </a:r>
            <a:r>
              <a:rPr kumimoji="1" lang="ja-JP"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ヤマト運輸</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a:t>
            </a:r>
            <a:r>
              <a:rPr kumimoji="1" lang="ja-JP"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清掃協</a:t>
            </a:r>
            <a:r>
              <a:rPr kumimoji="1" lang="ja-JP"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議会、</a:t>
            </a:r>
            <a:r>
              <a:rPr kumimoji="1" lang="ja-JP"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ヤクルト</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等とも連携</a:t>
            </a:r>
            <a:endPar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153260" y="4285807"/>
            <a:ext cx="4726622" cy="196582"/>
          </a:xfrm>
          <a:prstGeom prst="rect">
            <a:avLst/>
          </a:prstGeom>
          <a:solidFill>
            <a:schemeClr val="accent5">
              <a:lumMod val="50000"/>
            </a:schemeClr>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子どもの未来応援ネットワークモデル事業</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（門真市へ委託） </a:t>
            </a:r>
            <a:r>
              <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283129" y="5091410"/>
            <a:ext cx="4593671" cy="507831"/>
          </a:xfrm>
          <a:prstGeom prst="rect">
            <a:avLst/>
          </a:prstGeom>
          <a:solidFill>
            <a:schemeClr val="accent5">
              <a:lumMod val="20000"/>
              <a:lumOff val="80000"/>
            </a:schemeClr>
          </a:solidFill>
          <a:ln w="6350">
            <a:solidFill>
              <a:schemeClr val="tx1"/>
            </a:solidFill>
            <a:prstDash val="soli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⇒地域の様々な人材による子どもや保護者を見守るモデルを確立</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⇒今後</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府域全市町村における</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セーフティネット</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構築を</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子どもの貧困対策」として</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の支</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援、児童虐待の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未然</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防止等。</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上記補助金の活用可</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93992" y="3243336"/>
            <a:ext cx="47228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■予算額 　　　：</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H30</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R</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元年度当初）</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■対象事業　　：</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課題を有する子どもや保護者を発見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へのつなぎや見守り</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等を行う取組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ひとり親家庭の親の雇用の促進</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に係る</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■補助率、上限：</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１</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１市町村あたり</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円を上限　</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ただし、予算の範囲内で対応</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155284" y="3094080"/>
            <a:ext cx="4591955"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○市町村における地域の実情に応じた課題解決の取組を支援　＜全市町村対象＞</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149308" y="2902180"/>
            <a:ext cx="4730574" cy="197693"/>
          </a:xfrm>
          <a:prstGeom prst="rect">
            <a:avLst/>
          </a:prstGeom>
          <a:solidFill>
            <a:schemeClr val="accent5">
              <a:lumMod val="50000"/>
            </a:schemeClr>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子どもの貧困緊急対策事業費補助金 </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273602" y="3871498"/>
            <a:ext cx="4584148" cy="369332"/>
          </a:xfrm>
          <a:prstGeom prst="rect">
            <a:avLst/>
          </a:prstGeom>
          <a:solidFill>
            <a:schemeClr val="accent5">
              <a:lumMod val="20000"/>
              <a:lumOff val="80000"/>
            </a:schemeClr>
          </a:solidFill>
          <a:ln w="6350">
            <a:solidFill>
              <a:schemeClr val="tx1"/>
            </a:solidFill>
            <a:prstDash val="solid"/>
          </a:ln>
        </p:spPr>
        <p:txBody>
          <a:bodyPr wrap="square" lIns="72000" r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年度は</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市町で活用（以下、主な活用例）　</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スクールソーシャルワーカーの配置、教員ＯＢや社会福祉士等による地域での見守り活動等</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9" name="グループ化 8"/>
          <p:cNvGrpSpPr/>
          <p:nvPr/>
        </p:nvGrpSpPr>
        <p:grpSpPr>
          <a:xfrm>
            <a:off x="5097675" y="5624154"/>
            <a:ext cx="3967668" cy="1158709"/>
            <a:chOff x="5749240" y="5643204"/>
            <a:chExt cx="3286409" cy="1158709"/>
          </a:xfrm>
        </p:grpSpPr>
        <p:sp>
          <p:nvSpPr>
            <p:cNvPr id="62" name="正方形/長方形 61"/>
            <p:cNvSpPr/>
            <p:nvPr/>
          </p:nvSpPr>
          <p:spPr>
            <a:xfrm>
              <a:off x="5749240" y="5643204"/>
              <a:ext cx="3286409" cy="173824"/>
            </a:xfrm>
            <a:prstGeom prst="rect">
              <a:avLst/>
            </a:prstGeom>
            <a:solidFill>
              <a:schemeClr val="accent5">
                <a:lumMod val="50000"/>
              </a:schemeClr>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養育費確保に向けた支援</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776467" y="5817028"/>
              <a:ext cx="3196063"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年度においては、学識経験者による調査結果を踏まえ、</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立替払支援制度創設に向けた国への提案・協議を実施（</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○令和元年度においては、立替払支援制度の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創設</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を含む支援策の充実につい</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て、国に要望</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あわせて、明石市や大阪市での公民連携による立替払支援にかかる</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モデル事業の取組を参考に、今後の支援策を検討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5" name="正方形/長方形 34"/>
          <p:cNvSpPr/>
          <p:nvPr/>
        </p:nvSpPr>
        <p:spPr>
          <a:xfrm>
            <a:off x="298767" y="696438"/>
            <a:ext cx="8614720" cy="233213"/>
          </a:xfrm>
          <a:prstGeom prst="rect">
            <a:avLst/>
          </a:prstGeom>
          <a:noFill/>
          <a:ln>
            <a:solidFill>
              <a:schemeClr val="accent1">
                <a:shade val="50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spcCol="360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平成</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ja-JP"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に実施した「子どもの生活に関する実態調査」で明らかになった課題に順次着手</a:t>
            </a:r>
            <a:endPar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235902" y="511123"/>
            <a:ext cx="2391882" cy="184666"/>
          </a:xfrm>
          <a:prstGeom prst="rect">
            <a:avLst/>
          </a:prstGeom>
          <a:noFill/>
        </p:spPr>
        <p:txBody>
          <a:bodyPr wrap="square" lIns="128016" tIns="0" rIns="128016" bIns="0" rtlCol="0">
            <a:spAutoFit/>
          </a:bodyPr>
          <a:lstStyle/>
          <a:p>
            <a:pPr>
              <a:defRPr/>
            </a:pPr>
            <a:r>
              <a:rPr lang="en-US" altLang="ja-JP" sz="1200" b="1" dirty="0" smtClean="0"/>
              <a:t>Topic</a:t>
            </a:r>
            <a:r>
              <a:rPr lang="ja-JP" altLang="en-US" sz="1200" b="1" dirty="0" smtClean="0"/>
              <a:t>⑤</a:t>
            </a:r>
            <a:r>
              <a:rPr lang="ja-JP" altLang="en-US" sz="1200" b="1" dirty="0"/>
              <a:t>　</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子どもの貧困対策</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1" name="正方形/長方形 60"/>
          <p:cNvSpPr/>
          <p:nvPr/>
        </p:nvSpPr>
        <p:spPr>
          <a:xfrm>
            <a:off x="147322" y="5626523"/>
            <a:ext cx="4724675" cy="182291"/>
          </a:xfrm>
          <a:prstGeom prst="rect">
            <a:avLst/>
          </a:prstGeom>
          <a:solidFill>
            <a:schemeClr val="accent5">
              <a:lumMod val="50000"/>
            </a:schemeClr>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新子育て支援交付金 </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159702" y="5813203"/>
            <a:ext cx="4808792"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が地域の</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実情を踏まえて取り組む</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子育て支援の取組を</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支援（予算額：</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30.5</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527367" y="5964991"/>
            <a:ext cx="385599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子どもの貧困対策にかかる支援</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・優先配分枠</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（府がモデルメニューを提示：１事業上限</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万円）</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において</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学習支援</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居場所づくり</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(H30:16</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」を支援</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・成果配分枠（府子ども総合計画に資する事業を対象）において</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乳幼児</a:t>
            </a:r>
            <a:r>
              <a:rPr kumimoji="1" lang="en-US" altLang="ja-JP"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子ども</a:t>
            </a:r>
            <a:r>
              <a:rPr kumimoji="1" lang="en-US" altLang="ja-JP"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医療費助成</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事業を支援（</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H30:42</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市町村）</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フローチャート: 代替処理 1"/>
          <p:cNvSpPr/>
          <p:nvPr/>
        </p:nvSpPr>
        <p:spPr>
          <a:xfrm>
            <a:off x="317817" y="948718"/>
            <a:ext cx="2463483" cy="174193"/>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「子どもの生活に関する実態調査」結果概要</a:t>
            </a:r>
            <a:endParaRPr kumimoji="1" lang="ja-JP" altLang="en-US"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 name="二等辺三角形 5"/>
          <p:cNvSpPr/>
          <p:nvPr/>
        </p:nvSpPr>
        <p:spPr>
          <a:xfrm>
            <a:off x="4714753" y="1539696"/>
            <a:ext cx="477582" cy="60273"/>
          </a:xfrm>
          <a:prstGeom prst="triangle">
            <a:avLst/>
          </a:prstGeom>
          <a:gradFill>
            <a:gsLst>
              <a:gs pos="5000">
                <a:schemeClr val="dk1">
                  <a:lumMod val="110000"/>
                  <a:satMod val="105000"/>
                  <a:tint val="67000"/>
                </a:schemeClr>
              </a:gs>
              <a:gs pos="50000">
                <a:schemeClr val="bg1">
                  <a:lumMod val="75000"/>
                </a:schemeClr>
              </a:gs>
              <a:gs pos="100000">
                <a:schemeClr val="bg1">
                  <a:lumMod val="95000"/>
                </a:schemeClr>
              </a:gs>
            </a:gsLst>
          </a:gradFill>
          <a:ln w="3175"/>
          <a:scene3d>
            <a:camera prst="orthographicFront">
              <a:rot lat="0" lon="0" rev="16200000"/>
            </a:camera>
            <a:lightRig rig="threePt" dir="t"/>
          </a:scene3d>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4" name="角丸四角形 43"/>
          <p:cNvSpPr/>
          <p:nvPr/>
        </p:nvSpPr>
        <p:spPr>
          <a:xfrm>
            <a:off x="5059615" y="1089260"/>
            <a:ext cx="3785234" cy="909317"/>
          </a:xfrm>
          <a:prstGeom prst="roundRect">
            <a:avLst/>
          </a:prstGeom>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・学校や地域において支援を要する子どもを発見し、支援につなぎ見守る体制</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の構築が</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必要</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・子どもたちが安心して学習でき、進学希望を持てるような教育環境が必要</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・経済的に厳しい状況にあるひとり親世帯への経済的支援</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就労支援を含む</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が必要　　　　　　　　　　　　　　　　　　　　　　　　　　　　　　　　　　　　　　など</a:t>
            </a:r>
            <a:endParaRPr kumimoji="1" lang="ja-JP" altLang="en-US" sz="9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7" name="正方形/長方形 46"/>
          <p:cNvSpPr/>
          <p:nvPr/>
        </p:nvSpPr>
        <p:spPr>
          <a:xfrm>
            <a:off x="159703" y="2147062"/>
            <a:ext cx="8858011" cy="440176"/>
          </a:xfrm>
          <a:prstGeom prst="rect">
            <a:avLst/>
          </a:prstGeom>
          <a:gradFill>
            <a:gsLst>
              <a:gs pos="0">
                <a:schemeClr val="bg1">
                  <a:lumMod val="95000"/>
                </a:schemeClr>
              </a:gs>
              <a:gs pos="50000">
                <a:schemeClr val="accent2">
                  <a:lumMod val="105000"/>
                  <a:satMod val="103000"/>
                  <a:tint val="73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・実態</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調査結果を踏まえ、庁内事業を総点検し「子どもの貧困対策に関する具体的</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取組</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(119</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項目</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」をとりまとめ</a:t>
            </a: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・府において特に重点的に取り組むものとして新規事業を含め以下を推進</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p:cNvSpPr/>
          <p:nvPr/>
        </p:nvSpPr>
        <p:spPr>
          <a:xfrm>
            <a:off x="5025340" y="3145589"/>
            <a:ext cx="40519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○子ども</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の貧困対策を社会全体ですすめるという機運を高めるとともに、善意の</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受け皿</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　 として創設。寄附を財源とし、直接子どもたちに提供できるものを基本に活用。</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5078348" y="2945322"/>
            <a:ext cx="3968752" cy="191122"/>
          </a:xfrm>
          <a:prstGeom prst="rect">
            <a:avLst/>
          </a:prstGeom>
          <a:solidFill>
            <a:schemeClr val="accent5">
              <a:lumMod val="50000"/>
            </a:schemeClr>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子ども輝く未来基金</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9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日創設）</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5066641" y="3502607"/>
            <a:ext cx="41436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■寄附</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の受入状況</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80,196</a:t>
            </a:r>
            <a:r>
              <a:rPr kumimoji="1" lang="ja-JP" altLang="en-US"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千円</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R1.6</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末現在</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企業等</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個人</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65</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件</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事業予算</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H</a:t>
            </a:r>
            <a:r>
              <a:rPr kumimoji="1" lang="en-US" altLang="zh-TW"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zh-TW"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zh-TW"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15,700</a:t>
            </a:r>
            <a:r>
              <a:rPr kumimoji="1" lang="zh-TW"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r>
              <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zh-TW"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R</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元</a:t>
            </a:r>
            <a:r>
              <a:rPr kumimoji="1" lang="zh-TW"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 </a:t>
            </a:r>
            <a:r>
              <a:rPr kumimoji="1" lang="en-US" altLang="zh-TW"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22,847</a:t>
            </a:r>
            <a:r>
              <a:rPr kumimoji="1" lang="zh-TW" altLang="en-US"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千円</a:t>
            </a:r>
            <a:endParaRPr kumimoji="1" lang="zh-TW"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フローチャート: 代替処理 40"/>
          <p:cNvSpPr/>
          <p:nvPr/>
        </p:nvSpPr>
        <p:spPr>
          <a:xfrm>
            <a:off x="5097716" y="948717"/>
            <a:ext cx="722060" cy="165215"/>
          </a:xfrm>
          <a:prstGeom prst="flowChartAlternate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主な課題</a:t>
            </a:r>
            <a:endParaRPr kumimoji="1" lang="ja-JP" altLang="en-US"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111533" y="2665901"/>
            <a:ext cx="1088617" cy="214734"/>
          </a:xfrm>
          <a:prstGeom prst="rect">
            <a:avLst/>
          </a:prstGeom>
          <a:ln w="127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費による取組</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47"/>
          <p:cNvSpPr/>
          <p:nvPr/>
        </p:nvSpPr>
        <p:spPr>
          <a:xfrm>
            <a:off x="5059615" y="2660901"/>
            <a:ext cx="4017711" cy="2710101"/>
          </a:xfrm>
          <a:prstGeom prst="rect">
            <a:avLst/>
          </a:prstGeom>
          <a:noFill/>
          <a:ln w="9525">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6" name="正方形/長方形 45"/>
          <p:cNvSpPr/>
          <p:nvPr/>
        </p:nvSpPr>
        <p:spPr>
          <a:xfrm>
            <a:off x="5059340" y="2669075"/>
            <a:ext cx="1308768" cy="209003"/>
          </a:xfrm>
          <a:prstGeom prst="rect">
            <a:avLst/>
          </a:prstGeom>
          <a:ln w="127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寄附金による取組</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ストライプ矢印 51"/>
          <p:cNvSpPr/>
          <p:nvPr/>
        </p:nvSpPr>
        <p:spPr>
          <a:xfrm>
            <a:off x="6922914" y="1341726"/>
            <a:ext cx="127106" cy="1371050"/>
          </a:xfrm>
          <a:prstGeom prst="stripedRightArrow">
            <a:avLst/>
          </a:prstGeom>
          <a:gradFill>
            <a:lin ang="10800000" scaled="0"/>
          </a:gradFill>
          <a:ln/>
          <a:scene3d>
            <a:camera prst="orthographicFront">
              <a:rot lat="0" lon="0" rev="16200000"/>
            </a:camera>
            <a:lightRig rig="threePt" dir="t"/>
          </a:scene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285434" y="1989052"/>
            <a:ext cx="45627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困窮度</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府調査における最も困窮度の高い区分。国調査における相対的貧困と同義</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正方形/長方形 41"/>
          <p:cNvSpPr/>
          <p:nvPr/>
        </p:nvSpPr>
        <p:spPr>
          <a:xfrm>
            <a:off x="5039891" y="5422523"/>
            <a:ext cx="4022884" cy="1333157"/>
          </a:xfrm>
          <a:prstGeom prst="rect">
            <a:avLst/>
          </a:prstGeom>
          <a:noFill/>
          <a:ln w="9525">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5" name="正方形/長方形 54"/>
          <p:cNvSpPr/>
          <p:nvPr/>
        </p:nvSpPr>
        <p:spPr>
          <a:xfrm>
            <a:off x="5053947" y="5396454"/>
            <a:ext cx="612480" cy="203352"/>
          </a:xfrm>
          <a:prstGeom prst="rect">
            <a:avLst/>
          </a:prstGeom>
          <a:ln w="12700"/>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8" name="図 7"/>
          <p:cNvPicPr>
            <a:picLocks noChangeAspect="1"/>
          </p:cNvPicPr>
          <p:nvPr/>
        </p:nvPicPr>
        <p:blipFill>
          <a:blip r:embed="rId2"/>
          <a:stretch>
            <a:fillRect/>
          </a:stretch>
        </p:blipFill>
        <p:spPr>
          <a:xfrm>
            <a:off x="5300243" y="3897712"/>
            <a:ext cx="3604023" cy="1450550"/>
          </a:xfrm>
          <a:prstGeom prst="rect">
            <a:avLst/>
          </a:prstGeom>
        </p:spPr>
      </p:pic>
      <p:sp>
        <p:nvSpPr>
          <p:cNvPr id="56" name="正方形/長方形 55"/>
          <p:cNvSpPr/>
          <p:nvPr/>
        </p:nvSpPr>
        <p:spPr>
          <a:xfrm>
            <a:off x="111533" y="456531"/>
            <a:ext cx="8965793" cy="6350668"/>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58" name="正方形/長方形 57"/>
          <p:cNvSpPr/>
          <p:nvPr/>
        </p:nvSpPr>
        <p:spPr>
          <a:xfrm>
            <a:off x="179512" y="-329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pic>
        <p:nvPicPr>
          <p:cNvPr id="7" name="図 6"/>
          <p:cNvPicPr>
            <a:picLocks noChangeAspect="1"/>
          </p:cNvPicPr>
          <p:nvPr/>
        </p:nvPicPr>
        <p:blipFill>
          <a:blip r:embed="rId3"/>
          <a:stretch>
            <a:fillRect/>
          </a:stretch>
        </p:blipFill>
        <p:spPr>
          <a:xfrm>
            <a:off x="127631" y="310252"/>
            <a:ext cx="8888738" cy="121931"/>
          </a:xfrm>
          <a:prstGeom prst="rect">
            <a:avLst/>
          </a:prstGeom>
        </p:spPr>
      </p:pic>
    </p:spTree>
    <p:extLst>
      <p:ext uri="{BB962C8B-B14F-4D97-AF65-F5344CB8AC3E}">
        <p14:creationId xmlns:p14="http://schemas.microsoft.com/office/powerpoint/2010/main" val="1754410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303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p:txBody>
      </p:sp>
      <p:sp>
        <p:nvSpPr>
          <p:cNvPr id="42" name="角丸四角形 41"/>
          <p:cNvSpPr/>
          <p:nvPr/>
        </p:nvSpPr>
        <p:spPr>
          <a:xfrm>
            <a:off x="5973171" y="1641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弱　</a:t>
            </a:r>
            <a:r>
              <a:rPr lang="ja-JP" altLang="en-US" sz="1400" b="1" dirty="0" err="1" smtClean="0">
                <a:solidFill>
                  <a:schemeClr val="tx1"/>
                </a:solidFill>
              </a:rPr>
              <a:t>み</a:t>
            </a: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643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622493"/>
            <a:ext cx="2985433" cy="2464760"/>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539552" y="2661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1849838" y="2370465"/>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a:t>
            </a:r>
            <a:r>
              <a:rPr lang="ja-JP" altLang="en-US" sz="1400" b="1" dirty="0" smtClean="0">
                <a:solidFill>
                  <a:schemeClr val="tx1"/>
                </a:solidFill>
              </a:rPr>
              <a:t>延伸</a:t>
            </a:r>
            <a:r>
              <a:rPr lang="ja-JP" altLang="en-US" sz="1400" dirty="0" smtClean="0">
                <a:solidFill>
                  <a:schemeClr val="tx1"/>
                </a:solidFill>
              </a:rPr>
              <a:t>（</a:t>
            </a:r>
            <a:r>
              <a:rPr lang="ja-JP" altLang="en-US" sz="1400" dirty="0">
                <a:solidFill>
                  <a:schemeClr val="tx1"/>
                </a:solidFill>
              </a:rPr>
              <a:t>健（検）診の促進、生活習慣の改善</a:t>
            </a:r>
            <a:r>
              <a:rPr lang="ja-JP" altLang="en-US" sz="1400" dirty="0" smtClean="0">
                <a:solidFill>
                  <a:schemeClr val="tx1"/>
                </a:solidFill>
              </a:rPr>
              <a:t>、</a:t>
            </a:r>
            <a:r>
              <a:rPr lang="ja-JP" altLang="en-US" sz="1400" dirty="0" smtClean="0">
                <a:solidFill>
                  <a:srgbClr val="FF0000"/>
                </a:solidFill>
              </a:rPr>
              <a:t>健康アプリ「アスマイル」</a:t>
            </a:r>
            <a:r>
              <a:rPr lang="ja-JP" altLang="en-US" sz="1400" dirty="0">
                <a:solidFill>
                  <a:schemeClr val="tx1"/>
                </a:solidFill>
              </a:rPr>
              <a:t>　等</a:t>
            </a:r>
            <a:r>
              <a:rPr lang="ja-JP" altLang="en-US" sz="1400" dirty="0" smtClean="0">
                <a:solidFill>
                  <a:schemeClr val="tx1"/>
                </a:solidFill>
              </a:rPr>
              <a:t>）</a:t>
            </a:r>
            <a:endParaRPr lang="en-US" altLang="ja-JP" sz="1400" dirty="0" smtClean="0">
              <a:solidFill>
                <a:schemeClr val="tx1"/>
              </a:solidFill>
            </a:endParaRPr>
          </a:p>
          <a:p>
            <a:r>
              <a:rPr lang="ja-JP" altLang="en-US" sz="1400" b="1" dirty="0">
                <a:solidFill>
                  <a:schemeClr val="tx1"/>
                </a:solidFill>
              </a:rPr>
              <a:t>（２）高齢者等がいきいきと暮らせる</a:t>
            </a:r>
            <a:r>
              <a:rPr lang="ja-JP" altLang="en-US" sz="1400" b="1" dirty="0" smtClean="0">
                <a:solidFill>
                  <a:schemeClr val="tx1"/>
                </a:solidFill>
              </a:rPr>
              <a:t>まちづくり</a:t>
            </a:r>
            <a:r>
              <a:rPr lang="ja-JP" altLang="en-US" sz="1400" dirty="0" smtClean="0">
                <a:solidFill>
                  <a:schemeClr val="tx1"/>
                </a:solidFill>
              </a:rPr>
              <a:t>（</a:t>
            </a:r>
            <a:r>
              <a:rPr lang="ja-JP" altLang="en-US" sz="1400" dirty="0">
                <a:solidFill>
                  <a:schemeClr val="tx1"/>
                </a:solidFill>
              </a:rPr>
              <a:t>地域包括</a:t>
            </a:r>
            <a:r>
              <a:rPr lang="ja-JP" altLang="en-US" sz="1400" dirty="0" smtClean="0">
                <a:solidFill>
                  <a:schemeClr val="tx1"/>
                </a:solidFill>
              </a:rPr>
              <a:t>ケアシステムの構築、</a:t>
            </a:r>
            <a:r>
              <a:rPr lang="ja-JP" altLang="en-US" sz="1400" dirty="0">
                <a:solidFill>
                  <a:schemeClr val="tx1"/>
                </a:solidFill>
              </a:rPr>
              <a:t>地域医療構想の実現</a:t>
            </a:r>
            <a:r>
              <a:rPr lang="ja-JP" altLang="en-US" sz="1400" dirty="0" smtClean="0">
                <a:solidFill>
                  <a:schemeClr val="tx1"/>
                </a:solidFill>
              </a:rPr>
              <a:t>、先端技術の活用   </a:t>
            </a:r>
            <a:endParaRPr lang="en-US" altLang="ja-JP" sz="1400" dirty="0" smtClean="0">
              <a:solidFill>
                <a:schemeClr val="tx1"/>
              </a:solidFill>
            </a:endParaRPr>
          </a:p>
          <a:p>
            <a:r>
              <a:rPr lang="en-US" altLang="ja-JP" sz="1400" dirty="0">
                <a:solidFill>
                  <a:schemeClr val="tx1"/>
                </a:solidFill>
              </a:rPr>
              <a:t> </a:t>
            </a:r>
            <a:r>
              <a:rPr lang="en-US" altLang="ja-JP" sz="1400" dirty="0" smtClean="0">
                <a:solidFill>
                  <a:schemeClr val="tx1"/>
                </a:solidFill>
              </a:rPr>
              <a:t>                                                          </a:t>
            </a:r>
            <a:r>
              <a:rPr lang="ja-JP" altLang="en-US" sz="1400" dirty="0" smtClean="0">
                <a:solidFill>
                  <a:schemeClr val="tx1"/>
                </a:solidFill>
              </a:rPr>
              <a:t>による住民生活の向上　等</a:t>
            </a:r>
            <a:r>
              <a:rPr lang="ja-JP" altLang="en-US" sz="1400" dirty="0">
                <a:solidFill>
                  <a:schemeClr val="tx1"/>
                </a:solidFill>
              </a:rPr>
              <a:t>）</a:t>
            </a:r>
            <a:endParaRPr lang="en-US" altLang="ja-JP" sz="1400" dirty="0">
              <a:solidFill>
                <a:schemeClr val="tx1"/>
              </a:solidFill>
            </a:endParaRPr>
          </a:p>
          <a:p>
            <a:r>
              <a:rPr lang="ja-JP" altLang="en-US" sz="1400" b="1" dirty="0">
                <a:solidFill>
                  <a:schemeClr val="tx1"/>
                </a:solidFill>
              </a:rPr>
              <a:t>（３）あらゆる人が活躍できる「全員参画社会」 </a:t>
            </a:r>
            <a:endParaRPr lang="en-US" altLang="ja-JP" sz="1400" b="1" dirty="0">
              <a:solidFill>
                <a:schemeClr val="tx1"/>
              </a:solidFill>
            </a:endParaRPr>
          </a:p>
          <a:p>
            <a:r>
              <a:rPr lang="ja-JP" altLang="en-US" sz="1400" dirty="0" smtClean="0">
                <a:solidFill>
                  <a:schemeClr val="tx1"/>
                </a:solidFill>
              </a:rPr>
              <a:t>　　　　（</a:t>
            </a:r>
            <a:r>
              <a:rPr lang="ja-JP" altLang="en-US" sz="1400" dirty="0">
                <a:solidFill>
                  <a:schemeClr val="tx1"/>
                </a:solidFill>
              </a:rPr>
              <a:t>若者・女性・</a:t>
            </a:r>
            <a:r>
              <a:rPr lang="ja-JP" altLang="en-US" sz="1400" dirty="0" err="1">
                <a:solidFill>
                  <a:schemeClr val="tx1"/>
                </a:solidFill>
              </a:rPr>
              <a:t>障がい</a:t>
            </a:r>
            <a:r>
              <a:rPr lang="ja-JP" altLang="en-US" sz="1400" dirty="0">
                <a:solidFill>
                  <a:schemeClr val="tx1"/>
                </a:solidFill>
              </a:rPr>
              <a:t>者などあらゆる人が活躍できる</a:t>
            </a:r>
            <a:r>
              <a:rPr lang="ja-JP" altLang="en-US" sz="1400" dirty="0" smtClean="0">
                <a:solidFill>
                  <a:schemeClr val="tx1"/>
                </a:solidFill>
              </a:rPr>
              <a:t>環境づくりの</a:t>
            </a:r>
            <a:r>
              <a:rPr lang="ja-JP" altLang="en-US" sz="1400" dirty="0">
                <a:solidFill>
                  <a:schemeClr val="tx1"/>
                </a:solidFill>
              </a:rPr>
              <a:t>実現</a:t>
            </a:r>
            <a:r>
              <a:rPr lang="ja-JP" altLang="en-US" sz="1400" dirty="0" smtClean="0">
                <a:solidFill>
                  <a:schemeClr val="tx1"/>
                </a:solidFill>
              </a:rPr>
              <a:t>、</a:t>
            </a:r>
            <a:endParaRPr lang="en-US" altLang="ja-JP" sz="1400" dirty="0" smtClean="0">
              <a:solidFill>
                <a:schemeClr val="tx1"/>
              </a:solidFill>
            </a:endParaRPr>
          </a:p>
          <a:p>
            <a:r>
              <a:rPr lang="ja-JP" altLang="en-US" sz="1400" dirty="0" smtClean="0">
                <a:solidFill>
                  <a:srgbClr val="FF0000"/>
                </a:solidFill>
              </a:rPr>
              <a:t>　　　　　</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smtClean="0">
                <a:solidFill>
                  <a:srgbClr val="FF0000"/>
                </a:solidFill>
              </a:rPr>
              <a:t>、</a:t>
            </a:r>
            <a:r>
              <a:rPr lang="ja-JP" altLang="en-US" sz="1400" dirty="0">
                <a:solidFill>
                  <a:srgbClr val="FF0000"/>
                </a:solidFill>
              </a:rPr>
              <a:t>外国人材の円滑な受入れ促進</a:t>
            </a:r>
            <a:r>
              <a:rPr lang="ja-JP" altLang="en-US" sz="1400" dirty="0" smtClean="0">
                <a:solidFill>
                  <a:schemeClr val="tx1"/>
                </a:solidFill>
              </a:rPr>
              <a:t>　等）</a:t>
            </a:r>
            <a:endParaRPr lang="en-US" altLang="ja-JP" sz="1400" dirty="0">
              <a:solidFill>
                <a:schemeClr val="tx1"/>
              </a:solidFill>
            </a:endParaRPr>
          </a:p>
        </p:txBody>
      </p:sp>
      <p:sp>
        <p:nvSpPr>
          <p:cNvPr id="31" name="テキスト ボックス 30"/>
          <p:cNvSpPr txBox="1"/>
          <p:nvPr/>
        </p:nvSpPr>
        <p:spPr>
          <a:xfrm>
            <a:off x="3322055" y="1912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a:t>
            </a:r>
            <a:r>
              <a:rPr lang="ja-JP" altLang="en-US" sz="1200" dirty="0" smtClean="0"/>
              <a:t>多様性</a:t>
            </a:r>
            <a:endParaRPr lang="en-US" altLang="ja-JP" sz="1200" dirty="0" smtClean="0"/>
          </a:p>
          <a:p>
            <a:pPr marL="72000" indent="-457200"/>
            <a:r>
              <a:rPr lang="ja-JP" altLang="en-US" sz="1200" dirty="0">
                <a:solidFill>
                  <a:srgbClr val="FF0000"/>
                </a:solidFill>
              </a:rPr>
              <a:t>・</a:t>
            </a:r>
            <a:r>
              <a:rPr lang="en-US" altLang="ja-JP" sz="1200" dirty="0">
                <a:solidFill>
                  <a:srgbClr val="FF0000"/>
                </a:solidFill>
              </a:rPr>
              <a:t>2025</a:t>
            </a:r>
            <a:r>
              <a:rPr lang="ja-JP" altLang="en-US" sz="1200" dirty="0">
                <a:solidFill>
                  <a:srgbClr val="FF0000"/>
                </a:solidFill>
              </a:rPr>
              <a:t>大阪・関西万博の開催</a:t>
            </a:r>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162607" y="1845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a:t>
            </a:r>
            <a:r>
              <a:rPr lang="ja-JP" altLang="en-US" sz="1200" dirty="0" smtClean="0"/>
              <a:t>進展</a:t>
            </a:r>
            <a:endParaRPr lang="en-US" altLang="ja-JP" sz="1200" dirty="0" smtClean="0"/>
          </a:p>
          <a:p>
            <a:pPr marL="72000" indent="-457200"/>
            <a:r>
              <a:rPr lang="ja-JP" altLang="en-US" sz="1200" dirty="0" smtClean="0"/>
              <a:t>・非就労者の多様な課題</a:t>
            </a:r>
            <a:endParaRPr lang="en-US" altLang="ja-JP" sz="1200" dirty="0"/>
          </a:p>
        </p:txBody>
      </p:sp>
      <p:sp>
        <p:nvSpPr>
          <p:cNvPr id="35" name="テキスト ボックス 34"/>
          <p:cNvSpPr txBox="1"/>
          <p:nvPr/>
        </p:nvSpPr>
        <p:spPr>
          <a:xfrm>
            <a:off x="862930" y="2657615"/>
            <a:ext cx="2280323" cy="646331"/>
          </a:xfrm>
          <a:prstGeom prst="rect">
            <a:avLst/>
          </a:prstGeom>
          <a:noFill/>
          <a:ln>
            <a:noFill/>
          </a:ln>
        </p:spPr>
        <p:txBody>
          <a:bodyPr wrap="square" rtlCol="0">
            <a:spAutoFit/>
          </a:bodyPr>
          <a:lstStyle/>
          <a:p>
            <a:pPr marL="72000" indent="-457200"/>
            <a:r>
              <a:rPr lang="ja-JP" altLang="en-US" sz="1200" dirty="0" smtClean="0"/>
              <a:t>・高度</a:t>
            </a:r>
            <a:r>
              <a:rPr lang="ja-JP" altLang="en-US" sz="1200" dirty="0"/>
              <a:t>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696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a:t>
            </a:r>
            <a:r>
              <a:rPr lang="ja-JP" altLang="en-US" sz="1200" dirty="0" smtClean="0"/>
              <a:t>実現</a:t>
            </a:r>
            <a:endParaRPr lang="en-US" altLang="ja-JP" sz="1200" dirty="0"/>
          </a:p>
        </p:txBody>
      </p:sp>
      <p:sp>
        <p:nvSpPr>
          <p:cNvPr id="38" name="テキスト ボックス 37"/>
          <p:cNvSpPr txBox="1"/>
          <p:nvPr/>
        </p:nvSpPr>
        <p:spPr>
          <a:xfrm>
            <a:off x="3203845" y="3371171"/>
            <a:ext cx="2697317" cy="1716082"/>
          </a:xfrm>
          <a:prstGeom prst="rect">
            <a:avLst/>
          </a:prstGeom>
          <a:noFill/>
          <a:ln>
            <a:solidFill>
              <a:schemeClr val="tx1"/>
            </a:solidFill>
          </a:ln>
        </p:spPr>
        <p:txBody>
          <a:bodyPr wrap="square" rtlCol="0">
            <a:noAutofit/>
          </a:bodyPr>
          <a:lstStyle/>
          <a:p>
            <a:r>
              <a:rPr lang="ja-JP" altLang="en-US" sz="1200" dirty="0" smtClean="0">
                <a:solidFill>
                  <a:srgbClr val="FF0000"/>
                </a:solidFill>
              </a:rPr>
              <a:t>・１０歳若返りの取組</a:t>
            </a:r>
            <a:endParaRPr lang="en-US" altLang="ja-JP" sz="1200" dirty="0" smtClean="0">
              <a:solidFill>
                <a:srgbClr val="FF0000"/>
              </a:solidFill>
            </a:endParaRPr>
          </a:p>
          <a:p>
            <a:r>
              <a:rPr lang="ja-JP" altLang="en-US" sz="1200" dirty="0">
                <a:solidFill>
                  <a:srgbClr val="FF0000"/>
                </a:solidFill>
              </a:rPr>
              <a:t>・先端技術の活用による住民生活の質の</a:t>
            </a:r>
            <a:r>
              <a:rPr lang="ja-JP" altLang="en-US" sz="1200" dirty="0" smtClean="0">
                <a:solidFill>
                  <a:srgbClr val="FF0000"/>
                </a:solidFill>
              </a:rPr>
              <a:t>向上</a:t>
            </a:r>
            <a:endParaRPr lang="en-US" altLang="ja-JP" sz="1200" dirty="0" smtClean="0">
              <a:solidFill>
                <a:srgbClr val="FF0000"/>
              </a:solidFill>
            </a:endParaRPr>
          </a:p>
          <a:p>
            <a:r>
              <a:rPr lang="ja-JP" altLang="en-US" sz="1200" dirty="0" smtClean="0"/>
              <a:t>・若者</a:t>
            </a:r>
            <a:r>
              <a:rPr lang="ja-JP" altLang="en-US" sz="1200" dirty="0"/>
              <a:t>・女性</a:t>
            </a:r>
            <a:r>
              <a:rPr lang="ja-JP" altLang="en-US" sz="1200" dirty="0" smtClean="0"/>
              <a:t>・高齢者・</a:t>
            </a:r>
            <a:r>
              <a:rPr lang="ja-JP" altLang="en-US" sz="1200" dirty="0" err="1" smtClean="0"/>
              <a:t>障</a:t>
            </a:r>
            <a:r>
              <a:rPr lang="ja-JP" altLang="en-US" sz="1200" dirty="0" err="1"/>
              <a:t>がい</a:t>
            </a:r>
            <a:r>
              <a:rPr lang="ja-JP" altLang="en-US" sz="1200" dirty="0"/>
              <a:t>者などあらゆる人</a:t>
            </a:r>
            <a:r>
              <a:rPr lang="ja-JP" altLang="en-US" sz="1200" dirty="0" smtClean="0"/>
              <a:t>が活躍</a:t>
            </a:r>
            <a:r>
              <a:rPr lang="ja-JP" altLang="en-US" sz="1200" dirty="0"/>
              <a:t>できる環境づくりの</a:t>
            </a:r>
            <a:r>
              <a:rPr lang="ja-JP" altLang="en-US" sz="1200" dirty="0" smtClean="0"/>
              <a:t>実現</a:t>
            </a:r>
            <a:endParaRPr lang="en-US" altLang="ja-JP" sz="1200" dirty="0"/>
          </a:p>
          <a:p>
            <a:r>
              <a:rPr lang="ja-JP" altLang="en-US" sz="1200" dirty="0">
                <a:solidFill>
                  <a:srgbClr val="FF0000"/>
                </a:solidFill>
              </a:rPr>
              <a:t>・</a:t>
            </a:r>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solidFill>
                <a:srgbClr val="FF0000"/>
              </a:solidFill>
            </a:endParaRPr>
          </a:p>
          <a:p>
            <a:r>
              <a:rPr lang="ja-JP" altLang="en-US" sz="1200" dirty="0">
                <a:solidFill>
                  <a:srgbClr val="FF0000"/>
                </a:solidFill>
              </a:rPr>
              <a:t>・外国人材の円滑な受入れ促進</a:t>
            </a:r>
            <a:endParaRPr lang="en-US" altLang="ja-JP" sz="1200" dirty="0" smtClean="0">
              <a:solidFill>
                <a:srgbClr val="FF0000"/>
              </a:solidFill>
            </a:endParaRPr>
          </a:p>
        </p:txBody>
      </p:sp>
      <p:sp>
        <p:nvSpPr>
          <p:cNvPr id="40" name="テキスト ボックス 39"/>
          <p:cNvSpPr txBox="1"/>
          <p:nvPr/>
        </p:nvSpPr>
        <p:spPr>
          <a:xfrm>
            <a:off x="5961759" y="2678213"/>
            <a:ext cx="3002729" cy="684995"/>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・地域</a:t>
            </a:r>
            <a:r>
              <a:rPr lang="ja-JP" altLang="en-US" sz="1200" dirty="0"/>
              <a:t>医療構想の実現</a:t>
            </a:r>
            <a:endParaRPr lang="en-US" altLang="ja-JP" sz="1200" dirty="0" smtClean="0"/>
          </a:p>
        </p:txBody>
      </p:sp>
      <p:sp>
        <p:nvSpPr>
          <p:cNvPr id="41" name="テキスト ボックス 40"/>
          <p:cNvSpPr txBox="1"/>
          <p:nvPr/>
        </p:nvSpPr>
        <p:spPr>
          <a:xfrm>
            <a:off x="5952603" y="3381793"/>
            <a:ext cx="3011885" cy="1705460"/>
          </a:xfrm>
          <a:prstGeom prst="rect">
            <a:avLst/>
          </a:prstGeom>
          <a:noFill/>
          <a:ln>
            <a:solidFill>
              <a:schemeClr val="tx1"/>
            </a:solidFill>
          </a:ln>
        </p:spPr>
        <p:txBody>
          <a:bodyPr wrap="square" rtlCol="0">
            <a:noAutofit/>
          </a:bodyPr>
          <a:lstStyle/>
          <a:p>
            <a:pPr marL="72000" indent="-457200"/>
            <a:r>
              <a:rPr lang="ja-JP" altLang="en-US" sz="1200" dirty="0" smtClean="0"/>
              <a:t>・生活習慣の改善</a:t>
            </a:r>
            <a:endParaRPr lang="en-US" altLang="ja-JP" sz="1200" dirty="0" smtClean="0"/>
          </a:p>
          <a:p>
            <a:pPr marL="72000" indent="-457200"/>
            <a:r>
              <a:rPr lang="ja-JP" altLang="en-US" sz="1200" dirty="0" smtClean="0"/>
              <a:t>・</a:t>
            </a:r>
            <a:r>
              <a:rPr lang="ja-JP" altLang="en-US" sz="1200" dirty="0"/>
              <a:t>健（検）診の促進</a:t>
            </a:r>
            <a:endParaRPr lang="en-US" altLang="ja-JP" sz="1200" dirty="0"/>
          </a:p>
          <a:p>
            <a:pPr marL="72000" indent="-457200"/>
            <a:r>
              <a:rPr lang="ja-JP" altLang="en-US" sz="1200" dirty="0" smtClean="0"/>
              <a:t>・</a:t>
            </a:r>
            <a:r>
              <a:rPr lang="ja-JP" altLang="en-US" sz="1200" dirty="0"/>
              <a:t>地域包括</a:t>
            </a:r>
            <a:r>
              <a:rPr lang="ja-JP" altLang="en-US" sz="1200" dirty="0" smtClean="0"/>
              <a:t>ケアシステムの構築</a:t>
            </a:r>
            <a:endParaRPr lang="en-US" altLang="ja-JP" sz="1200" dirty="0" smtClean="0"/>
          </a:p>
          <a:p>
            <a:pPr marL="72000" indent="-457200"/>
            <a:r>
              <a:rPr lang="ja-JP" altLang="en-US" sz="1200" dirty="0" smtClean="0"/>
              <a:t>・個々の状況に応じた就業支援</a:t>
            </a:r>
            <a:endParaRPr lang="en-US" altLang="ja-JP" sz="1200" dirty="0" smtClean="0"/>
          </a:p>
        </p:txBody>
      </p:sp>
      <p:sp>
        <p:nvSpPr>
          <p:cNvPr id="44" name="角丸四角形 43"/>
          <p:cNvSpPr/>
          <p:nvPr/>
        </p:nvSpPr>
        <p:spPr>
          <a:xfrm>
            <a:off x="539552" y="3382569"/>
            <a:ext cx="2603700" cy="17046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392953"/>
            <a:ext cx="2260672" cy="1569660"/>
          </a:xfrm>
          <a:prstGeom prst="rect">
            <a:avLst/>
          </a:prstGeom>
          <a:noFill/>
          <a:ln>
            <a:noFill/>
          </a:ln>
        </p:spPr>
        <p:txBody>
          <a:bodyPr wrap="square" rtlCol="0">
            <a:spAutoFit/>
          </a:bodyPr>
          <a:lstStyle/>
          <a:p>
            <a:pPr marL="72000" lvl="0" indent="-457200">
              <a:defRPr/>
            </a:pPr>
            <a:r>
              <a:rPr lang="ja-JP" altLang="en-US" sz="1200" dirty="0" smtClean="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6" name="テキスト ボックス 45"/>
          <p:cNvSpPr txBox="1"/>
          <p:nvPr/>
        </p:nvSpPr>
        <p:spPr>
          <a:xfrm>
            <a:off x="69051" y="1385907"/>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8" name="角丸四角形 47"/>
          <p:cNvSpPr/>
          <p:nvPr/>
        </p:nvSpPr>
        <p:spPr>
          <a:xfrm>
            <a:off x="6404320" y="215292"/>
            <a:ext cx="2448272" cy="58597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smtClean="0"/>
              <a:t>．</a:t>
            </a:r>
            <a:r>
              <a:rPr lang="ja-JP" altLang="en-US" sz="1400" b="1" dirty="0"/>
              <a:t>人口減少・超高齢社会でも持続可能な地域づくり</a:t>
            </a:r>
          </a:p>
        </p:txBody>
      </p:sp>
      <p:pic>
        <p:nvPicPr>
          <p:cNvPr id="55"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0" y="1661229"/>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821" y="1657965"/>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8320" y="1657965"/>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0578" y="1657965"/>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532472" y="1654566"/>
            <a:ext cx="576000" cy="576000"/>
          </a:xfrm>
          <a:prstGeom prst="rect">
            <a:avLst/>
          </a:prstGeom>
        </p:spPr>
      </p:pic>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Tree>
    <p:extLst>
      <p:ext uri="{BB962C8B-B14F-4D97-AF65-F5344CB8AC3E}">
        <p14:creationId xmlns:p14="http://schemas.microsoft.com/office/powerpoint/2010/main" val="507008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期総合戦略の振り返り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期大阪府まち・ひと・しごと総合戦略</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戦略の柱を位置付け、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年間を計画期間として取組みを進めてきました。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、将来予想される人口構成を変えていくため、子育て世代が安心して子供を産み育てることのできる環境整備などの女性の活躍支援や、若い世代の安定した雇用支援に関する取り組みを進めてきました。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者などすべての人が活躍できる環境づくりや、安全・安心な都市基盤の再構築など、持続可能な社会システムの構築に向けた取組みを実施しました。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方向性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する取り組みを進めて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）若者</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が活躍でき</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子育て</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smtClean="0"/>
              <a:t>　① 若い</a:t>
            </a:r>
            <a:r>
              <a:rPr lang="ja-JP" altLang="en-US" sz="1200" dirty="0"/>
              <a:t>世代の就職・結婚・出産・</a:t>
            </a:r>
            <a:r>
              <a:rPr lang="ja-JP" altLang="en-US" sz="1200" dirty="0" smtClean="0"/>
              <a:t>子育て</a:t>
            </a:r>
            <a:endParaRPr lang="en-US" altLang="ja-JP" sz="1200" dirty="0" smtClean="0"/>
          </a:p>
          <a:p>
            <a:pPr>
              <a:lnSpc>
                <a:spcPts val="1800"/>
              </a:lnSpc>
            </a:pPr>
            <a:r>
              <a:rPr lang="ja-JP" altLang="en-US" sz="1200" dirty="0"/>
              <a:t>　</a:t>
            </a:r>
            <a:r>
              <a:rPr lang="ja-JP" altLang="en-US" sz="1200" dirty="0" smtClean="0"/>
              <a:t>　　の希望</a:t>
            </a:r>
            <a:r>
              <a:rPr lang="ja-JP" altLang="en-US" sz="1200" dirty="0"/>
              <a:t>を実現する</a:t>
            </a:r>
            <a:endParaRPr lang="en-US" altLang="ja-JP" sz="1200" dirty="0"/>
          </a:p>
          <a:p>
            <a:pPr>
              <a:lnSpc>
                <a:spcPct val="150000"/>
              </a:lnSpc>
            </a:pPr>
            <a:r>
              <a:rPr lang="ja-JP" altLang="en-US" sz="1200" dirty="0"/>
              <a:t>　</a:t>
            </a:r>
            <a:r>
              <a:rPr lang="ja-JP" altLang="en-US" sz="1200" dirty="0" smtClean="0"/>
              <a:t>② 次代</a:t>
            </a:r>
            <a:r>
              <a:rPr lang="ja-JP" altLang="en-US" sz="1200" dirty="0"/>
              <a:t>の「大阪」を担う人を</a:t>
            </a:r>
            <a:r>
              <a:rPr lang="ja-JP" altLang="en-US" sz="1200" dirty="0" smtClean="0"/>
              <a:t>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減少・超高齢社会</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でも</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持続</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t>③ 誰</a:t>
            </a:r>
            <a:r>
              <a:rPr lang="ja-JP" altLang="en-US" sz="1200" dirty="0"/>
              <a:t>もが健康でいきいきと活躍</a:t>
            </a:r>
            <a:r>
              <a:rPr lang="ja-JP" altLang="en-US" sz="1200" dirty="0" smtClean="0"/>
              <a:t>できる</a:t>
            </a:r>
            <a:endParaRPr lang="en-US" altLang="ja-JP" sz="1200" dirty="0" smtClean="0"/>
          </a:p>
          <a:p>
            <a:r>
              <a:rPr lang="en-US" altLang="ja-JP" sz="1200" dirty="0"/>
              <a:t> </a:t>
            </a:r>
            <a:r>
              <a:rPr lang="en-US" altLang="ja-JP" sz="1200" dirty="0" smtClean="0"/>
              <a:t>     </a:t>
            </a:r>
            <a:r>
              <a:rPr lang="ja-JP" altLang="en-US" sz="1200" dirty="0" smtClean="0"/>
              <a:t>「</a:t>
            </a:r>
            <a:r>
              <a:rPr lang="ja-JP" altLang="en-US" sz="1200" dirty="0"/>
              <a:t>まち」をつくる</a:t>
            </a:r>
            <a:endParaRPr lang="en-US" altLang="ja-JP" sz="1200" dirty="0"/>
          </a:p>
          <a:p>
            <a:pPr>
              <a:lnSpc>
                <a:spcPct val="150000"/>
              </a:lnSpc>
            </a:pPr>
            <a:r>
              <a:rPr lang="ja-JP" altLang="en-US" sz="1200" dirty="0"/>
              <a:t>　</a:t>
            </a:r>
            <a:r>
              <a:rPr lang="ja-JP" altLang="en-US" sz="1200" dirty="0" smtClean="0"/>
              <a:t>④ 安全</a:t>
            </a:r>
            <a:r>
              <a:rPr lang="ja-JP" altLang="en-US" sz="1200" dirty="0"/>
              <a:t>・安心な地域を</a:t>
            </a:r>
            <a:r>
              <a:rPr lang="ja-JP" altLang="en-US" sz="1200" dirty="0" smtClean="0"/>
              <a:t>つくる</a:t>
            </a:r>
            <a:endParaRPr lang="en-US" altLang="ja-JP" sz="1200" dirty="0" smtClean="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）東西</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二極の一極として</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経済構造の</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構築</a:t>
            </a:r>
            <a:endPar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smtClean="0"/>
              <a:t>　⑤ 都市</a:t>
            </a:r>
            <a:r>
              <a:rPr lang="ja-JP" altLang="en-US" sz="1200" dirty="0"/>
              <a:t>としての経済機能を強化する</a:t>
            </a:r>
            <a:endParaRPr lang="en-US" altLang="ja-JP" sz="1200" dirty="0"/>
          </a:p>
          <a:p>
            <a:pPr>
              <a:lnSpc>
                <a:spcPct val="150000"/>
              </a:lnSpc>
            </a:pPr>
            <a:r>
              <a:rPr lang="ja-JP" altLang="en-US" sz="1200" dirty="0"/>
              <a:t>　</a:t>
            </a:r>
            <a:r>
              <a:rPr lang="ja-JP" altLang="en-US" sz="1200" dirty="0" smtClean="0"/>
              <a:t>⑥ 定住</a:t>
            </a:r>
            <a:r>
              <a:rPr lang="ja-JP" altLang="en-US" sz="1200" dirty="0"/>
              <a:t>魅力・都市魅力を強化</a:t>
            </a:r>
            <a:r>
              <a:rPr lang="ja-JP" altLang="en-US" sz="1200" dirty="0" smtClean="0"/>
              <a:t>する</a:t>
            </a:r>
            <a:endParaRPr lang="ja-JP" altLang="en-US" sz="1200" dirty="0"/>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endPar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6878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rgbClr val="FF0000"/>
                </a:solidFill>
              </a:rPr>
              <a:t>○　健康</a:t>
            </a:r>
            <a:r>
              <a:rPr lang="ja-JP" altLang="en-US" sz="1400" b="1" dirty="0">
                <a:solidFill>
                  <a:srgbClr val="FF0000"/>
                </a:solidFill>
              </a:rPr>
              <a:t>寿命</a:t>
            </a:r>
            <a:r>
              <a:rPr lang="ja-JP" altLang="en-US" sz="1400" b="1" dirty="0" smtClean="0">
                <a:solidFill>
                  <a:srgbClr val="FF0000"/>
                </a:solidFill>
              </a:rPr>
              <a:t>の</a:t>
            </a:r>
            <a:r>
              <a:rPr lang="en-US" altLang="ja-JP" sz="1400" b="1" dirty="0" smtClean="0">
                <a:solidFill>
                  <a:srgbClr val="FF0000"/>
                </a:solidFill>
              </a:rPr>
              <a:t>2</a:t>
            </a:r>
            <a:r>
              <a:rPr lang="ja-JP" altLang="en-US" sz="1400" b="1" dirty="0" smtClean="0">
                <a:solidFill>
                  <a:srgbClr val="FF0000"/>
                </a:solidFill>
              </a:rPr>
              <a:t>歳以上延伸</a:t>
            </a:r>
            <a:r>
              <a:rPr lang="ja-JP" altLang="en-US" sz="1400" b="1" dirty="0" smtClean="0">
                <a:solidFill>
                  <a:schemeClr val="tx1"/>
                </a:solidFill>
              </a:rPr>
              <a:t>　　　　　　健康寿命（</a:t>
            </a:r>
            <a:r>
              <a:rPr lang="en-US" altLang="ja-JP" sz="1400" b="1" dirty="0" smtClean="0">
                <a:solidFill>
                  <a:schemeClr val="tx1"/>
                </a:solidFill>
              </a:rPr>
              <a:t>2013</a:t>
            </a:r>
            <a:r>
              <a:rPr lang="ja-JP" altLang="en-US" sz="1400" b="1" dirty="0" smtClean="0">
                <a:solidFill>
                  <a:schemeClr val="tx1"/>
                </a:solidFill>
              </a:rPr>
              <a:t>年）：男性</a:t>
            </a:r>
            <a:r>
              <a:rPr lang="en-US" altLang="ja-JP" sz="1400" b="1" dirty="0">
                <a:solidFill>
                  <a:schemeClr val="tx1"/>
                </a:solidFill>
              </a:rPr>
              <a:t>70.46</a:t>
            </a:r>
            <a:r>
              <a:rPr lang="ja-JP" altLang="en-US" sz="1400" b="1" dirty="0" smtClean="0">
                <a:solidFill>
                  <a:schemeClr val="tx1"/>
                </a:solidFill>
              </a:rPr>
              <a:t>歳</a:t>
            </a:r>
            <a:r>
              <a:rPr kumimoji="1" lang="ja-JP" altLang="en-US" sz="1400" b="1" dirty="0" smtClean="0">
                <a:solidFill>
                  <a:schemeClr val="tx1"/>
                </a:solidFill>
              </a:rPr>
              <a:t>　女性</a:t>
            </a:r>
            <a:r>
              <a:rPr kumimoji="1" lang="en-US" altLang="ja-JP" sz="1400" b="1" dirty="0" smtClean="0">
                <a:solidFill>
                  <a:schemeClr val="tx1"/>
                </a:solidFill>
              </a:rPr>
              <a:t>72.49</a:t>
            </a:r>
            <a:r>
              <a:rPr kumimoji="1" lang="ja-JP" altLang="en-US" sz="1400" b="1" dirty="0" smtClean="0">
                <a:solidFill>
                  <a:schemeClr val="tx1"/>
                </a:solidFill>
              </a:rPr>
              <a:t>歳</a:t>
            </a:r>
            <a:endParaRPr kumimoji="1" lang="en-US" altLang="ja-JP" sz="1400" b="1" dirty="0" smtClean="0">
              <a:solidFill>
                <a:schemeClr val="tx1"/>
              </a:solidFill>
            </a:endParaRPr>
          </a:p>
          <a:p>
            <a:r>
              <a:rPr kumimoji="1" lang="ja-JP" altLang="en-US" sz="1400" b="1" dirty="0" smtClean="0">
                <a:solidFill>
                  <a:schemeClr val="tx1"/>
                </a:solidFill>
              </a:rPr>
              <a:t>　　　　　　　　　　　　　　　　　　　　　　　　</a:t>
            </a:r>
            <a:r>
              <a:rPr lang="ja-JP" altLang="en-US" sz="1400" b="1" dirty="0">
                <a:solidFill>
                  <a:schemeClr val="tx1"/>
                </a:solidFill>
              </a:rPr>
              <a:t> </a:t>
            </a:r>
            <a:r>
              <a:rPr kumimoji="1" lang="ja-JP" altLang="en-US" sz="1400" b="1" dirty="0" smtClean="0">
                <a:solidFill>
                  <a:schemeClr val="tx1"/>
                </a:solidFill>
              </a:rPr>
              <a:t>健康</a:t>
            </a:r>
            <a:r>
              <a:rPr lang="ja-JP" altLang="en-US" sz="1400" b="1" dirty="0" smtClean="0">
                <a:solidFill>
                  <a:schemeClr val="tx1"/>
                </a:solidFill>
              </a:rPr>
              <a:t>寿命</a:t>
            </a:r>
            <a:r>
              <a:rPr lang="ja-JP" altLang="en-US" sz="1400" b="1" dirty="0">
                <a:solidFill>
                  <a:schemeClr val="tx1"/>
                </a:solidFill>
              </a:rPr>
              <a:t>（</a:t>
            </a:r>
            <a:r>
              <a:rPr lang="en-US" altLang="ja-JP" sz="1400" b="1" dirty="0" smtClean="0">
                <a:solidFill>
                  <a:schemeClr val="tx1"/>
                </a:solidFill>
              </a:rPr>
              <a:t>2016</a:t>
            </a:r>
            <a:r>
              <a:rPr lang="ja-JP" altLang="en-US" sz="1400" b="1" dirty="0" smtClean="0">
                <a:solidFill>
                  <a:schemeClr val="tx1"/>
                </a:solidFill>
              </a:rPr>
              <a:t>年</a:t>
            </a:r>
            <a:r>
              <a:rPr lang="ja-JP" altLang="en-US" sz="1400" b="1" dirty="0">
                <a:solidFill>
                  <a:schemeClr val="tx1"/>
                </a:solidFill>
              </a:rPr>
              <a:t>）：</a:t>
            </a:r>
            <a:r>
              <a:rPr lang="ja-JP" altLang="en-US" sz="1400" b="1" dirty="0" smtClean="0">
                <a:solidFill>
                  <a:schemeClr val="tx1"/>
                </a:solidFill>
              </a:rPr>
              <a:t>男性</a:t>
            </a:r>
            <a:r>
              <a:rPr lang="en-US" altLang="ja-JP" sz="1400" b="1" dirty="0" smtClean="0">
                <a:solidFill>
                  <a:schemeClr val="tx1"/>
                </a:solidFill>
              </a:rPr>
              <a:t>71.50</a:t>
            </a:r>
            <a:r>
              <a:rPr lang="ja-JP" altLang="en-US" sz="1400" b="1" dirty="0" smtClean="0">
                <a:solidFill>
                  <a:schemeClr val="tx1"/>
                </a:solidFill>
              </a:rPr>
              <a:t>歳</a:t>
            </a:r>
            <a:r>
              <a:rPr lang="ja-JP" altLang="en-US" sz="1400" b="1" dirty="0">
                <a:solidFill>
                  <a:schemeClr val="tx1"/>
                </a:solidFill>
              </a:rPr>
              <a:t>　</a:t>
            </a:r>
            <a:r>
              <a:rPr lang="ja-JP" altLang="en-US" sz="1400" b="1" dirty="0" smtClean="0">
                <a:solidFill>
                  <a:schemeClr val="tx1"/>
                </a:solidFill>
              </a:rPr>
              <a:t>女性</a:t>
            </a:r>
            <a:r>
              <a:rPr lang="en-US" altLang="ja-JP" sz="1400" b="1" dirty="0" smtClean="0">
                <a:solidFill>
                  <a:schemeClr val="tx1"/>
                </a:solidFill>
              </a:rPr>
              <a:t>74.46</a:t>
            </a:r>
            <a:r>
              <a:rPr lang="ja-JP" altLang="en-US" sz="1400" b="1" dirty="0" smtClean="0">
                <a:solidFill>
                  <a:schemeClr val="tx1"/>
                </a:solidFill>
              </a:rPr>
              <a:t>歳</a:t>
            </a:r>
            <a:endParaRPr lang="en-US" altLang="ja-JP" sz="1400" b="1" dirty="0">
              <a:solidFill>
                <a:schemeClr val="tx1"/>
              </a:solidFill>
            </a:endParaRPr>
          </a:p>
          <a:p>
            <a:r>
              <a:rPr lang="ja-JP" altLang="en-US" sz="1400" b="1" dirty="0" smtClean="0">
                <a:solidFill>
                  <a:schemeClr val="tx1"/>
                </a:solidFill>
              </a:rPr>
              <a:t>○　府内民間企業の</a:t>
            </a:r>
            <a:r>
              <a:rPr lang="ja-JP" altLang="en-US" sz="1400" b="1" dirty="0" err="1" smtClean="0">
                <a:solidFill>
                  <a:schemeClr val="tx1"/>
                </a:solidFill>
              </a:rPr>
              <a:t>障がい</a:t>
            </a:r>
            <a:r>
              <a:rPr lang="ja-JP" altLang="en-US" sz="1400" b="1" dirty="0" smtClean="0">
                <a:solidFill>
                  <a:schemeClr val="tx1"/>
                </a:solidFill>
              </a:rPr>
              <a:t>者実雇用率：</a:t>
            </a:r>
            <a:r>
              <a:rPr lang="en-US" altLang="ja-JP" sz="1400" b="1" dirty="0" smtClean="0">
                <a:solidFill>
                  <a:schemeClr val="tx1"/>
                </a:solidFill>
              </a:rPr>
              <a:t>2.01</a:t>
            </a:r>
            <a:r>
              <a:rPr lang="ja-JP" altLang="en-US" sz="1400" b="1" dirty="0" smtClean="0">
                <a:solidFill>
                  <a:schemeClr val="tx1"/>
                </a:solidFill>
              </a:rPr>
              <a:t>％　（</a:t>
            </a:r>
            <a:r>
              <a:rPr lang="en-US" altLang="ja-JP" sz="1400" b="1" dirty="0" smtClean="0">
                <a:solidFill>
                  <a:schemeClr val="tx1"/>
                </a:solidFill>
              </a:rPr>
              <a:t>2018</a:t>
            </a:r>
            <a:r>
              <a:rPr lang="ja-JP" altLang="en-US" sz="1400" b="1" dirty="0" smtClean="0">
                <a:solidFill>
                  <a:schemeClr val="tx1"/>
                </a:solidFill>
              </a:rPr>
              <a:t>年度）➡　</a:t>
            </a:r>
            <a:r>
              <a:rPr lang="en-US" altLang="ja-JP" sz="1400" b="1" dirty="0" smtClean="0">
                <a:solidFill>
                  <a:schemeClr val="tx1"/>
                </a:solidFill>
              </a:rPr>
              <a:t>2.2</a:t>
            </a:r>
            <a:r>
              <a:rPr lang="ja-JP" altLang="en-US" sz="1400" b="1" dirty="0" smtClean="0">
                <a:solidFill>
                  <a:schemeClr val="tx1"/>
                </a:solidFill>
              </a:rPr>
              <a:t>％以上</a:t>
            </a:r>
            <a:endParaRPr kumimoji="1" lang="en-US" altLang="ja-JP" sz="1400" b="1" dirty="0" smtClean="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smtClean="0"/>
              <a:t>（年）</a:t>
            </a:r>
            <a:endParaRPr kumimoji="1" lang="ja-JP" altLang="en-US" sz="900" dirty="0"/>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（１）健康</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（いずれ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）と全国と比べて短い状況にあります。また、特定健診やがん検診の受診率も</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従前に比べ、順位の上昇は見られるものの、依然全国と比較して低い</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順位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少子高齢化や疾病構造の変化がさらに進展する中で、生涯を通じて心身ともに自立し、健やかで質の高い生活を送ることができる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7" name="グラフ 56"/>
          <p:cNvGraphicFramePr>
            <a:graphicFrameLocks/>
          </p:cNvGraphicFramePr>
          <p:nvPr>
            <p:extLst>
              <p:ext uri="{D42A27DB-BD31-4B8C-83A1-F6EECF244321}">
                <p14:modId xmlns:p14="http://schemas.microsoft.com/office/powerpoint/2010/main" val="3177865458"/>
              </p:ext>
            </p:extLst>
          </p:nvPr>
        </p:nvGraphicFramePr>
        <p:xfrm>
          <a:off x="503904" y="5114606"/>
          <a:ext cx="7914612" cy="1660286"/>
        </p:xfrm>
        <a:graphic>
          <a:graphicData uri="http://schemas.openxmlformats.org/drawingml/2006/chart">
            <c:chart xmlns:c="http://schemas.openxmlformats.org/drawingml/2006/chart" xmlns:r="http://schemas.openxmlformats.org/officeDocument/2006/relationships" r:id="rId3"/>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smtClean="0"/>
              <a:t>■　</a:t>
            </a:r>
            <a:r>
              <a:rPr lang="ja-JP" altLang="en-US" sz="1200" dirty="0"/>
              <a:t>平均寿命</a:t>
            </a:r>
            <a:r>
              <a:rPr lang="ja-JP" altLang="en-US" sz="1200" dirty="0" smtClean="0"/>
              <a:t>（</a:t>
            </a:r>
            <a:r>
              <a:rPr lang="en-US" altLang="ja-JP" sz="1200" dirty="0" smtClean="0"/>
              <a:t>2015</a:t>
            </a:r>
            <a:r>
              <a:rPr lang="ja-JP" altLang="en-US" sz="1200" dirty="0" smtClean="0"/>
              <a:t>年）と健康</a:t>
            </a:r>
            <a:r>
              <a:rPr kumimoji="1" lang="ja-JP" altLang="en-US" sz="1200" dirty="0" smtClean="0"/>
              <a:t>寿命（</a:t>
            </a:r>
            <a:r>
              <a:rPr kumimoji="1" lang="en-US" altLang="ja-JP" sz="1200" dirty="0" smtClean="0"/>
              <a:t>2016</a:t>
            </a:r>
            <a:r>
              <a:rPr kumimoji="1" lang="ja-JP" altLang="en-US" sz="1200" dirty="0" smtClean="0"/>
              <a:t>年）</a:t>
            </a:r>
            <a:endParaRPr kumimoji="1" lang="ja-JP" altLang="en-US" sz="1200" dirty="0"/>
          </a:p>
        </p:txBody>
      </p:sp>
      <p:sp>
        <p:nvSpPr>
          <p:cNvPr id="59" name="テキスト ボックス 58"/>
          <p:cNvSpPr txBox="1"/>
          <p:nvPr/>
        </p:nvSpPr>
        <p:spPr>
          <a:xfrm>
            <a:off x="460437" y="4851236"/>
            <a:ext cx="4041111" cy="276999"/>
          </a:xfrm>
          <a:prstGeom prst="rect">
            <a:avLst/>
          </a:prstGeom>
          <a:noFill/>
        </p:spPr>
        <p:txBody>
          <a:bodyPr wrap="square" rtlCol="0">
            <a:spAutoFit/>
          </a:bodyPr>
          <a:lstStyle/>
          <a:p>
            <a:r>
              <a:rPr kumimoji="1" lang="ja-JP" altLang="en-US" sz="1200" dirty="0" smtClean="0"/>
              <a:t>■　</a:t>
            </a:r>
            <a:r>
              <a:rPr lang="ja-JP" altLang="en-US" sz="1200" dirty="0"/>
              <a:t>都道府県</a:t>
            </a:r>
            <a:r>
              <a:rPr lang="ja-JP" altLang="en-US" sz="1200" dirty="0" smtClean="0"/>
              <a:t>別特定健診受診率（</a:t>
            </a:r>
            <a:r>
              <a:rPr lang="en-US" altLang="ja-JP" sz="1200" dirty="0"/>
              <a:t>2015</a:t>
            </a:r>
            <a:r>
              <a:rPr lang="ja-JP" altLang="en-US" sz="1200" dirty="0" smtClean="0"/>
              <a:t>年度）</a:t>
            </a:r>
            <a:endParaRPr lang="en-US" altLang="ja-JP" sz="1200" dirty="0" smtClean="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smtClean="0"/>
              <a:t>出典</a:t>
            </a:r>
            <a:r>
              <a:rPr lang="ja-JP" altLang="en-US" sz="700" dirty="0" smtClean="0"/>
              <a:t>：厚生</a:t>
            </a:r>
            <a:r>
              <a:rPr lang="ja-JP" altLang="en-US" sz="700" dirty="0"/>
              <a:t>労働省</a:t>
            </a:r>
            <a:r>
              <a:rPr lang="ja-JP" altLang="en-US" sz="700" dirty="0" smtClean="0"/>
              <a:t>ホームページ</a:t>
            </a:r>
            <a:endParaRPr lang="ja-JP" altLang="en-US" sz="700" dirty="0"/>
          </a:p>
        </p:txBody>
      </p:sp>
      <p:sp>
        <p:nvSpPr>
          <p:cNvPr id="61" name="正方形/長方形 60"/>
          <p:cNvSpPr/>
          <p:nvPr/>
        </p:nvSpPr>
        <p:spPr>
          <a:xfrm>
            <a:off x="1358206" y="5097390"/>
            <a:ext cx="831114" cy="275826"/>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00" dirty="0"/>
              <a:t>東京都</a:t>
            </a:r>
            <a:endParaRPr lang="en-US" altLang="ja-JP" sz="800" dirty="0"/>
          </a:p>
          <a:p>
            <a:pPr algn="ctr"/>
            <a:r>
              <a:rPr lang="en-US" altLang="ja-JP" sz="800" dirty="0" smtClean="0"/>
              <a:t>63.4%(1</a:t>
            </a:r>
            <a:r>
              <a:rPr lang="ja-JP" altLang="en-US" sz="800" dirty="0" smtClean="0"/>
              <a:t>位</a:t>
            </a:r>
            <a:r>
              <a:rPr lang="en-US" altLang="ja-JP" sz="800" dirty="0" smtClean="0"/>
              <a:t>)</a:t>
            </a:r>
            <a:endParaRPr lang="ja-JP" sz="800" dirty="0"/>
          </a:p>
        </p:txBody>
      </p:sp>
      <p:sp>
        <p:nvSpPr>
          <p:cNvPr id="62" name="正方形/長方形 61"/>
          <p:cNvSpPr/>
          <p:nvPr/>
        </p:nvSpPr>
        <p:spPr>
          <a:xfrm>
            <a:off x="4939904" y="5217783"/>
            <a:ext cx="841643" cy="272022"/>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00" dirty="0"/>
              <a:t>大阪府</a:t>
            </a:r>
            <a:endParaRPr lang="en-US" altLang="ja-JP" sz="800" dirty="0"/>
          </a:p>
          <a:p>
            <a:pPr algn="ctr"/>
            <a:r>
              <a:rPr lang="en-US" altLang="ja-JP" sz="800" dirty="0" smtClean="0"/>
              <a:t>45.6%(36</a:t>
            </a:r>
            <a:r>
              <a:rPr lang="ja-JP" altLang="en-US" sz="800" dirty="0" smtClean="0"/>
              <a:t>位</a:t>
            </a:r>
            <a:r>
              <a:rPr lang="en-US" altLang="ja-JP" sz="800" dirty="0" smtClean="0"/>
              <a:t>)</a:t>
            </a:r>
            <a:endParaRPr lang="ja-JP" altLang="ja-JP" sz="800" dirty="0"/>
          </a:p>
        </p:txBody>
      </p:sp>
      <p:sp>
        <p:nvSpPr>
          <p:cNvPr id="63" name="正方形/長方形 62"/>
          <p:cNvSpPr/>
          <p:nvPr/>
        </p:nvSpPr>
        <p:spPr>
          <a:xfrm>
            <a:off x="3569517" y="5206680"/>
            <a:ext cx="811404" cy="28312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800" dirty="0">
                <a:solidFill>
                  <a:schemeClr val="tx1"/>
                </a:solidFill>
              </a:rPr>
              <a:t>全国</a:t>
            </a:r>
            <a:r>
              <a:rPr lang="ja-JP" altLang="en-US" sz="800" dirty="0" smtClean="0">
                <a:solidFill>
                  <a:schemeClr val="tx1"/>
                </a:solidFill>
              </a:rPr>
              <a:t>平均</a:t>
            </a:r>
            <a:r>
              <a:rPr lang="en-US" altLang="ja-JP" sz="800" dirty="0" smtClean="0">
                <a:solidFill>
                  <a:schemeClr val="tx1"/>
                </a:solidFill>
              </a:rPr>
              <a:t>50.1%</a:t>
            </a:r>
            <a:endParaRPr lang="en-US" altLang="ja-JP" sz="800" dirty="0">
              <a:solidFill>
                <a:schemeClr val="tx1"/>
              </a:solidFill>
            </a:endParaRPr>
          </a:p>
        </p:txBody>
      </p:sp>
      <p:cxnSp>
        <p:nvCxnSpPr>
          <p:cNvPr id="64" name="直線コネクタ 63"/>
          <p:cNvCxnSpPr/>
          <p:nvPr/>
        </p:nvCxnSpPr>
        <p:spPr>
          <a:xfrm>
            <a:off x="952649" y="5546423"/>
            <a:ext cx="6984732" cy="0"/>
          </a:xfrm>
          <a:prstGeom prst="line">
            <a:avLst/>
          </a:prstGeom>
          <a:ln w="19050">
            <a:prstDash val="sysDot"/>
          </a:ln>
        </p:spPr>
        <p:style>
          <a:lnRef idx="1">
            <a:schemeClr val="accent2"/>
          </a:lnRef>
          <a:fillRef idx="0">
            <a:schemeClr val="accent2"/>
          </a:fillRef>
          <a:effectRef idx="0">
            <a:schemeClr val="accent2"/>
          </a:effectRef>
          <a:fontRef idx="minor">
            <a:schemeClr val="tx1"/>
          </a:fontRef>
        </p:style>
      </p:cxn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smtClean="0"/>
              <a:t>不健康な期間</a:t>
            </a:r>
            <a:endParaRPr kumimoji="1" lang="ja-JP" altLang="en-US" sz="900" b="1" dirty="0"/>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smtClean="0"/>
              <a:t>出典：</a:t>
            </a:r>
            <a:r>
              <a:rPr lang="ja-JP" altLang="en-US" sz="700" dirty="0" smtClean="0"/>
              <a:t>厚生労働省都道府県別生命表（</a:t>
            </a:r>
            <a:r>
              <a:rPr lang="en-US" altLang="ja-JP" sz="700" dirty="0" smtClean="0"/>
              <a:t>2015</a:t>
            </a:r>
            <a:r>
              <a:rPr lang="ja-JP" altLang="en-US" sz="700" dirty="0" smtClean="0"/>
              <a:t>年）</a:t>
            </a:r>
            <a:endParaRPr lang="en-US" altLang="ja-JP" sz="700" dirty="0" smtClean="0"/>
          </a:p>
          <a:p>
            <a:r>
              <a:rPr lang="ja-JP" altLang="en-US" sz="700" dirty="0"/>
              <a:t>　</a:t>
            </a:r>
            <a:r>
              <a:rPr lang="ja-JP" altLang="en-US" sz="700" dirty="0" smtClean="0"/>
              <a:t>　　　 厚生労働科学研究報告書（</a:t>
            </a:r>
            <a:r>
              <a:rPr lang="en-US" altLang="ja-JP" sz="700" dirty="0" smtClean="0"/>
              <a:t>2016</a:t>
            </a:r>
            <a:r>
              <a:rPr lang="ja-JP" altLang="en-US" sz="700" dirty="0" smtClean="0"/>
              <a:t>年）</a:t>
            </a:r>
            <a:endParaRPr lang="ja-JP" altLang="en-US" sz="700" dirty="0"/>
          </a:p>
        </p:txBody>
      </p:sp>
      <p:cxnSp>
        <p:nvCxnSpPr>
          <p:cNvPr id="5" name="直線矢印コネクタ 4"/>
          <p:cNvCxnSpPr>
            <a:stCxn id="63" idx="3"/>
          </p:cNvCxnSpPr>
          <p:nvPr/>
        </p:nvCxnSpPr>
        <p:spPr>
          <a:xfrm>
            <a:off x="4380921" y="5348243"/>
            <a:ext cx="276490" cy="198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62" idx="3"/>
          </p:cNvCxnSpPr>
          <p:nvPr/>
        </p:nvCxnSpPr>
        <p:spPr>
          <a:xfrm>
            <a:off x="5781547" y="5353794"/>
            <a:ext cx="518645" cy="239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648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40</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34" name="正方形/長方形 33"/>
          <p:cNvSpPr/>
          <p:nvPr/>
        </p:nvSpPr>
        <p:spPr>
          <a:xfrm>
            <a:off x="378917" y="625324"/>
            <a:ext cx="8460123" cy="6140142"/>
          </a:xfrm>
          <a:prstGeom prst="rect">
            <a:avLst/>
          </a:prstGeom>
        </p:spPr>
        <p:txBody>
          <a:bodyPr wrap="square">
            <a:spAutoFit/>
          </a:bodyPr>
          <a:lstStyle/>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府民一人ひとりが健康づくりに取り組み、</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平成</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　府民の健康づくりに対する意識の向上と実践を促すことを目的に、インセンティブを活用した健康づくり事業を実施するための</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solidFill>
                  <a:schemeClr val="bg2">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でき</a:t>
            </a:r>
            <a:endPar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健康増進法の改正を受けて、</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年３月に大阪府受動喫煙防止条例を定め、望まない受動喫煙をなくすため、全国トップクラスの受動喫煙防止対策を行います。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こころの健康を維持するための取組みを推進するとともに、</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の誘致も見据え</a:t>
            </a:r>
            <a:r>
              <a:rPr lang="ja-JP" altLang="en-US" sz="1400"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、依存症対策の強化を</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図ります。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多言語遠隔医療通訳サービスの実施、医療機関のワンストップ相談窓口等により、外国人を受け入れる医療機関を支援します</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主導から住民主体の介護予防へと転換を図ります。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大阪・関西万博のテーマである「いのち輝く未来社会」の実現に向けて、地域の健康づくり活動に加え、革新技術を最大限活用し、 </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“１０歳若返り”の</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取組を</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、府内市町村や企業と連携し、充実・拡大を</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⑦：</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歳</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若返りの取組み）</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sp>
        <p:nvSpPr>
          <p:cNvPr id="6" name="正方形/長方形 5"/>
          <p:cNvSpPr/>
          <p:nvPr/>
        </p:nvSpPr>
        <p:spPr>
          <a:xfrm>
            <a:off x="251522" y="676286"/>
            <a:ext cx="8712968" cy="639405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（２）高齢者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、高齢者が可能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な限り住み慣れた地域で安心</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していきいきと生活するためには、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医療・介護サービスをはじめ、必要なサービスを必要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なときに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受けることができる体制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を整えると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ともに、地域コミュニティの再構築や住まい・生活支援サービスの提供など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整備する必要があります。（「地域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包括</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ケアシステム」の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構築）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大阪府では、市町村における在宅医療と介護の連携推進に向けた取組み支援等を通じて、地域で安心して在宅生活を送れる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体制づくりを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を人材資源と捉え、有償ボランティア等で活躍する場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を創出すること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により、世代内での助け合いを強化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不足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が予想される介護人材について、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教育関係機関と連携し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、福祉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の職場体験等を通じて、福祉・介護の仕事の内容について理解を深めることにより、人材確保に努めます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住み慣れた地域で医療・介護サービスの提供を受けることができるよう、地域の実情に沿った医療提供体制の構築に向け、地域医療構想（</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一般</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病床及び療養病床について、病床の機能区分（高度急性期、急性期、回復期、慢性期）ごとの将来の医療需要と病床数の必要量と</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在宅医　</a:t>
            </a:r>
            <a:endPar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療等の</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将来の医療需要を推計し、</a:t>
            </a:r>
            <a:r>
              <a:rPr lang="en-US" altLang="ja-JP"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r>
              <a:rPr lang="ja-JP" altLang="en-US"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人が安心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して快適に住み続けられ、多様な世代の新たな住民を惹きつけるとともに、幅広い関連産業の創出・振興を図るなど、超高齢社会の課題解決と地域の活性化を進めるまちづくり「スマートエイジング・シティ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cs typeface="Meiryo UI" panose="020B0604030504040204" pitchFamily="50" charset="-128"/>
            </a:endParaRPr>
          </a:p>
          <a:p>
            <a:pPr marL="179388" indent="88900" algn="just"/>
            <a:r>
              <a:rPr lang="ja-JP" altLang="en-US" sz="1400" dirty="0" smtClean="0">
                <a:cs typeface="Meiryo UI" panose="020B0604030504040204" pitchFamily="50" charset="-128"/>
              </a:rPr>
              <a:t>「</a:t>
            </a:r>
            <a:r>
              <a:rPr lang="ja-JP" altLang="en-US" sz="1400" dirty="0">
                <a:cs typeface="Meiryo UI" panose="020B0604030504040204" pitchFamily="50" charset="-128"/>
              </a:rPr>
              <a:t>スマートエイジング・シティ」では、基礎自治体や地域関係者間の主体的な取組みを支援し</a:t>
            </a:r>
            <a:r>
              <a:rPr lang="ja-JP" altLang="en-US" sz="1400" dirty="0" smtClean="0">
                <a:cs typeface="Meiryo UI" panose="020B0604030504040204" pitchFamily="50" charset="-128"/>
              </a:rPr>
              <a:t>、</a:t>
            </a:r>
            <a:r>
              <a:rPr lang="ja-JP" altLang="ja-JP" sz="1400" dirty="0" smtClean="0"/>
              <a:t>健康</a:t>
            </a:r>
            <a:r>
              <a:rPr lang="ja-JP" altLang="ja-JP" sz="1400" dirty="0"/>
              <a:t>寿命の延伸</a:t>
            </a:r>
            <a:r>
              <a:rPr lang="ja-JP" altLang="en-US" sz="1400" dirty="0"/>
              <a:t>と生涯にわたる生活の質の向上のため、保健・医療・福祉に加えて、住宅、移動手段、都市機能などに</a:t>
            </a:r>
            <a:r>
              <a:rPr lang="ja-JP" altLang="en-US" sz="1400" dirty="0" smtClean="0"/>
              <a:t>ついても領域</a:t>
            </a:r>
            <a:r>
              <a:rPr lang="ja-JP" altLang="en-US" sz="1400" dirty="0"/>
              <a:t>横断的に課題解決を</a:t>
            </a:r>
            <a:r>
              <a:rPr lang="ja-JP" altLang="en-US" sz="1400" dirty="0" smtClean="0"/>
              <a:t>図ります。</a:t>
            </a:r>
            <a:r>
              <a:rPr lang="ja-JP" altLang="en-US" sz="1400" dirty="0"/>
              <a:t>これにより、人口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smtClean="0">
                <a:cs typeface="Meiryo UI" panose="020B0604030504040204" pitchFamily="50" charset="-128"/>
              </a:rPr>
              <a:t>※</a:t>
            </a:r>
            <a:r>
              <a:rPr lang="ja-JP" altLang="en-US" sz="1400" dirty="0" smtClean="0">
                <a:cs typeface="Meiryo UI" panose="020B0604030504040204" pitchFamily="50" charset="-128"/>
              </a:rPr>
              <a:t>２）</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smtClean="0"/>
              <a:t>　</a:t>
            </a:r>
            <a:r>
              <a:rPr lang="ja-JP" altLang="en-US" sz="1050" dirty="0"/>
              <a:t>　</a:t>
            </a:r>
            <a:r>
              <a:rPr lang="en-US" altLang="ja-JP" sz="1050" dirty="0" smtClean="0"/>
              <a:t>※</a:t>
            </a:r>
            <a:r>
              <a:rPr lang="ja-JP" altLang="en-US" sz="1050" dirty="0" smtClean="0"/>
              <a:t>１</a:t>
            </a:r>
            <a:r>
              <a:rPr lang="ja-JP" altLang="en-US" sz="1050" dirty="0"/>
              <a:t>　「スマートエイジング・シティ」は、「大阪府市医療戦略会議提言</a:t>
            </a:r>
            <a:r>
              <a:rPr lang="ja-JP" altLang="en-US" sz="1050" dirty="0" smtClean="0"/>
              <a:t>（平成</a:t>
            </a:r>
            <a:r>
              <a:rPr lang="en-US" altLang="ja-JP" sz="1050" dirty="0" smtClean="0"/>
              <a:t>26</a:t>
            </a:r>
            <a:r>
              <a:rPr lang="ja-JP" altLang="en-US" sz="1050" dirty="0" smtClean="0"/>
              <a:t>年１月）</a:t>
            </a:r>
            <a:r>
              <a:rPr lang="ja-JP" altLang="en-US" sz="1050" dirty="0"/>
              <a:t>」で示された戦略の１つです。</a:t>
            </a:r>
            <a:endParaRPr lang="en-US" altLang="ja-JP" sz="1050" dirty="0"/>
          </a:p>
          <a:p>
            <a:pPr algn="just"/>
            <a:r>
              <a:rPr lang="ja-JP" altLang="en-US" sz="1050" dirty="0" smtClean="0"/>
              <a:t>　　</a:t>
            </a:r>
            <a:r>
              <a:rPr lang="en-US" altLang="ja-JP" sz="1050" dirty="0" smtClean="0"/>
              <a:t>※</a:t>
            </a:r>
            <a:r>
              <a:rPr lang="ja-JP" altLang="en-US" sz="1050" dirty="0" smtClean="0"/>
              <a:t>２</a:t>
            </a:r>
            <a:r>
              <a:rPr lang="ja-JP" altLang="en-US" sz="1050" dirty="0"/>
              <a:t>　</a:t>
            </a:r>
            <a:r>
              <a:rPr lang="en-US" altLang="ja-JP" sz="1050" dirty="0"/>
              <a:t> </a:t>
            </a:r>
            <a:r>
              <a:rPr lang="ja-JP" altLang="en-US" sz="1050" dirty="0"/>
              <a:t>生涯活躍のまち</a:t>
            </a:r>
            <a:r>
              <a:rPr lang="ja-JP" altLang="en-US" sz="1050" dirty="0" smtClean="0"/>
              <a:t>構想（日本版</a:t>
            </a:r>
            <a:r>
              <a:rPr lang="en-US" altLang="ja-JP" sz="1050" dirty="0"/>
              <a:t>CCRC</a:t>
            </a:r>
            <a:r>
              <a:rPr lang="ja-JP" altLang="en-US" sz="1050" dirty="0"/>
              <a:t>（</a:t>
            </a:r>
            <a:r>
              <a:rPr lang="en-US" altLang="ja-JP" sz="1050" dirty="0"/>
              <a:t>Continuing Care Retirement Community</a:t>
            </a:r>
            <a:r>
              <a:rPr lang="ja-JP" altLang="en-US" sz="1050" dirty="0"/>
              <a:t>））</a:t>
            </a:r>
            <a:endParaRPr lang="en-US" altLang="ja-JP" sz="1050" dirty="0"/>
          </a:p>
          <a:p>
            <a:pPr algn="just"/>
            <a:r>
              <a:rPr lang="ja-JP" altLang="en-US" sz="1050" dirty="0" smtClean="0"/>
              <a:t>　　</a:t>
            </a:r>
            <a:r>
              <a:rPr lang="ja-JP" altLang="en-US" sz="1050" dirty="0"/>
              <a:t>　　　　</a:t>
            </a:r>
            <a:r>
              <a:rPr lang="ja-JP" altLang="en-US" sz="1050" dirty="0" smtClean="0"/>
              <a:t>・・・老後</a:t>
            </a:r>
            <a:r>
              <a:rPr lang="ja-JP" altLang="en-US" sz="1050" dirty="0"/>
              <a:t>、まだ健康な間に入居し、人生最期の時までを過ごす高齢者のため</a:t>
            </a:r>
            <a:r>
              <a:rPr lang="ja-JP" altLang="en-US" sz="1050" dirty="0" smtClean="0"/>
              <a:t>の生活共同体</a:t>
            </a:r>
            <a:endParaRPr lang="en-US" altLang="ja-JP" sz="1050" dirty="0" smtClean="0"/>
          </a:p>
          <a:p>
            <a:pPr algn="just"/>
            <a:endParaRPr lang="en-US" altLang="ja-JP" sz="1050" dirty="0"/>
          </a:p>
          <a:p>
            <a:pPr algn="just"/>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360907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rgbClr val="FF0000"/>
                </a:solidFill>
              </a:rPr>
              <a:t>Topic</a:t>
            </a:r>
            <a:r>
              <a:rPr lang="ja-JP" altLang="en-US" sz="1400" b="1" dirty="0" smtClean="0">
                <a:solidFill>
                  <a:srgbClr val="FF0000"/>
                </a:solidFill>
              </a:rPr>
              <a:t>⑥</a:t>
            </a:r>
            <a:r>
              <a:rPr lang="ja-JP" altLang="en-US" sz="1400" b="1" dirty="0">
                <a:solidFill>
                  <a:srgbClr val="FF0000"/>
                </a:solidFill>
              </a:rPr>
              <a:t>　</a:t>
            </a:r>
            <a:r>
              <a:rPr lang="en-US" altLang="ja-JP" sz="1400" b="1" dirty="0" smtClean="0">
                <a:solidFill>
                  <a:srgbClr val="FF0000"/>
                </a:solidFill>
              </a:rPr>
              <a:t>10</a:t>
            </a:r>
            <a:r>
              <a:rPr lang="ja-JP" altLang="en-US" sz="1400" b="1" dirty="0" smtClean="0">
                <a:solidFill>
                  <a:srgbClr val="FF0000"/>
                </a:solidFill>
              </a:rPr>
              <a:t>歳若返りの取組み</a:t>
            </a:r>
            <a:endParaRPr lang="en-US" altLang="ja-JP" sz="1400" b="1" dirty="0">
              <a:solidFill>
                <a:srgbClr val="FF0000"/>
              </a:solidFill>
            </a:endParaRPr>
          </a:p>
          <a:p>
            <a:pPr algn="just"/>
            <a:endParaRPr lang="en-US" altLang="ja-JP" sz="1050" dirty="0" smtClean="0">
              <a:solidFill>
                <a:schemeClr val="accent4"/>
              </a:solidFill>
            </a:endParaRPr>
          </a:p>
          <a:p>
            <a:r>
              <a:rPr lang="ja-JP" altLang="en-US" sz="1400" dirty="0" smtClean="0">
                <a:solidFill>
                  <a:schemeClr val="tx1"/>
                </a:solidFill>
              </a:rPr>
              <a:t>　「いのち輝く未来社会をめざすビジョン（</a:t>
            </a:r>
            <a:r>
              <a:rPr lang="en-US" altLang="ja-JP" sz="1400" dirty="0" smtClean="0">
                <a:solidFill>
                  <a:schemeClr val="tx1"/>
                </a:solidFill>
              </a:rPr>
              <a:t>2018</a:t>
            </a:r>
            <a:r>
              <a:rPr lang="ja-JP" altLang="en-US" sz="1400" dirty="0" smtClean="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r>
              <a:rPr lang="ja-JP" altLang="en-US" sz="1400" dirty="0" smtClean="0">
                <a:solidFill>
                  <a:schemeClr val="tx1"/>
                </a:solidFill>
              </a:rPr>
              <a:t>「</a:t>
            </a:r>
            <a:r>
              <a:rPr lang="en-US" altLang="ja-JP" sz="1400" dirty="0" smtClean="0">
                <a:solidFill>
                  <a:schemeClr val="tx1"/>
                </a:solidFill>
              </a:rPr>
              <a:t>10</a:t>
            </a:r>
            <a:r>
              <a:rPr lang="ja-JP" altLang="en-US" sz="1400" dirty="0" smtClean="0">
                <a:solidFill>
                  <a:schemeClr val="tx1"/>
                </a:solidFill>
              </a:rPr>
              <a:t>歳若返り」とは、</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健康</a:t>
            </a:r>
            <a:r>
              <a:rPr lang="ja-JP" altLang="en-US" sz="1400" dirty="0">
                <a:solidFill>
                  <a:schemeClr val="tx1"/>
                </a:solidFill>
              </a:rPr>
              <a:t>寿命の延伸に加え、</a:t>
            </a:r>
            <a:r>
              <a:rPr lang="ja-JP" altLang="en-US" sz="1400" b="1" dirty="0">
                <a:solidFill>
                  <a:schemeClr val="tx1"/>
                </a:solidFill>
              </a:rPr>
              <a:t>健康状態に応じて、誰もが生涯を通じ、自らの意思に基づき活動的に生活</a:t>
            </a:r>
            <a:r>
              <a:rPr lang="ja-JP" altLang="en-US" sz="1400" b="1" dirty="0" smtClean="0">
                <a:solidFill>
                  <a:schemeClr val="tx1"/>
                </a:solidFill>
              </a:rPr>
              <a:t>できる</a:t>
            </a:r>
            <a:r>
              <a:rPr lang="ja-JP" altLang="en-US" sz="1400" dirty="0" smtClean="0">
                <a:solidFill>
                  <a:schemeClr val="tx1"/>
                </a:solidFill>
              </a:rPr>
              <a:t>こと</a:t>
            </a:r>
            <a:endParaRPr lang="ja-JP" altLang="en-US" sz="1400" dirty="0">
              <a:solidFill>
                <a:schemeClr val="tx1"/>
              </a:solidFill>
            </a:endParaRPr>
          </a:p>
          <a:p>
            <a:r>
              <a:rPr lang="ja-JP" altLang="en-US" sz="1400" dirty="0" smtClean="0">
                <a:solidFill>
                  <a:schemeClr val="tx1"/>
                </a:solidFill>
              </a:rPr>
              <a:t>⇒</a:t>
            </a:r>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a:t>
            </a:r>
            <a:r>
              <a:rPr lang="ja-JP" altLang="en-US" sz="1400" dirty="0" smtClean="0">
                <a:solidFill>
                  <a:schemeClr val="tx1"/>
                </a:solidFill>
              </a:rPr>
              <a:t>健康</a:t>
            </a:r>
            <a:r>
              <a:rPr lang="ja-JP" altLang="en-US" sz="1400" dirty="0">
                <a:solidFill>
                  <a:schemeClr val="tx1"/>
                </a:solidFill>
              </a:rPr>
              <a:t>に影響があってもいきいきと活動できるようにすることで</a:t>
            </a:r>
            <a:r>
              <a:rPr lang="ja-JP" altLang="en-US" sz="1400" dirty="0" smtClean="0">
                <a:solidFill>
                  <a:schemeClr val="tx1"/>
                </a:solidFill>
              </a:rPr>
              <a:t>、平均寿命と健康寿命の間の</a:t>
            </a:r>
            <a:r>
              <a:rPr lang="en-US" altLang="ja-JP" sz="1400" dirty="0" smtClean="0">
                <a:solidFill>
                  <a:schemeClr val="tx1"/>
                </a:solidFill>
              </a:rPr>
              <a:t>10</a:t>
            </a:r>
            <a:r>
              <a:rPr lang="ja-JP" altLang="en-US" sz="1400" dirty="0">
                <a:solidFill>
                  <a:schemeClr val="tx1"/>
                </a:solidFill>
              </a:rPr>
              <a:t>歳の差を限りなく縮めて</a:t>
            </a:r>
            <a:r>
              <a:rPr lang="ja-JP" altLang="en-US" sz="1400" dirty="0" smtClean="0">
                <a:solidFill>
                  <a:schemeClr val="tx1"/>
                </a:solidFill>
              </a:rPr>
              <a:t>いく。</a:t>
            </a:r>
            <a:endParaRPr lang="en-US" altLang="ja-JP" sz="1400" dirty="0" smtClean="0">
              <a:solidFill>
                <a:schemeClr val="tx1"/>
              </a:solidFill>
            </a:endParaRPr>
          </a:p>
          <a:p>
            <a:endParaRPr lang="ja-JP" altLang="en-US" sz="1400" dirty="0">
              <a:solidFill>
                <a:schemeClr val="tx1"/>
              </a:solidFill>
            </a:endParaRPr>
          </a:p>
          <a:p>
            <a:r>
              <a:rPr lang="ja-JP" altLang="en-US" sz="1400" dirty="0" smtClean="0">
                <a:solidFill>
                  <a:schemeClr val="tx1"/>
                </a:solidFill>
              </a:rPr>
              <a:t>・</a:t>
            </a:r>
            <a:r>
              <a:rPr lang="en-US" altLang="ja-JP" sz="1400" dirty="0" smtClean="0">
                <a:solidFill>
                  <a:schemeClr val="tx1"/>
                </a:solidFill>
              </a:rPr>
              <a:t>10</a:t>
            </a:r>
            <a:r>
              <a:rPr lang="ja-JP" altLang="en-US" sz="1400" dirty="0" smtClean="0">
                <a:solidFill>
                  <a:schemeClr val="tx1"/>
                </a:solidFill>
              </a:rPr>
              <a:t>歳若返りの取組分野</a:t>
            </a:r>
            <a:endParaRPr lang="en-US" altLang="ja-JP" sz="1400" dirty="0">
              <a:solidFill>
                <a:schemeClr val="tx1"/>
              </a:solidFill>
            </a:endParaRPr>
          </a:p>
          <a:p>
            <a:pPr lvl="0" defTabSz="457200">
              <a:defRPr/>
            </a:pPr>
            <a:r>
              <a:rPr kumimoji="0" lang="ja-JP" altLang="ja-JP" sz="1400" kern="0" dirty="0" smtClean="0">
                <a:solidFill>
                  <a:schemeClr val="tx1"/>
                </a:solidFill>
                <a:latin typeface="Meiryo UI" panose="020B0604030504040204" pitchFamily="50" charset="-128"/>
                <a:ea typeface="Meiryo UI" panose="020B0604030504040204" pitchFamily="50" charset="-128"/>
              </a:rPr>
              <a:t>（</a:t>
            </a:r>
            <a:r>
              <a:rPr kumimoji="0" lang="ja-JP" altLang="ja-JP" sz="1400" kern="0" dirty="0">
                <a:solidFill>
                  <a:schemeClr val="tx1"/>
                </a:solidFill>
                <a:latin typeface="Meiryo UI" panose="020B0604030504040204" pitchFamily="50" charset="-128"/>
                <a:ea typeface="Meiryo UI" panose="020B0604030504040204" pitchFamily="50" charset="-128"/>
              </a:rPr>
              <a:t>１）運動</a:t>
            </a:r>
            <a:r>
              <a:rPr kumimoji="0" lang="ja-JP" altLang="en-US" sz="1400" kern="0" dirty="0">
                <a:solidFill>
                  <a:schemeClr val="tx1"/>
                </a:solidFill>
                <a:latin typeface="Meiryo UI" panose="020B0604030504040204" pitchFamily="50" charset="-128"/>
                <a:ea typeface="Meiryo UI" panose="020B0604030504040204" pitchFamily="50" charset="-128"/>
              </a:rPr>
              <a:t>と</a:t>
            </a:r>
            <a:r>
              <a:rPr kumimoji="0" lang="ja-JP" altLang="ja-JP" sz="1400" kern="0" dirty="0">
                <a:solidFill>
                  <a:schemeClr val="tx1"/>
                </a:solidFill>
                <a:latin typeface="Meiryo UI" panose="020B0604030504040204" pitchFamily="50" charset="-128"/>
                <a:ea typeface="Meiryo UI" panose="020B0604030504040204" pitchFamily="50" charset="-128"/>
              </a:rPr>
              <a:t>笑い、音楽</a:t>
            </a:r>
            <a:endParaRPr kumimoji="0" lang="ja-JP" altLang="ja-JP" sz="14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4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4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4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4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4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4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4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4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400" kern="0" dirty="0">
                <a:solidFill>
                  <a:schemeClr val="tx1"/>
                </a:solidFill>
                <a:latin typeface="Meiryo UI" panose="020B0604030504040204" pitchFamily="50" charset="-128"/>
                <a:ea typeface="Meiryo UI" panose="020B0604030504040204" pitchFamily="50" charset="-128"/>
              </a:rPr>
              <a:t>（６）高齢社会のまちづくり　など</a:t>
            </a:r>
          </a:p>
          <a:p>
            <a:endParaRPr lang="en-US" altLang="ja-JP" sz="1400" dirty="0" smtClean="0">
              <a:solidFill>
                <a:schemeClr val="tx1"/>
              </a:solidFill>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①　連携の視点</a:t>
            </a:r>
            <a:endParaRPr lang="en-US" altLang="ja-JP" sz="14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400" dirty="0">
                <a:solidFill>
                  <a:schemeClr val="tx1"/>
                </a:solidFill>
                <a:latin typeface="Meiryo UI" panose="020B0604030504040204" pitchFamily="50" charset="-128"/>
                <a:ea typeface="Meiryo UI" panose="020B0604030504040204" pitchFamily="50" charset="-128"/>
              </a:rPr>
              <a:t>　・　企業、地域や分野間の連携</a:t>
            </a:r>
            <a:endParaRPr lang="en-US" altLang="ja-JP" sz="14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400" dirty="0">
                <a:solidFill>
                  <a:schemeClr val="tx1"/>
                </a:solidFill>
                <a:latin typeface="Meiryo UI" panose="020B0604030504040204" pitchFamily="50" charset="-128"/>
                <a:ea typeface="Meiryo UI" panose="020B0604030504040204" pitchFamily="50" charset="-128"/>
              </a:rPr>
              <a:t>　・　生きがい、楽しみやつながりなど</a:t>
            </a:r>
            <a:r>
              <a:rPr lang="ja-JP" altLang="en-US" sz="1400" dirty="0" smtClean="0">
                <a:solidFill>
                  <a:schemeClr val="tx1"/>
                </a:solidFill>
                <a:latin typeface="Meiryo UI" panose="020B0604030504040204" pitchFamily="50" charset="-128"/>
                <a:ea typeface="Meiryo UI" panose="020B0604030504040204" pitchFamily="50" charset="-128"/>
              </a:rPr>
              <a:t>の</a:t>
            </a:r>
            <a:endParaRPr lang="en-US" altLang="ja-JP" sz="1400" dirty="0" smtClean="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400" dirty="0" smtClean="0">
                <a:solidFill>
                  <a:schemeClr val="tx1"/>
                </a:solidFill>
                <a:latin typeface="Meiryo UI" panose="020B0604030504040204" pitchFamily="50" charset="-128"/>
                <a:ea typeface="Meiryo UI" panose="020B0604030504040204" pitchFamily="50" charset="-128"/>
              </a:rPr>
              <a:t>　　  視点</a:t>
            </a:r>
            <a:r>
              <a:rPr lang="ja-JP" altLang="en-US" sz="1400" dirty="0">
                <a:solidFill>
                  <a:schemeClr val="tx1"/>
                </a:solidFill>
                <a:latin typeface="Meiryo UI" panose="020B0604030504040204" pitchFamily="50" charset="-128"/>
                <a:ea typeface="Meiryo UI" panose="020B0604030504040204" pitchFamily="50" charset="-128"/>
              </a:rPr>
              <a:t>を加味</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②　先進技術の視点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　・　先進技術や新たな手法を</a:t>
            </a:r>
            <a:r>
              <a:rPr lang="ja-JP" altLang="en-US" sz="1400" dirty="0" smtClean="0">
                <a:solidFill>
                  <a:schemeClr val="tx1"/>
                </a:solidFill>
                <a:latin typeface="Meiryo UI" panose="020B0604030504040204" pitchFamily="50" charset="-128"/>
                <a:ea typeface="Meiryo UI" panose="020B0604030504040204" pitchFamily="50" charset="-128"/>
              </a:rPr>
              <a:t>活用</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2" name="二等辺三角形 11"/>
          <p:cNvSpPr/>
          <p:nvPr/>
        </p:nvSpPr>
        <p:spPr>
          <a:xfrm rot="10800000">
            <a:off x="3459750" y="2170819"/>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 name="グループ化 4"/>
          <p:cNvGrpSpPr/>
          <p:nvPr/>
        </p:nvGrpSpPr>
        <p:grpSpPr>
          <a:xfrm>
            <a:off x="3101502" y="3747473"/>
            <a:ext cx="5544615" cy="2674506"/>
            <a:chOff x="3059832" y="3717032"/>
            <a:chExt cx="5544615" cy="2674506"/>
          </a:xfrm>
        </p:grpSpPr>
        <p:grpSp>
          <p:nvGrpSpPr>
            <p:cNvPr id="2" name="グループ化 1"/>
            <p:cNvGrpSpPr/>
            <p:nvPr/>
          </p:nvGrpSpPr>
          <p:grpSpPr>
            <a:xfrm>
              <a:off x="3059832" y="3717032"/>
              <a:ext cx="5544615" cy="2674506"/>
              <a:chOff x="5066568" y="548680"/>
              <a:chExt cx="4710968" cy="2882661"/>
            </a:xfrm>
          </p:grpSpPr>
          <p:sp>
            <p:nvSpPr>
              <p:cNvPr id="15" name="角丸四角形 14"/>
              <p:cNvSpPr/>
              <p:nvPr/>
            </p:nvSpPr>
            <p:spPr>
              <a:xfrm>
                <a:off x="5094617" y="797082"/>
                <a:ext cx="1668329" cy="1474380"/>
              </a:xfrm>
              <a:prstGeom prst="roundRect">
                <a:avLst>
                  <a:gd name="adj" fmla="val 5964"/>
                </a:avLst>
              </a:prstGeom>
              <a:solidFill>
                <a:sysClr val="window" lastClr="FFFFFF"/>
              </a:solidFill>
              <a:ln w="19050" cap="flat" cmpd="sng" algn="ctr">
                <a:solidFill>
                  <a:sysClr val="window" lastClr="FFFFFF">
                    <a:lumMod val="50000"/>
                  </a:sysClr>
                </a:solidFill>
                <a:prstDash val="solid"/>
                <a:miter lim="800000"/>
              </a:ln>
              <a:effectLst/>
            </p:spPr>
            <p:txBody>
              <a:bodyPr vert="horz" rtlCol="0" anchor="t"/>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ja-JP" altLang="en-US" sz="800" b="1" i="0" u="none" strike="noStrike" kern="0" cap="none" spc="306"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健康づくり</a:t>
                </a:r>
                <a:endParaRPr kumimoji="0" lang="en-US" altLang="ja-JP" sz="800" b="0" i="0" u="none" strike="noStrike" kern="0" cap="none" spc="306"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6915720" y="797082"/>
                <a:ext cx="2826775" cy="1474380"/>
              </a:xfrm>
              <a:prstGeom prst="roundRect">
                <a:avLst>
                  <a:gd name="adj" fmla="val 4918"/>
                </a:avLst>
              </a:prstGeom>
              <a:solidFill>
                <a:sysClr val="window" lastClr="FFFFFF"/>
              </a:solidFill>
              <a:ln w="19050" cap="flat" cmpd="sng" algn="ctr">
                <a:solidFill>
                  <a:sysClr val="window" lastClr="FFFFFF">
                    <a:lumMod val="50000"/>
                  </a:sysClr>
                </a:solidFill>
                <a:prstDash val="solid"/>
                <a:miter lim="800000"/>
              </a:ln>
              <a:effectLst/>
            </p:spPr>
            <p:txBody>
              <a:bodyPr vert="horz" rtlCol="0" anchor="t"/>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ja-JP" altLang="en-US" sz="800" b="1"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多様な活動</a:t>
                </a:r>
                <a:endParaRPr kumimoji="0" lang="en-US" altLang="ja-JP" sz="8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角丸四角形 16"/>
              <p:cNvSpPr/>
              <p:nvPr/>
            </p:nvSpPr>
            <p:spPr>
              <a:xfrm>
                <a:off x="7041489" y="1701052"/>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仕事</a:t>
                </a:r>
              </a:p>
            </p:txBody>
          </p:sp>
          <p:sp>
            <p:nvSpPr>
              <p:cNvPr id="18" name="角丸四角形 17"/>
              <p:cNvSpPr/>
              <p:nvPr/>
            </p:nvSpPr>
            <p:spPr>
              <a:xfrm>
                <a:off x="7783349"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地域活動</a:t>
                </a:r>
              </a:p>
            </p:txBody>
          </p:sp>
          <p:sp>
            <p:nvSpPr>
              <p:cNvPr id="19" name="角丸四角形 18"/>
              <p:cNvSpPr/>
              <p:nvPr/>
            </p:nvSpPr>
            <p:spPr>
              <a:xfrm>
                <a:off x="8895152"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家族・</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友人との交流</a:t>
                </a:r>
              </a:p>
            </p:txBody>
          </p:sp>
          <p:sp>
            <p:nvSpPr>
              <p:cNvPr id="20" name="角丸四角形 19"/>
              <p:cNvSpPr/>
              <p:nvPr/>
            </p:nvSpPr>
            <p:spPr>
              <a:xfrm>
                <a:off x="8153687"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スポーツ</a:t>
                </a:r>
              </a:p>
            </p:txBody>
          </p:sp>
          <p:sp>
            <p:nvSpPr>
              <p:cNvPr id="21" name="角丸四角形 20"/>
              <p:cNvSpPr/>
              <p:nvPr/>
            </p:nvSpPr>
            <p:spPr>
              <a:xfrm>
                <a:off x="8524807"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趣味・</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娯楽</a:t>
                </a:r>
              </a:p>
            </p:txBody>
          </p:sp>
          <p:sp>
            <p:nvSpPr>
              <p:cNvPr id="22" name="正方形/長方形 21"/>
              <p:cNvSpPr/>
              <p:nvPr/>
            </p:nvSpPr>
            <p:spPr>
              <a:xfrm>
                <a:off x="5339906" y="1142307"/>
                <a:ext cx="1119593" cy="366717"/>
              </a:xfrm>
              <a:prstGeom prst="rect">
                <a:avLst/>
              </a:prstGeom>
              <a:noFill/>
              <a:ln w="12700" cap="flat" cmpd="sng" algn="ctr">
                <a:noFill/>
                <a:prstDash val="solid"/>
                <a:miter lim="800000"/>
              </a:ln>
              <a:effectLst/>
            </p:spPr>
            <p:txBody>
              <a:bodyPr rtlCol="0" anchor="ctr"/>
              <a:lstStyle/>
              <a:p>
                <a:pPr marL="47789" marR="0" lvl="0" indent="-47789" algn="ctr"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府民一人ひとりが健康への関心と理解を深め、</a:t>
                </a:r>
                <a:endParaRPr kumimoji="0" lang="en-US" altLang="ja-JP" sz="7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7789" marR="0" lvl="0" indent="-47789" algn="ctr"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健康寿命の延伸をめざす</a:t>
                </a:r>
              </a:p>
            </p:txBody>
          </p:sp>
          <p:sp>
            <p:nvSpPr>
              <p:cNvPr id="23" name="楕円 22"/>
              <p:cNvSpPr/>
              <p:nvPr/>
            </p:nvSpPr>
            <p:spPr>
              <a:xfrm>
                <a:off x="7041488" y="1071493"/>
                <a:ext cx="2595171" cy="455565"/>
              </a:xfrm>
              <a:prstGeom prst="ellipse">
                <a:avLst/>
              </a:prstGeom>
              <a:noFill/>
              <a:ln w="19050" cap="flat" cmpd="sng" algn="ctr">
                <a:solidFill>
                  <a:srgbClr val="ED7D31"/>
                </a:solidFill>
                <a:prstDash val="sysDash"/>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加齢等により健康に影響が生じても</a:t>
                </a:r>
                <a:endParaRPr kumimoji="0" lang="en-US" altLang="ja-JP"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いつまでも活動できる環境</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153"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先進技術でサポート</a:t>
                </a:r>
              </a:p>
            </p:txBody>
          </p:sp>
          <p:cxnSp>
            <p:nvCxnSpPr>
              <p:cNvPr id="24" name="直線矢印コネクタ 23"/>
              <p:cNvCxnSpPr/>
              <p:nvPr/>
            </p:nvCxnSpPr>
            <p:spPr>
              <a:xfrm flipV="1">
                <a:off x="6561980" y="1299013"/>
                <a:ext cx="610176" cy="72"/>
              </a:xfrm>
              <a:prstGeom prst="straightConnector1">
                <a:avLst/>
              </a:prstGeom>
              <a:noFill/>
              <a:ln w="57150" cap="flat" cmpd="sng" algn="ctr">
                <a:solidFill>
                  <a:sysClr val="window" lastClr="FFFFFF">
                    <a:lumMod val="50000"/>
                  </a:sysClr>
                </a:solidFill>
                <a:prstDash val="sysDot"/>
                <a:miter lim="800000"/>
                <a:tailEnd type="triangle" w="med" len="sm"/>
              </a:ln>
              <a:effectLst/>
            </p:spPr>
          </p:cxnSp>
          <p:sp>
            <p:nvSpPr>
              <p:cNvPr id="25" name="ホームベース 24"/>
              <p:cNvSpPr/>
              <p:nvPr/>
            </p:nvSpPr>
            <p:spPr>
              <a:xfrm rot="16200000">
                <a:off x="6984523" y="673369"/>
                <a:ext cx="868065" cy="4647879"/>
              </a:xfrm>
              <a:prstGeom prst="homePlate">
                <a:avLst>
                  <a:gd name="adj" fmla="val 0"/>
                </a:avLst>
              </a:prstGeom>
              <a:noFill/>
              <a:ln w="19050" cap="flat" cmpd="sng" algn="ctr">
                <a:solidFill>
                  <a:sysClr val="window" lastClr="FFFFFF">
                    <a:lumMod val="75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687" b="0"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円弧 25"/>
              <p:cNvSpPr/>
              <p:nvPr/>
            </p:nvSpPr>
            <p:spPr>
              <a:xfrm>
                <a:off x="6619835" y="634601"/>
                <a:ext cx="421654" cy="303406"/>
              </a:xfrm>
              <a:prstGeom prst="arc">
                <a:avLst>
                  <a:gd name="adj1" fmla="val 10777143"/>
                  <a:gd name="adj2" fmla="val 0"/>
                </a:avLst>
              </a:prstGeom>
              <a:noFill/>
              <a:ln w="38100" cap="flat" cmpd="sng" algn="ctr">
                <a:solidFill>
                  <a:sysClr val="window" lastClr="FFFFFF">
                    <a:lumMod val="50000"/>
                  </a:sysClr>
                </a:solidFill>
                <a:prstDash val="solid"/>
                <a:miter lim="800000"/>
                <a:headEnd type="triangle" w="lg" len="med"/>
                <a:tailEnd type="triangle" w="lg" len="me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536" b="0" i="0" u="none" strike="noStrike" kern="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角丸四角形 26"/>
              <p:cNvSpPr/>
              <p:nvPr/>
            </p:nvSpPr>
            <p:spPr>
              <a:xfrm>
                <a:off x="9266179"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その他の</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活動</a:t>
                </a:r>
              </a:p>
            </p:txBody>
          </p:sp>
          <p:sp>
            <p:nvSpPr>
              <p:cNvPr id="28" name="正方形/長方形 27"/>
              <p:cNvSpPr/>
              <p:nvPr/>
            </p:nvSpPr>
            <p:spPr>
              <a:xfrm>
                <a:off x="5172014" y="2836830"/>
                <a:ext cx="1787664" cy="448511"/>
              </a:xfrm>
              <a:prstGeom prst="rect">
                <a:avLst/>
              </a:prstGeom>
              <a:noFill/>
              <a:ln w="12700" cap="flat" cmpd="sng" algn="ctr">
                <a:noFill/>
                <a:prstDash val="solid"/>
                <a:miter lim="800000"/>
              </a:ln>
              <a:effectLst/>
            </p:spPr>
            <p:txBody>
              <a:bodyPr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再生医療</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などによる早期発見、診断精度向上</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医療技術や医療機器の進歩</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　ロボットによるリハビリ支援</a:t>
                </a:r>
              </a:p>
            </p:txBody>
          </p:sp>
          <p:sp>
            <p:nvSpPr>
              <p:cNvPr id="29" name="正方形/長方形 28"/>
              <p:cNvSpPr/>
              <p:nvPr/>
            </p:nvSpPr>
            <p:spPr>
              <a:xfrm>
                <a:off x="5066568" y="2617427"/>
                <a:ext cx="4710968" cy="163501"/>
              </a:xfrm>
              <a:prstGeom prst="rect">
                <a:avLst/>
              </a:prstGeom>
              <a:no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先進技術の活用</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：再生医療、ロボット、</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VR</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AR</a:t>
                </a:r>
                <a:r>
                  <a:rPr kumimoji="0" lang="ja-JP" altLang="en-US" sz="8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アンチエイジング</a:t>
                </a:r>
                <a:r>
                  <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機能的な衰えの予防→心身に好影響</a:t>
                </a:r>
                <a:r>
                  <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など</a:t>
                </a:r>
              </a:p>
            </p:txBody>
          </p:sp>
          <p:sp>
            <p:nvSpPr>
              <p:cNvPr id="30" name="角丸四角形 29"/>
              <p:cNvSpPr/>
              <p:nvPr/>
            </p:nvSpPr>
            <p:spPr>
              <a:xfrm>
                <a:off x="5174372" y="1701052"/>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生活習慣病の予防</a:t>
                </a:r>
              </a:p>
            </p:txBody>
          </p:sp>
          <p:sp>
            <p:nvSpPr>
              <p:cNvPr id="31" name="角丸四角形 30"/>
              <p:cNvSpPr/>
              <p:nvPr/>
            </p:nvSpPr>
            <p:spPr>
              <a:xfrm>
                <a:off x="5544854"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早期発見</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早期治療</a:t>
                </a:r>
              </a:p>
            </p:txBody>
          </p:sp>
          <p:sp>
            <p:nvSpPr>
              <p:cNvPr id="32" name="角丸四角形 31"/>
              <p:cNvSpPr/>
              <p:nvPr/>
            </p:nvSpPr>
            <p:spPr>
              <a:xfrm>
                <a:off x="5916232"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歯と口の健康づくり</a:t>
                </a:r>
              </a:p>
            </p:txBody>
          </p:sp>
          <p:sp>
            <p:nvSpPr>
              <p:cNvPr id="33" name="角丸四角形 32"/>
              <p:cNvSpPr/>
              <p:nvPr/>
            </p:nvSpPr>
            <p:spPr>
              <a:xfrm>
                <a:off x="6286569" y="1699781"/>
                <a:ext cx="370481" cy="368079"/>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その他様々な</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健康づくり</a:t>
                </a:r>
              </a:p>
            </p:txBody>
          </p:sp>
          <p:sp>
            <p:nvSpPr>
              <p:cNvPr id="34" name="二等辺三角形 33"/>
              <p:cNvSpPr/>
              <p:nvPr/>
            </p:nvSpPr>
            <p:spPr>
              <a:xfrm>
                <a:off x="6945401" y="2336972"/>
                <a:ext cx="946309" cy="155838"/>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687" b="0" i="0" u="none" strike="noStrike" kern="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2EC53338-F363-404D-8FA4-47C6A626F5DE}"/>
                  </a:ext>
                </a:extLst>
              </p:cNvPr>
              <p:cNvSpPr txBox="1"/>
              <p:nvPr/>
            </p:nvSpPr>
            <p:spPr>
              <a:xfrm>
                <a:off x="5094617" y="2362669"/>
                <a:ext cx="4647878" cy="200055"/>
              </a:xfrm>
              <a:prstGeom prst="rect">
                <a:avLst/>
              </a:prstGeom>
              <a:noFill/>
            </p:spPr>
            <p:txBody>
              <a:bodyPr wrap="square" rIns="0" rtlCol="0">
                <a:spAutoFit/>
              </a:bodyPr>
              <a:lstStyle/>
              <a:p>
                <a:pPr algn="ctr" defTabSz="466549"/>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先進技術を活用して、健康づくりや多様な活動につながる取組みをさらに充実・拡大</a:t>
                </a:r>
              </a:p>
            </p:txBody>
          </p:sp>
          <p:sp>
            <p:nvSpPr>
              <p:cNvPr id="36" name="正方形/長方形 35"/>
              <p:cNvSpPr/>
              <p:nvPr/>
            </p:nvSpPr>
            <p:spPr>
              <a:xfrm>
                <a:off x="6230347" y="548680"/>
                <a:ext cx="1242933" cy="133840"/>
              </a:xfrm>
              <a:prstGeom prst="rect">
                <a:avLst/>
              </a:prstGeom>
              <a:noFill/>
              <a:ln w="12700" cap="flat" cmpd="sng" algn="ctr">
                <a:noFill/>
                <a:prstDash val="solid"/>
                <a:miter lim="800000"/>
              </a:ln>
              <a:effectLst/>
            </p:spPr>
            <p:txBody>
              <a:bodyPr rtlCol="0" anchor="t"/>
              <a:lstStyle/>
              <a:p>
                <a:pPr marL="47789" marR="0" lvl="0" indent="-47789" algn="ctr" defTabSz="457200" eaLnBrk="1" fontAlgn="auto" latinLnBrk="0" hangingPunct="1">
                  <a:lnSpc>
                    <a:spcPct val="100000"/>
                  </a:lnSpc>
                  <a:spcBef>
                    <a:spcPts val="0"/>
                  </a:spcBef>
                  <a:spcAft>
                    <a:spcPts val="0"/>
                  </a:spcAft>
                  <a:buClrTx/>
                  <a:buSzTx/>
                  <a:buFontTx/>
                  <a:buNone/>
                  <a:tabLst/>
                  <a:defRPr/>
                </a:pPr>
                <a:r>
                  <a:rPr kumimoji="0" lang="ja-JP" altLang="en-US" sz="612"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多様な活動と健康には相乗効果</a:t>
                </a:r>
              </a:p>
            </p:txBody>
          </p:sp>
        </p:grpSp>
        <p:sp>
          <p:nvSpPr>
            <p:cNvPr id="37" name="正方形/長方形 36"/>
            <p:cNvSpPr/>
            <p:nvPr/>
          </p:nvSpPr>
          <p:spPr>
            <a:xfrm>
              <a:off x="5688629" y="5825318"/>
              <a:ext cx="2445270" cy="528994"/>
            </a:xfrm>
            <a:prstGeom prst="rect">
              <a:avLst/>
            </a:prstGeom>
            <a:noFill/>
            <a:ln w="12700" cap="flat" cmpd="sng" algn="ctr">
              <a:noFill/>
              <a:prstDash val="solid"/>
              <a:miter lim="800000"/>
            </a:ln>
            <a:effectLst/>
          </p:spPr>
          <p:txBody>
            <a:bodyPr rtlCol="0" anchor="t"/>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ロボットによる行動負荷の軽減</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err="1" smtClean="0">
                  <a:ln>
                    <a:noFill/>
                  </a:ln>
                  <a:effectLst/>
                  <a:uLnTx/>
                  <a:uFillTx/>
                  <a:latin typeface="Meiryo UI" panose="020B0604030504040204" pitchFamily="50" charset="-128"/>
                  <a:ea typeface="Meiryo UI" panose="020B0604030504040204" pitchFamily="50" charset="-128"/>
                  <a:cs typeface="+mn-cs"/>
                </a:rPr>
                <a:t>IoT</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によるコミュニケーションツールの充実、働く場所の柔軟化</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err="1" smtClean="0">
                  <a:ln>
                    <a:noFill/>
                  </a:ln>
                  <a:effectLst/>
                  <a:uLnTx/>
                  <a:uFillTx/>
                  <a:latin typeface="Meiryo UI" panose="020B0604030504040204" pitchFamily="50" charset="-128"/>
                  <a:ea typeface="Meiryo UI" panose="020B0604030504040204" pitchFamily="50" charset="-128"/>
                  <a:cs typeface="+mn-cs"/>
                </a:rPr>
                <a:t>IoT</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などによるスマートホームの進展</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a:t>
              </a:r>
              <a:r>
                <a:rPr kumimoji="0" lang="en-US" altLang="ja-JP"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VR</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AR</a:t>
              </a: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によるスポーツ、旅行等の疑似体験</a:t>
              </a:r>
            </a:p>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　先進の通信技術や認識技術などによる自動運転等の実用化</a:t>
              </a:r>
            </a:p>
          </p:txBody>
        </p:sp>
        <p:sp>
          <p:nvSpPr>
            <p:cNvPr id="38" name="角丸四角形 37"/>
            <p:cNvSpPr/>
            <p:nvPr/>
          </p:nvSpPr>
          <p:spPr>
            <a:xfrm>
              <a:off x="5820274" y="4796585"/>
              <a:ext cx="435873" cy="329927"/>
            </a:xfrm>
            <a:prstGeom prst="roundRect">
              <a:avLst/>
            </a:prstGeom>
            <a:solidFill>
              <a:sysClr val="window" lastClr="FFFFFF"/>
            </a:solidFill>
            <a:ln w="12700" cap="flat" cmpd="sng" algn="ctr">
              <a:solidFill>
                <a:srgbClr val="A5A5A5"/>
              </a:solidFill>
              <a:prstDash val="solid"/>
              <a:miter lim="800000"/>
            </a:ln>
            <a:effectLst/>
          </p:spPr>
          <p:txBody>
            <a:bodyPr rot="0" spcFirstLastPara="0" vertOverflow="overflow" horzOverflow="overflow" vert="horz" wrap="square" lIns="0" tIns="23326" rIns="0" bIns="23326"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社会貢献</a:t>
              </a:r>
              <a:endParaRPr kumimoji="0" lang="en-US" altLang="ja-JP"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活動</a:t>
              </a:r>
            </a:p>
          </p:txBody>
        </p:sp>
      </p:grpSp>
      <p:sp>
        <p:nvSpPr>
          <p:cNvPr id="6" name="テキスト ボックス 5"/>
          <p:cNvSpPr txBox="1"/>
          <p:nvPr/>
        </p:nvSpPr>
        <p:spPr>
          <a:xfrm>
            <a:off x="3141571" y="3514614"/>
            <a:ext cx="1917790" cy="261610"/>
          </a:xfrm>
          <a:prstGeom prst="rect">
            <a:avLst/>
          </a:prstGeom>
          <a:noFill/>
        </p:spPr>
        <p:txBody>
          <a:bodyPr wrap="square" rtlCol="0">
            <a:spAutoFit/>
          </a:bodyPr>
          <a:lstStyle/>
          <a:p>
            <a:r>
              <a:rPr kumimoji="1" lang="ja-JP" altLang="en-US" sz="1100" dirty="0" smtClean="0"/>
              <a:t>■</a:t>
            </a:r>
            <a:r>
              <a:rPr kumimoji="1" lang="en-US" altLang="ja-JP" sz="1100" dirty="0" smtClean="0"/>
              <a:t>10</a:t>
            </a:r>
            <a:r>
              <a:rPr kumimoji="1" lang="ja-JP" altLang="en-US" sz="1100" dirty="0" smtClean="0"/>
              <a:t>歳若返りのイメージ</a:t>
            </a:r>
            <a:endParaRPr kumimoji="1" lang="ja-JP" altLang="en-US" sz="1100" dirty="0"/>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smtClean="0">
                <a:solidFill>
                  <a:schemeClr val="tx1"/>
                </a:solidFill>
              </a:rPr>
              <a:t>〇「健康」を重点ターゲットに健康寿命の延伸</a:t>
            </a:r>
            <a:endParaRPr kumimoji="1" lang="en-US" altLang="ja-JP" sz="1400" dirty="0" smtClean="0">
              <a:solidFill>
                <a:schemeClr val="tx1"/>
              </a:solidFill>
            </a:endParaRPr>
          </a:p>
          <a:p>
            <a:r>
              <a:rPr lang="ja-JP" altLang="en-US" sz="1400" dirty="0" smtClean="0">
                <a:solidFill>
                  <a:schemeClr val="tx1"/>
                </a:solidFill>
              </a:rPr>
              <a:t>〇地域の健康づくり活動に加え、革新技術を最大限活用し、さらに</a:t>
            </a:r>
            <a:r>
              <a:rPr lang="en-US" altLang="ja-JP" sz="1400" dirty="0" smtClean="0">
                <a:solidFill>
                  <a:schemeClr val="tx1"/>
                </a:solidFill>
              </a:rPr>
              <a:t>2025</a:t>
            </a:r>
            <a:r>
              <a:rPr lang="ja-JP" altLang="en-US" sz="1400" dirty="0" smtClean="0">
                <a:solidFill>
                  <a:schemeClr val="tx1"/>
                </a:solidFill>
              </a:rPr>
              <a:t>年万博のインパクトを活かして、</a:t>
            </a:r>
            <a:endParaRPr lang="en-US" altLang="ja-JP" sz="1400" dirty="0" smtClean="0">
              <a:solidFill>
                <a:schemeClr val="tx1"/>
              </a:solidFill>
            </a:endParaRPr>
          </a:p>
          <a:p>
            <a:r>
              <a:rPr lang="ja-JP" altLang="en-US" sz="1400" dirty="0" smtClean="0">
                <a:solidFill>
                  <a:schemeClr val="tx1"/>
                </a:solidFill>
              </a:rPr>
              <a:t>いきいきと長く活躍できる</a:t>
            </a:r>
            <a:r>
              <a:rPr lang="ja-JP" altLang="en-US" sz="1400" b="1" u="sng" dirty="0" smtClean="0">
                <a:solidFill>
                  <a:schemeClr val="tx1"/>
                </a:solidFill>
              </a:rPr>
              <a:t>「</a:t>
            </a:r>
            <a:r>
              <a:rPr lang="en-US" altLang="ja-JP" sz="1400" b="1" u="sng" dirty="0" smtClean="0">
                <a:solidFill>
                  <a:schemeClr val="tx1"/>
                </a:solidFill>
              </a:rPr>
              <a:t>10</a:t>
            </a:r>
            <a:r>
              <a:rPr lang="ja-JP" altLang="en-US" sz="1400" b="1" u="sng" dirty="0" smtClean="0">
                <a:solidFill>
                  <a:schemeClr val="tx1"/>
                </a:solidFill>
              </a:rPr>
              <a:t>歳若返り」</a:t>
            </a:r>
            <a:endParaRPr kumimoji="1" lang="ja-JP" altLang="en-US" sz="1400" b="1" u="sng" dirty="0">
              <a:solidFill>
                <a:schemeClr val="tx1"/>
              </a:solidFill>
            </a:endParaRPr>
          </a:p>
        </p:txBody>
      </p:sp>
    </p:spTree>
    <p:extLst>
      <p:ext uri="{BB962C8B-B14F-4D97-AF65-F5344CB8AC3E}">
        <p14:creationId xmlns:p14="http://schemas.microsoft.com/office/powerpoint/2010/main" val="32982594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52486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（３）あらゆる</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50" dirty="0">
                <a:cs typeface="Meiryo UI" panose="020B0604030504040204" pitchFamily="50" charset="-128"/>
              </a:rPr>
              <a:t>若者・女性・高齢者・</a:t>
            </a:r>
            <a:r>
              <a:rPr lang="ja-JP" altLang="en-US" sz="1250" dirty="0" err="1">
                <a:cs typeface="Meiryo UI" panose="020B0604030504040204" pitchFamily="50" charset="-128"/>
              </a:rPr>
              <a:t>障がい</a:t>
            </a:r>
            <a:r>
              <a:rPr lang="ja-JP" altLang="en-US" sz="1250" dirty="0" smtClean="0">
                <a:cs typeface="Meiryo UI" panose="020B0604030504040204" pitchFamily="50" charset="-128"/>
              </a:rPr>
              <a:t>者・外国人など</a:t>
            </a:r>
            <a:r>
              <a:rPr lang="ja-JP" altLang="en-US" sz="1250" dirty="0">
                <a:cs typeface="Meiryo UI" panose="020B0604030504040204" pitchFamily="50" charset="-128"/>
              </a:rPr>
              <a:t>、あらゆる人が活躍できる「全員参画社会」の実現に向け、個々の適性や能力に応じたきめ細やかな就業や就学支援策などが求められます</a:t>
            </a:r>
            <a:r>
              <a:rPr lang="ja-JP" altLang="en-US" sz="1250" dirty="0" smtClean="0">
                <a:cs typeface="Meiryo UI" panose="020B0604030504040204" pitchFamily="50" charset="-128"/>
              </a:rPr>
              <a:t>。</a:t>
            </a:r>
            <a:endParaRPr lang="en-US" altLang="ja-JP" sz="1250" dirty="0" smtClean="0">
              <a:cs typeface="Meiryo UI" panose="020B0604030504040204" pitchFamily="50" charset="-128"/>
            </a:endParaRPr>
          </a:p>
          <a:p>
            <a:pPr marL="180000" indent="-457200" algn="just"/>
            <a:r>
              <a:rPr lang="ja-JP" altLang="en-US" sz="1250" dirty="0">
                <a:cs typeface="Meiryo UI" panose="020B0604030504040204" pitchFamily="50" charset="-128"/>
              </a:rPr>
              <a:t>　</a:t>
            </a:r>
            <a:r>
              <a:rPr lang="ja-JP" altLang="en-US" sz="1250" dirty="0" smtClean="0">
                <a:cs typeface="Meiryo UI" panose="020B0604030504040204" pitchFamily="50" charset="-128"/>
              </a:rPr>
              <a:t>　また、年齢を問わず、ボランティア活動等に気軽に参加できる環境づくりや</a:t>
            </a:r>
            <a:r>
              <a:rPr lang="en-US" altLang="ja-JP" sz="1250" dirty="0" smtClean="0">
                <a:cs typeface="Meiryo UI" panose="020B0604030504040204" pitchFamily="50" charset="-128"/>
              </a:rPr>
              <a:t>NPO</a:t>
            </a:r>
            <a:r>
              <a:rPr lang="ja-JP" altLang="en-US" sz="1250" dirty="0" smtClean="0">
                <a:cs typeface="Meiryo UI" panose="020B0604030504040204" pitchFamily="50" charset="-128"/>
              </a:rPr>
              <a:t>の活性化も「全員参画社会」の実現に向けて重要となっています。</a:t>
            </a:r>
            <a:endParaRPr lang="en-US" altLang="ja-JP" sz="1250" dirty="0" smtClean="0">
              <a:cs typeface="Meiryo UI" panose="020B0604030504040204" pitchFamily="50" charset="-128"/>
            </a:endParaRPr>
          </a:p>
          <a:p>
            <a:pPr marL="180000" indent="-457200" algn="just"/>
            <a:r>
              <a:rPr lang="ja-JP" altLang="en-US" sz="1250" dirty="0">
                <a:cs typeface="Meiryo UI" panose="020B0604030504040204" pitchFamily="50" charset="-128"/>
              </a:rPr>
              <a:t>　</a:t>
            </a:r>
            <a:r>
              <a:rPr lang="ja-JP" altLang="en-US" sz="1250" dirty="0" smtClean="0">
                <a:cs typeface="Meiryo UI" panose="020B0604030504040204" pitchFamily="50" charset="-128"/>
              </a:rPr>
              <a:t>　　</a:t>
            </a:r>
            <a:r>
              <a:rPr lang="ja-JP" altLang="ja-JP" sz="1250" dirty="0" smtClean="0"/>
              <a:t>さらに</a:t>
            </a:r>
            <a:r>
              <a:rPr lang="ja-JP" altLang="ja-JP" sz="1250" dirty="0"/>
              <a:t>、人口減少や超高齢</a:t>
            </a:r>
            <a:r>
              <a:rPr lang="ja-JP" altLang="ja-JP" sz="1250" dirty="0" smtClean="0"/>
              <a:t>社会</a:t>
            </a:r>
            <a:r>
              <a:rPr lang="ja-JP" altLang="en-US" sz="1250" dirty="0" smtClean="0"/>
              <a:t>の進展</a:t>
            </a:r>
            <a:r>
              <a:rPr lang="ja-JP" altLang="ja-JP" sz="1250" dirty="0" smtClean="0"/>
              <a:t>に</a:t>
            </a:r>
            <a:r>
              <a:rPr lang="ja-JP" altLang="ja-JP" sz="1250" dirty="0"/>
              <a:t>より</a:t>
            </a:r>
            <a:r>
              <a:rPr lang="ja-JP" altLang="ja-JP" sz="1250" dirty="0" smtClean="0"/>
              <a:t>、コミュニティ</a:t>
            </a:r>
            <a:r>
              <a:rPr lang="ja-JP" altLang="ja-JP" sz="1250" dirty="0"/>
              <a:t>の希薄化が課題となる中、地域における見守り・発見・つなぎ機能の強化等を通じて、</a:t>
            </a:r>
            <a:r>
              <a:rPr lang="ja-JP" altLang="ja-JP" sz="1250" dirty="0" smtClean="0"/>
              <a:t>住民</a:t>
            </a:r>
            <a:r>
              <a:rPr lang="ja-JP" altLang="en-US" sz="1250" dirty="0"/>
              <a:t>の</a:t>
            </a:r>
            <a:r>
              <a:rPr lang="ja-JP" altLang="ja-JP" sz="1250" dirty="0" smtClean="0"/>
              <a:t>理解</a:t>
            </a:r>
            <a:r>
              <a:rPr lang="ja-JP" altLang="ja-JP" sz="1250" dirty="0"/>
              <a:t>や関心を高め、地域福祉を支える多様な</a:t>
            </a:r>
            <a:r>
              <a:rPr lang="ja-JP" altLang="ja-JP" sz="1250" dirty="0" smtClean="0"/>
              <a:t>人づくり</a:t>
            </a:r>
            <a:r>
              <a:rPr lang="ja-JP" altLang="en-US" sz="1250" dirty="0" smtClean="0"/>
              <a:t>が求められています。</a:t>
            </a:r>
            <a:endParaRPr lang="en-US" altLang="ja-JP" sz="1250" dirty="0"/>
          </a:p>
          <a:p>
            <a:pPr marL="180000" indent="-457200" algn="just"/>
            <a:endParaRPr lang="en-US" altLang="ja-JP" sz="1250" dirty="0">
              <a:cs typeface="Meiryo UI" panose="020B0604030504040204" pitchFamily="50" charset="-128"/>
            </a:endParaRPr>
          </a:p>
          <a:p>
            <a:pPr marL="180000" indent="-457200" algn="just"/>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　大阪府では、「</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次</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大阪府障がい者</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計画」</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に基づき、障がい福祉の総合的な推進に取り組んでいます。障がい者の就労支援については</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就労</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準備</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段階</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から</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就労</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後</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の定着支援に至るまで</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の就労支援機関のネットワークの構築・強化や福祉施設への人的・技術的</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のほか、企業への働きかけ等により</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、障がい者が</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安心</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して</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就労</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できる</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環境づくりを進めます</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特に、精神・発達障がい者については、職場定着に</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課題があること</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から支援を強化します</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5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また、アート</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作品の販売支援等により</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5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者の</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アーティストとしての活躍の場を創出する</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250" dirty="0">
                <a:latin typeface="Meiryo UI" panose="020B0604030504040204" pitchFamily="50" charset="-128"/>
                <a:ea typeface="Meiryo UI" panose="020B0604030504040204" pitchFamily="50" charset="-128"/>
                <a:cs typeface="Meiryo UI" panose="020B0604030504040204" pitchFamily="50" charset="-128"/>
              </a:rPr>
              <a:t>を構築します</a:t>
            </a:r>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5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900"/>
              </a:lnSpc>
            </a:pPr>
            <a:endParaRPr lang="en-US" altLang="ja-JP" sz="12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2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50" dirty="0" smtClean="0">
                <a:cs typeface="Meiryo UI" panose="020B0604030504040204" pitchFamily="50" charset="-128"/>
              </a:rPr>
              <a:t>障</a:t>
            </a:r>
            <a:r>
              <a:rPr lang="ja-JP" altLang="en-US" sz="1250" dirty="0">
                <a:cs typeface="Meiryo UI" panose="020B0604030504040204" pitchFamily="50" charset="-128"/>
              </a:rPr>
              <a:t>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r>
              <a:rPr lang="ja-JP" altLang="en-US" sz="1250" dirty="0" smtClean="0">
                <a:cs typeface="Meiryo UI" panose="020B0604030504040204" pitchFamily="50" charset="-128"/>
              </a:rPr>
              <a:t>。</a:t>
            </a:r>
            <a:endParaRPr lang="en-US" altLang="ja-JP" sz="1250" dirty="0" smtClean="0">
              <a:cs typeface="Meiryo UI" panose="020B0604030504040204" pitchFamily="50" charset="-128"/>
            </a:endParaRPr>
          </a:p>
          <a:p>
            <a:pPr marL="180000" indent="-457200" algn="just">
              <a:lnSpc>
                <a:spcPts val="900"/>
              </a:lnSpc>
            </a:pPr>
            <a:endParaRPr lang="en-US" altLang="ja-JP" sz="1250" dirty="0" smtClean="0">
              <a:cs typeface="Meiryo UI" panose="020B0604030504040204" pitchFamily="50" charset="-128"/>
            </a:endParaRPr>
          </a:p>
          <a:p>
            <a:pPr marL="180000" lvl="0" indent="-457200" algn="just"/>
            <a:r>
              <a:rPr lang="ja-JP" altLang="en-US" sz="1250" dirty="0">
                <a:cs typeface="Meiryo UI" panose="020B0604030504040204" pitchFamily="50" charset="-128"/>
              </a:rPr>
              <a:t>○　</a:t>
            </a:r>
            <a:r>
              <a:rPr lang="ja-JP" altLang="en-US" sz="1250" dirty="0" smtClean="0">
                <a:cs typeface="Meiryo UI" panose="020B0604030504040204" pitchFamily="50" charset="-128"/>
              </a:rPr>
              <a:t>就職が困難な方</a:t>
            </a:r>
            <a:r>
              <a:rPr lang="ja-JP" altLang="en-US" sz="1250" dirty="0">
                <a:cs typeface="Meiryo UI" panose="020B0604030504040204" pitchFamily="50" charset="-128"/>
              </a:rPr>
              <a:t>の早期の就職や定着をめざし、以下の取組みを進めます。</a:t>
            </a:r>
            <a:endParaRPr lang="en-US" altLang="ja-JP" sz="1250" dirty="0">
              <a:cs typeface="Meiryo UI" panose="020B0604030504040204" pitchFamily="50" charset="-128"/>
            </a:endParaRPr>
          </a:p>
          <a:p>
            <a:pPr marL="180000" lvl="0" indent="-457200" algn="just"/>
            <a:r>
              <a:rPr lang="ja-JP" altLang="en-US" sz="1250" dirty="0">
                <a:cs typeface="Meiryo UI" panose="020B0604030504040204" pitchFamily="50" charset="-128"/>
              </a:rPr>
              <a:t>　　・　高等職業技術専門校等や、民間教育訓練機関を活用した職業訓練の充実</a:t>
            </a:r>
            <a:endParaRPr lang="en-US" altLang="ja-JP" sz="1250" dirty="0">
              <a:cs typeface="Meiryo UI" panose="020B0604030504040204" pitchFamily="50" charset="-128"/>
            </a:endParaRPr>
          </a:p>
          <a:p>
            <a:pPr marL="180000" lvl="0" indent="-457200" algn="just"/>
            <a:r>
              <a:rPr lang="ja-JP" altLang="en-US" sz="1250" dirty="0">
                <a:cs typeface="Meiryo UI" panose="020B0604030504040204" pitchFamily="50" charset="-128"/>
              </a:rPr>
              <a:t>　</a:t>
            </a:r>
            <a:r>
              <a:rPr lang="ja-JP" altLang="en-US" sz="1250" dirty="0" smtClean="0">
                <a:cs typeface="Meiryo UI" panose="020B0604030504040204" pitchFamily="50" charset="-128"/>
              </a:rPr>
              <a:t>　・</a:t>
            </a:r>
            <a:r>
              <a:rPr lang="ja-JP" altLang="en-US" sz="1250" dirty="0">
                <a:cs typeface="Meiryo UI" panose="020B0604030504040204" pitchFamily="50" charset="-128"/>
              </a:rPr>
              <a:t>　</a:t>
            </a:r>
            <a:r>
              <a:rPr lang="en-US" altLang="ja-JP" sz="1250" dirty="0">
                <a:cs typeface="Meiryo UI" panose="020B0604030504040204" pitchFamily="50" charset="-128"/>
              </a:rPr>
              <a:t>OSAKA</a:t>
            </a:r>
            <a:r>
              <a:rPr lang="ja-JP" altLang="en-US" sz="1250" dirty="0">
                <a:cs typeface="Meiryo UI" panose="020B0604030504040204" pitchFamily="50" charset="-128"/>
              </a:rPr>
              <a:t>しごとフィールド</a:t>
            </a:r>
            <a:r>
              <a:rPr lang="ja-JP" altLang="en-US" sz="1250" dirty="0" smtClean="0">
                <a:cs typeface="Meiryo UI" panose="020B0604030504040204" pitchFamily="50" charset="-128"/>
              </a:rPr>
              <a:t>が軸</a:t>
            </a:r>
            <a:r>
              <a:rPr lang="ja-JP" altLang="en-US" sz="1250" dirty="0">
                <a:cs typeface="Meiryo UI" panose="020B0604030504040204" pitchFamily="50" charset="-128"/>
              </a:rPr>
              <a:t>となり、若者や女性、中高年齢者</a:t>
            </a:r>
            <a:r>
              <a:rPr lang="ja-JP" altLang="en-US" sz="1250" dirty="0">
                <a:solidFill>
                  <a:srgbClr val="FF0000"/>
                </a:solidFill>
                <a:cs typeface="Meiryo UI" panose="020B0604030504040204" pitchFamily="50" charset="-128"/>
              </a:rPr>
              <a:t>（就職氷河期世代を含む）</a:t>
            </a:r>
            <a:r>
              <a:rPr lang="ja-JP" altLang="en-US" sz="1250" dirty="0">
                <a:cs typeface="Meiryo UI" panose="020B0604030504040204" pitchFamily="50" charset="-128"/>
              </a:rPr>
              <a:t>、</a:t>
            </a:r>
            <a:r>
              <a:rPr lang="ja-JP" altLang="en-US" sz="1250" dirty="0" err="1">
                <a:cs typeface="Meiryo UI" panose="020B0604030504040204" pitchFamily="50" charset="-128"/>
              </a:rPr>
              <a:t>障がい</a:t>
            </a:r>
            <a:r>
              <a:rPr lang="ja-JP" altLang="en-US" sz="1250" dirty="0">
                <a:cs typeface="Meiryo UI" panose="020B0604030504040204" pitchFamily="50" charset="-128"/>
              </a:rPr>
              <a:t>者</a:t>
            </a:r>
            <a:r>
              <a:rPr lang="ja-JP" altLang="en-US" sz="1250" dirty="0" smtClean="0">
                <a:cs typeface="Meiryo UI" panose="020B0604030504040204" pitchFamily="50" charset="-128"/>
              </a:rPr>
              <a:t>など就業をめざす</a:t>
            </a:r>
            <a:r>
              <a:rPr lang="ja-JP" altLang="en-US" sz="1250" dirty="0">
                <a:cs typeface="Meiryo UI" panose="020B0604030504040204" pitchFamily="50" charset="-128"/>
              </a:rPr>
              <a:t>全ての方に</a:t>
            </a:r>
            <a:r>
              <a:rPr lang="ja-JP" altLang="en-US" sz="1250" dirty="0" smtClean="0">
                <a:cs typeface="Meiryo UI" panose="020B0604030504040204" pitchFamily="50" charset="-128"/>
              </a:rPr>
              <a:t>対 </a:t>
            </a:r>
            <a:endParaRPr lang="en-US" altLang="ja-JP" sz="1250" dirty="0" smtClean="0">
              <a:cs typeface="Meiryo UI" panose="020B0604030504040204" pitchFamily="50" charset="-128"/>
            </a:endParaRPr>
          </a:p>
          <a:p>
            <a:pPr marL="180000" lvl="0" indent="-457200" algn="just"/>
            <a:r>
              <a:rPr lang="en-US" altLang="ja-JP" sz="1250" dirty="0">
                <a:cs typeface="Meiryo UI" panose="020B0604030504040204" pitchFamily="50" charset="-128"/>
              </a:rPr>
              <a:t> </a:t>
            </a:r>
            <a:r>
              <a:rPr lang="en-US" altLang="ja-JP" sz="1250" dirty="0" smtClean="0">
                <a:cs typeface="Meiryo UI" panose="020B0604030504040204" pitchFamily="50" charset="-128"/>
              </a:rPr>
              <a:t>      </a:t>
            </a:r>
            <a:r>
              <a:rPr lang="ja-JP" altLang="en-US" sz="1250" dirty="0" smtClean="0">
                <a:cs typeface="Meiryo UI" panose="020B0604030504040204" pitchFamily="50" charset="-128"/>
              </a:rPr>
              <a:t>する</a:t>
            </a:r>
            <a:r>
              <a:rPr lang="ja-JP" altLang="en-US" sz="1250" dirty="0">
                <a:cs typeface="Meiryo UI" panose="020B0604030504040204" pitchFamily="50" charset="-128"/>
              </a:rPr>
              <a:t>支援</a:t>
            </a:r>
            <a:endParaRPr lang="en-US" altLang="ja-JP" sz="1250" dirty="0">
              <a:cs typeface="Meiryo UI" panose="020B0604030504040204" pitchFamily="50" charset="-128"/>
            </a:endParaRPr>
          </a:p>
          <a:p>
            <a:pPr marL="180000" lvl="0" indent="-457200" algn="just"/>
            <a:r>
              <a:rPr lang="ja-JP" altLang="en-US" sz="1250" dirty="0">
                <a:cs typeface="Meiryo UI" panose="020B0604030504040204" pitchFamily="50" charset="-128"/>
              </a:rPr>
              <a:t>　　・　発達障</a:t>
            </a:r>
            <a:r>
              <a:rPr lang="ja-JP" altLang="en-US" sz="1250" dirty="0" smtClean="0">
                <a:cs typeface="Meiryo UI" panose="020B0604030504040204" pitchFamily="50" charset="-128"/>
              </a:rPr>
              <a:t>がいの可能性がある方</a:t>
            </a:r>
            <a:r>
              <a:rPr lang="ja-JP" altLang="en-US" sz="1250" dirty="0">
                <a:cs typeface="Meiryo UI" panose="020B0604030504040204" pitchFamily="50" charset="-128"/>
              </a:rPr>
              <a:t>への</a:t>
            </a:r>
            <a:r>
              <a:rPr lang="ja-JP" altLang="en-US" sz="1250" dirty="0" smtClean="0">
                <a:cs typeface="Meiryo UI" panose="020B0604030504040204" pitchFamily="50" charset="-128"/>
              </a:rPr>
              <a:t>支援</a:t>
            </a:r>
            <a:endParaRPr lang="en-US" altLang="ja-JP" sz="1250" strike="dblStrike" dirty="0">
              <a:cs typeface="Meiryo UI" panose="020B0604030504040204" pitchFamily="50" charset="-128"/>
            </a:endParaRPr>
          </a:p>
          <a:p>
            <a:pPr marL="180000" lvl="0" indent="-457200" algn="just"/>
            <a:r>
              <a:rPr lang="ja-JP" altLang="en-US" sz="1250" dirty="0">
                <a:cs typeface="Meiryo UI" panose="020B0604030504040204" pitchFamily="50" charset="-128"/>
              </a:rPr>
              <a:t>　　・　働く意欲のある</a:t>
            </a:r>
            <a:r>
              <a:rPr lang="ja-JP" altLang="en-US" sz="1250" dirty="0" smtClean="0">
                <a:cs typeface="Meiryo UI" panose="020B0604030504040204" pitchFamily="50" charset="-128"/>
              </a:rPr>
              <a:t>高齢者</a:t>
            </a:r>
            <a:r>
              <a:rPr lang="ja-JP" altLang="en-US" sz="1250" dirty="0">
                <a:cs typeface="Meiryo UI" panose="020B0604030504040204" pitchFamily="50" charset="-128"/>
              </a:rPr>
              <a:t>に対する多様な就業機会を提供するための</a:t>
            </a:r>
            <a:r>
              <a:rPr lang="ja-JP" altLang="en-US" sz="1250" dirty="0" smtClean="0">
                <a:cs typeface="Meiryo UI" panose="020B0604030504040204" pitchFamily="50" charset="-128"/>
              </a:rPr>
              <a:t>職域開拓</a:t>
            </a:r>
            <a:endParaRPr lang="en-US" altLang="ja-JP" sz="1250" dirty="0">
              <a:cs typeface="Meiryo UI" panose="020B0604030504040204" pitchFamily="50" charset="-128"/>
            </a:endParaRPr>
          </a:p>
          <a:p>
            <a:pPr marL="180000" lvl="0" indent="-457200" algn="just"/>
            <a:r>
              <a:rPr lang="ja-JP" altLang="en-US" sz="1250" dirty="0">
                <a:cs typeface="Meiryo UI" panose="020B0604030504040204" pitchFamily="50" charset="-128"/>
              </a:rPr>
              <a:t>　　・　生活困窮者等に対する就労支援員のサポート及び就労場所や就労体験等の受け入れ事業所の開拓</a:t>
            </a:r>
            <a:endParaRPr lang="en-US" altLang="ja-JP" sz="1250" dirty="0">
              <a:cs typeface="Meiryo UI" panose="020B0604030504040204" pitchFamily="50" charset="-128"/>
            </a:endParaRPr>
          </a:p>
          <a:p>
            <a:pPr marL="180000" lvl="0" indent="-457200" algn="just"/>
            <a:r>
              <a:rPr lang="ja-JP" altLang="en-US" sz="1250" dirty="0">
                <a:solidFill>
                  <a:schemeClr val="bg2">
                    <a:lumMod val="50000"/>
                  </a:schemeClr>
                </a:solidFill>
                <a:cs typeface="Meiryo UI" panose="020B0604030504040204" pitchFamily="50" charset="-128"/>
              </a:rPr>
              <a:t>　　・　</a:t>
            </a:r>
            <a:r>
              <a:rPr lang="ja-JP" altLang="en-US" sz="1250" dirty="0">
                <a:solidFill>
                  <a:srgbClr val="FF0000"/>
                </a:solidFill>
                <a:cs typeface="Meiryo UI" panose="020B0604030504040204" pitchFamily="50" charset="-128"/>
              </a:rPr>
              <a:t>従業員１００人未満の事業主における</a:t>
            </a:r>
            <a:r>
              <a:rPr lang="ja-JP" altLang="en-US" sz="1250" dirty="0" err="1">
                <a:solidFill>
                  <a:srgbClr val="FF0000"/>
                </a:solidFill>
                <a:cs typeface="Meiryo UI" panose="020B0604030504040204" pitchFamily="50" charset="-128"/>
              </a:rPr>
              <a:t>障がい</a:t>
            </a:r>
            <a:r>
              <a:rPr lang="ja-JP" altLang="en-US" sz="1250" dirty="0">
                <a:solidFill>
                  <a:srgbClr val="FF0000"/>
                </a:solidFill>
                <a:cs typeface="Meiryo UI" panose="020B0604030504040204" pitchFamily="50" charset="-128"/>
              </a:rPr>
              <a:t>者の雇用状況の改善が進まない状況を踏まえた、中小企業への</a:t>
            </a:r>
            <a:r>
              <a:rPr lang="ja-JP" altLang="en-US" sz="1250" dirty="0" smtClean="0">
                <a:solidFill>
                  <a:srgbClr val="FF0000"/>
                </a:solidFill>
                <a:cs typeface="Meiryo UI" panose="020B0604030504040204" pitchFamily="50" charset="-128"/>
              </a:rPr>
              <a:t>より効果的</a:t>
            </a:r>
            <a:r>
              <a:rPr lang="ja-JP" altLang="en-US" sz="1250" dirty="0">
                <a:solidFill>
                  <a:srgbClr val="FF0000"/>
                </a:solidFill>
                <a:cs typeface="Meiryo UI" panose="020B0604030504040204" pitchFamily="50" charset="-128"/>
              </a:rPr>
              <a:t>な</a:t>
            </a:r>
            <a:r>
              <a:rPr lang="ja-JP" altLang="en-US" sz="1250" dirty="0" smtClean="0">
                <a:solidFill>
                  <a:srgbClr val="FF0000"/>
                </a:solidFill>
                <a:cs typeface="Meiryo UI" panose="020B0604030504040204" pitchFamily="50" charset="-128"/>
              </a:rPr>
              <a:t>意識啓 </a:t>
            </a:r>
            <a:endParaRPr lang="en-US" altLang="ja-JP" sz="1250" dirty="0" smtClean="0">
              <a:solidFill>
                <a:srgbClr val="FF0000"/>
              </a:solidFill>
              <a:cs typeface="Meiryo UI" panose="020B0604030504040204" pitchFamily="50" charset="-128"/>
            </a:endParaRPr>
          </a:p>
          <a:p>
            <a:pPr marL="180000" lvl="0" indent="-457200" algn="just"/>
            <a:r>
              <a:rPr lang="en-US" altLang="ja-JP" sz="1250" dirty="0">
                <a:solidFill>
                  <a:srgbClr val="FF0000"/>
                </a:solidFill>
                <a:cs typeface="Meiryo UI" panose="020B0604030504040204" pitchFamily="50" charset="-128"/>
              </a:rPr>
              <a:t> </a:t>
            </a:r>
            <a:r>
              <a:rPr lang="en-US" altLang="ja-JP" sz="1250" dirty="0" smtClean="0">
                <a:solidFill>
                  <a:srgbClr val="FF0000"/>
                </a:solidFill>
                <a:cs typeface="Meiryo UI" panose="020B0604030504040204" pitchFamily="50" charset="-128"/>
              </a:rPr>
              <a:t>      </a:t>
            </a:r>
            <a:r>
              <a:rPr lang="ja-JP" altLang="en-US" sz="1250" dirty="0" smtClean="0">
                <a:solidFill>
                  <a:srgbClr val="FF0000"/>
                </a:solidFill>
                <a:cs typeface="Meiryo UI" panose="020B0604030504040204" pitchFamily="50" charset="-128"/>
              </a:rPr>
              <a:t>発と個々</a:t>
            </a:r>
            <a:r>
              <a:rPr lang="ja-JP" altLang="en-US" sz="1250" dirty="0">
                <a:solidFill>
                  <a:srgbClr val="FF0000"/>
                </a:solidFill>
                <a:cs typeface="Meiryo UI" panose="020B0604030504040204" pitchFamily="50" charset="-128"/>
              </a:rPr>
              <a:t>の状況・段階に応じた支援</a:t>
            </a:r>
            <a:endParaRPr lang="en-US" altLang="ja-JP" sz="1250" dirty="0">
              <a:solidFill>
                <a:srgbClr val="FF0000"/>
              </a:solidFill>
              <a:cs typeface="Meiryo UI" panose="020B0604030504040204" pitchFamily="50" charset="-128"/>
            </a:endParaRPr>
          </a:p>
          <a:p>
            <a:pPr marL="180000" lvl="0" indent="-457200" algn="just"/>
            <a:endParaRPr lang="en-US" altLang="ja-JP" sz="1250" dirty="0">
              <a:cs typeface="Meiryo UI" panose="020B0604030504040204" pitchFamily="50" charset="-128"/>
            </a:endParaRPr>
          </a:p>
          <a:p>
            <a:pPr marL="180000" indent="-457200" algn="just"/>
            <a:r>
              <a:rPr lang="ja-JP" altLang="en-US" sz="1250" dirty="0">
                <a:cs typeface="Meiryo UI" panose="020B0604030504040204" pitchFamily="50" charset="-128"/>
              </a:rPr>
              <a:t>○　</a:t>
            </a:r>
            <a:r>
              <a:rPr lang="ja-JP" altLang="en-US" sz="1250" dirty="0" smtClean="0">
                <a:solidFill>
                  <a:srgbClr val="FF0000"/>
                </a:solidFill>
              </a:rPr>
              <a:t>キャリアブランクのある方や就業意欲の低い方等への就業支援を行うとともに、企業における職場環境の改善に向けた助言を行いながら、求職者と企業のマッチングを図っていきます。 </a:t>
            </a:r>
            <a:endParaRPr lang="en-US" altLang="ja-JP" sz="1250" dirty="0" smtClean="0">
              <a:solidFill>
                <a:srgbClr val="FF0000"/>
              </a:solidFill>
            </a:endParaRPr>
          </a:p>
          <a:p>
            <a:pPr marL="180000" indent="-457200" algn="just"/>
            <a:endParaRPr lang="en-US" altLang="ja-JP" sz="1250" dirty="0">
              <a:solidFill>
                <a:srgbClr val="FF0000"/>
              </a:solidFill>
            </a:endParaRPr>
          </a:p>
          <a:p>
            <a:pPr marL="180000" indent="-457200" algn="just"/>
            <a:r>
              <a:rPr lang="ja-JP" altLang="en-US" sz="1250" dirty="0">
                <a:solidFill>
                  <a:srgbClr val="FF0000"/>
                </a:solidFill>
                <a:cs typeface="Meiryo UI" panose="020B0604030504040204" pitchFamily="50" charset="-128"/>
              </a:rPr>
              <a:t>○　</a:t>
            </a:r>
            <a:r>
              <a:rPr lang="ja-JP" altLang="en-US" sz="1250" dirty="0" smtClean="0">
                <a:solidFill>
                  <a:srgbClr val="FF0000"/>
                </a:solidFill>
              </a:rPr>
              <a:t>中小零細企業の高齢者や女性などすべての労働者にとって働きやすい職場環境づくりに向け、課題の整理や助言を行います。</a:t>
            </a:r>
            <a:endParaRPr lang="en-US" altLang="ja-JP" sz="1250" dirty="0">
              <a:solidFill>
                <a:srgbClr val="FF0000"/>
              </a:solidFill>
            </a:endParaRPr>
          </a:p>
          <a:p>
            <a:pPr marL="180000" indent="-457200" algn="just"/>
            <a:endParaRPr lang="en-US" altLang="ja-JP" sz="1250" dirty="0" smtClean="0">
              <a:cs typeface="Meiryo UI" panose="020B0604030504040204" pitchFamily="50" charset="-128"/>
            </a:endParaRPr>
          </a:p>
          <a:p>
            <a:pPr marL="180000" indent="-457200" algn="just"/>
            <a:r>
              <a:rPr lang="en-US" altLang="ja-JP" sz="1250" dirty="0">
                <a:cs typeface="Meiryo UI" panose="020B0604030504040204" pitchFamily="50" charset="-128"/>
              </a:rPr>
              <a:t>※</a:t>
            </a:r>
            <a:r>
              <a:rPr lang="ja-JP" altLang="en-US" sz="1250" dirty="0">
                <a:cs typeface="Meiryo UI" panose="020B0604030504040204" pitchFamily="50" charset="-128"/>
              </a:rPr>
              <a:t>　若者は①（１）</a:t>
            </a:r>
            <a:r>
              <a:rPr lang="en-US" altLang="ja-JP" sz="1250" dirty="0">
                <a:cs typeface="Meiryo UI" panose="020B0604030504040204" pitchFamily="50" charset="-128"/>
              </a:rPr>
              <a:t>P26</a:t>
            </a:r>
            <a:r>
              <a:rPr lang="ja-JP" altLang="en-US" sz="1250" dirty="0" err="1">
                <a:cs typeface="Meiryo UI" panose="020B0604030504040204" pitchFamily="50" charset="-128"/>
              </a:rPr>
              <a:t>、</a:t>
            </a:r>
            <a:r>
              <a:rPr lang="ja-JP" altLang="en-US" sz="1250" dirty="0">
                <a:cs typeface="Meiryo UI" panose="020B0604030504040204" pitchFamily="50" charset="-128"/>
              </a:rPr>
              <a:t> 女性は①（２）</a:t>
            </a:r>
            <a:r>
              <a:rPr lang="en-US" altLang="ja-JP" sz="1250" dirty="0">
                <a:cs typeface="Meiryo UI" panose="020B0604030504040204" pitchFamily="50" charset="-128"/>
              </a:rPr>
              <a:t>P29</a:t>
            </a:r>
            <a:r>
              <a:rPr lang="ja-JP" altLang="en-US" sz="1250" dirty="0" err="1">
                <a:cs typeface="Meiryo UI" panose="020B0604030504040204" pitchFamily="50" charset="-128"/>
              </a:rPr>
              <a:t>、</a:t>
            </a:r>
            <a:r>
              <a:rPr lang="ja-JP" altLang="en-US" sz="1250" dirty="0">
                <a:cs typeface="Meiryo UI" panose="020B0604030504040204" pitchFamily="50" charset="-128"/>
              </a:rPr>
              <a:t>高齢者は③（２）</a:t>
            </a:r>
            <a:r>
              <a:rPr lang="en-US" altLang="ja-JP" sz="1250" dirty="0">
                <a:cs typeface="Meiryo UI" panose="020B0604030504040204" pitchFamily="50" charset="-128"/>
              </a:rPr>
              <a:t>P41</a:t>
            </a:r>
            <a:r>
              <a:rPr lang="ja-JP" altLang="en-US" sz="1250" dirty="0">
                <a:cs typeface="Meiryo UI" panose="020B0604030504040204" pitchFamily="50" charset="-128"/>
              </a:rPr>
              <a:t>　にも記載しています。</a:t>
            </a:r>
            <a:endParaRPr lang="en-US" altLang="ja-JP" sz="1250" dirty="0">
              <a:cs typeface="Meiryo UI" panose="020B0604030504040204" pitchFamily="50" charset="-128"/>
            </a:endParaRPr>
          </a:p>
          <a:p>
            <a:pPr marL="180000" indent="-457200" algn="just"/>
            <a:endParaRPr lang="en-US" altLang="ja-JP" sz="1250" dirty="0" smtClean="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40743134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04753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大阪府</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では、「大阪府人権尊重の社会づくり条例」に基づき、全ての人の人権が尊重される社会の実現を目指して</a:t>
            </a:r>
            <a:r>
              <a:rPr lang="ja-JP" altLang="ja-JP" sz="1400" dirty="0">
                <a:solidFill>
                  <a:srgbClr val="FF0000"/>
                </a:solidFill>
                <a:latin typeface="+mn-ea"/>
              </a:rPr>
              <a:t>人</a:t>
            </a:r>
            <a:endParaRPr lang="en-US" altLang="ja-JP" sz="1400" dirty="0">
              <a:solidFill>
                <a:srgbClr val="FF0000"/>
              </a:solidFill>
              <a:latin typeface="+mn-ea"/>
            </a:endParaRPr>
          </a:p>
          <a:p>
            <a:r>
              <a:rPr lang="ja-JP" altLang="en-US" sz="1400" dirty="0">
                <a:solidFill>
                  <a:srgbClr val="FF0000"/>
                </a:solidFill>
                <a:latin typeface="+mn-ea"/>
              </a:rPr>
              <a:t>　</a:t>
            </a:r>
            <a:r>
              <a:rPr lang="ja-JP" altLang="ja-JP" sz="1400" dirty="0">
                <a:solidFill>
                  <a:srgbClr val="FF0000"/>
                </a:solidFill>
                <a:latin typeface="+mn-ea"/>
              </a:rPr>
              <a:t>権施策を推進して</a:t>
            </a:r>
            <a:r>
              <a:rPr lang="ja-JP" altLang="en-US" sz="1400" dirty="0">
                <a:solidFill>
                  <a:srgbClr val="FF0000"/>
                </a:solidFill>
                <a:latin typeface="+mn-ea"/>
              </a:rPr>
              <a:t>います</a:t>
            </a:r>
            <a:r>
              <a:rPr lang="ja-JP" altLang="ja-JP" sz="1400" dirty="0">
                <a:solidFill>
                  <a:srgbClr val="FF0000"/>
                </a:solidFill>
                <a:latin typeface="+mn-ea"/>
              </a:rPr>
              <a:t>。近年</a:t>
            </a:r>
            <a:r>
              <a:rPr lang="ja-JP" altLang="en-US" sz="1400" dirty="0">
                <a:solidFill>
                  <a:srgbClr val="FF0000"/>
                </a:solidFill>
                <a:latin typeface="+mn-ea"/>
              </a:rPr>
              <a:t>では</a:t>
            </a:r>
            <a:r>
              <a:rPr lang="ja-JP" altLang="ja-JP" sz="1400" dirty="0">
                <a:solidFill>
                  <a:srgbClr val="FF0000"/>
                </a:solidFill>
                <a:latin typeface="+mn-ea"/>
              </a:rPr>
              <a:t>、</a:t>
            </a:r>
            <a:r>
              <a:rPr lang="ja-JP" altLang="en-US" sz="1400" dirty="0">
                <a:solidFill>
                  <a:srgbClr val="FF0000"/>
                </a:solidFill>
                <a:latin typeface="+mn-ea"/>
              </a:rPr>
              <a:t>性の多様性や</a:t>
            </a:r>
            <a:r>
              <a:rPr lang="ja-JP" altLang="ja-JP" sz="1400" dirty="0">
                <a:solidFill>
                  <a:srgbClr val="FF0000"/>
                </a:solidFill>
                <a:latin typeface="+mn-ea"/>
              </a:rPr>
              <a:t>ヘイトスピーチなど複雑多様化</a:t>
            </a:r>
            <a:r>
              <a:rPr lang="ja-JP" altLang="en-US" sz="1400" dirty="0">
                <a:solidFill>
                  <a:srgbClr val="FF0000"/>
                </a:solidFill>
                <a:latin typeface="+mn-ea"/>
              </a:rPr>
              <a:t>する</a:t>
            </a:r>
            <a:r>
              <a:rPr lang="ja-JP" altLang="ja-JP" sz="1400" dirty="0">
                <a:solidFill>
                  <a:srgbClr val="FF0000"/>
                </a:solidFill>
                <a:latin typeface="+mn-ea"/>
              </a:rPr>
              <a:t>人権課題</a:t>
            </a:r>
            <a:r>
              <a:rPr lang="ja-JP" altLang="en-US" sz="1400" dirty="0">
                <a:solidFill>
                  <a:srgbClr val="FF0000"/>
                </a:solidFill>
                <a:latin typeface="+mn-ea"/>
              </a:rPr>
              <a:t>にも的確に対応し、国</a:t>
            </a:r>
            <a:endParaRPr lang="en-US" altLang="ja-JP" sz="1400" dirty="0">
              <a:solidFill>
                <a:srgbClr val="FF0000"/>
              </a:solidFill>
              <a:latin typeface="+mn-ea"/>
            </a:endParaRPr>
          </a:p>
          <a:p>
            <a:r>
              <a:rPr lang="ja-JP" altLang="en-US" sz="1400" dirty="0">
                <a:solidFill>
                  <a:srgbClr val="FF0000"/>
                </a:solidFill>
                <a:latin typeface="+mn-ea"/>
              </a:rPr>
              <a:t>　際都市にふさわしい環境を整備していくことが求められています。</a:t>
            </a:r>
            <a:endParaRPr lang="en-US" altLang="ja-JP" sz="1400" dirty="0">
              <a:solidFill>
                <a:srgbClr val="FF0000"/>
              </a:solidFill>
              <a:latin typeface="+mn-ea"/>
              <a:cs typeface="Meiryo UI" panose="020B0604030504040204" pitchFamily="50" charset="-128"/>
            </a:endParaRPr>
          </a:p>
          <a:p>
            <a:pPr marL="180000" indent="-457200" algn="just"/>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性</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このため、まず正しい知識の普及・定着を図り、差別や誤解、偏見をなくしていくことが必要で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また</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解消のために、啓発、教育、相談体制の充実を図ります。特に社会に与える影響の大きいインターネット上の差別的書き込みについては、迅速に拡散防止を図るため、市町村と連携し、人権擁護機関である法務局に対し、削除要請を行い、ヘイトスピーチの抑止に向けて取り組んでいきます</a:t>
            </a:r>
            <a:r>
              <a:rPr lang="ja-JP" altLang="en-US" sz="1400" dirty="0">
                <a:solidFill>
                  <a:srgbClr val="FF0000"/>
                </a:solidFill>
                <a:cs typeface="Meiryo UI" panose="020B0604030504040204" pitchFamily="50" charset="-128"/>
              </a:rPr>
              <a:t>。</a:t>
            </a:r>
            <a:endParaRPr lang="en-US" altLang="ja-JP" sz="1400" dirty="0">
              <a:solidFill>
                <a:srgbClr val="FF0000"/>
              </a:solidFill>
              <a:cs typeface="Meiryo UI" panose="020B0604030504040204" pitchFamily="50" charset="-128"/>
            </a:endParaRPr>
          </a:p>
          <a:p>
            <a:pPr marL="180000" indent="-457200" algn="just"/>
            <a:endParaRPr lang="en-US" altLang="ja-JP" sz="1400" dirty="0" smtClean="0">
              <a:solidFill>
                <a:srgbClr val="FF0000"/>
              </a:solidFill>
              <a:cs typeface="Meiryo UI" panose="020B0604030504040204" pitchFamily="50" charset="-128"/>
            </a:endParaRPr>
          </a:p>
          <a:p>
            <a:pPr marL="180000" indent="-457200" algn="just"/>
            <a:r>
              <a:rPr lang="ja-JP" altLang="en-US" sz="1400" dirty="0" smtClean="0">
                <a:solidFill>
                  <a:srgbClr val="FF0000"/>
                </a:solidFill>
                <a:cs typeface="Meiryo UI" panose="020B0604030504040204" pitchFamily="50" charset="-128"/>
              </a:rPr>
              <a:t>（外国人）</a:t>
            </a:r>
            <a:endParaRPr lang="en-US" altLang="ja-JP" sz="1400" dirty="0" smtClean="0">
              <a:solidFill>
                <a:srgbClr val="FF0000"/>
              </a:solidFill>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国</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や市町村、民間団体等、多様な主体との連携のもと、外国人材の受入れ促進と外国人が安心して暮らせる共生社会の実現に向けて、事業者・外国人・府民にとって「三方良し」となるよう、効果的な</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施策を推進します。</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外国人材は⑤（１）にも記載しています。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solidFill>
                <a:srgbClr val="FF0000"/>
              </a:solidFill>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20371047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smtClean="0">
                <a:solidFill>
                  <a:schemeClr val="tx1"/>
                </a:solidFill>
              </a:rPr>
              <a:t>弱　</a:t>
            </a:r>
            <a:r>
              <a:rPr kumimoji="1" lang="ja-JP" altLang="en-US" sz="1400" b="1" dirty="0" err="1" smtClean="0">
                <a:solidFill>
                  <a:schemeClr val="tx1"/>
                </a:solidFill>
              </a:rPr>
              <a:t>み</a:t>
            </a:r>
            <a:endParaRPr kumimoji="1" lang="en-US" altLang="ja-JP" sz="1400" b="1" dirty="0" smtClean="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endParaRPr kumimoji="1" lang="en-US" altLang="ja-JP" sz="1400" b="1" dirty="0" smtClean="0"/>
          </a:p>
          <a:p>
            <a:pPr algn="ctr"/>
            <a:endParaRPr kumimoji="1"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6" name="角丸四角形 5"/>
          <p:cNvSpPr/>
          <p:nvPr/>
        </p:nvSpPr>
        <p:spPr>
          <a:xfrm>
            <a:off x="371046" y="6075394"/>
            <a:ext cx="7801354" cy="756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a:t>
            </a:r>
            <a:r>
              <a:rPr lang="ja-JP" altLang="en-US" sz="1400" dirty="0" smtClean="0">
                <a:solidFill>
                  <a:schemeClr val="tx1"/>
                </a:solidFill>
              </a:rPr>
              <a:t>確保（南海</a:t>
            </a:r>
            <a:r>
              <a:rPr lang="ja-JP" altLang="en-US" sz="1400" dirty="0">
                <a:solidFill>
                  <a:schemeClr val="tx1"/>
                </a:solidFill>
              </a:rPr>
              <a:t>トラフ巨大地震対策</a:t>
            </a:r>
            <a:r>
              <a:rPr lang="ja-JP" altLang="en-US" sz="1400" dirty="0" smtClean="0">
                <a:solidFill>
                  <a:schemeClr val="tx1"/>
                </a:solidFill>
              </a:rPr>
              <a:t>、</a:t>
            </a:r>
            <a:r>
              <a:rPr lang="ja-JP" altLang="en-US" sz="1400" dirty="0">
                <a:solidFill>
                  <a:srgbClr val="FF0000"/>
                </a:solidFill>
              </a:rPr>
              <a:t>ブラスチック対策など環境にやさしい都市の</a:t>
            </a:r>
            <a:r>
              <a:rPr lang="ja-JP" altLang="en-US" sz="1400" dirty="0" smtClean="0">
                <a:solidFill>
                  <a:srgbClr val="FF0000"/>
                </a:solidFill>
              </a:rPr>
              <a:t>実現</a:t>
            </a:r>
            <a:r>
              <a:rPr lang="ja-JP" altLang="en-US" sz="1400" dirty="0" smtClean="0">
                <a:solidFill>
                  <a:schemeClr val="tx1"/>
                </a:solidFill>
              </a:rPr>
              <a:t>、</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治安</a:t>
            </a:r>
            <a:r>
              <a:rPr lang="ja-JP" altLang="en-US" sz="1400" dirty="0">
                <a:solidFill>
                  <a:schemeClr val="tx1"/>
                </a:solidFill>
              </a:rPr>
              <a:t>・防犯の</a:t>
            </a:r>
            <a:r>
              <a:rPr lang="ja-JP" altLang="en-US" sz="1400" dirty="0" smtClean="0">
                <a:solidFill>
                  <a:schemeClr val="tx1"/>
                </a:solidFill>
              </a:rPr>
              <a:t>推進　少年非行への対応</a:t>
            </a:r>
            <a:r>
              <a:rPr lang="ja-JP" altLang="en-US" sz="1400" dirty="0">
                <a:solidFill>
                  <a:schemeClr val="tx1"/>
                </a:solidFill>
              </a:rPr>
              <a:t>　</a:t>
            </a:r>
            <a:r>
              <a:rPr lang="ja-JP" altLang="en-US" sz="1400" dirty="0" smtClean="0">
                <a:solidFill>
                  <a:schemeClr val="tx1"/>
                </a:solidFill>
              </a:rPr>
              <a:t>等）</a:t>
            </a:r>
            <a:endParaRPr lang="en-US" altLang="ja-JP" sz="1400" dirty="0">
              <a:solidFill>
                <a:schemeClr val="tx1"/>
              </a:solidFill>
            </a:endParaRPr>
          </a:p>
          <a:p>
            <a:r>
              <a:rPr lang="ja-JP" altLang="en-US" sz="1400" dirty="0">
                <a:solidFill>
                  <a:schemeClr val="tx1"/>
                </a:solidFill>
              </a:rPr>
              <a:t>（２）都市基盤の</a:t>
            </a:r>
            <a:r>
              <a:rPr lang="ja-JP" altLang="en-US" sz="1400" dirty="0" smtClean="0">
                <a:solidFill>
                  <a:schemeClr val="tx1"/>
                </a:solidFill>
              </a:rPr>
              <a:t>再構築（</a:t>
            </a:r>
            <a:r>
              <a:rPr lang="ja-JP" altLang="en-US" sz="1400" dirty="0" smtClean="0">
                <a:solidFill>
                  <a:srgbClr val="FF0000"/>
                </a:solidFill>
              </a:rPr>
              <a:t>ファシリティマネジメントの推進</a:t>
            </a:r>
            <a:r>
              <a:rPr lang="ja-JP" altLang="en-US" sz="1400" dirty="0" smtClean="0">
                <a:solidFill>
                  <a:schemeClr val="tx1"/>
                </a:solidFill>
              </a:rPr>
              <a:t>、密集市街地の解消</a:t>
            </a:r>
            <a:r>
              <a:rPr lang="ja-JP" altLang="en-US" sz="1400" dirty="0">
                <a:solidFill>
                  <a:schemeClr val="tx1"/>
                </a:solidFill>
              </a:rPr>
              <a:t>　</a:t>
            </a:r>
            <a:r>
              <a:rPr lang="ja-JP" altLang="en-US" sz="1400" dirty="0" smtClean="0">
                <a:solidFill>
                  <a:schemeClr val="tx1"/>
                </a:solidFill>
              </a:rPr>
              <a:t>等）</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smtClean="0">
                <a:solidFill>
                  <a:srgbClr val="FF0000"/>
                </a:solidFill>
              </a:rPr>
              <a:t>・</a:t>
            </a:r>
            <a:r>
              <a:rPr lang="en-US" altLang="ja-JP" sz="1200" dirty="0" smtClean="0">
                <a:solidFill>
                  <a:srgbClr val="FF0000"/>
                </a:solidFill>
              </a:rPr>
              <a:t>2025</a:t>
            </a:r>
            <a:r>
              <a:rPr lang="ja-JP" altLang="en-US" sz="1200" dirty="0" smtClean="0">
                <a:solidFill>
                  <a:srgbClr val="FF0000"/>
                </a:solidFill>
              </a:rPr>
              <a:t>大阪・関西万博の開催</a:t>
            </a:r>
            <a:endParaRPr lang="en-US" altLang="ja-JP" sz="1200" dirty="0" smtClean="0">
              <a:solidFill>
                <a:srgbClr val="FF0000"/>
              </a:solidFill>
            </a:endParaRPr>
          </a:p>
          <a:p>
            <a:pPr marL="72000" lvl="0" indent="-457200">
              <a:defRPr/>
            </a:pPr>
            <a:r>
              <a:rPr lang="ja-JP" altLang="en-US" sz="1200" dirty="0" smtClean="0">
                <a:solidFill>
                  <a:srgbClr val="FF0000"/>
                </a:solidFill>
              </a:rPr>
              <a:t>・</a:t>
            </a:r>
            <a:r>
              <a:rPr lang="en-US" altLang="ja-JP" sz="1200" dirty="0" smtClean="0">
                <a:solidFill>
                  <a:srgbClr val="FF0000"/>
                </a:solidFill>
              </a:rPr>
              <a:t>G20</a:t>
            </a:r>
            <a:r>
              <a:rPr lang="ja-JP" altLang="en-US" sz="1200" smtClean="0">
                <a:solidFill>
                  <a:srgbClr val="FF0000"/>
                </a:solidFill>
              </a:rPr>
              <a:t>サミットにおいて「</a:t>
            </a:r>
            <a:r>
              <a:rPr lang="ja-JP" altLang="en-US" sz="1200" dirty="0" smtClean="0">
                <a:solidFill>
                  <a:srgbClr val="FF0000"/>
                </a:solidFill>
              </a:rPr>
              <a:t>大阪ブルー・オーシャン・ビジョン」発表</a:t>
            </a:r>
            <a:endParaRPr lang="en-US" altLang="ja-JP" sz="1200" dirty="0">
              <a:solidFill>
                <a:srgbClr val="FF0000"/>
              </a:solidFill>
            </a:endParaRPr>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smtClean="0"/>
              <a:t>・突発的で局地的な集中豪雨が頻発</a:t>
            </a:r>
            <a:endParaRPr lang="en-US" altLang="ja-JP" sz="1200" dirty="0" smtClean="0"/>
          </a:p>
          <a:p>
            <a:pPr marL="72000" indent="-457200"/>
            <a:r>
              <a:rPr lang="ja-JP" altLang="en-US" sz="1200" dirty="0" smtClean="0"/>
              <a:t>・台風被害や猛暑など気候変動の深刻化</a:t>
            </a:r>
            <a:endParaRPr lang="en-US" altLang="ja-JP" sz="1200" dirty="0" smtClean="0"/>
          </a:p>
          <a:p>
            <a:pPr marL="72000" indent="-457200"/>
            <a:r>
              <a:rPr lang="ja-JP" altLang="en-US" sz="1200" dirty="0"/>
              <a:t>・ひったくりや特殊詐欺、性犯罪が高水準で</a:t>
            </a:r>
            <a:r>
              <a:rPr lang="ja-JP" altLang="en-US" sz="1200" dirty="0" smtClean="0"/>
              <a:t>推移</a:t>
            </a:r>
            <a:endParaRPr lang="en-US" altLang="ja-JP" sz="1200" dirty="0" smtClean="0"/>
          </a:p>
          <a:p>
            <a:pPr marL="72000" indent="-457200"/>
            <a:r>
              <a:rPr lang="ja-JP" altLang="en-US" sz="1200" dirty="0"/>
              <a:t>・</a:t>
            </a:r>
            <a:r>
              <a:rPr lang="ja-JP" altLang="en-US" sz="1200" dirty="0" smtClean="0"/>
              <a:t>交通</a:t>
            </a:r>
            <a:r>
              <a:rPr lang="ja-JP" altLang="en-US" sz="1200" dirty="0"/>
              <a:t>事故の</a:t>
            </a:r>
            <a:r>
              <a:rPr lang="ja-JP" altLang="en-US" sz="1200" dirty="0" smtClean="0"/>
              <a:t>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solidFill>
                  <a:srgbClr val="FF0000"/>
                </a:solidFill>
              </a:rPr>
              <a:t>・全国に先駆けた「逃げる」「凌ぐ」「防ぐ」の総合的な災害</a:t>
            </a:r>
            <a:r>
              <a:rPr lang="ja-JP" altLang="en-US" sz="1200" dirty="0" smtClean="0">
                <a:solidFill>
                  <a:srgbClr val="FF0000"/>
                </a:solidFill>
              </a:rPr>
              <a:t>対策</a:t>
            </a:r>
            <a:endParaRPr lang="en-US" altLang="ja-JP" sz="1200" dirty="0" smtClean="0">
              <a:solidFill>
                <a:srgbClr val="FF0000"/>
              </a:solidFill>
            </a:endParaRPr>
          </a:p>
          <a:p>
            <a:pPr marL="72000" indent="-457200"/>
            <a:r>
              <a:rPr lang="ja-JP" altLang="en-US" sz="1200" dirty="0" smtClean="0"/>
              <a:t>・</a:t>
            </a:r>
            <a:r>
              <a:rPr lang="ja-JP" altLang="en-US" sz="1200" dirty="0"/>
              <a:t>安全なまちづくりに向けた警察との</a:t>
            </a:r>
            <a:r>
              <a:rPr lang="ja-JP" altLang="en-US" sz="1200" dirty="0" smtClean="0"/>
              <a:t>連携</a:t>
            </a:r>
            <a:endParaRPr lang="en-US" altLang="ja-JP" sz="1200" dirty="0" smtClean="0"/>
          </a:p>
          <a:p>
            <a:pPr marL="72000" indent="-457200"/>
            <a:r>
              <a:rPr lang="ja-JP" altLang="en-US" sz="1200" dirty="0" smtClean="0"/>
              <a:t>・プラスティックごみゼロ宣言</a:t>
            </a:r>
            <a:endParaRPr lang="en-US" altLang="ja-JP" sz="1200" dirty="0"/>
          </a:p>
        </p:txBody>
      </p:sp>
      <p:sp>
        <p:nvSpPr>
          <p:cNvPr id="37" name="テキスト ボックス 36"/>
          <p:cNvSpPr txBox="1"/>
          <p:nvPr/>
        </p:nvSpPr>
        <p:spPr>
          <a:xfrm>
            <a:off x="3678768" y="3168743"/>
            <a:ext cx="2197382" cy="971120"/>
          </a:xfrm>
          <a:prstGeom prst="rect">
            <a:avLst/>
          </a:prstGeom>
          <a:noFill/>
          <a:ln>
            <a:solidFill>
              <a:schemeClr val="tx1"/>
            </a:solidFill>
          </a:ln>
        </p:spPr>
        <p:txBody>
          <a:bodyPr wrap="square" rtlCol="0" anchor="ctr">
            <a:noAutofit/>
          </a:bodyPr>
          <a:lstStyle/>
          <a:p>
            <a:pPr marL="72000" indent="-457200"/>
            <a:r>
              <a:rPr lang="ja-JP" altLang="en-US" sz="1200" dirty="0" smtClean="0">
                <a:solidFill>
                  <a:srgbClr val="FF0000"/>
                </a:solidFill>
              </a:rPr>
              <a:t>・ブラスチック対策など環境にやさしい都市の実現</a:t>
            </a:r>
            <a:endParaRPr lang="en-US" altLang="ja-JP" sz="1200" dirty="0">
              <a:solidFill>
                <a:srgbClr val="FF0000"/>
              </a:solidFill>
            </a:endParaRPr>
          </a:p>
          <a:p>
            <a:pPr marL="72000" indent="-457200"/>
            <a:endParaRPr lang="en-US" altLang="ja-JP" sz="1200" dirty="0" smtClean="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smtClean="0">
                <a:solidFill>
                  <a:srgbClr val="FF0000"/>
                </a:solidFill>
              </a:rPr>
              <a:t>・</a:t>
            </a:r>
            <a:r>
              <a:rPr lang="ja-JP" altLang="en-US" sz="1200" dirty="0">
                <a:solidFill>
                  <a:srgbClr val="FF0000"/>
                </a:solidFill>
              </a:rPr>
              <a:t>ファシリティマネジメントの</a:t>
            </a:r>
            <a:r>
              <a:rPr lang="ja-JP" altLang="en-US" sz="1200" dirty="0" smtClean="0">
                <a:solidFill>
                  <a:srgbClr val="FF0000"/>
                </a:solidFill>
              </a:rPr>
              <a:t>推進</a:t>
            </a:r>
            <a:endParaRPr lang="en-US" altLang="ja-JP" sz="1200" dirty="0">
              <a:solidFill>
                <a:srgbClr val="FF0000"/>
              </a:solidFill>
            </a:endParaRPr>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・地域と連携した治安の確保・防犯力向上</a:t>
            </a:r>
            <a:endParaRPr lang="en-US" altLang="ja-JP" sz="1200" dirty="0" smtClean="0"/>
          </a:p>
          <a:p>
            <a:pPr marL="72000" indent="-457200"/>
            <a:endParaRPr lang="en-US" altLang="ja-JP" sz="1200" dirty="0" smtClean="0"/>
          </a:p>
          <a:p>
            <a:pPr marL="72000" indent="-457200"/>
            <a:r>
              <a:rPr lang="ja-JP" altLang="en-US" sz="1200" dirty="0" smtClean="0"/>
              <a:t>・少年</a:t>
            </a:r>
            <a:r>
              <a:rPr lang="ja-JP" altLang="en-US" sz="1200" dirty="0"/>
              <a:t>非行等への</a:t>
            </a:r>
            <a:r>
              <a:rPr lang="ja-JP" altLang="en-US" sz="1200" dirty="0" smtClean="0"/>
              <a:t>対応</a:t>
            </a:r>
            <a:endParaRPr lang="en-US" altLang="ja-JP" sz="1200" dirty="0" smtClean="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・大規模災害に備えた国土強靭化計画に基づく取組</a:t>
            </a:r>
            <a:endParaRPr lang="en-US" altLang="ja-JP" sz="1200" dirty="0"/>
          </a:p>
          <a:p>
            <a:pPr marL="72000" indent="-457200"/>
            <a:r>
              <a:rPr lang="ja-JP" altLang="en-US" sz="1200" dirty="0" smtClean="0"/>
              <a:t>・</a:t>
            </a:r>
            <a:r>
              <a:rPr lang="ja-JP" altLang="en-US" sz="1200" dirty="0"/>
              <a:t>関係市と連携した</a:t>
            </a:r>
            <a:r>
              <a:rPr lang="ja-JP" altLang="en-US" sz="1200" dirty="0" smtClean="0"/>
              <a:t>密集</a:t>
            </a:r>
            <a:r>
              <a:rPr lang="ja-JP" altLang="en-US" sz="1200" dirty="0"/>
              <a:t>市街地の解消</a:t>
            </a:r>
            <a:endParaRPr lang="en-US" altLang="ja-JP" sz="1200" dirty="0"/>
          </a:p>
          <a:p>
            <a:pPr marL="72000" indent="-457200"/>
            <a:r>
              <a:rPr lang="ja-JP" altLang="en-US" sz="1200" dirty="0" smtClean="0"/>
              <a:t>・</a:t>
            </a:r>
            <a:r>
              <a:rPr lang="ja-JP" altLang="en-US" sz="1200" dirty="0"/>
              <a:t>地域の防犯防災体制の</a:t>
            </a:r>
            <a:r>
              <a:rPr lang="ja-JP" altLang="en-US" sz="1200" dirty="0" smtClean="0"/>
              <a:t>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kumimoji="1" lang="en-US" altLang="ja-JP" sz="1400" b="1" dirty="0" smtClean="0">
              <a:solidFill>
                <a:schemeClr val="tx1"/>
              </a:solidFill>
            </a:endParaRPr>
          </a:p>
          <a:p>
            <a:pPr algn="ct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90900" y="4606684"/>
            <a:ext cx="53031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a:t>
            </a:r>
            <a:r>
              <a:rPr lang="ja-JP" altLang="en-US" sz="1200" dirty="0" smtClean="0"/>
              <a:t>想定（</a:t>
            </a:r>
            <a:r>
              <a:rPr lang="ja-JP" altLang="en-US" sz="1200" dirty="0"/>
              <a:t>ゼロメートル地帯に人口・資産が集中）</a:t>
            </a:r>
            <a:endParaRPr lang="en-US" altLang="ja-JP" sz="1200" dirty="0"/>
          </a:p>
          <a:p>
            <a:pPr marL="72000" lvl="0" indent="-457200">
              <a:defRPr/>
            </a:pPr>
            <a:r>
              <a:rPr lang="ja-JP" altLang="en-US" sz="1200" dirty="0"/>
              <a:t>・高齢化等による地域の</a:t>
            </a:r>
            <a:r>
              <a:rPr lang="ja-JP" altLang="en-US" sz="1200" dirty="0" smtClean="0"/>
              <a:t>防犯・防災力低下</a:t>
            </a:r>
            <a:endParaRPr lang="en-US" altLang="ja-JP" sz="1200" dirty="0"/>
          </a:p>
          <a:p>
            <a:pPr marL="72000" indent="-457200"/>
            <a:r>
              <a:rPr lang="ja-JP" altLang="en-US" sz="1200" dirty="0" smtClean="0"/>
              <a:t>・</a:t>
            </a:r>
            <a:r>
              <a:rPr lang="ja-JP" altLang="en-US" sz="1200" dirty="0"/>
              <a:t>全国最大規模の密集市街地の存在</a:t>
            </a:r>
            <a:endParaRPr lang="en-US" altLang="ja-JP" sz="1200" dirty="0"/>
          </a:p>
          <a:p>
            <a:pPr marL="72000" lvl="0" indent="-457200">
              <a:defRPr/>
            </a:pPr>
            <a:r>
              <a:rPr lang="ja-JP" altLang="en-US" sz="1200" dirty="0">
                <a:solidFill>
                  <a:srgbClr val="FF0000"/>
                </a:solidFill>
              </a:rPr>
              <a:t>・公共施設等の老朽化</a:t>
            </a:r>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54" name="角丸四角形 53"/>
          <p:cNvSpPr/>
          <p:nvPr/>
        </p:nvSpPr>
        <p:spPr>
          <a:xfrm>
            <a:off x="6404320" y="215292"/>
            <a:ext cx="2448272" cy="585978"/>
          </a:xfrm>
          <a:prstGeom prst="roundRect">
            <a:avLst/>
          </a:prstGeom>
          <a:solidFill>
            <a:srgbClr val="37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smtClean="0"/>
              <a:t>．</a:t>
            </a:r>
            <a:r>
              <a:rPr lang="ja-JP" altLang="en-US" sz="1400" b="1" dirty="0"/>
              <a:t>人口減少・超高齢社会でも持続可能な地域づくり</a:t>
            </a:r>
          </a:p>
        </p:txBody>
      </p:sp>
      <p:pic>
        <p:nvPicPr>
          <p:cNvPr id="5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3" y="1720371"/>
            <a:ext cx="594736" cy="576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99" y="1720371"/>
            <a:ext cx="594736" cy="576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7434" y="1720371"/>
            <a:ext cx="594736" cy="576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2170" y="1720371"/>
            <a:ext cx="594736" cy="576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364" y="2299278"/>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3403" y="2297636"/>
            <a:ext cx="594736" cy="576000"/>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3762" y="1723278"/>
            <a:ext cx="576000" cy="576000"/>
          </a:xfrm>
          <a:prstGeom prst="rect">
            <a:avLst/>
          </a:prstGeom>
        </p:spPr>
      </p:pic>
      <p:pic>
        <p:nvPicPr>
          <p:cNvPr id="64" name="図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542" y="2295922"/>
            <a:ext cx="576000" cy="576000"/>
          </a:xfrm>
          <a:prstGeom prst="rect">
            <a:avLst/>
          </a:prstGeom>
        </p:spPr>
      </p:pic>
      <p:pic>
        <p:nvPicPr>
          <p:cNvPr id="65" name="図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78139" y="2293720"/>
            <a:ext cx="576000" cy="576000"/>
          </a:xfrm>
          <a:prstGeom prst="rect">
            <a:avLst/>
          </a:prstGeom>
        </p:spPr>
      </p:pic>
    </p:spTree>
    <p:extLst>
      <p:ext uri="{BB962C8B-B14F-4D97-AF65-F5344CB8AC3E}">
        <p14:creationId xmlns:p14="http://schemas.microsoft.com/office/powerpoint/2010/main" val="3658829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2" name="正方形/長方形 1"/>
          <p:cNvSpPr/>
          <p:nvPr/>
        </p:nvSpPr>
        <p:spPr>
          <a:xfrm>
            <a:off x="323527" y="1690928"/>
            <a:ext cx="8515510" cy="276998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が有する多様な機能が、自然災害によって致命的な被害を負わないだけの「強さ」と、被災後も、地域</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活動や経済</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活動が可能な限り速やかに回復し、成長を持続することができるだけの「しなやかさ」を併せ持った地域・</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社会づくり</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を進めることが必要です</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また、地域の高齢化が進む中、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地震・津波・風水害などの様々な災害に対応する上で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防災力の向上を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ソフト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・ハード両面にわたる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対策が必要です。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の安全・安心の確保には治安・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視点も欠かせません。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ひったくりや</a:t>
            </a:r>
            <a:r>
              <a:rPr lang="ja-JP" altLang="en-US" sz="1400" dirty="0"/>
              <a:t>高齢者に対する特殊</a:t>
            </a:r>
            <a:r>
              <a:rPr lang="ja-JP" altLang="en-US" sz="1400" dirty="0" smtClean="0"/>
              <a:t>詐欺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、子どもや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女性に対する性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依然として高水準で推移しています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。交通事故も同様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です。これらの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犯罪や事故等の抑止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のため、地域ぐるみ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での防犯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充実や啓発が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重要です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大規模災害に備え、起きてはならない最悪の事態を想定のうえ、これらの事態を確実に回避するために、平成</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年に「大阪府国土強靭化計画」を策定しました。この計画で位置付けた最悪の事態を回避するために必要な施策の推進を図ります</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659885"/>
            <a:ext cx="8515510" cy="1013490"/>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a:t>
            </a:r>
            <a:r>
              <a:rPr lang="ja-JP" altLang="en-US" sz="1400" b="1" dirty="0">
                <a:solidFill>
                  <a:schemeClr val="tx1"/>
                </a:solidFill>
              </a:rPr>
              <a:t>　</a:t>
            </a:r>
            <a:r>
              <a:rPr lang="ja-JP" altLang="en-US" sz="1400" b="1" dirty="0" smtClean="0">
                <a:solidFill>
                  <a:schemeClr val="tx1"/>
                </a:solidFill>
              </a:rPr>
              <a:t>地震による被害予測</a:t>
            </a:r>
            <a:r>
              <a:rPr lang="ja-JP" altLang="en-US" sz="1050" b="1" dirty="0" smtClean="0">
                <a:solidFill>
                  <a:schemeClr val="tx1"/>
                </a:solidFill>
              </a:rPr>
              <a:t>（人的被害</a:t>
            </a:r>
            <a:r>
              <a:rPr lang="en-US" altLang="ja-JP" sz="1050" b="1" dirty="0" smtClean="0">
                <a:solidFill>
                  <a:schemeClr val="tx1"/>
                </a:solidFill>
              </a:rPr>
              <a:t>(</a:t>
            </a:r>
            <a:r>
              <a:rPr lang="ja-JP" altLang="en-US" sz="1050" b="1" dirty="0" smtClean="0">
                <a:solidFill>
                  <a:schemeClr val="tx1"/>
                </a:solidFill>
              </a:rPr>
              <a:t>死者数</a:t>
            </a:r>
            <a:r>
              <a:rPr lang="en-US" altLang="ja-JP" sz="1050" b="1" dirty="0" smtClean="0">
                <a:solidFill>
                  <a:schemeClr val="tx1"/>
                </a:solidFill>
              </a:rPr>
              <a:t>)</a:t>
            </a:r>
            <a:r>
              <a:rPr lang="ja-JP" altLang="en-US" sz="1050" b="1" dirty="0" smtClean="0">
                <a:solidFill>
                  <a:schemeClr val="tx1"/>
                </a:solidFill>
              </a:rPr>
              <a:t>）</a:t>
            </a:r>
            <a:r>
              <a:rPr lang="ja-JP" altLang="en-US" sz="1400" b="1" dirty="0" smtClean="0">
                <a:solidFill>
                  <a:schemeClr val="tx1"/>
                </a:solidFill>
              </a:rPr>
              <a:t>：約</a:t>
            </a:r>
            <a:r>
              <a:rPr lang="en-US" altLang="ja-JP" sz="1400" b="1" dirty="0" smtClean="0">
                <a:solidFill>
                  <a:schemeClr val="tx1"/>
                </a:solidFill>
              </a:rPr>
              <a:t>134,000</a:t>
            </a:r>
            <a:r>
              <a:rPr lang="ja-JP" altLang="en-US" sz="1400" b="1" dirty="0" smtClean="0">
                <a:solidFill>
                  <a:schemeClr val="tx1"/>
                </a:solidFill>
              </a:rPr>
              <a:t>人</a:t>
            </a:r>
            <a:r>
              <a:rPr lang="ja-JP" altLang="en-US" sz="1400" b="1" dirty="0">
                <a:solidFill>
                  <a:schemeClr val="tx1"/>
                </a:solidFill>
              </a:rPr>
              <a:t>（</a:t>
            </a:r>
            <a:r>
              <a:rPr lang="en-US" altLang="ja-JP" sz="1400" b="1" dirty="0" smtClean="0">
                <a:solidFill>
                  <a:schemeClr val="tx1"/>
                </a:solidFill>
              </a:rPr>
              <a:t>2015</a:t>
            </a:r>
            <a:r>
              <a:rPr lang="ja-JP" altLang="en-US" sz="1400" b="1" dirty="0" smtClean="0">
                <a:solidFill>
                  <a:schemeClr val="tx1"/>
                </a:solidFill>
              </a:rPr>
              <a:t>年度</a:t>
            </a:r>
            <a:r>
              <a:rPr lang="ja-JP" altLang="en-US" sz="1400" b="1" dirty="0">
                <a:solidFill>
                  <a:schemeClr val="tx1"/>
                </a:solidFill>
              </a:rPr>
              <a:t>） ➡　限りなくゼロ</a:t>
            </a:r>
            <a:r>
              <a:rPr lang="ja-JP" altLang="en-US" sz="1400" b="1" dirty="0" smtClean="0">
                <a:solidFill>
                  <a:schemeClr val="tx1"/>
                </a:solidFill>
              </a:rPr>
              <a:t>に（</a:t>
            </a:r>
            <a:r>
              <a:rPr lang="en-US" altLang="ja-JP" sz="1400" b="1" dirty="0" smtClean="0">
                <a:solidFill>
                  <a:schemeClr val="tx1"/>
                </a:solidFill>
              </a:rPr>
              <a:t>2024</a:t>
            </a:r>
            <a:r>
              <a:rPr lang="ja-JP" altLang="en-US" sz="1400" b="1" dirty="0" smtClean="0">
                <a:solidFill>
                  <a:schemeClr val="tx1"/>
                </a:solidFill>
              </a:rPr>
              <a:t>年まで</a:t>
            </a:r>
            <a:r>
              <a:rPr lang="en-US" altLang="ja-JP" sz="1400" b="1" dirty="0">
                <a:solidFill>
                  <a:schemeClr val="tx1"/>
                </a:solidFill>
              </a:rPr>
              <a:t>】</a:t>
            </a:r>
          </a:p>
          <a:p>
            <a:endParaRPr kumimoji="1" lang="en-US" altLang="ja-JP" sz="1400" dirty="0" smtClean="0">
              <a:solidFill>
                <a:schemeClr val="tx1"/>
              </a:solidFill>
            </a:endParaRPr>
          </a:p>
          <a:p>
            <a:r>
              <a:rPr kumimoji="1" lang="ja-JP" altLang="en-US" sz="1400" dirty="0" smtClean="0">
                <a:solidFill>
                  <a:schemeClr val="tx1"/>
                </a:solidFill>
              </a:rPr>
              <a:t>＜参考指標＞ひったくりの認知件数、性犯罪の認知件数</a:t>
            </a:r>
            <a:endParaRPr kumimoji="1" lang="en-US" altLang="ja-JP" sz="1400" dirty="0" smtClean="0">
              <a:solidFill>
                <a:schemeClr val="tx1"/>
              </a:solidFill>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graphicFrame>
        <p:nvGraphicFramePr>
          <p:cNvPr id="33" name="グラフ 32"/>
          <p:cNvGraphicFramePr/>
          <p:nvPr>
            <p:extLst>
              <p:ext uri="{D42A27DB-BD31-4B8C-83A1-F6EECF244321}">
                <p14:modId xmlns:p14="http://schemas.microsoft.com/office/powerpoint/2010/main" val="1528075942"/>
              </p:ext>
            </p:extLst>
          </p:nvPr>
        </p:nvGraphicFramePr>
        <p:xfrm>
          <a:off x="4536000" y="4525793"/>
          <a:ext cx="3498455" cy="2304256"/>
        </p:xfrm>
        <a:graphic>
          <a:graphicData uri="http://schemas.openxmlformats.org/drawingml/2006/chart">
            <c:chart xmlns:c="http://schemas.openxmlformats.org/drawingml/2006/chart" xmlns:r="http://schemas.openxmlformats.org/officeDocument/2006/relationships" r:id="rId2"/>
          </a:graphicData>
        </a:graphic>
      </p:graphicFrame>
      <p:sp>
        <p:nvSpPr>
          <p:cNvPr id="35" name="正方形/長方形 34"/>
          <p:cNvSpPr/>
          <p:nvPr/>
        </p:nvSpPr>
        <p:spPr>
          <a:xfrm>
            <a:off x="4943412" y="4371348"/>
            <a:ext cx="4021076" cy="461665"/>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a:t>
            </a:r>
            <a:r>
              <a:rPr lang="ja-JP" altLang="ja-JP" sz="1200" dirty="0" smtClean="0"/>
              <a:t>性</a:t>
            </a:r>
            <a:r>
              <a:rPr lang="ja-JP" altLang="ja-JP" sz="1200" dirty="0"/>
              <a:t>犯罪</a:t>
            </a:r>
            <a:r>
              <a:rPr lang="ja-JP" altLang="en-US" sz="1200" dirty="0"/>
              <a:t>の</a:t>
            </a:r>
            <a:r>
              <a:rPr lang="ja-JP" altLang="ja-JP" sz="1200" dirty="0"/>
              <a:t>認知</a:t>
            </a:r>
            <a:r>
              <a:rPr lang="ja-JP" altLang="ja-JP" sz="1200" dirty="0" smtClean="0"/>
              <a:t>件</a:t>
            </a:r>
            <a:r>
              <a:rPr lang="ja-JP" altLang="en-US" sz="1200" dirty="0" smtClean="0"/>
              <a:t>数</a:t>
            </a:r>
            <a:r>
              <a:rPr lang="en-US" altLang="ja-JP" sz="1200" dirty="0" smtClean="0"/>
              <a:t/>
            </a:r>
            <a:br>
              <a:rPr lang="en-US" altLang="ja-JP" sz="1200" dirty="0" smtClean="0"/>
            </a:br>
            <a:r>
              <a:rPr lang="ja-JP" altLang="en-US" sz="1200" dirty="0" smtClean="0"/>
              <a:t>　　</a:t>
            </a:r>
            <a:r>
              <a:rPr lang="en-US" altLang="ja-JP" sz="1050" dirty="0" smtClean="0"/>
              <a:t>(</a:t>
            </a:r>
            <a:r>
              <a:rPr lang="ja-JP" altLang="en-US" sz="1050" dirty="0" smtClean="0"/>
              <a:t>強制性交等</a:t>
            </a:r>
            <a:r>
              <a:rPr lang="en-US" altLang="ja-JP" sz="1050" dirty="0" smtClean="0"/>
              <a:t>(</a:t>
            </a:r>
            <a:r>
              <a:rPr lang="ja-JP" altLang="ja-JP" sz="1050" dirty="0" smtClean="0"/>
              <a:t>強姦</a:t>
            </a:r>
            <a:r>
              <a:rPr lang="en-US" altLang="ja-JP" sz="1050" dirty="0" smtClean="0"/>
              <a:t>)</a:t>
            </a:r>
            <a:r>
              <a:rPr lang="ja-JP" altLang="ja-JP" sz="1050" dirty="0" smtClean="0"/>
              <a:t>と</a:t>
            </a:r>
            <a:r>
              <a:rPr lang="ja-JP" altLang="ja-JP" sz="1050" dirty="0"/>
              <a:t>強制わいせつの認知件数の合計</a:t>
            </a:r>
            <a:r>
              <a:rPr lang="en-US" altLang="ja-JP" sz="1050" dirty="0"/>
              <a:t>)</a:t>
            </a:r>
            <a:endParaRPr lang="ja-JP" altLang="ja-JP" sz="1050" dirty="0"/>
          </a:p>
        </p:txBody>
      </p:sp>
      <p:sp>
        <p:nvSpPr>
          <p:cNvPr id="36" name="正方形/長方形 35"/>
          <p:cNvSpPr/>
          <p:nvPr/>
        </p:nvSpPr>
        <p:spPr>
          <a:xfrm>
            <a:off x="796885" y="4400964"/>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smtClean="0"/>
              <a:t>■　ひったくりの認知件数（平成</a:t>
            </a:r>
            <a:r>
              <a:rPr lang="en-US" altLang="ja-JP" sz="1200" dirty="0" smtClean="0"/>
              <a:t>30</a:t>
            </a:r>
            <a:r>
              <a:rPr lang="ja-JP" altLang="en-US" sz="1200" dirty="0" smtClean="0"/>
              <a:t>年</a:t>
            </a:r>
            <a:r>
              <a:rPr lang="ja-JP" altLang="en-US" sz="1050" dirty="0" smtClean="0"/>
              <a:t>）</a:t>
            </a:r>
            <a:endParaRPr lang="ja-JP" altLang="ja-JP" sz="1050" dirty="0"/>
          </a:p>
        </p:txBody>
      </p:sp>
      <p:sp>
        <p:nvSpPr>
          <p:cNvPr id="37" name="テキスト ボックス 36"/>
          <p:cNvSpPr txBox="1"/>
          <p:nvPr/>
        </p:nvSpPr>
        <p:spPr>
          <a:xfrm>
            <a:off x="1262508" y="6676709"/>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zh-TW" altLang="en-US" sz="700" dirty="0" smtClean="0">
                <a:latin typeface="+mn-ea"/>
              </a:rPr>
              <a:t>大阪府</a:t>
            </a:r>
            <a:r>
              <a:rPr lang="zh-TW" altLang="en-US" sz="700" dirty="0">
                <a:latin typeface="+mn-ea"/>
              </a:rPr>
              <a:t>警察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a:t>
            </a:r>
            <a:r>
              <a:rPr lang="ja-JP" altLang="en-US" sz="700" dirty="0" smtClean="0">
                <a:latin typeface="+mn-ea"/>
              </a:rPr>
              <a:t>平成</a:t>
            </a:r>
            <a:r>
              <a:rPr lang="en-US" altLang="ja-JP" sz="700" dirty="0" smtClean="0">
                <a:solidFill>
                  <a:srgbClr val="FF0000"/>
                </a:solidFill>
                <a:latin typeface="+mn-ea"/>
              </a:rPr>
              <a:t>30</a:t>
            </a:r>
            <a:r>
              <a:rPr lang="ja-JP" altLang="en-US" sz="700" dirty="0" smtClean="0">
                <a:latin typeface="+mn-ea"/>
              </a:rPr>
              <a:t>年）</a:t>
            </a:r>
            <a:endParaRPr kumimoji="1" lang="ja-JP" altLang="en-US" sz="700" dirty="0">
              <a:latin typeface="+mn-ea"/>
            </a:endParaRPr>
          </a:p>
        </p:txBody>
      </p:sp>
      <p:sp>
        <p:nvSpPr>
          <p:cNvPr id="38" name="テキスト ボックス 37"/>
          <p:cNvSpPr txBox="1"/>
          <p:nvPr/>
        </p:nvSpPr>
        <p:spPr>
          <a:xfrm>
            <a:off x="5078932" y="6693577"/>
            <a:ext cx="3021460"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大阪府警察</a:t>
            </a:r>
            <a:r>
              <a:rPr lang="zh-TW" altLang="en-US" sz="700" dirty="0">
                <a:latin typeface="+mn-ea"/>
              </a:rPr>
              <a:t>　</a:t>
            </a:r>
            <a:r>
              <a:rPr lang="ja-JP" altLang="en-US" sz="700" dirty="0" smtClean="0">
                <a:latin typeface="+mn-ea"/>
              </a:rPr>
              <a:t>「</a:t>
            </a:r>
            <a:r>
              <a:rPr lang="zh-TW" altLang="en-US" sz="700" dirty="0" smtClean="0">
                <a:latin typeface="+mn-ea"/>
              </a:rPr>
              <a:t>犯罪統計</a:t>
            </a:r>
            <a:r>
              <a:rPr lang="ja-JP" altLang="en-US" sz="700" dirty="0" smtClean="0">
                <a:latin typeface="+mn-ea"/>
              </a:rPr>
              <a:t>」</a:t>
            </a:r>
            <a:r>
              <a:rPr lang="ja-JP" altLang="en-US" sz="700" dirty="0">
                <a:latin typeface="+mn-ea"/>
              </a:rPr>
              <a:t>（</a:t>
            </a:r>
            <a:r>
              <a:rPr lang="ja-JP" altLang="en-US" sz="700" dirty="0" smtClean="0">
                <a:latin typeface="+mn-ea"/>
              </a:rPr>
              <a:t>平成</a:t>
            </a:r>
            <a:r>
              <a:rPr lang="en-US" altLang="ja-JP" sz="700" dirty="0" smtClean="0">
                <a:solidFill>
                  <a:srgbClr val="FF0000"/>
                </a:solidFill>
                <a:latin typeface="+mn-ea"/>
              </a:rPr>
              <a:t>30</a:t>
            </a:r>
            <a:r>
              <a:rPr lang="ja-JP" altLang="en-US" sz="700" dirty="0" smtClean="0">
                <a:latin typeface="+mn-ea"/>
              </a:rPr>
              <a:t>年）</a:t>
            </a:r>
            <a:endParaRPr lang="ja-JP" altLang="en-US" sz="700" dirty="0">
              <a:latin typeface="+mn-ea"/>
            </a:endParaRPr>
          </a:p>
        </p:txBody>
      </p:sp>
      <p:sp>
        <p:nvSpPr>
          <p:cNvPr id="39" name="正方形/長方形 38"/>
          <p:cNvSpPr/>
          <p:nvPr/>
        </p:nvSpPr>
        <p:spPr>
          <a:xfrm>
            <a:off x="7972065" y="5676921"/>
            <a:ext cx="86697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bg2">
                    <a:lumMod val="50000"/>
                  </a:schemeClr>
                </a:solidFill>
              </a:rPr>
              <a:t>■</a:t>
            </a:r>
            <a:r>
              <a:rPr lang="ja-JP" altLang="en-US" sz="1200" dirty="0" smtClean="0">
                <a:solidFill>
                  <a:schemeClr val="tx1"/>
                </a:solidFill>
              </a:rPr>
              <a:t>・・大阪</a:t>
            </a:r>
          </a:p>
          <a:p>
            <a:pPr algn="ctr"/>
            <a:r>
              <a:rPr lang="ja-JP" altLang="en-US" sz="1200" dirty="0" smtClean="0">
                <a:solidFill>
                  <a:srgbClr val="FF0000"/>
                </a:solidFill>
              </a:rPr>
              <a:t>▲</a:t>
            </a:r>
            <a:r>
              <a:rPr kumimoji="1" lang="ja-JP" altLang="en-US" sz="1200" dirty="0" smtClean="0">
                <a:solidFill>
                  <a:schemeClr val="tx1"/>
                </a:solidFill>
              </a:rPr>
              <a:t>・・東京</a:t>
            </a:r>
            <a:endParaRPr kumimoji="1" lang="ja-JP" altLang="en-US" sz="1200" dirty="0">
              <a:solidFill>
                <a:schemeClr val="tx1"/>
              </a:solidFill>
            </a:endParaRPr>
          </a:p>
        </p:txBody>
      </p:sp>
      <p:sp>
        <p:nvSpPr>
          <p:cNvPr id="40" name="テキスト ボックス 39"/>
          <p:cNvSpPr txBox="1"/>
          <p:nvPr/>
        </p:nvSpPr>
        <p:spPr>
          <a:xfrm>
            <a:off x="7668344" y="6613453"/>
            <a:ext cx="495672" cy="200055"/>
          </a:xfrm>
          <a:prstGeom prst="rect">
            <a:avLst/>
          </a:prstGeom>
          <a:noFill/>
        </p:spPr>
        <p:txBody>
          <a:bodyPr wrap="square" rtlCol="0">
            <a:spAutoFit/>
          </a:bodyPr>
          <a:lstStyle/>
          <a:p>
            <a:pPr marL="185738" indent="-185738"/>
            <a:r>
              <a:rPr lang="ja-JP" altLang="en-US" sz="700" dirty="0" smtClean="0">
                <a:latin typeface="+mn-ea"/>
              </a:rPr>
              <a:t>（年）</a:t>
            </a:r>
            <a:endParaRPr lang="ja-JP" altLang="en-US" sz="700" dirty="0">
              <a:latin typeface="+mn-ea"/>
            </a:endParaRPr>
          </a:p>
        </p:txBody>
      </p:sp>
      <p:sp>
        <p:nvSpPr>
          <p:cNvPr id="41" name="テキスト ボックス 40"/>
          <p:cNvSpPr txBox="1"/>
          <p:nvPr/>
        </p:nvSpPr>
        <p:spPr>
          <a:xfrm>
            <a:off x="1043608" y="4654235"/>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sp>
        <p:nvSpPr>
          <p:cNvPr id="42" name="テキスト ボックス 41"/>
          <p:cNvSpPr txBox="1"/>
          <p:nvPr/>
        </p:nvSpPr>
        <p:spPr>
          <a:xfrm>
            <a:off x="4814191" y="4669237"/>
            <a:ext cx="495672" cy="200055"/>
          </a:xfrm>
          <a:prstGeom prst="rect">
            <a:avLst/>
          </a:prstGeom>
          <a:noFill/>
        </p:spPr>
        <p:txBody>
          <a:bodyPr wrap="square" rtlCol="0">
            <a:spAutoFit/>
          </a:bodyPr>
          <a:lstStyle/>
          <a:p>
            <a:pPr marL="185738" indent="-185738"/>
            <a:r>
              <a:rPr lang="ja-JP" altLang="en-US" sz="700" dirty="0" smtClean="0">
                <a:latin typeface="+mn-ea"/>
              </a:rPr>
              <a:t>（</a:t>
            </a:r>
            <a:r>
              <a:rPr lang="ja-JP" altLang="en-US" sz="700" dirty="0">
                <a:latin typeface="+mn-ea"/>
              </a:rPr>
              <a:t>件</a:t>
            </a:r>
            <a:r>
              <a:rPr lang="ja-JP" altLang="en-US" sz="700" dirty="0" smtClean="0">
                <a:latin typeface="+mn-ea"/>
              </a:rPr>
              <a:t>）</a:t>
            </a:r>
            <a:endParaRPr lang="ja-JP" altLang="en-US" sz="700" dirty="0">
              <a:latin typeface="+mn-ea"/>
            </a:endParaRPr>
          </a:p>
        </p:txBody>
      </p:sp>
      <p:graphicFrame>
        <p:nvGraphicFramePr>
          <p:cNvPr id="43" name="グラフ 42"/>
          <p:cNvGraphicFramePr/>
          <p:nvPr>
            <p:extLst>
              <p:ext uri="{D42A27DB-BD31-4B8C-83A1-F6EECF244321}">
                <p14:modId xmlns:p14="http://schemas.microsoft.com/office/powerpoint/2010/main" val="2094313199"/>
              </p:ext>
            </p:extLst>
          </p:nvPr>
        </p:nvGraphicFramePr>
        <p:xfrm>
          <a:off x="820346" y="4628303"/>
          <a:ext cx="3096344" cy="2201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7291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2" name="正方形/長方形 1"/>
          <p:cNvSpPr/>
          <p:nvPr/>
        </p:nvSpPr>
        <p:spPr>
          <a:xfrm>
            <a:off x="179512" y="647768"/>
            <a:ext cx="5261773" cy="3062377"/>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推進等により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、地域の住民自らが地域防災の担い手となる環境整備の充実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を見据え、防潮堤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の強化や道路・鉄道の耐震性強化、密集市街地の解消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住宅・建築物の耐震化の促進、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公園の整備と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いったハード対策を着実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大阪府北部を震源とする地震や平成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及び帰宅困難者への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対応や訪日</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外国人への対応など、既存の取組みの強化や新たな取組みを進めていきます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smtClean="0"/>
              <a:t>■　大阪府</a:t>
            </a:r>
            <a:r>
              <a:rPr lang="ja-JP" altLang="en-US" sz="1200" dirty="0"/>
              <a:t>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a:t>
            </a:r>
            <a:r>
              <a:rPr lang="ja-JP" altLang="en-US" sz="700" dirty="0" smtClean="0">
                <a:latin typeface="+mn-ea"/>
              </a:rPr>
              <a:t>：</a:t>
            </a:r>
            <a:r>
              <a:rPr lang="ja-JP" altLang="en-US" sz="700" dirty="0">
                <a:latin typeface="+mn-ea"/>
              </a:rPr>
              <a:t>大阪府</a:t>
            </a:r>
            <a:r>
              <a:rPr lang="ja-JP" altLang="en-US" sz="700" dirty="0" smtClean="0">
                <a:latin typeface="+mn-ea"/>
              </a:rPr>
              <a:t>危機管理室</a:t>
            </a:r>
            <a:endParaRPr lang="en-US" altLang="ja-JP" sz="700" dirty="0" smtClean="0">
              <a:latin typeface="+mn-ea"/>
            </a:endParaRPr>
          </a:p>
          <a:p>
            <a:pPr marL="185738" indent="-185738"/>
            <a:r>
              <a:rPr lang="ja-JP" altLang="en-US" sz="700" dirty="0" smtClean="0">
                <a:latin typeface="+mn-ea"/>
              </a:rPr>
              <a:t>　　　　「大阪府津波</a:t>
            </a:r>
            <a:r>
              <a:rPr lang="ja-JP" altLang="en-US" sz="700" dirty="0">
                <a:latin typeface="+mn-ea"/>
              </a:rPr>
              <a:t>浸水</a:t>
            </a:r>
            <a:r>
              <a:rPr lang="ja-JP" altLang="en-US" sz="700" dirty="0" smtClean="0">
                <a:latin typeface="+mn-ea"/>
              </a:rPr>
              <a:t>想定」（</a:t>
            </a:r>
            <a:r>
              <a:rPr lang="ja-JP" altLang="en-US" sz="700" dirty="0">
                <a:latin typeface="+mn-ea"/>
              </a:rPr>
              <a:t>平成</a:t>
            </a:r>
            <a:r>
              <a:rPr lang="en-US" altLang="ja-JP" sz="700" dirty="0">
                <a:latin typeface="+mn-ea"/>
              </a:rPr>
              <a:t>25</a:t>
            </a:r>
            <a:r>
              <a:rPr lang="ja-JP" altLang="en-US" sz="700" dirty="0" smtClean="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a:t>
            </a:r>
            <a:r>
              <a:rPr lang="ja-JP" altLang="ja-JP" sz="700" dirty="0" smtClean="0"/>
              <a:t>、津波到</a:t>
            </a:r>
            <a:r>
              <a:rPr lang="ja-JP" altLang="en-US" sz="700" dirty="0" smtClean="0"/>
              <a:t>　　　　　</a:t>
            </a:r>
            <a:endParaRPr lang="en-US" altLang="ja-JP" sz="700" dirty="0" smtClean="0"/>
          </a:p>
          <a:p>
            <a:r>
              <a:rPr lang="ja-JP" altLang="en-US" sz="700" dirty="0"/>
              <a:t>　</a:t>
            </a:r>
            <a:r>
              <a:rPr lang="ja-JP" altLang="en-US" sz="700" dirty="0" smtClean="0"/>
              <a:t>　　　　</a:t>
            </a:r>
            <a:r>
              <a:rPr lang="ja-JP" altLang="ja-JP" sz="700" dirty="0" smtClean="0"/>
              <a:t>達後あるいは避難しな</a:t>
            </a:r>
            <a:r>
              <a:rPr lang="ja-JP" altLang="en-US" sz="700" dirty="0" smtClean="0"/>
              <a:t>い</a:t>
            </a:r>
            <a:r>
              <a:rPr lang="en-US" altLang="ja-JP" sz="700" dirty="0" smtClean="0"/>
              <a:t>:</a:t>
            </a:r>
            <a:r>
              <a:rPr lang="en-US" altLang="ja-JP" sz="700" dirty="0"/>
              <a:t>30</a:t>
            </a:r>
            <a:r>
              <a:rPr lang="ja-JP" altLang="ja-JP" sz="700" dirty="0"/>
              <a:t>％</a:t>
            </a:r>
            <a:r>
              <a:rPr lang="ja-JP" altLang="ja-JP" sz="700" dirty="0" smtClean="0"/>
              <a:t>）</a:t>
            </a:r>
            <a:endParaRPr lang="en-US" altLang="ja-JP" sz="700" dirty="0" smtClean="0"/>
          </a:p>
          <a:p>
            <a:r>
              <a:rPr lang="ja-JP" altLang="ja-JP" sz="700" dirty="0" smtClean="0"/>
              <a:t>※</a:t>
            </a:r>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659110"/>
            <a:ext cx="6079005" cy="3277820"/>
          </a:xfrm>
          <a:prstGeom prst="rect">
            <a:avLst/>
          </a:prstGeom>
        </p:spPr>
        <p:txBody>
          <a:bodyPr wrap="square">
            <a:spAutoFit/>
          </a:bodyPr>
          <a:lstStyle/>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集中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豪雨が頻発する近年の状況を鑑み、まちづくりと連携した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総合的な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治水対策、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土砂災害対策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を実施するとともに、住民の自主的な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避難行動の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促進のため、防災情報の収集、発信機能の高度化を図ります。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の充実等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を含めた応急災害対策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の強化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の実施など、学校・地域における防災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教育の充実を図り、子どもたちが自らの命を守り抜く力の育成を図ります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まちの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安全や治安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の確保に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いては、市町村をはじめ、地域のあらゆる方々と連携し、また、その資源を活用することで地域防犯力を向上させるとともに、活動を地域に根付かせ、さらに活性化し、息の長い自律的な活動へとつなげ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また、防犯教育や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交通安全教育を通じて、子どもたちの安全を確保します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smtClean="0"/>
              <a:t>■　被害軽減目標（人的被害（死者数））</a:t>
            </a:r>
            <a:endParaRPr lang="ja-JP" altLang="en-US" sz="1200" dirty="0"/>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大阪府「</a:t>
            </a:r>
            <a:r>
              <a:rPr kumimoji="1" lang="ja-JP" altLang="en-US" sz="700" dirty="0" smtClean="0">
                <a:latin typeface="+mn-ea"/>
              </a:rPr>
              <a:t>新・大阪府地震防災アクションプラン」（</a:t>
            </a:r>
            <a:r>
              <a:rPr lang="ja-JP" altLang="en-US" sz="700" dirty="0">
                <a:latin typeface="+mn-ea"/>
              </a:rPr>
              <a:t>平成</a:t>
            </a:r>
            <a:r>
              <a:rPr kumimoji="1" lang="en-US" altLang="ja-JP" sz="700" dirty="0" smtClean="0">
                <a:latin typeface="+mn-ea"/>
              </a:rPr>
              <a:t>28</a:t>
            </a:r>
            <a:r>
              <a:rPr kumimoji="1" lang="ja-JP" altLang="en-US" sz="700" dirty="0" smtClean="0">
                <a:latin typeface="+mn-ea"/>
              </a:rPr>
              <a:t>年）</a:t>
            </a:r>
            <a:endParaRPr kumimoji="1" lang="ja-JP" altLang="en-US" sz="700" dirty="0">
              <a:latin typeface="+mn-ea"/>
            </a:endParaRP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8745812" y="2420888"/>
            <a:ext cx="434704" cy="165036"/>
          </a:xfrm>
          <a:prstGeom prst="rect">
            <a:avLst/>
          </a:prstGeom>
          <a:noFill/>
        </p:spPr>
        <p:txBody>
          <a:bodyPr wrap="square" lIns="36000" tIns="36000" rIns="36000" bIns="36000" rtlCol="0">
            <a:spAutoFit/>
          </a:bodyPr>
          <a:lstStyle/>
          <a:p>
            <a:pPr marL="185738" indent="-185738"/>
            <a:r>
              <a:rPr lang="ja-JP" altLang="en-US" sz="600" dirty="0" smtClean="0">
                <a:latin typeface="+mn-ea"/>
              </a:rPr>
              <a:t>（年）</a:t>
            </a:r>
            <a:endParaRPr lang="ja-JP" altLang="en-US" sz="600" dirty="0">
              <a:latin typeface="+mn-ea"/>
            </a:endParaRPr>
          </a:p>
        </p:txBody>
      </p:sp>
    </p:spTree>
    <p:extLst>
      <p:ext uri="{BB962C8B-B14F-4D97-AF65-F5344CB8AC3E}">
        <p14:creationId xmlns:p14="http://schemas.microsoft.com/office/powerpoint/2010/main" val="2884398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を占めることとなる一方で、人口の減少や構成の変化により利用需要が変化することも予想されます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の最適な経営管理という観点から、老朽化や利用状況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施設等全体の状況を把握し、総合的かつ計画的な管理を行う「ファシリティマネジメント」を推進し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施設等の長寿命化と総量最適化・有効活用を図ります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smtClean="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extLst/>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smtClean="0"/>
                <a:t>■　</a:t>
              </a:r>
              <a:r>
                <a:rPr lang="ja-JP" altLang="ja-JP" sz="1200" dirty="0" smtClean="0"/>
                <a:t>公共</a:t>
              </a:r>
              <a:r>
                <a:rPr lang="ja-JP" altLang="ja-JP" sz="1200" dirty="0"/>
                <a:t>施設等</a:t>
              </a:r>
              <a:r>
                <a:rPr lang="ja-JP" altLang="en-US" sz="1200" dirty="0"/>
                <a:t>（建物）の建替時期別延床面積（</a:t>
              </a:r>
              <a:r>
                <a:rPr lang="ja-JP" altLang="en-US" sz="1200" dirty="0" smtClean="0"/>
                <a:t>平成</a:t>
              </a:r>
              <a:r>
                <a:rPr lang="en-US" altLang="ja-JP" sz="1200" dirty="0" smtClean="0"/>
                <a:t>27</a:t>
              </a:r>
              <a:r>
                <a:rPr lang="ja-JP" altLang="en-US" sz="1200" dirty="0" smtClean="0"/>
                <a:t>年</a:t>
              </a:r>
              <a:r>
                <a:rPr lang="ja-JP" altLang="en-US" sz="1200" dirty="0"/>
                <a:t>３</a:t>
              </a:r>
              <a:r>
                <a:rPr lang="ja-JP" altLang="en-US" sz="1200" dirty="0" smtClean="0"/>
                <a:t>月</a:t>
              </a:r>
              <a:r>
                <a:rPr lang="ja-JP" altLang="en-US" sz="1200" dirty="0"/>
                <a:t>末</a:t>
              </a:r>
              <a:r>
                <a:rPr lang="ja-JP" altLang="en-US" sz="1200" dirty="0" smtClean="0"/>
                <a:t>現在）（</a:t>
              </a:r>
              <a:r>
                <a:rPr lang="en-US" altLang="ja-JP" sz="1200" dirty="0" smtClean="0"/>
                <a:t>※</a:t>
              </a:r>
              <a:r>
                <a:rPr lang="ja-JP" altLang="en-US" sz="1200" dirty="0" smtClean="0"/>
                <a:t>１）</a:t>
              </a:r>
              <a:endParaRPr lang="ja-JP" altLang="en-US" sz="1200" dirty="0"/>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a:t>
              </a:r>
              <a:r>
                <a:rPr lang="ja-JP" altLang="en-US" sz="1200" dirty="0" smtClean="0">
                  <a:solidFill>
                    <a:schemeClr val="tx1"/>
                  </a:solidFill>
                  <a:latin typeface="+mn-ea"/>
                </a:rPr>
                <a:t>占める（</a:t>
              </a:r>
              <a:r>
                <a:rPr lang="en-US" altLang="ja-JP" sz="1200" dirty="0" smtClean="0">
                  <a:solidFill>
                    <a:schemeClr val="tx1"/>
                  </a:solidFill>
                  <a:latin typeface="+mn-ea"/>
                </a:rPr>
                <a:t>※</a:t>
              </a:r>
              <a:r>
                <a:rPr lang="ja-JP" altLang="en-US" sz="1200" dirty="0" smtClean="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smtClean="0">
                  <a:solidFill>
                    <a:schemeClr val="tx1"/>
                  </a:solidFill>
                  <a:latin typeface="+mn-ea"/>
                </a:rPr>
                <a:t>２　全ての建物について、耐用年数（</a:t>
              </a:r>
              <a:r>
                <a:rPr lang="en-US" altLang="ja-JP" sz="1050" dirty="0" smtClean="0">
                  <a:solidFill>
                    <a:schemeClr val="tx1"/>
                  </a:solidFill>
                  <a:latin typeface="+mn-ea"/>
                </a:rPr>
                <a:t>50</a:t>
              </a:r>
              <a:r>
                <a:rPr lang="ja-JP" altLang="en-US" sz="1050" dirty="0" smtClean="0">
                  <a:solidFill>
                    <a:schemeClr val="tx1"/>
                  </a:solidFill>
                  <a:latin typeface="+mn-ea"/>
                </a:rPr>
                <a:t>年と仮定）経過後に建替えする場合</a:t>
              </a:r>
              <a:endParaRPr lang="ja-JP" altLang="en-US" sz="1050" dirty="0">
                <a:solidFill>
                  <a:schemeClr val="tx1"/>
                </a:solidFill>
                <a:latin typeface="+mn-ea"/>
              </a:endParaRP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smtClean="0">
                  <a:solidFill>
                    <a:schemeClr val="tx1"/>
                  </a:solidFill>
                  <a:latin typeface="+mn-ea"/>
                </a:rPr>
                <a:t>※</a:t>
              </a:r>
              <a:r>
                <a:rPr lang="ja-JP" altLang="en-US" sz="1050" dirty="0">
                  <a:solidFill>
                    <a:schemeClr val="tx1"/>
                  </a:solidFill>
                  <a:latin typeface="+mn-ea"/>
                </a:rPr>
                <a:t>１</a:t>
              </a:r>
              <a:r>
                <a:rPr lang="ja-JP" altLang="en-US" sz="1050" dirty="0" smtClean="0">
                  <a:solidFill>
                    <a:schemeClr val="tx1"/>
                  </a:solidFill>
                  <a:latin typeface="+mn-ea"/>
                </a:rPr>
                <a:t>　大阪市内の</a:t>
              </a:r>
              <a:r>
                <a:rPr lang="ja-JP" altLang="ja-JP" sz="1050" dirty="0" smtClean="0">
                  <a:solidFill>
                    <a:schemeClr val="tx1"/>
                  </a:solidFill>
                </a:rPr>
                <a:t>府営</a:t>
              </a:r>
              <a:r>
                <a:rPr lang="ja-JP" altLang="ja-JP" sz="1050" dirty="0">
                  <a:solidFill>
                    <a:schemeClr val="tx1"/>
                  </a:solidFill>
                </a:rPr>
                <a:t>住宅については、平成</a:t>
              </a:r>
              <a:r>
                <a:rPr lang="en-US" altLang="ja-JP" sz="1050" dirty="0">
                  <a:solidFill>
                    <a:schemeClr val="tx1"/>
                  </a:solidFill>
                </a:rPr>
                <a:t>27</a:t>
              </a:r>
              <a:r>
                <a:rPr lang="ja-JP" altLang="ja-JP" sz="1050" dirty="0" smtClean="0">
                  <a:solidFill>
                    <a:schemeClr val="tx1"/>
                  </a:solidFill>
                </a:rPr>
                <a:t>年</a:t>
              </a:r>
              <a:r>
                <a:rPr lang="ja-JP" altLang="en-US" sz="1050" dirty="0" smtClean="0">
                  <a:solidFill>
                    <a:schemeClr val="tx1"/>
                  </a:solidFill>
                </a:rPr>
                <a:t>８</a:t>
              </a:r>
              <a:r>
                <a:rPr lang="ja-JP" altLang="ja-JP" sz="1050" dirty="0" smtClean="0">
                  <a:solidFill>
                    <a:schemeClr val="tx1"/>
                  </a:solidFill>
                </a:rPr>
                <a:t>月</a:t>
              </a:r>
              <a:r>
                <a:rPr lang="ja-JP" altLang="en-US" sz="1050" dirty="0">
                  <a:solidFill>
                    <a:schemeClr val="tx1"/>
                  </a:solidFill>
                </a:rPr>
                <a:t>１</a:t>
              </a:r>
              <a:r>
                <a:rPr lang="ja-JP" altLang="ja-JP" sz="1050" dirty="0" smtClean="0">
                  <a:solidFill>
                    <a:schemeClr val="tx1"/>
                  </a:solidFill>
                </a:rPr>
                <a:t>日</a:t>
              </a:r>
              <a:r>
                <a:rPr lang="ja-JP" altLang="ja-JP" sz="1050" dirty="0">
                  <a:solidFill>
                    <a:schemeClr val="tx1"/>
                  </a:solidFill>
                </a:rPr>
                <a:t>に移管済のものについて除いて</a:t>
              </a:r>
              <a:r>
                <a:rPr lang="ja-JP" altLang="ja-JP" sz="1050" dirty="0" smtClean="0">
                  <a:solidFill>
                    <a:schemeClr val="tx1"/>
                  </a:solidFill>
                </a:rPr>
                <a:t>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a:t>
            </a:r>
            <a:r>
              <a:rPr lang="ja-JP" altLang="en-US" sz="700" dirty="0">
                <a:latin typeface="+mn-ea"/>
              </a:rPr>
              <a:t>大阪府ファシリティマネジメント基本方針</a:t>
            </a:r>
            <a:r>
              <a:rPr kumimoji="1" lang="ja-JP" altLang="en-US" sz="700" dirty="0" smtClean="0">
                <a:latin typeface="+mn-ea"/>
              </a:rPr>
              <a:t>」（</a:t>
            </a:r>
            <a:r>
              <a:rPr lang="ja-JP" altLang="en-US" sz="700" dirty="0">
                <a:latin typeface="+mn-ea"/>
              </a:rPr>
              <a:t>平成</a:t>
            </a:r>
            <a:r>
              <a:rPr kumimoji="1" lang="en-US" altLang="ja-JP" sz="700" dirty="0" smtClean="0">
                <a:latin typeface="+mn-ea"/>
              </a:rPr>
              <a:t>27</a:t>
            </a:r>
            <a:r>
              <a:rPr kumimoji="1" lang="ja-JP" altLang="en-US" sz="700" dirty="0" smtClean="0">
                <a:latin typeface="+mn-ea"/>
              </a:rPr>
              <a:t>年</a:t>
            </a:r>
            <a:r>
              <a:rPr kumimoji="1" lang="en-US" altLang="ja-JP" sz="700" dirty="0" smtClean="0">
                <a:latin typeface="+mn-ea"/>
              </a:rPr>
              <a:t>11</a:t>
            </a:r>
            <a:r>
              <a:rPr kumimoji="1" lang="ja-JP" altLang="en-US" sz="700" dirty="0" smtClean="0">
                <a:latin typeface="+mn-ea"/>
              </a:rPr>
              <a:t>月策定、平成</a:t>
            </a:r>
            <a:r>
              <a:rPr kumimoji="1" lang="en-US" altLang="ja-JP" sz="700" dirty="0" smtClean="0">
                <a:latin typeface="+mn-ea"/>
              </a:rPr>
              <a:t>31</a:t>
            </a:r>
            <a:r>
              <a:rPr kumimoji="1" lang="ja-JP" altLang="en-US" sz="700" dirty="0" smtClean="0">
                <a:latin typeface="+mn-ea"/>
              </a:rPr>
              <a:t>年</a:t>
            </a:r>
            <a:r>
              <a:rPr kumimoji="1" lang="en-US" altLang="ja-JP" sz="700" dirty="0" smtClean="0">
                <a:latin typeface="+mn-ea"/>
              </a:rPr>
              <a:t>2</a:t>
            </a:r>
            <a:r>
              <a:rPr kumimoji="1" lang="ja-JP" altLang="en-US" sz="700" dirty="0" smtClean="0">
                <a:latin typeface="+mn-ea"/>
              </a:rPr>
              <a:t>月改訂）</a:t>
            </a:r>
            <a:endParaRPr kumimoji="1" lang="ja-JP" altLang="en-US" sz="700" dirty="0">
              <a:latin typeface="+mn-ea"/>
            </a:endParaRPr>
          </a:p>
        </p:txBody>
      </p:sp>
    </p:spTree>
    <p:extLst>
      <p:ext uri="{BB962C8B-B14F-4D97-AF65-F5344CB8AC3E}">
        <p14:creationId xmlns:p14="http://schemas.microsoft.com/office/powerpoint/2010/main" val="2617048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graphicFrame>
        <p:nvGraphicFramePr>
          <p:cNvPr id="6" name="表 5"/>
          <p:cNvGraphicFramePr>
            <a:graphicFrameLocks noGrp="1"/>
          </p:cNvGraphicFramePr>
          <p:nvPr>
            <p:extLst/>
          </p:nvPr>
        </p:nvGraphicFramePr>
        <p:xfrm>
          <a:off x="539552" y="3442417"/>
          <a:ext cx="8433911" cy="323843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現在値</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smtClean="0">
                          <a:solidFill>
                            <a:sysClr val="windowText" lastClr="000000"/>
                          </a:solidFill>
                          <a:latin typeface="+mn-lt"/>
                        </a:rPr>
                        <a:t>① 若い世代の就職・結婚・出</a:t>
                      </a:r>
                      <a:endParaRPr kumimoji="1" lang="en-US" altLang="ja-JP" sz="1200" dirty="0" smtClean="0">
                        <a:solidFill>
                          <a:sysClr val="windowText" lastClr="000000"/>
                        </a:solidFill>
                        <a:latin typeface="+mn-lt"/>
                      </a:endParaRPr>
                    </a:p>
                    <a:p>
                      <a:pPr algn="l">
                        <a:lnSpc>
                          <a:spcPts val="1400"/>
                        </a:lnSpc>
                      </a:pPr>
                      <a:r>
                        <a:rPr kumimoji="1" lang="en-US" altLang="ja-JP" sz="1200" dirty="0" smtClean="0">
                          <a:solidFill>
                            <a:sysClr val="windowText" lastClr="000000"/>
                          </a:solidFill>
                          <a:latin typeface="+mn-lt"/>
                        </a:rPr>
                        <a:t>   </a:t>
                      </a:r>
                      <a:r>
                        <a:rPr kumimoji="1" lang="ja-JP" altLang="en-US" sz="1200" dirty="0" smtClean="0">
                          <a:solidFill>
                            <a:sysClr val="windowText" lastClr="000000"/>
                          </a:solidFill>
                          <a:latin typeface="+mn-lt"/>
                        </a:rPr>
                        <a:t>産・子育ての希望を実現する</a:t>
                      </a:r>
                      <a:endParaRPr kumimoji="1" lang="ja-JP" altLang="en-US" sz="120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就業率（</a:t>
                      </a:r>
                      <a:r>
                        <a:rPr kumimoji="1" lang="en-US" altLang="ja-JP" sz="1050" b="1" u="sng" dirty="0" smtClean="0">
                          <a:solidFill>
                            <a:sysClr val="windowText" lastClr="000000"/>
                          </a:solidFill>
                          <a:latin typeface="+mn-lt"/>
                        </a:rPr>
                        <a:t>15</a:t>
                      </a:r>
                      <a:r>
                        <a:rPr kumimoji="1" lang="ja-JP" altLang="en-US" sz="1050" b="1" u="sng" dirty="0" smtClean="0">
                          <a:solidFill>
                            <a:sysClr val="windowText" lastClr="000000"/>
                          </a:solidFill>
                          <a:latin typeface="+mn-lt"/>
                        </a:rPr>
                        <a:t>～</a:t>
                      </a:r>
                      <a:r>
                        <a:rPr kumimoji="1" lang="en-US" altLang="ja-JP" sz="1050" b="1" u="sng" dirty="0" smtClean="0">
                          <a:solidFill>
                            <a:sysClr val="windowText" lastClr="000000"/>
                          </a:solidFill>
                          <a:latin typeface="+mn-lt"/>
                        </a:rPr>
                        <a:t>34</a:t>
                      </a:r>
                      <a:r>
                        <a:rPr kumimoji="1" lang="ja-JP" altLang="en-US" sz="1050" b="1" u="sng" dirty="0" smtClean="0">
                          <a:solidFill>
                            <a:sysClr val="windowText" lastClr="000000"/>
                          </a:solidFill>
                          <a:latin typeface="+mn-lt"/>
                        </a:rPr>
                        <a:t>歳）</a:t>
                      </a:r>
                      <a:endParaRPr kumimoji="1" lang="en-US" altLang="ja-JP" sz="1050" b="1" u="sng" dirty="0" smtClean="0">
                        <a:solidFill>
                          <a:sysClr val="windowText" lastClr="000000"/>
                        </a:solidFill>
                        <a:latin typeface="+mn-lt"/>
                      </a:endParaRP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目標：全国平均を上回る</a:t>
                      </a: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目標年（年度）：</a:t>
                      </a:r>
                      <a:r>
                        <a:rPr kumimoji="1" lang="en-US" altLang="ja-JP" sz="1050" dirty="0" smtClean="0">
                          <a:solidFill>
                            <a:sysClr val="windowText" lastClr="000000"/>
                          </a:solidFill>
                          <a:latin typeface="+mn-lt"/>
                        </a:rPr>
                        <a:t>2019</a:t>
                      </a:r>
                      <a:r>
                        <a:rPr kumimoji="1" lang="ja-JP" altLang="en-US" sz="1050" dirty="0" smtClean="0">
                          <a:solidFill>
                            <a:sysClr val="windowText" lastClr="000000"/>
                          </a:solidFill>
                          <a:latin typeface="+mn-lt"/>
                        </a:rPr>
                        <a:t>年度</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      61.07</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62.17</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      64.96</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66.36</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女性の就業率（</a:t>
                      </a:r>
                      <a:r>
                        <a:rPr kumimoji="1" lang="en-US" altLang="ja-JP" sz="1050" b="1" u="sng" dirty="0" smtClean="0">
                          <a:solidFill>
                            <a:sysClr val="windowText" lastClr="000000"/>
                          </a:solidFill>
                          <a:latin typeface="+mn-lt"/>
                        </a:rPr>
                        <a:t>15</a:t>
                      </a:r>
                      <a:r>
                        <a:rPr kumimoji="1" lang="ja-JP" altLang="en-US" sz="1050" b="1" u="sng" dirty="0" smtClean="0">
                          <a:solidFill>
                            <a:sysClr val="windowText" lastClr="000000"/>
                          </a:solidFill>
                          <a:latin typeface="+mn-lt"/>
                        </a:rPr>
                        <a:t>歳～）</a:t>
                      </a:r>
                      <a:endParaRPr kumimoji="1" lang="en-US" altLang="ja-JP" sz="1050" b="1" u="sng" dirty="0" smtClean="0">
                        <a:solidFill>
                          <a:sysClr val="windowText" lastClr="000000"/>
                        </a:solidFill>
                        <a:latin typeface="+mn-lt"/>
                      </a:endParaRP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目標：全国平均を上回る</a:t>
                      </a: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目標年（年度）：</a:t>
                      </a:r>
                      <a:r>
                        <a:rPr kumimoji="1" lang="en-US" altLang="ja-JP" sz="1050" dirty="0" smtClean="0">
                          <a:solidFill>
                            <a:sysClr val="windowText" lastClr="000000"/>
                          </a:solidFill>
                          <a:latin typeface="+mn-lt"/>
                        </a:rPr>
                        <a:t>2019</a:t>
                      </a:r>
                      <a:r>
                        <a:rPr kumimoji="1" lang="ja-JP" altLang="en-US" sz="1050" dirty="0" smtClean="0">
                          <a:solidFill>
                            <a:sysClr val="windowText" lastClr="000000"/>
                          </a:solidFill>
                          <a:latin typeface="+mn-lt"/>
                        </a:rPr>
                        <a:t>年度</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      44.80</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47.72</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dirty="0" smtClean="0">
                          <a:solidFill>
                            <a:sysClr val="windowText" lastClr="000000"/>
                          </a:solidFill>
                          <a:latin typeface="+mn-lt"/>
                        </a:rPr>
                        <a:t>     </a:t>
                      </a:r>
                      <a:r>
                        <a:rPr kumimoji="1" lang="en-US" altLang="ja-JP" sz="1050" b="1" dirty="0" smtClean="0">
                          <a:solidFill>
                            <a:sysClr val="windowText" lastClr="000000"/>
                          </a:solidFill>
                          <a:latin typeface="+mn-lt"/>
                        </a:rPr>
                        <a:t> 48.65</a:t>
                      </a:r>
                      <a:r>
                        <a:rPr kumimoji="1" lang="ja-JP" altLang="en-US" sz="1050" b="1" dirty="0" smtClean="0">
                          <a:solidFill>
                            <a:sysClr val="windowText" lastClr="000000"/>
                          </a:solidFill>
                          <a:latin typeface="+mn-lt"/>
                        </a:rPr>
                        <a:t>％</a:t>
                      </a:r>
                      <a:endParaRPr kumimoji="1" lang="en-US" altLang="ja-JP" sz="1050" b="1" dirty="0" smtClean="0">
                        <a:solidFill>
                          <a:sysClr val="windowText" lastClr="000000"/>
                        </a:solidFill>
                        <a:latin typeface="+mn-lt"/>
                      </a:endParaRPr>
                    </a:p>
                    <a:p>
                      <a:pPr algn="ctr">
                        <a:lnSpc>
                          <a:spcPts val="1400"/>
                        </a:lnSpc>
                      </a:pPr>
                      <a:r>
                        <a:rPr kumimoji="1" lang="en-US" altLang="ja-JP" sz="1050" b="1" dirty="0" smtClean="0">
                          <a:solidFill>
                            <a:sysClr val="windowText" lastClr="000000"/>
                          </a:solidFill>
                          <a:latin typeface="+mn-lt"/>
                        </a:rPr>
                        <a:t>(</a:t>
                      </a:r>
                      <a:r>
                        <a:rPr kumimoji="1" lang="ja-JP" altLang="en-US" sz="1050" b="1" dirty="0" smtClean="0">
                          <a:solidFill>
                            <a:sysClr val="windowText" lastClr="000000"/>
                          </a:solidFill>
                          <a:latin typeface="+mn-lt"/>
                        </a:rPr>
                        <a:t>全国</a:t>
                      </a:r>
                      <a:r>
                        <a:rPr kumimoji="1" lang="en-US" altLang="ja-JP" sz="1050" b="1" dirty="0" smtClean="0">
                          <a:solidFill>
                            <a:sysClr val="windowText" lastClr="000000"/>
                          </a:solidFill>
                          <a:latin typeface="+mn-lt"/>
                        </a:rPr>
                        <a:t>51.55</a:t>
                      </a: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合計特殊出生率</a:t>
                      </a:r>
                    </a:p>
                    <a:p>
                      <a:pPr>
                        <a:lnSpc>
                          <a:spcPts val="1400"/>
                        </a:lnSpc>
                      </a:pPr>
                      <a:r>
                        <a:rPr kumimoji="1" lang="ja-JP" altLang="en-US" sz="1050" baseline="0" dirty="0" smtClean="0">
                          <a:solidFill>
                            <a:sysClr val="windowText" lastClr="000000"/>
                          </a:solidFill>
                          <a:latin typeface="+mn-lt"/>
                        </a:rPr>
                        <a:t>  </a:t>
                      </a:r>
                      <a:r>
                        <a:rPr kumimoji="1" lang="ja-JP" altLang="en-US" sz="1050" dirty="0" smtClean="0">
                          <a:solidFill>
                            <a:sysClr val="windowText" lastClr="000000"/>
                          </a:solidFill>
                          <a:latin typeface="+mn-lt"/>
                        </a:rPr>
                        <a:t>目標：前年を上回る</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ja-JP" altLang="en-US" sz="1050" dirty="0" smtClean="0">
                          <a:solidFill>
                            <a:sysClr val="windowText" lastClr="000000"/>
                          </a:solidFill>
                          <a:latin typeface="+mn-lt"/>
                        </a:rPr>
                        <a:t>　　　　　</a:t>
                      </a:r>
                      <a:r>
                        <a:rPr kumimoji="1" lang="ja-JP" altLang="en-US" sz="1050" b="1" dirty="0" smtClean="0">
                          <a:solidFill>
                            <a:sysClr val="windowText" lastClr="000000"/>
                          </a:solidFill>
                          <a:latin typeface="+mn-lt"/>
                        </a:rPr>
                        <a:t>　</a:t>
                      </a:r>
                      <a:r>
                        <a:rPr kumimoji="1" lang="en-US" altLang="ja-JP" sz="1050" b="1" dirty="0" smtClean="0">
                          <a:solidFill>
                            <a:sysClr val="windowText" lastClr="000000"/>
                          </a:solidFill>
                          <a:latin typeface="+mn-lt"/>
                        </a:rPr>
                        <a:t>1.35</a:t>
                      </a:r>
                      <a:r>
                        <a:rPr kumimoji="1" lang="ja-JP" altLang="en-US" sz="1050" b="1" dirty="0" smtClean="0">
                          <a:solidFill>
                            <a:sysClr val="windowText" lastClr="000000"/>
                          </a:solidFill>
                          <a:latin typeface="+mn-lt"/>
                        </a:rPr>
                        <a:t>（概数）</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smtClean="0">
                          <a:solidFill>
                            <a:sysClr val="windowText" lastClr="000000"/>
                          </a:solidFill>
                          <a:latin typeface="+mn-lt"/>
                        </a:rPr>
                        <a:t>② 次代の大阪を担う人をつくる</a:t>
                      </a:r>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全国学力・学習状況調査における</a:t>
                      </a:r>
                      <a:endParaRPr kumimoji="1" lang="en-US" altLang="ja-JP" sz="1050" b="1" u="sng" dirty="0" smtClean="0">
                        <a:solidFill>
                          <a:sysClr val="windowText" lastClr="000000"/>
                        </a:solidFill>
                        <a:latin typeface="+mn-lt"/>
                      </a:endParaRPr>
                    </a:p>
                    <a:p>
                      <a:pPr>
                        <a:lnSpc>
                          <a:spcPts val="1400"/>
                        </a:lnSpc>
                      </a:pPr>
                      <a:r>
                        <a:rPr kumimoji="1" lang="ja-JP" altLang="en-US" sz="1050" b="1" u="sng" dirty="0" smtClean="0">
                          <a:solidFill>
                            <a:sysClr val="windowText" lastClr="000000"/>
                          </a:solidFill>
                          <a:latin typeface="+mn-lt"/>
                        </a:rPr>
                        <a:t>平均正答率</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目標：全国水準をめざす</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zh-CN" altLang="en-US" sz="1050" b="1" dirty="0" smtClean="0">
                          <a:solidFill>
                            <a:sysClr val="windowText" lastClr="000000"/>
                          </a:solidFill>
                          <a:latin typeface="+mn-lt"/>
                        </a:rPr>
                        <a:t>小：</a:t>
                      </a:r>
                      <a:r>
                        <a:rPr kumimoji="1" lang="en-US" altLang="zh-CN" sz="1050" b="1" dirty="0" smtClean="0">
                          <a:solidFill>
                            <a:sysClr val="windowText" lastClr="000000"/>
                          </a:solidFill>
                          <a:latin typeface="+mn-lt"/>
                        </a:rPr>
                        <a:t>62.3(</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63.9)</a:t>
                      </a:r>
                    </a:p>
                    <a:p>
                      <a:pPr algn="ctr">
                        <a:lnSpc>
                          <a:spcPts val="1400"/>
                        </a:lnSpc>
                      </a:pPr>
                      <a:r>
                        <a:rPr kumimoji="1" lang="zh-CN" altLang="en-US" sz="1050" b="1" dirty="0" smtClean="0">
                          <a:solidFill>
                            <a:sysClr val="windowText" lastClr="000000"/>
                          </a:solidFill>
                          <a:latin typeface="+mn-lt"/>
                        </a:rPr>
                        <a:t>中：</a:t>
                      </a:r>
                      <a:r>
                        <a:rPr kumimoji="1" lang="en-US" altLang="zh-CN" sz="1050" b="1" dirty="0" smtClean="0">
                          <a:solidFill>
                            <a:sysClr val="windowText" lastClr="000000"/>
                          </a:solidFill>
                          <a:latin typeface="+mn-lt"/>
                        </a:rPr>
                        <a:t>61.2(</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zh-CN" altLang="en-US" sz="1050" b="1" dirty="0" smtClean="0">
                          <a:solidFill>
                            <a:sysClr val="windowText" lastClr="000000"/>
                          </a:solidFill>
                          <a:latin typeface="+mn-lt"/>
                        </a:rPr>
                        <a:t>小：</a:t>
                      </a:r>
                      <a:r>
                        <a:rPr kumimoji="1" lang="en-US" altLang="zh-CN" sz="1050" b="1" dirty="0" smtClean="0">
                          <a:solidFill>
                            <a:sysClr val="windowText" lastClr="000000"/>
                          </a:solidFill>
                          <a:latin typeface="+mn-lt"/>
                        </a:rPr>
                        <a:t>58.</a:t>
                      </a:r>
                      <a:r>
                        <a:rPr kumimoji="1" lang="en-US" altLang="ja-JP" sz="1050" b="1" dirty="0" smtClean="0">
                          <a:solidFill>
                            <a:sysClr val="windowText" lastClr="000000"/>
                          </a:solidFill>
                          <a:latin typeface="+mn-lt"/>
                        </a:rPr>
                        <a:t>6</a:t>
                      </a:r>
                      <a:r>
                        <a:rPr kumimoji="1" lang="en-US" altLang="zh-CN" sz="1050" b="1" dirty="0" smtClean="0">
                          <a:solidFill>
                            <a:sysClr val="windowText" lastClr="000000"/>
                          </a:solidFill>
                          <a:latin typeface="+mn-lt"/>
                        </a:rPr>
                        <a:t>(</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60.1)</a:t>
                      </a:r>
                    </a:p>
                    <a:p>
                      <a:pPr algn="ctr">
                        <a:lnSpc>
                          <a:spcPts val="1400"/>
                        </a:lnSpc>
                      </a:pPr>
                      <a:r>
                        <a:rPr kumimoji="1" lang="zh-CN" altLang="en-US" sz="1050" b="1" dirty="0" smtClean="0">
                          <a:solidFill>
                            <a:sysClr val="windowText" lastClr="000000"/>
                          </a:solidFill>
                          <a:latin typeface="+mn-lt"/>
                        </a:rPr>
                        <a:t>中：</a:t>
                      </a:r>
                      <a:r>
                        <a:rPr kumimoji="1" lang="en-US" altLang="zh-CN" sz="1050" b="1" dirty="0" smtClean="0">
                          <a:solidFill>
                            <a:sysClr val="windowText" lastClr="000000"/>
                          </a:solidFill>
                          <a:latin typeface="+mn-lt"/>
                        </a:rPr>
                        <a:t>61.3(</a:t>
                      </a:r>
                      <a:r>
                        <a:rPr kumimoji="1" lang="zh-CN" altLang="en-US" sz="1050" b="1" dirty="0" smtClean="0">
                          <a:solidFill>
                            <a:sysClr val="windowText" lastClr="000000"/>
                          </a:solidFill>
                          <a:latin typeface="+mn-lt"/>
                        </a:rPr>
                        <a:t>全国</a:t>
                      </a:r>
                      <a:r>
                        <a:rPr kumimoji="1" lang="en-US" altLang="zh-CN" sz="1050" b="1" dirty="0" smtClean="0">
                          <a:solidFill>
                            <a:sysClr val="windowText" lastClr="000000"/>
                          </a:solidFill>
                          <a:latin typeface="+mn-lt"/>
                        </a:rPr>
                        <a:t>6</a:t>
                      </a:r>
                      <a:r>
                        <a:rPr kumimoji="1" lang="en-US" altLang="ja-JP" sz="1050" b="1" dirty="0" smtClean="0">
                          <a:solidFill>
                            <a:sysClr val="windowText" lastClr="000000"/>
                          </a:solidFill>
                          <a:latin typeface="+mn-lt"/>
                        </a:rPr>
                        <a:t>2.6</a:t>
                      </a:r>
                      <a:r>
                        <a:rPr kumimoji="1" lang="en-US" altLang="zh-CN" sz="1050" b="1" dirty="0" smtClean="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smtClean="0">
                          <a:solidFill>
                            <a:sysClr val="windowText" lastClr="000000"/>
                          </a:solidFill>
                          <a:latin typeface="+mn-lt"/>
                        </a:rPr>
                        <a:t>少年非行防止活動ネットワーク構築市町村</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目標：全市町村での構築</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目標年</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2019</a:t>
                      </a:r>
                      <a:r>
                        <a:rPr kumimoji="1" lang="ja-JP" altLang="en-US" sz="1050" u="none" dirty="0" smtClean="0">
                          <a:solidFill>
                            <a:sysClr val="windowText" lastClr="000000"/>
                          </a:solidFill>
                          <a:latin typeface="+mn-lt"/>
                        </a:rPr>
                        <a:t>年度</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これらの取組みの結果、第</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期総合戦略の具体的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目標の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基本目標①「若い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世代の就職・結婚・</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・子育ての希望を実現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する」について、</a:t>
            </a:r>
            <a:r>
              <a:rPr lang="ja-JP" altLang="en-US" sz="1600" dirty="0" smtClean="0"/>
              <a:t>若者や女性の就業率や合計特殊出生率の指標には、具体的目標を達成していないものの、一定の改善傾向は見られます。</a:t>
            </a:r>
            <a:endParaRPr lang="en-US" altLang="ja-JP" sz="1600" dirty="0" smtClean="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基本目標②「次代の大阪を担う人をつくる」について、少年</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非行防止活動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ネットワークは全市町村で構築されたものの、小・中学生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の学力・学習状況調査については、全国平均よりやや低い状況が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323528" y="678755"/>
            <a:ext cx="8640960" cy="3323987"/>
          </a:xfrm>
          <a:prstGeom prst="rect">
            <a:avLst/>
          </a:prstGeom>
        </p:spPr>
        <p:txBody>
          <a:bodyPr wrap="square">
            <a:spAutoFit/>
          </a:bodyPr>
          <a:lstStyle/>
          <a:p>
            <a:pPr marL="180000" indent="-457200" algn="just"/>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　</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年まで</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にゼロに</a:t>
            </a:r>
            <a:r>
              <a:rPr lang="ja-JP" altLang="en-US" sz="140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ことを</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目指す「大阪ブルー・オーシャン・ビジョン」が共有されるなど、世界的にも環境に</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対する</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関心が高まっており、環境</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やさしい</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都市の実現が求められています。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〇　</a:t>
            </a:r>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大阪府では、</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１月に、</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・関西万博の開催地として</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先進都市を目指し、使い捨てプラスチック削減のさらなる推進やプラスチックの資源循環の推進などを盛り込んだ「おおさかプラスチックごみゼロ宣言」</a:t>
            </a:r>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を大阪市</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共同</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行い</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対して啓発</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努めていきます</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拡大、</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省エネの</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促進や</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温室効果ガスの</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排出削減など、</a:t>
            </a:r>
            <a:r>
              <a:rPr lang="ja-JP" altLang="ja-JP" sz="1400" dirty="0" smtClean="0">
                <a:solidFill>
                  <a:srgbClr val="FF0000"/>
                </a:solidFill>
              </a:rPr>
              <a:t>ヒートアイランド</a:t>
            </a:r>
            <a:r>
              <a:rPr lang="ja-JP" altLang="ja-JP" sz="1400" dirty="0">
                <a:solidFill>
                  <a:srgbClr val="FF0000"/>
                </a:solidFill>
              </a:rPr>
              <a:t>対策や温暖化対策に</a:t>
            </a:r>
            <a:r>
              <a:rPr lang="ja-JP" altLang="ja-JP" sz="1400" dirty="0" smtClean="0">
                <a:solidFill>
                  <a:srgbClr val="FF0000"/>
                </a:solidFill>
              </a:rPr>
              <a:t>関する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また、食品ロス対策についても、府民への啓発など、企業と連携して取り組んでいきます。</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99164" y="6532993"/>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気象庁・大阪管区気象台ホームページより大阪府環境農林水産部作成</a:t>
            </a:r>
            <a:endParaRPr kumimoji="1" lang="ja-JP" altLang="en-US" sz="700" dirty="0">
              <a:latin typeface="+mn-ea"/>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4" name="正方形/長方形 23"/>
          <p:cNvSpPr/>
          <p:nvPr/>
        </p:nvSpPr>
        <p:spPr>
          <a:xfrm>
            <a:off x="461935" y="4076215"/>
            <a:ext cx="1983249" cy="276999"/>
          </a:xfrm>
          <a:prstGeom prst="rect">
            <a:avLst/>
          </a:prstGeom>
        </p:spPr>
        <p:txBody>
          <a:bodyPr wrap="square">
            <a:spAutoFit/>
          </a:bodyPr>
          <a:lstStyle/>
          <a:p>
            <a:r>
              <a:rPr lang="ja-JP" altLang="en-US" sz="1200" dirty="0" smtClean="0"/>
              <a:t>■　年間平均気温の推移</a:t>
            </a:r>
            <a:endParaRPr lang="ja-JP" altLang="en-US" sz="1200" dirty="0"/>
          </a:p>
        </p:txBody>
      </p:sp>
      <p:sp>
        <p:nvSpPr>
          <p:cNvPr id="25" name="正方形/長方形 24"/>
          <p:cNvSpPr/>
          <p:nvPr/>
        </p:nvSpPr>
        <p:spPr>
          <a:xfrm>
            <a:off x="4377660" y="4103510"/>
            <a:ext cx="3240360" cy="276999"/>
          </a:xfrm>
          <a:prstGeom prst="rect">
            <a:avLst/>
          </a:prstGeom>
        </p:spPr>
        <p:txBody>
          <a:bodyPr wrap="square">
            <a:spAutoFit/>
          </a:bodyPr>
          <a:lstStyle/>
          <a:p>
            <a:r>
              <a:rPr lang="ja-JP" altLang="en-US" sz="1200" dirty="0" smtClean="0"/>
              <a:t>■　全国</a:t>
            </a:r>
            <a:r>
              <a:rPr lang="en-US" altLang="ja-JP" sz="1200" dirty="0"/>
              <a:t>3</a:t>
            </a:r>
            <a:r>
              <a:rPr lang="ja-JP" altLang="en-US" sz="1200" dirty="0" smtClean="0"/>
              <a:t>都市</a:t>
            </a:r>
            <a:r>
              <a:rPr lang="ja-JP" altLang="en-US" sz="1200" dirty="0"/>
              <a:t>における</a:t>
            </a:r>
            <a:r>
              <a:rPr lang="ja-JP" altLang="en-US" sz="1200" dirty="0" smtClean="0"/>
              <a:t>熱帯夜</a:t>
            </a:r>
            <a:r>
              <a:rPr lang="ja-JP" altLang="en-US" sz="1200" dirty="0"/>
              <a:t>日数</a:t>
            </a:r>
            <a:r>
              <a:rPr lang="ja-JP" altLang="en-US" sz="1200" dirty="0" smtClean="0"/>
              <a:t>の</a:t>
            </a:r>
            <a:r>
              <a:rPr lang="ja-JP" altLang="en-US" sz="1200" dirty="0"/>
              <a:t>比較</a:t>
            </a:r>
          </a:p>
        </p:txBody>
      </p:sp>
      <p:sp>
        <p:nvSpPr>
          <p:cNvPr id="26" name="テキスト ボックス 25"/>
          <p:cNvSpPr txBox="1"/>
          <p:nvPr/>
        </p:nvSpPr>
        <p:spPr>
          <a:xfrm>
            <a:off x="4494384" y="6540461"/>
            <a:ext cx="4176464"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気象庁データより大阪府環境農林水産部作成</a:t>
            </a:r>
            <a:endParaRPr kumimoji="1" lang="ja-JP" altLang="en-US" sz="700" dirty="0">
              <a:latin typeface="+mn-ea"/>
            </a:endParaRPr>
          </a:p>
        </p:txBody>
      </p:sp>
      <p:pic>
        <p:nvPicPr>
          <p:cNvPr id="27" name="図 26"/>
          <p:cNvPicPr>
            <a:picLocks noChangeAspect="1"/>
          </p:cNvPicPr>
          <p:nvPr/>
        </p:nvPicPr>
        <p:blipFill>
          <a:blip r:embed="rId2"/>
          <a:stretch>
            <a:fillRect/>
          </a:stretch>
        </p:blipFill>
        <p:spPr>
          <a:xfrm>
            <a:off x="204910" y="4234791"/>
            <a:ext cx="3909580" cy="2493356"/>
          </a:xfrm>
          <a:prstGeom prst="rect">
            <a:avLst/>
          </a:prstGeom>
        </p:spPr>
      </p:pic>
      <p:pic>
        <p:nvPicPr>
          <p:cNvPr id="28" name="図 27"/>
          <p:cNvPicPr>
            <a:picLocks noChangeAspect="1"/>
          </p:cNvPicPr>
          <p:nvPr/>
        </p:nvPicPr>
        <p:blipFill>
          <a:blip r:embed="rId3"/>
          <a:stretch>
            <a:fillRect/>
          </a:stretch>
        </p:blipFill>
        <p:spPr>
          <a:xfrm>
            <a:off x="4108498" y="4014340"/>
            <a:ext cx="4278322" cy="2820240"/>
          </a:xfrm>
          <a:prstGeom prst="rect">
            <a:avLst/>
          </a:prstGeom>
        </p:spPr>
      </p:pic>
    </p:spTree>
    <p:extLst>
      <p:ext uri="{BB962C8B-B14F-4D97-AF65-F5344CB8AC3E}">
        <p14:creationId xmlns:p14="http://schemas.microsoft.com/office/powerpoint/2010/main" val="6411362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弱　</a:t>
            </a:r>
            <a:r>
              <a:rPr lang="ja-JP" altLang="en-US" sz="1400" b="1" dirty="0" err="1" smtClean="0">
                <a:solidFill>
                  <a:schemeClr val="tx1"/>
                </a:solidFill>
              </a:rPr>
              <a:t>み</a:t>
            </a: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強　</a:t>
            </a:r>
            <a:r>
              <a:rPr lang="ja-JP" altLang="en-US" sz="1400" b="1" dirty="0" err="1" smtClean="0">
                <a:solidFill>
                  <a:schemeClr val="tx1"/>
                </a:solidFill>
              </a:rPr>
              <a:t>み</a:t>
            </a:r>
            <a:endParaRPr lang="en-US" altLang="ja-JP" sz="1400" b="1" dirty="0" smtClean="0">
              <a:solidFill>
                <a:schemeClr val="tx1"/>
              </a:solidFill>
            </a:endParaRPr>
          </a:p>
          <a:p>
            <a:pPr algn="ctr"/>
            <a:endParaRPr kumimoji="1" lang="en-US" altLang="ja-JP" sz="1400" b="1"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endParaRPr kumimoji="1" lang="en-US" altLang="ja-JP" sz="1400" b="1" dirty="0" smtClean="0"/>
          </a:p>
          <a:p>
            <a:pPr algn="ctr"/>
            <a:endParaRPr kumimoji="1"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　</a:t>
            </a:r>
            <a:endParaRPr kumimoji="1" lang="en-US" altLang="ja-JP" sz="1400" b="1" dirty="0" smtClean="0">
              <a:solidFill>
                <a:schemeClr val="tx1"/>
              </a:solidFill>
            </a:endParaRPr>
          </a:p>
          <a:p>
            <a:r>
              <a:rPr kumimoji="1" lang="ja-JP" altLang="en-US" sz="1400" b="1" dirty="0" smtClean="0">
                <a:solidFill>
                  <a:schemeClr val="tx1"/>
                </a:solidFill>
              </a:rPr>
              <a:t>強</a:t>
            </a:r>
            <a:endParaRPr kumimoji="1" lang="en-US" altLang="ja-JP" sz="1400" b="1" dirty="0" smtClean="0">
              <a:solidFill>
                <a:schemeClr val="tx1"/>
              </a:solidFill>
            </a:endParaRPr>
          </a:p>
          <a:p>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smtClean="0"/>
              <a:t>　</a:t>
            </a:r>
            <a:r>
              <a:rPr lang="ja-JP" altLang="en-US" sz="1600" b="1" dirty="0"/>
              <a:t>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smtClean="0">
                <a:solidFill>
                  <a:schemeClr val="tx1"/>
                </a:solidFill>
              </a:rPr>
              <a:t>　（</a:t>
            </a:r>
            <a:r>
              <a:rPr lang="ja-JP" altLang="en-US" sz="1400" dirty="0">
                <a:solidFill>
                  <a:schemeClr val="tx1"/>
                </a:solidFill>
              </a:rPr>
              <a:t>１）産業の創出・</a:t>
            </a:r>
            <a:r>
              <a:rPr lang="ja-JP" altLang="en-US" sz="1400" dirty="0" smtClean="0">
                <a:solidFill>
                  <a:schemeClr val="tx1"/>
                </a:solidFill>
              </a:rPr>
              <a:t>振興（イノベーション</a:t>
            </a:r>
            <a:r>
              <a:rPr lang="ja-JP" altLang="en-US" sz="1400" dirty="0">
                <a:solidFill>
                  <a:schemeClr val="tx1"/>
                </a:solidFill>
              </a:rPr>
              <a:t>の創出、起業・第二</a:t>
            </a:r>
            <a:r>
              <a:rPr lang="ja-JP" altLang="en-US" sz="1400" dirty="0" smtClean="0">
                <a:solidFill>
                  <a:schemeClr val="tx1"/>
                </a:solidFill>
              </a:rPr>
              <a:t>創業、</a:t>
            </a:r>
            <a:r>
              <a:rPr lang="ja-JP" altLang="en-US" sz="1400" dirty="0">
                <a:solidFill>
                  <a:srgbClr val="FF0000"/>
                </a:solidFill>
              </a:rPr>
              <a:t>先端技術</a:t>
            </a:r>
            <a:r>
              <a:rPr lang="ja-JP" altLang="en-US" sz="1400" dirty="0" smtClean="0">
                <a:solidFill>
                  <a:srgbClr val="FF0000"/>
                </a:solidFill>
              </a:rPr>
              <a:t>を活用した生産性の向上、外国</a:t>
            </a:r>
            <a:r>
              <a:rPr lang="ja-JP" altLang="en-US" sz="1400" dirty="0">
                <a:solidFill>
                  <a:srgbClr val="FF0000"/>
                </a:solidFill>
              </a:rPr>
              <a:t>人材</a:t>
            </a:r>
            <a:r>
              <a:rPr lang="ja-JP" altLang="en-US" sz="1400" dirty="0" smtClean="0">
                <a:solidFill>
                  <a:srgbClr val="FF0000"/>
                </a:solidFill>
              </a:rPr>
              <a:t>の円滑</a:t>
            </a:r>
            <a:endParaRPr lang="en-US" altLang="ja-JP" sz="1400" dirty="0" smtClean="0">
              <a:solidFill>
                <a:srgbClr val="FF0000"/>
              </a:solidFill>
            </a:endParaRPr>
          </a:p>
          <a:p>
            <a:r>
              <a:rPr lang="ja-JP" altLang="en-US" sz="1400" dirty="0" smtClean="0">
                <a:solidFill>
                  <a:srgbClr val="FF0000"/>
                </a:solidFill>
              </a:rPr>
              <a:t>                                   な受入れ促進</a:t>
            </a:r>
            <a:r>
              <a:rPr lang="ja-JP" altLang="en-US" sz="1400" dirty="0">
                <a:solidFill>
                  <a:schemeClr val="tx1"/>
                </a:solidFill>
              </a:rPr>
              <a:t>　</a:t>
            </a:r>
            <a:r>
              <a:rPr lang="ja-JP" altLang="en-US" sz="1400" dirty="0" smtClean="0">
                <a:solidFill>
                  <a:srgbClr val="FF0000"/>
                </a:solidFill>
              </a:rPr>
              <a:t>事業</a:t>
            </a:r>
            <a:r>
              <a:rPr lang="ja-JP" altLang="en-US" sz="1400" dirty="0">
                <a:solidFill>
                  <a:srgbClr val="FF0000"/>
                </a:solidFill>
              </a:rPr>
              <a:t>継承の</a:t>
            </a:r>
            <a:r>
              <a:rPr lang="ja-JP" altLang="en-US" sz="1400" dirty="0" smtClean="0">
                <a:solidFill>
                  <a:srgbClr val="FF0000"/>
                </a:solidFill>
              </a:rPr>
              <a:t>支援</a:t>
            </a:r>
            <a:r>
              <a:rPr lang="ja-JP" altLang="en-US" sz="1400" dirty="0" smtClean="0">
                <a:solidFill>
                  <a:schemeClr val="tx1"/>
                </a:solidFill>
              </a:rPr>
              <a:t>　等）</a:t>
            </a:r>
            <a:endParaRPr lang="en-US" altLang="ja-JP" sz="1400" dirty="0">
              <a:solidFill>
                <a:schemeClr val="tx1"/>
              </a:solidFill>
            </a:endParaRPr>
          </a:p>
          <a:p>
            <a:r>
              <a:rPr lang="ja-JP" altLang="en-US" sz="1400" dirty="0" smtClean="0">
                <a:solidFill>
                  <a:schemeClr val="tx1"/>
                </a:solidFill>
              </a:rPr>
              <a:t>　（</a:t>
            </a:r>
            <a:r>
              <a:rPr lang="ja-JP" altLang="en-US" sz="1400" dirty="0">
                <a:solidFill>
                  <a:schemeClr val="tx1"/>
                </a:solidFill>
              </a:rPr>
              <a:t>２）企業立地の</a:t>
            </a:r>
            <a:r>
              <a:rPr lang="ja-JP" altLang="en-US" sz="1400" dirty="0" smtClean="0">
                <a:solidFill>
                  <a:schemeClr val="tx1"/>
                </a:solidFill>
              </a:rPr>
              <a:t>促進（東京圏</a:t>
            </a:r>
            <a:r>
              <a:rPr lang="ja-JP" altLang="en-US" sz="1400" dirty="0">
                <a:solidFill>
                  <a:schemeClr val="tx1"/>
                </a:solidFill>
              </a:rPr>
              <a:t>等への経済機能の流出</a:t>
            </a:r>
            <a:r>
              <a:rPr lang="ja-JP" altLang="en-US" sz="1400" dirty="0" smtClean="0">
                <a:solidFill>
                  <a:schemeClr val="tx1"/>
                </a:solidFill>
              </a:rPr>
              <a:t>抑制）</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rPr>
              <a:t>３）活力ある農林水産業の</a:t>
            </a:r>
            <a:r>
              <a:rPr lang="ja-JP" altLang="en-US" sz="1400" dirty="0" smtClean="0">
                <a:solidFill>
                  <a:schemeClr val="tx1"/>
                </a:solidFill>
              </a:rPr>
              <a:t>実現（都市型</a:t>
            </a:r>
            <a:r>
              <a:rPr lang="ja-JP" altLang="en-US" sz="1400" dirty="0">
                <a:solidFill>
                  <a:schemeClr val="tx1"/>
                </a:solidFill>
              </a:rPr>
              <a:t>農業の振興　農水産物、加工食品</a:t>
            </a:r>
            <a:r>
              <a:rPr lang="ja-JP" altLang="en-US" sz="1400" dirty="0" smtClean="0">
                <a:solidFill>
                  <a:schemeClr val="tx1"/>
                </a:solidFill>
              </a:rPr>
              <a:t>など特産品の海外展開等）</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rPr>
              <a:t>４）多様な担い手との</a:t>
            </a:r>
            <a:r>
              <a:rPr lang="ja-JP" altLang="en-US" sz="1400" dirty="0" smtClean="0">
                <a:solidFill>
                  <a:schemeClr val="tx1"/>
                </a:solidFill>
              </a:rPr>
              <a:t>協働（民間</a:t>
            </a:r>
            <a:r>
              <a:rPr lang="ja-JP" altLang="en-US" sz="1400" dirty="0">
                <a:solidFill>
                  <a:schemeClr val="tx1"/>
                </a:solidFill>
              </a:rPr>
              <a:t>など多様な担い手との幅広い連携・</a:t>
            </a:r>
            <a:r>
              <a:rPr lang="ja-JP" altLang="en-US" sz="1400" dirty="0" smtClean="0">
                <a:solidFill>
                  <a:schemeClr val="tx1"/>
                </a:solidFill>
              </a:rPr>
              <a:t>ネットワーク）</a:t>
            </a:r>
            <a:endParaRPr lang="en-US" altLang="ja-JP" sz="1400" dirty="0" smtClean="0">
              <a:solidFill>
                <a:schemeClr val="tx1"/>
              </a:solidFill>
            </a:endParaRPr>
          </a:p>
          <a:p>
            <a:r>
              <a:rPr lang="ja-JP" altLang="en-US" sz="1400" dirty="0" smtClean="0">
                <a:solidFill>
                  <a:schemeClr val="tx1"/>
                </a:solidFill>
              </a:rPr>
              <a:t>　（</a:t>
            </a:r>
            <a:r>
              <a:rPr lang="ja-JP" altLang="en-US" sz="1400" dirty="0">
                <a:solidFill>
                  <a:schemeClr val="tx1"/>
                </a:solidFill>
              </a:rPr>
              <a:t>５）インフラの充実・</a:t>
            </a:r>
            <a:r>
              <a:rPr lang="ja-JP" altLang="en-US" sz="1400" dirty="0" smtClean="0">
                <a:solidFill>
                  <a:schemeClr val="tx1"/>
                </a:solidFill>
              </a:rPr>
              <a:t>強化（広域</a:t>
            </a:r>
            <a:r>
              <a:rPr lang="ja-JP" altLang="en-US" sz="1400" dirty="0">
                <a:solidFill>
                  <a:schemeClr val="tx1"/>
                </a:solidFill>
              </a:rPr>
              <a:t>交通インフラ整備　</a:t>
            </a:r>
            <a:r>
              <a:rPr lang="ja-JP" altLang="en-US" sz="1400" dirty="0" smtClean="0">
                <a:solidFill>
                  <a:schemeClr val="tx1"/>
                </a:solidFill>
              </a:rPr>
              <a:t>等）</a:t>
            </a:r>
            <a:endParaRPr lang="en-US" altLang="ja-JP" sz="1400" dirty="0" smtClean="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smtClean="0"/>
              <a:t>AMED</a:t>
            </a:r>
            <a:r>
              <a:rPr lang="ja-JP" altLang="en-US" sz="1200" dirty="0" smtClean="0"/>
              <a:t>創薬戦略本部、</a:t>
            </a:r>
            <a:r>
              <a:rPr lang="en-US" altLang="ja-JP" sz="1200" dirty="0"/>
              <a:t>PMDA</a:t>
            </a:r>
            <a:r>
              <a:rPr lang="ja-JP" altLang="en-US" sz="1200" dirty="0"/>
              <a:t>関西支部</a:t>
            </a:r>
            <a:r>
              <a:rPr lang="ja-JP" altLang="en-US" sz="1200" dirty="0" smtClean="0"/>
              <a:t>）</a:t>
            </a:r>
            <a:endParaRPr lang="en-US" altLang="ja-JP" sz="1200" dirty="0" smtClean="0"/>
          </a:p>
          <a:p>
            <a:pPr marL="72000" indent="-457200"/>
            <a:r>
              <a:rPr lang="ja-JP" altLang="en-US" sz="1200" dirty="0">
                <a:solidFill>
                  <a:srgbClr val="FF0000"/>
                </a:solidFill>
              </a:rPr>
              <a:t>・</a:t>
            </a:r>
            <a:r>
              <a:rPr lang="en-US" altLang="ja-JP" sz="1200" dirty="0">
                <a:solidFill>
                  <a:srgbClr val="FF0000"/>
                </a:solidFill>
              </a:rPr>
              <a:t>2025</a:t>
            </a:r>
            <a:r>
              <a:rPr lang="ja-JP" altLang="en-US" sz="1200" dirty="0">
                <a:solidFill>
                  <a:srgbClr val="FF0000"/>
                </a:solidFill>
              </a:rPr>
              <a:t>大阪・関西万博の</a:t>
            </a:r>
            <a:r>
              <a:rPr lang="ja-JP" altLang="en-US" sz="1200" dirty="0" smtClean="0">
                <a:solidFill>
                  <a:srgbClr val="FF0000"/>
                </a:solidFill>
              </a:rPr>
              <a:t>開催</a:t>
            </a:r>
            <a:endParaRPr lang="en-US" altLang="ja-JP" sz="1200" dirty="0">
              <a:solidFill>
                <a:srgbClr val="FF0000"/>
              </a:solidFill>
            </a:endParaRPr>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a:t>
            </a:r>
            <a:r>
              <a:rPr lang="ja-JP" altLang="en-US" sz="1200" dirty="0" smtClean="0"/>
              <a:t>低い</a:t>
            </a:r>
            <a:endParaRPr lang="en-US" altLang="ja-JP" sz="1200" dirty="0" smtClean="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a:t>
            </a:r>
            <a:r>
              <a:rPr lang="ja-JP" altLang="en-US" sz="1200" dirty="0" smtClean="0"/>
              <a:t>インフラ</a:t>
            </a:r>
            <a:endParaRPr lang="en-US" altLang="ja-JP" sz="1200" dirty="0" smtClean="0"/>
          </a:p>
          <a:p>
            <a:pPr marL="72000" indent="-457200"/>
            <a:r>
              <a:rPr lang="ja-JP" altLang="en-US" sz="1200" dirty="0" smtClean="0">
                <a:solidFill>
                  <a:srgbClr val="FF0000"/>
                </a:solidFill>
              </a:rPr>
              <a:t>・大阪産業局、大阪市、大商との連携</a:t>
            </a:r>
            <a:endParaRPr lang="en-US" altLang="ja-JP" sz="1200" dirty="0" smtClean="0">
              <a:solidFill>
                <a:srgbClr val="FF0000"/>
              </a:solidFill>
            </a:endParaRPr>
          </a:p>
          <a:p>
            <a:pPr marL="72000" indent="-457200"/>
            <a:r>
              <a:rPr lang="ja-JP" altLang="en-US" sz="1200" dirty="0" smtClean="0">
                <a:solidFill>
                  <a:srgbClr val="FF0000"/>
                </a:solidFill>
              </a:rPr>
              <a:t>・外国人労働者数が全国第３位</a:t>
            </a:r>
            <a:endParaRPr lang="ja-JP" altLang="en-US" sz="1200" dirty="0">
              <a:solidFill>
                <a:srgbClr val="FF0000"/>
              </a:solidFill>
            </a:endParaRPr>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smtClean="0"/>
          </a:p>
          <a:p>
            <a:pPr marL="72000" indent="-457200"/>
            <a:r>
              <a:rPr lang="ja-JP" altLang="en-US" sz="1200" dirty="0" smtClean="0"/>
              <a:t>・</a:t>
            </a:r>
            <a:r>
              <a:rPr lang="ja-JP" altLang="en-US" sz="1200" dirty="0"/>
              <a:t>民間など多様な担い手との幅広い連携・</a:t>
            </a:r>
            <a:r>
              <a:rPr lang="ja-JP" altLang="en-US" sz="1200" dirty="0" smtClean="0"/>
              <a:t>ネットワーク</a:t>
            </a:r>
            <a:endParaRPr lang="en-US" altLang="ja-JP" sz="1200" dirty="0" smtClean="0"/>
          </a:p>
          <a:p>
            <a:pPr marL="72000" indent="-457200"/>
            <a:r>
              <a:rPr lang="ja-JP" altLang="en-US" sz="1200" dirty="0" smtClean="0"/>
              <a:t>・近隣の産業・研究クラスターとの連携</a:t>
            </a:r>
            <a:endParaRPr lang="en-US" altLang="ja-JP" sz="1200" dirty="0" smtClean="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smtClean="0"/>
              <a:t>・</a:t>
            </a:r>
            <a:r>
              <a:rPr lang="ja-JP" altLang="en-US" sz="1200" dirty="0"/>
              <a:t>東京圏等への経済機能の流出</a:t>
            </a:r>
            <a:r>
              <a:rPr lang="ja-JP" altLang="en-US" sz="1200" dirty="0" smtClean="0"/>
              <a:t>抑制</a:t>
            </a:r>
            <a:endParaRPr lang="en-US" altLang="ja-JP" sz="1200" dirty="0" smtClean="0"/>
          </a:p>
          <a:p>
            <a:pPr marL="72000" indent="-457200"/>
            <a:endParaRPr lang="en-US" altLang="ja-JP" sz="1200" dirty="0" smtClean="0"/>
          </a:p>
          <a:p>
            <a:pPr marL="72000" indent="-457200"/>
            <a:r>
              <a:rPr lang="ja-JP" altLang="en-US" sz="1200" dirty="0" smtClean="0"/>
              <a:t>・イノベーション</a:t>
            </a:r>
            <a:r>
              <a:rPr lang="ja-JP" altLang="en-US" sz="1200" dirty="0"/>
              <a:t>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smtClean="0">
              <a:solidFill>
                <a:srgbClr val="FF0000"/>
              </a:solidFill>
            </a:endParaRPr>
          </a:p>
          <a:p>
            <a:pPr marL="72000" indent="-457200"/>
            <a:r>
              <a:rPr lang="ja-JP" altLang="en-US" sz="1200" dirty="0" smtClean="0">
                <a:solidFill>
                  <a:srgbClr val="FF0000"/>
                </a:solidFill>
              </a:rPr>
              <a:t>・先端技術を活用した生産性の向上</a:t>
            </a:r>
            <a:endParaRPr lang="en-US" altLang="ja-JP" sz="1200" dirty="0" smtClean="0">
              <a:solidFill>
                <a:srgbClr val="FF0000"/>
              </a:solidFill>
            </a:endParaRPr>
          </a:p>
          <a:p>
            <a:pPr marL="72000" indent="-457200"/>
            <a:r>
              <a:rPr lang="ja-JP" altLang="en-US" sz="1200" dirty="0" smtClean="0">
                <a:solidFill>
                  <a:srgbClr val="FF0000"/>
                </a:solidFill>
              </a:rPr>
              <a:t>・外国人材の円滑な受入れ促進</a:t>
            </a:r>
            <a:endParaRPr lang="en-US" altLang="ja-JP" sz="1200" dirty="0" smtClean="0">
              <a:solidFill>
                <a:srgbClr val="FF0000"/>
              </a:solidFill>
            </a:endParaRPr>
          </a:p>
          <a:p>
            <a:pPr marL="72000" indent="-457200"/>
            <a:r>
              <a:rPr lang="ja-JP" altLang="en-US" sz="1200" dirty="0" smtClean="0"/>
              <a:t>・</a:t>
            </a:r>
            <a:r>
              <a:rPr lang="ja-JP" altLang="en-US" sz="1200" dirty="0"/>
              <a:t>広域交通</a:t>
            </a:r>
            <a:r>
              <a:rPr lang="ja-JP" altLang="en-US" sz="1200" dirty="0" smtClean="0"/>
              <a:t>インフラの整備</a:t>
            </a:r>
            <a:endParaRPr lang="en-US" altLang="ja-JP" sz="1200" dirty="0"/>
          </a:p>
        </p:txBody>
      </p:sp>
      <p:sp>
        <p:nvSpPr>
          <p:cNvPr id="41" name="テキスト ボックス 40"/>
          <p:cNvSpPr txBox="1"/>
          <p:nvPr/>
        </p:nvSpPr>
        <p:spPr>
          <a:xfrm>
            <a:off x="5961759" y="4234373"/>
            <a:ext cx="3031635" cy="883736"/>
          </a:xfrm>
          <a:prstGeom prst="rect">
            <a:avLst/>
          </a:prstGeom>
          <a:noFill/>
          <a:ln>
            <a:solidFill>
              <a:schemeClr val="tx1"/>
            </a:solidFill>
          </a:ln>
        </p:spPr>
        <p:txBody>
          <a:bodyPr wrap="square" rtlCol="0">
            <a:noAutofit/>
          </a:bodyPr>
          <a:lstStyle/>
          <a:p>
            <a:pPr marL="72000" indent="-457200"/>
            <a:r>
              <a:rPr lang="ja-JP" altLang="en-US" sz="1200" dirty="0" smtClean="0"/>
              <a:t>・都市型</a:t>
            </a:r>
            <a:r>
              <a:rPr lang="ja-JP" altLang="en-US" sz="1200" dirty="0"/>
              <a:t>農業の</a:t>
            </a:r>
            <a:r>
              <a:rPr lang="ja-JP" altLang="en-US" sz="1200" dirty="0" smtClean="0"/>
              <a:t>振興</a:t>
            </a:r>
            <a:endParaRPr lang="en-US" altLang="ja-JP" sz="1200" dirty="0" smtClean="0"/>
          </a:p>
          <a:p>
            <a:pPr marL="72000" indent="-457200"/>
            <a:r>
              <a:rPr lang="ja-JP" altLang="en-US" sz="1200" dirty="0" smtClean="0"/>
              <a:t>・</a:t>
            </a:r>
            <a:r>
              <a:rPr lang="ja-JP" altLang="en-US" sz="1200" dirty="0"/>
              <a:t>農水産物、加工食品</a:t>
            </a:r>
            <a:r>
              <a:rPr lang="ja-JP" altLang="en-US" sz="1200" dirty="0" smtClean="0"/>
              <a:t>など特産品の海外展開</a:t>
            </a:r>
            <a:endParaRPr lang="en-US" altLang="ja-JP" sz="1200" dirty="0"/>
          </a:p>
          <a:p>
            <a:pPr marL="72000" indent="-457200"/>
            <a:r>
              <a:rPr lang="ja-JP" altLang="en-US" sz="1200" dirty="0" smtClean="0">
                <a:solidFill>
                  <a:srgbClr val="FF0000"/>
                </a:solidFill>
              </a:rPr>
              <a:t>・事業継承の支援</a:t>
            </a:r>
            <a:endParaRPr lang="en-US" altLang="ja-JP" sz="1200" dirty="0" smtClean="0">
              <a:solidFill>
                <a:srgbClr val="FF0000"/>
              </a:solidFill>
            </a:endParaRPr>
          </a:p>
          <a:p>
            <a:pPr marL="72000" indent="-457200"/>
            <a:r>
              <a:rPr lang="ja-JP" altLang="en-US" sz="1200" dirty="0" smtClean="0"/>
              <a:t>・学生の流出防止</a:t>
            </a:r>
            <a:endParaRPr lang="en-US" altLang="ja-JP" sz="1200" dirty="0" smtClean="0"/>
          </a:p>
        </p:txBody>
      </p:sp>
      <p:sp>
        <p:nvSpPr>
          <p:cNvPr id="44" name="角丸四角形 43"/>
          <p:cNvSpPr/>
          <p:nvPr/>
        </p:nvSpPr>
        <p:spPr>
          <a:xfrm>
            <a:off x="373275" y="4392912"/>
            <a:ext cx="2864803" cy="7166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　弱</a:t>
            </a:r>
            <a:endParaRPr lang="en-US" altLang="ja-JP" sz="1400" b="1" dirty="0">
              <a:solidFill>
                <a:schemeClr val="tx1"/>
              </a:solidFill>
            </a:endParaRPr>
          </a:p>
          <a:p>
            <a:r>
              <a:rPr kumimoji="1" lang="ja-JP" altLang="en-US" sz="1400" b="1" dirty="0" smtClean="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a:t>
            </a:r>
            <a:r>
              <a:rPr lang="ja-JP" altLang="en-US" sz="1200" dirty="0" smtClean="0"/>
              <a:t>企業、人材の</a:t>
            </a:r>
            <a:r>
              <a:rPr lang="ja-JP" altLang="en-US" sz="1200" dirty="0"/>
              <a:t>流出</a:t>
            </a:r>
            <a:endParaRPr lang="en-US" altLang="ja-JP" sz="1200" dirty="0"/>
          </a:p>
          <a:p>
            <a:pPr marL="72000" indent="-457200"/>
            <a:r>
              <a:rPr lang="ja-JP" altLang="en-US" sz="1200" dirty="0"/>
              <a:t>・産業用地の</a:t>
            </a:r>
            <a:r>
              <a:rPr lang="ja-JP" altLang="en-US" sz="1200" dirty="0" smtClean="0"/>
              <a:t>不足</a:t>
            </a:r>
            <a:endParaRPr lang="en-US" altLang="ja-JP" sz="1200" dirty="0"/>
          </a:p>
        </p:txBody>
      </p:sp>
      <p:sp>
        <p:nvSpPr>
          <p:cNvPr id="46" name="テキスト ボックス 45"/>
          <p:cNvSpPr txBox="1"/>
          <p:nvPr/>
        </p:nvSpPr>
        <p:spPr>
          <a:xfrm>
            <a:off x="-33866" y="1347513"/>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47" name="角丸四角形 46"/>
          <p:cNvSpPr/>
          <p:nvPr/>
        </p:nvSpPr>
        <p:spPr>
          <a:xfrm>
            <a:off x="6404320" y="215292"/>
            <a:ext cx="2448272" cy="585978"/>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a:t>
            </a:r>
            <a:r>
              <a:rPr lang="ja-JP" altLang="en-US" sz="1400" b="1" dirty="0" smtClean="0"/>
              <a:t>構築</a:t>
            </a:r>
            <a:endParaRPr kumimoji="1" lang="ja-JP" altLang="en-US" dirty="0"/>
          </a:p>
        </p:txBody>
      </p:sp>
      <p:pic>
        <p:nvPicPr>
          <p:cNvPr id="53"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82" y="1640570"/>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9374" y="1655299"/>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241" y="2221120"/>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385" y="2228550"/>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731" y="1633225"/>
            <a:ext cx="612000" cy="612000"/>
          </a:xfrm>
          <a:prstGeom prst="rect">
            <a:avLst/>
          </a:prstGeom>
        </p:spPr>
      </p:pic>
      <p:pic>
        <p:nvPicPr>
          <p:cNvPr id="58" name="図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2488" y="1643458"/>
            <a:ext cx="594000" cy="594000"/>
          </a:xfrm>
          <a:prstGeom prst="rect">
            <a:avLst/>
          </a:prstGeom>
        </p:spPr>
      </p:pic>
      <p:pic>
        <p:nvPicPr>
          <p:cNvPr id="59" name="図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4081" y="2215899"/>
            <a:ext cx="576000" cy="576000"/>
          </a:xfrm>
          <a:prstGeom prst="rect">
            <a:avLst/>
          </a:prstGeom>
        </p:spPr>
      </p:pic>
      <p:pic>
        <p:nvPicPr>
          <p:cNvPr id="60" name="図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9374" y="2223739"/>
            <a:ext cx="576000" cy="576000"/>
          </a:xfrm>
          <a:prstGeom prst="rect">
            <a:avLst/>
          </a:prstGeom>
        </p:spPr>
      </p:pic>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Tree>
    <p:extLst>
      <p:ext uri="{BB962C8B-B14F-4D97-AF65-F5344CB8AC3E}">
        <p14:creationId xmlns:p14="http://schemas.microsoft.com/office/powerpoint/2010/main" val="349172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23528" y="1628802"/>
            <a:ext cx="8640960" cy="2031325"/>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第二の経済圏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である関西都市圏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が、「日本の成長をけん引する東西二極の一極として世界で存在感を発揮する都市」をめざし、価値創造（ハイエンド）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ためには、ライフサイエンス・新エネルギー分野など大阪が有する特色や強みを活かしてイノベーションの創出を促進するとともに、市町村、経済団体、金融機関等とのネットワークの強化による中小企業への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を中心に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プロフェッショナル人材」や「企業が求める優秀な若者」などの人材還流の推進などにより、効果的に産業の創出・振興を進める必要があります。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78097" y="684560"/>
            <a:ext cx="8460940" cy="78522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実質経済成長率：</a:t>
            </a:r>
            <a:r>
              <a:rPr lang="en-US" altLang="ja-JP" sz="1400" b="1" dirty="0" smtClean="0">
                <a:solidFill>
                  <a:schemeClr val="tx1"/>
                </a:solidFill>
              </a:rPr>
              <a:t>+0.0</a:t>
            </a:r>
            <a:r>
              <a:rPr lang="ja-JP" altLang="en-US" sz="1400" b="1" dirty="0" smtClean="0">
                <a:solidFill>
                  <a:schemeClr val="tx1"/>
                </a:solidFill>
              </a:rPr>
              <a:t>％（</a:t>
            </a:r>
            <a:r>
              <a:rPr lang="en-US" altLang="ja-JP" sz="1400" b="1" dirty="0" smtClean="0">
                <a:solidFill>
                  <a:schemeClr val="tx1"/>
                </a:solidFill>
              </a:rPr>
              <a:t>2016</a:t>
            </a:r>
            <a:r>
              <a:rPr lang="ja-JP" altLang="en-US" sz="1400" b="1" dirty="0" smtClean="0">
                <a:solidFill>
                  <a:schemeClr val="tx1"/>
                </a:solidFill>
              </a:rPr>
              <a:t>年度　大阪府）　➡　年平均</a:t>
            </a:r>
            <a:r>
              <a:rPr lang="en-US" altLang="ja-JP" sz="1400" b="1" dirty="0" smtClean="0">
                <a:solidFill>
                  <a:schemeClr val="tx1"/>
                </a:solidFill>
              </a:rPr>
              <a:t>+</a:t>
            </a:r>
            <a:r>
              <a:rPr lang="ja-JP" altLang="en-US" sz="1400" b="1" dirty="0" smtClean="0">
                <a:solidFill>
                  <a:schemeClr val="tx1"/>
                </a:solidFill>
              </a:rPr>
              <a:t>２％以上</a:t>
            </a:r>
            <a:endParaRPr lang="en-US" altLang="ja-JP" sz="1400" b="1" dirty="0" smtClean="0">
              <a:solidFill>
                <a:schemeClr val="tx1"/>
              </a:solidFill>
            </a:endParaRPr>
          </a:p>
          <a:p>
            <a:r>
              <a:rPr lang="ja-JP" altLang="en-US" sz="1400" b="1" dirty="0">
                <a:solidFill>
                  <a:schemeClr val="tx1"/>
                </a:solidFill>
              </a:rPr>
              <a:t>○　開業事業所数：</a:t>
            </a:r>
            <a:r>
              <a:rPr lang="en-US" altLang="ja-JP" sz="1400" b="1" dirty="0" smtClean="0">
                <a:solidFill>
                  <a:schemeClr val="tx1"/>
                </a:solidFill>
              </a:rPr>
              <a:t>8,463</a:t>
            </a:r>
            <a:r>
              <a:rPr lang="ja-JP" altLang="en-US" sz="1400" b="1" dirty="0" smtClean="0">
                <a:solidFill>
                  <a:schemeClr val="tx1"/>
                </a:solidFill>
              </a:rPr>
              <a:t>か</a:t>
            </a:r>
            <a:r>
              <a:rPr lang="ja-JP" altLang="en-US" sz="1400" b="1" dirty="0">
                <a:solidFill>
                  <a:schemeClr val="tx1"/>
                </a:solidFill>
              </a:rPr>
              <a:t>所</a:t>
            </a:r>
            <a:r>
              <a:rPr lang="ja-JP" altLang="en-US" sz="1400" b="1" dirty="0" smtClean="0">
                <a:solidFill>
                  <a:schemeClr val="tx1"/>
                </a:solidFill>
              </a:rPr>
              <a:t>（</a:t>
            </a:r>
            <a:r>
              <a:rPr lang="en-US" altLang="ja-JP" sz="1400" b="1" dirty="0" smtClean="0">
                <a:solidFill>
                  <a:schemeClr val="tx1"/>
                </a:solidFill>
              </a:rPr>
              <a:t>2018</a:t>
            </a:r>
            <a:r>
              <a:rPr lang="ja-JP" altLang="en-US" sz="1400" b="1" dirty="0" smtClean="0">
                <a:solidFill>
                  <a:schemeClr val="tx1"/>
                </a:solidFill>
              </a:rPr>
              <a:t>年度）</a:t>
            </a:r>
            <a:r>
              <a:rPr lang="ja-JP" altLang="en-US" sz="1400" b="1" dirty="0">
                <a:solidFill>
                  <a:schemeClr val="tx1"/>
                </a:solidFill>
              </a:rPr>
              <a:t>　➡　</a:t>
            </a:r>
            <a:r>
              <a:rPr lang="en-US" altLang="ja-JP" sz="1400" b="1" dirty="0">
                <a:solidFill>
                  <a:schemeClr val="tx1"/>
                </a:solidFill>
              </a:rPr>
              <a:t>10,000</a:t>
            </a:r>
            <a:r>
              <a:rPr lang="ja-JP" altLang="en-US" sz="1400" b="1" dirty="0">
                <a:solidFill>
                  <a:schemeClr val="tx1"/>
                </a:solidFill>
              </a:rPr>
              <a:t>か</a:t>
            </a:r>
            <a:r>
              <a:rPr lang="ja-JP" altLang="en-US" sz="1400" b="1" dirty="0" smtClean="0">
                <a:solidFill>
                  <a:schemeClr val="tx1"/>
                </a:solidFill>
              </a:rPr>
              <a:t>所</a:t>
            </a:r>
            <a:endParaRPr lang="ja-JP" altLang="en-US" sz="1400" dirty="0">
              <a:solidFill>
                <a:srgbClr val="FF0000"/>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5" name="正方形/長方形 4"/>
          <p:cNvSpPr/>
          <p:nvPr/>
        </p:nvSpPr>
        <p:spPr>
          <a:xfrm>
            <a:off x="323528" y="3472051"/>
            <a:ext cx="4968552" cy="353943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規制改革や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smtClean="0">
                <a:cs typeface="Meiryo UI" panose="020B0604030504040204" pitchFamily="50" charset="-128"/>
              </a:rPr>
              <a:t>Topic</a:t>
            </a:r>
            <a:r>
              <a:rPr lang="ja-JP" altLang="en-US" sz="1400" dirty="0" smtClean="0">
                <a:cs typeface="Meiryo UI" panose="020B0604030504040204" pitchFamily="50" charset="-128"/>
              </a:rPr>
              <a:t>⑧：</a:t>
            </a:r>
            <a:r>
              <a:rPr lang="ja-JP" altLang="en-US" sz="1400" dirty="0">
                <a:cs typeface="Meiryo UI" panose="020B0604030504040204" pitchFamily="50" charset="-128"/>
              </a:rPr>
              <a:t>臨床研究中核病院等を活用した革新的医薬品・医療機器等の創出）</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367858" y="525616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13" name="テキスト ボックス 12"/>
          <p:cNvSpPr txBox="1"/>
          <p:nvPr/>
        </p:nvSpPr>
        <p:spPr>
          <a:xfrm>
            <a:off x="3673615" y="6652411"/>
            <a:ext cx="2232248" cy="200055"/>
          </a:xfrm>
          <a:prstGeom prst="rect">
            <a:avLst/>
          </a:prstGeom>
          <a:noFill/>
        </p:spPr>
        <p:txBody>
          <a:bodyPr wrap="square" rtlCol="0">
            <a:spAutoFit/>
          </a:bodyPr>
          <a:lstStyle/>
          <a:p>
            <a:pPr marL="185738" indent="-185738"/>
            <a:r>
              <a:rPr kumimoji="1" lang="ja-JP" altLang="en-US" sz="700" dirty="0" smtClean="0">
                <a:latin typeface="+mn-ea"/>
              </a:rPr>
              <a:t>出典：「</a:t>
            </a:r>
            <a:r>
              <a:rPr lang="ja-JP" altLang="en-US" sz="700" dirty="0" smtClean="0">
                <a:latin typeface="+mn-ea"/>
              </a:rPr>
              <a:t>地域</a:t>
            </a:r>
            <a:r>
              <a:rPr lang="ja-JP" altLang="en-US" sz="700" dirty="0">
                <a:latin typeface="+mn-ea"/>
              </a:rPr>
              <a:t>経済分析</a:t>
            </a:r>
            <a:r>
              <a:rPr lang="ja-JP" altLang="en-US" sz="700" dirty="0" smtClean="0">
                <a:latin typeface="+mn-ea"/>
              </a:rPr>
              <a:t>システム（</a:t>
            </a:r>
            <a:r>
              <a:rPr lang="en-US" altLang="ja-JP" sz="700" dirty="0" smtClean="0">
                <a:latin typeface="+mn-ea"/>
              </a:rPr>
              <a:t>RESAS</a:t>
            </a:r>
            <a:r>
              <a:rPr lang="ja-JP" altLang="en-US" sz="700" dirty="0" smtClean="0">
                <a:latin typeface="+mn-ea"/>
              </a:rPr>
              <a:t>）」より作成</a:t>
            </a:r>
            <a:endParaRPr kumimoji="1" lang="ja-JP" altLang="en-US" sz="700" dirty="0">
              <a:latin typeface="+mn-ea"/>
            </a:endParaRPr>
          </a:p>
        </p:txBody>
      </p:sp>
      <p:sp>
        <p:nvSpPr>
          <p:cNvPr id="18" name="テキスト ボックス 17"/>
          <p:cNvSpPr txBox="1"/>
          <p:nvPr/>
        </p:nvSpPr>
        <p:spPr>
          <a:xfrm>
            <a:off x="7631512" y="6660106"/>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5" name="テキスト ボックス 24"/>
          <p:cNvSpPr txBox="1"/>
          <p:nvPr/>
        </p:nvSpPr>
        <p:spPr>
          <a:xfrm>
            <a:off x="5320514" y="4976959"/>
            <a:ext cx="720080" cy="184666"/>
          </a:xfrm>
          <a:prstGeom prst="rect">
            <a:avLst/>
          </a:prstGeom>
          <a:noFill/>
        </p:spPr>
        <p:txBody>
          <a:bodyPr wrap="square" rtlCol="0">
            <a:spAutoFit/>
          </a:bodyPr>
          <a:lstStyle/>
          <a:p>
            <a:r>
              <a:rPr kumimoji="1" lang="ja-JP" altLang="en-US" sz="600" dirty="0" smtClean="0"/>
              <a:t>（社）</a:t>
            </a:r>
            <a:endParaRPr kumimoji="1" lang="ja-JP" altLang="en-US" sz="600" dirty="0"/>
          </a:p>
        </p:txBody>
      </p:sp>
      <p:sp>
        <p:nvSpPr>
          <p:cNvPr id="26" name="テキスト ボックス 25"/>
          <p:cNvSpPr txBox="1"/>
          <p:nvPr/>
        </p:nvSpPr>
        <p:spPr>
          <a:xfrm>
            <a:off x="8384440" y="6318395"/>
            <a:ext cx="495672" cy="184666"/>
          </a:xfrm>
          <a:prstGeom prst="rect">
            <a:avLst/>
          </a:prstGeom>
          <a:noFill/>
        </p:spPr>
        <p:txBody>
          <a:bodyPr wrap="square" rtlCol="0">
            <a:spAutoFit/>
          </a:bodyPr>
          <a:lstStyle/>
          <a:p>
            <a:pPr marL="185738" indent="-185738"/>
            <a:r>
              <a:rPr lang="ja-JP" altLang="en-US" sz="600" dirty="0" smtClean="0">
                <a:latin typeface="+mn-ea"/>
              </a:rPr>
              <a:t>（年）</a:t>
            </a:r>
            <a:endParaRPr lang="ja-JP" altLang="en-US" sz="600" dirty="0">
              <a:latin typeface="+mn-ea"/>
            </a:endParaRPr>
          </a:p>
        </p:txBody>
      </p:sp>
      <p:graphicFrame>
        <p:nvGraphicFramePr>
          <p:cNvPr id="27" name="グラフ 26"/>
          <p:cNvGraphicFramePr/>
          <p:nvPr>
            <p:extLst>
              <p:ext uri="{D42A27DB-BD31-4B8C-83A1-F6EECF244321}">
                <p14:modId xmlns:p14="http://schemas.microsoft.com/office/powerpoint/2010/main" val="2615949930"/>
              </p:ext>
            </p:extLst>
          </p:nvPr>
        </p:nvGraphicFramePr>
        <p:xfrm>
          <a:off x="5180123" y="3130300"/>
          <a:ext cx="3699989" cy="20489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グラフ 27"/>
          <p:cNvGraphicFramePr>
            <a:graphicFrameLocks/>
          </p:cNvGraphicFramePr>
          <p:nvPr>
            <p:extLst>
              <p:ext uri="{D42A27DB-BD31-4B8C-83A1-F6EECF244321}">
                <p14:modId xmlns:p14="http://schemas.microsoft.com/office/powerpoint/2010/main" val="2584903388"/>
              </p:ext>
            </p:extLst>
          </p:nvPr>
        </p:nvGraphicFramePr>
        <p:xfrm>
          <a:off x="5321651" y="4713794"/>
          <a:ext cx="3253609" cy="21442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8953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3766" y="599775"/>
            <a:ext cx="8757072" cy="655564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年６月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支部にて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、テレビ会議システムを活用して、高度で、専門的な相談に対応できる体制が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整いました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FF0000"/>
                </a:solidFill>
                <a:cs typeface="Meiryo UI" panose="020B0604030504040204" pitchFamily="50" charset="-128"/>
              </a:rPr>
              <a:t> 2019</a:t>
            </a:r>
            <a:r>
              <a:rPr lang="ja-JP" altLang="en-US" sz="1400" dirty="0">
                <a:solidFill>
                  <a:srgbClr val="FF0000"/>
                </a:solidFill>
                <a:cs typeface="Meiryo UI" panose="020B0604030504040204" pitchFamily="50" charset="-128"/>
              </a:rPr>
              <a:t>年</a:t>
            </a:r>
            <a:r>
              <a:rPr lang="en-US" altLang="ja-JP" sz="1400" dirty="0">
                <a:solidFill>
                  <a:srgbClr val="FF0000"/>
                </a:solidFill>
                <a:cs typeface="Meiryo UI" panose="020B0604030504040204" pitchFamily="50" charset="-128"/>
              </a:rPr>
              <a:t>4</a:t>
            </a:r>
            <a:r>
              <a:rPr lang="ja-JP" altLang="en-US" sz="1400" dirty="0">
                <a:solidFill>
                  <a:srgbClr val="FF0000"/>
                </a:solidFill>
                <a:cs typeface="Meiryo UI" panose="020B0604030504040204" pitchFamily="50" charset="-128"/>
              </a:rPr>
              <a:t>月に発足した中小企業支援機関である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公益</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社団法人大阪産業局</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等と連携し、大阪の強みを活かした成長志向型の創業・ベンチャー企業の輩出をめざします。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少子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p>
          <a:p>
            <a:pPr marL="180000" indent="-457200" algn="just"/>
            <a:r>
              <a:rPr lang="ja-JP" altLang="en-US" sz="1400" dirty="0"/>
              <a:t>○　</a:t>
            </a:r>
            <a:r>
              <a:rPr lang="en-US" altLang="ja-JP" sz="1400" dirty="0"/>
              <a:t>EG</a:t>
            </a:r>
            <a:r>
              <a:rPr lang="ja-JP" altLang="en-US" sz="1400" dirty="0"/>
              <a:t>（</a:t>
            </a:r>
            <a:r>
              <a:rPr lang="ja-JP" altLang="en-US" sz="1400" dirty="0" smtClean="0"/>
              <a:t>エコノミックガーデニング（</a:t>
            </a:r>
            <a:r>
              <a:rPr lang="en-US" altLang="ja-JP" sz="1400" dirty="0" smtClean="0"/>
              <a:t>※</a:t>
            </a:r>
            <a:r>
              <a:rPr lang="ja-JP" altLang="en-US" sz="1400" dirty="0" smtClean="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r>
              <a:rPr lang="ja-JP" altLang="en-US" sz="1400" dirty="0" smtClean="0"/>
              <a:t>。</a:t>
            </a:r>
            <a:endParaRPr lang="en-US" altLang="ja-JP" sz="1400" dirty="0" smtClean="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400"/>
              </a:lnSpc>
            </a:pPr>
            <a:endParaRPr lang="en-US" altLang="ja-JP" sz="1400" dirty="0"/>
          </a:p>
          <a:p>
            <a:pPr marL="180000" indent="-457200"/>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また、</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などの先端技術を</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活用した生産性の向上</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を図ります。</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400"/>
              </a:lnSpc>
            </a:pP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し、省エネビジネス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の振興・人材育成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をめざします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国</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smtClean="0">
                <a:solidFill>
                  <a:srgbClr val="FF0000"/>
                </a:solidFill>
                <a:cs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外国人材は③</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にも記載しています。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solidFill>
                <a:srgbClr val="FF0000"/>
              </a:solidFill>
              <a:cs typeface="Meiryo UI" panose="020B0604030504040204" pitchFamily="50" charset="-128"/>
            </a:endParaRPr>
          </a:p>
          <a:p>
            <a:pPr marL="180000" indent="-457200" algn="just"/>
            <a:r>
              <a:rPr lang="ja-JP" altLang="en-US" sz="1400" dirty="0" smtClean="0">
                <a:cs typeface="Meiryo UI" panose="020B0604030504040204" pitchFamily="50" charset="-128"/>
              </a:rPr>
              <a:t>〇　府内企業の人材確保とグローバル化に寄与するため、外国人留学生の採用意欲向上を図り、マッチングの促進と職場定着を支援します。</a:t>
            </a:r>
            <a:endParaRPr lang="en-US" altLang="ja-JP" sz="1400" dirty="0" smtClean="0">
              <a:cs typeface="Meiryo UI" panose="020B0604030504040204" pitchFamily="50" charset="-128"/>
            </a:endParaRPr>
          </a:p>
          <a:p>
            <a:pPr marL="180000" indent="-457200" algn="just">
              <a:lnSpc>
                <a:spcPts val="1400"/>
              </a:lnSpc>
            </a:pPr>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〇　府内企業への就職につなげるため、府内大学との連携により、低学年次から継続的に学生志向に合う地域企業や成長企業と学生との接点を創出します。また、ＵＩＪターン就職に係る協定を締結した東京圏の８大学との連携</a:t>
            </a:r>
            <a:r>
              <a:rPr lang="ja-JP" altLang="en-US" sz="1400" dirty="0" smtClean="0">
                <a:cs typeface="Meiryo UI" panose="020B0604030504040204" pitchFamily="50" charset="-128"/>
              </a:rPr>
              <a:t>に</a:t>
            </a:r>
            <a:endParaRPr lang="en-US" altLang="ja-JP" sz="1400" dirty="0" smtClean="0">
              <a:cs typeface="Meiryo UI" panose="020B0604030504040204" pitchFamily="50" charset="-128"/>
            </a:endParaRPr>
          </a:p>
          <a:p>
            <a:pPr marL="180000" indent="-457200" algn="just"/>
            <a:r>
              <a:rPr lang="en-US" altLang="ja-JP" sz="1400" dirty="0">
                <a:cs typeface="Meiryo UI" panose="020B0604030504040204" pitchFamily="50" charset="-128"/>
              </a:rPr>
              <a:t> </a:t>
            </a:r>
            <a:r>
              <a:rPr lang="en-US" altLang="ja-JP" sz="1400" dirty="0" smtClean="0">
                <a:cs typeface="Meiryo UI" panose="020B0604030504040204" pitchFamily="50" charset="-128"/>
              </a:rPr>
              <a:t>  </a:t>
            </a:r>
            <a:r>
              <a:rPr lang="ja-JP" altLang="en-US" sz="1400" dirty="0" smtClean="0">
                <a:cs typeface="Meiryo UI" panose="020B0604030504040204" pitchFamily="50" charset="-128"/>
              </a:rPr>
              <a:t>よる</a:t>
            </a:r>
            <a:r>
              <a:rPr lang="ja-JP" altLang="en-US" sz="1400" dirty="0" smtClean="0">
                <a:cs typeface="Meiryo UI" panose="020B0604030504040204" pitchFamily="50" charset="-128"/>
              </a:rPr>
              <a:t>府内企業等の情報発信を実施します。</a:t>
            </a: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31843524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323530" y="650137"/>
            <a:ext cx="8640961" cy="1815882"/>
          </a:xfrm>
          <a:prstGeom prst="rect">
            <a:avLst/>
          </a:prstGeom>
        </p:spPr>
        <p:txBody>
          <a:bodyPr wrap="square">
            <a:spAutoFit/>
          </a:bodyPr>
          <a:lstStyle/>
          <a:p>
            <a:pPr marL="180000" indent="-457200" algn="just"/>
            <a:r>
              <a:rPr lang="ja-JP" altLang="en-US" sz="1400" dirty="0" smtClean="0">
                <a:solidFill>
                  <a:srgbClr val="FF0000"/>
                </a:solidFill>
                <a:cs typeface="Meiryo UI" panose="020B0604030504040204" pitchFamily="50" charset="-128"/>
              </a:rPr>
              <a:t>〇</a:t>
            </a:r>
            <a:r>
              <a:rPr lang="ja-JP" altLang="en-US" sz="1400" dirty="0">
                <a:solidFill>
                  <a:srgbClr val="FF0000"/>
                </a:solidFill>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solidFill>
                <a:srgbClr val="FF0000"/>
              </a:solidFill>
              <a:cs typeface="Meiryo UI" panose="020B0604030504040204" pitchFamily="50" charset="-128"/>
            </a:endParaRPr>
          </a:p>
          <a:p>
            <a:pPr marL="180000" indent="-457200" algn="just"/>
            <a:endParaRPr lang="en-US" altLang="ja-JP" sz="1400" dirty="0">
              <a:solidFill>
                <a:srgbClr val="FF0000"/>
              </a:solidFill>
              <a:cs typeface="Meiryo UI" panose="020B0604030504040204" pitchFamily="50" charset="-128"/>
            </a:endParaRPr>
          </a:p>
          <a:p>
            <a:pPr marL="180000" indent="-457200" algn="just"/>
            <a:r>
              <a:rPr lang="ja-JP" altLang="en-US" sz="1400" dirty="0">
                <a:solidFill>
                  <a:srgbClr val="FF0000"/>
                </a:solidFill>
                <a:cs typeface="Meiryo UI" panose="020B0604030504040204" pitchFamily="50" charset="-128"/>
              </a:rPr>
              <a:t>〇　中小企業への支援機能の強化として</a:t>
            </a:r>
            <a:r>
              <a:rPr lang="ja-JP" altLang="en-US" sz="1400" dirty="0" smtClean="0">
                <a:solidFill>
                  <a:srgbClr val="FF0000"/>
                </a:solidFill>
                <a:cs typeface="Meiryo UI" panose="020B0604030504040204" pitchFamily="50" charset="-128"/>
              </a:rPr>
              <a:t>、大阪</a:t>
            </a:r>
            <a:r>
              <a:rPr lang="ja-JP" altLang="en-US" sz="1400" dirty="0">
                <a:solidFill>
                  <a:srgbClr val="FF0000"/>
                </a:solidFill>
                <a:cs typeface="Meiryo UI" panose="020B0604030504040204" pitchFamily="50" charset="-128"/>
              </a:rPr>
              <a:t>産業局と連携し、中小企業への支援を行います。具体的には、海外企業とのマッチング</a:t>
            </a:r>
            <a:r>
              <a:rPr lang="ja-JP" altLang="en-US" sz="1400" dirty="0" smtClean="0">
                <a:solidFill>
                  <a:srgbClr val="FF0000"/>
                </a:solidFill>
                <a:cs typeface="Meiryo UI" panose="020B0604030504040204" pitchFamily="50" charset="-128"/>
              </a:rPr>
              <a:t>や海外</a:t>
            </a:r>
            <a:r>
              <a:rPr lang="ja-JP" altLang="en-US" sz="1400" dirty="0">
                <a:solidFill>
                  <a:srgbClr val="FF0000"/>
                </a:solidFill>
                <a:cs typeface="Meiryo UI" panose="020B0604030504040204" pitchFamily="50" charset="-128"/>
              </a:rPr>
              <a:t>から大阪への投資を通じたグローバル化の促進を図ります</a:t>
            </a:r>
            <a:r>
              <a:rPr lang="ja-JP" altLang="en-US" sz="1400" dirty="0" smtClean="0">
                <a:solidFill>
                  <a:srgbClr val="FF0000"/>
                </a:solidFill>
                <a:cs typeface="Meiryo UI" panose="020B0604030504040204" pitchFamily="50" charset="-128"/>
              </a:rPr>
              <a:t>。</a:t>
            </a:r>
            <a:endParaRPr lang="en-US" altLang="ja-JP" sz="1400" dirty="0" smtClean="0">
              <a:solidFill>
                <a:srgbClr val="FF0000"/>
              </a:solidFill>
              <a:cs typeface="Meiryo UI" panose="020B0604030504040204" pitchFamily="50" charset="-128"/>
            </a:endParaRPr>
          </a:p>
          <a:p>
            <a:pPr marL="180000" indent="-457200" algn="just"/>
            <a:endParaRPr lang="en-US" altLang="ja-JP" sz="1400" dirty="0">
              <a:solidFill>
                <a:srgbClr val="FF0000"/>
              </a:solidFill>
              <a:cs typeface="Meiryo UI" panose="020B0604030504040204" pitchFamily="50" charset="-128"/>
            </a:endParaRPr>
          </a:p>
          <a:p>
            <a:pPr marL="180000" indent="-457200" algn="just"/>
            <a:r>
              <a:rPr lang="ja-JP" altLang="en-US" sz="1400" dirty="0" smtClean="0">
                <a:solidFill>
                  <a:srgbClr val="FF0000"/>
                </a:solidFill>
                <a:cs typeface="Meiryo UI" panose="020B0604030504040204" pitchFamily="50" charset="-128"/>
              </a:rPr>
              <a:t>〇　また</a:t>
            </a:r>
            <a:r>
              <a:rPr lang="ja-JP" altLang="en-US" sz="1400" dirty="0">
                <a:solidFill>
                  <a:srgbClr val="FF0000"/>
                </a:solidFill>
                <a:cs typeface="Meiryo UI" panose="020B0604030504040204" pitchFamily="50" charset="-128"/>
              </a:rPr>
              <a:t>、行政と経済界が一体となって、次代の産業を担うスタートアップをオール大阪で産み育てる環境を整備するとともに、グローバルに展開できるスタートアップ・エコシステムの構築・拠点形成に取り組みます</a:t>
            </a:r>
            <a:r>
              <a:rPr lang="ja-JP" altLang="en-US" sz="1400" dirty="0" smtClean="0">
                <a:solidFill>
                  <a:srgbClr val="FF0000"/>
                </a:solidFill>
                <a:cs typeface="Meiryo UI" panose="020B0604030504040204" pitchFamily="50" charset="-128"/>
              </a:rPr>
              <a:t>。</a:t>
            </a:r>
            <a:endParaRPr lang="en-US" altLang="ja-JP" sz="14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52055" y="3024248"/>
            <a:ext cx="8640961" cy="3312368"/>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⑦　臨床研究中核病院等を活用した革新的医薬品・医療機器等の創出</a:t>
            </a:r>
            <a:endParaRPr kumimoji="1" lang="en-US" altLang="ja-JP" sz="1400" b="1"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１　革新的医薬品</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等の開発に必要な臨床研究の中心的役割を担い、他の医療機関</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の臨床研究</a:t>
            </a:r>
            <a:endPar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　　　も支援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する医療機関と</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して、</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４</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月から医療法に位置づけられた。</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年４月に施行済の「患者申出療養」において制度の中核を担う</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こと</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とされて</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２　全国で</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６</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法人</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。国民の健康に重大な影響のある特定の疾患等に係る医療に関し</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、調査</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研究</a:t>
            </a:r>
            <a: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t/>
            </a:r>
            <a:br>
              <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及び</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技術の開発並び</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にこれら</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の業務に密接に関連する医療の提供</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、技術者</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の研修等を</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行う医療</a:t>
            </a:r>
            <a:endParaRPr kumimoji="1" lang="en-US" altLang="ja-JP" sz="1050" b="0" i="0" u="none" strike="noStrike" kern="1200" cap="none" spc="0" normalizeH="0" baseline="0" noProof="0" dirty="0" smtClean="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10" name="正方形/長方形 9"/>
          <p:cNvSpPr/>
          <p:nvPr/>
        </p:nvSpPr>
        <p:spPr>
          <a:xfrm>
            <a:off x="6401207" y="3080391"/>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■大阪大学医学部附属病院</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sp>
        <p:nvSpPr>
          <p:cNvPr id="11" name="正方形/長方形 10"/>
          <p:cNvSpPr/>
          <p:nvPr/>
        </p:nvSpPr>
        <p:spPr>
          <a:xfrm>
            <a:off x="6225891" y="4725619"/>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smtClean="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83160" y="3356292"/>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278576" y="3443509"/>
            <a:ext cx="573177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　</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2015</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年</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８月、 「大阪大学医学部附属病院」が、医療法に基づく臨床研究</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中核病院（</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１）として、全国に先駆け国に承認されました。</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また、大阪府内には国立高度専門医療研究センター（</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２）である「国立</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循環器病</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研究センター」といった、国内屈指の臨床研究拠点が存在しています。</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これら大阪の優位性を活かし、革新的な医薬品・医療機器等を次々と</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生み出すため</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の環境整備に取り組みます</a:t>
            </a:r>
            <a:r>
              <a:rPr kumimoji="1" lang="ja-JP" altLang="en-US" sz="1400" b="0" i="0" u="none" strike="noStrike" kern="1200" cap="none" spc="0" normalizeH="0" baseline="0" noProof="0" dirty="0" smtClean="0">
                <a:ln>
                  <a:noFill/>
                </a:ln>
                <a:solidFill>
                  <a:prstClr val="black"/>
                </a:solidFill>
                <a:effectLst/>
                <a:uLnTx/>
                <a:uFillTx/>
                <a:latin typeface="Meiryo UI"/>
                <a:ea typeface="Meiryo UI"/>
                <a:cs typeface="+mn-cs"/>
              </a:rPr>
              <a:t>。</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7" name="Picture 2"/>
          <p:cNvPicPr>
            <a:picLocks noChangeAspect="1" noChangeArrowheads="1"/>
          </p:cNvPicPr>
          <p:nvPr/>
        </p:nvPicPr>
        <p:blipFill rotWithShape="1">
          <a:blip r:embed="rId3" cstate="print"/>
          <a:srcRect l="5071" t="670" r="8197" b="-6223"/>
          <a:stretch/>
        </p:blipFill>
        <p:spPr bwMode="auto">
          <a:xfrm>
            <a:off x="6269663" y="5044983"/>
            <a:ext cx="2302198" cy="1233571"/>
          </a:xfrm>
          <a:prstGeom prst="rect">
            <a:avLst/>
          </a:prstGeom>
          <a:noFill/>
          <a:ln w="9525">
            <a:noFill/>
            <a:miter lim="800000"/>
            <a:headEnd/>
            <a:tailEnd/>
          </a:ln>
        </p:spPr>
      </p:pic>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spTree>
    <p:extLst>
      <p:ext uri="{BB962C8B-B14F-4D97-AF65-F5344CB8AC3E}">
        <p14:creationId xmlns:p14="http://schemas.microsoft.com/office/powerpoint/2010/main" val="1373590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図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4910" y="889159"/>
            <a:ext cx="3816424" cy="5398394"/>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2" name="正方形/長方形 1"/>
          <p:cNvSpPr/>
          <p:nvPr/>
        </p:nvSpPr>
        <p:spPr>
          <a:xfrm>
            <a:off x="323532" y="607910"/>
            <a:ext cx="447512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（２）企業</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ja-JP" altLang="en-US" sz="1400" dirty="0" smtClean="0">
                <a:cs typeface="Meiryo UI" panose="020B0604030504040204" pitchFamily="50" charset="-128"/>
              </a:rPr>
              <a:t>東京</a:t>
            </a:r>
            <a:r>
              <a:rPr lang="ja-JP" altLang="en-US" sz="1400" dirty="0">
                <a:cs typeface="Meiryo UI" panose="020B0604030504040204" pitchFamily="50" charset="-128"/>
              </a:rPr>
              <a:t>一極集中の進展や府内産業用地の不足に伴い、</a:t>
            </a:r>
            <a:r>
              <a:rPr lang="en-US" altLang="ja-JP" sz="1400" dirty="0">
                <a:cs typeface="Meiryo UI" panose="020B0604030504040204" pitchFamily="50" charset="-128"/>
              </a:rPr>
              <a:t>10</a:t>
            </a:r>
            <a:r>
              <a:rPr lang="ja-JP" altLang="en-US" sz="1400" dirty="0">
                <a:cs typeface="Meiryo UI" panose="020B0604030504040204" pitchFamily="50" charset="-128"/>
              </a:rPr>
              <a:t>年以上連続して大阪に本社等を構える企業の東京圏及び近隣府県への流出が続いています。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a:t>
            </a:r>
            <a:r>
              <a:rPr lang="ja-JP" altLang="en-US" sz="1400" dirty="0" smtClean="0">
                <a:cs typeface="Meiryo UI" panose="020B0604030504040204" pitchFamily="50" charset="-128"/>
              </a:rPr>
              <a:t>経済の発展</a:t>
            </a:r>
            <a:r>
              <a:rPr lang="ja-JP" altLang="en-US" sz="1400" dirty="0">
                <a:cs typeface="Meiryo UI" panose="020B0604030504040204" pitchFamily="50" charset="-128"/>
              </a:rPr>
              <a:t>のためには、東京圏等への経済機能の流出に歯止めをかけ、府内での再投資</a:t>
            </a:r>
            <a:r>
              <a:rPr lang="ja-JP" altLang="en-US" sz="1400" dirty="0" smtClean="0">
                <a:cs typeface="Meiryo UI" panose="020B0604030504040204" pitchFamily="50" charset="-128"/>
              </a:rPr>
              <a:t>及び国内外から</a:t>
            </a:r>
            <a:r>
              <a:rPr lang="ja-JP" altLang="en-US" sz="1400" dirty="0">
                <a:cs typeface="Meiryo UI" panose="020B0604030504040204" pitchFamily="50" charset="-128"/>
              </a:rPr>
              <a:t>の企業立地を促進する必要があります。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a:t>
            </a:r>
            <a:r>
              <a:rPr lang="ja-JP" altLang="en-US" sz="1400" dirty="0" smtClean="0">
                <a:cs typeface="Meiryo UI" panose="020B0604030504040204" pitchFamily="50" charset="-128"/>
              </a:rPr>
              <a:t>地域等特定</a:t>
            </a:r>
            <a:r>
              <a:rPr lang="ja-JP" altLang="en-US" sz="1400" dirty="0">
                <a:cs typeface="Meiryo UI" panose="020B0604030504040204" pitchFamily="50" charset="-128"/>
              </a:rPr>
              <a:t>業務施設整備</a:t>
            </a:r>
            <a:r>
              <a:rPr lang="ja-JP" altLang="en-US" sz="1400" dirty="0" smtClean="0">
                <a:cs typeface="Meiryo UI" panose="020B0604030504040204" pitchFamily="50" charset="-128"/>
              </a:rPr>
              <a:t>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smtClean="0">
                <a:cs typeface="Meiryo UI" panose="020B0604030504040204" pitchFamily="50" charset="-128"/>
              </a:rPr>
              <a:t>を</a:t>
            </a:r>
            <a:r>
              <a:rPr lang="ja-JP" altLang="en-US" sz="1400" dirty="0">
                <a:cs typeface="Meiryo UI" panose="020B0604030504040204" pitchFamily="50" charset="-128"/>
              </a:rPr>
              <a:t>活用し、本社機能をもった企業の他府県への流出を防止するとともに、府外からの企業立地を促進します</a:t>
            </a:r>
            <a:r>
              <a:rPr lang="ja-JP" altLang="en-US" sz="1400" dirty="0" smtClean="0">
                <a:cs typeface="Meiryo UI" panose="020B0604030504040204" pitchFamily="50" charset="-128"/>
              </a:rPr>
              <a:t>。</a:t>
            </a:r>
            <a:endParaRPr lang="en-US" altLang="ja-JP" sz="1400" dirty="0">
              <a:cs typeface="Meiryo UI" panose="020B0604030504040204" pitchFamily="50" charset="-128"/>
            </a:endParaRPr>
          </a:p>
          <a:p>
            <a:pPr marL="179388" indent="3175" algn="just"/>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a:cs typeface="Meiryo UI" panose="020B0604030504040204" pitchFamily="50" charset="-128"/>
              </a:rPr>
              <a:t>⑨</a:t>
            </a:r>
            <a:r>
              <a:rPr lang="ja-JP" altLang="en-US" sz="1400" dirty="0" smtClean="0">
                <a:cs typeface="Meiryo UI" panose="020B0604030504040204" pitchFamily="50" charset="-128"/>
              </a:rPr>
              <a:t>：</a:t>
            </a:r>
            <a:r>
              <a:rPr lang="ja-JP" altLang="en-US" sz="1400" dirty="0">
                <a:cs typeface="Meiryo UI" panose="020B0604030504040204" pitchFamily="50" charset="-128"/>
              </a:rPr>
              <a:t>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a:t>
            </a:r>
            <a:r>
              <a:rPr lang="ja-JP" altLang="en-US" sz="1400" dirty="0">
                <a:cs typeface="Meiryo UI" panose="020B0604030504040204" pitchFamily="50" charset="-128"/>
              </a:rPr>
              <a:t>　 ライフサイエンス・新エネルギー分野の成長産業分野を対象とした企業の立地促進を図ります</a:t>
            </a:r>
            <a:r>
              <a:rPr lang="ja-JP" altLang="en-US" sz="1400" dirty="0" smtClean="0">
                <a:cs typeface="Meiryo UI" panose="020B0604030504040204" pitchFamily="50" charset="-128"/>
              </a:rPr>
              <a:t>。</a:t>
            </a:r>
            <a:endParaRPr lang="en-US" altLang="ja-JP" sz="1400"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en-US" altLang="ja-JP" sz="1400" dirty="0" smtClean="0">
                <a:cs typeface="Meiryo UI" panose="020B0604030504040204" pitchFamily="50" charset="-128"/>
              </a:rPr>
              <a:t>Topic</a:t>
            </a:r>
            <a:r>
              <a:rPr lang="ja-JP" altLang="en-US" sz="1400" dirty="0">
                <a:cs typeface="Meiryo UI" panose="020B0604030504040204" pitchFamily="50" charset="-128"/>
              </a:rPr>
              <a:t>⑩</a:t>
            </a:r>
            <a:r>
              <a:rPr lang="ja-JP" altLang="en-US" sz="1400" dirty="0" smtClean="0">
                <a:cs typeface="Meiryo UI" panose="020B0604030504040204" pitchFamily="50" charset="-128"/>
              </a:rPr>
              <a:t>：国立循環器病研究センターを核とした北大阪健康医療都市「健都」の形成）</a:t>
            </a:r>
            <a:endParaRPr lang="en-US" altLang="ja-JP" sz="1400" dirty="0" smtClean="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n-ea"/>
                <a:ea typeface="Meiryo UI" panose="020B0604030504040204" pitchFamily="50" charset="-128"/>
                <a:cs typeface="Meiryo UI" panose="020B0604030504040204" pitchFamily="50" charset="-128"/>
              </a:rPr>
              <a:t>周辺環境及び景観に配慮しつつ、工業系の用途地域を指定するなど、交通ネットワークを活用した幹線道路沿道等の区域における産業立地を推進します。</a:t>
            </a:r>
            <a:endParaRPr lang="en-US" altLang="ja-JP" sz="1400" dirty="0">
              <a:latin typeface="+mn-ea"/>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彩都東部地区における新た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拠点の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形成）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smtClean="0"/>
              <a:t>■　</a:t>
            </a:r>
            <a:r>
              <a:rPr lang="ja-JP" altLang="en-US" sz="1200" dirty="0"/>
              <a:t>大阪府の企業立地優遇制度対象地域</a:t>
            </a:r>
            <a:endParaRPr kumimoji="1" lang="ja-JP" altLang="en-US" sz="1200" dirty="0"/>
          </a:p>
        </p:txBody>
      </p:sp>
      <p:sp>
        <p:nvSpPr>
          <p:cNvPr id="48" name="テキスト ボックス 37"/>
          <p:cNvSpPr txBox="1">
            <a:spLocks noChangeArrowheads="1"/>
          </p:cNvSpPr>
          <p:nvPr/>
        </p:nvSpPr>
        <p:spPr bwMode="auto">
          <a:xfrm>
            <a:off x="6091839" y="5635379"/>
            <a:ext cx="2400413" cy="646595"/>
          </a:xfrm>
          <a:prstGeom prst="rect">
            <a:avLst/>
          </a:prstGeom>
          <a:noFill/>
          <a:ln w="6350">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研究開発施設の投資奨励計画</a:t>
            </a:r>
            <a:r>
              <a:rPr lang="ja-JP" altLang="en-US" sz="700" dirty="0" smtClean="0">
                <a:latin typeface="Meiryo UI 本文"/>
                <a:ea typeface="メイリオ" pitchFamily="50" charset="-128"/>
                <a:cs typeface="ＭＳ Ｐゴシック" pitchFamily="50" charset="-128"/>
              </a:rPr>
              <a:t>がある</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smtClean="0">
                <a:latin typeface="Meiryo UI 本文"/>
                <a:ea typeface="メイリオ" pitchFamily="50" charset="-128"/>
                <a:cs typeface="ＭＳ Ｐゴシック" pitchFamily="50" charset="-128"/>
              </a:rPr>
              <a:t>             </a:t>
            </a:r>
            <a:r>
              <a:rPr kumimoji="1" lang="en-US" altLang="ja-JP" sz="700" b="0" i="0" u="none" strike="noStrike" cap="none" normalizeH="0" baseline="0" dirty="0" smtClean="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smtClean="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smtClean="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smtClean="0">
                <a:latin typeface="Meiryo UI 本文"/>
                <a:ea typeface="メイリオ" pitchFamily="50" charset="-128"/>
                <a:cs typeface="ＭＳ Ｐゴシック" pitchFamily="50" charset="-128"/>
              </a:rPr>
              <a:t>  市町　</a:t>
            </a:r>
            <a:r>
              <a:rPr lang="ja-JP" altLang="en-US" sz="700" dirty="0">
                <a:latin typeface="Meiryo UI 本文"/>
                <a:ea typeface="メイリオ" pitchFamily="50" charset="-128"/>
                <a:cs typeface="ＭＳ Ｐゴシック" pitchFamily="50" charset="-128"/>
              </a:rPr>
              <a:t> </a:t>
            </a:r>
            <a:r>
              <a:rPr lang="en-US" altLang="ja-JP" sz="700" dirty="0" smtClean="0">
                <a:latin typeface="Meiryo UI 本文"/>
                <a:ea typeface="メイリオ" pitchFamily="50" charset="-128"/>
                <a:cs typeface="ＭＳ Ｐゴシック" pitchFamily="50" charset="-128"/>
              </a:rPr>
              <a:t>…</a:t>
            </a:r>
            <a:r>
              <a:rPr lang="ja-JP" altLang="en-US" sz="700" dirty="0" smtClean="0">
                <a:latin typeface="Meiryo UI 本文"/>
                <a:ea typeface="メイリオ" pitchFamily="50" charset="-128"/>
                <a:cs typeface="ＭＳ Ｐゴシック" pitchFamily="50" charset="-128"/>
              </a:rPr>
              <a:t>地域未来投資促進法の基本計画がある市町村</a:t>
            </a:r>
            <a:endParaRPr lang="en-US" altLang="ja-JP" sz="700" dirty="0" smtClean="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smtClean="0">
                <a:latin typeface="Meiryo UI 本文"/>
                <a:ea typeface="メイリオ" pitchFamily="50" charset="-128"/>
                <a:cs typeface="ＭＳ Ｐゴシック" pitchFamily="50" charset="-128"/>
              </a:rPr>
              <a:t>　　　</a:t>
            </a:r>
            <a:endParaRPr lang="en-US" altLang="ja-JP" sz="900" dirty="0" smtClean="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smtClean="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smtClean="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r>
              <a:rPr lang="ja-JP" altLang="en-US" sz="900" dirty="0" smtClean="0">
                <a:latin typeface="Meiryo UI 本文"/>
                <a:ea typeface="メイリオ"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Meiryo UI 本文"/>
              <a:ea typeface="ＭＳ Ｐゴシック" pitchFamily="50" charset="-128"/>
              <a:cs typeface="ＭＳ Ｐゴシック" pitchFamily="50" charset="-128"/>
            </a:endParaRPr>
          </a:p>
        </p:txBody>
      </p:sp>
      <p:pic>
        <p:nvPicPr>
          <p:cNvPr id="49"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5830480"/>
            <a:ext cx="324901" cy="1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角丸四角形 49"/>
          <p:cNvSpPr/>
          <p:nvPr/>
        </p:nvSpPr>
        <p:spPr>
          <a:xfrm>
            <a:off x="6156176" y="6074226"/>
            <a:ext cx="320465" cy="12101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1" name="Group 36"/>
          <p:cNvGrpSpPr>
            <a:grpSpLocks/>
          </p:cNvGrpSpPr>
          <p:nvPr/>
        </p:nvGrpSpPr>
        <p:grpSpPr bwMode="auto">
          <a:xfrm>
            <a:off x="6156176" y="5949280"/>
            <a:ext cx="306000" cy="97200"/>
            <a:chOff x="18945" y="13268"/>
            <a:chExt cx="736" cy="331"/>
          </a:xfrm>
        </p:grpSpPr>
        <p:sp>
          <p:nvSpPr>
            <p:cNvPr id="52"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dirty="0"/>
            </a:p>
          </p:txBody>
        </p:sp>
        <p:cxnSp>
          <p:nvCxnSpPr>
            <p:cNvPr id="53"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54" name="直線コネクタ 53"/>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55" name="直線コネクタ 54"/>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56" name="直線矢印コネクタ 55"/>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59" name="テキスト ボックス 58"/>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smtClean="0">
                <a:latin typeface="+mn-ea"/>
              </a:rPr>
              <a:t>出典：大阪府</a:t>
            </a:r>
            <a:r>
              <a:rPr lang="ja-JP" altLang="en-US" sz="700" dirty="0" smtClean="0">
                <a:latin typeface="+mn-ea"/>
              </a:rPr>
              <a:t>商工</a:t>
            </a:r>
            <a:r>
              <a:rPr lang="ja-JP" altLang="en-US" sz="700" dirty="0">
                <a:latin typeface="+mn-ea"/>
              </a:rPr>
              <a:t>労働部「企業立地の優遇制度のご案内（制度リーフレット）」</a:t>
            </a:r>
            <a:endParaRPr kumimoji="1" lang="ja-JP" altLang="en-US" sz="700" dirty="0">
              <a:latin typeface="+mn-ea"/>
            </a:endParaRPr>
          </a:p>
        </p:txBody>
      </p:sp>
    </p:spTree>
    <p:extLst>
      <p:ext uri="{BB962C8B-B14F-4D97-AF65-F5344CB8AC3E}">
        <p14:creationId xmlns:p14="http://schemas.microsoft.com/office/powerpoint/2010/main" val="13978363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⑧</a:t>
            </a:r>
            <a:r>
              <a:rPr lang="ja-JP" altLang="en-US" sz="1400" b="1" dirty="0">
                <a:solidFill>
                  <a:schemeClr val="tx1"/>
                </a:solidFill>
              </a:rPr>
              <a:t>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smtClean="0"/>
              <a:t>◆</a:t>
            </a:r>
            <a:r>
              <a:rPr kumimoji="1" lang="ja-JP" altLang="en-US" sz="1000" dirty="0" smtClean="0"/>
              <a:t>近畿圏で対象外となっているエリア</a:t>
            </a:r>
            <a:r>
              <a:rPr kumimoji="1" lang="ja-JP" altLang="en-US" sz="1000" dirty="0" smtClean="0">
                <a:solidFill>
                  <a:srgbClr val="FF0000"/>
                </a:solidFill>
              </a:rPr>
              <a:t>（拡充型のみ）</a:t>
            </a:r>
            <a:endParaRPr kumimoji="1" lang="ja-JP" altLang="en-US" sz="10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smtClean="0"/>
              <a:t>■　大阪府における転入・転出企業数の推移</a:t>
            </a:r>
            <a:endParaRPr kumimoji="1" lang="ja-JP" altLang="en-US" sz="1200" dirty="0"/>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smtClean="0">
                <a:solidFill>
                  <a:schemeClr val="tx1"/>
                </a:solidFill>
              </a:rPr>
              <a:t>※</a:t>
            </a:r>
            <a:r>
              <a:rPr kumimoji="1" lang="ja-JP" altLang="en-US" sz="1100" dirty="0" smtClean="0">
                <a:solidFill>
                  <a:schemeClr val="tx1"/>
                </a:solidFill>
              </a:rPr>
              <a:t>　</a:t>
            </a:r>
            <a:r>
              <a:rPr lang="ja-JP" altLang="en-US" sz="1100" dirty="0" smtClean="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9" name="テキスト ボックス 18"/>
          <p:cNvSpPr txBox="1"/>
          <p:nvPr/>
        </p:nvSpPr>
        <p:spPr>
          <a:xfrm>
            <a:off x="3879062" y="2140500"/>
            <a:ext cx="2804274"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2018</a:t>
            </a:r>
            <a:r>
              <a:rPr lang="ja-JP" altLang="en-US" sz="700" dirty="0" smtClean="0"/>
              <a:t>年）</a:t>
            </a:r>
            <a:endParaRPr kumimoji="1" lang="ja-JP" altLang="en-US" sz="700" dirty="0"/>
          </a:p>
        </p:txBody>
      </p:sp>
      <p:graphicFrame>
        <p:nvGraphicFramePr>
          <p:cNvPr id="2" name="表 1"/>
          <p:cNvGraphicFramePr>
            <a:graphicFrameLocks noGrp="1"/>
          </p:cNvGraphicFramePr>
          <p:nvPr>
            <p:extLst>
              <p:ext uri="{D42A27DB-BD31-4B8C-83A1-F6EECF244321}">
                <p14:modId xmlns:p14="http://schemas.microsoft.com/office/powerpoint/2010/main" val="634429925"/>
              </p:ext>
            </p:extLst>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smtClean="0"/>
                        <a:t>順位</a:t>
                      </a:r>
                      <a:endParaRPr kumimoji="1" lang="ja-JP" altLang="en-US" sz="900" dirty="0"/>
                    </a:p>
                  </a:txBody>
                  <a:tcPr anchor="ctr"/>
                </a:tc>
                <a:tc>
                  <a:txBody>
                    <a:bodyPr/>
                    <a:lstStyle/>
                    <a:p>
                      <a:pPr algn="ctr"/>
                      <a:r>
                        <a:rPr kumimoji="1" lang="ja-JP" altLang="en-US" sz="900" dirty="0" smtClean="0"/>
                        <a:t>都道</a:t>
                      </a:r>
                      <a:endParaRPr kumimoji="1" lang="en-US" altLang="ja-JP" sz="900" dirty="0" smtClean="0"/>
                    </a:p>
                    <a:p>
                      <a:pPr algn="ctr"/>
                      <a:r>
                        <a:rPr kumimoji="1" lang="ja-JP" altLang="en-US" sz="900" dirty="0" smtClean="0"/>
                        <a:t>府県</a:t>
                      </a:r>
                      <a:endParaRPr kumimoji="1" lang="ja-JP" altLang="en-US" sz="900" dirty="0"/>
                    </a:p>
                  </a:txBody>
                  <a:tcPr anchor="ctr"/>
                </a:tc>
                <a:tc>
                  <a:txBody>
                    <a:bodyPr/>
                    <a:lstStyle/>
                    <a:p>
                      <a:pPr algn="ctr">
                        <a:lnSpc>
                          <a:spcPts val="1700"/>
                        </a:lnSpc>
                        <a:spcAft>
                          <a:spcPts val="0"/>
                        </a:spcAft>
                      </a:pPr>
                      <a:r>
                        <a:rPr lang="ja-JP" altLang="ja-JP" sz="900" kern="100" dirty="0" smtClean="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smtClean="0"/>
                        <a:t>1</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372</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89</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smtClean="0"/>
                        <a:t>2</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smtClean="0">
                          <a:solidFill>
                            <a:schemeClr val="tx1"/>
                          </a:solidFill>
                          <a:effectLst/>
                          <a:latin typeface="+mn-lt"/>
                        </a:rPr>
                        <a:t>▲ </a:t>
                      </a:r>
                      <a:r>
                        <a:rPr lang="en-US" altLang="ja-JP" sz="900" b="0" i="0" u="none" strike="noStrike" dirty="0" smtClean="0">
                          <a:solidFill>
                            <a:schemeClr val="tx1"/>
                          </a:solidFill>
                          <a:effectLst/>
                          <a:latin typeface="+mn-lt"/>
                        </a:rPr>
                        <a:t>296</a:t>
                      </a:r>
                      <a:r>
                        <a:rPr lang="ja-JP" altLang="en-US" sz="900" b="0" i="0" u="none" strike="noStrike" dirty="0" smtClean="0">
                          <a:solidFill>
                            <a:srgbClr val="000000"/>
                          </a:solidFill>
                          <a:effectLst/>
                          <a:latin typeface="+mn-lt"/>
                        </a:rPr>
                        <a:t>（▲</a:t>
                      </a:r>
                      <a:r>
                        <a:rPr lang="en-US" altLang="ja-JP" sz="900" b="0" i="0" u="none" strike="noStrike" dirty="0" smtClean="0">
                          <a:solidFill>
                            <a:srgbClr val="000000"/>
                          </a:solidFill>
                          <a:effectLst/>
                          <a:latin typeface="+mn-lt"/>
                        </a:rPr>
                        <a:t>13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smtClean="0"/>
                        <a:t>3</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smtClean="0">
                          <a:solidFill>
                            <a:srgbClr val="000000"/>
                          </a:solidFill>
                          <a:effectLst/>
                          <a:latin typeface="+mn-lt"/>
                        </a:rPr>
                        <a:t>115</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smtClean="0"/>
                        <a:t>4</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64</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+3</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smtClean="0"/>
                        <a:t>5</a:t>
                      </a:r>
                      <a:r>
                        <a:rPr kumimoji="1" lang="ja-JP" altLang="en-US" sz="900" dirty="0" smtClean="0"/>
                        <a:t>位</a:t>
                      </a:r>
                      <a:endParaRPr kumimoji="1" lang="ja-JP" altLang="en-US" sz="900" dirty="0"/>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21</a:t>
                      </a:r>
                      <a:r>
                        <a:rPr lang="ja-JP" altLang="en-US" sz="900" b="0" i="0" u="none" strike="noStrike" dirty="0" smtClean="0">
                          <a:solidFill>
                            <a:srgbClr val="000000"/>
                          </a:solidFill>
                          <a:effectLst/>
                          <a:latin typeface="+mn-lt"/>
                        </a:rPr>
                        <a:t>（　▲</a:t>
                      </a:r>
                      <a:r>
                        <a:rPr lang="en-US" altLang="ja-JP" sz="900" b="0" i="0" u="none" strike="noStrike" dirty="0" smtClean="0">
                          <a:solidFill>
                            <a:srgbClr val="000000"/>
                          </a:solidFill>
                          <a:effectLst/>
                          <a:latin typeface="+mn-lt"/>
                        </a:rPr>
                        <a:t>4</a:t>
                      </a:r>
                      <a:r>
                        <a:rPr lang="ja-JP" altLang="en-US" sz="900" b="0" i="0" u="none" strike="noStrike" dirty="0" smtClean="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smtClean="0"/>
              <a:t>■　</a:t>
            </a:r>
            <a:r>
              <a:rPr lang="ja-JP" altLang="ja-JP" sz="1200" dirty="0"/>
              <a:t>大阪府外への転出</a:t>
            </a:r>
            <a:r>
              <a:rPr lang="ja-JP" altLang="ja-JP" sz="1200" dirty="0" smtClean="0"/>
              <a:t>超過数</a:t>
            </a:r>
            <a:r>
              <a:rPr lang="en-US" altLang="ja-JP" sz="1200" dirty="0" smtClean="0"/>
              <a:t/>
            </a:r>
            <a:br>
              <a:rPr lang="en-US" altLang="ja-JP" sz="1200" dirty="0" smtClean="0"/>
            </a:br>
            <a:r>
              <a:rPr lang="ja-JP" altLang="en-US" sz="1200" dirty="0" smtClean="0"/>
              <a:t>　　　</a:t>
            </a:r>
            <a:r>
              <a:rPr lang="en-US" altLang="ja-JP" sz="1200" dirty="0" smtClean="0"/>
              <a:t>(</a:t>
            </a:r>
            <a:r>
              <a:rPr lang="ja-JP" altLang="ja-JP" sz="1200" dirty="0"/>
              <a:t>都道府県</a:t>
            </a:r>
            <a:r>
              <a:rPr lang="ja-JP" altLang="ja-JP" sz="1200" dirty="0" smtClean="0"/>
              <a:t>別</a:t>
            </a:r>
            <a:r>
              <a:rPr lang="ja-JP" altLang="en-US" sz="1200" dirty="0" smtClean="0"/>
              <a:t>：</a:t>
            </a:r>
            <a:r>
              <a:rPr lang="en-US" altLang="ja-JP" sz="1200" dirty="0" smtClean="0"/>
              <a:t>2005</a:t>
            </a:r>
            <a:r>
              <a:rPr lang="ja-JP" altLang="en-US" sz="1200" dirty="0" smtClean="0"/>
              <a:t>～</a:t>
            </a:r>
            <a:r>
              <a:rPr lang="en-US" altLang="ja-JP" sz="1200" dirty="0" smtClean="0"/>
              <a:t/>
            </a:r>
            <a:br>
              <a:rPr lang="en-US" altLang="ja-JP" sz="1200" dirty="0" smtClean="0"/>
            </a:br>
            <a:r>
              <a:rPr lang="ja-JP" altLang="en-US" sz="1200" dirty="0" smtClean="0"/>
              <a:t>　　　 </a:t>
            </a:r>
            <a:r>
              <a:rPr lang="en-US" altLang="ja-JP" sz="1200" dirty="0" smtClean="0"/>
              <a:t>2014</a:t>
            </a:r>
            <a:r>
              <a:rPr lang="ja-JP" altLang="en-US" sz="1200" dirty="0" smtClean="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smtClean="0"/>
              <a:t>※</a:t>
            </a:r>
            <a:r>
              <a:rPr kumimoji="1" lang="ja-JP" altLang="en-US" sz="800" dirty="0" smtClean="0"/>
              <a:t>　（　　）内は資本金</a:t>
            </a:r>
            <a:r>
              <a:rPr lang="ja-JP" altLang="en-US" sz="800" dirty="0"/>
              <a:t>３</a:t>
            </a:r>
            <a:r>
              <a:rPr kumimoji="1" lang="ja-JP" altLang="en-US" sz="800" dirty="0" smtClean="0"/>
              <a:t>億円以上の企業</a:t>
            </a:r>
            <a:endParaRPr kumimoji="1" lang="ja-JP" altLang="en-US" sz="800" dirty="0"/>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smtClean="0">
                <a:latin typeface="+mn-ea"/>
              </a:rPr>
              <a:t>出典</a:t>
            </a:r>
            <a:r>
              <a:rPr lang="ja-JP" altLang="en-US" sz="700" dirty="0">
                <a:latin typeface="+mn-ea"/>
              </a:rPr>
              <a:t>：内閣府・経済産業省・厚生</a:t>
            </a:r>
            <a:r>
              <a:rPr lang="ja-JP" altLang="en-US" sz="700" dirty="0" smtClean="0">
                <a:latin typeface="+mn-ea"/>
              </a:rPr>
              <a:t>労働省</a:t>
            </a:r>
            <a:endParaRPr lang="en-US" altLang="ja-JP" sz="700" dirty="0" smtClean="0">
              <a:latin typeface="+mn-ea"/>
            </a:endParaRPr>
          </a:p>
          <a:p>
            <a:pPr marL="185738" indent="-185738"/>
            <a:r>
              <a:rPr lang="ja-JP" altLang="en-US" sz="700" dirty="0" smtClean="0">
                <a:latin typeface="+mn-ea"/>
              </a:rPr>
              <a:t>「</a:t>
            </a:r>
            <a:r>
              <a:rPr lang="ja-JP" altLang="en-US" sz="700" dirty="0">
                <a:latin typeface="+mn-ea"/>
              </a:rPr>
              <a:t>地域再生計画に基づく地方拠点強化税制等について」（平成</a:t>
            </a:r>
            <a:r>
              <a:rPr lang="en-US" altLang="ja-JP" sz="700" dirty="0">
                <a:latin typeface="+mn-ea"/>
              </a:rPr>
              <a:t>27</a:t>
            </a:r>
            <a:r>
              <a:rPr lang="ja-JP" altLang="en-US" sz="700" dirty="0">
                <a:latin typeface="+mn-ea"/>
              </a:rPr>
              <a:t>年</a:t>
            </a:r>
            <a:r>
              <a:rPr lang="ja-JP" altLang="en-US" sz="700" dirty="0" smtClean="0">
                <a:latin typeface="+mn-ea"/>
              </a:rPr>
              <a:t>）</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smtClean="0"/>
              <a:t>　在阪企業</a:t>
            </a:r>
            <a:r>
              <a:rPr lang="ja-JP" altLang="en-US" sz="1400" dirty="0"/>
              <a:t>の東京圏及び近隣府県への流出を防ぐとともに、大阪以外の</a:t>
            </a:r>
            <a:r>
              <a:rPr lang="en-US" altLang="ja-JP" sz="1400" dirty="0"/>
              <a:t/>
            </a:r>
            <a:br>
              <a:rPr lang="en-US" altLang="ja-JP" sz="1400" dirty="0"/>
            </a:br>
            <a:r>
              <a:rPr lang="ja-JP" altLang="en-US" sz="1400" dirty="0"/>
              <a:t>他地域に対する立地競争力を維持し、再投資促進を図るため、地域再生</a:t>
            </a:r>
            <a:r>
              <a:rPr lang="en-US" altLang="ja-JP" sz="1400" dirty="0"/>
              <a:t/>
            </a:r>
            <a:br>
              <a:rPr lang="en-US" altLang="ja-JP" sz="1400" dirty="0"/>
            </a:br>
            <a:r>
              <a:rPr lang="ja-JP" altLang="en-US" sz="1400" dirty="0"/>
              <a:t>計画を策定し、地方拠点強化税制（「移転型」及び「拡充型」）を活用</a:t>
            </a:r>
            <a:r>
              <a:rPr lang="en-US" altLang="ja-JP" sz="1400" dirty="0"/>
              <a:t/>
            </a:r>
            <a:br>
              <a:rPr lang="en-US" altLang="ja-JP" sz="1400" dirty="0"/>
            </a:br>
            <a:r>
              <a:rPr lang="ja-JP" altLang="en-US" sz="1400" dirty="0"/>
              <a:t>することとしています。</a:t>
            </a:r>
            <a:endParaRPr lang="en-US" altLang="ja-JP" sz="1400" dirty="0"/>
          </a:p>
          <a:p>
            <a:r>
              <a:rPr lang="ja-JP" altLang="en-US" sz="1400" dirty="0" smtClean="0"/>
              <a:t>大阪市</a:t>
            </a:r>
            <a:r>
              <a:rPr lang="ja-JP" altLang="en-US" sz="1400" dirty="0"/>
              <a:t>の全域、守口市</a:t>
            </a:r>
            <a:r>
              <a:rPr lang="ja-JP" altLang="en-US" sz="1400" dirty="0" smtClean="0"/>
              <a:t>・東大阪市</a:t>
            </a:r>
            <a:r>
              <a:rPr lang="ja-JP" altLang="en-US" sz="1400" dirty="0"/>
              <a:t>・堺市の一部が除外されて</a:t>
            </a:r>
            <a:r>
              <a:rPr lang="ja-JP" altLang="en-US" sz="1400" dirty="0" smtClean="0"/>
              <a:t>いましたが、平成</a:t>
            </a:r>
            <a:r>
              <a:rPr lang="en-US" altLang="ja-JP" sz="1400" dirty="0" smtClean="0"/>
              <a:t>30</a:t>
            </a:r>
            <a:r>
              <a:rPr lang="ja-JP" altLang="en-US" sz="1400" dirty="0" smtClean="0"/>
              <a:t>年６月から「移転型」については、大阪府全域が対象となりました。</a:t>
            </a:r>
            <a:endParaRPr lang="en-US" altLang="ja-JP" sz="1400" dirty="0"/>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smtClean="0"/>
              <a:t>・</a:t>
            </a:r>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a:t>
            </a:r>
            <a:r>
              <a:rPr lang="ja-JP" altLang="en-US" sz="1400" spc="-50" dirty="0" smtClean="0"/>
              <a:t>事業</a:t>
            </a:r>
            <a:endParaRPr lang="en-US" altLang="ja-JP" sz="1400" spc="-50" dirty="0" smtClean="0"/>
          </a:p>
          <a:p>
            <a:pPr algn="just"/>
            <a:r>
              <a:rPr lang="ja-JP" altLang="en-US" sz="1400" dirty="0" smtClean="0"/>
              <a:t>・拡充型</a:t>
            </a:r>
            <a:endParaRPr lang="en-US" altLang="ja-JP" sz="1400" dirty="0" smtClean="0"/>
          </a:p>
          <a:p>
            <a:pPr algn="just"/>
            <a:r>
              <a:rPr lang="ja-JP" altLang="en-US" sz="1400" dirty="0"/>
              <a:t>　</a:t>
            </a:r>
            <a:r>
              <a:rPr lang="ja-JP" altLang="en-US" sz="1400" dirty="0" smtClean="0"/>
              <a:t>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extLst>
              <p:ext uri="{D42A27DB-BD31-4B8C-83A1-F6EECF244321}">
                <p14:modId xmlns:p14="http://schemas.microsoft.com/office/powerpoint/2010/main" val="3152362268"/>
              </p:ext>
            </p:extLst>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2009</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smtClean="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smtClean="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smtClean="0">
                          <a:solidFill>
                            <a:schemeClr val="tx1"/>
                          </a:solidFill>
                          <a:effectLst/>
                        </a:rPr>
                        <a:t>1,540</a:t>
                      </a:r>
                      <a:endParaRPr lang="ja-JP" sz="800" kern="100" dirty="0">
                        <a:solidFill>
                          <a:schemeClr val="tx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smtClean="0">
                          <a:solidFill>
                            <a:schemeClr val="tx1"/>
                          </a:solidFill>
                          <a:effectLst/>
                          <a:latin typeface="+mn-ea"/>
                          <a:ea typeface="+mn-ea"/>
                          <a:cs typeface="Times New Roman"/>
                        </a:rPr>
                        <a:t>2,216</a:t>
                      </a:r>
                      <a:endParaRPr lang="ja-JP" sz="800" kern="100" dirty="0">
                        <a:solidFill>
                          <a:schemeClr val="tx1"/>
                        </a:solidFill>
                        <a:effectLst/>
                        <a:latin typeface="+mn-ea"/>
                        <a:ea typeface="+mn-ea"/>
                        <a:cs typeface="Times New Roman"/>
                      </a:endParaRP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sz="800" kern="100" dirty="0" smtClean="0">
                          <a:solidFill>
                            <a:schemeClr val="tx1"/>
                          </a:solidFill>
                          <a:effectLst/>
                        </a:rPr>
                        <a:t>110</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smtClean="0">
                          <a:solidFill>
                            <a:schemeClr val="tx1"/>
                          </a:solidFill>
                          <a:effectLst/>
                          <a:latin typeface="+mn-lt"/>
                          <a:ea typeface="ＭＳ 明朝"/>
                          <a:cs typeface="Times New Roman"/>
                        </a:rPr>
                        <a:t>▲</a:t>
                      </a:r>
                      <a:r>
                        <a:rPr lang="en-US" altLang="ja-JP" sz="800" kern="100" dirty="0" smtClean="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sz="800" kern="100" dirty="0" smtClean="0">
                          <a:solidFill>
                            <a:schemeClr val="tx1"/>
                          </a:solidFill>
                          <a:effectLst/>
                        </a:rPr>
                        <a:t>▲</a:t>
                      </a:r>
                      <a:r>
                        <a:rPr lang="en-US" altLang="ja-JP" sz="800" kern="100" dirty="0" smtClean="0">
                          <a:solidFill>
                            <a:schemeClr val="tx1"/>
                          </a:solidFill>
                          <a:effectLst/>
                        </a:rPr>
                        <a:t>676</a:t>
                      </a:r>
                      <a:endParaRPr lang="ja-JP" sz="800" kern="100" dirty="0">
                        <a:solidFill>
                          <a:schemeClr val="tx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smtClean="0"/>
              <a:t>出典</a:t>
            </a:r>
            <a:r>
              <a:rPr lang="ja-JP" altLang="en-US" sz="700" dirty="0" smtClean="0">
                <a:sym typeface="Wingdings" panose="05000000000000000000" pitchFamily="2" charset="2"/>
              </a:rPr>
              <a:t>：</a:t>
            </a:r>
            <a:r>
              <a:rPr kumimoji="1" lang="ja-JP" altLang="en-US" sz="700" dirty="0" smtClean="0"/>
              <a:t>帝国データバンク　「大阪府・本社移転</a:t>
            </a:r>
            <a:r>
              <a:rPr lang="ja-JP" altLang="en-US" sz="700" dirty="0" smtClean="0"/>
              <a:t>企業調査」（</a:t>
            </a:r>
            <a:r>
              <a:rPr lang="en-US" altLang="ja-JP" sz="700" dirty="0" smtClean="0"/>
              <a:t>2015</a:t>
            </a:r>
            <a:r>
              <a:rPr lang="ja-JP" altLang="en-US" sz="700" dirty="0" smtClean="0"/>
              <a:t>年）</a:t>
            </a:r>
            <a:endParaRPr kumimoji="1" lang="ja-JP" altLang="en-US" sz="700" dirty="0"/>
          </a:p>
        </p:txBody>
      </p:sp>
    </p:spTree>
    <p:extLst>
      <p:ext uri="{BB962C8B-B14F-4D97-AF65-F5344CB8AC3E}">
        <p14:creationId xmlns:p14="http://schemas.microsoft.com/office/powerpoint/2010/main" val="18448457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⑨　北大阪健康医療都市「健都」の形成</a:t>
            </a:r>
            <a:endParaRPr lang="en-US" altLang="ja-JP" sz="1400" b="1" dirty="0" smtClean="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a:p>
            <a:endParaRPr lang="en-US" altLang="ja-JP" sz="1400" dirty="0">
              <a:solidFill>
                <a:schemeClr val="tx1"/>
              </a:solidFill>
            </a:endParaRPr>
          </a:p>
          <a:p>
            <a:endParaRPr lang="en-US" altLang="ja-JP" sz="1400" dirty="0" smtClean="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smtClean="0"/>
              <a:t>■　</a:t>
            </a:r>
            <a:r>
              <a:rPr lang="ja-JP" altLang="en-US" sz="1200" dirty="0" smtClean="0"/>
              <a:t>北大阪健康医療都市（健都）</a:t>
            </a:r>
            <a:r>
              <a:rPr lang="ja-JP" altLang="en-US" sz="1200" dirty="0"/>
              <a:t>の</a:t>
            </a:r>
            <a:r>
              <a:rPr lang="ja-JP" altLang="en-US" sz="1200" dirty="0" smtClean="0"/>
              <a:t>ロケーション</a:t>
            </a:r>
            <a:endParaRPr lang="en-US" altLang="ja-JP" sz="1200" dirty="0" smtClean="0"/>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395537" y="1196753"/>
            <a:ext cx="4689814" cy="2246769"/>
          </a:xfrm>
          <a:prstGeom prst="rect">
            <a:avLst/>
          </a:prstGeom>
          <a:noFill/>
        </p:spPr>
        <p:txBody>
          <a:bodyPr wrap="square" rtlCol="0">
            <a:spAutoFit/>
          </a:bodyPr>
          <a:lstStyle/>
          <a:p>
            <a:pPr algn="just"/>
            <a:r>
              <a:rPr lang="ja-JP" altLang="en-US" sz="1400" dirty="0" smtClean="0"/>
              <a:t>　北大阪健康医療都市「健都」において、</a:t>
            </a:r>
            <a:r>
              <a:rPr lang="en-US" altLang="ja-JP" sz="1400" dirty="0" smtClean="0"/>
              <a:t>2019</a:t>
            </a:r>
            <a:r>
              <a:rPr lang="ja-JP" altLang="en-US" sz="1400" dirty="0" smtClean="0"/>
              <a:t>年</a:t>
            </a:r>
            <a:r>
              <a:rPr lang="en-US" altLang="ja-JP" sz="1400" dirty="0" smtClean="0"/>
              <a:t>7</a:t>
            </a:r>
            <a:r>
              <a:rPr lang="ja-JP" altLang="en-US" sz="1400" dirty="0" smtClean="0"/>
              <a:t>月にオープンした国立循環器病研究センター（国循）及び健都への移転が決定した国立健康・栄養研究所（健栄研）を中心とした、健康・医療のクラスター形成を推進しています。</a:t>
            </a:r>
            <a:endParaRPr lang="en-US" altLang="ja-JP" sz="1400" dirty="0" smtClean="0"/>
          </a:p>
          <a:p>
            <a:pPr algn="just"/>
            <a:r>
              <a:rPr lang="ja-JP" altLang="en-US" sz="1400" dirty="0"/>
              <a:t>　</a:t>
            </a:r>
            <a:r>
              <a:rPr lang="ja-JP" altLang="en-US" sz="1400" dirty="0" smtClean="0"/>
              <a:t>地元市や国循、健栄研などの関連機関と連携し、コンセプトである「健康・医療」に関連する企業等を集積させるととも</a:t>
            </a:r>
            <a:r>
              <a:rPr lang="ja-JP" altLang="en-US" sz="1400" dirty="0"/>
              <a:t>に</a:t>
            </a:r>
            <a:r>
              <a:rPr lang="ja-JP" altLang="en-US" sz="1400" dirty="0" smtClean="0"/>
              <a:t>、健康</a:t>
            </a:r>
            <a:r>
              <a:rPr lang="ja-JP" altLang="en-US" sz="1400" dirty="0"/>
              <a:t>・医療関連産業のイノベーション創出に</a:t>
            </a:r>
            <a:r>
              <a:rPr lang="ja-JP" altLang="en-US" sz="1400" dirty="0" smtClean="0"/>
              <a:t>向け、健都内外の研究機関や企業等との連携を推進するためのコーディネート機能（産学</a:t>
            </a:r>
            <a:r>
              <a:rPr lang="ja-JP" altLang="en-US" sz="1400" dirty="0"/>
              <a:t>連携機能や実証機能</a:t>
            </a:r>
            <a:r>
              <a:rPr lang="ja-JP" altLang="en-US" sz="1400" dirty="0" smtClean="0"/>
              <a:t>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Tree>
    <p:extLst>
      <p:ext uri="{BB962C8B-B14F-4D97-AF65-F5344CB8AC3E}">
        <p14:creationId xmlns:p14="http://schemas.microsoft.com/office/powerpoint/2010/main" val="351000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p:nvPr/>
        </p:nvPicPr>
        <p:blipFill rotWithShape="1">
          <a:blip r:embed="rId3">
            <a:extLst>
              <a:ext uri="{28A0092B-C50C-407E-A947-70E740481C1C}">
                <a14:useLocalDpi xmlns:a14="http://schemas.microsoft.com/office/drawing/2010/main" val="0"/>
              </a:ext>
            </a:extLst>
          </a:blip>
          <a:srcRect b="8949"/>
          <a:stretch/>
        </p:blipFill>
        <p:spPr bwMode="auto">
          <a:xfrm>
            <a:off x="4863329" y="1158284"/>
            <a:ext cx="3976843" cy="4201578"/>
          </a:xfrm>
          <a:prstGeom prst="rect">
            <a:avLst/>
          </a:prstGeom>
          <a:noFill/>
          <a:ln>
            <a:noFill/>
          </a:ln>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3" y="692695"/>
            <a:ext cx="8784980" cy="597666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⑩　</a:t>
            </a:r>
            <a:r>
              <a:rPr lang="ja-JP" altLang="en-US" sz="1400" b="1" dirty="0">
                <a:solidFill>
                  <a:schemeClr val="tx1"/>
                </a:solidFill>
              </a:rPr>
              <a:t>彩都東部地区における新たな産業拠点の</a:t>
            </a:r>
            <a:r>
              <a:rPr lang="ja-JP" altLang="en-US" sz="1400" b="1" dirty="0" smtClean="0">
                <a:solidFill>
                  <a:schemeClr val="tx1"/>
                </a:solidFill>
              </a:rPr>
              <a:t>形成</a:t>
            </a:r>
            <a:endParaRPr lang="en-US" altLang="ja-JP" sz="1400" b="1" dirty="0" smtClean="0">
              <a:solidFill>
                <a:schemeClr val="tx1"/>
              </a:solidFill>
            </a:endParaRPr>
          </a:p>
          <a:p>
            <a:r>
              <a:rPr lang="ja-JP" altLang="en-US" sz="1400" dirty="0" smtClean="0">
                <a:solidFill>
                  <a:schemeClr val="tx1"/>
                </a:solidFill>
              </a:rPr>
              <a:t>　</a:t>
            </a:r>
            <a:endParaRPr lang="en-US" altLang="ja-JP" sz="1400" dirty="0" smtClean="0">
              <a:solidFill>
                <a:schemeClr val="tx1"/>
              </a:solidFill>
            </a:endParaRPr>
          </a:p>
        </p:txBody>
      </p:sp>
      <p:sp>
        <p:nvSpPr>
          <p:cNvPr id="7" name="テキスト ボックス 6"/>
          <p:cNvSpPr txBox="1"/>
          <p:nvPr/>
        </p:nvSpPr>
        <p:spPr>
          <a:xfrm>
            <a:off x="6597350" y="5389185"/>
            <a:ext cx="2480344" cy="200055"/>
          </a:xfrm>
          <a:prstGeom prst="rect">
            <a:avLst/>
          </a:prstGeom>
          <a:noFill/>
        </p:spPr>
        <p:txBody>
          <a:bodyPr wrap="square" rtlCol="0">
            <a:spAutoFit/>
          </a:bodyPr>
          <a:lstStyle/>
          <a:p>
            <a:pPr marL="185738" indent="-185738"/>
            <a:r>
              <a:rPr lang="ja-JP" altLang="en-US" sz="700" dirty="0" smtClean="0">
                <a:latin typeface="+mn-ea"/>
              </a:rPr>
              <a:t>出典：</a:t>
            </a:r>
            <a:r>
              <a:rPr lang="zh-TW" altLang="en-US" sz="700" dirty="0"/>
              <a:t>彩都（国際文化公園都市）建設推進協</a:t>
            </a:r>
            <a:r>
              <a:rPr lang="zh-TW" altLang="en-US" sz="700" dirty="0" smtClean="0"/>
              <a:t>議会</a:t>
            </a:r>
            <a:r>
              <a:rPr lang="ja-JP" altLang="en-US" sz="700" dirty="0" smtClean="0"/>
              <a:t>資料</a:t>
            </a:r>
            <a:endParaRPr lang="ja-JP" altLang="en-US" sz="700" dirty="0">
              <a:latin typeface="+mn-ea"/>
            </a:endParaRPr>
          </a:p>
        </p:txBody>
      </p:sp>
      <p:sp>
        <p:nvSpPr>
          <p:cNvPr id="8" name="正方形/長方形 7"/>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62885" y="980728"/>
            <a:ext cx="4597147" cy="3431709"/>
          </a:xfrm>
          <a:prstGeom prst="rect">
            <a:avLst/>
          </a:prstGeom>
          <a:noFill/>
        </p:spPr>
        <p:txBody>
          <a:bodyPr wrap="square" rtlCol="0">
            <a:spAutoFit/>
          </a:bodyPr>
          <a:lstStyle/>
          <a:p>
            <a:r>
              <a:rPr lang="ja-JP" altLang="en-US" sz="1400" dirty="0" smtClean="0"/>
              <a:t>　</a:t>
            </a:r>
            <a:r>
              <a:rPr lang="ja-JP" altLang="ja-JP" sz="1400" dirty="0" smtClean="0"/>
              <a:t>彩</a:t>
            </a:r>
            <a:r>
              <a:rPr lang="ja-JP" altLang="ja-JP" sz="1400" dirty="0"/>
              <a:t>都東部</a:t>
            </a:r>
            <a:r>
              <a:rPr lang="ja-JP" altLang="ja-JP" sz="1400" dirty="0" smtClean="0"/>
              <a:t>地区</a:t>
            </a:r>
            <a:r>
              <a:rPr lang="ja-JP" altLang="en-US" sz="1400" dirty="0" smtClean="0"/>
              <a:t>（約</a:t>
            </a:r>
            <a:r>
              <a:rPr lang="en-US" altLang="ja-JP" sz="1400" dirty="0" smtClean="0"/>
              <a:t>367ha</a:t>
            </a:r>
            <a:r>
              <a:rPr lang="ja-JP" altLang="en-US" sz="1400" dirty="0" smtClean="0"/>
              <a:t>）において</a:t>
            </a:r>
            <a:r>
              <a:rPr lang="ja-JP" altLang="ja-JP" sz="1400" dirty="0" smtClean="0"/>
              <a:t>、</a:t>
            </a:r>
            <a:r>
              <a:rPr lang="ja-JP" altLang="en-US" sz="1400" dirty="0" smtClean="0"/>
              <a:t>民間主導の</a:t>
            </a:r>
            <a:r>
              <a:rPr lang="ja-JP" altLang="ja-JP" sz="1400" dirty="0" smtClean="0"/>
              <a:t>土地</a:t>
            </a:r>
            <a:r>
              <a:rPr lang="ja-JP" altLang="ja-JP" sz="1400" dirty="0"/>
              <a:t>区画整理事業による</a:t>
            </a:r>
            <a:r>
              <a:rPr lang="ja-JP" altLang="en-US" sz="1400" dirty="0"/>
              <a:t>新たな</a:t>
            </a:r>
            <a:r>
              <a:rPr lang="ja-JP" altLang="ja-JP" sz="1400" dirty="0"/>
              <a:t>産業用地</a:t>
            </a:r>
            <a:r>
              <a:rPr lang="ja-JP" altLang="ja-JP" sz="1400" dirty="0" smtClean="0"/>
              <a:t>の創出</a:t>
            </a:r>
            <a:r>
              <a:rPr lang="ja-JP" altLang="en-US" sz="1400" dirty="0"/>
              <a:t>が</a:t>
            </a:r>
            <a:r>
              <a:rPr lang="ja-JP" altLang="en-US" sz="1400" dirty="0" smtClean="0"/>
              <a:t>進められて</a:t>
            </a:r>
            <a:r>
              <a:rPr lang="ja-JP" altLang="ja-JP" sz="1400" dirty="0" smtClean="0"/>
              <a:t>います</a:t>
            </a:r>
            <a:r>
              <a:rPr lang="ja-JP" altLang="ja-JP" sz="1400" dirty="0"/>
              <a:t>。</a:t>
            </a:r>
          </a:p>
          <a:p>
            <a:r>
              <a:rPr lang="ja-JP" altLang="en-US" sz="1050" dirty="0"/>
              <a:t>　</a:t>
            </a:r>
            <a:endParaRPr lang="en-US" altLang="ja-JP" sz="1050" dirty="0" smtClean="0"/>
          </a:p>
          <a:p>
            <a:r>
              <a:rPr lang="ja-JP" altLang="en-US" sz="1400" dirty="0"/>
              <a:t>　</a:t>
            </a:r>
            <a:r>
              <a:rPr lang="en-US" altLang="ja-JP" sz="1400" dirty="0" smtClean="0"/>
              <a:t>2019</a:t>
            </a:r>
            <a:r>
              <a:rPr lang="ja-JP" altLang="en-US" sz="1400" dirty="0"/>
              <a:t>年</a:t>
            </a:r>
            <a:r>
              <a:rPr lang="en-US" altLang="ja-JP" sz="1400" dirty="0"/>
              <a:t>5</a:t>
            </a:r>
            <a:r>
              <a:rPr lang="ja-JP" altLang="en-US" sz="1400" dirty="0"/>
              <a:t>月</a:t>
            </a:r>
            <a:r>
              <a:rPr lang="ja-JP" altLang="en-US" sz="1400" dirty="0" smtClean="0"/>
              <a:t>には産業・業務施設を主体とする新たな土地</a:t>
            </a:r>
            <a:r>
              <a:rPr lang="ja-JP" altLang="en-US" sz="1400" dirty="0"/>
              <a:t>利用方針（案）及び土地利用計画（案</a:t>
            </a:r>
            <a:r>
              <a:rPr lang="ja-JP" altLang="en-US" sz="1400" dirty="0" smtClean="0"/>
              <a:t>）が策定されました。今後、土地利用計画（案）に基づき、彩都東部地区全体で段階的な整備が進められます。</a:t>
            </a:r>
            <a:endParaRPr lang="en-US" altLang="ja-JP" sz="1400" dirty="0" smtClean="0"/>
          </a:p>
          <a:p>
            <a:r>
              <a:rPr lang="ja-JP" altLang="en-US" sz="1050" dirty="0"/>
              <a:t>　</a:t>
            </a:r>
            <a:endParaRPr lang="en-US" altLang="ja-JP" sz="1050" dirty="0" smtClean="0"/>
          </a:p>
          <a:p>
            <a:r>
              <a:rPr lang="ja-JP" altLang="en-US" sz="1400" dirty="0"/>
              <a:t>　</a:t>
            </a:r>
            <a:r>
              <a:rPr lang="ja-JP" altLang="en-US" sz="1400" dirty="0" smtClean="0"/>
              <a:t>東部</a:t>
            </a:r>
            <a:r>
              <a:rPr lang="ja-JP" altLang="en-US" sz="1400" dirty="0"/>
              <a:t>地区の整備では、大阪府下での産業用地の受け皿として、関西をけん引する企業の府外への流出防止や、</a:t>
            </a:r>
            <a:r>
              <a:rPr lang="ja-JP" altLang="ja-JP" sz="1400" dirty="0"/>
              <a:t>府外</a:t>
            </a:r>
            <a:r>
              <a:rPr lang="ja-JP" altLang="en-US" sz="1400" dirty="0"/>
              <a:t>から</a:t>
            </a:r>
            <a:r>
              <a:rPr lang="ja-JP" altLang="ja-JP" sz="1400" dirty="0"/>
              <a:t>の企業誘致の促進</a:t>
            </a:r>
            <a:r>
              <a:rPr lang="ja-JP" altLang="en-US" sz="1400" dirty="0"/>
              <a:t>を通じて</a:t>
            </a:r>
            <a:r>
              <a:rPr lang="ja-JP" altLang="ja-JP" sz="1400" dirty="0"/>
              <a:t>、</a:t>
            </a:r>
            <a:r>
              <a:rPr lang="ja-JP" altLang="en-US" sz="1400" dirty="0"/>
              <a:t>大阪経済の成長・発展に寄与する産業拠点の形成が期待されます。</a:t>
            </a:r>
            <a:endParaRPr lang="en-US" altLang="ja-JP" sz="1400" dirty="0"/>
          </a:p>
          <a:p>
            <a:r>
              <a:rPr lang="ja-JP" altLang="en-US" sz="1400" dirty="0" smtClean="0"/>
              <a:t>　併せて、茨木市</a:t>
            </a:r>
            <a:r>
              <a:rPr lang="ja-JP" altLang="en-US" sz="1400" dirty="0"/>
              <a:t>北部地域の豊かな緑を活かした</a:t>
            </a:r>
            <a:r>
              <a:rPr lang="ja-JP" altLang="en-US" sz="1400" dirty="0" smtClean="0"/>
              <a:t>憩いと潤いの</a:t>
            </a:r>
            <a:r>
              <a:rPr lang="ja-JP" altLang="en-US" sz="1400" dirty="0"/>
              <a:t>ある都市空間の形成や、健康医療等に関する産業施設の誘致などにより多様な世代</a:t>
            </a:r>
            <a:r>
              <a:rPr lang="ja-JP" altLang="en-US" sz="1400" dirty="0" smtClean="0"/>
              <a:t>の健康と安心</a:t>
            </a:r>
            <a:r>
              <a:rPr lang="ja-JP" altLang="en-US" sz="1400" dirty="0"/>
              <a:t>な</a:t>
            </a:r>
            <a:r>
              <a:rPr lang="ja-JP" altLang="en-US" sz="1400" dirty="0" smtClean="0"/>
              <a:t>生活を支える</a:t>
            </a:r>
            <a:r>
              <a:rPr lang="ja-JP" altLang="en-US" sz="1400" dirty="0"/>
              <a:t>まちづくりを目指しています</a:t>
            </a:r>
            <a:r>
              <a:rPr lang="ja-JP" altLang="en-US" sz="1400" dirty="0" smtClean="0"/>
              <a:t>。</a:t>
            </a:r>
            <a:endParaRPr lang="en-US" altLang="ja-JP" sz="1400" dirty="0" smtClean="0"/>
          </a:p>
        </p:txBody>
      </p:sp>
      <p:sp>
        <p:nvSpPr>
          <p:cNvPr id="24" name="テキスト ボックス 23"/>
          <p:cNvSpPr txBox="1"/>
          <p:nvPr/>
        </p:nvSpPr>
        <p:spPr>
          <a:xfrm>
            <a:off x="5212052" y="1042868"/>
            <a:ext cx="1350642" cy="230832"/>
          </a:xfrm>
          <a:prstGeom prst="rect">
            <a:avLst/>
          </a:prstGeom>
          <a:noFill/>
        </p:spPr>
        <p:txBody>
          <a:bodyPr wrap="square" rtlCol="0">
            <a:spAutoFit/>
          </a:bodyPr>
          <a:lstStyle/>
          <a:p>
            <a:pPr marL="185738" indent="-185738"/>
            <a:r>
              <a:rPr lang="ja-JP" altLang="en-US" sz="900" dirty="0" smtClean="0">
                <a:latin typeface="+mn-ea"/>
              </a:rPr>
              <a:t>土地利用計画図（案）</a:t>
            </a:r>
            <a:endParaRPr lang="ja-JP" altLang="en-US" sz="900" dirty="0">
              <a:latin typeface="+mn-ea"/>
            </a:endParaRPr>
          </a:p>
        </p:txBody>
      </p:sp>
      <p:sp>
        <p:nvSpPr>
          <p:cNvPr id="27" name="テキスト ボックス 26"/>
          <p:cNvSpPr txBox="1"/>
          <p:nvPr/>
        </p:nvSpPr>
        <p:spPr>
          <a:xfrm>
            <a:off x="3499918" y="5996090"/>
            <a:ext cx="1238304" cy="538609"/>
          </a:xfrm>
          <a:prstGeom prst="rect">
            <a:avLst/>
          </a:prstGeom>
          <a:noFill/>
        </p:spPr>
        <p:txBody>
          <a:bodyPr wrap="square" lIns="0" tIns="0" rIns="0" bIns="0" rtlCol="0">
            <a:spAutoFit/>
          </a:bodyPr>
          <a:lstStyle/>
          <a:p>
            <a:pPr indent="-185738"/>
            <a:r>
              <a:rPr lang="ja-JP" altLang="en-US" sz="700" dirty="0" smtClean="0">
                <a:latin typeface="游ゴシック Medium" panose="020B0500000000000000" pitchFamily="50" charset="-128"/>
                <a:ea typeface="游ゴシック Medium" panose="020B0500000000000000" pitchFamily="50" charset="-128"/>
              </a:rPr>
              <a:t>「中央東地区」及び</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ja-JP" altLang="en-US" sz="700" dirty="0" smtClean="0">
                <a:latin typeface="游ゴシック Medium" panose="020B0500000000000000" pitchFamily="50" charset="-128"/>
                <a:ea typeface="游ゴシック Medium" panose="020B0500000000000000" pitchFamily="50" charset="-128"/>
              </a:rPr>
              <a:t>「山麓線エリア地区」　</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ja-JP" altLang="en-US" sz="700" dirty="0" smtClean="0">
                <a:latin typeface="游ゴシック Medium" panose="020B0500000000000000" pitchFamily="50" charset="-128"/>
                <a:ea typeface="游ゴシック Medium" panose="020B0500000000000000" pitchFamily="50" charset="-128"/>
              </a:rPr>
              <a:t> は</a:t>
            </a:r>
            <a:r>
              <a:rPr lang="en-US" altLang="ja-JP" sz="700" dirty="0" smtClean="0">
                <a:latin typeface="游ゴシック Medium" panose="020B0500000000000000" pitchFamily="50" charset="-128"/>
                <a:ea typeface="游ゴシック Medium" panose="020B0500000000000000" pitchFamily="50" charset="-128"/>
              </a:rPr>
              <a:t>2015</a:t>
            </a:r>
            <a:r>
              <a:rPr lang="ja-JP" altLang="en-US" sz="700" dirty="0" smtClean="0">
                <a:latin typeface="游ゴシック Medium" panose="020B0500000000000000" pitchFamily="50" charset="-128"/>
                <a:ea typeface="游ゴシック Medium" panose="020B0500000000000000" pitchFamily="50" charset="-128"/>
              </a:rPr>
              <a:t>年度より東部他地区に</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en-US" altLang="ja-JP" sz="700" dirty="0">
                <a:latin typeface="游ゴシック Medium" panose="020B0500000000000000" pitchFamily="50" charset="-128"/>
                <a:ea typeface="游ゴシック Medium" panose="020B0500000000000000" pitchFamily="50" charset="-128"/>
              </a:rPr>
              <a:t> </a:t>
            </a:r>
            <a:r>
              <a:rPr lang="ja-JP" altLang="en-US" sz="700" dirty="0" smtClean="0">
                <a:latin typeface="游ゴシック Medium" panose="020B0500000000000000" pitchFamily="50" charset="-128"/>
                <a:ea typeface="游ゴシック Medium" panose="020B0500000000000000" pitchFamily="50" charset="-128"/>
              </a:rPr>
              <a:t>先行して事業実施中</a:t>
            </a:r>
            <a:endParaRPr lang="en-US" altLang="ja-JP" sz="700" dirty="0" smtClean="0">
              <a:latin typeface="游ゴシック Medium" panose="020B0500000000000000" pitchFamily="50" charset="-128"/>
              <a:ea typeface="游ゴシック Medium" panose="020B0500000000000000" pitchFamily="50" charset="-128"/>
            </a:endParaRPr>
          </a:p>
          <a:p>
            <a:pPr indent="-185738"/>
            <a:r>
              <a:rPr lang="ja-JP" altLang="en-US" sz="700" dirty="0" smtClean="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2019</a:t>
            </a:r>
            <a:r>
              <a:rPr lang="ja-JP" altLang="en-US" sz="700" dirty="0" smtClean="0">
                <a:latin typeface="游ゴシック Medium" panose="020B0500000000000000" pitchFamily="50" charset="-128"/>
                <a:ea typeface="游ゴシック Medium" panose="020B0500000000000000" pitchFamily="50" charset="-128"/>
              </a:rPr>
              <a:t>年時点いずれも概成）</a:t>
            </a:r>
            <a:endParaRPr lang="ja-JP" altLang="en-US" sz="700" dirty="0">
              <a:latin typeface="游ゴシック Medium" panose="020B0500000000000000" pitchFamily="50" charset="-128"/>
              <a:ea typeface="游ゴシック Medium" panose="020B0500000000000000" pitchFamily="50" charset="-128"/>
            </a:endParaRPr>
          </a:p>
        </p:txBody>
      </p:sp>
      <p:grpSp>
        <p:nvGrpSpPr>
          <p:cNvPr id="36" name="グループ化 35"/>
          <p:cNvGrpSpPr/>
          <p:nvPr/>
        </p:nvGrpSpPr>
        <p:grpSpPr>
          <a:xfrm>
            <a:off x="781900" y="4394383"/>
            <a:ext cx="2709980" cy="2185553"/>
            <a:chOff x="1187624" y="4077072"/>
            <a:chExt cx="2709980" cy="2185553"/>
          </a:xfrm>
        </p:grpSpPr>
        <p:grpSp>
          <p:nvGrpSpPr>
            <p:cNvPr id="26" name="グループ化 25"/>
            <p:cNvGrpSpPr/>
            <p:nvPr/>
          </p:nvGrpSpPr>
          <p:grpSpPr>
            <a:xfrm>
              <a:off x="1187624" y="4077072"/>
              <a:ext cx="2709980" cy="2185553"/>
              <a:chOff x="1907704" y="4005064"/>
              <a:chExt cx="2709980" cy="2185553"/>
            </a:xfrm>
          </p:grpSpPr>
          <p:grpSp>
            <p:nvGrpSpPr>
              <p:cNvPr id="14" name="グループ化 13"/>
              <p:cNvGrpSpPr/>
              <p:nvPr/>
            </p:nvGrpSpPr>
            <p:grpSpPr>
              <a:xfrm>
                <a:off x="1907704" y="4005064"/>
                <a:ext cx="2709980" cy="2185553"/>
                <a:chOff x="1971675" y="3848100"/>
                <a:chExt cx="2709980" cy="2185553"/>
              </a:xfrm>
            </p:grpSpPr>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24" t="5261" r="14258" b="1642"/>
                <a:stretch/>
              </p:blipFill>
              <p:spPr bwMode="auto">
                <a:xfrm>
                  <a:off x="1979713" y="3848100"/>
                  <a:ext cx="2701942" cy="218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フリーフォーム 4"/>
                <p:cNvSpPr/>
                <p:nvPr/>
              </p:nvSpPr>
              <p:spPr>
                <a:xfrm>
                  <a:off x="1971675" y="3848100"/>
                  <a:ext cx="1481138" cy="771525"/>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3248232" y="3930413"/>
                  <a:ext cx="120779" cy="120779"/>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4255234" y="4422822"/>
                  <a:ext cx="416895" cy="9049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smtClean="0">
                      <a:solidFill>
                        <a:schemeClr val="tx1"/>
                      </a:solidFill>
                    </a:rPr>
                    <a:t>安威川ダム</a:t>
                  </a:r>
                  <a:endParaRPr kumimoji="1" lang="ja-JP" altLang="en-US" sz="600" dirty="0">
                    <a:solidFill>
                      <a:schemeClr val="tx1"/>
                    </a:solidFill>
                  </a:endParaRPr>
                </a:p>
              </p:txBody>
            </p:sp>
            <p:sp>
              <p:nvSpPr>
                <p:cNvPr id="17" name="正方形/長方形 16"/>
                <p:cNvSpPr/>
                <p:nvPr/>
              </p:nvSpPr>
              <p:spPr>
                <a:xfrm>
                  <a:off x="2888955" y="5517232"/>
                  <a:ext cx="386901" cy="12688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dirty="0">
                      <a:solidFill>
                        <a:schemeClr val="tx1"/>
                      </a:solidFill>
                    </a:rPr>
                    <a:t>彩</a:t>
                  </a:r>
                  <a:r>
                    <a:rPr lang="ja-JP" altLang="en-US" sz="700" dirty="0" smtClean="0">
                      <a:solidFill>
                        <a:schemeClr val="tx1"/>
                      </a:solidFill>
                    </a:rPr>
                    <a:t>都西駅</a:t>
                  </a:r>
                  <a:endParaRPr kumimoji="1" lang="ja-JP" altLang="en-US" sz="700" dirty="0">
                    <a:solidFill>
                      <a:schemeClr val="tx1"/>
                    </a:solidFill>
                  </a:endParaRPr>
                </a:p>
              </p:txBody>
            </p:sp>
            <p:sp>
              <p:nvSpPr>
                <p:cNvPr id="18" name="正方形/長方形 17"/>
                <p:cNvSpPr/>
                <p:nvPr/>
              </p:nvSpPr>
              <p:spPr>
                <a:xfrm>
                  <a:off x="2099913" y="4079745"/>
                  <a:ext cx="885006" cy="1765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800" dirty="0" smtClean="0">
                      <a:solidFill>
                        <a:schemeClr val="tx1"/>
                      </a:solidFill>
                    </a:rPr>
                    <a:t>新名神高速道路</a:t>
                  </a:r>
                  <a:endParaRPr kumimoji="1" lang="ja-JP" altLang="en-US" sz="800" dirty="0">
                    <a:solidFill>
                      <a:schemeClr val="tx1"/>
                    </a:solidFill>
                  </a:endParaRPr>
                </a:p>
              </p:txBody>
            </p:sp>
            <p:sp>
              <p:nvSpPr>
                <p:cNvPr id="19" name="正方形/長方形 18"/>
                <p:cNvSpPr/>
                <p:nvPr/>
              </p:nvSpPr>
              <p:spPr>
                <a:xfrm>
                  <a:off x="3411835" y="3958343"/>
                  <a:ext cx="497638" cy="10461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smtClean="0">
                      <a:solidFill>
                        <a:schemeClr val="tx1"/>
                      </a:solidFill>
                    </a:rPr>
                    <a:t>茨木千提寺</a:t>
                  </a:r>
                  <a:r>
                    <a:rPr lang="en-US" altLang="ja-JP" sz="600" dirty="0" smtClean="0">
                      <a:solidFill>
                        <a:schemeClr val="tx1"/>
                      </a:solidFill>
                    </a:rPr>
                    <a:t>IC</a:t>
                  </a:r>
                  <a:endParaRPr kumimoji="1" lang="ja-JP" altLang="en-US" sz="600" dirty="0">
                    <a:solidFill>
                      <a:schemeClr val="tx1"/>
                    </a:solidFill>
                  </a:endParaRPr>
                </a:p>
              </p:txBody>
            </p:sp>
            <p:sp>
              <p:nvSpPr>
                <p:cNvPr id="20" name="正方形/長方形 19"/>
                <p:cNvSpPr/>
                <p:nvPr/>
              </p:nvSpPr>
              <p:spPr>
                <a:xfrm>
                  <a:off x="2195736" y="4775070"/>
                  <a:ext cx="452214" cy="135068"/>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endParaRPr kumimoji="1"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2" name="正方形/長方形 21"/>
                <p:cNvSpPr/>
                <p:nvPr/>
              </p:nvSpPr>
              <p:spPr>
                <a:xfrm>
                  <a:off x="2837493" y="4910138"/>
                  <a:ext cx="452214" cy="135068"/>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a:t>
                  </a:r>
                  <a:r>
                    <a:rPr lang="ja-JP" altLang="en-US" sz="7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地区</a:t>
                  </a:r>
                  <a:endParaRPr kumimoji="1"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23" name="正方形/長方形 22"/>
                <p:cNvSpPr/>
                <p:nvPr/>
              </p:nvSpPr>
              <p:spPr>
                <a:xfrm>
                  <a:off x="3275609" y="4539057"/>
                  <a:ext cx="452214" cy="135068"/>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a:t>
                  </a:r>
                  <a:r>
                    <a:rPr lang="ja-JP" altLang="en-US" sz="7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地区</a:t>
                  </a:r>
                  <a:endParaRPr kumimoji="1" lang="ja-JP" altLang="en-US" sz="7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grpSp>
          <p:sp>
            <p:nvSpPr>
              <p:cNvPr id="25" name="テキスト ボックス 24"/>
              <p:cNvSpPr txBox="1"/>
              <p:nvPr/>
            </p:nvSpPr>
            <p:spPr>
              <a:xfrm>
                <a:off x="3563889" y="6072971"/>
                <a:ext cx="1008361" cy="92333"/>
              </a:xfrm>
              <a:prstGeom prst="rect">
                <a:avLst/>
              </a:prstGeom>
              <a:noFill/>
            </p:spPr>
            <p:txBody>
              <a:bodyPr wrap="square" lIns="0" tIns="0" rIns="0" bIns="0" rtlCol="0">
                <a:spAutoFit/>
              </a:bodyPr>
              <a:lstStyle/>
              <a:p>
                <a:r>
                  <a:rPr kumimoji="1" lang="en-US" altLang="ja-JP" sz="600" b="1" dirty="0" smtClean="0">
                    <a:solidFill>
                      <a:schemeClr val="bg1"/>
                    </a:solidFill>
                    <a:effectLst>
                      <a:outerShdw blurRad="38100" dist="38100" dir="2700000" algn="tl">
                        <a:srgbClr val="000000">
                          <a:alpha val="43137"/>
                        </a:srgbClr>
                      </a:outerShdw>
                    </a:effectLst>
                  </a:rPr>
                  <a:t>2018.12</a:t>
                </a:r>
                <a:r>
                  <a:rPr kumimoji="1" lang="ja-JP" altLang="en-US" sz="600" b="1" dirty="0" smtClean="0">
                    <a:solidFill>
                      <a:schemeClr val="bg1"/>
                    </a:solidFill>
                    <a:effectLst>
                      <a:outerShdw blurRad="38100" dist="38100" dir="2700000" algn="tl">
                        <a:srgbClr val="000000">
                          <a:alpha val="43137"/>
                        </a:srgbClr>
                      </a:outerShdw>
                    </a:effectLst>
                  </a:rPr>
                  <a:t>撮影航空写真に加工</a:t>
                </a:r>
                <a:endParaRPr kumimoji="1" lang="ja-JP" altLang="en-US" sz="600" b="1" dirty="0">
                  <a:solidFill>
                    <a:schemeClr val="bg1"/>
                  </a:solidFill>
                  <a:effectLst>
                    <a:outerShdw blurRad="38100" dist="38100" dir="2700000" algn="tl">
                      <a:srgbClr val="000000">
                        <a:alpha val="43137"/>
                      </a:srgbClr>
                    </a:outerShdw>
                  </a:effectLst>
                </a:endParaRPr>
              </a:p>
            </p:txBody>
          </p:sp>
        </p:grpSp>
        <p:sp>
          <p:nvSpPr>
            <p:cNvPr id="21" name="フリーフォーム 20"/>
            <p:cNvSpPr/>
            <p:nvPr/>
          </p:nvSpPr>
          <p:spPr>
            <a:xfrm>
              <a:off x="3009901" y="4417218"/>
              <a:ext cx="447676" cy="402432"/>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3350419" y="5638800"/>
              <a:ext cx="283369" cy="340519"/>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21" idx="19"/>
            </p:cNvCxnSpPr>
            <p:nvPr/>
          </p:nvCxnSpPr>
          <p:spPr>
            <a:xfrm flipV="1">
              <a:off x="3276602" y="4280164"/>
              <a:ext cx="86834" cy="1370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3258696" y="4176181"/>
              <a:ext cx="418177" cy="108501"/>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smtClean="0">
                  <a:solidFill>
                    <a:srgbClr val="FF0000"/>
                  </a:solidFill>
                  <a:latin typeface="游ゴシック Medium" panose="020B0500000000000000" pitchFamily="50" charset="-128"/>
                  <a:ea typeface="游ゴシック Medium" panose="020B0500000000000000" pitchFamily="50" charset="-128"/>
                </a:rPr>
                <a:t>中央東地区</a:t>
              </a:r>
              <a:endParaRPr kumimoji="1" lang="ja-JP" altLang="en-US" sz="600" dirty="0">
                <a:solidFill>
                  <a:srgbClr val="FF0000"/>
                </a:solidFill>
                <a:latin typeface="游ゴシック Medium" panose="020B0500000000000000" pitchFamily="50" charset="-128"/>
                <a:ea typeface="游ゴシック Medium" panose="020B0500000000000000" pitchFamily="50" charset="-128"/>
              </a:endParaRPr>
            </a:p>
          </p:txBody>
        </p:sp>
        <p:cxnSp>
          <p:nvCxnSpPr>
            <p:cNvPr id="35" name="直線コネクタ 34"/>
            <p:cNvCxnSpPr>
              <a:endCxn id="29" idx="28"/>
            </p:cNvCxnSpPr>
            <p:nvPr/>
          </p:nvCxnSpPr>
          <p:spPr>
            <a:xfrm flipV="1">
              <a:off x="3242154" y="5841206"/>
              <a:ext cx="113027" cy="720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角丸四角形 29"/>
            <p:cNvSpPr/>
            <p:nvPr/>
          </p:nvSpPr>
          <p:spPr>
            <a:xfrm>
              <a:off x="2843809" y="5850732"/>
              <a:ext cx="463748" cy="19470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smtClean="0">
                  <a:solidFill>
                    <a:srgbClr val="FF0000"/>
                  </a:solidFill>
                  <a:latin typeface="游ゴシック Medium" panose="020B0500000000000000" pitchFamily="50" charset="-128"/>
                  <a:ea typeface="游ゴシック Medium" panose="020B0500000000000000" pitchFamily="50" charset="-128"/>
                </a:rPr>
                <a:t>山麓線</a:t>
              </a:r>
              <a:endParaRPr lang="en-US" altLang="ja-JP" sz="600" dirty="0" smtClean="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600" dirty="0" smtClean="0">
                  <a:solidFill>
                    <a:srgbClr val="FF0000"/>
                  </a:solidFill>
                  <a:latin typeface="游ゴシック Medium" panose="020B0500000000000000" pitchFamily="50" charset="-128"/>
                  <a:ea typeface="游ゴシック Medium" panose="020B0500000000000000" pitchFamily="50" charset="-128"/>
                </a:rPr>
                <a:t>エリア</a:t>
              </a:r>
              <a:r>
                <a:rPr kumimoji="1" lang="ja-JP" altLang="en-US" sz="600" dirty="0" smtClean="0">
                  <a:solidFill>
                    <a:srgbClr val="FF0000"/>
                  </a:solidFill>
                  <a:latin typeface="游ゴシック Medium" panose="020B0500000000000000" pitchFamily="50" charset="-128"/>
                  <a:ea typeface="游ゴシック Medium" panose="020B0500000000000000" pitchFamily="50" charset="-128"/>
                </a:rPr>
                <a:t>地区</a:t>
              </a:r>
              <a:endParaRPr kumimoji="1" lang="ja-JP" altLang="en-US" sz="600" dirty="0">
                <a:solidFill>
                  <a:srgbClr val="FF0000"/>
                </a:solidFill>
                <a:latin typeface="游ゴシック Medium" panose="020B0500000000000000" pitchFamily="50" charset="-128"/>
                <a:ea typeface="游ゴシック Medium" panose="020B0500000000000000" pitchFamily="50" charset="-128"/>
              </a:endParaRP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Tree>
    <p:extLst>
      <p:ext uri="{BB962C8B-B14F-4D97-AF65-F5344CB8AC3E}">
        <p14:creationId xmlns:p14="http://schemas.microsoft.com/office/powerpoint/2010/main" val="18546356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（３）活力</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大阪の農林水産業は大消費地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に隣接し、多様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な産業や人材が集積するなど他県にはない強みがあります。こうした特長を活かした、大都市近郊ならではの農林水産業の振興が大阪の特徴と言えます。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また、その基盤</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空間、海・内⽔⾯、森林など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の整備・保全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活用に取り組む必要があります。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府内産の農林水産物やその加工品である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地産地消やブランド化、６次産業化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スマート農業の推進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参入機会の拡大、企業などの新たな担い手の育成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環境にやさしいエコ農業の推進、</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農</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空間の保全と活用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、地域間の交流等に向けた取組みを進めることにより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、大都市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名品」等の輸出促進に取り組み、海外への販路拡大をめざします。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年々</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急増する観光</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インバウンドを対象として、府内の観光施設や公共施設等と連携し、「大阪産</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府民や企業・地域と協働しながら、里山保全やため池減災対策など農林水産</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・泉州水なす</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smtClean="0"/>
              <a:t>・</a:t>
            </a:r>
            <a:endParaRPr kumimoji="1" lang="ja-JP" altLang="en-US" sz="900" dirty="0"/>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　基本目標③「誰もが健康でいきいきと活躍できる「まち」をつくる」について、健康寿命は</a:t>
            </a:r>
            <a:r>
              <a:rPr lang="ja-JP" altLang="en-US" sz="1600" dirty="0" smtClean="0"/>
              <a:t>平均寿命の増加分を上回る増加となっています</a:t>
            </a:r>
            <a:r>
              <a:rPr lang="ja-JP" altLang="en-US" sz="1600" dirty="0"/>
              <a:t>が</a:t>
            </a:r>
            <a:r>
              <a:rPr lang="ja-JP" altLang="en-US" sz="1600" dirty="0" smtClean="0"/>
              <a:t>、日常</a:t>
            </a:r>
            <a:r>
              <a:rPr lang="ja-JP" altLang="en-US" sz="1600" dirty="0"/>
              <a:t>生活に制限の</a:t>
            </a:r>
            <a:r>
              <a:rPr lang="ja-JP" altLang="en-US" sz="1600" dirty="0" smtClean="0"/>
              <a:t>ある不健康</a:t>
            </a:r>
            <a:r>
              <a:rPr lang="ja-JP" altLang="en-US" sz="1600" dirty="0"/>
              <a:t>な</a:t>
            </a:r>
            <a:r>
              <a:rPr lang="ja-JP" altLang="en-US" sz="1600" dirty="0" smtClean="0"/>
              <a:t>期間が拡大</a:t>
            </a:r>
            <a:r>
              <a:rPr lang="ja-JP" altLang="en-US" sz="1600" dirty="0"/>
              <a:t>すれば個人の生活の質を</a:t>
            </a:r>
            <a:r>
              <a:rPr lang="ja-JP" altLang="en-US" sz="1600" dirty="0" smtClean="0"/>
              <a:t>損なう</a:t>
            </a:r>
            <a:r>
              <a:rPr lang="ja-JP" altLang="en-US" sz="1600" dirty="0"/>
              <a:t>だけでなく、</a:t>
            </a:r>
            <a:r>
              <a:rPr lang="ja-JP" altLang="en-US" sz="1600" dirty="0" smtClean="0"/>
              <a:t>医療や介護</a:t>
            </a:r>
            <a:r>
              <a:rPr lang="ja-JP" altLang="en-US" sz="1600" dirty="0"/>
              <a:t>に係る費用</a:t>
            </a:r>
            <a:r>
              <a:rPr lang="ja-JP" altLang="en-US" sz="1600" dirty="0" smtClean="0"/>
              <a:t>を</a:t>
            </a:r>
            <a:r>
              <a:rPr lang="ja-JP" altLang="en-US" sz="1600" dirty="0"/>
              <a:t>多く必要とする期間が拡大</a:t>
            </a:r>
            <a:r>
              <a:rPr lang="ja-JP" altLang="en-US" sz="1600" dirty="0" smtClean="0"/>
              <a:t>すること</a:t>
            </a:r>
            <a:r>
              <a:rPr lang="ja-JP" altLang="en-US" sz="1600" dirty="0"/>
              <a:t>になるため</a:t>
            </a:r>
            <a:r>
              <a:rPr lang="ja-JP" altLang="en-US" sz="1600" dirty="0" smtClean="0"/>
              <a:t>、</a:t>
            </a:r>
            <a:r>
              <a:rPr lang="ja-JP" altLang="en-US" sz="1600" dirty="0"/>
              <a:t>平均寿命と健康寿命</a:t>
            </a:r>
            <a:r>
              <a:rPr lang="ja-JP" altLang="en-US" sz="1600" dirty="0" smtClean="0"/>
              <a:t>の差</a:t>
            </a:r>
            <a:r>
              <a:rPr lang="ja-JP" altLang="en-US" sz="1600" dirty="0"/>
              <a:t>を縮小</a:t>
            </a:r>
            <a:r>
              <a:rPr lang="ja-JP" altLang="en-US" sz="1600" dirty="0" smtClean="0"/>
              <a:t>すること</a:t>
            </a:r>
            <a:r>
              <a:rPr lang="ja-JP" altLang="en-US" sz="1600" dirty="0"/>
              <a:t>が重要</a:t>
            </a:r>
            <a:r>
              <a:rPr lang="ja-JP" altLang="en-US" sz="1600" dirty="0" smtClean="0"/>
              <a:t>です。</a:t>
            </a:r>
            <a:endParaRPr lang="en-US" altLang="ja-JP" sz="1600" dirty="0" smtClean="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　基本目標④「安全・安心なまちをつくる」について、地震による被害の軽減や危険な密集市街地の解消に向けた取組は着実に進んでいるものの、引き続き取組みが必要です。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nvPr>
        </p:nvGraphicFramePr>
        <p:xfrm>
          <a:off x="355221" y="3015477"/>
          <a:ext cx="8433911" cy="351149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現在値</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smtClean="0">
                          <a:solidFill>
                            <a:sysClr val="windowText" lastClr="000000"/>
                          </a:solidFill>
                          <a:latin typeface="+mn-lt"/>
                        </a:rPr>
                        <a:t>③ 誰もが健康でいきいきと活</a:t>
                      </a:r>
                      <a:endParaRPr kumimoji="1" lang="en-US" altLang="ja-JP" sz="1200" u="none" dirty="0" smtClean="0">
                        <a:solidFill>
                          <a:sysClr val="windowText" lastClr="000000"/>
                        </a:solidFill>
                        <a:latin typeface="+mn-lt"/>
                      </a:endParaRPr>
                    </a:p>
                    <a:p>
                      <a:pPr>
                        <a:lnSpc>
                          <a:spcPts val="1400"/>
                        </a:lnSpc>
                      </a:pPr>
                      <a:r>
                        <a:rPr kumimoji="1" lang="en-US" altLang="ja-JP" sz="1200" u="none" dirty="0" smtClean="0">
                          <a:solidFill>
                            <a:sysClr val="windowText" lastClr="000000"/>
                          </a:solidFill>
                          <a:latin typeface="+mn-lt"/>
                        </a:rPr>
                        <a:t>   </a:t>
                      </a:r>
                      <a:r>
                        <a:rPr kumimoji="1" lang="ja-JP" altLang="en-US" sz="1200" u="none" dirty="0" smtClean="0">
                          <a:solidFill>
                            <a:sysClr val="windowText" lastClr="000000"/>
                          </a:solidFill>
                          <a:latin typeface="+mn-lt"/>
                        </a:rPr>
                        <a:t>躍できる「まち」をつくる</a:t>
                      </a:r>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健康寿命</a:t>
                      </a:r>
                      <a:r>
                        <a:rPr kumimoji="1" lang="en-US" altLang="ja-JP" sz="1050" b="1" u="sng" dirty="0" smtClean="0">
                          <a:solidFill>
                            <a:sysClr val="windowText" lastClr="000000"/>
                          </a:solidFill>
                          <a:latin typeface="+mn-lt"/>
                        </a:rPr>
                        <a:t>[</a:t>
                      </a:r>
                      <a:r>
                        <a:rPr kumimoji="1" lang="ja-JP" altLang="en-US" sz="1050" b="1" u="sng" dirty="0" smtClean="0">
                          <a:solidFill>
                            <a:sysClr val="windowText" lastClr="000000"/>
                          </a:solidFill>
                          <a:latin typeface="+mn-lt"/>
                        </a:rPr>
                        <a:t>歳</a:t>
                      </a:r>
                      <a:r>
                        <a:rPr kumimoji="1" lang="en-US" altLang="ja-JP" sz="1050" b="1" u="sng" dirty="0" smtClean="0">
                          <a:solidFill>
                            <a:sysClr val="windowText" lastClr="000000"/>
                          </a:solidFill>
                          <a:latin typeface="+mn-lt"/>
                        </a:rPr>
                        <a:t>]</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目標：平均寿命の増加分を上回る</a:t>
                      </a:r>
                      <a:endParaRPr kumimoji="1" lang="en-US" altLang="ja-JP" sz="1050" u="none" dirty="0" smtClean="0">
                        <a:solidFill>
                          <a:sysClr val="windowText" lastClr="000000"/>
                        </a:solidFill>
                        <a:latin typeface="+mn-lt"/>
                      </a:endParaRPr>
                    </a:p>
                    <a:p>
                      <a:pPr>
                        <a:lnSpc>
                          <a:spcPts val="1400"/>
                        </a:lnSpc>
                      </a:pPr>
                      <a:r>
                        <a:rPr kumimoji="1" lang="en-US" altLang="ja-JP" sz="1050" u="none" dirty="0" smtClean="0">
                          <a:solidFill>
                            <a:sysClr val="windowText" lastClr="000000"/>
                          </a:solidFill>
                          <a:latin typeface="+mn-lt"/>
                        </a:rPr>
                        <a:t>          </a:t>
                      </a:r>
                      <a:r>
                        <a:rPr kumimoji="1" lang="ja-JP" altLang="en-US" sz="1050" u="none" dirty="0" smtClean="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【2010</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zh-CN" sz="1050" b="1" u="none" dirty="0" smtClean="0">
                          <a:solidFill>
                            <a:sysClr val="windowText" lastClr="000000"/>
                          </a:solidFill>
                          <a:latin typeface="+mn-lt"/>
                        </a:rPr>
                        <a:t>&lt;</a:t>
                      </a:r>
                      <a:r>
                        <a:rPr kumimoji="1" lang="zh-CN" altLang="en-US" sz="1050" b="1" u="none" dirty="0" smtClean="0">
                          <a:solidFill>
                            <a:sysClr val="windowText" lastClr="000000"/>
                          </a:solidFill>
                          <a:latin typeface="+mn-lt"/>
                        </a:rPr>
                        <a:t>平均寿命</a:t>
                      </a:r>
                      <a:r>
                        <a:rPr kumimoji="1" lang="en-US" altLang="zh-CN" sz="1050" b="1" u="none"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78.99</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85.93</a:t>
                      </a:r>
                    </a:p>
                    <a:p>
                      <a:pPr algn="l">
                        <a:lnSpc>
                          <a:spcPts val="1400"/>
                        </a:lnSpc>
                      </a:pPr>
                      <a:r>
                        <a:rPr kumimoji="1" lang="en-US" altLang="ja-JP" sz="1050" dirty="0" smtClean="0">
                          <a:solidFill>
                            <a:sysClr val="windowText" lastClr="000000"/>
                          </a:solidFill>
                          <a:latin typeface="+mn-lt"/>
                        </a:rPr>
                        <a:t>【2010</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endParaRPr kumimoji="1" lang="en-US" altLang="zh-CN" sz="1050" dirty="0" smtClean="0">
                        <a:solidFill>
                          <a:sysClr val="windowText" lastClr="000000"/>
                        </a:solidFill>
                        <a:latin typeface="+mn-lt"/>
                      </a:endParaRPr>
                    </a:p>
                    <a:p>
                      <a:pPr algn="ctr">
                        <a:lnSpc>
                          <a:spcPts val="1400"/>
                        </a:lnSpc>
                      </a:pPr>
                      <a:r>
                        <a:rPr kumimoji="1" lang="en-US" altLang="zh-CN" sz="1050" b="1" dirty="0" smtClean="0">
                          <a:solidFill>
                            <a:sysClr val="windowText" lastClr="000000"/>
                          </a:solidFill>
                          <a:latin typeface="+mn-lt"/>
                        </a:rPr>
                        <a:t>&lt;</a:t>
                      </a:r>
                      <a:r>
                        <a:rPr kumimoji="1" lang="zh-CN" altLang="en-US" sz="1050" b="1" dirty="0" smtClean="0">
                          <a:solidFill>
                            <a:sysClr val="windowText" lastClr="000000"/>
                          </a:solidFill>
                          <a:latin typeface="+mn-lt"/>
                        </a:rPr>
                        <a:t>健康寿命</a:t>
                      </a:r>
                      <a:r>
                        <a:rPr kumimoji="1" lang="en-US" altLang="zh-CN" sz="1050" b="1"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69.39</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&lt;</a:t>
                      </a:r>
                      <a:r>
                        <a:rPr kumimoji="1" lang="ja-JP" altLang="en-US" sz="1050" b="1" dirty="0" smtClean="0">
                          <a:solidFill>
                            <a:sysClr val="windowText" lastClr="000000"/>
                          </a:solidFill>
                          <a:latin typeface="+mn-lt"/>
                        </a:rPr>
                        <a:t>平均寿命</a:t>
                      </a:r>
                      <a:r>
                        <a:rPr kumimoji="1" lang="en-US" altLang="ja-JP" sz="1050" b="1"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80.23</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86.73</a:t>
                      </a:r>
                      <a:endParaRPr kumimoji="1" lang="en-US" altLang="ja-JP" sz="1050" b="1" dirty="0" smtClean="0">
                        <a:solidFill>
                          <a:sysClr val="windowText" lastClr="000000"/>
                        </a:solidFill>
                        <a:latin typeface="+mn-lt"/>
                      </a:endParaRPr>
                    </a:p>
                    <a:p>
                      <a:pPr algn="l">
                        <a:lnSpc>
                          <a:spcPts val="1400"/>
                        </a:lnSpc>
                      </a:pPr>
                      <a:r>
                        <a:rPr kumimoji="1" lang="en-US" altLang="ja-JP" sz="1050" dirty="0" smtClean="0">
                          <a:solidFill>
                            <a:sysClr val="windowText" lastClr="000000"/>
                          </a:solidFill>
                          <a:latin typeface="+mn-lt"/>
                        </a:rPr>
                        <a:t>【2016</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&lt;</a:t>
                      </a:r>
                      <a:r>
                        <a:rPr kumimoji="1" lang="ja-JP" altLang="en-US" sz="1050" b="1" dirty="0" smtClean="0">
                          <a:solidFill>
                            <a:sysClr val="windowText" lastClr="000000"/>
                          </a:solidFill>
                          <a:latin typeface="+mn-lt"/>
                        </a:rPr>
                        <a:t>健康寿命</a:t>
                      </a:r>
                      <a:r>
                        <a:rPr kumimoji="1" lang="en-US" altLang="ja-JP" sz="1050" b="1" dirty="0" smtClean="0">
                          <a:solidFill>
                            <a:sysClr val="windowText" lastClr="000000"/>
                          </a:solidFill>
                          <a:latin typeface="+mn-lt"/>
                        </a:rPr>
                        <a:t>&gt;</a:t>
                      </a:r>
                    </a:p>
                    <a:p>
                      <a:pPr algn="ctr">
                        <a:lnSpc>
                          <a:spcPts val="1400"/>
                        </a:lnSpc>
                      </a:pPr>
                      <a:r>
                        <a:rPr kumimoji="1" lang="zh-CN" altLang="en-US" sz="1050" b="1" dirty="0" smtClean="0">
                          <a:solidFill>
                            <a:sysClr val="windowText" lastClr="000000"/>
                          </a:solidFill>
                          <a:latin typeface="+mn-lt"/>
                        </a:rPr>
                        <a:t>男性 </a:t>
                      </a:r>
                      <a:r>
                        <a:rPr kumimoji="1" lang="en-US" altLang="zh-CN" sz="1050" b="1" dirty="0" smtClean="0">
                          <a:solidFill>
                            <a:sysClr val="windowText" lastClr="000000"/>
                          </a:solidFill>
                          <a:latin typeface="+mn-lt"/>
                        </a:rPr>
                        <a:t>71.50</a:t>
                      </a:r>
                      <a:r>
                        <a:rPr kumimoji="1" lang="ja-JP" altLang="en-US" sz="1050" b="1" dirty="0" err="1" smtClean="0">
                          <a:solidFill>
                            <a:sysClr val="windowText" lastClr="000000"/>
                          </a:solidFill>
                          <a:latin typeface="+mn-lt"/>
                        </a:rPr>
                        <a:t>、</a:t>
                      </a:r>
                      <a:r>
                        <a:rPr kumimoji="1" lang="zh-CN" altLang="en-US" sz="1050" b="1" dirty="0" smtClean="0">
                          <a:solidFill>
                            <a:sysClr val="windowText" lastClr="000000"/>
                          </a:solidFill>
                          <a:latin typeface="+mn-lt"/>
                        </a:rPr>
                        <a:t>女性 </a:t>
                      </a:r>
                      <a:r>
                        <a:rPr kumimoji="1" lang="en-US" altLang="zh-CN" sz="1050" b="1" dirty="0" smtClean="0">
                          <a:solidFill>
                            <a:sysClr val="windowText" lastClr="000000"/>
                          </a:solidFill>
                          <a:latin typeface="+mn-lt"/>
                        </a:rPr>
                        <a:t>74.46</a:t>
                      </a:r>
                      <a:endParaRPr kumimoji="1" lang="en-US" altLang="ja-JP" sz="1050" b="1"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府内民間企業の</a:t>
                      </a:r>
                      <a:r>
                        <a:rPr kumimoji="1" lang="ja-JP" altLang="en-US" sz="1050" b="1" u="sng" dirty="0" err="1" smtClean="0">
                          <a:solidFill>
                            <a:sysClr val="windowText" lastClr="000000"/>
                          </a:solidFill>
                          <a:latin typeface="+mn-lt"/>
                        </a:rPr>
                        <a:t>障がい</a:t>
                      </a:r>
                      <a:r>
                        <a:rPr kumimoji="1" lang="ja-JP" altLang="en-US" sz="1050" b="1" u="sng" dirty="0" smtClean="0">
                          <a:solidFill>
                            <a:sysClr val="windowText" lastClr="000000"/>
                          </a:solidFill>
                          <a:latin typeface="+mn-lt"/>
                        </a:rPr>
                        <a:t>者実雇用率</a:t>
                      </a:r>
                      <a:r>
                        <a:rPr kumimoji="1" lang="en-US" altLang="ja-JP" sz="1050" b="1" u="sng" dirty="0" smtClean="0">
                          <a:solidFill>
                            <a:sysClr val="windowText" lastClr="000000"/>
                          </a:solidFill>
                          <a:latin typeface="+mn-lt"/>
                        </a:rPr>
                        <a:t>[</a:t>
                      </a:r>
                      <a:r>
                        <a:rPr kumimoji="1" lang="ja-JP" altLang="en-US" sz="1050" b="1" u="sng" dirty="0" smtClean="0">
                          <a:solidFill>
                            <a:sysClr val="windowText" lastClr="000000"/>
                          </a:solidFill>
                          <a:latin typeface="+mn-lt"/>
                        </a:rPr>
                        <a:t>％</a:t>
                      </a:r>
                      <a:r>
                        <a:rPr kumimoji="1" lang="en-US" altLang="ja-JP" sz="1050" b="1" u="sng" dirty="0" smtClean="0">
                          <a:solidFill>
                            <a:sysClr val="windowText" lastClr="000000"/>
                          </a:solidFill>
                          <a:latin typeface="+mn-lt"/>
                        </a:rPr>
                        <a:t>]</a:t>
                      </a:r>
                    </a:p>
                    <a:p>
                      <a:pPr>
                        <a:lnSpc>
                          <a:spcPts val="1400"/>
                        </a:lnSpc>
                      </a:pPr>
                      <a:r>
                        <a:rPr kumimoji="1" lang="ja-JP" altLang="en-US" sz="1050" u="none" dirty="0" smtClean="0">
                          <a:solidFill>
                            <a:sysClr val="windowText" lastClr="000000"/>
                          </a:solidFill>
                          <a:latin typeface="+mn-lt"/>
                        </a:rPr>
                        <a:t>目標：</a:t>
                      </a:r>
                      <a:r>
                        <a:rPr kumimoji="1" lang="en-US" altLang="ja-JP" sz="1050" u="none" dirty="0" smtClean="0">
                          <a:solidFill>
                            <a:sysClr val="windowText" lastClr="000000"/>
                          </a:solidFill>
                          <a:latin typeface="+mn-lt"/>
                        </a:rPr>
                        <a:t>2.0</a:t>
                      </a:r>
                      <a:r>
                        <a:rPr kumimoji="1" lang="ja-JP" altLang="en-US" sz="1050" u="none" dirty="0" smtClean="0">
                          <a:solidFill>
                            <a:sysClr val="windowText" lastClr="000000"/>
                          </a:solidFill>
                          <a:latin typeface="+mn-lt"/>
                        </a:rPr>
                        <a:t>以上</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2017</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p>
                    <a:p>
                      <a:pPr>
                        <a:lnSpc>
                          <a:spcPts val="1400"/>
                        </a:lnSpc>
                      </a:pPr>
                      <a:r>
                        <a:rPr kumimoji="1" lang="ja-JP" altLang="en-US" sz="1050" u="none" dirty="0" smtClean="0">
                          <a:solidFill>
                            <a:sysClr val="windowText" lastClr="000000"/>
                          </a:solidFill>
                          <a:latin typeface="+mn-lt"/>
                        </a:rPr>
                        <a:t>　　　</a:t>
                      </a:r>
                      <a:r>
                        <a:rPr kumimoji="1" lang="en-US" altLang="ja-JP" sz="1050" u="none" dirty="0" smtClean="0">
                          <a:solidFill>
                            <a:sysClr val="windowText" lastClr="000000"/>
                          </a:solidFill>
                          <a:latin typeface="+mn-lt"/>
                        </a:rPr>
                        <a:t>2.2</a:t>
                      </a:r>
                      <a:r>
                        <a:rPr kumimoji="1" lang="ja-JP" altLang="en-US" sz="1050" u="none" dirty="0" smtClean="0">
                          <a:solidFill>
                            <a:sysClr val="windowText" lastClr="000000"/>
                          </a:solidFill>
                          <a:latin typeface="+mn-lt"/>
                        </a:rPr>
                        <a:t>以上</a:t>
                      </a:r>
                      <a:r>
                        <a:rPr kumimoji="1" lang="en-US" altLang="ja-JP" sz="1050" u="none" dirty="0" smtClean="0">
                          <a:solidFill>
                            <a:sysClr val="windowText" lastClr="000000"/>
                          </a:solidFill>
                          <a:latin typeface="+mn-lt"/>
                        </a:rPr>
                        <a:t>【2018</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【2015</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2.01</a:t>
                      </a:r>
                      <a:endParaRPr kumimoji="1" lang="en-US" altLang="zh-CN" sz="1050" b="1"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smtClean="0">
                          <a:solidFill>
                            <a:sysClr val="windowText" lastClr="000000"/>
                          </a:solidFill>
                          <a:latin typeface="+mn-lt"/>
                        </a:rPr>
                        <a:t>④ 安全・安心なまちをつくる</a:t>
                      </a:r>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地震による被害予測</a:t>
                      </a:r>
                      <a:endParaRPr kumimoji="1" lang="en-US" altLang="ja-JP" sz="1050" b="1" u="sng" dirty="0" smtClean="0">
                        <a:solidFill>
                          <a:sysClr val="windowText" lastClr="000000"/>
                        </a:solidFill>
                        <a:latin typeface="+mn-lt"/>
                      </a:endParaRP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目標：限りなくゼロに</a:t>
                      </a:r>
                      <a:endParaRPr kumimoji="1" lang="en-US" altLang="ja-JP" sz="1050" u="none" dirty="0" smtClean="0">
                        <a:solidFill>
                          <a:sysClr val="windowText" lastClr="000000"/>
                        </a:solidFill>
                        <a:latin typeface="+mn-lt"/>
                      </a:endParaRPr>
                    </a:p>
                    <a:p>
                      <a:pPr>
                        <a:lnSpc>
                          <a:spcPts val="1400"/>
                        </a:lnSpc>
                      </a:pPr>
                      <a:r>
                        <a:rPr kumimoji="1" lang="en-US" altLang="ja-JP"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目標年</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2024</a:t>
                      </a:r>
                      <a:r>
                        <a:rPr kumimoji="1" lang="ja-JP" altLang="en-US" sz="1050" u="none" dirty="0" smtClean="0">
                          <a:solidFill>
                            <a:sysClr val="windowText" lastClr="000000"/>
                          </a:solidFill>
                          <a:latin typeface="+mn-lt"/>
                        </a:rPr>
                        <a:t>年度</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【2013</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134,000</a:t>
                      </a:r>
                      <a:r>
                        <a:rPr kumimoji="1" lang="ja-JP" altLang="en-US" sz="1050" b="1" dirty="0" smtClean="0">
                          <a:solidFill>
                            <a:sysClr val="windowText" lastClr="000000"/>
                          </a:solidFill>
                          <a:latin typeface="+mn-lt"/>
                        </a:rPr>
                        <a:t>人</a:t>
                      </a:r>
                      <a:endParaRPr kumimoji="1" lang="en-US" altLang="ja-JP" sz="1050" b="1" dirty="0" smtClean="0">
                        <a:solidFill>
                          <a:sysClr val="windowText" lastClr="000000"/>
                        </a:solidFill>
                        <a:latin typeface="+mn-lt"/>
                      </a:endParaRPr>
                    </a:p>
                    <a:p>
                      <a:pPr algn="ctr">
                        <a:lnSpc>
                          <a:spcPts val="1400"/>
                        </a:lnSpc>
                      </a:pPr>
                      <a:r>
                        <a:rPr kumimoji="1" lang="ja-JP" altLang="en-US" sz="900" b="0" dirty="0" smtClean="0">
                          <a:solidFill>
                            <a:sysClr val="windowText" lastClr="000000"/>
                          </a:solidFill>
                          <a:latin typeface="+mn-lt"/>
                        </a:rPr>
                        <a:t>（推定値）</a:t>
                      </a:r>
                      <a:endParaRPr kumimoji="1" lang="en-US" altLang="ja-JP" sz="900" b="0" dirty="0" smtClean="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24</a:t>
                      </a:r>
                      <a:r>
                        <a:rPr kumimoji="1" lang="en-US" altLang="zh-CN" sz="1050" b="1" dirty="0" smtClean="0">
                          <a:solidFill>
                            <a:sysClr val="windowText" lastClr="000000"/>
                          </a:solidFill>
                          <a:latin typeface="+mn-lt"/>
                        </a:rPr>
                        <a:t>,000</a:t>
                      </a:r>
                      <a:r>
                        <a:rPr kumimoji="1" lang="ja-JP" altLang="en-US" sz="1050" b="1" dirty="0" smtClean="0">
                          <a:solidFill>
                            <a:sysClr val="windowText" lastClr="000000"/>
                          </a:solidFill>
                          <a:latin typeface="+mn-lt"/>
                        </a:rPr>
                        <a:t>人</a:t>
                      </a:r>
                      <a:endParaRPr kumimoji="1" lang="en-US" altLang="ja-JP" sz="1050" b="1" dirty="0" smtClean="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smtClean="0">
                          <a:solidFill>
                            <a:sysClr val="windowText" lastClr="000000"/>
                          </a:solidFill>
                          <a:latin typeface="+mn-lt"/>
                        </a:rPr>
                        <a:t>（推定値</a:t>
                      </a:r>
                      <a:r>
                        <a:rPr kumimoji="1" lang="en-US" altLang="ja-JP" sz="900" b="0" dirty="0" smtClean="0">
                          <a:solidFill>
                            <a:sysClr val="windowText" lastClr="000000"/>
                          </a:solidFill>
                          <a:latin typeface="+mn-lt"/>
                        </a:rPr>
                        <a:t>※</a:t>
                      </a:r>
                      <a:r>
                        <a:rPr kumimoji="1" lang="ja-JP" altLang="en-US" sz="900" b="0" dirty="0" smtClean="0">
                          <a:solidFill>
                            <a:sysClr val="windowText" lastClr="000000"/>
                          </a:solidFill>
                          <a:latin typeface="+mn-lt"/>
                        </a:rPr>
                        <a:t>）</a:t>
                      </a:r>
                      <a:endParaRPr kumimoji="1" lang="en-US" altLang="ja-JP" sz="900" b="0" dirty="0" smtClean="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地震時等に著しく危険な密集市街地の面積</a:t>
                      </a:r>
                    </a:p>
                    <a:p>
                      <a:pPr>
                        <a:lnSpc>
                          <a:spcPts val="1400"/>
                        </a:lnSpc>
                      </a:pPr>
                      <a:r>
                        <a:rPr kumimoji="1" lang="ja-JP" altLang="en-US"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目標：解消</a:t>
                      </a:r>
                      <a:endParaRPr kumimoji="1" lang="en-US" altLang="ja-JP" sz="1050" u="none" dirty="0" smtClean="0">
                        <a:solidFill>
                          <a:sysClr val="windowText" lastClr="000000"/>
                        </a:solidFill>
                        <a:latin typeface="+mn-lt"/>
                      </a:endParaRPr>
                    </a:p>
                    <a:p>
                      <a:pPr>
                        <a:lnSpc>
                          <a:spcPts val="1400"/>
                        </a:lnSpc>
                      </a:pPr>
                      <a:r>
                        <a:rPr kumimoji="1" lang="en-US" altLang="ja-JP" sz="1050" u="none" baseline="0" dirty="0" smtClean="0">
                          <a:solidFill>
                            <a:sysClr val="windowText" lastClr="000000"/>
                          </a:solidFill>
                          <a:latin typeface="+mn-lt"/>
                        </a:rPr>
                        <a:t> </a:t>
                      </a:r>
                      <a:r>
                        <a:rPr kumimoji="1" lang="ja-JP" altLang="en-US" sz="1050" u="none" dirty="0" smtClean="0">
                          <a:solidFill>
                            <a:sysClr val="windowText" lastClr="000000"/>
                          </a:solidFill>
                          <a:latin typeface="+mn-lt"/>
                        </a:rPr>
                        <a:t>目標年</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年度</a:t>
                      </a:r>
                      <a:r>
                        <a:rPr kumimoji="1" lang="en-US" altLang="ja-JP" sz="1050" u="none" dirty="0" smtClean="0">
                          <a:solidFill>
                            <a:sysClr val="windowText" lastClr="000000"/>
                          </a:solidFill>
                          <a:latin typeface="+mn-lt"/>
                        </a:rPr>
                        <a:t>)</a:t>
                      </a:r>
                      <a:r>
                        <a:rPr kumimoji="1" lang="ja-JP" altLang="en-US" sz="1050" u="none" dirty="0" smtClean="0">
                          <a:solidFill>
                            <a:sysClr val="windowText" lastClr="000000"/>
                          </a:solidFill>
                          <a:latin typeface="+mn-lt"/>
                        </a:rPr>
                        <a:t>：</a:t>
                      </a:r>
                      <a:r>
                        <a:rPr kumimoji="1" lang="en-US" altLang="ja-JP" sz="1050" u="none" dirty="0" smtClean="0">
                          <a:solidFill>
                            <a:sysClr val="windowText" lastClr="000000"/>
                          </a:solidFill>
                          <a:latin typeface="+mn-lt"/>
                        </a:rPr>
                        <a:t>2020</a:t>
                      </a:r>
                      <a:r>
                        <a:rPr kumimoji="1" lang="ja-JP" altLang="en-US" sz="1050" u="none" dirty="0" smtClean="0">
                          <a:solidFill>
                            <a:sysClr val="windowText" lastClr="000000"/>
                          </a:solidFill>
                          <a:latin typeface="+mn-lt"/>
                        </a:rPr>
                        <a:t>年度</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2,248</a:t>
                      </a:r>
                      <a:r>
                        <a:rPr kumimoji="1" lang="en-US" altLang="ja-JP" sz="1050" b="1" dirty="0" smtClean="0">
                          <a:solidFill>
                            <a:sysClr val="windowText" lastClr="000000"/>
                          </a:solidFill>
                          <a:latin typeface="+mn-lt"/>
                        </a:rPr>
                        <a:t>ha</a:t>
                      </a:r>
                      <a:endParaRPr kumimoji="1" lang="en-US" altLang="zh-CN" sz="1050" b="1" dirty="0" smtClean="0">
                        <a:solidFill>
                          <a:sysClr val="windowText" lastClr="000000"/>
                        </a:solidFill>
                        <a:latin typeface="+mn-lt"/>
                      </a:endParaRPr>
                    </a:p>
                    <a:p>
                      <a:pPr algn="ctr">
                        <a:lnSpc>
                          <a:spcPts val="1400"/>
                        </a:lnSpc>
                      </a:pPr>
                      <a:r>
                        <a:rPr kumimoji="1" lang="en-US" altLang="zh-CN" sz="1050" dirty="0" smtClean="0">
                          <a:solidFill>
                            <a:sysClr val="windowText" lastClr="000000"/>
                          </a:solidFill>
                          <a:latin typeface="+mn-lt"/>
                        </a:rPr>
                        <a:t>(</a:t>
                      </a:r>
                      <a:r>
                        <a:rPr kumimoji="1" lang="ja-JP" altLang="en-US" sz="1050" dirty="0" smtClean="0">
                          <a:solidFill>
                            <a:sysClr val="windowText" lastClr="000000"/>
                          </a:solidFill>
                          <a:latin typeface="+mn-lt"/>
                        </a:rPr>
                        <a:t>地区数：</a:t>
                      </a:r>
                      <a:r>
                        <a:rPr kumimoji="1" lang="zh-CN" altLang="en-US" sz="1050" dirty="0" smtClean="0">
                          <a:solidFill>
                            <a:sysClr val="windowText" lastClr="000000"/>
                          </a:solidFill>
                          <a:latin typeface="+mn-lt"/>
                        </a:rPr>
                        <a:t>７市</a:t>
                      </a:r>
                      <a:r>
                        <a:rPr kumimoji="1" lang="en-US" altLang="zh-CN" sz="1050" dirty="0" smtClean="0">
                          <a:solidFill>
                            <a:sysClr val="windowText" lastClr="000000"/>
                          </a:solidFill>
                          <a:latin typeface="+mn-lt"/>
                        </a:rPr>
                        <a:t>11</a:t>
                      </a:r>
                      <a:r>
                        <a:rPr kumimoji="1" lang="zh-CN" altLang="en-US" sz="1050" dirty="0" smtClean="0">
                          <a:solidFill>
                            <a:sysClr val="windowText" lastClr="000000"/>
                          </a:solidFill>
                          <a:latin typeface="+mn-lt"/>
                        </a:rPr>
                        <a:t>地区</a:t>
                      </a:r>
                      <a:r>
                        <a:rPr kumimoji="1" lang="en-US" altLang="zh-CN" sz="1050" dirty="0" smtClean="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1,885ha</a:t>
                      </a:r>
                      <a:endParaRPr kumimoji="1" lang="en-US" altLang="zh-CN" sz="1050" b="1" dirty="0" smtClean="0">
                        <a:solidFill>
                          <a:sysClr val="windowText" lastClr="000000"/>
                        </a:solidFill>
                        <a:latin typeface="+mn-lt"/>
                      </a:endParaRPr>
                    </a:p>
                    <a:p>
                      <a:pPr algn="ctr">
                        <a:lnSpc>
                          <a:spcPts val="1400"/>
                        </a:lnSpc>
                      </a:pPr>
                      <a:r>
                        <a:rPr kumimoji="1" lang="en-US" altLang="zh-CN" sz="1050" dirty="0" smtClean="0">
                          <a:solidFill>
                            <a:sysClr val="windowText" lastClr="000000"/>
                          </a:solidFill>
                          <a:latin typeface="+mn-lt"/>
                        </a:rPr>
                        <a:t>(</a:t>
                      </a:r>
                      <a:r>
                        <a:rPr kumimoji="1" lang="ja-JP" altLang="en-US" sz="1050" dirty="0" smtClean="0">
                          <a:solidFill>
                            <a:sysClr val="windowText" lastClr="000000"/>
                          </a:solidFill>
                          <a:latin typeface="+mn-lt"/>
                        </a:rPr>
                        <a:t>地区数：</a:t>
                      </a:r>
                      <a:r>
                        <a:rPr kumimoji="1" lang="zh-CN" altLang="en-US" sz="1050" dirty="0" smtClean="0">
                          <a:solidFill>
                            <a:sysClr val="windowText" lastClr="000000"/>
                          </a:solidFill>
                          <a:latin typeface="+mn-lt"/>
                        </a:rPr>
                        <a:t>７市</a:t>
                      </a:r>
                      <a:r>
                        <a:rPr kumimoji="1" lang="en-US" altLang="zh-CN" sz="1050" dirty="0" smtClean="0">
                          <a:solidFill>
                            <a:sysClr val="windowText" lastClr="000000"/>
                          </a:solidFill>
                          <a:latin typeface="+mn-lt"/>
                        </a:rPr>
                        <a:t>1</a:t>
                      </a:r>
                      <a:r>
                        <a:rPr kumimoji="1" lang="en-US" altLang="ja-JP" sz="1050" dirty="0" smtClean="0">
                          <a:solidFill>
                            <a:sysClr val="windowText" lastClr="000000"/>
                          </a:solidFill>
                          <a:latin typeface="+mn-lt"/>
                        </a:rPr>
                        <a:t>0</a:t>
                      </a:r>
                      <a:r>
                        <a:rPr kumimoji="1" lang="zh-CN" altLang="en-US" sz="1050" dirty="0" smtClean="0">
                          <a:solidFill>
                            <a:sysClr val="windowText" lastClr="000000"/>
                          </a:solidFill>
                          <a:latin typeface="+mn-lt"/>
                        </a:rPr>
                        <a:t>地区</a:t>
                      </a:r>
                      <a:r>
                        <a:rPr kumimoji="1" lang="en-US" altLang="zh-CN" sz="1050" dirty="0" smtClean="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a:t>
            </a:r>
            <a:r>
              <a:rPr lang="ja-JP" altLang="en-US" sz="700" dirty="0" smtClean="0"/>
              <a:t>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4616648"/>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（４）多様</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民間企業など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多様な担い手との幅広い連携・ネットワークにより、社会全体を支えていくことが重要です。特に、近年、企業価値の向上という観点から、社会貢献活動に対する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ニーズが高まっており、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民間企業等と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関係による社会課題の解決に向けた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一層充実・強化する必要があります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t>公民連携により、企業や大学の</a:t>
            </a:r>
            <a:r>
              <a:rPr lang="ja-JP" altLang="ja-JP" sz="1400" dirty="0"/>
              <a:t>知見やノウハウを取り入れることで、更なる施策効果の拡大と府民サービスの向上</a:t>
            </a:r>
            <a:r>
              <a:rPr lang="ja-JP" altLang="ja-JP" sz="1400" dirty="0" smtClean="0"/>
              <a:t>を</a:t>
            </a:r>
            <a:r>
              <a:rPr lang="ja-JP" altLang="en-US" sz="1400" dirty="0"/>
              <a:t>めざ</a:t>
            </a:r>
            <a:r>
              <a:rPr lang="ja-JP" altLang="en-US" sz="1400" dirty="0" smtClean="0"/>
              <a:t>します</a:t>
            </a:r>
            <a:r>
              <a:rPr lang="ja-JP" altLang="ja-JP" sz="1400" dirty="0" smtClean="0"/>
              <a:t>。</a:t>
            </a:r>
            <a:r>
              <a:rPr lang="ja-JP" altLang="en-US" sz="1400" dirty="0" smtClean="0"/>
              <a:t>また、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a:cs typeface="Meiryo UI" panose="020B0604030504040204" pitchFamily="50" charset="-128"/>
              </a:rPr>
              <a:t>⑫</a:t>
            </a:r>
            <a:r>
              <a:rPr lang="ja-JP" altLang="en-US" sz="1400" dirty="0" smtClean="0">
                <a:cs typeface="Meiryo UI" panose="020B0604030504040204" pitchFamily="50" charset="-128"/>
              </a:rPr>
              <a:t>：公民戦略連携デスク）</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クラウドファンディングや社会的インパクト投資（ソーシャルインパクトボンド）などの新たな手法についても、研究・検討を進めます。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の活性化やまちづくりなどの行政的課題や地域課題等に対して、多様な立場の関係者が、自由に意見やアイデアを出し合い、みんなで課題解決をめざす仕組みとして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、「プラットフォーム」の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があげられます。</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大阪府では、府民、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大学、企業等の多様な立場の人が集まり、対等な立場で交流・対話する「場」において、アートやデザインの手法を取り入れることなどにより、社会課題の解決等を図る取組み</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を支援しています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cs typeface="Meiryo UI" panose="020B0604030504040204" pitchFamily="50" charset="-128"/>
              </a:rPr>
              <a:t>（➡</a:t>
            </a:r>
            <a:r>
              <a:rPr lang="en-US" altLang="ja-JP" sz="1400" dirty="0" smtClean="0">
                <a:cs typeface="Meiryo UI" panose="020B0604030504040204" pitchFamily="50" charset="-128"/>
              </a:rPr>
              <a:t>Topic</a:t>
            </a:r>
            <a:r>
              <a:rPr lang="ja-JP" altLang="en-US" sz="1400" dirty="0">
                <a:cs typeface="Meiryo UI" panose="020B0604030504040204" pitchFamily="50" charset="-128"/>
              </a:rPr>
              <a:t>⑬</a:t>
            </a:r>
            <a:r>
              <a:rPr lang="ja-JP" altLang="en-US" sz="1400" dirty="0" smtClean="0">
                <a:cs typeface="Meiryo UI" panose="020B0604030504040204" pitchFamily="50" charset="-128"/>
              </a:rPr>
              <a:t>：プラットフォームによる社会課題の解決）</a:t>
            </a:r>
            <a:endParaRPr lang="en-US" altLang="ja-JP" sz="1400" dirty="0" smtClean="0">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8351243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smtClean="0">
                <a:solidFill>
                  <a:schemeClr val="tx1"/>
                </a:solidFill>
              </a:rPr>
              <a:t>Topic</a:t>
            </a:r>
            <a:r>
              <a:rPr lang="ja-JP" altLang="en-US" sz="1400" b="1" dirty="0" smtClean="0">
                <a:solidFill>
                  <a:schemeClr val="tx1"/>
                </a:solidFill>
              </a:rPr>
              <a:t>⑪　公民戦略連携デスク</a:t>
            </a:r>
            <a:endParaRPr lang="en-US" altLang="ja-JP" sz="1400" b="1" dirty="0" smtClean="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smtClean="0"/>
              <a:t>・・・</a:t>
            </a:r>
            <a:endParaRPr kumimoji="1" lang="ja-JP" altLang="en-US" sz="1200" dirty="0"/>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smtClean="0"/>
              <a:t>民間企業</a:t>
            </a:r>
            <a:endParaRPr kumimoji="1" lang="ja-JP" altLang="en-US" sz="1050" dirty="0"/>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smtClean="0"/>
                <a:t>府民文化部</a:t>
              </a:r>
              <a:endParaRPr kumimoji="1" lang="ja-JP" altLang="en-US" sz="1000" dirty="0"/>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smtClean="0"/>
                <a:t>都市整備部</a:t>
              </a:r>
              <a:endParaRPr kumimoji="1" lang="ja-JP" altLang="en-US" sz="1000" dirty="0"/>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smtClean="0"/>
                <a:t>商工労働部</a:t>
              </a:r>
              <a:endParaRPr kumimoji="1" lang="ja-JP" altLang="en-US" sz="1000" dirty="0"/>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a:t>
              </a:r>
              <a:r>
                <a:rPr lang="ja-JP" altLang="en-US" sz="900" dirty="0" smtClean="0"/>
                <a:t>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smtClean="0"/>
                <a:t>観光</a:t>
              </a:r>
              <a:r>
                <a:rPr kumimoji="1" lang="ja-JP" altLang="en-US" sz="800" dirty="0" smtClean="0"/>
                <a:t>等</a:t>
              </a:r>
              <a:endParaRPr kumimoji="1" lang="ja-JP" altLang="en-US" sz="800" dirty="0"/>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smtClean="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smtClean="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smtClean="0"/>
                <a:t>産業雇用</a:t>
              </a:r>
              <a:r>
                <a:rPr kumimoji="1" lang="ja-JP" altLang="en-US" sz="800" dirty="0" smtClean="0"/>
                <a:t>等</a:t>
              </a:r>
              <a:endParaRPr kumimoji="1" lang="ja-JP" altLang="en-US" sz="800" dirty="0"/>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府　庁</a:t>
              </a:r>
              <a:endParaRPr kumimoji="1" lang="ja-JP" altLang="en-US" sz="1200" b="1" dirty="0"/>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smtClean="0"/>
                <a:t>府民文化部</a:t>
              </a:r>
              <a:endParaRPr kumimoji="1" lang="ja-JP" altLang="en-US" sz="1050" dirty="0"/>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smtClean="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smtClean="0"/>
                <a:t>都市整備部</a:t>
              </a:r>
              <a:endParaRPr kumimoji="1" lang="ja-JP" altLang="en-US" sz="1050" dirty="0"/>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smtClean="0"/>
                <a:t>商工労働部</a:t>
              </a:r>
              <a:endParaRPr kumimoji="1" lang="ja-JP" altLang="en-US" sz="1050" dirty="0"/>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smtClean="0"/>
                <a:t>公民戦略連携デスク</a:t>
              </a:r>
              <a:endParaRPr kumimoji="1" lang="ja-JP" altLang="en-US" sz="1100" b="1" dirty="0"/>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a:t>
              </a:r>
              <a:r>
                <a:rPr lang="ja-JP" altLang="en-US" sz="900" dirty="0" smtClean="0"/>
                <a:t>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smtClean="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smtClean="0"/>
              <a:t>　</a:t>
            </a:r>
            <a:r>
              <a:rPr lang="ja-JP" altLang="ja-JP" sz="1400" dirty="0" smtClean="0"/>
              <a:t>従来</a:t>
            </a:r>
            <a:r>
              <a:rPr lang="ja-JP" altLang="ja-JP" sz="1400" dirty="0"/>
              <a:t>の「行政完結型」から「連携・ネットワーク型」へ</a:t>
            </a:r>
            <a:r>
              <a:rPr lang="ja-JP" altLang="ja-JP" sz="1400" dirty="0" smtClean="0"/>
              <a:t>と</a:t>
            </a:r>
            <a:r>
              <a:rPr lang="ja-JP" altLang="en-US" sz="1400" dirty="0" smtClean="0"/>
              <a:t>、</a:t>
            </a:r>
            <a:r>
              <a:rPr lang="ja-JP" altLang="ja-JP" sz="1400" dirty="0" smtClean="0"/>
              <a:t>府庁</a:t>
            </a:r>
            <a:r>
              <a:rPr lang="ja-JP" altLang="ja-JP" sz="1400" dirty="0"/>
              <a:t>の仕事のやり方を変えるべく、企業や大学の</a:t>
            </a:r>
            <a:r>
              <a:rPr lang="ja-JP" altLang="ja-JP" sz="1400" dirty="0" smtClean="0"/>
              <a:t>一元的窓口</a:t>
            </a:r>
            <a:r>
              <a:rPr lang="ja-JP" altLang="ja-JP" sz="1400" dirty="0"/>
              <a:t>となる</a:t>
            </a:r>
            <a:r>
              <a:rPr lang="en-US" altLang="ja-JP" sz="1400" dirty="0"/>
              <a:t>『</a:t>
            </a:r>
            <a:r>
              <a:rPr lang="ja-JP" altLang="ja-JP" sz="1400" dirty="0"/>
              <a:t>専任デスク</a:t>
            </a:r>
            <a:r>
              <a:rPr lang="en-US" altLang="ja-JP" sz="1400" dirty="0"/>
              <a:t>』</a:t>
            </a:r>
            <a:r>
              <a:rPr lang="ja-JP" altLang="ja-JP" sz="1400" dirty="0" smtClean="0"/>
              <a:t>を</a:t>
            </a:r>
            <a:r>
              <a:rPr lang="en-US" altLang="ja-JP" sz="1400" dirty="0" smtClean="0"/>
              <a:t>2015</a:t>
            </a:r>
            <a:r>
              <a:rPr lang="ja-JP" altLang="en-US" sz="1400" dirty="0" smtClean="0"/>
              <a:t>年</a:t>
            </a:r>
            <a:r>
              <a:rPr lang="ja-JP" altLang="en-US" sz="1400" dirty="0"/>
              <a:t>４月に設置しました</a:t>
            </a:r>
            <a:r>
              <a:rPr lang="ja-JP" altLang="en-US" sz="1400" dirty="0" smtClean="0"/>
              <a:t>。</a:t>
            </a:r>
            <a:endParaRPr lang="en-US" altLang="ja-JP" sz="1400" dirty="0" smtClean="0"/>
          </a:p>
          <a:p>
            <a:pPr algn="just"/>
            <a:r>
              <a:rPr lang="ja-JP" altLang="en-US" sz="1400" dirty="0" smtClean="0"/>
              <a:t>　都道府県</a:t>
            </a:r>
            <a:r>
              <a:rPr lang="ja-JP" altLang="en-US" sz="1400" dirty="0"/>
              <a:t>では初の試み</a:t>
            </a:r>
            <a:r>
              <a:rPr lang="ja-JP" altLang="ja-JP" sz="1400" dirty="0"/>
              <a:t>となる当デスクが旗振り役となり</a:t>
            </a:r>
            <a:r>
              <a:rPr lang="ja-JP" altLang="ja-JP" sz="1400" dirty="0" smtClean="0"/>
              <a:t>、</a:t>
            </a:r>
            <a:r>
              <a:rPr lang="ja-JP" altLang="en-US" sz="1400" dirty="0" smtClean="0"/>
              <a:t>公民</a:t>
            </a:r>
            <a:r>
              <a:rPr lang="ja-JP" altLang="ja-JP" sz="1400" dirty="0"/>
              <a:t>連携を積極的に展開することで、</a:t>
            </a:r>
            <a:r>
              <a:rPr lang="ja-JP" altLang="en-US" sz="1400" dirty="0"/>
              <a:t>きめ細やかな</a:t>
            </a:r>
            <a:r>
              <a:rPr lang="ja-JP" altLang="ja-JP" sz="1400" dirty="0" smtClean="0"/>
              <a:t>府民サービス</a:t>
            </a:r>
            <a:r>
              <a:rPr lang="ja-JP" altLang="ja-JP" sz="1400" dirty="0"/>
              <a:t>の</a:t>
            </a:r>
            <a:r>
              <a:rPr lang="ja-JP" altLang="en-US" sz="1400" dirty="0"/>
              <a:t>提供や</a:t>
            </a:r>
            <a:r>
              <a:rPr lang="ja-JP" altLang="ja-JP" sz="1400" dirty="0"/>
              <a:t>地域経済の活性化を</a:t>
            </a:r>
            <a:r>
              <a:rPr lang="ja-JP" altLang="en-US" sz="1400" dirty="0"/>
              <a:t>めざしています</a:t>
            </a:r>
            <a:r>
              <a:rPr lang="ja-JP" altLang="ja-JP" sz="1400" dirty="0" smtClean="0"/>
              <a:t>。</a:t>
            </a:r>
            <a:endParaRPr kumimoji="1" lang="ja-JP" altLang="en-US" sz="1400" dirty="0"/>
          </a:p>
        </p:txBody>
      </p:sp>
      <p:pic>
        <p:nvPicPr>
          <p:cNvPr id="12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0" r="9470"/>
          <a:stretch/>
        </p:blipFill>
        <p:spPr bwMode="auto">
          <a:xfrm>
            <a:off x="6600797" y="2904974"/>
            <a:ext cx="1554392" cy="53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9" name="図 128"/>
          <p:cNvPicPr>
            <a:picLocks noChangeAspect="1"/>
          </p:cNvPicPr>
          <p:nvPr/>
        </p:nvPicPr>
        <p:blipFill rotWithShape="1">
          <a:blip r:embed="rId3">
            <a:extLst>
              <a:ext uri="{28A0092B-C50C-407E-A947-70E740481C1C}">
                <a14:useLocalDpi xmlns:a14="http://schemas.microsoft.com/office/drawing/2010/main" val="0"/>
              </a:ext>
            </a:extLst>
          </a:blip>
          <a:srcRect l="1763" r="54337" b="46741"/>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smtClean="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smtClean="0"/>
              <a:t>…</a:t>
            </a:r>
            <a:endParaRPr kumimoji="1" lang="ja-JP" altLang="en-US" sz="1400" dirty="0"/>
          </a:p>
        </p:txBody>
      </p:sp>
      <p:pic>
        <p:nvPicPr>
          <p:cNvPr id="13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97"/>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t="5961" b="10183"/>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主な</a:t>
            </a:r>
            <a:r>
              <a:rPr lang="ja-JP" altLang="en-US" sz="1400" dirty="0" smtClean="0"/>
              <a:t>取組み</a:t>
            </a:r>
            <a:r>
              <a:rPr lang="ja-JP" altLang="en-US" sz="1400" dirty="0"/>
              <a:t>例</a:t>
            </a:r>
            <a:r>
              <a:rPr lang="ja-JP" altLang="en-US" sz="1400" dirty="0" smtClean="0"/>
              <a:t>は</a:t>
            </a:r>
            <a:r>
              <a:rPr lang="ja-JP" altLang="en-US" sz="1400" dirty="0"/>
              <a:t>下記のとおりです</a:t>
            </a:r>
            <a:r>
              <a:rPr lang="ja-JP" altLang="en-US" sz="1400" dirty="0" smtClean="0"/>
              <a:t>。</a:t>
            </a:r>
            <a:endParaRPr lang="en-US" altLang="ja-JP" sz="1400" dirty="0" smtClean="0"/>
          </a:p>
          <a:p>
            <a:endParaRPr lang="en-US" altLang="ja-JP" sz="900" dirty="0" smtClean="0"/>
          </a:p>
          <a:p>
            <a:pPr marL="252000" lvl="0" indent="-457200"/>
            <a:r>
              <a:rPr lang="ja-JP" altLang="en-US" sz="1400" b="1" dirty="0"/>
              <a:t>・</a:t>
            </a:r>
            <a:r>
              <a:rPr lang="en-US" altLang="ja-JP" sz="1400" b="1" dirty="0"/>
              <a:t>OSAKA</a:t>
            </a:r>
            <a:r>
              <a:rPr lang="ja-JP" altLang="en-US" sz="1400" b="1" dirty="0"/>
              <a:t>愛鑑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smtClean="0"/>
              <a:t>、</a:t>
            </a:r>
            <a:r>
              <a:rPr lang="ja-JP" altLang="en-US" sz="1400" dirty="0" smtClean="0"/>
              <a:t>ホームページ等</a:t>
            </a:r>
            <a:endParaRPr lang="en-US" altLang="ja-JP" sz="1400" dirty="0"/>
          </a:p>
          <a:p>
            <a:pPr marL="252000" lvl="0" indent="-457200"/>
            <a:r>
              <a:rPr lang="ja-JP" altLang="en-US" sz="1400" dirty="0"/>
              <a:t>　</a:t>
            </a:r>
            <a:r>
              <a:rPr lang="ja-JP" altLang="en-US" sz="1400" dirty="0" smtClean="0"/>
              <a:t>様々</a:t>
            </a:r>
            <a:r>
              <a:rPr lang="ja-JP" altLang="en-US" sz="1400" dirty="0"/>
              <a:t>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smtClean="0"/>
          </a:p>
          <a:p>
            <a:pPr marL="252000" lvl="0" indent="-457200"/>
            <a:r>
              <a:rPr lang="ja-JP" altLang="en-US" sz="1400" b="1" dirty="0" smtClean="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a:t>
            </a:r>
            <a:r>
              <a:rPr lang="ja-JP" altLang="en-US" sz="1400" dirty="0" smtClean="0"/>
              <a:t>やセミナー</a:t>
            </a:r>
            <a:r>
              <a:rPr lang="ja-JP" altLang="en-US" sz="1400" dirty="0"/>
              <a:t>・イベント</a:t>
            </a:r>
            <a:r>
              <a:rPr lang="ja-JP" altLang="en-US" sz="1400" dirty="0" smtClean="0"/>
              <a:t>の</a:t>
            </a:r>
            <a:endParaRPr lang="en-US" altLang="ja-JP" sz="1400" dirty="0" smtClean="0"/>
          </a:p>
          <a:p>
            <a:pPr marL="252000" lvl="0" indent="-457200"/>
            <a:r>
              <a:rPr lang="ja-JP" altLang="en-US" sz="1400" dirty="0" smtClean="0"/>
              <a:t>　開催等を</a:t>
            </a:r>
            <a:r>
              <a:rPr lang="ja-JP" altLang="en-US" sz="1400" dirty="0"/>
              <a:t>通じて健康に関する様々な課題解決を</a:t>
            </a:r>
            <a:r>
              <a:rPr lang="ja-JP" altLang="en-US" sz="1400" dirty="0" smtClean="0"/>
              <a:t>図っています。</a:t>
            </a:r>
            <a:r>
              <a:rPr lang="en-US" altLang="ja-JP" sz="1200" dirty="0" smtClean="0"/>
              <a:t>(</a:t>
            </a:r>
            <a:r>
              <a:rPr lang="en-US" altLang="ja-JP" sz="1200" dirty="0"/>
              <a:t>2019</a:t>
            </a:r>
            <a:r>
              <a:rPr lang="ja-JP" altLang="en-US" sz="1200" dirty="0"/>
              <a:t>年</a:t>
            </a:r>
            <a:r>
              <a:rPr lang="en-US" altLang="ja-JP" sz="1200" dirty="0"/>
              <a:t>10</a:t>
            </a:r>
            <a:r>
              <a:rPr lang="ja-JP" altLang="en-US" sz="1200" dirty="0"/>
              <a:t>月末時点</a:t>
            </a:r>
            <a:r>
              <a:rPr lang="en-US" altLang="ja-JP" sz="1200" dirty="0"/>
              <a:t>150</a:t>
            </a:r>
            <a:r>
              <a:rPr lang="ja-JP" altLang="en-US" sz="1200" dirty="0"/>
              <a:t>団体</a:t>
            </a:r>
            <a:r>
              <a:rPr lang="en-US" altLang="ja-JP" sz="1200" dirty="0" smtClean="0"/>
              <a:t>)</a:t>
            </a:r>
            <a:endParaRPr lang="en-US" altLang="ja-JP" sz="1200" dirty="0"/>
          </a:p>
          <a:p>
            <a:endParaRPr lang="en-US" altLang="ja-JP" sz="600" dirty="0" smtClean="0"/>
          </a:p>
          <a:p>
            <a:pPr>
              <a:lnSpc>
                <a:spcPts val="400"/>
              </a:lnSpc>
            </a:pPr>
            <a:endParaRPr lang="en-US" altLang="ja-JP" sz="1400" dirty="0"/>
          </a:p>
          <a:p>
            <a:r>
              <a:rPr lang="ja-JP" altLang="en-US" sz="1400" b="1" dirty="0" smtClean="0"/>
              <a:t>・</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障</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がい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smtClean="0"/>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smtClean="0"/>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smtClean="0"/>
              <a:t>子ども</a:t>
            </a:r>
            <a:r>
              <a:rPr lang="ja-JP" altLang="en-US" sz="1400" b="1" dirty="0"/>
              <a:t>輝く</a:t>
            </a:r>
            <a:r>
              <a:rPr lang="ja-JP" altLang="en-US" sz="1400" b="1" dirty="0" smtClean="0"/>
              <a:t>未来</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b="1" dirty="0" smtClean="0"/>
              <a:t>　</a:t>
            </a:r>
            <a:r>
              <a:rPr lang="ja-JP" altLang="en-US" sz="1400" dirty="0" smtClean="0"/>
              <a:t>みかんサンミー</a:t>
            </a:r>
            <a:r>
              <a:rPr lang="en-US" altLang="ja-JP" sz="1400" dirty="0" smtClean="0"/>
              <a:t>(</a:t>
            </a:r>
            <a:r>
              <a:rPr lang="ja-JP" altLang="en-US" sz="1400" dirty="0" smtClean="0"/>
              <a:t>大阪みかん</a:t>
            </a:r>
            <a:r>
              <a:rPr lang="en-US" altLang="ja-JP" sz="1400" dirty="0" smtClean="0"/>
              <a:t>)</a:t>
            </a:r>
            <a:r>
              <a:rPr lang="ja-JP" altLang="en-US" sz="1400" dirty="0" smtClean="0"/>
              <a:t>など、大阪産</a:t>
            </a:r>
            <a:r>
              <a:rPr lang="en-US" altLang="ja-JP" sz="1400" dirty="0" smtClean="0"/>
              <a:t>(</a:t>
            </a:r>
            <a:r>
              <a:rPr lang="ja-JP" altLang="en-US" sz="1400" dirty="0" smtClean="0"/>
              <a:t>もん</a:t>
            </a:r>
            <a:r>
              <a:rPr lang="en-US" altLang="ja-JP" sz="1400" dirty="0" smtClean="0"/>
              <a:t>)</a:t>
            </a:r>
            <a:r>
              <a:rPr lang="ja-JP" altLang="en-US" sz="1400" dirty="0" smtClean="0"/>
              <a:t>を用いた商品の開発・販売により、大阪産</a:t>
            </a:r>
            <a:r>
              <a:rPr lang="en-US" altLang="ja-JP" sz="1400" dirty="0" smtClean="0"/>
              <a:t>(</a:t>
            </a:r>
            <a:r>
              <a:rPr lang="ja-JP" altLang="en-US" sz="1400" dirty="0" smtClean="0"/>
              <a:t>もん</a:t>
            </a:r>
            <a:r>
              <a:rPr lang="en-US" altLang="ja-JP" sz="1400" dirty="0" smtClean="0"/>
              <a:t>)</a:t>
            </a:r>
            <a:r>
              <a:rPr lang="ja-JP" altLang="en-US" sz="1400" dirty="0" smtClean="0"/>
              <a:t>　</a:t>
            </a:r>
            <a:endParaRPr lang="en-US" altLang="ja-JP" sz="1400" dirty="0" smtClean="0"/>
          </a:p>
          <a:p>
            <a:pPr lvl="0"/>
            <a:r>
              <a:rPr lang="ja-JP" altLang="en-US" sz="1400" dirty="0"/>
              <a:t>　</a:t>
            </a:r>
            <a:r>
              <a:rPr lang="ja-JP" altLang="en-US" sz="1400" dirty="0" smtClean="0"/>
              <a:t>の認知度向上及び消費拡大に取り組んでいます。また商品の販売個数に応じて</a:t>
            </a:r>
            <a:endParaRPr lang="en-US" altLang="ja-JP" sz="1400" dirty="0" smtClean="0"/>
          </a:p>
          <a:p>
            <a:pPr lvl="0"/>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子ども</a:t>
            </a:r>
            <a:r>
              <a:rPr lang="ja-JP" altLang="en-US" sz="1400" dirty="0">
                <a:latin typeface="Meiryo UI" panose="020B0604030504040204" pitchFamily="50" charset="-128"/>
                <a:ea typeface="Meiryo UI" panose="020B0604030504040204" pitchFamily="50" charset="-128"/>
              </a:rPr>
              <a:t>輝く未来</a:t>
            </a:r>
            <a:r>
              <a:rPr lang="ja-JP" altLang="en-US" sz="1400" dirty="0" smtClean="0">
                <a:latin typeface="Meiryo UI" panose="020B0604030504040204" pitchFamily="50" charset="-128"/>
                <a:ea typeface="Meiryo UI" panose="020B0604030504040204" pitchFamily="50" charset="-128"/>
              </a:rPr>
              <a:t>基金へ寄附を頂き、子どもの支援にも繋げています。</a:t>
            </a:r>
            <a:endParaRPr lang="en-US" altLang="ja-JP" sz="1400" dirty="0"/>
          </a:p>
          <a:p>
            <a:endParaRPr lang="en-US" altLang="ja-JP" sz="600" b="1" dirty="0"/>
          </a:p>
          <a:p>
            <a:r>
              <a:rPr lang="ja-JP" altLang="en-US" sz="1400" b="1" dirty="0" smtClean="0"/>
              <a:t>・</a:t>
            </a:r>
            <a:r>
              <a:rPr lang="ja-JP" altLang="ja-JP" sz="1400" b="1" dirty="0" smtClean="0"/>
              <a:t>子ども</a:t>
            </a:r>
            <a:r>
              <a:rPr lang="ja-JP" altLang="en-US" sz="1400" b="1" dirty="0" smtClean="0"/>
              <a:t>たちの</a:t>
            </a:r>
            <a:r>
              <a:rPr lang="ja-JP" altLang="ja-JP" sz="1400" b="1" dirty="0" smtClean="0"/>
              <a:t>体験</a:t>
            </a:r>
            <a:r>
              <a:rPr lang="ja-JP" altLang="ja-JP" sz="1400" b="1" dirty="0"/>
              <a:t>機会の</a:t>
            </a:r>
            <a:r>
              <a:rPr lang="ja-JP" altLang="ja-JP" sz="1400" b="1" dirty="0" smtClean="0"/>
              <a:t>創出</a:t>
            </a:r>
            <a:r>
              <a:rPr lang="en-US" altLang="ja-JP" sz="1400" b="1" dirty="0"/>
              <a:t>(FC</a:t>
            </a:r>
            <a:r>
              <a:rPr lang="ja-JP" altLang="en-US" sz="1400" b="1" dirty="0"/>
              <a:t>大阪</a:t>
            </a:r>
            <a:r>
              <a:rPr lang="ja-JP" altLang="en-US" sz="1400" b="1" dirty="0" smtClean="0"/>
              <a:t>、ユニバーサル・スタジオ・ジャパン他</a:t>
            </a:r>
            <a:r>
              <a:rPr lang="en-US" altLang="ja-JP" sz="1400" b="1" dirty="0" smtClean="0"/>
              <a:t>)</a:t>
            </a:r>
            <a:endParaRPr lang="en-US" altLang="ja-JP" sz="1400" dirty="0"/>
          </a:p>
          <a:p>
            <a:pPr marL="252000" lvl="0" indent="-457200"/>
            <a:r>
              <a:rPr lang="ja-JP" altLang="en-US" sz="1400" dirty="0"/>
              <a:t>　</a:t>
            </a:r>
            <a:r>
              <a:rPr lang="ja-JP" altLang="en-US" sz="1400" dirty="0" smtClean="0"/>
              <a:t>　サッカーをはじめトップアスリートとのふれあいやユニバーサル・スタジオ・ジャパンの</a:t>
            </a:r>
            <a:endParaRPr lang="en-US" altLang="ja-JP" sz="1400" dirty="0" smtClean="0"/>
          </a:p>
          <a:p>
            <a:pPr marL="252000" lvl="0" indent="-457200"/>
            <a:r>
              <a:rPr lang="ja-JP" altLang="en-US" sz="1400" dirty="0"/>
              <a:t>　</a:t>
            </a:r>
            <a:r>
              <a:rPr lang="ja-JP" altLang="en-US" sz="1400" dirty="0" smtClean="0"/>
              <a:t>パークへの招待など子どもたち</a:t>
            </a:r>
            <a:r>
              <a:rPr lang="ja-JP" altLang="en-US" sz="1400" dirty="0"/>
              <a:t>の</a:t>
            </a:r>
            <a:r>
              <a:rPr lang="ja-JP" altLang="en-US" sz="1400" dirty="0" smtClean="0"/>
              <a:t>多様な体験機会を</a:t>
            </a:r>
            <a:r>
              <a:rPr lang="ja-JP" altLang="en-US" sz="1400" dirty="0"/>
              <a:t>創出</a:t>
            </a:r>
            <a:r>
              <a:rPr lang="ja-JP" altLang="en-US" sz="1400" dirty="0" smtClean="0"/>
              <a:t>しています。</a:t>
            </a:r>
            <a:endParaRPr lang="en-US" altLang="ja-JP" sz="1400" dirty="0" smtClean="0"/>
          </a:p>
          <a:p>
            <a:pPr marL="252000" lvl="0" indent="-457200"/>
            <a:endParaRPr lang="en-US" altLang="ja-JP" sz="600" dirty="0"/>
          </a:p>
          <a:p>
            <a:pPr marL="252000" lvl="0" indent="-457200"/>
            <a:endParaRPr lang="en-US" altLang="ja-JP" sz="600" dirty="0"/>
          </a:p>
        </p:txBody>
      </p:sp>
    </p:spTree>
    <p:extLst>
      <p:ext uri="{BB962C8B-B14F-4D97-AF65-F5344CB8AC3E}">
        <p14:creationId xmlns:p14="http://schemas.microsoft.com/office/powerpoint/2010/main" val="22287586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90436" y="688256"/>
            <a:ext cx="8622958" cy="600637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smtClean="0">
                <a:solidFill>
                  <a:schemeClr val="tx1"/>
                </a:solidFill>
              </a:rPr>
              <a:t>Topic</a:t>
            </a:r>
            <a:r>
              <a:rPr lang="ja-JP" altLang="en-US" sz="1400" b="1" dirty="0" smtClean="0">
                <a:solidFill>
                  <a:schemeClr val="tx1"/>
                </a:solidFill>
              </a:rPr>
              <a:t>⑫</a:t>
            </a:r>
            <a:r>
              <a:rPr lang="ja-JP" altLang="en-US" sz="1400" b="1" dirty="0">
                <a:solidFill>
                  <a:schemeClr val="tx1"/>
                </a:solidFill>
              </a:rPr>
              <a:t>　</a:t>
            </a:r>
            <a:r>
              <a:rPr lang="ja-JP" altLang="en-US" sz="1400" b="1" dirty="0" smtClean="0">
                <a:solidFill>
                  <a:schemeClr val="tx1"/>
                </a:solidFill>
              </a:rPr>
              <a:t>プラットフォームによる社会課題の解決</a:t>
            </a:r>
            <a:endParaRPr lang="en-US" altLang="ja-JP" sz="1400" b="1" dirty="0">
              <a:solidFill>
                <a:schemeClr val="tx1"/>
              </a:solidFill>
            </a:endParaRPr>
          </a:p>
          <a:p>
            <a:pPr algn="just"/>
            <a:r>
              <a:rPr lang="ja-JP" altLang="en-US" sz="1400" dirty="0">
                <a:solidFill>
                  <a:schemeClr val="tx1"/>
                </a:solidFill>
              </a:rPr>
              <a:t>　</a:t>
            </a:r>
            <a:r>
              <a:rPr lang="ja-JP" altLang="en-US" sz="1400" dirty="0" smtClean="0">
                <a:solidFill>
                  <a:schemeClr val="tx1"/>
                </a:solidFill>
              </a:rPr>
              <a:t>大阪府では</a:t>
            </a:r>
            <a:r>
              <a:rPr lang="ja-JP" altLang="en-US" sz="1400" dirty="0">
                <a:solidFill>
                  <a:schemeClr val="tx1"/>
                </a:solidFill>
              </a:rPr>
              <a:t>、多様な立場の人が集まり、対等な立場</a:t>
            </a:r>
            <a:r>
              <a:rPr lang="ja-JP" altLang="en-US" sz="1400" dirty="0" smtClean="0">
                <a:solidFill>
                  <a:schemeClr val="tx1"/>
                </a:solidFill>
              </a:rPr>
              <a:t>で行政的課題を共有する「場」に、アートやデザインの手法を取り入れることなどにより、地域のオリジナリティや課題の本質を見つけ出し、みんなが一体となって、目標・理念・価値を追求、共有し、社会課題解決を進めるための「プラットフォーム」構築に向けた支援を行っています。</a:t>
            </a:r>
            <a:endParaRPr lang="en-US" altLang="ja-JP" sz="1400" dirty="0" smtClean="0">
              <a:solidFill>
                <a:schemeClr val="tx1"/>
              </a:solidFill>
            </a:endParaRPr>
          </a:p>
          <a:p>
            <a:endParaRPr lang="ja-JP" altLang="ja-JP" sz="1400" dirty="0">
              <a:solidFill>
                <a:schemeClr val="tx1"/>
              </a:solidFill>
            </a:endParaRPr>
          </a:p>
        </p:txBody>
      </p:sp>
      <p:sp>
        <p:nvSpPr>
          <p:cNvPr id="82" name="円/楕円 81"/>
          <p:cNvSpPr/>
          <p:nvPr/>
        </p:nvSpPr>
        <p:spPr>
          <a:xfrm>
            <a:off x="6039513" y="1636644"/>
            <a:ext cx="2772000" cy="27720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5" name="テキスト ボックス 44"/>
          <p:cNvSpPr txBox="1"/>
          <p:nvPr/>
        </p:nvSpPr>
        <p:spPr>
          <a:xfrm>
            <a:off x="3815916" y="1628800"/>
            <a:ext cx="1872208" cy="1200329"/>
          </a:xfrm>
          <a:prstGeom prst="rect">
            <a:avLst/>
          </a:prstGeom>
          <a:noFill/>
        </p:spPr>
        <p:txBody>
          <a:bodyPr wrap="square" rtlCol="0">
            <a:spAutoFit/>
          </a:bodyPr>
          <a:lstStyle/>
          <a:p>
            <a:pPr algn="ctr"/>
            <a:r>
              <a:rPr kumimoji="1" lang="en-US" altLang="ja-JP" sz="2400" b="1" dirty="0" smtClean="0">
                <a:solidFill>
                  <a:schemeClr val="accent3"/>
                </a:solidFill>
              </a:rPr>
              <a:t>+</a:t>
            </a:r>
          </a:p>
          <a:p>
            <a:pPr algn="ctr"/>
            <a:r>
              <a:rPr lang="en-US" altLang="ja-JP" sz="2400" b="1" dirty="0" smtClean="0">
                <a:solidFill>
                  <a:schemeClr val="accent3"/>
                </a:solidFill>
              </a:rPr>
              <a:t>ART</a:t>
            </a:r>
            <a:r>
              <a:rPr lang="ja-JP" altLang="en-US" sz="2400" b="1" dirty="0" smtClean="0">
                <a:solidFill>
                  <a:schemeClr val="accent3"/>
                </a:solidFill>
              </a:rPr>
              <a:t>＆</a:t>
            </a:r>
            <a:endParaRPr lang="en-US" altLang="ja-JP" sz="2400" b="1" dirty="0" smtClean="0">
              <a:solidFill>
                <a:schemeClr val="accent3"/>
              </a:solidFill>
            </a:endParaRPr>
          </a:p>
          <a:p>
            <a:pPr algn="ctr"/>
            <a:r>
              <a:rPr kumimoji="1" lang="en-US" altLang="ja-JP" sz="2400" b="1" dirty="0">
                <a:solidFill>
                  <a:schemeClr val="accent3"/>
                </a:solidFill>
              </a:rPr>
              <a:t>DESIGN</a:t>
            </a:r>
            <a:endParaRPr kumimoji="1" lang="ja-JP" altLang="en-US" sz="2400" b="1" dirty="0">
              <a:solidFill>
                <a:schemeClr val="accent3"/>
              </a:solidFill>
            </a:endParaRPr>
          </a:p>
        </p:txBody>
      </p:sp>
      <p:sp>
        <p:nvSpPr>
          <p:cNvPr id="88" name="テキスト ボックス 87"/>
          <p:cNvSpPr txBox="1"/>
          <p:nvPr/>
        </p:nvSpPr>
        <p:spPr>
          <a:xfrm>
            <a:off x="323528" y="4581136"/>
            <a:ext cx="3576753" cy="276999"/>
          </a:xfrm>
          <a:prstGeom prst="rect">
            <a:avLst/>
          </a:prstGeom>
          <a:noFill/>
        </p:spPr>
        <p:txBody>
          <a:bodyPr wrap="square" rtlCol="0">
            <a:spAutoFit/>
          </a:bodyPr>
          <a:lstStyle/>
          <a:p>
            <a:r>
              <a:rPr kumimoji="1" lang="en-US" altLang="ja-JP" sz="1200" dirty="0" smtClean="0"/>
              <a:t>【</a:t>
            </a:r>
            <a:r>
              <a:rPr kumimoji="1" lang="ja-JP" altLang="en-US" sz="1200" dirty="0" smtClean="0"/>
              <a:t>主な取組み事例</a:t>
            </a:r>
            <a:r>
              <a:rPr kumimoji="1" lang="en-US" altLang="ja-JP" sz="1200" dirty="0" smtClean="0"/>
              <a:t>】</a:t>
            </a:r>
            <a:endParaRPr kumimoji="1" lang="ja-JP" altLang="en-US" sz="1200" dirty="0"/>
          </a:p>
        </p:txBody>
      </p:sp>
      <p:graphicFrame>
        <p:nvGraphicFramePr>
          <p:cNvPr id="89" name="表 88"/>
          <p:cNvGraphicFramePr>
            <a:graphicFrameLocks noGrp="1"/>
          </p:cNvGraphicFramePr>
          <p:nvPr>
            <p:extLst>
              <p:ext uri="{D42A27DB-BD31-4B8C-83A1-F6EECF244321}">
                <p14:modId xmlns:p14="http://schemas.microsoft.com/office/powerpoint/2010/main" val="2004670735"/>
              </p:ext>
            </p:extLst>
          </p:nvPr>
        </p:nvGraphicFramePr>
        <p:xfrm>
          <a:off x="471242" y="4835247"/>
          <a:ext cx="8277224" cy="1668780"/>
        </p:xfrm>
        <a:graphic>
          <a:graphicData uri="http://schemas.openxmlformats.org/drawingml/2006/table">
            <a:tbl>
              <a:tblPr firstRow="1" bandRow="1">
                <a:tableStyleId>{5C22544A-7EE6-4342-B048-85BDC9FD1C3A}</a:tableStyleId>
              </a:tblPr>
              <a:tblGrid>
                <a:gridCol w="2372566">
                  <a:extLst>
                    <a:ext uri="{9D8B030D-6E8A-4147-A177-3AD203B41FA5}">
                      <a16:colId xmlns:a16="http://schemas.microsoft.com/office/drawing/2014/main" val="20000"/>
                    </a:ext>
                  </a:extLst>
                </a:gridCol>
                <a:gridCol w="5904658">
                  <a:extLst>
                    <a:ext uri="{9D8B030D-6E8A-4147-A177-3AD203B41FA5}">
                      <a16:colId xmlns:a16="http://schemas.microsoft.com/office/drawing/2014/main" val="20001"/>
                    </a:ext>
                  </a:extLst>
                </a:gridCol>
              </a:tblGrid>
              <a:tr h="138022">
                <a:tc>
                  <a:txBody>
                    <a:bodyPr/>
                    <a:lstStyle/>
                    <a:p>
                      <a:r>
                        <a:rPr kumimoji="1" lang="ja-JP" altLang="en-US" sz="1200" dirty="0" smtClean="0"/>
                        <a:t>事業名</a:t>
                      </a:r>
                      <a:endParaRPr kumimoji="1" lang="ja-JP" altLang="en-US" sz="1200" dirty="0"/>
                    </a:p>
                  </a:txBody>
                  <a:tcPr/>
                </a:tc>
                <a:tc>
                  <a:txBody>
                    <a:bodyPr/>
                    <a:lstStyle/>
                    <a:p>
                      <a:r>
                        <a:rPr kumimoji="1" lang="ja-JP" altLang="en-US" sz="1200" dirty="0" smtClean="0"/>
                        <a:t>概要</a:t>
                      </a:r>
                      <a:endParaRPr kumimoji="1" lang="ja-JP" altLang="en-US" sz="1200" dirty="0"/>
                    </a:p>
                  </a:txBody>
                  <a:tcPr/>
                </a:tc>
                <a:extLst>
                  <a:ext uri="{0D108BD9-81ED-4DB2-BD59-A6C34878D82A}">
                    <a16:rowId xmlns:a16="http://schemas.microsoft.com/office/drawing/2014/main" val="10000"/>
                  </a:ext>
                </a:extLst>
              </a:tr>
              <a:tr h="370840">
                <a:tc>
                  <a:txBody>
                    <a:bodyPr/>
                    <a:lstStyle/>
                    <a:p>
                      <a:r>
                        <a:rPr kumimoji="1" lang="ja-JP" altLang="en-US" sz="1050" dirty="0" smtClean="0">
                          <a:solidFill>
                            <a:schemeClr val="tx1"/>
                          </a:solidFill>
                        </a:rPr>
                        <a:t>木津川遊歩道空間整備事業</a:t>
                      </a:r>
                      <a:endParaRPr kumimoji="1" lang="en-US" altLang="ja-JP" sz="1050" dirty="0" smtClean="0">
                        <a:solidFill>
                          <a:schemeClr val="tx1"/>
                        </a:solidFill>
                      </a:endParaRPr>
                    </a:p>
                    <a:p>
                      <a:r>
                        <a:rPr kumimoji="1" lang="ja-JP" altLang="en-US" sz="1050" dirty="0" smtClean="0">
                          <a:solidFill>
                            <a:schemeClr val="tx1"/>
                          </a:solidFill>
                        </a:rPr>
                        <a:t>（</a:t>
                      </a:r>
                      <a:r>
                        <a:rPr kumimoji="1" lang="en-US" altLang="ja-JP" sz="1050" dirty="0" smtClean="0">
                          <a:solidFill>
                            <a:schemeClr val="tx1"/>
                          </a:solidFill>
                        </a:rPr>
                        <a:t>2012</a:t>
                      </a:r>
                      <a:r>
                        <a:rPr kumimoji="1" lang="ja-JP" altLang="en-US" sz="1050" dirty="0" smtClean="0">
                          <a:solidFill>
                            <a:schemeClr val="tx1"/>
                          </a:solidFill>
                        </a:rPr>
                        <a:t>年～</a:t>
                      </a:r>
                      <a:r>
                        <a:rPr kumimoji="1" lang="en-US" altLang="ja-JP" sz="1050" dirty="0" smtClean="0">
                          <a:solidFill>
                            <a:schemeClr val="tx1"/>
                          </a:solidFill>
                        </a:rPr>
                        <a:t>16</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遊歩道と広場からなる遊歩空間の整備にあたり、地域から愛され誇りとされる親水空間を生み出すことで、市民が使いながら維持管理を担う、新しい社会インフラの仕組みづくり</a:t>
                      </a:r>
                      <a:endParaRPr kumimoji="1" lang="ja-JP" altLang="en-US" sz="1050" dirty="0"/>
                    </a:p>
                  </a:txBody>
                  <a:tcPr/>
                </a:tc>
                <a:extLst>
                  <a:ext uri="{0D108BD9-81ED-4DB2-BD59-A6C34878D82A}">
                    <a16:rowId xmlns:a16="http://schemas.microsoft.com/office/drawing/2014/main" val="10001"/>
                  </a:ext>
                </a:extLst>
              </a:tr>
              <a:tr h="124858">
                <a:tc>
                  <a:txBody>
                    <a:bodyPr/>
                    <a:lstStyle/>
                    <a:p>
                      <a:r>
                        <a:rPr kumimoji="1" lang="ja-JP" altLang="en-US" sz="1050" dirty="0" smtClean="0">
                          <a:solidFill>
                            <a:schemeClr val="tx1"/>
                          </a:solidFill>
                        </a:rPr>
                        <a:t>安威川ダム周辺整備プラットフォーム形成支援事業（</a:t>
                      </a:r>
                      <a:r>
                        <a:rPr kumimoji="1" lang="en-US" altLang="ja-JP" sz="1050" dirty="0" smtClean="0">
                          <a:solidFill>
                            <a:schemeClr val="tx1"/>
                          </a:solidFill>
                        </a:rPr>
                        <a:t>2013</a:t>
                      </a:r>
                      <a:r>
                        <a:rPr kumimoji="1" lang="ja-JP" altLang="en-US" sz="1050" dirty="0" smtClean="0">
                          <a:solidFill>
                            <a:schemeClr val="tx1"/>
                          </a:solidFill>
                        </a:rPr>
                        <a:t>年～</a:t>
                      </a:r>
                      <a:r>
                        <a:rPr kumimoji="1" lang="en-US" altLang="ja-JP" sz="1050" dirty="0" smtClean="0">
                          <a:solidFill>
                            <a:schemeClr val="tx1"/>
                          </a:solidFill>
                        </a:rPr>
                        <a:t>17</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安威川ダム周辺と都市部を結ぶ、活用と保全に寄与するプラットフォームを構築（大学、</a:t>
                      </a:r>
                      <a:r>
                        <a:rPr kumimoji="1" lang="en-US" altLang="ja-JP" sz="1050" dirty="0" smtClean="0"/>
                        <a:t>NPO</a:t>
                      </a:r>
                      <a:r>
                        <a:rPr kumimoji="1" lang="ja-JP" altLang="en-US" sz="1050" dirty="0" err="1" smtClean="0"/>
                        <a:t>、</a:t>
                      </a:r>
                      <a:r>
                        <a:rPr kumimoji="1" lang="ja-JP" altLang="en-US" sz="1050" dirty="0" smtClean="0"/>
                        <a:t>住民、クリエイター、行政等）し、継続的な担い手を育成</a:t>
                      </a:r>
                      <a:endParaRPr kumimoji="1" lang="ja-JP" altLang="en-US" sz="1050" dirty="0"/>
                    </a:p>
                  </a:txBody>
                  <a:tcPr/>
                </a:tc>
                <a:extLst>
                  <a:ext uri="{0D108BD9-81ED-4DB2-BD59-A6C34878D82A}">
                    <a16:rowId xmlns:a16="http://schemas.microsoft.com/office/drawing/2014/main" val="1479161867"/>
                  </a:ext>
                </a:extLst>
              </a:tr>
              <a:tr h="124858">
                <a:tc>
                  <a:txBody>
                    <a:bodyPr/>
                    <a:lstStyle/>
                    <a:p>
                      <a:r>
                        <a:rPr kumimoji="1" lang="ja-JP" altLang="en-US" sz="1050" dirty="0" smtClean="0">
                          <a:solidFill>
                            <a:schemeClr val="tx1"/>
                          </a:solidFill>
                        </a:rPr>
                        <a:t>プラットフォーム事業の市町村展開</a:t>
                      </a:r>
                      <a:endParaRPr kumimoji="1" lang="en-US" altLang="ja-JP" sz="1050" dirty="0" smtClean="0">
                        <a:solidFill>
                          <a:schemeClr val="tx1"/>
                        </a:solidFill>
                      </a:endParaRPr>
                    </a:p>
                    <a:p>
                      <a:r>
                        <a:rPr kumimoji="1" lang="ja-JP" altLang="en-US" sz="1050" dirty="0" smtClean="0">
                          <a:solidFill>
                            <a:schemeClr val="tx1"/>
                          </a:solidFill>
                        </a:rPr>
                        <a:t>例：わがまちカンヴァス</a:t>
                      </a:r>
                      <a:endParaRPr kumimoji="1" lang="en-US" altLang="ja-JP" sz="1050" dirty="0" smtClean="0">
                        <a:solidFill>
                          <a:schemeClr val="tx1"/>
                        </a:solidFill>
                      </a:endParaRPr>
                    </a:p>
                    <a:p>
                      <a:pPr algn="r"/>
                      <a:r>
                        <a:rPr kumimoji="1" lang="ja-JP" altLang="en-US" sz="1050" dirty="0" smtClean="0">
                          <a:solidFill>
                            <a:schemeClr val="tx1"/>
                          </a:solidFill>
                        </a:rPr>
                        <a:t>（</a:t>
                      </a:r>
                      <a:r>
                        <a:rPr kumimoji="1" lang="en-US" altLang="ja-JP" sz="1050" dirty="0" smtClean="0">
                          <a:solidFill>
                            <a:schemeClr val="tx1"/>
                          </a:solidFill>
                        </a:rPr>
                        <a:t>2013</a:t>
                      </a:r>
                      <a:r>
                        <a:rPr kumimoji="1" lang="ja-JP" altLang="en-US" sz="1050" dirty="0" smtClean="0">
                          <a:solidFill>
                            <a:schemeClr val="tx1"/>
                          </a:solidFill>
                        </a:rPr>
                        <a:t>年～</a:t>
                      </a:r>
                      <a:r>
                        <a:rPr kumimoji="1" lang="en-US" altLang="ja-JP" sz="1050" dirty="0" smtClean="0">
                          <a:solidFill>
                            <a:schemeClr val="tx1"/>
                          </a:solidFill>
                        </a:rPr>
                        <a:t>18</a:t>
                      </a:r>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pPr algn="just"/>
                      <a:r>
                        <a:rPr kumimoji="1" lang="ja-JP" altLang="en-US" sz="1050" dirty="0" smtClean="0"/>
                        <a:t>アート</a:t>
                      </a:r>
                      <a:r>
                        <a:rPr kumimoji="1" lang="ja-JP" altLang="en-US" sz="1050" dirty="0" smtClean="0">
                          <a:solidFill>
                            <a:schemeClr val="tx1"/>
                          </a:solidFill>
                        </a:rPr>
                        <a:t>による公共空間の活用などの手法を活用し、市町村の活性化など地域課題の解決を支援</a:t>
                      </a:r>
                      <a:endParaRPr kumimoji="1" lang="en-US" altLang="ja-JP" sz="1050" dirty="0" smtClean="0">
                        <a:solidFill>
                          <a:schemeClr val="tx1"/>
                        </a:solidFill>
                      </a:endParaRPr>
                    </a:p>
                    <a:p>
                      <a:pPr algn="just"/>
                      <a:r>
                        <a:rPr kumimoji="1" lang="ja-JP" altLang="en-US" sz="1050" dirty="0" smtClean="0">
                          <a:solidFill>
                            <a:schemeClr val="tx1"/>
                          </a:solidFill>
                        </a:rPr>
                        <a:t>「シティプロモーション事業」　➣　豊能町、</a:t>
                      </a:r>
                      <a:r>
                        <a:rPr kumimoji="1" lang="en-US" altLang="ja-JP" sz="1050" dirty="0" smtClean="0">
                          <a:solidFill>
                            <a:schemeClr val="tx1"/>
                          </a:solidFill>
                        </a:rPr>
                        <a:t>2017</a:t>
                      </a:r>
                      <a:r>
                        <a:rPr kumimoji="1" lang="ja-JP" altLang="en-US" sz="1050" dirty="0" smtClean="0">
                          <a:solidFill>
                            <a:schemeClr val="tx1"/>
                          </a:solidFill>
                        </a:rPr>
                        <a:t>年～継続中</a:t>
                      </a:r>
                      <a:endParaRPr kumimoji="1" lang="en-US" altLang="ja-JP" sz="1050" dirty="0" smtClean="0">
                        <a:solidFill>
                          <a:schemeClr val="tx1"/>
                        </a:solidFill>
                      </a:endParaRPr>
                    </a:p>
                    <a:p>
                      <a:pPr algn="just"/>
                      <a:r>
                        <a:rPr kumimoji="1" lang="ja-JP" altLang="en-US" sz="1050" dirty="0" smtClean="0">
                          <a:solidFill>
                            <a:schemeClr val="tx1"/>
                          </a:solidFill>
                        </a:rPr>
                        <a:t>「生野区多文化共生推進計画」　➣　大阪市生野区、</a:t>
                      </a:r>
                      <a:r>
                        <a:rPr kumimoji="1" lang="en-US" altLang="ja-JP" sz="1050" dirty="0" smtClean="0">
                          <a:solidFill>
                            <a:schemeClr val="tx1"/>
                          </a:solidFill>
                        </a:rPr>
                        <a:t>2018</a:t>
                      </a:r>
                      <a:r>
                        <a:rPr kumimoji="1" lang="ja-JP" altLang="en-US" sz="1050" dirty="0" smtClean="0">
                          <a:solidFill>
                            <a:schemeClr val="tx1"/>
                          </a:solidFill>
                        </a:rPr>
                        <a:t>年</a:t>
                      </a:r>
                      <a:endParaRPr kumimoji="1" lang="ja-JP" altLang="en-US" sz="1050" dirty="0">
                        <a:solidFill>
                          <a:schemeClr val="tx1"/>
                        </a:solidFill>
                      </a:endParaRPr>
                    </a:p>
                  </a:txBody>
                  <a:tcPr/>
                </a:tc>
                <a:extLst>
                  <a:ext uri="{0D108BD9-81ED-4DB2-BD59-A6C34878D82A}">
                    <a16:rowId xmlns:a16="http://schemas.microsoft.com/office/drawing/2014/main" val="10002"/>
                  </a:ext>
                </a:extLst>
              </a:tr>
            </a:tbl>
          </a:graphicData>
        </a:graphic>
      </p:graphicFrame>
      <p:grpSp>
        <p:nvGrpSpPr>
          <p:cNvPr id="4" name="グループ化 3"/>
          <p:cNvGrpSpPr/>
          <p:nvPr/>
        </p:nvGrpSpPr>
        <p:grpSpPr>
          <a:xfrm>
            <a:off x="671210" y="1705622"/>
            <a:ext cx="8293278" cy="3019522"/>
            <a:chOff x="671214" y="1700808"/>
            <a:chExt cx="8293278" cy="3019522"/>
          </a:xfrm>
        </p:grpSpPr>
        <p:sp>
          <p:nvSpPr>
            <p:cNvPr id="5" name="円/楕円 4"/>
            <p:cNvSpPr/>
            <p:nvPr/>
          </p:nvSpPr>
          <p:spPr>
            <a:xfrm>
              <a:off x="1262547" y="2493631"/>
              <a:ext cx="1584176" cy="1584000"/>
            </a:xfrm>
            <a:prstGeom prst="ellipse">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t>行政的課題をみんなで共有</a:t>
              </a:r>
              <a:endParaRPr kumimoji="1" lang="en-US" altLang="ja-JP" sz="1200" dirty="0" smtClean="0"/>
            </a:p>
            <a:p>
              <a:pPr algn="ctr"/>
              <a:endParaRPr kumimoji="1" lang="en-US" altLang="ja-JP" sz="900" dirty="0" smtClean="0"/>
            </a:p>
            <a:p>
              <a:pPr algn="ctr"/>
              <a:r>
                <a:rPr kumimoji="1" lang="ja-JP" altLang="en-US" sz="900" dirty="0" smtClean="0"/>
                <a:t>多様な立場の関係者が主体的に取り組めるしくみをつくる。</a:t>
              </a:r>
              <a:endParaRPr kumimoji="1" lang="ja-JP" altLang="en-US" sz="900" dirty="0"/>
            </a:p>
          </p:txBody>
        </p:sp>
        <p:sp>
          <p:nvSpPr>
            <p:cNvPr id="6" name="円/楕円 5"/>
            <p:cNvSpPr>
              <a:spLocks noChangeAspect="1"/>
            </p:cNvSpPr>
            <p:nvPr/>
          </p:nvSpPr>
          <p:spPr>
            <a:xfrm>
              <a:off x="1808279" y="1865326"/>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1" name="テキスト ボックス 10"/>
            <p:cNvSpPr txBox="1"/>
            <p:nvPr/>
          </p:nvSpPr>
          <p:spPr>
            <a:xfrm>
              <a:off x="1798626" y="1976216"/>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12" name="円/楕円 11"/>
            <p:cNvSpPr>
              <a:spLocks noChangeAspect="1"/>
            </p:cNvSpPr>
            <p:nvPr/>
          </p:nvSpPr>
          <p:spPr>
            <a:xfrm>
              <a:off x="2985122"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3" name="テキスト ボックス 12"/>
            <p:cNvSpPr txBox="1"/>
            <p:nvPr/>
          </p:nvSpPr>
          <p:spPr>
            <a:xfrm>
              <a:off x="2975467" y="2424915"/>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14" name="円/楕円 13"/>
            <p:cNvSpPr>
              <a:spLocks noChangeAspect="1"/>
            </p:cNvSpPr>
            <p:nvPr/>
          </p:nvSpPr>
          <p:spPr>
            <a:xfrm>
              <a:off x="2985122"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5" name="テキスト ボックス 14"/>
            <p:cNvSpPr txBox="1"/>
            <p:nvPr/>
          </p:nvSpPr>
          <p:spPr>
            <a:xfrm>
              <a:off x="2975467" y="3865067"/>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16" name="円/楕円 15"/>
            <p:cNvSpPr>
              <a:spLocks noChangeAspect="1"/>
            </p:cNvSpPr>
            <p:nvPr/>
          </p:nvSpPr>
          <p:spPr>
            <a:xfrm>
              <a:off x="1808280" y="4228932"/>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7" name="テキスト ボックス 16"/>
            <p:cNvSpPr txBox="1"/>
            <p:nvPr/>
          </p:nvSpPr>
          <p:spPr>
            <a:xfrm>
              <a:off x="1798626" y="4339828"/>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18" name="円/楕円 17"/>
            <p:cNvSpPr>
              <a:spLocks noChangeAspect="1"/>
            </p:cNvSpPr>
            <p:nvPr/>
          </p:nvSpPr>
          <p:spPr>
            <a:xfrm>
              <a:off x="680866" y="375417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19" name="テキスト ボックス 18"/>
            <p:cNvSpPr txBox="1"/>
            <p:nvPr/>
          </p:nvSpPr>
          <p:spPr>
            <a:xfrm>
              <a:off x="671214" y="3796575"/>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20" name="円/楕円 19"/>
            <p:cNvSpPr>
              <a:spLocks noChangeAspect="1"/>
            </p:cNvSpPr>
            <p:nvPr/>
          </p:nvSpPr>
          <p:spPr>
            <a:xfrm>
              <a:off x="680866" y="2314019"/>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21" name="テキスト ボックス 20"/>
            <p:cNvSpPr txBox="1"/>
            <p:nvPr/>
          </p:nvSpPr>
          <p:spPr>
            <a:xfrm>
              <a:off x="680866" y="2410327"/>
              <a:ext cx="588421" cy="276999"/>
            </a:xfrm>
            <a:prstGeom prst="rect">
              <a:avLst/>
            </a:prstGeom>
            <a:noFill/>
          </p:spPr>
          <p:txBody>
            <a:bodyPr wrap="square" rtlCol="0">
              <a:spAutoFit/>
            </a:bodyPr>
            <a:lstStyle/>
            <a:p>
              <a:r>
                <a:rPr lang="ja-JP" altLang="en-US" sz="1200" dirty="0"/>
                <a:t>行政</a:t>
              </a:r>
              <a:endParaRPr kumimoji="1" lang="ja-JP" altLang="en-US" sz="1200" dirty="0"/>
            </a:p>
          </p:txBody>
        </p:sp>
        <p:cxnSp>
          <p:nvCxnSpPr>
            <p:cNvPr id="23" name="直線矢印コネクタ 22"/>
            <p:cNvCxnSpPr>
              <a:stCxn id="6" idx="4"/>
              <a:endCxn id="5" idx="0"/>
            </p:cNvCxnSpPr>
            <p:nvPr/>
          </p:nvCxnSpPr>
          <p:spPr>
            <a:xfrm>
              <a:off x="2053978" y="2356732"/>
              <a:ext cx="657" cy="136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直線矢印コネクタ 24"/>
            <p:cNvCxnSpPr>
              <a:stCxn id="16" idx="0"/>
              <a:endCxn id="5" idx="4"/>
            </p:cNvCxnSpPr>
            <p:nvPr/>
          </p:nvCxnSpPr>
          <p:spPr>
            <a:xfrm flipV="1">
              <a:off x="2053982" y="4077633"/>
              <a:ext cx="656" cy="1513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直線矢印コネクタ 29"/>
            <p:cNvCxnSpPr>
              <a:stCxn id="13" idx="1"/>
              <a:endCxn id="5" idx="7"/>
            </p:cNvCxnSpPr>
            <p:nvPr/>
          </p:nvCxnSpPr>
          <p:spPr>
            <a:xfrm flipH="1">
              <a:off x="2614730" y="2563415"/>
              <a:ext cx="360741" cy="1621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直線矢印コネクタ 33"/>
            <p:cNvCxnSpPr>
              <a:stCxn id="15" idx="1"/>
              <a:endCxn id="5" idx="5"/>
            </p:cNvCxnSpPr>
            <p:nvPr/>
          </p:nvCxnSpPr>
          <p:spPr>
            <a:xfrm flipH="1" flipV="1">
              <a:off x="2614730" y="3845661"/>
              <a:ext cx="360741" cy="1579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20" idx="6"/>
              <a:endCxn id="5" idx="1"/>
            </p:cNvCxnSpPr>
            <p:nvPr/>
          </p:nvCxnSpPr>
          <p:spPr>
            <a:xfrm>
              <a:off x="1172268" y="2559718"/>
              <a:ext cx="322280" cy="1658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直線矢印コネクタ 40"/>
            <p:cNvCxnSpPr>
              <a:stCxn id="18" idx="6"/>
              <a:endCxn id="5" idx="3"/>
            </p:cNvCxnSpPr>
            <p:nvPr/>
          </p:nvCxnSpPr>
          <p:spPr>
            <a:xfrm flipV="1">
              <a:off x="1172268" y="3845660"/>
              <a:ext cx="322280" cy="15421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6" name="テキスト ボックス 45"/>
            <p:cNvSpPr txBox="1"/>
            <p:nvPr/>
          </p:nvSpPr>
          <p:spPr>
            <a:xfrm>
              <a:off x="3707904" y="2930441"/>
              <a:ext cx="2088232" cy="1615827"/>
            </a:xfrm>
            <a:prstGeom prst="rect">
              <a:avLst/>
            </a:prstGeom>
            <a:noFill/>
          </p:spPr>
          <p:txBody>
            <a:bodyPr wrap="square" rtlCol="0">
              <a:spAutoFit/>
            </a:bodyPr>
            <a:lstStyle/>
            <a:p>
              <a:pPr algn="ctr"/>
              <a:r>
                <a:rPr kumimoji="1" lang="ja-JP" altLang="en-US" sz="1100" dirty="0" smtClean="0"/>
                <a:t>アートやデザインが持つ、</a:t>
              </a:r>
              <a:endParaRPr kumimoji="1" lang="en-US" altLang="ja-JP" sz="1100" dirty="0" smtClean="0"/>
            </a:p>
            <a:p>
              <a:pPr algn="ctr"/>
              <a:r>
                <a:rPr kumimoji="1" lang="ja-JP" altLang="en-US" sz="1100" dirty="0" smtClean="0"/>
                <a:t>本質を追求し、人を引きつける力</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異なる価値観を結びつける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a:t>みん</a:t>
              </a:r>
              <a:r>
                <a:rPr kumimoji="1" lang="ja-JP" altLang="en-US" sz="1100" dirty="0" smtClean="0"/>
                <a:t>なが一体となって創造する</a:t>
              </a:r>
              <a:endParaRPr kumimoji="1" lang="en-US" altLang="ja-JP" sz="1100" dirty="0" smtClean="0"/>
            </a:p>
            <a:p>
              <a:pPr algn="ctr"/>
              <a:r>
                <a:rPr lang="ja-JP" altLang="en-US" sz="1100" dirty="0" smtClean="0"/>
                <a:t>↓</a:t>
              </a:r>
              <a:endParaRPr lang="en-US" altLang="ja-JP" sz="1100" dirty="0" smtClean="0"/>
            </a:p>
            <a:p>
              <a:pPr algn="ctr"/>
              <a:r>
                <a:rPr kumimoji="1" lang="ja-JP" altLang="en-US" sz="1100" dirty="0" smtClean="0"/>
                <a:t>驚き・発見・感動</a:t>
              </a:r>
              <a:endParaRPr kumimoji="1" lang="en-US" altLang="ja-JP" sz="1100" dirty="0" smtClean="0"/>
            </a:p>
            <a:p>
              <a:pPr algn="ctr"/>
              <a:r>
                <a:rPr kumimoji="1" lang="ja-JP" altLang="en-US" sz="1100" dirty="0" smtClean="0"/>
                <a:t>訴求力のあるアウトプット</a:t>
              </a:r>
              <a:endParaRPr kumimoji="1" lang="ja-JP" altLang="en-US" sz="1100" dirty="0"/>
            </a:p>
          </p:txBody>
        </p:sp>
        <p:sp>
          <p:nvSpPr>
            <p:cNvPr id="47" name="円/楕円 46"/>
            <p:cNvSpPr/>
            <p:nvPr/>
          </p:nvSpPr>
          <p:spPr>
            <a:xfrm>
              <a:off x="6454311" y="2088791"/>
              <a:ext cx="1872000" cy="1872000"/>
            </a:xfrm>
            <a:prstGeom prst="ellipse">
              <a:avLst/>
            </a:prstGeom>
            <a:solidFill>
              <a:schemeClr val="accent3">
                <a:lumMod val="60000"/>
                <a:lumOff val="40000"/>
              </a:schemeClr>
            </a:solidFill>
            <a:ln>
              <a:no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t>「目標」「理念」</a:t>
              </a:r>
              <a:endParaRPr kumimoji="1" lang="en-US" altLang="ja-JP" sz="1200" b="1" dirty="0" smtClean="0"/>
            </a:p>
            <a:p>
              <a:pPr algn="ctr"/>
              <a:r>
                <a:rPr kumimoji="1" lang="ja-JP" altLang="en-US" sz="1200" b="1" dirty="0" smtClean="0"/>
                <a:t>「価値」</a:t>
              </a:r>
              <a:endParaRPr kumimoji="1" lang="en-US" altLang="ja-JP" sz="1200" b="1" dirty="0" smtClean="0"/>
            </a:p>
            <a:p>
              <a:pPr algn="ctr"/>
              <a:r>
                <a:rPr kumimoji="1" lang="ja-JP" altLang="en-US" sz="900" dirty="0" smtClean="0"/>
                <a:t>↓</a:t>
              </a:r>
              <a:endParaRPr kumimoji="1" lang="en-US" altLang="ja-JP" sz="900" dirty="0" smtClean="0"/>
            </a:p>
            <a:p>
              <a:pPr algn="ctr"/>
              <a:r>
                <a:rPr lang="ja-JP" altLang="en-US" sz="900" dirty="0"/>
                <a:t>共有することに</a:t>
              </a:r>
              <a:r>
                <a:rPr lang="ja-JP" altLang="en-US" sz="900" dirty="0" smtClean="0"/>
                <a:t>よって</a:t>
              </a:r>
              <a:endParaRPr lang="en-US" altLang="ja-JP" sz="900" dirty="0" smtClean="0"/>
            </a:p>
            <a:p>
              <a:pPr algn="ctr"/>
              <a:r>
                <a:rPr lang="ja-JP" altLang="en-US" sz="900" dirty="0" smtClean="0"/>
                <a:t>つながっていく。</a:t>
              </a:r>
              <a:endParaRPr lang="en-US" altLang="ja-JP" sz="900" dirty="0" smtClean="0"/>
            </a:p>
            <a:p>
              <a:pPr algn="ctr"/>
              <a:r>
                <a:rPr kumimoji="1" lang="ja-JP" altLang="en-US" sz="900" dirty="0" smtClean="0"/>
                <a:t>↓</a:t>
              </a:r>
              <a:endParaRPr kumimoji="1" lang="en-US" altLang="ja-JP" sz="900" dirty="0" smtClean="0"/>
            </a:p>
            <a:p>
              <a:pPr algn="ctr"/>
              <a:r>
                <a:rPr kumimoji="1" lang="ja-JP" altLang="en-US" sz="900" dirty="0" smtClean="0"/>
                <a:t>みんなで決定する。</a:t>
              </a:r>
              <a:endParaRPr kumimoji="1" lang="ja-JP" altLang="en-US" sz="900" dirty="0"/>
            </a:p>
          </p:txBody>
        </p:sp>
        <p:sp>
          <p:nvSpPr>
            <p:cNvPr id="48" name="円/楕円 47"/>
            <p:cNvSpPr>
              <a:spLocks noChangeAspect="1"/>
            </p:cNvSpPr>
            <p:nvPr/>
          </p:nvSpPr>
          <p:spPr>
            <a:xfrm>
              <a:off x="7188939" y="17447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49" name="テキスト ボックス 48"/>
            <p:cNvSpPr txBox="1"/>
            <p:nvPr/>
          </p:nvSpPr>
          <p:spPr>
            <a:xfrm>
              <a:off x="7179284" y="1855599"/>
              <a:ext cx="588421" cy="276999"/>
            </a:xfrm>
            <a:prstGeom prst="rect">
              <a:avLst/>
            </a:prstGeom>
            <a:noFill/>
          </p:spPr>
          <p:txBody>
            <a:bodyPr wrap="square" rtlCol="0">
              <a:spAutoFit/>
            </a:bodyPr>
            <a:lstStyle/>
            <a:p>
              <a:r>
                <a:rPr kumimoji="1" lang="ja-JP" altLang="en-US" sz="1200" dirty="0" smtClean="0"/>
                <a:t>住民</a:t>
              </a:r>
              <a:endParaRPr kumimoji="1" lang="ja-JP" altLang="en-US" sz="1200" dirty="0"/>
            </a:p>
          </p:txBody>
        </p:sp>
        <p:sp>
          <p:nvSpPr>
            <p:cNvPr id="50" name="円/楕円 49"/>
            <p:cNvSpPr>
              <a:spLocks noChangeAspect="1"/>
            </p:cNvSpPr>
            <p:nvPr/>
          </p:nvSpPr>
          <p:spPr>
            <a:xfrm>
              <a:off x="7909019"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1" name="テキスト ボックス 50"/>
            <p:cNvSpPr txBox="1"/>
            <p:nvPr/>
          </p:nvSpPr>
          <p:spPr>
            <a:xfrm>
              <a:off x="7899366" y="2179589"/>
              <a:ext cx="588421" cy="276999"/>
            </a:xfrm>
            <a:prstGeom prst="rect">
              <a:avLst/>
            </a:prstGeom>
            <a:noFill/>
          </p:spPr>
          <p:txBody>
            <a:bodyPr wrap="square" rtlCol="0">
              <a:spAutoFit/>
            </a:bodyPr>
            <a:lstStyle/>
            <a:p>
              <a:r>
                <a:rPr lang="en-US" altLang="ja-JP" sz="1200" dirty="0" smtClean="0"/>
                <a:t>NPO</a:t>
              </a:r>
              <a:endParaRPr kumimoji="1" lang="ja-JP" altLang="en-US" sz="1200" dirty="0"/>
            </a:p>
          </p:txBody>
        </p:sp>
        <p:sp>
          <p:nvSpPr>
            <p:cNvPr id="52" name="円/楕円 51"/>
            <p:cNvSpPr>
              <a:spLocks noChangeAspect="1"/>
            </p:cNvSpPr>
            <p:nvPr/>
          </p:nvSpPr>
          <p:spPr>
            <a:xfrm>
              <a:off x="7921376" y="358086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3" name="テキスト ボックス 52"/>
            <p:cNvSpPr txBox="1"/>
            <p:nvPr/>
          </p:nvSpPr>
          <p:spPr>
            <a:xfrm>
              <a:off x="7911725" y="3691755"/>
              <a:ext cx="588421" cy="276999"/>
            </a:xfrm>
            <a:prstGeom prst="rect">
              <a:avLst/>
            </a:prstGeom>
            <a:noFill/>
          </p:spPr>
          <p:txBody>
            <a:bodyPr wrap="square" rtlCol="0">
              <a:spAutoFit/>
            </a:bodyPr>
            <a:lstStyle/>
            <a:p>
              <a:r>
                <a:rPr lang="ja-JP" altLang="en-US" sz="1200" dirty="0"/>
                <a:t>企業</a:t>
              </a:r>
              <a:endParaRPr kumimoji="1" lang="ja-JP" altLang="en-US" sz="1200" dirty="0"/>
            </a:p>
          </p:txBody>
        </p:sp>
        <p:sp>
          <p:nvSpPr>
            <p:cNvPr id="54" name="円/楕円 53"/>
            <p:cNvSpPr>
              <a:spLocks noChangeAspect="1"/>
            </p:cNvSpPr>
            <p:nvPr/>
          </p:nvSpPr>
          <p:spPr>
            <a:xfrm>
              <a:off x="7201296" y="3796885"/>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5" name="テキスト ボックス 54"/>
            <p:cNvSpPr txBox="1"/>
            <p:nvPr/>
          </p:nvSpPr>
          <p:spPr>
            <a:xfrm>
              <a:off x="7191642" y="3907780"/>
              <a:ext cx="588421" cy="276999"/>
            </a:xfrm>
            <a:prstGeom prst="rect">
              <a:avLst/>
            </a:prstGeom>
            <a:noFill/>
          </p:spPr>
          <p:txBody>
            <a:bodyPr wrap="square" rtlCol="0">
              <a:spAutoFit/>
            </a:bodyPr>
            <a:lstStyle/>
            <a:p>
              <a:r>
                <a:rPr lang="ja-JP" altLang="en-US" sz="1200" dirty="0"/>
                <a:t>大学</a:t>
              </a:r>
              <a:endParaRPr kumimoji="1" lang="ja-JP" altLang="en-US" sz="1200" dirty="0"/>
            </a:p>
          </p:txBody>
        </p:sp>
        <p:sp>
          <p:nvSpPr>
            <p:cNvPr id="56" name="円/楕円 55"/>
            <p:cNvSpPr>
              <a:spLocks noChangeAspect="1"/>
            </p:cNvSpPr>
            <p:nvPr/>
          </p:nvSpPr>
          <p:spPr>
            <a:xfrm>
              <a:off x="6396851" y="354491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7" name="テキスト ボックス 56"/>
            <p:cNvSpPr txBox="1"/>
            <p:nvPr/>
          </p:nvSpPr>
          <p:spPr>
            <a:xfrm>
              <a:off x="6399557" y="3580865"/>
              <a:ext cx="588421" cy="461665"/>
            </a:xfrm>
            <a:prstGeom prst="rect">
              <a:avLst/>
            </a:prstGeom>
            <a:noFill/>
          </p:spPr>
          <p:txBody>
            <a:bodyPr wrap="square" rtlCol="0">
              <a:spAutoFit/>
            </a:bodyPr>
            <a:lstStyle/>
            <a:p>
              <a:r>
                <a:rPr lang="ja-JP" altLang="en-US" sz="1200" dirty="0" smtClean="0"/>
                <a:t>クリエイター</a:t>
              </a:r>
              <a:endParaRPr kumimoji="1" lang="ja-JP" altLang="en-US" sz="1200" dirty="0"/>
            </a:p>
          </p:txBody>
        </p:sp>
        <p:sp>
          <p:nvSpPr>
            <p:cNvPr id="58" name="円/楕円 57"/>
            <p:cNvSpPr>
              <a:spLocks noChangeAspect="1"/>
            </p:cNvSpPr>
            <p:nvPr/>
          </p:nvSpPr>
          <p:spPr>
            <a:xfrm>
              <a:off x="6459204" y="2068693"/>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59" name="テキスト ボックス 58"/>
            <p:cNvSpPr txBox="1"/>
            <p:nvPr/>
          </p:nvSpPr>
          <p:spPr>
            <a:xfrm>
              <a:off x="6459208" y="2165001"/>
              <a:ext cx="588421" cy="276999"/>
            </a:xfrm>
            <a:prstGeom prst="rect">
              <a:avLst/>
            </a:prstGeom>
            <a:noFill/>
          </p:spPr>
          <p:txBody>
            <a:bodyPr wrap="square" rtlCol="0">
              <a:spAutoFit/>
            </a:bodyPr>
            <a:lstStyle/>
            <a:p>
              <a:r>
                <a:rPr lang="ja-JP" altLang="en-US" sz="1200" dirty="0"/>
                <a:t>行政</a:t>
              </a:r>
              <a:endParaRPr kumimoji="1" lang="ja-JP" altLang="en-US" sz="1200" dirty="0"/>
            </a:p>
          </p:txBody>
        </p:sp>
        <p:sp>
          <p:nvSpPr>
            <p:cNvPr id="66" name="円/楕円 65"/>
            <p:cNvSpPr>
              <a:spLocks noChangeAspect="1"/>
            </p:cNvSpPr>
            <p:nvPr/>
          </p:nvSpPr>
          <p:spPr>
            <a:xfrm>
              <a:off x="8244861" y="2773081"/>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7" name="テキスト ボックス 66"/>
            <p:cNvSpPr txBox="1"/>
            <p:nvPr/>
          </p:nvSpPr>
          <p:spPr>
            <a:xfrm>
              <a:off x="8199757" y="2759164"/>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sp>
          <p:nvSpPr>
            <p:cNvPr id="68" name="円/楕円 67"/>
            <p:cNvSpPr>
              <a:spLocks noChangeAspect="1"/>
            </p:cNvSpPr>
            <p:nvPr/>
          </p:nvSpPr>
          <p:spPr>
            <a:xfrm>
              <a:off x="6127848" y="2790987"/>
              <a:ext cx="491398" cy="491398"/>
            </a:xfrm>
            <a:prstGeom prst="ellipse">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p>
          </p:txBody>
        </p:sp>
        <p:sp>
          <p:nvSpPr>
            <p:cNvPr id="69" name="テキスト ボックス 68"/>
            <p:cNvSpPr txBox="1"/>
            <p:nvPr/>
          </p:nvSpPr>
          <p:spPr>
            <a:xfrm>
              <a:off x="6066870" y="2788781"/>
              <a:ext cx="764735" cy="461665"/>
            </a:xfrm>
            <a:prstGeom prst="rect">
              <a:avLst/>
            </a:prstGeom>
            <a:noFill/>
          </p:spPr>
          <p:txBody>
            <a:bodyPr wrap="square" rtlCol="0">
              <a:spAutoFit/>
            </a:bodyPr>
            <a:lstStyle/>
            <a:p>
              <a:r>
                <a:rPr lang="ja-JP" altLang="en-US" sz="1200" dirty="0"/>
                <a:t>新た</a:t>
              </a:r>
              <a:r>
                <a:rPr lang="ja-JP" altLang="en-US" sz="1200" dirty="0" smtClean="0"/>
                <a:t>な</a:t>
              </a:r>
              <a:endParaRPr lang="en-US" altLang="ja-JP" sz="1200" dirty="0" smtClean="0"/>
            </a:p>
            <a:p>
              <a:r>
                <a:rPr kumimoji="1" lang="ja-JP" altLang="en-US" sz="1200" dirty="0"/>
                <a:t>参加者</a:t>
              </a:r>
            </a:p>
          </p:txBody>
        </p:sp>
        <p:cxnSp>
          <p:nvCxnSpPr>
            <p:cNvPr id="70" name="直線矢印コネクタ 69"/>
            <p:cNvCxnSpPr>
              <a:stCxn id="66" idx="2"/>
            </p:cNvCxnSpPr>
            <p:nvPr/>
          </p:nvCxnSpPr>
          <p:spPr>
            <a:xfrm flipH="1">
              <a:off x="7921380" y="3018788"/>
              <a:ext cx="323484" cy="8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4" name="直線矢印コネクタ 73"/>
            <p:cNvCxnSpPr>
              <a:stCxn id="68" idx="6"/>
            </p:cNvCxnSpPr>
            <p:nvPr/>
          </p:nvCxnSpPr>
          <p:spPr>
            <a:xfrm>
              <a:off x="6619250" y="3036686"/>
              <a:ext cx="21235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3" name="右矢印 82"/>
            <p:cNvSpPr/>
            <p:nvPr/>
          </p:nvSpPr>
          <p:spPr>
            <a:xfrm>
              <a:off x="3423489" y="2788800"/>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4" name="右矢印 83"/>
            <p:cNvSpPr/>
            <p:nvPr/>
          </p:nvSpPr>
          <p:spPr>
            <a:xfrm>
              <a:off x="5724128" y="2819560"/>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5" name="右矢印 84"/>
            <p:cNvSpPr/>
            <p:nvPr/>
          </p:nvSpPr>
          <p:spPr>
            <a:xfrm rot="5400000">
              <a:off x="1035190" y="1621863"/>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正方形/長方形 1"/>
            <p:cNvSpPr/>
            <p:nvPr/>
          </p:nvSpPr>
          <p:spPr>
            <a:xfrm>
              <a:off x="730862" y="1700808"/>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dirty="0" smtClean="0"/>
                <a:t>課　題</a:t>
              </a:r>
              <a:endParaRPr kumimoji="1" lang="ja-JP" altLang="en-US" sz="1600" dirty="0"/>
            </a:p>
          </p:txBody>
        </p:sp>
        <p:sp>
          <p:nvSpPr>
            <p:cNvPr id="86" name="右矢印 85"/>
            <p:cNvSpPr/>
            <p:nvPr/>
          </p:nvSpPr>
          <p:spPr>
            <a:xfrm rot="5400000">
              <a:off x="8237466" y="3797460"/>
              <a:ext cx="231384" cy="934627"/>
            </a:xfrm>
            <a:prstGeom prst="rightArrow">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7" name="正方形/長方形 86"/>
            <p:cNvSpPr/>
            <p:nvPr/>
          </p:nvSpPr>
          <p:spPr>
            <a:xfrm>
              <a:off x="7930070" y="4407809"/>
              <a:ext cx="86409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600" dirty="0" smtClean="0"/>
                <a:t>解　決</a:t>
              </a:r>
              <a:endParaRPr kumimoji="1" lang="ja-JP" altLang="en-US" sz="1600" dirty="0"/>
            </a:p>
          </p:txBody>
        </p:sp>
      </p:grpSp>
      <p:sp>
        <p:nvSpPr>
          <p:cNvPr id="65" name="テキスト ボックス 64"/>
          <p:cNvSpPr txBox="1"/>
          <p:nvPr/>
        </p:nvSpPr>
        <p:spPr>
          <a:xfrm>
            <a:off x="343153" y="6451854"/>
            <a:ext cx="7586917" cy="276999"/>
          </a:xfrm>
          <a:prstGeom prst="rect">
            <a:avLst/>
          </a:prstGeom>
          <a:noFill/>
        </p:spPr>
        <p:txBody>
          <a:bodyPr wrap="square" rtlCol="0">
            <a:spAutoFit/>
          </a:bodyPr>
          <a:lstStyle/>
          <a:p>
            <a:r>
              <a:rPr lang="ja-JP" altLang="en-US" sz="1200" dirty="0"/>
              <a:t>　</a:t>
            </a:r>
            <a:r>
              <a:rPr lang="en-US" altLang="ja-JP" sz="1200" dirty="0" smtClean="0"/>
              <a:t>※</a:t>
            </a:r>
            <a:r>
              <a:rPr lang="ja-JP" altLang="en-US" sz="1200" dirty="0" smtClean="0"/>
              <a:t>今後の事業実施にあたっては、外部資金の獲得（クラウドファウンディングを含む）が必要</a:t>
            </a:r>
            <a:endParaRPr kumimoji="1" lang="ja-JP" altLang="en-US" sz="1200" dirty="0"/>
          </a:p>
        </p:txBody>
      </p:sp>
      <p:sp>
        <p:nvSpPr>
          <p:cNvPr id="64" name="正方形/長方形 6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61</a:t>
            </a:fld>
            <a:endParaRPr lang="ja-JP" altLang="en-US" dirty="0">
              <a:solidFill>
                <a:prstClr val="black"/>
              </a:solidFill>
            </a:endParaRPr>
          </a:p>
        </p:txBody>
      </p:sp>
    </p:spTree>
    <p:extLst>
      <p:ext uri="{BB962C8B-B14F-4D97-AF65-F5344CB8AC3E}">
        <p14:creationId xmlns:p14="http://schemas.microsoft.com/office/powerpoint/2010/main" val="35650277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テキスト ボックス 11"/>
          <p:cNvSpPr txBox="1"/>
          <p:nvPr/>
        </p:nvSpPr>
        <p:spPr>
          <a:xfrm>
            <a:off x="7003280" y="6681736"/>
            <a:ext cx="3576179" cy="200055"/>
          </a:xfrm>
          <a:prstGeom prst="rect">
            <a:avLst/>
          </a:prstGeom>
          <a:noFill/>
        </p:spPr>
        <p:txBody>
          <a:bodyPr wrap="square" rtlCol="0">
            <a:spAutoFit/>
          </a:bodyPr>
          <a:lstStyle/>
          <a:p>
            <a:pPr marL="185738" indent="-185738"/>
            <a:r>
              <a:rPr kumimoji="1" lang="ja-JP" altLang="en-US" sz="700" dirty="0" smtClean="0">
                <a:latin typeface="+mn-ea"/>
              </a:rPr>
              <a:t>出典：大阪府政策企画部</a:t>
            </a:r>
            <a:r>
              <a:rPr lang="ja-JP" altLang="en-US" sz="700" dirty="0">
                <a:latin typeface="+mn-ea"/>
              </a:rPr>
              <a:t>・</a:t>
            </a:r>
            <a:r>
              <a:rPr kumimoji="1" lang="ja-JP" altLang="en-US" sz="700" dirty="0" smtClean="0">
                <a:latin typeface="+mn-ea"/>
              </a:rPr>
              <a:t>都市整備部</a:t>
            </a:r>
            <a:endParaRPr kumimoji="1" lang="ja-JP" altLang="en-US" sz="700" dirty="0">
              <a:latin typeface="+mn-ea"/>
            </a:endParaRPr>
          </a:p>
        </p:txBody>
      </p: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が、産業振興や企業誘致を一層推進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するための「鍵」となります。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また、リニア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中央新幹線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・北陸新幹線や新名神などの広域交通インフラ整備や、これらの整備効果を最大限発現できるよう府域の交通機能を強化することも重要となっています。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アジアの成長力を取り込み、日本各地へと繋げる中継拠点をめざすとともに、世界との交流機能の東京一極集中の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是正を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図るため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空港と並ぶ国際拠点空港と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国際コンテナ戦略港湾である阪神港の物流機能強化を図ります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、東西二極を結ぶ複数の高速道路網の早期整備、高速道路の未整備区間（ミッシングリンク）の早期解消への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取組みなど、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一般道も含めた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ネットワークの充実・強化を進めるとともに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、これらが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有効</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活用されるよう、料金体系一元化の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実現に向けた取組みを進めます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鉄道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については、強い国土構造の構築を図る上で不可欠となる大都市圏を結ぶ広域交通インフラの複数ルート確保に向けて、リニア中央新幹線・北陸新幹線の早期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全線開業の実現に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向けた取組みを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の防災・減災対策や、首都圏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で大災害</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が発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生した場合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バックアップ機能を発揮できる環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境整備を進めま</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道路ネットワーク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smtClean="0">
                <a:latin typeface="+mn-ea"/>
              </a:rPr>
              <a:t>出典：大阪府都市整備部</a:t>
            </a:r>
            <a:endParaRPr kumimoji="1" lang="ja-JP" altLang="en-US" sz="700" dirty="0">
              <a:latin typeface="+mn-ea"/>
            </a:endParaRPr>
          </a:p>
        </p:txBody>
      </p:sp>
      <p:pic>
        <p:nvPicPr>
          <p:cNvPr id="24" name="図 23"/>
          <p:cNvPicPr>
            <a:picLocks noChangeAspect="1"/>
          </p:cNvPicPr>
          <p:nvPr/>
        </p:nvPicPr>
        <p:blipFill>
          <a:blip r:embed="rId2"/>
          <a:stretch>
            <a:fillRect/>
          </a:stretch>
        </p:blipFill>
        <p:spPr>
          <a:xfrm>
            <a:off x="6186886" y="4286545"/>
            <a:ext cx="2742218" cy="2434710"/>
          </a:xfrm>
          <a:prstGeom prst="rect">
            <a:avLst/>
          </a:prstGeom>
        </p:spPr>
      </p:pic>
      <p:sp>
        <p:nvSpPr>
          <p:cNvPr id="23" name="テキスト ボックス 22"/>
          <p:cNvSpPr txBox="1"/>
          <p:nvPr/>
        </p:nvSpPr>
        <p:spPr>
          <a:xfrm>
            <a:off x="6092549" y="3898557"/>
            <a:ext cx="3401371" cy="415498"/>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交通戦略（見直し案）の資料をもとに編集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1" t="10181" r="4293" b="1583"/>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Tree>
    <p:extLst>
      <p:ext uri="{BB962C8B-B14F-4D97-AF65-F5344CB8AC3E}">
        <p14:creationId xmlns:p14="http://schemas.microsoft.com/office/powerpoint/2010/main" val="3093117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7" y="1443627"/>
            <a:ext cx="5715595" cy="2031325"/>
          </a:xfrm>
          <a:prstGeom prst="rect">
            <a:avLst/>
          </a:prstGeom>
          <a:solidFill>
            <a:srgbClr val="4AD679"/>
          </a:solidFill>
          <a:ln>
            <a:solidFill>
              <a:schemeClr val="tx1"/>
            </a:solidFill>
          </a:ln>
        </p:spPr>
        <p:txBody>
          <a:bodyPr wrap="square" rtlCol="0">
            <a:spAutoFit/>
          </a:bodyPr>
          <a:lstStyle/>
          <a:p>
            <a:pPr algn="ctr"/>
            <a:r>
              <a:rPr kumimoji="1" lang="ja-JP" altLang="en-US" sz="1400" b="1" dirty="0" smtClean="0"/>
              <a:t>外部環境</a:t>
            </a:r>
            <a:endParaRPr kumimoji="1" lang="en-US" altLang="ja-JP" sz="1400" b="1" dirty="0" smtClean="0"/>
          </a:p>
          <a:p>
            <a:pPr algn="ctr"/>
            <a:endParaRPr kumimoji="1" lang="en-US" altLang="ja-JP" sz="1400" b="1" dirty="0" smtClean="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kumimoji="1" lang="en-US" altLang="ja-JP" sz="1400" b="1" dirty="0" smtClean="0"/>
          </a:p>
          <a:p>
            <a:pPr algn="ctr"/>
            <a:endParaRPr kumimoji="1" lang="ja-JP" altLang="en-US" sz="1400" b="1" dirty="0"/>
          </a:p>
        </p:txBody>
      </p:sp>
      <p:sp>
        <p:nvSpPr>
          <p:cNvPr id="42" name="角丸四角形 41"/>
          <p:cNvSpPr/>
          <p:nvPr/>
        </p:nvSpPr>
        <p:spPr>
          <a:xfrm>
            <a:off x="6600796" y="1718797"/>
            <a:ext cx="2318645" cy="15968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smtClean="0">
                <a:solidFill>
                  <a:schemeClr val="tx1"/>
                </a:solidFill>
              </a:rPr>
              <a:t>弱　</a:t>
            </a:r>
            <a:r>
              <a:rPr lang="ja-JP" altLang="en-US" sz="1400" b="1" dirty="0" err="1" smtClean="0">
                <a:solidFill>
                  <a:schemeClr val="tx1"/>
                </a:solidFill>
              </a:rPr>
              <a:t>み</a:t>
            </a:r>
            <a:endParaRPr lang="en-US" altLang="ja-JP" sz="1400" b="1" dirty="0" smtClean="0">
              <a:solidFill>
                <a:schemeClr val="tx1"/>
              </a:solidFill>
            </a:endParaRPr>
          </a:p>
          <a:p>
            <a:pPr algn="ctr"/>
            <a:endParaRPr lang="en-US" altLang="ja-JP" sz="1400" b="1" dirty="0">
              <a:solidFill>
                <a:schemeClr val="tx1"/>
              </a:solidFill>
            </a:endParaRPr>
          </a:p>
          <a:p>
            <a:pPr algn="ctr"/>
            <a:endParaRPr kumimoji="1" lang="en-US" altLang="ja-JP" sz="1400" dirty="0" smtClean="0">
              <a:solidFill>
                <a:schemeClr val="tx1"/>
              </a:solidFill>
            </a:endParaRPr>
          </a:p>
          <a:p>
            <a:pPr algn="ctr"/>
            <a:endParaRPr lang="en-US" altLang="ja-JP" sz="1400" dirty="0">
              <a:solidFill>
                <a:schemeClr val="tx1"/>
              </a:solidFill>
            </a:endParaRPr>
          </a:p>
          <a:p>
            <a:pPr algn="ctr"/>
            <a:endParaRPr kumimoji="1" lang="en-US" altLang="ja-JP" sz="1400" dirty="0" smtClean="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3317252" cy="174235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smtClean="0">
              <a:solidFill>
                <a:schemeClr val="tx1"/>
              </a:solidFill>
            </a:endParaRPr>
          </a:p>
          <a:p>
            <a:pPr algn="ctr">
              <a:lnSpc>
                <a:spcPts val="1000"/>
              </a:lnSpc>
            </a:pPr>
            <a:r>
              <a:rPr lang="ja-JP" altLang="en-US" sz="1400" b="1" dirty="0" smtClean="0">
                <a:solidFill>
                  <a:schemeClr val="tx1"/>
                </a:solidFill>
              </a:rPr>
              <a:t>強　</a:t>
            </a:r>
            <a:r>
              <a:rPr lang="ja-JP" altLang="en-US" sz="1400" b="1" dirty="0" err="1" smtClean="0">
                <a:solidFill>
                  <a:schemeClr val="tx1"/>
                </a:solidFill>
              </a:rPr>
              <a:t>み</a:t>
            </a:r>
            <a:endParaRPr lang="en-US" altLang="ja-JP" sz="1400" b="1" dirty="0" smtClean="0">
              <a:solidFill>
                <a:schemeClr val="tx1"/>
              </a:solidFill>
            </a:endParaRPr>
          </a:p>
          <a:p>
            <a:pPr algn="ctr">
              <a:lnSpc>
                <a:spcPts val="1000"/>
              </a:lnSpc>
            </a:pPr>
            <a:endParaRPr kumimoji="1" lang="en-US" altLang="ja-JP" sz="1400" b="1" dirty="0" smtClean="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smtClean="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4" y="3493287"/>
            <a:ext cx="2769989" cy="1842984"/>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a:p>
          <a:p>
            <a:pPr algn="ctr"/>
            <a:endParaRPr kumimoji="1" lang="en-US" altLang="ja-JP" sz="1400" b="1" dirty="0" smtClean="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a:p>
          <a:p>
            <a:pPr algn="ctr"/>
            <a:endParaRPr lang="en-US" altLang="ja-JP" sz="1400" b="1" dirty="0" smtClean="0"/>
          </a:p>
          <a:p>
            <a:pPr algn="ctr"/>
            <a:endParaRPr lang="en-US" altLang="ja-JP" sz="1400" b="1" dirty="0" smtClean="0"/>
          </a:p>
          <a:p>
            <a:pPr algn="ctr"/>
            <a:r>
              <a:rPr kumimoji="1" lang="ja-JP" altLang="en-US" sz="1400" b="1" dirty="0" smtClean="0"/>
              <a:t>内部要因</a:t>
            </a:r>
            <a:endParaRPr kumimoji="1" lang="ja-JP" altLang="en-US" sz="1400" b="1" dirty="0"/>
          </a:p>
        </p:txBody>
      </p:sp>
      <p:sp>
        <p:nvSpPr>
          <p:cNvPr id="43" name="角丸四角形 42"/>
          <p:cNvSpPr/>
          <p:nvPr/>
        </p:nvSpPr>
        <p:spPr>
          <a:xfrm>
            <a:off x="801483" y="3547879"/>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強</a:t>
            </a:r>
            <a:endParaRPr kumimoji="1" lang="en-US" altLang="ja-JP" sz="1400" b="1" dirty="0" smtClean="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smtClean="0"/>
              <a:t>　</a:t>
            </a:r>
            <a:r>
              <a:rPr lang="ja-JP" altLang="en-US" sz="1600" b="1" dirty="0"/>
              <a:t>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smtClean="0"/>
              <a:t>＜現状分析＞</a:t>
            </a:r>
            <a:endParaRPr kumimoji="1" lang="ja-JP" altLang="en-US" sz="1400" b="1" dirty="0"/>
          </a:p>
        </p:txBody>
      </p:sp>
      <p:sp>
        <p:nvSpPr>
          <p:cNvPr id="25" name="テキスト ボックス 24"/>
          <p:cNvSpPr txBox="1"/>
          <p:nvPr/>
        </p:nvSpPr>
        <p:spPr>
          <a:xfrm>
            <a:off x="279410" y="5390774"/>
            <a:ext cx="1800200" cy="307777"/>
          </a:xfrm>
          <a:prstGeom prst="rect">
            <a:avLst/>
          </a:prstGeom>
          <a:noFill/>
        </p:spPr>
        <p:txBody>
          <a:bodyPr wrap="square" rtlCol="0">
            <a:spAutoFit/>
          </a:bodyPr>
          <a:lstStyle/>
          <a:p>
            <a:r>
              <a:rPr kumimoji="1" lang="ja-JP" altLang="en-US" sz="1400" b="1" dirty="0" smtClean="0"/>
              <a:t>＜基本的方向＞</a:t>
            </a:r>
            <a:endParaRPr kumimoji="1" lang="ja-JP" altLang="en-US" sz="1400" b="1" dirty="0"/>
          </a:p>
        </p:txBody>
      </p:sp>
      <p:sp>
        <p:nvSpPr>
          <p:cNvPr id="6" name="角丸四角形 5"/>
          <p:cNvSpPr/>
          <p:nvPr/>
        </p:nvSpPr>
        <p:spPr>
          <a:xfrm>
            <a:off x="56680" y="5692604"/>
            <a:ext cx="8763792" cy="110846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smtClean="0">
                <a:solidFill>
                  <a:schemeClr val="tx1"/>
                </a:solidFill>
              </a:rPr>
              <a:t>（</a:t>
            </a:r>
            <a:r>
              <a:rPr lang="ja-JP" altLang="en-US" sz="1400" b="1" dirty="0">
                <a:solidFill>
                  <a:schemeClr val="tx1"/>
                </a:solidFill>
              </a:rPr>
              <a:t>１）定住魅力の強化</a:t>
            </a:r>
            <a:r>
              <a:rPr lang="ja-JP" altLang="en-US" sz="1400" dirty="0">
                <a:solidFill>
                  <a:schemeClr val="tx1"/>
                </a:solidFill>
              </a:rPr>
              <a:t>（居住魅力の発信、</a:t>
            </a:r>
            <a:r>
              <a:rPr lang="ja-JP" altLang="en-US" sz="1400" dirty="0">
                <a:solidFill>
                  <a:srgbClr val="FF0000"/>
                </a:solidFill>
              </a:rPr>
              <a:t>スマートシティ推進に</a:t>
            </a:r>
            <a:r>
              <a:rPr lang="ja-JP" altLang="en-US" sz="1400" dirty="0" smtClean="0">
                <a:solidFill>
                  <a:srgbClr val="FF0000"/>
                </a:solidFill>
              </a:rPr>
              <a:t>よる</a:t>
            </a:r>
            <a:r>
              <a:rPr lang="ja-JP" altLang="en-US" sz="1400" dirty="0">
                <a:solidFill>
                  <a:srgbClr val="FF0000"/>
                </a:solidFill>
              </a:rPr>
              <a:t>住民の</a:t>
            </a:r>
            <a:r>
              <a:rPr lang="en-US" altLang="ja-JP" sz="1400" dirty="0" smtClean="0">
                <a:solidFill>
                  <a:srgbClr val="FF0000"/>
                </a:solidFill>
              </a:rPr>
              <a:t>QOL</a:t>
            </a:r>
            <a:r>
              <a:rPr lang="ja-JP" altLang="en-US" sz="1400" dirty="0" smtClean="0">
                <a:solidFill>
                  <a:srgbClr val="FF0000"/>
                </a:solidFill>
              </a:rPr>
              <a:t>の</a:t>
            </a:r>
            <a:r>
              <a:rPr lang="ja-JP" altLang="en-US" sz="1400" dirty="0">
                <a:solidFill>
                  <a:srgbClr val="FF0000"/>
                </a:solidFill>
              </a:rPr>
              <a:t>向上</a:t>
            </a:r>
            <a:r>
              <a:rPr lang="ja-JP" altLang="en-US" sz="1400" dirty="0">
                <a:solidFill>
                  <a:schemeClr val="tx1"/>
                </a:solidFill>
              </a:rPr>
              <a:t>、</a:t>
            </a:r>
            <a:r>
              <a:rPr lang="ja-JP" altLang="en-US" sz="1400" dirty="0" smtClean="0">
                <a:solidFill>
                  <a:schemeClr val="tx1"/>
                </a:solidFill>
              </a:rPr>
              <a:t>空家の多様な活用</a:t>
            </a:r>
            <a:r>
              <a:rPr lang="ja-JP" altLang="en-US" sz="1400" dirty="0">
                <a:solidFill>
                  <a:schemeClr val="tx1"/>
                </a:solidFill>
              </a:rPr>
              <a:t>　等）</a:t>
            </a:r>
          </a:p>
          <a:p>
            <a:r>
              <a:rPr lang="ja-JP" altLang="en-US" sz="1400" b="1" dirty="0">
                <a:solidFill>
                  <a:schemeClr val="tx1"/>
                </a:solidFill>
              </a:rPr>
              <a:t>（２）都市魅力の創出・発信</a:t>
            </a:r>
            <a:r>
              <a:rPr lang="ja-JP" altLang="en-US" sz="1400" dirty="0">
                <a:solidFill>
                  <a:schemeClr val="tx1"/>
                </a:solidFill>
              </a:rPr>
              <a:t>　</a:t>
            </a:r>
            <a:endParaRPr lang="en-US" altLang="ja-JP" sz="1400" dirty="0">
              <a:solidFill>
                <a:schemeClr val="tx1"/>
              </a:solidFill>
            </a:endParaRPr>
          </a:p>
          <a:p>
            <a:r>
              <a:rPr lang="ja-JP" altLang="en-US" sz="1400" dirty="0">
                <a:solidFill>
                  <a:schemeClr val="tx1"/>
                </a:solidFill>
              </a:rPr>
              <a:t>　　　（外国人観光客の受入環境整備、国際エンターテイメント都市の創出、</a:t>
            </a:r>
            <a:r>
              <a:rPr lang="ja-JP" altLang="en-US" sz="1400" dirty="0">
                <a:solidFill>
                  <a:srgbClr val="FF0000"/>
                </a:solidFill>
              </a:rPr>
              <a:t>世界遺産を活かした観光の提案・発信</a:t>
            </a:r>
            <a:r>
              <a:rPr lang="ja-JP" altLang="en-US" sz="1400" dirty="0">
                <a:solidFill>
                  <a:schemeClr val="tx1"/>
                </a:solidFill>
              </a:rPr>
              <a:t>、</a:t>
            </a:r>
            <a:endParaRPr lang="en-US" altLang="ja-JP" sz="1400" dirty="0">
              <a:solidFill>
                <a:schemeClr val="tx1"/>
              </a:solidFill>
            </a:endParaRPr>
          </a:p>
          <a:p>
            <a:r>
              <a:rPr lang="ja-JP" altLang="en-US" sz="1400" dirty="0">
                <a:solidFill>
                  <a:schemeClr val="tx1"/>
                </a:solidFill>
              </a:rPr>
              <a:t>　　　　寺内町など埋もれた観光資源の発掘、</a:t>
            </a:r>
            <a:r>
              <a:rPr lang="ja-JP" altLang="en-US" sz="1400" dirty="0">
                <a:solidFill>
                  <a:srgbClr val="FF0000"/>
                </a:solidFill>
              </a:rPr>
              <a:t>公共施設を活用した観光の提案</a:t>
            </a:r>
            <a:r>
              <a:rPr lang="ja-JP" altLang="en-US" sz="1400" dirty="0">
                <a:solidFill>
                  <a:schemeClr val="tx1"/>
                </a:solidFill>
              </a:rPr>
              <a:t>、大阪特産品の掘り起し・</a:t>
            </a:r>
            <a:r>
              <a:rPr lang="ja-JP" altLang="en-US" sz="1400" dirty="0" smtClean="0">
                <a:solidFill>
                  <a:schemeClr val="tx1"/>
                </a:solidFill>
              </a:rPr>
              <a:t>商品力向上・</a:t>
            </a:r>
            <a:endParaRPr lang="en-US" altLang="ja-JP" sz="1400" dirty="0" smtClean="0">
              <a:solidFill>
                <a:schemeClr val="tx1"/>
              </a:solidFill>
            </a:endParaRPr>
          </a:p>
          <a:p>
            <a:r>
              <a:rPr lang="ja-JP" altLang="en-US" sz="1400" dirty="0">
                <a:solidFill>
                  <a:schemeClr val="tx1"/>
                </a:solidFill>
              </a:rPr>
              <a:t>　</a:t>
            </a:r>
            <a:r>
              <a:rPr lang="ja-JP" altLang="en-US" sz="1400" dirty="0" smtClean="0">
                <a:solidFill>
                  <a:schemeClr val="tx1"/>
                </a:solidFill>
              </a:rPr>
              <a:t>　　　新商品</a:t>
            </a:r>
            <a:r>
              <a:rPr lang="ja-JP" altLang="en-US" sz="1400" dirty="0">
                <a:solidFill>
                  <a:schemeClr val="tx1"/>
                </a:solidFill>
              </a:rPr>
              <a:t>開発と海外展開　　等）</a:t>
            </a:r>
            <a:endParaRPr lang="en-US" altLang="ja-JP" sz="1400" dirty="0">
              <a:solidFill>
                <a:schemeClr val="tx1"/>
              </a:solidFill>
            </a:endParaRPr>
          </a:p>
        </p:txBody>
      </p:sp>
      <p:sp>
        <p:nvSpPr>
          <p:cNvPr id="31" name="テキスト ボックス 30"/>
          <p:cNvSpPr txBox="1"/>
          <p:nvPr/>
        </p:nvSpPr>
        <p:spPr>
          <a:xfrm>
            <a:off x="3311957" y="2077897"/>
            <a:ext cx="3384376" cy="1392236"/>
          </a:xfrm>
          <a:prstGeom prst="rect">
            <a:avLst/>
          </a:prstGeom>
          <a:noFill/>
          <a:ln>
            <a:noFill/>
          </a:ln>
        </p:spPr>
        <p:txBody>
          <a:bodyPr wrap="square" rtlCol="0">
            <a:noAutofit/>
          </a:bodyPr>
          <a:lstStyle/>
          <a:p>
            <a:pPr marL="72000" indent="-457200"/>
            <a:r>
              <a:rPr lang="ja-JP" altLang="en-US" sz="1200" dirty="0"/>
              <a:t>・居住部門が高い評価</a:t>
            </a:r>
            <a:r>
              <a:rPr lang="en-US" altLang="ja-JP" sz="1200" dirty="0"/>
              <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a:t>
            </a:r>
            <a:r>
              <a:rPr lang="ja-JP" altLang="en-US" sz="1200" dirty="0" smtClean="0"/>
              <a:t>安い</a:t>
            </a:r>
            <a:endParaRPr lang="en-US" altLang="ja-JP" sz="1200" dirty="0" smtClean="0"/>
          </a:p>
          <a:p>
            <a:pPr marL="72000" indent="-457200"/>
            <a:r>
              <a:rPr lang="ja-JP" altLang="en-US" sz="1200" dirty="0"/>
              <a:t>・外国人観光客</a:t>
            </a:r>
            <a:r>
              <a:rPr lang="ja-JP" altLang="en-US" sz="1200" dirty="0" smtClean="0"/>
              <a:t>の急増</a:t>
            </a:r>
            <a:endParaRPr lang="en-US" altLang="ja-JP" sz="1200" dirty="0" smtClean="0"/>
          </a:p>
          <a:p>
            <a:pPr marL="72000" indent="-457200"/>
            <a:r>
              <a:rPr lang="ja-JP" altLang="en-US" sz="1200" dirty="0" smtClean="0">
                <a:solidFill>
                  <a:srgbClr val="FF0000"/>
                </a:solidFill>
              </a:rPr>
              <a:t>・百舌鳥・古市古墳群の世界遺産登録</a:t>
            </a:r>
            <a:endParaRPr lang="en-US" altLang="ja-JP" sz="1200" dirty="0" smtClean="0">
              <a:solidFill>
                <a:srgbClr val="FF0000"/>
              </a:solidFill>
            </a:endParaRPr>
          </a:p>
          <a:p>
            <a:pPr marL="72000" indent="-457200"/>
            <a:r>
              <a:rPr lang="ja-JP" altLang="en-US" sz="1200" dirty="0">
                <a:solidFill>
                  <a:srgbClr val="FF0000"/>
                </a:solidFill>
              </a:rPr>
              <a:t>・</a:t>
            </a:r>
            <a:r>
              <a:rPr lang="en-US" altLang="ja-JP" sz="1200" dirty="0">
                <a:solidFill>
                  <a:srgbClr val="FF0000"/>
                </a:solidFill>
              </a:rPr>
              <a:t>2025</a:t>
            </a:r>
            <a:r>
              <a:rPr lang="ja-JP" altLang="en-US" sz="1200" dirty="0">
                <a:solidFill>
                  <a:srgbClr val="FF0000"/>
                </a:solidFill>
              </a:rPr>
              <a:t>大阪・関西万博の</a:t>
            </a:r>
            <a:r>
              <a:rPr lang="ja-JP" altLang="en-US" sz="1200" dirty="0" smtClean="0">
                <a:solidFill>
                  <a:srgbClr val="FF0000"/>
                </a:solidFill>
              </a:rPr>
              <a:t>開催</a:t>
            </a:r>
            <a:endParaRPr lang="en-US" altLang="ja-JP" sz="1200" dirty="0" smtClean="0">
              <a:solidFill>
                <a:srgbClr val="FF0000"/>
              </a:solidFill>
            </a:endParaRPr>
          </a:p>
          <a:p>
            <a:pPr marL="72000" indent="-457200"/>
            <a:r>
              <a:rPr lang="ja-JP" altLang="en-US" sz="1200" dirty="0" smtClean="0">
                <a:solidFill>
                  <a:srgbClr val="FF0000"/>
                </a:solidFill>
              </a:rPr>
              <a:t>・テクノロジーの進化</a:t>
            </a:r>
            <a:endParaRPr lang="en-US" altLang="ja-JP" sz="1200" dirty="0">
              <a:solidFill>
                <a:srgbClr val="FF0000"/>
              </a:solidFill>
            </a:endParaRPr>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a:t>
            </a:r>
            <a:r>
              <a:rPr lang="ja-JP" altLang="en-US" sz="1200" dirty="0" smtClean="0"/>
              <a:t>の</a:t>
            </a:r>
            <a:endParaRPr lang="en-US" altLang="ja-JP" sz="1200" dirty="0" smtClean="0"/>
          </a:p>
          <a:p>
            <a:pPr marL="72000" lvl="0" indent="-457200">
              <a:defRPr/>
            </a:pPr>
            <a:r>
              <a:rPr lang="ja-JP" altLang="en-US" sz="1200" dirty="0"/>
              <a:t>　</a:t>
            </a:r>
            <a:r>
              <a:rPr lang="ja-JP" altLang="en-US" sz="1200" dirty="0" smtClean="0"/>
              <a:t>増大</a:t>
            </a:r>
            <a:endParaRPr lang="en-US" altLang="ja-JP" sz="1200" dirty="0" smtClean="0"/>
          </a:p>
          <a:p>
            <a:pPr marL="72000" lvl="0" indent="-457200">
              <a:defRPr/>
            </a:pPr>
            <a:r>
              <a:rPr lang="ja-JP" altLang="en-US" sz="1200" dirty="0" smtClean="0"/>
              <a:t>・観光資源の不足</a:t>
            </a:r>
            <a:endParaRPr lang="en-US" altLang="ja-JP" sz="1200" dirty="0"/>
          </a:p>
        </p:txBody>
      </p:sp>
      <p:sp>
        <p:nvSpPr>
          <p:cNvPr id="35" name="テキスト ボックス 34"/>
          <p:cNvSpPr txBox="1"/>
          <p:nvPr/>
        </p:nvSpPr>
        <p:spPr>
          <a:xfrm>
            <a:off x="1043609" y="3580479"/>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a:t>
            </a:r>
            <a:r>
              <a:rPr lang="ja-JP" altLang="en-US" sz="1200" dirty="0" smtClean="0"/>
              <a:t>資源の</a:t>
            </a:r>
            <a:r>
              <a:rPr lang="ja-JP" altLang="en-US" sz="1200" dirty="0"/>
              <a:t>存在</a:t>
            </a:r>
            <a:endParaRPr lang="en-US" altLang="ja-JP" sz="1200" dirty="0"/>
          </a:p>
          <a:p>
            <a:pPr marL="72000" lvl="0" indent="-457200">
              <a:defRPr/>
            </a:pPr>
            <a:r>
              <a:rPr lang="ja-JP" altLang="en-US" sz="1200" dirty="0" smtClean="0"/>
              <a:t>・</a:t>
            </a:r>
            <a:r>
              <a:rPr lang="ja-JP" altLang="en-US" sz="1200" dirty="0"/>
              <a:t>大阪産（もん）、大阪製ブランド認証製品</a:t>
            </a:r>
            <a:endParaRPr lang="en-US" altLang="ja-JP" sz="1200" dirty="0"/>
          </a:p>
        </p:txBody>
      </p:sp>
      <p:sp>
        <p:nvSpPr>
          <p:cNvPr id="37" name="テキスト ボックス 36"/>
          <p:cNvSpPr txBox="1"/>
          <p:nvPr/>
        </p:nvSpPr>
        <p:spPr>
          <a:xfrm>
            <a:off x="3203846" y="3523217"/>
            <a:ext cx="3346515" cy="887966"/>
          </a:xfrm>
          <a:prstGeom prst="rect">
            <a:avLst/>
          </a:prstGeom>
          <a:noFill/>
          <a:ln>
            <a:solidFill>
              <a:schemeClr val="tx1"/>
            </a:solidFill>
          </a:ln>
        </p:spPr>
        <p:txBody>
          <a:bodyPr wrap="square" rtlCol="0">
            <a:noAutofit/>
          </a:bodyPr>
          <a:lstStyle/>
          <a:p>
            <a:pPr marL="72000" indent="-457200"/>
            <a:r>
              <a:rPr lang="ja-JP" altLang="en-US" sz="1200" dirty="0" smtClean="0"/>
              <a:t>・国際</a:t>
            </a:r>
            <a:r>
              <a:rPr lang="ja-JP" altLang="en-US" sz="1200" dirty="0"/>
              <a:t>エンターテイメント都市の</a:t>
            </a:r>
            <a:r>
              <a:rPr lang="ja-JP" altLang="en-US" sz="1200" dirty="0" smtClean="0"/>
              <a:t>創出</a:t>
            </a:r>
            <a:endParaRPr lang="en-US" altLang="ja-JP" sz="1200" dirty="0" smtClean="0"/>
          </a:p>
          <a:p>
            <a:pPr marL="72000" indent="-457200"/>
            <a:r>
              <a:rPr lang="ja-JP" altLang="en-US" sz="1200" dirty="0" smtClean="0">
                <a:solidFill>
                  <a:srgbClr val="FF0000"/>
                </a:solidFill>
              </a:rPr>
              <a:t>・世界遺産を活かした観光の提案・発信</a:t>
            </a:r>
            <a:endParaRPr lang="en-US" altLang="ja-JP" sz="1200" dirty="0" smtClean="0">
              <a:solidFill>
                <a:srgbClr val="FF0000"/>
              </a:solidFill>
            </a:endParaRPr>
          </a:p>
          <a:p>
            <a:pPr marL="72000" indent="-457200"/>
            <a:r>
              <a:rPr lang="ja-JP" altLang="en-US" sz="1200" dirty="0" smtClean="0"/>
              <a:t>・大阪特産品の掘り起し</a:t>
            </a:r>
            <a:r>
              <a:rPr lang="ja-JP" altLang="en-US" sz="1200" dirty="0"/>
              <a:t>・商品力向上・新商品開発</a:t>
            </a:r>
            <a:r>
              <a:rPr lang="ja-JP" altLang="en-US" sz="1200" dirty="0" smtClean="0"/>
              <a:t>と海外展開</a:t>
            </a:r>
            <a:endParaRPr lang="en-US" altLang="ja-JP" sz="1200" dirty="0"/>
          </a:p>
          <a:p>
            <a:pPr marL="72000" indent="-457200"/>
            <a:endParaRPr lang="en-US" altLang="ja-JP" sz="1200" dirty="0" smtClean="0"/>
          </a:p>
        </p:txBody>
      </p:sp>
      <p:sp>
        <p:nvSpPr>
          <p:cNvPr id="38" name="テキスト ボックス 37"/>
          <p:cNvSpPr txBox="1"/>
          <p:nvPr/>
        </p:nvSpPr>
        <p:spPr>
          <a:xfrm>
            <a:off x="3203847" y="4576724"/>
            <a:ext cx="3346514" cy="702279"/>
          </a:xfrm>
          <a:prstGeom prst="rect">
            <a:avLst/>
          </a:prstGeom>
          <a:noFill/>
          <a:ln>
            <a:solidFill>
              <a:schemeClr val="tx1"/>
            </a:solidFill>
          </a:ln>
        </p:spPr>
        <p:txBody>
          <a:bodyPr wrap="square" rtlCol="0">
            <a:noAutofit/>
          </a:bodyPr>
          <a:lstStyle/>
          <a:p>
            <a:pPr marL="72000" indent="-457200"/>
            <a:r>
              <a:rPr lang="ja-JP" altLang="en-US" sz="1200" dirty="0" smtClean="0"/>
              <a:t>・観光資源の魅力発信</a:t>
            </a:r>
            <a:endParaRPr lang="en-US" altLang="ja-JP" sz="1200" dirty="0" smtClean="0"/>
          </a:p>
          <a:p>
            <a:pPr marL="72000" indent="-457200"/>
            <a:r>
              <a:rPr lang="ja-JP" altLang="en-US" sz="1200" dirty="0" smtClean="0"/>
              <a:t>・外国人観光客</a:t>
            </a:r>
            <a:r>
              <a:rPr lang="ja-JP" altLang="en-US" sz="1200" dirty="0"/>
              <a:t>の受入環境</a:t>
            </a:r>
            <a:r>
              <a:rPr lang="ja-JP" altLang="en-US" sz="1200" dirty="0" smtClean="0"/>
              <a:t>整備</a:t>
            </a:r>
            <a:endParaRPr lang="en-US" altLang="ja-JP" sz="1200" dirty="0" smtClean="0"/>
          </a:p>
          <a:p>
            <a:pPr marL="72000" indent="-457200"/>
            <a:r>
              <a:rPr lang="ja-JP" altLang="en-US" sz="1200" dirty="0">
                <a:solidFill>
                  <a:srgbClr val="FF0000"/>
                </a:solidFill>
              </a:rPr>
              <a:t>・スマートシティ推進に</a:t>
            </a:r>
            <a:r>
              <a:rPr lang="ja-JP" altLang="en-US" sz="1200" dirty="0" smtClean="0">
                <a:solidFill>
                  <a:srgbClr val="FF0000"/>
                </a:solidFill>
              </a:rPr>
              <a:t>よる住民の</a:t>
            </a:r>
            <a:r>
              <a:rPr lang="en-US" altLang="ja-JP" sz="1200" dirty="0" smtClean="0">
                <a:solidFill>
                  <a:srgbClr val="FF0000"/>
                </a:solidFill>
              </a:rPr>
              <a:t>QOL</a:t>
            </a:r>
            <a:r>
              <a:rPr lang="ja-JP" altLang="en-US" sz="1200" dirty="0" smtClean="0">
                <a:solidFill>
                  <a:srgbClr val="FF0000"/>
                </a:solidFill>
              </a:rPr>
              <a:t>の向上</a:t>
            </a:r>
            <a:endParaRPr lang="en-US" altLang="ja-JP" sz="1200" dirty="0" smtClean="0">
              <a:solidFill>
                <a:srgbClr val="FF0000"/>
              </a:solidFill>
            </a:endParaRPr>
          </a:p>
          <a:p>
            <a:pPr marL="72000" indent="-457200"/>
            <a:endParaRPr lang="en-US" altLang="ja-JP" sz="1200" dirty="0"/>
          </a:p>
        </p:txBody>
      </p:sp>
      <p:sp>
        <p:nvSpPr>
          <p:cNvPr id="40" name="テキスト ボックス 39"/>
          <p:cNvSpPr txBox="1"/>
          <p:nvPr/>
        </p:nvSpPr>
        <p:spPr>
          <a:xfrm>
            <a:off x="6600796" y="3529984"/>
            <a:ext cx="2318647" cy="881199"/>
          </a:xfrm>
          <a:prstGeom prst="rect">
            <a:avLst/>
          </a:prstGeom>
          <a:noFill/>
          <a:ln>
            <a:solidFill>
              <a:schemeClr val="tx1"/>
            </a:solidFill>
          </a:ln>
        </p:spPr>
        <p:txBody>
          <a:bodyPr wrap="square" rtlCol="0">
            <a:noAutofit/>
          </a:bodyPr>
          <a:lstStyle/>
          <a:p>
            <a:pPr marL="72000" indent="-457200"/>
            <a:endParaRPr lang="en-US" altLang="ja-JP" sz="1200" dirty="0" smtClean="0">
              <a:solidFill>
                <a:srgbClr val="FF0000"/>
              </a:solidFill>
            </a:endParaRPr>
          </a:p>
          <a:p>
            <a:pPr marL="72000" indent="-457200"/>
            <a:r>
              <a:rPr lang="ja-JP" altLang="en-US" sz="1200" dirty="0" smtClean="0"/>
              <a:t>・寺内町など埋もれた観光資源の発掘</a:t>
            </a:r>
            <a:endParaRPr lang="en-US" altLang="ja-JP" sz="1200" dirty="0"/>
          </a:p>
        </p:txBody>
      </p:sp>
      <p:sp>
        <p:nvSpPr>
          <p:cNvPr id="41" name="テキスト ボックス 40"/>
          <p:cNvSpPr txBox="1"/>
          <p:nvPr/>
        </p:nvSpPr>
        <p:spPr>
          <a:xfrm>
            <a:off x="6600795" y="4568364"/>
            <a:ext cx="2318647" cy="702280"/>
          </a:xfrm>
          <a:prstGeom prst="rect">
            <a:avLst/>
          </a:prstGeom>
          <a:noFill/>
          <a:ln>
            <a:solidFill>
              <a:schemeClr val="tx1"/>
            </a:solidFill>
          </a:ln>
        </p:spPr>
        <p:txBody>
          <a:bodyPr wrap="square" rtlCol="0">
            <a:noAutofit/>
          </a:bodyPr>
          <a:lstStyle/>
          <a:p>
            <a:pPr marL="72000" indent="-457200"/>
            <a:r>
              <a:rPr lang="ja-JP" altLang="en-US" sz="1200" dirty="0" smtClean="0"/>
              <a:t>・居住魅力の発信</a:t>
            </a:r>
            <a:endParaRPr lang="en-US" altLang="ja-JP" sz="1200" dirty="0" smtClean="0"/>
          </a:p>
          <a:p>
            <a:pPr marL="72000" indent="-457200"/>
            <a:r>
              <a:rPr lang="ja-JP" altLang="en-US" sz="1200" dirty="0" smtClean="0"/>
              <a:t>・</a:t>
            </a:r>
            <a:r>
              <a:rPr lang="ja-JP" altLang="en-US" sz="1200" dirty="0"/>
              <a:t>空家の多様な活用</a:t>
            </a:r>
            <a:endParaRPr lang="en-US" altLang="ja-JP" sz="1200" dirty="0" smtClean="0"/>
          </a:p>
          <a:p>
            <a:pPr marL="72000" indent="-457200"/>
            <a:r>
              <a:rPr lang="ja-JP" altLang="en-US" sz="1200" dirty="0" smtClean="0">
                <a:solidFill>
                  <a:srgbClr val="FF0000"/>
                </a:solidFill>
              </a:rPr>
              <a:t>・公共施設を活用した観光の提案</a:t>
            </a:r>
            <a:endParaRPr lang="en-US" altLang="ja-JP" sz="1200" dirty="0">
              <a:solidFill>
                <a:srgbClr val="FF0000"/>
              </a:solidFill>
            </a:endParaRPr>
          </a:p>
        </p:txBody>
      </p:sp>
      <p:sp>
        <p:nvSpPr>
          <p:cNvPr id="44" name="角丸四角形 43"/>
          <p:cNvSpPr/>
          <p:nvPr/>
        </p:nvSpPr>
        <p:spPr>
          <a:xfrm>
            <a:off x="793987" y="4542183"/>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smtClean="0">
                <a:solidFill>
                  <a:schemeClr val="tx1"/>
                </a:solidFill>
              </a:rPr>
              <a:t>弱</a:t>
            </a:r>
            <a:endParaRPr lang="en-US" altLang="ja-JP" sz="1400" b="1" dirty="0">
              <a:solidFill>
                <a:schemeClr val="tx1"/>
              </a:solidFill>
            </a:endParaRPr>
          </a:p>
          <a:p>
            <a:r>
              <a:rPr kumimoji="1" lang="ja-JP" altLang="en-US" sz="1400" b="1" dirty="0" smtClean="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8527" y="4285061"/>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590091"/>
            <a:ext cx="2268349" cy="646331"/>
          </a:xfrm>
          <a:prstGeom prst="rect">
            <a:avLst/>
          </a:prstGeom>
          <a:noFill/>
          <a:ln>
            <a:noFill/>
          </a:ln>
        </p:spPr>
        <p:txBody>
          <a:bodyPr wrap="square" rtlCol="0">
            <a:spAutoFit/>
          </a:bodyPr>
          <a:lstStyle/>
          <a:p>
            <a:pPr marL="72000" lvl="0" indent="-457200">
              <a:defRPr/>
            </a:pPr>
            <a:r>
              <a:rPr lang="ja-JP" altLang="en-US" sz="1200" dirty="0" smtClean="0"/>
              <a:t>・都市魅力の</a:t>
            </a:r>
            <a:r>
              <a:rPr lang="en-US" altLang="ja-JP" sz="1200" dirty="0" smtClean="0"/>
              <a:t>PR</a:t>
            </a:r>
            <a:r>
              <a:rPr lang="ja-JP" altLang="en-US" sz="1200" dirty="0"/>
              <a:t>の</a:t>
            </a:r>
            <a:r>
              <a:rPr lang="ja-JP" altLang="en-US" sz="1200" dirty="0" smtClean="0"/>
              <a:t>弱さ</a:t>
            </a:r>
            <a:endParaRPr lang="en-US" altLang="ja-JP" sz="1200" dirty="0" smtClean="0"/>
          </a:p>
          <a:p>
            <a:pPr marL="72000" indent="-457200">
              <a:defRPr/>
            </a:pPr>
            <a:r>
              <a:rPr lang="ja-JP" altLang="en-US" sz="1200" dirty="0" smtClean="0"/>
              <a:t>・外国人の受入体制が不十分</a:t>
            </a:r>
            <a:endParaRPr lang="en-US" altLang="ja-JP" sz="1200" b="1" u="sng" dirty="0">
              <a:solidFill>
                <a:srgbClr val="0070C0"/>
              </a:solidFill>
            </a:endParaRPr>
          </a:p>
          <a:p>
            <a:pPr marL="72000" lvl="0" indent="-457200">
              <a:defRPr/>
            </a:pPr>
            <a:r>
              <a:rPr lang="ja-JP" altLang="en-US" sz="1200" dirty="0" smtClean="0">
                <a:solidFill>
                  <a:srgbClr val="FF0000"/>
                </a:solidFill>
              </a:rPr>
              <a:t>・住民の高齢化、施設の老朽化</a:t>
            </a:r>
            <a:endParaRPr lang="en-US" altLang="ja-JP" sz="1200" dirty="0">
              <a:solidFill>
                <a:srgbClr val="FF0000"/>
              </a:solidFill>
            </a:endParaRPr>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smtClean="0"/>
              <a:t>＜関連する</a:t>
            </a:r>
            <a:r>
              <a:rPr kumimoji="1" lang="en-US" altLang="ja-JP" sz="1400" b="1" dirty="0" smtClean="0"/>
              <a:t>SDG</a:t>
            </a:r>
            <a:r>
              <a:rPr kumimoji="1" lang="ja-JP" altLang="en-US" sz="1400" b="1" dirty="0" err="1" smtClean="0"/>
              <a:t>ｓ</a:t>
            </a:r>
            <a:r>
              <a:rPr kumimoji="1" lang="ja-JP" altLang="en-US" sz="1400" b="1" dirty="0" smtClean="0"/>
              <a:t>のゴール＞</a:t>
            </a:r>
            <a:endParaRPr kumimoji="1" lang="ja-JP" altLang="en-US" sz="1400" b="1" dirty="0"/>
          </a:p>
        </p:txBody>
      </p:sp>
      <p:sp>
        <p:nvSpPr>
          <p:cNvPr id="8" name="角丸四角形 7"/>
          <p:cNvSpPr/>
          <p:nvPr/>
        </p:nvSpPr>
        <p:spPr>
          <a:xfrm>
            <a:off x="6404320" y="215292"/>
            <a:ext cx="2448272" cy="58597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a:t>
            </a:r>
            <a:r>
              <a:rPr lang="ja-JP" altLang="en-US" sz="1400" b="1" dirty="0" smtClean="0"/>
              <a:t>構築</a:t>
            </a:r>
            <a:endParaRPr kumimoji="1" lang="ja-JP" altLang="en-US" dirty="0"/>
          </a:p>
        </p:txBody>
      </p:sp>
      <p:pic>
        <p:nvPicPr>
          <p:cNvPr id="51"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048" y="1747685"/>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2310658"/>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53" name="図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261" y="1746716"/>
            <a:ext cx="576000" cy="576000"/>
          </a:xfrm>
          <a:prstGeom prst="rect">
            <a:avLst/>
          </a:prstGeom>
        </p:spPr>
      </p:pic>
      <p:pic>
        <p:nvPicPr>
          <p:cNvPr id="54" name="図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878" y="1739955"/>
            <a:ext cx="576000" cy="576000"/>
          </a:xfrm>
          <a:prstGeom prst="rect">
            <a:avLst/>
          </a:prstGeom>
        </p:spPr>
      </p:pic>
      <p:pic>
        <p:nvPicPr>
          <p:cNvPr id="55" name="図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262" y="2310658"/>
            <a:ext cx="576000" cy="576000"/>
          </a:xfrm>
          <a:prstGeom prst="rect">
            <a:avLst/>
          </a:prstGeom>
        </p:spPr>
      </p:pic>
      <p:pic>
        <p:nvPicPr>
          <p:cNvPr id="56" name="図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2049" y="2313572"/>
            <a:ext cx="576000" cy="576000"/>
          </a:xfrm>
          <a:prstGeom prst="rect">
            <a:avLst/>
          </a:prstGeom>
        </p:spPr>
      </p:pic>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Tree>
    <p:extLst>
      <p:ext uri="{BB962C8B-B14F-4D97-AF65-F5344CB8AC3E}">
        <p14:creationId xmlns:p14="http://schemas.microsoft.com/office/powerpoint/2010/main" val="2381537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）定住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」（居住部門）に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おいて、大阪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は、アジアでは東京、福岡に次いで高い評価となっています。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評価や、大都市にもかかわらず、</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比較的職住近接し、通勤時間が</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短い、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衣食住の物価が安いといった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利点も指摘されています。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東京圏への人口流出を防ぐ取組みを進めます。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829269427"/>
              </p:ext>
            </p:extLst>
          </p:nvPr>
        </p:nvGraphicFramePr>
        <p:xfrm>
          <a:off x="755577" y="4739085"/>
          <a:ext cx="4608511" cy="1717699"/>
        </p:xfrm>
        <a:graphic>
          <a:graphicData uri="http://schemas.openxmlformats.org/drawingml/2006/table">
            <a:tbl>
              <a:tblPr firstRow="1" bandRow="1">
                <a:tableStyleId>{5C22544A-7EE6-4342-B048-85BDC9FD1C3A}</a:tableStyleId>
              </a:tblPr>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p>
                      <a:pPr algn="ctr"/>
                      <a:r>
                        <a:rPr kumimoji="1" lang="ja-JP" altLang="en-US" sz="1200" dirty="0" smtClean="0"/>
                        <a:t>順位</a:t>
                      </a:r>
                      <a:endParaRPr kumimoji="1" lang="ja-JP" alt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都市名</a:t>
                      </a:r>
                      <a:endParaRPr kumimoji="1" lang="ja-JP" altLang="en-US" sz="1200" dirty="0"/>
                    </a:p>
                  </a:txBody>
                  <a:tcPr>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得点</a:t>
                      </a:r>
                      <a:endParaRPr kumimoji="1" lang="ja-JP" alt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順位</a:t>
                      </a:r>
                      <a:endParaRPr kumimoji="1" lang="ja-JP" altLang="en-US" sz="12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都市名</a:t>
                      </a:r>
                      <a:endParaRPr kumimoji="1" lang="ja-JP" altLang="en-US" sz="1200" dirty="0"/>
                    </a:p>
                  </a:txBody>
                  <a:tcPr>
                    <a:lnT w="12700" cap="flat" cmpd="sng" algn="ctr">
                      <a:solidFill>
                        <a:schemeClr val="tx1"/>
                      </a:solidFill>
                      <a:prstDash val="solid"/>
                      <a:round/>
                      <a:headEnd type="none" w="med" len="med"/>
                      <a:tailEnd type="none" w="med" len="med"/>
                    </a:lnT>
                  </a:tcPr>
                </a:tc>
                <a:tc>
                  <a:txBody>
                    <a:bodyPr/>
                    <a:lstStyle/>
                    <a:p>
                      <a:pPr algn="ctr"/>
                      <a:r>
                        <a:rPr kumimoji="1" lang="ja-JP" altLang="en-US" sz="1200" dirty="0" smtClean="0"/>
                        <a:t>得点</a:t>
                      </a:r>
                      <a:endParaRPr kumimoji="1" lang="ja-JP" altLang="en-US" sz="12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15032">
                <a:tc>
                  <a:txBody>
                    <a:bodyPr/>
                    <a:lstStyle/>
                    <a:p>
                      <a:pPr algn="ctr"/>
                      <a:r>
                        <a:rPr kumimoji="1" lang="en-US" altLang="ja-JP" sz="1200" dirty="0" smtClean="0"/>
                        <a:t>1</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ベルリン</a:t>
                      </a:r>
                      <a:endParaRPr kumimoji="1" lang="ja-JP" altLang="en-US" sz="1200" dirty="0"/>
                    </a:p>
                  </a:txBody>
                  <a:tcPr/>
                </a:tc>
                <a:tc>
                  <a:txBody>
                    <a:bodyPr/>
                    <a:lstStyle/>
                    <a:p>
                      <a:pPr algn="r"/>
                      <a:r>
                        <a:rPr kumimoji="1" lang="en-US" altLang="ja-JP" sz="1200" dirty="0" smtClean="0"/>
                        <a:t>384.5</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dirty="0" smtClean="0"/>
                        <a:t>9</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東京</a:t>
                      </a:r>
                      <a:endParaRPr kumimoji="1" lang="ja-JP" altLang="en-US" sz="1200" dirty="0"/>
                    </a:p>
                  </a:txBody>
                  <a:tcPr/>
                </a:tc>
                <a:tc>
                  <a:txBody>
                    <a:bodyPr/>
                    <a:lstStyle/>
                    <a:p>
                      <a:pPr algn="r"/>
                      <a:r>
                        <a:rPr kumimoji="1" lang="en-US" altLang="ja-JP" sz="1200" dirty="0" smtClean="0"/>
                        <a:t>358.5</a:t>
                      </a:r>
                      <a:endParaRPr kumimoji="1" lang="ja-JP" altLang="en-US" sz="12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98264">
                <a:tc>
                  <a:txBody>
                    <a:bodyPr/>
                    <a:lstStyle/>
                    <a:p>
                      <a:pPr algn="ctr"/>
                      <a:r>
                        <a:rPr kumimoji="1" lang="en-US" altLang="ja-JP" sz="1200" dirty="0" smtClean="0"/>
                        <a:t>2</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アムステルダム</a:t>
                      </a:r>
                    </a:p>
                  </a:txBody>
                  <a:tcPr/>
                </a:tc>
                <a:tc>
                  <a:txBody>
                    <a:bodyPr/>
                    <a:lstStyle/>
                    <a:p>
                      <a:pPr algn="r"/>
                      <a:r>
                        <a:rPr kumimoji="1" lang="en-US" altLang="ja-JP" sz="1200" dirty="0" smtClean="0"/>
                        <a:t>369.2</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b="0" dirty="0" smtClean="0"/>
                        <a:t>16</a:t>
                      </a:r>
                      <a:endParaRPr kumimoji="1" lang="ja-JP" altLang="en-US" sz="1200" b="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b="0" dirty="0" smtClean="0"/>
                        <a:t>福岡</a:t>
                      </a:r>
                      <a:endParaRPr kumimoji="1" lang="ja-JP" altLang="en-US" sz="1200" b="0" dirty="0"/>
                    </a:p>
                  </a:txBody>
                  <a:tcPr/>
                </a:tc>
                <a:tc>
                  <a:txBody>
                    <a:bodyPr/>
                    <a:lstStyle/>
                    <a:p>
                      <a:pPr algn="r"/>
                      <a:r>
                        <a:rPr kumimoji="1" lang="en-US" altLang="ja-JP" sz="1200" b="0" dirty="0" smtClean="0"/>
                        <a:t>342.1</a:t>
                      </a:r>
                      <a:endParaRPr kumimoji="1" lang="ja-JP" altLang="en-US" sz="1200" b="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81496">
                <a:tc>
                  <a:txBody>
                    <a:bodyPr/>
                    <a:lstStyle/>
                    <a:p>
                      <a:pPr algn="ctr"/>
                      <a:r>
                        <a:rPr kumimoji="1" lang="en-US" altLang="ja-JP" sz="1200" dirty="0" smtClean="0"/>
                        <a:t>3</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t>トロント</a:t>
                      </a:r>
                    </a:p>
                  </a:txBody>
                  <a:tcPr/>
                </a:tc>
                <a:tc>
                  <a:txBody>
                    <a:bodyPr/>
                    <a:lstStyle/>
                    <a:p>
                      <a:pPr algn="r"/>
                      <a:r>
                        <a:rPr kumimoji="1" lang="en-US" altLang="ja-JP" sz="1200" dirty="0" smtClean="0"/>
                        <a:t>369.2</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dirty="0" smtClean="0"/>
                        <a:t>17</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大阪</a:t>
                      </a:r>
                      <a:endParaRPr kumimoji="1" lang="ja-JP" altLang="en-US" sz="1200" dirty="0"/>
                    </a:p>
                  </a:txBody>
                  <a:tcPr/>
                </a:tc>
                <a:tc>
                  <a:txBody>
                    <a:bodyPr/>
                    <a:lstStyle/>
                    <a:p>
                      <a:pPr algn="r"/>
                      <a:r>
                        <a:rPr kumimoji="1" lang="en-US" altLang="ja-JP" sz="1200" dirty="0" smtClean="0"/>
                        <a:t>341.0</a:t>
                      </a:r>
                      <a:endParaRPr kumimoji="1" lang="ja-JP" altLang="en-US" sz="12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64728">
                <a:tc>
                  <a:txBody>
                    <a:bodyPr/>
                    <a:lstStyle/>
                    <a:p>
                      <a:pPr algn="ctr"/>
                      <a:r>
                        <a:rPr kumimoji="1" lang="en-US" altLang="ja-JP" sz="1200" dirty="0" smtClean="0"/>
                        <a:t>4</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バルセロナ</a:t>
                      </a:r>
                      <a:endParaRPr kumimoji="1" lang="ja-JP" altLang="en-US" sz="1200" dirty="0"/>
                    </a:p>
                  </a:txBody>
                  <a:tcPr/>
                </a:tc>
                <a:tc>
                  <a:txBody>
                    <a:bodyPr/>
                    <a:lstStyle/>
                    <a:p>
                      <a:pPr algn="r"/>
                      <a:r>
                        <a:rPr kumimoji="1" lang="en-US" altLang="ja-JP" sz="1200" dirty="0" smtClean="0"/>
                        <a:t>368.9</a:t>
                      </a:r>
                      <a:endParaRPr kumimoji="1" lang="ja-JP" altLang="en-US" sz="1200" dirty="0"/>
                    </a:p>
                  </a:txBody>
                  <a:tcPr>
                    <a:lnR w="12700" cap="flat" cmpd="sng" algn="ctr">
                      <a:solidFill>
                        <a:schemeClr val="tx1"/>
                      </a:solidFill>
                      <a:prstDash val="solid"/>
                      <a:round/>
                      <a:headEnd type="none" w="med" len="med"/>
                      <a:tailEnd type="none" w="med" len="med"/>
                    </a:lnR>
                  </a:tcPr>
                </a:tc>
                <a:tc>
                  <a:txBody>
                    <a:bodyPr/>
                    <a:lstStyle/>
                    <a:p>
                      <a:pPr algn="ctr"/>
                      <a:r>
                        <a:rPr kumimoji="1" lang="en-US" altLang="ja-JP" sz="1200" dirty="0" smtClean="0"/>
                        <a:t>18</a:t>
                      </a:r>
                      <a:endParaRPr kumimoji="1" lang="ja-JP" altLang="en-US" sz="1200" dirty="0"/>
                    </a:p>
                  </a:txBody>
                  <a:tcPr>
                    <a:lnL w="12700" cap="flat" cmpd="sng" algn="ctr">
                      <a:solidFill>
                        <a:schemeClr val="tx1"/>
                      </a:solidFill>
                      <a:prstDash val="solid"/>
                      <a:round/>
                      <a:headEnd type="none" w="med" len="med"/>
                      <a:tailEnd type="none" w="med" len="med"/>
                    </a:lnL>
                  </a:tcPr>
                </a:tc>
                <a:tc>
                  <a:txBody>
                    <a:bodyPr/>
                    <a:lstStyle/>
                    <a:p>
                      <a:r>
                        <a:rPr kumimoji="1" lang="ja-JP" altLang="en-US" sz="1200" dirty="0" smtClean="0"/>
                        <a:t>ｸｱﾗﾙﾝﾌﾟｰﾙ</a:t>
                      </a:r>
                      <a:endParaRPr kumimoji="1" lang="ja-JP" altLang="en-US" sz="1200" dirty="0"/>
                    </a:p>
                  </a:txBody>
                  <a:tcPr/>
                </a:tc>
                <a:tc>
                  <a:txBody>
                    <a:bodyPr/>
                    <a:lstStyle/>
                    <a:p>
                      <a:pPr algn="r"/>
                      <a:r>
                        <a:rPr kumimoji="1" lang="en-US" altLang="ja-JP" sz="1200" dirty="0" smtClean="0"/>
                        <a:t>336.0</a:t>
                      </a:r>
                      <a:endParaRPr kumimoji="1" lang="ja-JP" altLang="en-US" sz="12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19968">
                <a:tc>
                  <a:txBody>
                    <a:bodyPr/>
                    <a:lstStyle/>
                    <a:p>
                      <a:pPr algn="ctr"/>
                      <a:r>
                        <a:rPr kumimoji="1" lang="en-US" altLang="ja-JP" sz="1200" dirty="0" smtClean="0"/>
                        <a:t>5</a:t>
                      </a:r>
                      <a:endParaRPr kumimoji="1" lang="ja-JP" alt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sz="1200" dirty="0" smtClean="0"/>
                        <a:t>マドリード</a:t>
                      </a:r>
                      <a:endParaRPr kumimoji="1" lang="ja-JP" altLang="en-US" sz="1200" dirty="0"/>
                    </a:p>
                  </a:txBody>
                  <a:tcP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368.0</a:t>
                      </a:r>
                      <a:endParaRPr kumimoji="1" lang="ja-JP" altLang="en-US" sz="12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t>22</a:t>
                      </a:r>
                      <a:endParaRPr kumimoji="1" lang="ja-JP" altLang="en-US" sz="12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sz="1200" dirty="0" smtClean="0"/>
                        <a:t>シンガポール</a:t>
                      </a:r>
                      <a:endParaRPr kumimoji="1" lang="ja-JP" altLang="en-US" sz="1200" dirty="0"/>
                    </a:p>
                  </a:txBody>
                  <a:tcPr>
                    <a:lnB w="12700" cap="flat" cmpd="sng" algn="ctr">
                      <a:solidFill>
                        <a:schemeClr val="tx1"/>
                      </a:solidFill>
                      <a:prstDash val="solid"/>
                      <a:round/>
                      <a:headEnd type="none" w="med" len="med"/>
                      <a:tailEnd type="none" w="med" len="med"/>
                    </a:lnB>
                  </a:tcPr>
                </a:tc>
                <a:tc>
                  <a:txBody>
                    <a:bodyPr/>
                    <a:lstStyle/>
                    <a:p>
                      <a:pPr algn="r"/>
                      <a:r>
                        <a:rPr kumimoji="1" lang="en-US" altLang="ja-JP" sz="1200" dirty="0" smtClean="0"/>
                        <a:t>320.2</a:t>
                      </a:r>
                      <a:endParaRPr kumimoji="1" lang="ja-JP" altLang="en-US" sz="12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正方形/長方形 10"/>
          <p:cNvSpPr/>
          <p:nvPr/>
        </p:nvSpPr>
        <p:spPr>
          <a:xfrm>
            <a:off x="683568" y="6539293"/>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出典：森</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記念</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財団「世界</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の都市総合力</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384260"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居住部門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大阪の魅力（戻りたい理由）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700" dirty="0"/>
          </a:p>
        </p:txBody>
      </p:sp>
      <p:sp>
        <p:nvSpPr>
          <p:cNvPr id="24" name="正方形/長方形 23"/>
          <p:cNvSpPr/>
          <p:nvPr/>
        </p:nvSpPr>
        <p:spPr>
          <a:xfrm>
            <a:off x="378097" y="620688"/>
            <a:ext cx="8460940" cy="1152128"/>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smtClean="0">
                <a:solidFill>
                  <a:schemeClr val="tx1"/>
                </a:solidFill>
              </a:rPr>
              <a:t>【</a:t>
            </a:r>
            <a:r>
              <a:rPr lang="ja-JP" altLang="en-US" sz="1400" b="1" dirty="0">
                <a:solidFill>
                  <a:schemeClr val="tx1"/>
                </a:solidFill>
              </a:rPr>
              <a:t>具体的</a:t>
            </a:r>
            <a:r>
              <a:rPr kumimoji="1" lang="ja-JP" altLang="en-US" sz="1400" b="1" dirty="0" smtClean="0">
                <a:solidFill>
                  <a:schemeClr val="tx1"/>
                </a:solidFill>
              </a:rPr>
              <a:t>目標</a:t>
            </a:r>
            <a:r>
              <a:rPr kumimoji="1" lang="en-US" altLang="ja-JP" sz="1400" b="1" dirty="0" smtClean="0">
                <a:solidFill>
                  <a:schemeClr val="tx1"/>
                </a:solidFill>
              </a:rPr>
              <a:t>】</a:t>
            </a:r>
          </a:p>
          <a:p>
            <a:r>
              <a:rPr lang="ja-JP" altLang="en-US" sz="1400" b="1" dirty="0" smtClean="0">
                <a:solidFill>
                  <a:schemeClr val="tx1"/>
                </a:solidFill>
              </a:rPr>
              <a:t>○　来阪外国人：</a:t>
            </a:r>
            <a:r>
              <a:rPr lang="en-US" altLang="ja-JP" sz="1400" b="1" dirty="0" smtClean="0">
                <a:solidFill>
                  <a:schemeClr val="tx1"/>
                </a:solidFill>
              </a:rPr>
              <a:t>1142</a:t>
            </a:r>
            <a:r>
              <a:rPr lang="ja-JP" altLang="en-US" sz="1400" b="1" dirty="0" smtClean="0">
                <a:solidFill>
                  <a:schemeClr val="tx1"/>
                </a:solidFill>
              </a:rPr>
              <a:t>万人（</a:t>
            </a:r>
            <a:r>
              <a:rPr lang="en-US" altLang="ja-JP" sz="1400" b="1" dirty="0" smtClean="0">
                <a:solidFill>
                  <a:schemeClr val="tx1"/>
                </a:solidFill>
              </a:rPr>
              <a:t>2018</a:t>
            </a:r>
            <a:r>
              <a:rPr lang="ja-JP" altLang="en-US" sz="1400" b="1" dirty="0" smtClean="0">
                <a:solidFill>
                  <a:schemeClr val="tx1"/>
                </a:solidFill>
              </a:rPr>
              <a:t>年）➡　</a:t>
            </a:r>
            <a:r>
              <a:rPr lang="en-US" altLang="ja-JP" sz="1400" b="1" dirty="0" smtClean="0">
                <a:solidFill>
                  <a:schemeClr val="tx1"/>
                </a:solidFill>
              </a:rPr>
              <a:t>1,300</a:t>
            </a:r>
            <a:r>
              <a:rPr lang="ja-JP" altLang="en-US" sz="1400" b="1" dirty="0" smtClean="0">
                <a:solidFill>
                  <a:schemeClr val="tx1"/>
                </a:solidFill>
              </a:rPr>
              <a:t>万人</a:t>
            </a:r>
            <a:r>
              <a:rPr lang="en-US" altLang="ja-JP" sz="1400" b="1" dirty="0" smtClean="0">
                <a:solidFill>
                  <a:schemeClr val="tx1"/>
                </a:solidFill>
              </a:rPr>
              <a:t>【2020</a:t>
            </a:r>
            <a:r>
              <a:rPr lang="ja-JP" altLang="en-US" sz="1400" b="1" dirty="0" smtClean="0">
                <a:solidFill>
                  <a:schemeClr val="tx1"/>
                </a:solidFill>
              </a:rPr>
              <a:t>年まで</a:t>
            </a:r>
            <a:r>
              <a:rPr lang="en-US" altLang="ja-JP" sz="1400" b="1" dirty="0" smtClean="0">
                <a:solidFill>
                  <a:schemeClr val="tx1"/>
                </a:solidFill>
              </a:rPr>
              <a:t>】</a:t>
            </a:r>
          </a:p>
          <a:p>
            <a:r>
              <a:rPr lang="ja-JP" altLang="en-US" sz="1400" dirty="0" smtClean="0">
                <a:solidFill>
                  <a:srgbClr val="FF0000"/>
                </a:solidFill>
              </a:rPr>
              <a:t>〇</a:t>
            </a:r>
            <a:r>
              <a:rPr lang="ja-JP" altLang="en-US" sz="1400" b="1" dirty="0">
                <a:solidFill>
                  <a:srgbClr val="FF0000"/>
                </a:solidFill>
              </a:rPr>
              <a:t>　転入超過率（対全　国）：</a:t>
            </a:r>
            <a:r>
              <a:rPr lang="en-US" altLang="ja-JP" sz="1400" b="1" dirty="0">
                <a:solidFill>
                  <a:srgbClr val="FF0000"/>
                </a:solidFill>
              </a:rPr>
              <a:t>0.06</a:t>
            </a:r>
            <a:r>
              <a:rPr lang="ja-JP" altLang="en-US" sz="1400" b="1" dirty="0">
                <a:solidFill>
                  <a:srgbClr val="FF0000"/>
                </a:solidFill>
              </a:rPr>
              <a:t>％（</a:t>
            </a:r>
            <a:r>
              <a:rPr lang="en-US" altLang="ja-JP" sz="1400" b="1" dirty="0">
                <a:solidFill>
                  <a:srgbClr val="FF0000"/>
                </a:solidFill>
              </a:rPr>
              <a:t>2018</a:t>
            </a:r>
            <a:r>
              <a:rPr lang="ja-JP" altLang="en-US" sz="1400" b="1" dirty="0">
                <a:solidFill>
                  <a:srgbClr val="FF0000"/>
                </a:solidFill>
              </a:rPr>
              <a:t>年）➡　前年を上回る</a:t>
            </a:r>
            <a:endParaRPr lang="en-US" altLang="ja-JP" sz="1400" b="1" dirty="0">
              <a:solidFill>
                <a:srgbClr val="FF0000"/>
              </a:solidFill>
            </a:endParaRPr>
          </a:p>
          <a:p>
            <a:r>
              <a:rPr kumimoji="1" lang="ja-JP" altLang="en-US" sz="1400" b="1" dirty="0" smtClean="0">
                <a:solidFill>
                  <a:schemeClr val="tx1"/>
                </a:solidFill>
              </a:rPr>
              <a:t>○　転出超過率（対東京圏）：</a:t>
            </a:r>
            <a:r>
              <a:rPr kumimoji="1" lang="en-US" altLang="ja-JP" sz="1400" b="1" dirty="0" smtClean="0">
                <a:solidFill>
                  <a:schemeClr val="tx1"/>
                </a:solidFill>
              </a:rPr>
              <a:t>0.134</a:t>
            </a:r>
            <a:r>
              <a:rPr kumimoji="1" lang="ja-JP" altLang="en-US" sz="1400" b="1" dirty="0" smtClean="0">
                <a:solidFill>
                  <a:schemeClr val="tx1"/>
                </a:solidFill>
              </a:rPr>
              <a:t>％（</a:t>
            </a:r>
            <a:r>
              <a:rPr kumimoji="1" lang="en-US" altLang="ja-JP" sz="1400" b="1" dirty="0" smtClean="0">
                <a:solidFill>
                  <a:schemeClr val="tx1"/>
                </a:solidFill>
              </a:rPr>
              <a:t>2018</a:t>
            </a:r>
            <a:r>
              <a:rPr kumimoji="1" lang="ja-JP" altLang="en-US" sz="1400" b="1" dirty="0" smtClean="0">
                <a:solidFill>
                  <a:schemeClr val="tx1"/>
                </a:solidFill>
              </a:rPr>
              <a:t>年）➡　前年を下回る</a:t>
            </a:r>
            <a:endParaRPr kumimoji="1" lang="en-US" altLang="ja-JP" sz="1400" b="1" dirty="0" smtClean="0">
              <a:solidFill>
                <a:schemeClr val="tx1"/>
              </a:solidFill>
            </a:endParaRPr>
          </a:p>
          <a:p>
            <a:r>
              <a:rPr lang="ja-JP" altLang="en-US" sz="1000" dirty="0" smtClean="0">
                <a:solidFill>
                  <a:schemeClr val="tx1"/>
                </a:solidFill>
              </a:rPr>
              <a:t>　　　　</a:t>
            </a:r>
            <a:r>
              <a:rPr lang="en-US" altLang="zh-TW" sz="1000" dirty="0" smtClean="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a:t>
            </a:r>
            <a:r>
              <a:rPr lang="en-US" altLang="zh-TW" sz="1000" dirty="0" smtClean="0">
                <a:solidFill>
                  <a:schemeClr val="tx1"/>
                </a:solidFill>
              </a:rPr>
              <a:t>100</a:t>
            </a:r>
            <a:endParaRPr kumimoji="1" lang="en-US" altLang="ja-JP" sz="1400" b="1" dirty="0" smtClean="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06942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2" name="正方形/長方形 1"/>
          <p:cNvSpPr/>
          <p:nvPr/>
        </p:nvSpPr>
        <p:spPr>
          <a:xfrm>
            <a:off x="395535" y="677018"/>
            <a:ext cx="8568953" cy="3970318"/>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などにより、定住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魅力の向上を図ります。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空家を都市の居住魅力を向上させる潜在的な資産と捉え、周辺に悪影響を及ぼす空家（特定空家等）に対する取組みと、空家の利活用や適正管理、除却につながる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smtClean="0">
                <a:cs typeface="Meiryo UI" panose="020B0604030504040204" pitchFamily="50" charset="-128"/>
              </a:rPr>
              <a:t>Topic</a:t>
            </a:r>
            <a:r>
              <a:rPr lang="ja-JP" altLang="en-US" sz="1400" dirty="0">
                <a:cs typeface="Meiryo UI" panose="020B0604030504040204" pitchFamily="50" charset="-128"/>
              </a:rPr>
              <a:t>⑭</a:t>
            </a:r>
            <a:r>
              <a:rPr lang="ja-JP" altLang="en-US" sz="1400" dirty="0" smtClean="0">
                <a:cs typeface="Meiryo UI" panose="020B0604030504040204" pitchFamily="50" charset="-128"/>
              </a:rPr>
              <a:t>：</a:t>
            </a:r>
            <a:r>
              <a:rPr lang="ja-JP" altLang="en-US" sz="1400" dirty="0">
                <a:cs typeface="Meiryo UI" panose="020B0604030504040204" pitchFamily="50" charset="-128"/>
              </a:rPr>
              <a:t>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スマートシティ推進</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により、府内</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全域で住民の</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向上を図るため</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における交通の確保・</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維持を</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はじめとする</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を活用したまちづくりや行政の</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化等について市町村とも連携</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498814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smtClean="0">
                <a:solidFill>
                  <a:schemeClr val="tx1"/>
                </a:solidFill>
              </a:rPr>
              <a:t>⑬　空家対策</a:t>
            </a:r>
            <a:endParaRPr lang="en-US" altLang="ja-JP" sz="1400" b="1" dirty="0" smtClean="0">
              <a:solidFill>
                <a:schemeClr val="tx1"/>
              </a:solidFill>
            </a:endParaRPr>
          </a:p>
          <a:p>
            <a:pPr marL="108000" algn="just">
              <a:spcBef>
                <a:spcPts val="600"/>
              </a:spcBef>
            </a:pPr>
            <a:r>
              <a:rPr lang="ja-JP" altLang="en-US" sz="1400" dirty="0" smtClean="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sp>
        <p:nvSpPr>
          <p:cNvPr id="4" name="テキスト ボックス 3"/>
          <p:cNvSpPr txBox="1"/>
          <p:nvPr/>
        </p:nvSpPr>
        <p:spPr>
          <a:xfrm>
            <a:off x="671062" y="2669869"/>
            <a:ext cx="7919527"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smtClean="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a:t>
            </a:r>
            <a:r>
              <a:rPr kumimoji="0" lang="ja-JP" altLang="en-US" sz="1400" kern="0" dirty="0" smtClean="0">
                <a:latin typeface="+mn-ea"/>
                <a:cs typeface="Meiryo UI" panose="020B0604030504040204" pitchFamily="50" charset="-128"/>
              </a:rPr>
              <a:t>・リノベーションまちづくり</a:t>
            </a:r>
            <a:r>
              <a:rPr kumimoji="0" lang="en-US" altLang="ja-JP" sz="1400" kern="0" baseline="30000" dirty="0" smtClean="0">
                <a:latin typeface="+mn-ea"/>
                <a:cs typeface="Meiryo UI" panose="020B0604030504040204" pitchFamily="50" charset="-128"/>
              </a:rPr>
              <a:t>※</a:t>
            </a:r>
            <a:r>
              <a:rPr kumimoji="0" lang="ja-JP" altLang="en-US" sz="1400" kern="0" dirty="0" err="1" smtClean="0">
                <a:latin typeface="+mn-ea"/>
                <a:cs typeface="Meiryo UI" panose="020B0604030504040204" pitchFamily="50" charset="-128"/>
              </a:rPr>
              <a:t>や空家除却</a:t>
            </a:r>
            <a:r>
              <a:rPr kumimoji="0" lang="ja-JP" altLang="en-US" sz="1400" kern="0" dirty="0" smtClean="0">
                <a:latin typeface="+mn-ea"/>
                <a:cs typeface="Meiryo UI" panose="020B0604030504040204" pitchFamily="50" charset="-128"/>
              </a:rPr>
              <a:t>後の跡地活用など、地域のまちづくり主体である市町村が、地域課題</a:t>
            </a:r>
            <a:r>
              <a:rPr kumimoji="0" lang="ja-JP" altLang="en-US" sz="1400" kern="0" dirty="0">
                <a:latin typeface="+mn-ea"/>
                <a:cs typeface="Meiryo UI" panose="020B0604030504040204" pitchFamily="50" charset="-128"/>
              </a:rPr>
              <a:t>の</a:t>
            </a:r>
            <a:r>
              <a:rPr kumimoji="0" lang="ja-JP" altLang="en-US" sz="1400" kern="0" dirty="0" smtClean="0">
                <a:latin typeface="+mn-ea"/>
                <a:cs typeface="Meiryo UI" panose="020B0604030504040204" pitchFamily="50" charset="-128"/>
              </a:rPr>
              <a:t>複合的解決を目指すまちづくりの観点にたって、空家等の活用を促進する取組みの府域展開を図っています。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smtClean="0"/>
              <a:t>　空家は、年々</a:t>
            </a:r>
            <a:r>
              <a:rPr lang="ja-JP" altLang="en-US" sz="1400" dirty="0"/>
              <a:t>増加傾向</a:t>
            </a:r>
            <a:r>
              <a:rPr lang="ja-JP" altLang="en-US" sz="1400" dirty="0" smtClean="0"/>
              <a:t>にあり、今後更に増加していく</a:t>
            </a:r>
            <a:r>
              <a:rPr lang="ja-JP" altLang="en-US" sz="1400" dirty="0"/>
              <a:t>と</a:t>
            </a:r>
            <a:r>
              <a:rPr lang="ja-JP" altLang="en-US" sz="1400" dirty="0" smtClean="0"/>
              <a:t>、</a:t>
            </a:r>
            <a:r>
              <a:rPr lang="ja-JP" altLang="en-US" sz="1400" dirty="0"/>
              <a:t>まちの安全性、防災性の低下を引き起こすとともに、都市</a:t>
            </a:r>
            <a:r>
              <a:rPr lang="ja-JP" altLang="en-US" sz="1400" dirty="0" smtClean="0"/>
              <a:t>景観を阻害するなど</a:t>
            </a:r>
            <a:r>
              <a:rPr lang="ja-JP" altLang="en-US" sz="1400" dirty="0"/>
              <a:t>、都市の居住魅力の低下につながるため、その対策は喫緊の課題です。</a:t>
            </a:r>
            <a:endParaRPr lang="en-US" altLang="ja-JP" sz="1400" dirty="0"/>
          </a:p>
          <a:p>
            <a:pPr marL="108000" lvl="0" algn="just">
              <a:spcBef>
                <a:spcPts val="600"/>
              </a:spcBef>
            </a:pPr>
            <a:r>
              <a:rPr lang="ja-JP" altLang="en-US" sz="1400" dirty="0"/>
              <a:t>　</a:t>
            </a:r>
            <a:r>
              <a:rPr lang="ja-JP" altLang="en-US" sz="1400" dirty="0" smtClean="0"/>
              <a:t>大阪府では、府域における取組み</a:t>
            </a:r>
            <a:r>
              <a:rPr lang="ja-JP" altLang="en-US" sz="1400" dirty="0"/>
              <a:t>の方向性</a:t>
            </a:r>
            <a:r>
              <a:rPr lang="ja-JP" altLang="en-US" sz="1400" dirty="0" smtClean="0"/>
              <a:t>と対応</a:t>
            </a:r>
            <a:r>
              <a:rPr lang="ja-JP" altLang="en-US" sz="1400" dirty="0"/>
              <a:t>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が定める空家等対策計画等に基づき、適正な管理が行われず地域住民の生活環境に深刻な影響を及ぼしている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空家へ</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の対策や空家の多様な利活用による地域の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まちづくりな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smtClean="0"/>
              <a:t>※</a:t>
            </a:r>
            <a:r>
              <a:rPr kumimoji="1" lang="ja-JP" altLang="en-US" sz="1050" dirty="0" smtClean="0"/>
              <a:t>リノベーションまちづくりと</a:t>
            </a:r>
            <a:r>
              <a:rPr lang="ja-JP" altLang="en-US" sz="1050" dirty="0"/>
              <a:t>は</a:t>
            </a:r>
            <a:r>
              <a:rPr lang="ja-JP" altLang="en-US" sz="1050" dirty="0" smtClean="0"/>
              <a:t>、まちづくりの核となる遊休</a:t>
            </a:r>
            <a:r>
              <a:rPr lang="ja-JP" altLang="en-US" sz="1050" dirty="0"/>
              <a:t>不動産（空家、空き</a:t>
            </a:r>
            <a:r>
              <a:rPr lang="ja-JP" altLang="en-US" sz="1050" dirty="0" smtClean="0"/>
              <a:t>店舗等</a:t>
            </a:r>
            <a:r>
              <a:rPr lang="ja-JP" altLang="en-US" sz="1050" dirty="0"/>
              <a:t>）を民間主導でリノベーションの手法により再生し</a:t>
            </a:r>
            <a:r>
              <a:rPr lang="ja-JP" altLang="en-US" sz="1050" dirty="0" smtClean="0"/>
              <a:t>、近傍の物件にも連鎖的</a:t>
            </a:r>
            <a:r>
              <a:rPr lang="ja-JP" altLang="en-US" sz="1050" dirty="0"/>
              <a:t>に展開させることにより、まち全体の魅力向上、地域活性化を図る公民連携による</a:t>
            </a:r>
            <a:r>
              <a:rPr lang="ja-JP" altLang="en-US" sz="1050" dirty="0" smtClean="0"/>
              <a:t>取組みを指します。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smtClean="0">
                <a:effectLst/>
                <a:latin typeface="+mn-ea"/>
                <a:cs typeface="Meiryo UI" panose="020B0604030504040204" pitchFamily="50" charset="-128"/>
              </a:rPr>
              <a:t>出典：</a:t>
            </a:r>
            <a:r>
              <a:rPr lang="ja-JP" altLang="en-US" sz="800" kern="100" dirty="0" smtClean="0">
                <a:latin typeface="+mn-ea"/>
                <a:cs typeface="Meiryo UI" panose="020B0604030504040204" pitchFamily="50" charset="-128"/>
              </a:rPr>
              <a:t>国土</a:t>
            </a:r>
            <a:r>
              <a:rPr lang="ja-JP" altLang="en-US" sz="800" kern="100" dirty="0">
                <a:latin typeface="+mn-ea"/>
                <a:cs typeface="Meiryo UI" panose="020B0604030504040204" pitchFamily="50" charset="-128"/>
              </a:rPr>
              <a:t>交通省</a:t>
            </a:r>
            <a:r>
              <a:rPr lang="ja-JP" sz="800" kern="100" dirty="0" smtClean="0">
                <a:effectLst/>
                <a:latin typeface="+mn-ea"/>
                <a:cs typeface="Meiryo UI" panose="020B0604030504040204" pitchFamily="50" charset="-128"/>
              </a:rPr>
              <a:t>資料</a:t>
            </a:r>
            <a:r>
              <a:rPr lang="ja-JP" altLang="en-US" sz="800" kern="100" dirty="0" smtClean="0">
                <a:effectLst/>
                <a:latin typeface="+mn-ea"/>
                <a:cs typeface="Meiryo UI" panose="020B0604030504040204" pitchFamily="50" charset="-128"/>
              </a:rPr>
              <a:t>「</a:t>
            </a:r>
            <a:r>
              <a:rPr lang="ja-JP" altLang="en-US" sz="800" kern="100" dirty="0" smtClean="0">
                <a:latin typeface="+mn-ea"/>
                <a:cs typeface="Meiryo UI" panose="020B0604030504040204" pitchFamily="50" charset="-128"/>
              </a:rPr>
              <a:t>遊休</a:t>
            </a:r>
            <a:r>
              <a:rPr lang="ja-JP" altLang="en-US" sz="800" kern="100" dirty="0">
                <a:latin typeface="+mn-ea"/>
                <a:cs typeface="Meiryo UI" panose="020B0604030504040204" pitchFamily="50" charset="-128"/>
              </a:rPr>
              <a:t>不動産の連鎖的再生による</a:t>
            </a:r>
            <a:r>
              <a:rPr lang="ja-JP" altLang="en-US" sz="800" kern="100" dirty="0" smtClean="0">
                <a:latin typeface="+mn-ea"/>
                <a:cs typeface="Meiryo UI" panose="020B0604030504040204" pitchFamily="50" charset="-128"/>
              </a:rPr>
              <a:t>エリアマネジメント」（</a:t>
            </a:r>
            <a:r>
              <a:rPr lang="en-US" altLang="ja-JP" sz="800" kern="100" dirty="0" smtClean="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smtClean="0">
                <a:latin typeface="+mn-ea"/>
                <a:cs typeface="Meiryo UI" panose="020B0604030504040204" pitchFamily="50" charset="-128"/>
              </a:rPr>
              <a:t>日）</a:t>
            </a:r>
            <a:r>
              <a:rPr lang="ja-JP" sz="800" kern="100" dirty="0" smtClean="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smtClean="0">
                <a:latin typeface="+mn-ea"/>
              </a:rPr>
              <a:t>＜リノベーションまちづくり＞</a:t>
            </a:r>
            <a:endParaRPr kumimoji="1" lang="ja-JP" altLang="en-US" sz="1200" dirty="0">
              <a:latin typeface="+mn-ea"/>
            </a:endParaRP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148" t="4654" b="14494"/>
          <a:stretch/>
        </p:blipFill>
        <p:spPr bwMode="auto">
          <a:xfrm>
            <a:off x="7003353" y="3781109"/>
            <a:ext cx="1758434" cy="1368000"/>
          </a:xfrm>
          <a:prstGeom prst="rect">
            <a:avLst/>
          </a:prstGeom>
          <a:noFill/>
          <a:extLst/>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smtClean="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smtClean="0">
                <a:effectLst/>
                <a:latin typeface="Century" panose="02040604050505020304" pitchFamily="18" charset="0"/>
                <a:ea typeface="Meiryo UI" panose="020B0604030504040204" pitchFamily="50" charset="-128"/>
                <a:cs typeface="Meiryo UI" panose="020B0604030504040204" pitchFamily="50" charset="-128"/>
              </a:rPr>
              <a:t>リノベーション</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の</a:t>
            </a:r>
            <a:r>
              <a:rPr lang="ja-JP" sz="1200" kern="100" dirty="0" smtClean="0">
                <a:effectLst/>
                <a:latin typeface="Century" panose="02040604050505020304" pitchFamily="18" charset="0"/>
                <a:ea typeface="Meiryo UI" panose="020B0604030504040204" pitchFamily="50" charset="-128"/>
                <a:cs typeface="Meiryo UI" panose="020B0604030504040204" pitchFamily="50" charset="-128"/>
              </a:rPr>
              <a:t>推進</a:t>
            </a:r>
            <a:r>
              <a:rPr lang="ja-JP" altLang="en-US" sz="1200" kern="100" dirty="0" smtClean="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2" name="正方形/長方形 1"/>
          <p:cNvSpPr/>
          <p:nvPr/>
        </p:nvSpPr>
        <p:spPr>
          <a:xfrm>
            <a:off x="149922" y="504959"/>
            <a:ext cx="8640960" cy="5683607"/>
          </a:xfrm>
          <a:prstGeom prst="rect">
            <a:avLst/>
          </a:prstGeom>
        </p:spPr>
        <p:txBody>
          <a:bodyPr wrap="square">
            <a:spAutoFit/>
          </a:bodyPr>
          <a:lstStyle/>
          <a:p>
            <a:pPr marL="180000" indent="-457200" algn="just">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（２）都市</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外国人観光客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の受入環境の整備や国際エンターテイメント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創出など、世界に通用する都市魅力を創造し、インバウンドの強化を図ります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を特徴づける歴史的なまちなみや自然、食、地域の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伝統的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祭りなど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多彩な魅力資源を人々のシビックプライドにつなげるとともに、地域の連携強化を図りつつ府域への集客・回遊を促進します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緩和による公共空間の活用促進など、文化・芸術・スポーツ活動が積極的に展開される環境を整えることで、国内外からの集客を促進し、にぎわいと交流人口の拡大を図ります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。また、地域が有するあらゆる資源</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活かした地域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独自のまちづくりを進め、都市の成長を加速します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。こう</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した都市魅力を創出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し、内外</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ことで、大阪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のイメージアップを図ります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海外の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玄関口である「中継都市・大阪」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エンターテイメントや</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様々な機能を持つ「統合型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を創造します。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t>MICE</a:t>
            </a:r>
            <a:r>
              <a:rPr lang="ja-JP" altLang="en-US" sz="1050" dirty="0" smtClean="0"/>
              <a:t>・・・</a:t>
            </a:r>
            <a:r>
              <a:rPr lang="en-US" altLang="ja-JP" sz="1050" dirty="0" smtClean="0"/>
              <a:t>Meeting</a:t>
            </a:r>
            <a:r>
              <a:rPr lang="ja-JP" altLang="en-US" sz="1050" dirty="0"/>
              <a:t>（会議・研修・セミナー）、</a:t>
            </a:r>
            <a:r>
              <a:rPr lang="en-US" altLang="ja-JP" sz="1050" dirty="0"/>
              <a:t>Incentive tour</a:t>
            </a:r>
            <a:r>
              <a:rPr lang="ja-JP" altLang="en-US" sz="1050" dirty="0"/>
              <a:t>（報奨・招待旅行</a:t>
            </a:r>
            <a:r>
              <a:rPr lang="ja-JP" altLang="en-US" sz="1050" dirty="0" smtClean="0"/>
              <a:t>）</a:t>
            </a:r>
            <a:r>
              <a:rPr lang="ja-JP" altLang="en-US" sz="1050" dirty="0"/>
              <a:t>、</a:t>
            </a:r>
            <a:r>
              <a:rPr lang="en-US" altLang="ja-JP" sz="1050" dirty="0" smtClean="0"/>
              <a:t>Convention </a:t>
            </a:r>
            <a:r>
              <a:rPr lang="ja-JP" altLang="en-US" sz="1050" dirty="0"/>
              <a:t>または</a:t>
            </a:r>
            <a:r>
              <a:rPr lang="en-US" altLang="ja-JP" sz="1050" dirty="0"/>
              <a:t>Conference</a:t>
            </a:r>
            <a:r>
              <a:rPr lang="ja-JP" altLang="en-US" sz="1050" dirty="0"/>
              <a:t>（大会・学会・国際会議</a:t>
            </a:r>
            <a:r>
              <a:rPr lang="ja-JP" altLang="en-US" sz="1050" dirty="0" smtClean="0"/>
              <a:t>）、</a:t>
            </a:r>
            <a:r>
              <a:rPr lang="en-US" altLang="ja-JP" sz="1050" dirty="0" smtClean="0"/>
              <a:t/>
            </a:r>
            <a:br>
              <a:rPr lang="en-US" altLang="ja-JP" sz="1050" dirty="0" smtClean="0"/>
            </a:br>
            <a:r>
              <a:rPr lang="ja-JP" altLang="en-US" sz="1050" dirty="0" smtClean="0"/>
              <a:t>　　　　　　　　</a:t>
            </a:r>
            <a:r>
              <a:rPr lang="en-US" altLang="ja-JP" sz="1050" dirty="0" smtClean="0"/>
              <a:t>Exhibition</a:t>
            </a:r>
            <a:r>
              <a:rPr lang="ja-JP" altLang="en-US" sz="1050" dirty="0"/>
              <a:t>（展示会）の頭文字をとった</a:t>
            </a:r>
            <a:r>
              <a:rPr lang="ja-JP" altLang="en-US" sz="1050" dirty="0" smtClean="0"/>
              <a:t>造語。ビジネストラベル</a:t>
            </a:r>
            <a:r>
              <a:rPr lang="ja-JP" altLang="en-US" sz="1050" dirty="0"/>
              <a:t>の一</a:t>
            </a:r>
            <a:r>
              <a:rPr lang="ja-JP" altLang="en-US" sz="1050" dirty="0" smtClean="0"/>
              <a:t>形態。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年東京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オリンピック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・パラリンピックの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開催を控え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、日本への更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なる観光客の増加が見込まれる中、大阪へ</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の誘客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促進に向け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t>観光客</a:t>
            </a:r>
            <a:r>
              <a:rPr lang="ja-JP" altLang="ja-JP" sz="1400" dirty="0"/>
              <a:t>受入のための基盤整備、文化・生活習慣に配慮した対応</a:t>
            </a:r>
            <a:r>
              <a:rPr lang="ja-JP" altLang="ja-JP" sz="1400" dirty="0" smtClean="0"/>
              <a:t>など</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を推進します。また、</a:t>
            </a:r>
            <a:r>
              <a:rPr lang="ja-JP" altLang="ja-JP" sz="1400" dirty="0"/>
              <a:t>世界的なスポーツイベントやトップアスリートなど</a:t>
            </a:r>
            <a:r>
              <a:rPr lang="ja-JP" altLang="ja-JP" sz="1400" dirty="0" smtClean="0"/>
              <a:t>大阪</a:t>
            </a:r>
            <a:r>
              <a:rPr lang="ja-JP" altLang="en-US" sz="1400" dirty="0" smtClean="0"/>
              <a:t>が有する</a:t>
            </a:r>
            <a:r>
              <a:rPr lang="ja-JP" altLang="ja-JP" sz="1400" dirty="0" smtClean="0"/>
              <a:t>豊富</a:t>
            </a:r>
            <a:r>
              <a:rPr lang="ja-JP" altLang="ja-JP" sz="1400" dirty="0"/>
              <a:t>なスポーツ資源を積極的に活用し</a:t>
            </a:r>
            <a:r>
              <a:rPr lang="ja-JP" altLang="ja-JP" sz="1400" dirty="0" smtClean="0"/>
              <a:t>、観光</a:t>
            </a:r>
            <a:r>
              <a:rPr lang="ja-JP" altLang="ja-JP" sz="1400" dirty="0"/>
              <a:t>集客や大阪の</a:t>
            </a:r>
            <a:r>
              <a:rPr lang="ja-JP" altLang="ja-JP" sz="1400" dirty="0" smtClean="0"/>
              <a:t>活性化</a:t>
            </a:r>
            <a:r>
              <a:rPr lang="ja-JP" altLang="en-US" sz="1400" dirty="0" smtClean="0"/>
              <a:t>を進めます</a:t>
            </a:r>
            <a:r>
              <a:rPr lang="ja-JP" altLang="ja-JP" sz="1400" dirty="0" smtClean="0"/>
              <a:t>。</a:t>
            </a:r>
            <a:endParaRPr lang="en-US" altLang="ja-JP" sz="1400" dirty="0" smtClean="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公益財団法人大阪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」として府内市町村や経済界との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連携強化を図り、「観光地経営」の視点に立った</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大阪における観光地域づくり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また、広域連携</a:t>
            </a:r>
            <a:r>
              <a:rPr lang="en-US" altLang="ja-JP"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観光客の受入環境整備として、無料</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Destination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Management/Marketing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Organization</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観光地域づくり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実現のために戦略策定や、戦略を着実に実施するための調整機能を備えた法人。</a:t>
            </a:r>
          </a:p>
          <a:p>
            <a:pPr marL="180000" indent="-457200" algn="just">
              <a:lnSpc>
                <a:spcPts val="1400"/>
              </a:lnSpc>
            </a:pP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さらに今後成長が期待される産業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の活性化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や都市格の向上、国際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28709968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4766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264533" y="692696"/>
            <a:ext cx="8568952" cy="5855449"/>
          </a:xfrm>
          <a:prstGeom prst="rect">
            <a:avLst/>
          </a:prstGeom>
        </p:spPr>
        <p:txBody>
          <a:bodyPr wrap="square">
            <a:spAutoFit/>
          </a:bodyPr>
          <a:lstStyle/>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、再開発事業などによる鉄道駅周辺等のまちづくりを進め、都市のにぎわいと魅力づくりを推進します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により、国際都市にふさわしい景観の形成、府民へのやすらぎ・憩い空間を提供します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名品）や</a:t>
            </a:r>
            <a:r>
              <a:rPr lang="ja-JP" altLang="en-US" sz="1400" dirty="0">
                <a:cs typeface="Meiryo UI" panose="020B0604030504040204" pitchFamily="50" charset="-128"/>
              </a:rPr>
              <a:t>製品（大阪製ブランド認証製品・伝統工芸品）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等を積極的に発信し、販売力を強化することで、大阪の「魅力」を全国に浸透させるとともに、海外展開に向けた取組みを行います。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の取組みを進めます。</a:t>
            </a:r>
            <a:r>
              <a:rPr lang="ja-JP" altLang="en-US" sz="1400" dirty="0">
                <a:solidFill>
                  <a:srgbClr val="FF0000"/>
                </a:solidFill>
                <a:cs typeface="Meiryo UI" panose="020B0604030504040204" pitchFamily="50" charset="-128"/>
              </a:rPr>
              <a:t>（➡</a:t>
            </a:r>
            <a:r>
              <a:rPr lang="en-US" altLang="ja-JP" sz="1400" dirty="0" smtClean="0">
                <a:solidFill>
                  <a:srgbClr val="FF0000"/>
                </a:solidFill>
                <a:cs typeface="Meiryo UI" panose="020B0604030504040204" pitchFamily="50" charset="-128"/>
              </a:rPr>
              <a:t>Topic</a:t>
            </a:r>
            <a:r>
              <a:rPr lang="ja-JP" altLang="en-US" sz="1400" dirty="0">
                <a:solidFill>
                  <a:srgbClr val="FF0000"/>
                </a:solidFill>
                <a:cs typeface="Meiryo UI" panose="020B0604030504040204" pitchFamily="50" charset="-128"/>
              </a:rPr>
              <a:t>⑮</a:t>
            </a:r>
            <a:r>
              <a:rPr lang="ja-JP" altLang="en-US" sz="1400" dirty="0" smtClean="0">
                <a:solidFill>
                  <a:srgbClr val="FF0000"/>
                </a:solidFill>
                <a:cs typeface="Meiryo UI" panose="020B0604030504040204" pitchFamily="50" charset="-128"/>
              </a:rPr>
              <a:t>：</a:t>
            </a:r>
            <a:r>
              <a:rPr lang="ja-JP" altLang="en-US" sz="1400" dirty="0">
                <a:solidFill>
                  <a:srgbClr val="FF0000"/>
                </a:solidFill>
                <a:cs typeface="Meiryo UI" panose="020B0604030504040204" pitchFamily="50" charset="-128"/>
              </a:rPr>
              <a:t>百舌鳥・古市古墳群の世界遺産登録）</a:t>
            </a:r>
            <a:endParaRPr lang="en-US" altLang="ja-JP" sz="1400" dirty="0">
              <a:solidFill>
                <a:srgbClr val="FF0000"/>
              </a:solidFill>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〇　ダム</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や地下河川など公共施設を活用した新たな観光の提案を行い、施設の有効利用と集客促進を図ります。</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〇　歴史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・自然・文化に育まれた景観資源を再発見し、よりよいまちづくりに役立て、国内外に大阪の魅力を発信する「ビュースポット」の取組みを府内市町村と協力して進めます。また、企業や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公園では、民間の活力やノウハウを活かし、施設の維持管理・新設や、イベント等のソフト事業を戦略的・継続的に実施する</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新たな管理運営制度の取組みを進め、公園の魅力</a:t>
            </a:r>
            <a:r>
              <a:rPr lang="ja-JP" altLang="en-US" sz="1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向上を図ります</a:t>
            </a:r>
            <a:r>
              <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0000"/>
                </a:solidFill>
                <a:cs typeface="Meiryo UI" panose="020B0604030504040204" pitchFamily="50" charset="-128"/>
              </a:rPr>
              <a:t>（➡</a:t>
            </a:r>
            <a:r>
              <a:rPr lang="en-US" altLang="ja-JP" sz="1400" dirty="0" smtClean="0">
                <a:solidFill>
                  <a:srgbClr val="FF0000"/>
                </a:solidFill>
                <a:cs typeface="Meiryo UI" panose="020B0604030504040204" pitchFamily="50" charset="-128"/>
              </a:rPr>
              <a:t>Topic</a:t>
            </a:r>
            <a:r>
              <a:rPr lang="ja-JP" altLang="en-US" sz="1400" dirty="0">
                <a:solidFill>
                  <a:srgbClr val="FF0000"/>
                </a:solidFill>
                <a:cs typeface="Meiryo UI" panose="020B0604030504040204" pitchFamily="50" charset="-128"/>
              </a:rPr>
              <a:t>⑯</a:t>
            </a:r>
            <a:r>
              <a:rPr lang="ja-JP" altLang="en-US" sz="1400" dirty="0" smtClean="0">
                <a:solidFill>
                  <a:srgbClr val="FF0000"/>
                </a:solidFill>
                <a:cs typeface="Meiryo UI" panose="020B0604030504040204" pitchFamily="50" charset="-128"/>
              </a:rPr>
              <a:t>：</a:t>
            </a:r>
            <a:r>
              <a:rPr lang="ja-JP" altLang="en-US" sz="1400" dirty="0">
                <a:solidFill>
                  <a:srgbClr val="FF0000"/>
                </a:solidFill>
                <a:cs typeface="Meiryo UI" panose="020B0604030504040204" pitchFamily="50" charset="-128"/>
              </a:rPr>
              <a:t>民間活力を導入した新たな管理運営制度）</a:t>
            </a:r>
            <a:endParaRPr lang="en-US" altLang="ja-JP"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のさらなる魅力づくりや世界に類を見ない光景観の創出、公共空間を活用した芸術文化活動の推進等を行うとともに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、地域と連携し、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歴史や文化など大阪が有するポテンシャルを活かした都市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魅力の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来阪外国人数については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毎年、最高記録を更新しており、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をはじめと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した国際</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規模の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会議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・イベントが開催されるなど、都市の魅力向上に向けた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着実に進んでいます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p>
          <a:p>
            <a:pPr marL="288000" indent="-5760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　一方で、社会増減について転入超過であるものの、東京圏への転出については、戦略策定時より超過が進んでいる状況であるため、引き続き定住魅力・都市魅力の向上に向けた取組が必要です。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700041522"/>
              </p:ext>
            </p:extLst>
          </p:nvPr>
        </p:nvGraphicFramePr>
        <p:xfrm>
          <a:off x="425248" y="3080698"/>
          <a:ext cx="8433914" cy="229251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現在値</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smtClean="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smtClean="0">
                          <a:solidFill>
                            <a:sysClr val="windowText" lastClr="000000"/>
                          </a:solidFill>
                          <a:latin typeface="+mn-lt"/>
                          <a:ea typeface="ＭＳ Ｐゴシック" panose="020B0600070205080204" pitchFamily="50" charset="-128"/>
                        </a:rPr>
                        <a:t>　</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【2013</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+0.</a:t>
                      </a:r>
                      <a:r>
                        <a:rPr kumimoji="1" lang="ja-JP" altLang="en-US" sz="1050" b="1" dirty="0" smtClean="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smtClean="0">
                          <a:solidFill>
                            <a:sysClr val="windowText" lastClr="000000"/>
                          </a:solidFill>
                          <a:latin typeface="+mn-lt"/>
                        </a:rPr>
                        <a:t>【2016</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ja-JP" altLang="en-US" sz="1050" b="1" dirty="0" smtClean="0">
                          <a:solidFill>
                            <a:sysClr val="windowText" lastClr="000000"/>
                          </a:solidFill>
                          <a:latin typeface="+mn-lt"/>
                        </a:rPr>
                        <a:t>＋</a:t>
                      </a:r>
                      <a:r>
                        <a:rPr kumimoji="1" lang="en-US" altLang="ja-JP" sz="1050" b="1" dirty="0" smtClean="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開業事業所数</a:t>
                      </a:r>
                    </a:p>
                    <a:p>
                      <a:pPr>
                        <a:lnSpc>
                          <a:spcPts val="1400"/>
                        </a:lnSpc>
                      </a:pPr>
                      <a:r>
                        <a:rPr kumimoji="1" lang="ja-JP" altLang="en-US" sz="1050" u="none" dirty="0" smtClean="0">
                          <a:solidFill>
                            <a:sysClr val="windowText" lastClr="000000"/>
                          </a:solidFill>
                          <a:latin typeface="+mn-lt"/>
                        </a:rPr>
                        <a:t>　目標：年間</a:t>
                      </a:r>
                      <a:r>
                        <a:rPr kumimoji="1" lang="en-US" altLang="ja-JP" sz="1050" u="none" dirty="0" smtClean="0">
                          <a:solidFill>
                            <a:sysClr val="windowText" lastClr="000000"/>
                          </a:solidFill>
                          <a:latin typeface="+mn-lt"/>
                        </a:rPr>
                        <a:t>10,000</a:t>
                      </a:r>
                      <a:r>
                        <a:rPr kumimoji="1" lang="ja-JP" altLang="en-US" sz="1050" u="none" dirty="0" smtClean="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年度</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8</a:t>
                      </a:r>
                      <a:r>
                        <a:rPr kumimoji="1" lang="en-US" altLang="zh-CN" sz="1050" b="1" dirty="0" smtClean="0">
                          <a:solidFill>
                            <a:sysClr val="windowText" lastClr="000000"/>
                          </a:solidFill>
                          <a:latin typeface="+mn-lt"/>
                        </a:rPr>
                        <a:t>,</a:t>
                      </a:r>
                      <a:r>
                        <a:rPr kumimoji="1" lang="en-US" altLang="ja-JP" sz="1050" b="1" dirty="0" smtClean="0">
                          <a:solidFill>
                            <a:sysClr val="windowText" lastClr="000000"/>
                          </a:solidFill>
                          <a:latin typeface="+mn-lt"/>
                        </a:rPr>
                        <a:t>463</a:t>
                      </a:r>
                      <a:endParaRPr kumimoji="1" lang="en-US" altLang="zh-CN" sz="1050" b="1" dirty="0" smtClean="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smtClean="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smtClean="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smtClean="0">
                          <a:solidFill>
                            <a:sysClr val="windowText" lastClr="000000"/>
                          </a:solidFill>
                          <a:latin typeface="Meiryo UI" panose="020B0604030504040204" pitchFamily="50" charset="-128"/>
                          <a:ea typeface="Meiryo UI" panose="020B0604030504040204" pitchFamily="50" charset="-128"/>
                        </a:rPr>
                        <a:t>　　強化する</a:t>
                      </a:r>
                      <a:endParaRPr kumimoji="1" lang="ja-JP" altLang="en-US" sz="1200" u="none"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smtClean="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smtClean="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smtClean="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smtClean="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376</a:t>
                      </a:r>
                      <a:endParaRPr kumimoji="1" lang="ja-JP" altLang="en-US" sz="1050" b="1" dirty="0" smtClean="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【2018</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ja-JP" sz="1050" b="1" dirty="0" smtClean="0">
                          <a:solidFill>
                            <a:sysClr val="windowText" lastClr="000000"/>
                          </a:solidFill>
                          <a:latin typeface="+mn-lt"/>
                        </a:rPr>
                        <a:t>1,142</a:t>
                      </a:r>
                    </a:p>
                    <a:p>
                      <a:pPr algn="ctr">
                        <a:lnSpc>
                          <a:spcPts val="1400"/>
                        </a:lnSpc>
                      </a:pPr>
                      <a:r>
                        <a:rPr kumimoji="1" lang="ja-JP" altLang="en-US" sz="900" b="1" dirty="0" smtClean="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smtClean="0">
                          <a:solidFill>
                            <a:sysClr val="windowText" lastClr="000000"/>
                          </a:solidFill>
                          <a:latin typeface="+mn-lt"/>
                        </a:rPr>
                        <a:t>転出超過率（対東京圏）</a:t>
                      </a:r>
                    </a:p>
                    <a:p>
                      <a:pPr>
                        <a:lnSpc>
                          <a:spcPts val="1400"/>
                        </a:lnSpc>
                      </a:pPr>
                      <a:r>
                        <a:rPr kumimoji="1" lang="ja-JP" altLang="en-US" sz="1050" u="none" dirty="0" smtClean="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smtClean="0">
                          <a:solidFill>
                            <a:sysClr val="windowText" lastClr="000000"/>
                          </a:solidFill>
                          <a:latin typeface="+mn-lt"/>
                        </a:rPr>
                        <a:t>【2014</a:t>
                      </a:r>
                      <a:r>
                        <a:rPr kumimoji="1" lang="ja-JP" altLang="en-US" sz="1050" dirty="0" smtClean="0">
                          <a:solidFill>
                            <a:sysClr val="windowText" lastClr="000000"/>
                          </a:solidFill>
                          <a:latin typeface="+mn-lt"/>
                        </a:rPr>
                        <a:t>年</a:t>
                      </a:r>
                      <a:r>
                        <a:rPr kumimoji="1" lang="en-US" altLang="ja-JP" sz="1050" dirty="0" smtClean="0">
                          <a:solidFill>
                            <a:sysClr val="windowText" lastClr="000000"/>
                          </a:solidFill>
                          <a:latin typeface="+mn-lt"/>
                        </a:rPr>
                        <a:t>】</a:t>
                      </a:r>
                    </a:p>
                    <a:p>
                      <a:pPr algn="ctr">
                        <a:lnSpc>
                          <a:spcPts val="1400"/>
                        </a:lnSpc>
                      </a:pPr>
                      <a:r>
                        <a:rPr kumimoji="1" lang="en-US" altLang="zh-CN" sz="1050" b="1" dirty="0" smtClean="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smtClean="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smtClean="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smtClean="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smtClean="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323531" y="1072002"/>
            <a:ext cx="3990170" cy="2215628"/>
            <a:chOff x="323531" y="675926"/>
            <a:chExt cx="3990170" cy="2215628"/>
          </a:xfrm>
        </p:grpSpPr>
        <p:graphicFrame>
          <p:nvGraphicFramePr>
            <p:cNvPr id="24" name="グラフ 23"/>
            <p:cNvGraphicFramePr>
              <a:graphicFrameLocks/>
            </p:cNvGraphicFramePr>
            <p:nvPr>
              <p:extLst>
                <p:ext uri="{D42A27DB-BD31-4B8C-83A1-F6EECF244321}">
                  <p14:modId xmlns:p14="http://schemas.microsoft.com/office/powerpoint/2010/main" val="1979699252"/>
                </p:ext>
              </p:extLst>
            </p:nvPr>
          </p:nvGraphicFramePr>
          <p:xfrm>
            <a:off x="323531" y="675926"/>
            <a:ext cx="3990170" cy="2215628"/>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3758358" y="2686510"/>
              <a:ext cx="432048" cy="15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323531" y="3178973"/>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rgbClr val="FF0000"/>
                </a:solidFill>
              </a:rPr>
              <a:t>Topic</a:t>
            </a:r>
            <a:r>
              <a:rPr lang="ja-JP" altLang="en-US" sz="1400" b="1" dirty="0" smtClean="0">
                <a:solidFill>
                  <a:srgbClr val="FF0000"/>
                </a:solidFill>
              </a:rPr>
              <a:t>⑭　百舌鳥・古市古墳群の世界遺産登録</a:t>
            </a:r>
            <a:endParaRPr lang="en-US" altLang="ja-JP" sz="1400" b="1" dirty="0" smtClean="0">
              <a:solidFill>
                <a:srgbClr val="FF0000"/>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5" name="正方形/長方形 4"/>
          <p:cNvSpPr/>
          <p:nvPr/>
        </p:nvSpPr>
        <p:spPr>
          <a:xfrm>
            <a:off x="431544" y="3397936"/>
            <a:ext cx="8388928" cy="1169551"/>
          </a:xfrm>
          <a:prstGeom prst="rect">
            <a:avLst/>
          </a:prstGeom>
        </p:spPr>
        <p:txBody>
          <a:bodyPr wrap="square">
            <a:spAutoFit/>
          </a:bodyPr>
          <a:lstStyle/>
          <a:p>
            <a:r>
              <a:rPr lang="ja-JP" altLang="en-US" sz="1400" dirty="0" smtClean="0"/>
              <a:t>　大阪府</a:t>
            </a:r>
            <a:r>
              <a:rPr lang="ja-JP" altLang="en-US" sz="1400" dirty="0"/>
              <a:t>では、堺市・羽曳野市・藤井寺市とともに</a:t>
            </a:r>
            <a:r>
              <a:rPr lang="ja-JP" altLang="en-US" sz="1400" dirty="0" smtClean="0"/>
              <a:t>、平成</a:t>
            </a:r>
            <a:r>
              <a:rPr lang="en-US" altLang="ja-JP" sz="1400" dirty="0" smtClean="0"/>
              <a:t>23</a:t>
            </a:r>
            <a:r>
              <a:rPr lang="ja-JP" altLang="en-US" sz="1400" dirty="0" smtClean="0"/>
              <a:t>年に「百舌鳥・古市古墳群世界文化遺産登録推進本部会議」を</a:t>
            </a:r>
            <a:r>
              <a:rPr lang="ja-JP" altLang="en-US" sz="1400" dirty="0"/>
              <a:t>設置</a:t>
            </a:r>
            <a:r>
              <a:rPr lang="ja-JP" altLang="en-US" sz="1400" dirty="0" smtClean="0"/>
              <a:t>し、百舌鳥・古市古墳群の</a:t>
            </a:r>
            <a:r>
              <a:rPr lang="ja-JP" altLang="en-US" sz="1400" dirty="0"/>
              <a:t>世界遺産</a:t>
            </a:r>
            <a:r>
              <a:rPr lang="ja-JP" altLang="en-US" sz="1400" dirty="0" smtClean="0"/>
              <a:t>登録の実現に</a:t>
            </a:r>
            <a:r>
              <a:rPr lang="ja-JP" altLang="en-US" sz="1400" dirty="0"/>
              <a:t>向けた取組み</a:t>
            </a:r>
            <a:r>
              <a:rPr lang="ja-JP" altLang="en-US" sz="1400" dirty="0" smtClean="0"/>
              <a:t>を進めて</a:t>
            </a:r>
            <a:r>
              <a:rPr lang="ja-JP" altLang="en-US" sz="1400" dirty="0"/>
              <a:t>きました</a:t>
            </a:r>
            <a:r>
              <a:rPr lang="ja-JP" altLang="en-US" sz="1400" dirty="0" smtClean="0"/>
              <a:t>。令和</a:t>
            </a:r>
            <a:r>
              <a:rPr lang="ja-JP" altLang="en-US" sz="1400" dirty="0"/>
              <a:t>元年</a:t>
            </a:r>
            <a:r>
              <a:rPr lang="ja-JP" altLang="en-US" sz="1400" dirty="0" smtClean="0"/>
              <a:t>７月、</a:t>
            </a:r>
            <a:r>
              <a:rPr lang="ja-JP" altLang="en-US" sz="1400" dirty="0"/>
              <a:t>アゼルバイジャン共和国で開催</a:t>
            </a:r>
            <a:r>
              <a:rPr lang="ja-JP" altLang="en-US" sz="1400" dirty="0" smtClean="0"/>
              <a:t>された第</a:t>
            </a:r>
            <a:r>
              <a:rPr lang="en-US" altLang="ja-JP" sz="1400" dirty="0" smtClean="0"/>
              <a:t>43</a:t>
            </a:r>
            <a:r>
              <a:rPr lang="ja-JP" altLang="en-US" sz="1400" dirty="0" smtClean="0"/>
              <a:t>回</a:t>
            </a:r>
            <a:r>
              <a:rPr lang="ja-JP" altLang="en-US" sz="1400" dirty="0"/>
              <a:t>世界遺産委員会において</a:t>
            </a:r>
            <a:r>
              <a:rPr lang="ja-JP" altLang="en-US" sz="1400" dirty="0" smtClean="0"/>
              <a:t>、大阪初の世界遺産に登録されました。</a:t>
            </a:r>
            <a:endParaRPr lang="en-US" altLang="ja-JP" sz="1400" dirty="0" smtClean="0"/>
          </a:p>
          <a:p>
            <a:r>
              <a:rPr lang="ja-JP" altLang="en-US" sz="1400" dirty="0"/>
              <a:t>　世界に存在感を示す都市魅力の創造</a:t>
            </a:r>
            <a:r>
              <a:rPr lang="ja-JP" altLang="en-US" sz="1400" dirty="0" smtClean="0"/>
              <a:t>に向け、百舌鳥</a:t>
            </a:r>
            <a:r>
              <a:rPr lang="ja-JP" altLang="en-US" sz="1400" dirty="0"/>
              <a:t>・古市古墳群の</a:t>
            </a:r>
            <a:r>
              <a:rPr lang="ja-JP" altLang="en-US" sz="1400" dirty="0" smtClean="0"/>
              <a:t>世界遺産登録</a:t>
            </a:r>
            <a:r>
              <a:rPr lang="ja-JP" altLang="en-US" sz="1400" dirty="0"/>
              <a:t>など</a:t>
            </a:r>
            <a:r>
              <a:rPr lang="ja-JP" altLang="en-US" sz="1400" dirty="0" smtClean="0"/>
              <a:t>をインパクトとしてさらなる取組みを進めます。</a:t>
            </a:r>
            <a:endParaRPr lang="ja-JP" altLang="en-US" sz="1400" dirty="0"/>
          </a:p>
        </p:txBody>
      </p:sp>
      <p:sp>
        <p:nvSpPr>
          <p:cNvPr id="14" name="正方形/長方形 13"/>
          <p:cNvSpPr/>
          <p:nvPr/>
        </p:nvSpPr>
        <p:spPr>
          <a:xfrm>
            <a:off x="496888" y="6062232"/>
            <a:ext cx="8215576" cy="577081"/>
          </a:xfrm>
          <a:prstGeom prst="rect">
            <a:avLst/>
          </a:prstGeom>
          <a:ln>
            <a:solidFill>
              <a:schemeClr val="tx1"/>
            </a:solidFill>
            <a:prstDash val="dash"/>
          </a:ln>
        </p:spPr>
        <p:txBody>
          <a:bodyPr wrap="square">
            <a:spAutoFit/>
          </a:bodyPr>
          <a:lstStyle/>
          <a:p>
            <a:r>
              <a:rPr lang="ja-JP" altLang="en-US" sz="1050" b="1" dirty="0" smtClean="0"/>
              <a:t>百舌鳥・古市古墳群とは</a:t>
            </a:r>
            <a:endParaRPr lang="en-US" altLang="ja-JP" sz="1050" b="1" dirty="0" smtClean="0"/>
          </a:p>
          <a:p>
            <a:r>
              <a:rPr lang="ja-JP" altLang="en-US" sz="1050" dirty="0" smtClean="0"/>
              <a:t>　</a:t>
            </a:r>
            <a:r>
              <a:rPr lang="ja-JP" altLang="en-US" sz="1050" u="sng" dirty="0" smtClean="0"/>
              <a:t>百舌鳥</a:t>
            </a:r>
            <a:r>
              <a:rPr lang="ja-JP" altLang="en-US" sz="1050" u="sng" dirty="0"/>
              <a:t>エリア</a:t>
            </a:r>
            <a:r>
              <a:rPr lang="ja-JP" altLang="en-US" sz="1050" u="sng" dirty="0" smtClean="0"/>
              <a:t>（</a:t>
            </a:r>
            <a:r>
              <a:rPr lang="ja-JP" altLang="en-US" sz="1050" u="sng" dirty="0"/>
              <a:t>堺市）と</a:t>
            </a:r>
            <a:r>
              <a:rPr lang="ja-JP" altLang="en-US" sz="1050" u="sng" dirty="0" smtClean="0"/>
              <a:t>古市エリア（</a:t>
            </a:r>
            <a:r>
              <a:rPr lang="ja-JP" altLang="en-US" sz="1050" u="sng" dirty="0"/>
              <a:t>羽曳野市・藤井寺市）の２つのエリアからなる古墳群。世界最大級の「仁徳天皇陵古墳」（堺市・墳丘長</a:t>
            </a:r>
            <a:r>
              <a:rPr lang="en-US" altLang="ja-JP" sz="1050" u="sng" dirty="0"/>
              <a:t>486</a:t>
            </a:r>
            <a:r>
              <a:rPr lang="ja-JP" altLang="en-US" sz="1050" u="sng" dirty="0"/>
              <a:t>ｍ</a:t>
            </a:r>
            <a:r>
              <a:rPr lang="ja-JP" altLang="en-US" sz="1050" u="sng" dirty="0" smtClean="0"/>
              <a:t>）に</a:t>
            </a:r>
            <a:r>
              <a:rPr lang="ja-JP" altLang="en-US" sz="1050" u="sng" dirty="0"/>
              <a:t>代表される巨大前方後円墳を</a:t>
            </a:r>
            <a:r>
              <a:rPr lang="ja-JP" altLang="en-US" sz="1050" u="sng" dirty="0" smtClean="0"/>
              <a:t>はじめ大小</a:t>
            </a:r>
            <a:r>
              <a:rPr lang="ja-JP" altLang="en-US" sz="1050" u="sng" dirty="0"/>
              <a:t>様々な古墳が</a:t>
            </a:r>
            <a:r>
              <a:rPr lang="ja-JP" altLang="en-US" sz="1050" u="sng" dirty="0" smtClean="0"/>
              <a:t>数多く現存</a:t>
            </a:r>
            <a:r>
              <a:rPr lang="ja-JP" altLang="en-US" sz="1050" u="sng" dirty="0"/>
              <a:t>し</a:t>
            </a:r>
            <a:r>
              <a:rPr lang="ja-JP" altLang="en-US" sz="1050" u="sng" dirty="0" smtClean="0"/>
              <a:t>、</a:t>
            </a:r>
            <a:r>
              <a:rPr lang="ja-JP" altLang="en-US" sz="1050" u="sng" dirty="0"/>
              <a:t>古墳時代中期につくられた</a:t>
            </a:r>
            <a:r>
              <a:rPr lang="en-US" altLang="ja-JP" sz="1050" u="sng" dirty="0"/>
              <a:t>49</a:t>
            </a:r>
            <a:r>
              <a:rPr lang="ja-JP" altLang="en-US" sz="1050" u="sng" dirty="0"/>
              <a:t>基の古墳が世界遺産に登録された</a:t>
            </a:r>
            <a:r>
              <a:rPr lang="ja-JP" altLang="en-US" sz="1050" u="sng" dirty="0" smtClean="0"/>
              <a:t>。</a:t>
            </a:r>
            <a:endParaRPr lang="ja-JP" altLang="en-US" sz="1050" u="sng"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08" y="4334040"/>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33403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smtClean="0"/>
              <a:t>百舌鳥エリア</a:t>
            </a:r>
            <a:endParaRPr kumimoji="1" lang="en-US" altLang="ja-JP" sz="900" dirty="0" smtClean="0"/>
          </a:p>
          <a:p>
            <a:pPr algn="r"/>
            <a:r>
              <a:rPr kumimoji="1" lang="ja-JP" altLang="en-US" sz="900" dirty="0" smtClean="0"/>
              <a:t>（堺市）</a:t>
            </a:r>
            <a:endParaRPr kumimoji="1" lang="ja-JP" altLang="en-US" sz="900" dirty="0"/>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smtClean="0"/>
              <a:t>古市エリア</a:t>
            </a:r>
            <a:endParaRPr kumimoji="1" lang="en-US" altLang="ja-JP" sz="900" dirty="0" smtClean="0"/>
          </a:p>
          <a:p>
            <a:r>
              <a:rPr kumimoji="1" lang="ja-JP" altLang="en-US" sz="900" dirty="0" smtClean="0"/>
              <a:t>（羽曳野市・藤井寺市）</a:t>
            </a:r>
            <a:endParaRPr kumimoji="1" lang="ja-JP" altLang="en-US" sz="900" dirty="0"/>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smtClean="0"/>
              <a:t>■　来阪外国人数の推移</a:t>
            </a:r>
            <a:endParaRPr lang="ja-JP" altLang="en-US" sz="1200" dirty="0"/>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smtClean="0"/>
              <a:t>■　来阪外国人旅行消費額の推移</a:t>
            </a:r>
            <a:endParaRPr lang="ja-JP" altLang="en-US" sz="1200" dirty="0"/>
          </a:p>
        </p:txBody>
      </p:sp>
      <p:graphicFrame>
        <p:nvGraphicFramePr>
          <p:cNvPr id="27" name="グラフ 26"/>
          <p:cNvGraphicFramePr>
            <a:graphicFrameLocks/>
          </p:cNvGraphicFramePr>
          <p:nvPr>
            <p:extLst>
              <p:ext uri="{D42A27DB-BD31-4B8C-83A1-F6EECF244321}">
                <p14:modId xmlns:p14="http://schemas.microsoft.com/office/powerpoint/2010/main" val="799438009"/>
              </p:ext>
            </p:extLst>
          </p:nvPr>
        </p:nvGraphicFramePr>
        <p:xfrm>
          <a:off x="4932223" y="954478"/>
          <a:ext cx="3633108" cy="2186951"/>
        </p:xfrm>
        <a:graphic>
          <a:graphicData uri="http://schemas.openxmlformats.org/drawingml/2006/chart">
            <c:chart xmlns:c="http://schemas.openxmlformats.org/drawingml/2006/chart" xmlns:r="http://schemas.openxmlformats.org/officeDocument/2006/relationships" r:id="rId5"/>
          </a:graphicData>
        </a:graphic>
      </p:graphicFrame>
      <p:sp>
        <p:nvSpPr>
          <p:cNvPr id="8" name="テキスト ボックス 7"/>
          <p:cNvSpPr txBox="1"/>
          <p:nvPr/>
        </p:nvSpPr>
        <p:spPr>
          <a:xfrm>
            <a:off x="253261" y="822870"/>
            <a:ext cx="646331" cy="230832"/>
          </a:xfrm>
          <a:prstGeom prst="rect">
            <a:avLst/>
          </a:prstGeom>
          <a:noFill/>
        </p:spPr>
        <p:txBody>
          <a:bodyPr wrap="none" rtlCol="0">
            <a:spAutoFit/>
          </a:bodyPr>
          <a:lstStyle/>
          <a:p>
            <a:r>
              <a:rPr kumimoji="1" lang="ja-JP" altLang="en-US" sz="900" dirty="0" smtClean="0"/>
              <a:t>（万人）</a:t>
            </a:r>
            <a:endParaRPr kumimoji="1" lang="ja-JP" altLang="en-US" sz="900" dirty="0"/>
          </a:p>
        </p:txBody>
      </p:sp>
      <p:sp>
        <p:nvSpPr>
          <p:cNvPr id="28" name="テキスト ボックス 27"/>
          <p:cNvSpPr txBox="1"/>
          <p:nvPr/>
        </p:nvSpPr>
        <p:spPr>
          <a:xfrm>
            <a:off x="4816701" y="763717"/>
            <a:ext cx="646331" cy="230832"/>
          </a:xfrm>
          <a:prstGeom prst="rect">
            <a:avLst/>
          </a:prstGeom>
          <a:noFill/>
        </p:spPr>
        <p:txBody>
          <a:bodyPr wrap="none" rtlCol="0">
            <a:spAutoFit/>
          </a:bodyPr>
          <a:lstStyle/>
          <a:p>
            <a:r>
              <a:rPr kumimoji="1" lang="ja-JP" altLang="en-US" sz="900" dirty="0" smtClean="0"/>
              <a:t>（億円）</a:t>
            </a:r>
            <a:endParaRPr kumimoji="1" lang="ja-JP" altLang="en-US" sz="900" dirty="0"/>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Tree>
    <p:extLst>
      <p:ext uri="{BB962C8B-B14F-4D97-AF65-F5344CB8AC3E}">
        <p14:creationId xmlns:p14="http://schemas.microsoft.com/office/powerpoint/2010/main" val="28313476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smtClean="0">
                <a:solidFill>
                  <a:schemeClr val="tx1"/>
                </a:solidFill>
              </a:rPr>
              <a:t>Topic</a:t>
            </a:r>
            <a:r>
              <a:rPr lang="ja-JP" altLang="en-US" sz="1400" b="1" dirty="0" smtClean="0">
                <a:solidFill>
                  <a:schemeClr val="tx1"/>
                </a:solidFill>
              </a:rPr>
              <a:t>⑮</a:t>
            </a:r>
            <a:r>
              <a:rPr lang="ja-JP" altLang="en-US" sz="1400" b="1" dirty="0">
                <a:solidFill>
                  <a:schemeClr val="tx1"/>
                </a:solidFill>
              </a:rPr>
              <a:t>　</a:t>
            </a:r>
            <a:r>
              <a:rPr lang="ja-JP" altLang="en-US" sz="1400" b="1" dirty="0" smtClean="0">
                <a:solidFill>
                  <a:schemeClr val="tx1"/>
                </a:solidFill>
              </a:rPr>
              <a:t>民間</a:t>
            </a:r>
            <a:r>
              <a:rPr lang="ja-JP" altLang="en-US" sz="1400" b="1" dirty="0">
                <a:solidFill>
                  <a:schemeClr val="tx1"/>
                </a:solidFill>
              </a:rPr>
              <a:t>活力を導入した新たな管理運営</a:t>
            </a:r>
            <a:r>
              <a:rPr lang="ja-JP" altLang="en-US" sz="1400" b="1" dirty="0" smtClean="0">
                <a:solidFill>
                  <a:schemeClr val="tx1"/>
                </a:solidFill>
              </a:rPr>
              <a:t>制度</a:t>
            </a:r>
            <a:r>
              <a:rPr lang="ja-JP" altLang="en-US" sz="1400" dirty="0" smtClean="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　府営公園では、</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次期指定管理者の</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更新にあわせ、</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な管理運営制度の検討を進めており、「</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理</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endPar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型施設整備</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0" name="表 49"/>
          <p:cNvGraphicFramePr>
            <a:graphicFrameLocks noGrp="1"/>
          </p:cNvGraphicFramePr>
          <p:nvPr>
            <p:extLst/>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smtClean="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smtClean="0">
                          <a:effectLst/>
                          <a:latin typeface="Meiryo UI" panose="020B0604030504040204" pitchFamily="50" charset="-128"/>
                          <a:ea typeface="Meiryo UI" panose="020B0604030504040204" pitchFamily="50" charset="-128"/>
                        </a:rPr>
                        <a:t>PMO</a:t>
                      </a:r>
                      <a:r>
                        <a:rPr lang="ja-JP" altLang="ja-JP" sz="1100" kern="100" dirty="0" smtClean="0">
                          <a:effectLst/>
                          <a:latin typeface="Meiryo UI" panose="020B0604030504040204" pitchFamily="50" charset="-128"/>
                          <a:ea typeface="Meiryo UI" panose="020B0604030504040204" pitchFamily="50" charset="-128"/>
                        </a:rPr>
                        <a:t>型指定管理</a:t>
                      </a:r>
                      <a:endParaRPr lang="ja-JP" altLang="ja-JP" sz="1100" kern="100" baseline="300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a:t>
                      </a:r>
                      <a:r>
                        <a:rPr lang="ja-JP" altLang="ja-JP" sz="1100" kern="100" spc="-50" baseline="0" dirty="0" smtClean="0">
                          <a:effectLst/>
                          <a:latin typeface="Meiryo UI" panose="020B0604030504040204" pitchFamily="50" charset="-128"/>
                          <a:ea typeface="Meiryo UI" panose="020B0604030504040204" pitchFamily="50" charset="-128"/>
                        </a:rPr>
                        <a:t>施設整備を伴う</a:t>
                      </a:r>
                      <a:r>
                        <a:rPr lang="ja-JP" altLang="ja-JP" sz="1100" u="sng" kern="100" spc="-50" baseline="0" dirty="0" smtClean="0">
                          <a:effectLst/>
                          <a:latin typeface="Meiryo UI" panose="020B0604030504040204" pitchFamily="50" charset="-128"/>
                          <a:ea typeface="Meiryo UI" panose="020B0604030504040204" pitchFamily="50" charset="-128"/>
                        </a:rPr>
                        <a:t>指定管理者制度</a:t>
                      </a:r>
                      <a:r>
                        <a:rPr lang="ja-JP" altLang="ja-JP" sz="1100" kern="100" dirty="0" smtClean="0">
                          <a:effectLst/>
                          <a:latin typeface="Meiryo UI" panose="020B0604030504040204" pitchFamily="50" charset="-128"/>
                          <a:ea typeface="Meiryo UI" panose="020B0604030504040204" pitchFamily="50" charset="-128"/>
                        </a:rPr>
                        <a:t>）</a:t>
                      </a:r>
                      <a:endParaRPr lang="ja-JP" alt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smtClean="0">
                          <a:effectLst/>
                          <a:latin typeface="Meiryo UI" panose="020B0604030504040204" pitchFamily="50" charset="-128"/>
                          <a:ea typeface="Meiryo UI" panose="020B0604030504040204" pitchFamily="50" charset="-128"/>
                        </a:rPr>
                        <a:t>P-PFI</a:t>
                      </a:r>
                      <a:r>
                        <a:rPr lang="ja-JP" altLang="ja-JP" sz="1100" kern="100" dirty="0" smtClean="0">
                          <a:effectLst/>
                          <a:latin typeface="Meiryo UI" panose="020B0604030504040204" pitchFamily="50" charset="-128"/>
                          <a:ea typeface="Meiryo UI" panose="020B0604030504040204" pitchFamily="50" charset="-128"/>
                        </a:rPr>
                        <a:t>型施設整備</a:t>
                      </a:r>
                      <a:endParaRPr lang="ja-JP" altLang="ja-JP" sz="1100" kern="100" baseline="300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a:t>
                      </a:r>
                      <a:r>
                        <a:rPr lang="ja-JP" altLang="ja-JP" sz="1100" u="sng" kern="100" dirty="0" smtClean="0">
                          <a:effectLst/>
                          <a:latin typeface="Meiryo UI" panose="020B0604030504040204" pitchFamily="50" charset="-128"/>
                          <a:ea typeface="Meiryo UI" panose="020B0604030504040204" pitchFamily="50" charset="-128"/>
                        </a:rPr>
                        <a:t>公募設置管理制度</a:t>
                      </a:r>
                      <a:r>
                        <a:rPr lang="ja-JP" altLang="en-US" sz="1100" kern="100" dirty="0" smtClean="0">
                          <a:effectLst/>
                          <a:latin typeface="Meiryo UI" panose="020B0604030504040204" pitchFamily="50" charset="-128"/>
                          <a:ea typeface="Meiryo UI" panose="020B0604030504040204" pitchFamily="50" charset="-128"/>
                        </a:rPr>
                        <a:t>など</a:t>
                      </a:r>
                      <a:r>
                        <a:rPr lang="ja-JP" altLang="ja-JP" sz="1100" kern="100" dirty="0" smtClean="0">
                          <a:effectLst/>
                          <a:latin typeface="Meiryo UI" panose="020B0604030504040204" pitchFamily="50" charset="-128"/>
                          <a:ea typeface="Meiryo UI" panose="020B0604030504040204" pitchFamily="50" charset="-128"/>
                        </a:rPr>
                        <a:t>）</a:t>
                      </a:r>
                      <a:endParaRPr lang="ja-JP" alt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smtClean="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smtClean="0">
                          <a:effectLst/>
                          <a:latin typeface="Meiryo UI" panose="020B0604030504040204" pitchFamily="50" charset="-128"/>
                          <a:ea typeface="Meiryo UI" panose="020B0604030504040204" pitchFamily="50" charset="-128"/>
                        </a:rPr>
                        <a:t>指定管理者制度</a:t>
                      </a:r>
                      <a:endParaRPr lang="ja-JP" altLang="ja-JP" sz="1100" kern="100" dirty="0" smtClean="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endParaRPr lang="en-US" sz="105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endParaRPr lang="en-US" sz="8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r>
                        <a:rPr lang="ja-JP" sz="1050" b="1" kern="100" spc="-50" baseline="0" dirty="0" smtClean="0">
                          <a:effectLst/>
                          <a:latin typeface="Meiryo UI" panose="020B0604030504040204" pitchFamily="50" charset="-128"/>
                          <a:ea typeface="Meiryo UI" panose="020B0604030504040204" pitchFamily="50" charset="-128"/>
                        </a:rPr>
                        <a:t>施設</a:t>
                      </a:r>
                      <a:r>
                        <a:rPr lang="ja-JP" sz="1050" b="1" kern="100" spc="-50" baseline="0" dirty="0">
                          <a:effectLst/>
                          <a:latin typeface="Meiryo UI" panose="020B0604030504040204" pitchFamily="50" charset="-128"/>
                          <a:ea typeface="Meiryo UI" panose="020B0604030504040204" pitchFamily="50" charset="-128"/>
                        </a:rPr>
                        <a:t>の維持管理・新設</a:t>
                      </a:r>
                      <a:r>
                        <a:rPr lang="ja-JP" sz="1050" b="1" kern="100" spc="-50" baseline="0" dirty="0" smtClean="0">
                          <a:effectLst/>
                          <a:latin typeface="Meiryo UI" panose="020B0604030504040204" pitchFamily="50" charset="-128"/>
                          <a:ea typeface="Meiryo UI" panose="020B0604030504040204" pitchFamily="50" charset="-128"/>
                        </a:rPr>
                        <a:t>（</a:t>
                      </a:r>
                      <a:r>
                        <a:rPr lang="ja-JP" altLang="en-US" sz="1050" b="1" kern="100" spc="-50" baseline="0" dirty="0" smtClean="0">
                          <a:effectLst/>
                          <a:latin typeface="Meiryo UI" panose="020B0604030504040204" pitchFamily="50" charset="-128"/>
                          <a:ea typeface="Meiryo UI" panose="020B0604030504040204" pitchFamily="50" charset="-128"/>
                        </a:rPr>
                        <a:t>ハード</a:t>
                      </a:r>
                      <a:r>
                        <a:rPr lang="ja-JP" sz="1050" b="1" kern="100" spc="-50" baseline="0" dirty="0" smtClean="0">
                          <a:effectLst/>
                          <a:latin typeface="Meiryo UI" panose="020B0604030504040204" pitchFamily="50" charset="-128"/>
                          <a:ea typeface="Meiryo UI" panose="020B0604030504040204" pitchFamily="50" charset="-128"/>
                        </a:rPr>
                        <a:t>）から</a:t>
                      </a:r>
                      <a:r>
                        <a:rPr lang="ja-JP" altLang="en-US" sz="1050" b="1" kern="100" spc="-50" baseline="0" dirty="0" smtClean="0">
                          <a:effectLst/>
                          <a:latin typeface="Meiryo UI" panose="020B0604030504040204" pitchFamily="50" charset="-128"/>
                          <a:ea typeface="Meiryo UI" panose="020B0604030504040204" pitchFamily="50" charset="-128"/>
                        </a:rPr>
                        <a:t>イベント</a:t>
                      </a:r>
                      <a:r>
                        <a:rPr lang="ja-JP" sz="1050" b="1" kern="100" spc="-50" baseline="0" dirty="0" smtClean="0">
                          <a:effectLst/>
                          <a:latin typeface="Meiryo UI" panose="020B0604030504040204" pitchFamily="50" charset="-128"/>
                          <a:ea typeface="Meiryo UI" panose="020B0604030504040204" pitchFamily="50" charset="-128"/>
                        </a:rPr>
                        <a:t>企画</a:t>
                      </a:r>
                      <a:r>
                        <a:rPr lang="ja-JP" sz="1050" b="1" kern="100" spc="-50" baseline="0" dirty="0">
                          <a:effectLst/>
                          <a:latin typeface="Meiryo UI" panose="020B0604030504040204" pitchFamily="50" charset="-128"/>
                          <a:ea typeface="Meiryo UI" panose="020B0604030504040204" pitchFamily="50" charset="-128"/>
                        </a:rPr>
                        <a:t>・立案</a:t>
                      </a:r>
                      <a:r>
                        <a:rPr lang="ja-JP" sz="1050" b="1" kern="100" spc="-50" baseline="0" dirty="0" smtClean="0">
                          <a:effectLst/>
                          <a:latin typeface="Meiryo UI" panose="020B0604030504040204" pitchFamily="50" charset="-128"/>
                          <a:ea typeface="Meiryo UI" panose="020B0604030504040204" pitchFamily="50" charset="-128"/>
                        </a:rPr>
                        <a:t>（</a:t>
                      </a:r>
                      <a:r>
                        <a:rPr lang="ja-JP" altLang="en-US" sz="1050" b="1" kern="100" spc="-50" baseline="0" dirty="0" smtClean="0">
                          <a:effectLst/>
                          <a:latin typeface="Meiryo UI" panose="020B0604030504040204" pitchFamily="50" charset="-128"/>
                          <a:ea typeface="Meiryo UI" panose="020B0604030504040204" pitchFamily="50" charset="-128"/>
                        </a:rPr>
                        <a:t>ソフト</a:t>
                      </a:r>
                      <a:r>
                        <a:rPr lang="ja-JP" sz="1050" b="1" kern="100" spc="-50" baseline="0" dirty="0" smtClean="0">
                          <a:effectLst/>
                          <a:latin typeface="Meiryo UI" panose="020B0604030504040204" pitchFamily="50" charset="-128"/>
                          <a:ea typeface="Meiryo UI" panose="020B0604030504040204" pitchFamily="50" charset="-128"/>
                        </a:rPr>
                        <a:t>）</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endParaRPr lang="en-US" sz="105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smtClean="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a:t>
                      </a:r>
                      <a:r>
                        <a:rPr lang="ja-JP" sz="1050" kern="100" dirty="0" smtClean="0">
                          <a:solidFill>
                            <a:schemeClr val="tx1"/>
                          </a:solidFill>
                          <a:effectLst/>
                          <a:latin typeface="Meiryo UI" panose="020B0604030504040204" pitchFamily="50" charset="-128"/>
                          <a:ea typeface="Meiryo UI" panose="020B0604030504040204" pitchFamily="50" charset="-128"/>
                        </a:rPr>
                        <a:t>は指定管理</a:t>
                      </a:r>
                      <a:r>
                        <a:rPr lang="ja-JP" altLang="en-US" sz="1050" kern="100" dirty="0" smtClean="0">
                          <a:solidFill>
                            <a:schemeClr val="tx1"/>
                          </a:solidFill>
                          <a:effectLst/>
                          <a:latin typeface="Meiryo UI" panose="020B0604030504040204" pitchFamily="50" charset="-128"/>
                          <a:ea typeface="Meiryo UI" panose="020B0604030504040204" pitchFamily="50" charset="-128"/>
                        </a:rPr>
                        <a:t>者による</a:t>
                      </a:r>
                      <a:r>
                        <a:rPr lang="ja-JP" sz="1050" kern="100" dirty="0" smtClean="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en-US" sz="1100" kern="100" dirty="0" smtClean="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smtClean="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smtClean="0">
                          <a:effectLst/>
                          <a:latin typeface="Meiryo UI" panose="020B0604030504040204" pitchFamily="50" charset="-128"/>
                          <a:ea typeface="Meiryo UI" panose="020B0604030504040204" pitchFamily="50" charset="-128"/>
                        </a:rPr>
                        <a:t>現行</a:t>
                      </a:r>
                      <a:r>
                        <a:rPr lang="ja-JP" sz="1050" kern="100" dirty="0">
                          <a:effectLst/>
                          <a:latin typeface="Meiryo UI" panose="020B0604030504040204" pitchFamily="50" charset="-128"/>
                          <a:ea typeface="Meiryo UI" panose="020B0604030504040204" pitchFamily="50" charset="-128"/>
                        </a:rPr>
                        <a:t>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smtClean="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smtClean="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smtClean="0">
                          <a:latin typeface="Meiryo UI" panose="020B0604030504040204" pitchFamily="50" charset="-128"/>
                          <a:ea typeface="Meiryo UI" panose="020B0604030504040204" pitchFamily="50" charset="-128"/>
                        </a:rPr>
                        <a:t>事業期間：</a:t>
                      </a:r>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20</a:t>
                      </a:r>
                      <a:r>
                        <a:rPr lang="ja-JP" altLang="en-US" sz="1050" dirty="0" smtClean="0">
                          <a:latin typeface="Meiryo UI" panose="020B0604030504040204" pitchFamily="50" charset="-128"/>
                          <a:ea typeface="Meiryo UI" panose="020B0604030504040204" pitchFamily="50" charset="-128"/>
                        </a:rPr>
                        <a:t>年</a:t>
                      </a:r>
                      <a:endParaRPr lang="ja-JP" altLang="en-US" sz="1000" dirty="0" smtClean="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smtClean="0">
                          <a:latin typeface="Meiryo UI" panose="020B0604030504040204" pitchFamily="50" charset="-128"/>
                          <a:ea typeface="Meiryo UI" panose="020B0604030504040204" pitchFamily="50" charset="-128"/>
                        </a:rPr>
                        <a:t>指定期間：５年</a:t>
                      </a:r>
                      <a:endParaRPr lang="ja-JP" altLang="en-US" sz="1000" dirty="0" smtClean="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smtClean="0">
                          <a:latin typeface="Meiryo UI" panose="020B0604030504040204" pitchFamily="50" charset="-128"/>
                          <a:ea typeface="Meiryo UI" panose="020B0604030504040204" pitchFamily="50" charset="-128"/>
                        </a:rPr>
                        <a:t>公園全体の経営を行う</a:t>
                      </a:r>
                      <a:r>
                        <a:rPr lang="ja-JP" altLang="en-US" sz="900" b="1" spc="-30" dirty="0" smtClean="0">
                          <a:latin typeface="Meiryo UI" panose="020B0604030504040204" pitchFamily="50" charset="-128"/>
                          <a:ea typeface="Meiryo UI" panose="020B0604030504040204" pitchFamily="50" charset="-128"/>
                        </a:rPr>
                        <a:t>。</a:t>
                      </a:r>
                      <a:endParaRPr lang="en-US" altLang="ja-JP" sz="900" b="1"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公園のポテンシャルを活かし、</a:t>
                      </a:r>
                      <a:r>
                        <a:rPr lang="ja-JP" altLang="en-US" sz="900" b="1" u="sng" spc="-30" dirty="0" smtClean="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smtClean="0">
                          <a:latin typeface="Meiryo UI" panose="020B0604030504040204" pitchFamily="50" charset="-128"/>
                          <a:ea typeface="Meiryo UI" panose="020B0604030504040204" pitchFamily="50" charset="-128"/>
                        </a:rPr>
                        <a:t>。</a:t>
                      </a:r>
                      <a:endParaRPr lang="en-US" altLang="ja-JP" sz="900"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smtClean="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smtClean="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smtClean="0">
                          <a:latin typeface="Meiryo UI" panose="020B0604030504040204" pitchFamily="50" charset="-128"/>
                          <a:ea typeface="Meiryo UI" panose="020B0604030504040204" pitchFamily="50" charset="-128"/>
                        </a:rPr>
                        <a:t>、</a:t>
                      </a:r>
                      <a:r>
                        <a:rPr lang="ja-JP" altLang="en-US" sz="900" b="1" u="sng" spc="-30" dirty="0" smtClean="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smtClean="0">
                          <a:latin typeface="Meiryo UI" panose="020B0604030504040204" pitchFamily="50" charset="-128"/>
                          <a:ea typeface="Meiryo UI" panose="020B0604030504040204" pitchFamily="50" charset="-128"/>
                        </a:rPr>
                        <a:t>し、その維持管理を行う。</a:t>
                      </a:r>
                      <a:endParaRPr lang="en-US" altLang="ja-JP" sz="900"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a:t>
                      </a:r>
                      <a:r>
                        <a:rPr lang="en-US" altLang="ja-JP" sz="900" spc="-30" dirty="0" smtClean="0">
                          <a:latin typeface="Meiryo UI" panose="020B0604030504040204" pitchFamily="50" charset="-128"/>
                          <a:ea typeface="Meiryo UI" panose="020B0604030504040204" pitchFamily="50" charset="-128"/>
                        </a:rPr>
                        <a:t>P-PFI</a:t>
                      </a:r>
                      <a:r>
                        <a:rPr lang="ja-JP" altLang="en-US" sz="900" spc="-30" dirty="0" smtClean="0">
                          <a:latin typeface="Meiryo UI" panose="020B0604030504040204" pitchFamily="50" charset="-128"/>
                          <a:ea typeface="Meiryo UI" panose="020B0604030504040204" pitchFamily="50" charset="-128"/>
                        </a:rPr>
                        <a:t>型施設整備」の</a:t>
                      </a:r>
                      <a:r>
                        <a:rPr lang="ja-JP" altLang="en-US" sz="900" b="1" u="sng" spc="-30" dirty="0" smtClean="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smtClean="0">
                          <a:latin typeface="Meiryo UI" panose="020B0604030504040204" pitchFamily="50" charset="-128"/>
                          <a:ea typeface="Meiryo UI" panose="020B0604030504040204" pitchFamily="50" charset="-128"/>
                        </a:rPr>
                        <a:t>する。</a:t>
                      </a:r>
                      <a:endParaRPr lang="en-US" altLang="ja-JP" sz="900" spc="-3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smtClean="0">
                          <a:latin typeface="Meiryo UI" panose="020B0604030504040204" pitchFamily="50" charset="-128"/>
                          <a:ea typeface="Meiryo UI" panose="020B0604030504040204" pitchFamily="50" charset="-128"/>
                        </a:rPr>
                        <a:t>事業者は、公園全体の指定管理者と</a:t>
                      </a:r>
                      <a:r>
                        <a:rPr lang="ja-JP" altLang="en-US" sz="900" b="1" u="sng" spc="-30" dirty="0" smtClean="0">
                          <a:latin typeface="Meiryo UI" panose="020B0604030504040204" pitchFamily="50" charset="-128"/>
                          <a:ea typeface="Meiryo UI" panose="020B0604030504040204" pitchFamily="50" charset="-128"/>
                        </a:rPr>
                        <a:t>イベントやプログラム等の連携を図り</a:t>
                      </a:r>
                      <a:r>
                        <a:rPr lang="ja-JP" altLang="en-US" sz="900" spc="-30" dirty="0" smtClean="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smtClean="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smtClean="0">
                          <a:latin typeface="Meiryo UI" panose="020B0604030504040204" pitchFamily="50" charset="-128"/>
                          <a:ea typeface="Meiryo UI" panose="020B0604030504040204" pitchFamily="50" charset="-128"/>
                        </a:rPr>
                        <a:t>により、公園の魅力の向上を図る。</a:t>
                      </a:r>
                      <a:endParaRPr lang="en-US" altLang="ja-JP" sz="900" spc="-30" baseline="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smtClean="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smtClean="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smtClean="0">
                          <a:latin typeface="Meiryo UI" panose="020B0604030504040204" pitchFamily="50" charset="-128"/>
                          <a:ea typeface="Meiryo UI" panose="020B0604030504040204" pitchFamily="50" charset="-128"/>
                        </a:rPr>
                        <a:t>ことを想定している。</a:t>
                      </a:r>
                      <a:endParaRPr lang="en-US" altLang="ja-JP" sz="900" spc="-30" baseline="0" dirty="0" smtClean="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smtClean="0">
                          <a:latin typeface="Meiryo UI" panose="020B0604030504040204" pitchFamily="50" charset="-128"/>
                          <a:ea typeface="Meiryo UI" panose="020B0604030504040204" pitchFamily="50" charset="-128"/>
                        </a:rPr>
                        <a:t>指定期間の</a:t>
                      </a:r>
                      <a:r>
                        <a:rPr lang="ja-JP" altLang="en-US" sz="900" b="1" u="sng" spc="-30" baseline="0" dirty="0" smtClean="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smtClean="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smtClean="0">
                <a:effectLst>
                  <a:glow rad="63500">
                    <a:schemeClr val="bg1"/>
                  </a:glow>
                </a:effectLst>
                <a:latin typeface="Meiryo UI" panose="020B0604030504040204" pitchFamily="50" charset="-128"/>
                <a:ea typeface="Meiryo UI" panose="020B0604030504040204" pitchFamily="50" charset="-128"/>
              </a:rPr>
              <a:t>（大阪城公園の例）</a:t>
            </a:r>
            <a:endParaRPr kumimoji="1" lang="ja-JP" altLang="en-US" sz="900" dirty="0">
              <a:effectLst>
                <a:glow rad="63500">
                  <a:schemeClr val="bg1"/>
                </a:glow>
              </a:effectLst>
              <a:latin typeface="Meiryo UI" panose="020B0604030504040204" pitchFamily="50" charset="-128"/>
              <a:ea typeface="Meiryo UI" panose="020B0604030504040204" pitchFamily="50" charset="-128"/>
            </a:endParaRP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rPr>
              <a:t>新た</a:t>
            </a:r>
            <a:r>
              <a:rPr lang="ja-JP" altLang="en-US" sz="1100" b="1" dirty="0">
                <a:latin typeface="Meiryo UI" panose="020B0604030504040204" pitchFamily="50" charset="-128"/>
                <a:ea typeface="Meiryo UI" panose="020B0604030504040204" pitchFamily="50" charset="-128"/>
              </a:rPr>
              <a:t>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4534575"/>
          </a:xfrm>
          <a:prstGeom prst="rect">
            <a:avLst/>
          </a:prstGeom>
        </p:spPr>
        <p:txBody>
          <a:bodyPr wrap="square">
            <a:spAutoFit/>
          </a:bodyPr>
          <a:lstStyle/>
          <a:p>
            <a:pPr marL="180000" indent="-457200"/>
            <a:r>
              <a:rPr lang="en-US" altLang="ja-JP" sz="1600" b="1" dirty="0" smtClean="0"/>
              <a:t>【</a:t>
            </a:r>
            <a:r>
              <a:rPr lang="ja-JP" altLang="en-US" sz="1600" b="1" dirty="0" smtClean="0"/>
              <a:t>４</a:t>
            </a:r>
            <a:r>
              <a:rPr lang="en-US" altLang="ja-JP" sz="1600" b="1" dirty="0" smtClean="0"/>
              <a:t>】</a:t>
            </a:r>
            <a:r>
              <a:rPr lang="ja-JP" altLang="en-US" sz="1600" b="1" dirty="0" smtClean="0"/>
              <a:t>　国</a:t>
            </a:r>
            <a:r>
              <a:rPr lang="ja-JP" altLang="en-US" sz="1600" b="1" dirty="0"/>
              <a:t>への</a:t>
            </a:r>
            <a:r>
              <a:rPr lang="ja-JP" altLang="en-US" sz="1600" b="1" dirty="0" smtClean="0"/>
              <a:t>働きかけについて</a:t>
            </a:r>
            <a:endParaRPr lang="en-US" altLang="ja-JP" sz="1600" b="1" dirty="0" smtClean="0"/>
          </a:p>
          <a:p>
            <a:pPr marL="180000" indent="-457200">
              <a:lnSpc>
                <a:spcPts val="800"/>
              </a:lnSpc>
            </a:pPr>
            <a:endParaRPr lang="ja-JP" altLang="ja-JP" dirty="0"/>
          </a:p>
          <a:p>
            <a:pPr marL="180000" indent="-457200"/>
            <a:r>
              <a:rPr lang="ja-JP" altLang="en-US" sz="1400" b="1" dirty="0" smtClean="0">
                <a:cs typeface="Meiryo UI" panose="020B0604030504040204" pitchFamily="50" charset="-128"/>
              </a:rPr>
              <a:t>　（</a:t>
            </a:r>
            <a:r>
              <a:rPr lang="en-US" altLang="ja-JP" sz="1400" b="1" dirty="0" smtClean="0">
                <a:cs typeface="Meiryo UI" panose="020B0604030504040204" pitchFamily="50" charset="-128"/>
              </a:rPr>
              <a:t>1</a:t>
            </a:r>
            <a:r>
              <a:rPr lang="ja-JP" altLang="en-US" sz="1400" b="1" dirty="0" smtClean="0">
                <a:cs typeface="Meiryo UI" panose="020B0604030504040204" pitchFamily="50" charset="-128"/>
              </a:rPr>
              <a:t>）国機関等の移転・設置</a:t>
            </a:r>
            <a:endParaRPr lang="en-US" altLang="ja-JP" sz="1400" b="1" dirty="0" smtClean="0">
              <a:cs typeface="Meiryo UI" panose="020B0604030504040204" pitchFamily="50" charset="-128"/>
            </a:endParaRPr>
          </a:p>
          <a:p>
            <a:pPr marL="180000" indent="-457200" algn="just"/>
            <a:r>
              <a:rPr lang="ja-JP" altLang="en-US" sz="1400" dirty="0" smtClean="0">
                <a:cs typeface="Meiryo UI" panose="020B0604030504040204" pitchFamily="50" charset="-128"/>
              </a:rPr>
              <a:t>　　</a:t>
            </a:r>
            <a:r>
              <a:rPr lang="ja-JP" altLang="en-US" sz="1400" spc="-50" dirty="0" smtClean="0">
                <a:cs typeface="Meiryo UI" panose="020B0604030504040204" pitchFamily="50" charset="-128"/>
              </a:rPr>
              <a:t>東京一極集中を是正し、大阪における「しごと」と「ひ</a:t>
            </a:r>
            <a:r>
              <a:rPr lang="ja-JP" altLang="en-US" sz="1400" spc="-50" dirty="0">
                <a:cs typeface="Meiryo UI" panose="020B0604030504040204" pitchFamily="50" charset="-128"/>
              </a:rPr>
              <a:t>と</a:t>
            </a:r>
            <a:r>
              <a:rPr lang="ja-JP" altLang="en-US" sz="1400" spc="-50" dirty="0" smtClean="0">
                <a:cs typeface="Meiryo UI" panose="020B0604030504040204" pitchFamily="50" charset="-128"/>
              </a:rPr>
              <a:t>」の好循環を生むために、国に対して提案した国機関の移転</a:t>
            </a:r>
            <a:r>
              <a:rPr lang="ja-JP" altLang="en-US" sz="1400" dirty="0" smtClean="0">
                <a:cs typeface="Meiryo UI" panose="020B0604030504040204" pitchFamily="50" charset="-128"/>
              </a:rPr>
              <a:t>に向け、関係機関との協議を進めていきます。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smtClean="0">
              <a:cs typeface="Meiryo UI" panose="020B0604030504040204" pitchFamily="50" charset="-128"/>
            </a:endParaRPr>
          </a:p>
          <a:p>
            <a:pPr marL="180000" indent="-457200" algn="just"/>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）税財源自主権の確立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３）民間</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地域経済の活性化を推進し、地方創生を図っていくためには、地域・民間の創意工夫や実情に応じた取組</a:t>
            </a:r>
            <a:r>
              <a:rPr lang="ja-JP" altLang="en-US" sz="1400" dirty="0"/>
              <a:t>み</a:t>
            </a:r>
            <a:r>
              <a:rPr lang="ja-JP" altLang="ja-JP" sz="1400" dirty="0"/>
              <a:t>の障害となる規制を改革していく必要があ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smtClean="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smtClean="0">
                <a:solidFill>
                  <a:prstClr val="black"/>
                </a:solidFill>
                <a:cs typeface="Meiryo UI" panose="020B0604030504040204" pitchFamily="50" charset="-128"/>
              </a:rPr>
              <a:t>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（第</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期総合戦略の総括）</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〇　これらの取組の結果、具体的目標の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04696"/>
            <a:ext cx="8784980" cy="1169551"/>
          </a:xfrm>
          <a:prstGeom prst="rect">
            <a:avLst/>
          </a:prstGeom>
        </p:spPr>
        <p:txBody>
          <a:bodyPr wrap="square">
            <a:spAutoFit/>
          </a:bodyPr>
          <a:lstStyle/>
          <a:p>
            <a:pPr marL="180000" indent="-457200" algn="just">
              <a:lnSpc>
                <a:spcPts val="1800"/>
              </a:lnSpc>
            </a:pP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期総合戦略と関連</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する国と府の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〇　国の第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期総合戦略では、「継続を力にする」という姿勢で、現行の枠組を引き続き維持しつつ、重点を置いて施策を推進する「新たな視点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8" name="Rectangle 2"/>
          <p:cNvSpPr>
            <a:spLocks noChangeArrowheads="1"/>
          </p:cNvSpPr>
          <p:nvPr/>
        </p:nvSpPr>
        <p:spPr bwMode="auto">
          <a:xfrm>
            <a:off x="323528" y="1762937"/>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期における新たな視点</a:t>
            </a:r>
            <a:endPar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48328" y="2053568"/>
            <a:ext cx="8856984" cy="4708981"/>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（１）地方へのひと・資金の流れを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将来的な地方移住にもつながる「関係人口」の創出・拡大。</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企業や個人による地方への寄附・投資等を用いた地方への資金の流れの強化。</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２）新しい時代の流れを力にする</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「地方から世界へ」。</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３）人材を育て活かす</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地方創生の基盤をなす人材に焦点を当て、掘り起こしや育成、活躍を支援。</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４）民間と協働する</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５）誰もが活躍できる地域社会をつくる</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女性、高齢者、</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者</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、外国人など誰もが居場所と役割を持ち、活躍できる地域社会を実現。</a:t>
            </a:r>
          </a:p>
          <a:p>
            <a:pPr marL="180000" indent="-457200" algn="just">
              <a:lnSpc>
                <a:spcPts val="18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６）地域経営の視点で取り組む</a:t>
            </a:r>
          </a:p>
          <a:p>
            <a:pPr marL="180000" indent="-457200" algn="just">
              <a:lnSpc>
                <a:spcPts val="18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9753" y="1762947"/>
            <a:ext cx="8856984" cy="50672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Tree>
    <p:extLst>
      <p:ext uri="{BB962C8B-B14F-4D97-AF65-F5344CB8AC3E}">
        <p14:creationId xmlns:p14="http://schemas.microsoft.com/office/powerpoint/2010/main" val="616897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17494</TotalTime>
  <Words>6684</Words>
  <Application>Microsoft Office PowerPoint</Application>
  <PresentationFormat>画面に合わせる (4:3)</PresentationFormat>
  <Paragraphs>2462</Paragraphs>
  <Slides>72</Slides>
  <Notes>11</Notes>
  <HiddenSlides>0</HiddenSlides>
  <MMClips>0</MMClips>
  <ScaleCrop>false</ScaleCrop>
  <HeadingPairs>
    <vt:vector size="8" baseType="variant">
      <vt:variant>
        <vt:lpstr>使用されているフォント</vt:lpstr>
      </vt:variant>
      <vt:variant>
        <vt:i4>19</vt:i4>
      </vt:variant>
      <vt:variant>
        <vt:lpstr>テーマ</vt:lpstr>
      </vt:variant>
      <vt:variant>
        <vt:i4>2</vt:i4>
      </vt:variant>
      <vt:variant>
        <vt:lpstr>埋め込まれた OLE サーバー</vt:lpstr>
      </vt:variant>
      <vt:variant>
        <vt:i4>1</vt:i4>
      </vt:variant>
      <vt:variant>
        <vt:lpstr>スライド タイトル</vt:lpstr>
      </vt:variant>
      <vt:variant>
        <vt:i4>72</vt:i4>
      </vt:variant>
    </vt:vector>
  </HeadingPairs>
  <TitlesOfParts>
    <vt:vector size="94" baseType="lpstr">
      <vt:lpstr>AngsanaUPC</vt:lpstr>
      <vt:lpstr>HGPｺﾞｼｯｸM</vt:lpstr>
      <vt:lpstr>HG丸ｺﾞｼｯｸM-PRO</vt:lpstr>
      <vt:lpstr>Meiryo UI</vt:lpstr>
      <vt:lpstr>Meiryo UI 本文</vt:lpstr>
      <vt:lpstr>ＭＳ Ｐゴシック</vt:lpstr>
      <vt:lpstr>ＭＳ ゴシック</vt:lpstr>
      <vt:lpstr>ＭＳ 明朝</vt:lpstr>
      <vt:lpstr>メイリオ</vt:lpstr>
      <vt:lpstr>游ゴシック</vt:lpstr>
      <vt:lpstr>游ゴシック Light</vt:lpstr>
      <vt:lpstr>游ゴシック Medium</vt:lpstr>
      <vt:lpstr>游明朝</vt:lpstr>
      <vt:lpstr>Arial</vt:lpstr>
      <vt:lpstr>Calibri</vt:lpstr>
      <vt:lpstr>Calibri Light</vt:lpstr>
      <vt:lpstr>Century</vt:lpstr>
      <vt:lpstr>Times New Roman</vt:lpstr>
      <vt:lpstr>Wingdings</vt:lpstr>
      <vt:lpstr>Office ​​テーマ</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平岡　沙紀</cp:lastModifiedBy>
  <cp:revision>1589</cp:revision>
  <cp:lastPrinted>2019-11-19T02:37:40Z</cp:lastPrinted>
  <dcterms:created xsi:type="dcterms:W3CDTF">2015-04-22T03:25:50Z</dcterms:created>
  <dcterms:modified xsi:type="dcterms:W3CDTF">2019-11-25T05:48:48Z</dcterms:modified>
</cp:coreProperties>
</file>