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12.xml" ContentType="application/vnd.openxmlformats-officedocument.drawingml.chart+xml"/>
  <Override PartName="/ppt/notesSlides/notesSlide10.xml" ContentType="application/vnd.openxmlformats-officedocument.presentationml.notesSlid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charts/chart16.xml" ContentType="application/vnd.openxmlformats-officedocument.drawingml.chart+xml"/>
  <Override PartName="/ppt/charts/chart1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74"/>
  </p:notesMasterIdLst>
  <p:handoutMasterIdLst>
    <p:handoutMasterId r:id="rId75"/>
  </p:handoutMasterIdLst>
  <p:sldIdLst>
    <p:sldId id="358" r:id="rId2"/>
    <p:sldId id="715" r:id="rId3"/>
    <p:sldId id="716" r:id="rId4"/>
    <p:sldId id="723" r:id="rId5"/>
    <p:sldId id="724" r:id="rId6"/>
    <p:sldId id="725" r:id="rId7"/>
    <p:sldId id="726" r:id="rId8"/>
    <p:sldId id="798" r:id="rId9"/>
    <p:sldId id="728" r:id="rId10"/>
    <p:sldId id="828" r:id="rId11"/>
    <p:sldId id="727" r:id="rId12"/>
    <p:sldId id="821" r:id="rId13"/>
    <p:sldId id="822" r:id="rId14"/>
    <p:sldId id="823" r:id="rId15"/>
    <p:sldId id="824" r:id="rId16"/>
    <p:sldId id="825" r:id="rId17"/>
    <p:sldId id="811" r:id="rId18"/>
    <p:sldId id="813" r:id="rId19"/>
    <p:sldId id="830" r:id="rId20"/>
    <p:sldId id="777" r:id="rId21"/>
    <p:sldId id="733" r:id="rId22"/>
    <p:sldId id="814" r:id="rId23"/>
    <p:sldId id="832" r:id="rId24"/>
    <p:sldId id="831" r:id="rId25"/>
    <p:sldId id="833" r:id="rId26"/>
    <p:sldId id="826" r:id="rId27"/>
    <p:sldId id="764" r:id="rId28"/>
    <p:sldId id="588" r:id="rId29"/>
    <p:sldId id="789" r:id="rId30"/>
    <p:sldId id="790" r:id="rId31"/>
    <p:sldId id="465" r:id="rId32"/>
    <p:sldId id="591" r:id="rId33"/>
    <p:sldId id="467" r:id="rId34"/>
    <p:sldId id="765" r:id="rId35"/>
    <p:sldId id="469" r:id="rId36"/>
    <p:sldId id="593" r:id="rId37"/>
    <p:sldId id="471" r:id="rId38"/>
    <p:sldId id="787" r:id="rId39"/>
    <p:sldId id="829" r:id="rId40"/>
    <p:sldId id="766" r:id="rId41"/>
    <p:sldId id="579" r:id="rId42"/>
    <p:sldId id="476" r:id="rId43"/>
    <p:sldId id="797" r:id="rId44"/>
    <p:sldId id="477" r:id="rId45"/>
    <p:sldId id="596" r:id="rId46"/>
    <p:sldId id="770" r:id="rId47"/>
    <p:sldId id="767" r:id="rId48"/>
    <p:sldId id="598" r:id="rId49"/>
    <p:sldId id="599" r:id="rId50"/>
    <p:sldId id="600" r:id="rId51"/>
    <p:sldId id="601" r:id="rId52"/>
    <p:sldId id="768" r:id="rId53"/>
    <p:sldId id="603" r:id="rId54"/>
    <p:sldId id="791" r:id="rId55"/>
    <p:sldId id="605" r:id="rId56"/>
    <p:sldId id="606" r:id="rId57"/>
    <p:sldId id="607" r:id="rId58"/>
    <p:sldId id="792" r:id="rId59"/>
    <p:sldId id="785" r:id="rId60"/>
    <p:sldId id="610" r:id="rId61"/>
    <p:sldId id="611" r:id="rId62"/>
    <p:sldId id="612" r:id="rId63"/>
    <p:sldId id="614" r:id="rId64"/>
    <p:sldId id="769" r:id="rId65"/>
    <p:sldId id="616" r:id="rId66"/>
    <p:sldId id="617" r:id="rId67"/>
    <p:sldId id="786" r:id="rId68"/>
    <p:sldId id="619" r:id="rId69"/>
    <p:sldId id="620" r:id="rId70"/>
    <p:sldId id="796" r:id="rId71"/>
    <p:sldId id="794" r:id="rId72"/>
    <p:sldId id="703" r:id="rId73"/>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F446"/>
    <a:srgbClr val="4AD679"/>
    <a:srgbClr val="FF9900"/>
    <a:srgbClr val="7FD13B"/>
    <a:srgbClr val="37A9FF"/>
    <a:srgbClr val="FFCC00"/>
    <a:srgbClr val="FF7C80"/>
    <a:srgbClr val="FF66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80" autoAdjust="0"/>
    <p:restoredTop sz="94700" autoAdjust="0"/>
  </p:normalViewPr>
  <p:slideViewPr>
    <p:cSldViewPr>
      <p:cViewPr varScale="1">
        <p:scale>
          <a:sx n="70" d="100"/>
          <a:sy n="70" d="100"/>
        </p:scale>
        <p:origin x="1656" y="72"/>
      </p:cViewPr>
      <p:guideLst>
        <p:guide orient="horz" pos="2160"/>
        <p:guide pos="2880"/>
      </p:guideLst>
    </p:cSldViewPr>
  </p:slideViewPr>
  <p:notesTextViewPr>
    <p:cViewPr>
      <p:scale>
        <a:sx n="1" d="1"/>
        <a:sy n="1" d="1"/>
      </p:scale>
      <p:origin x="0" y="0"/>
    </p:cViewPr>
  </p:notesTextViewPr>
  <p:sorterViewPr>
    <p:cViewPr>
      <p:scale>
        <a:sx n="200" d="100"/>
        <a:sy n="200" d="100"/>
      </p:scale>
      <p:origin x="0" y="-353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file:///\\G0000sv0ns502\d10140$\doc\4000_&#29031;&#20250;&#65288;&#24540;&#25509;&#12539;&#20154;&#27177;&#12539;&#20844;&#32884;&#12539;&#24773;&#22577;&#20844;&#38283;&#12394;&#12393;&#65289;\2000_&#29031;&#20250;&#65288;&#20225;&#30011;&#65289;\H31\&#9733;&#21172;&#20685;&#32113;&#35336;\&#22823;&#23398;&#21330;&#26989;&#24460;&#12398;&#23601;&#32887;&#29366;&#27841;\&#21442;&#32771;&#36039;&#26009;\&#12304;&#36039;&#26009;&#65298;&#12305;&#22823;&#23398;&#21330;&#26989;&#24460;&#12398;&#36914;&#36335;&#12398;&#22259;&#12398;&#20316;&#12426;&#26041;(H30.3&#30906;&#23450;&#20516;)&#65288;&#20840;&#22269;&#12539;&#24859;&#30693;&#12539;&#20140;&#37117;&#65289;.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______5.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______7.xlsx"/></Relationships>
</file>

<file path=ppt/charts/_rels/chart13.xml.rels><?xml version="1.0" encoding="UTF-8" standalone="yes"?>
<Relationships xmlns="http://schemas.openxmlformats.org/package/2006/relationships"><Relationship Id="rId3" Type="http://schemas.openxmlformats.org/officeDocument/2006/relationships/oleObject" Target="file:///C:\Users\OkudaHik\AppData\Local\Temp\Temp2_industry-globalmarket_20190829.zip\industry-globalmarket_20190829\&#20225;&#26989;&#27963;&#21205;_&#28023;&#22806;&#21462;&#24341;_&#28023;&#22806;&#12408;&#12398;&#20225;&#26989;&#36914;&#20986;&#21205;&#21521;_&#37117;&#36947;&#24220;&#30476;_&#20840;&#29987;&#26989;_&#22269;&#12539;&#22320;&#22495;&#21029;.csv" TargetMode="External"/><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15.xml.rels><?xml version="1.0" encoding="UTF-8" standalone="yes"?>
<Relationships xmlns="http://schemas.openxmlformats.org/package/2006/relationships"><Relationship Id="rId3" Type="http://schemas.openxmlformats.org/officeDocument/2006/relationships/oleObject" Target="file:///\\10.19.145.21\share\01_&#20107;&#26989;&#25512;&#36914;&#12464;&#12523;&#12540;&#12503;\51._&#22320;&#26041;&#21109;&#29983;\H31&#12304;&#22320;&#26041;&#21109;&#29983;&#12305;&#38306;&#20418;\04%20&#12414;&#12385;&#12539;&#12402;&#12392;&#12539;&#12375;&#12372;&#12392;&#21109;&#29983;&#25512;&#36914;&#23529;&#35696;&#20250;\04%20&#31532;2&#22238;&#23529;&#35696;&#20250;\99%20&#20316;&#26989;&#29992;\&#12487;&#12540;&#12479;&#38306;&#20418;\U&#12479;&#12540;&#12531;&#12375;&#12383;&#12356;&#29702;&#30001;&#12539;&#12375;&#12394;&#12356;&#29702;&#30001;.xlsx" TargetMode="External"/><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1" Type="http://schemas.openxmlformats.org/officeDocument/2006/relationships/oleObject" Target="file:///\\10.19.145.21\share\01_&#20107;&#26989;&#25512;&#36914;&#12464;&#12523;&#12540;&#12503;\51._&#22320;&#26041;&#21109;&#29983;\H31&#12304;&#22320;&#26041;&#21109;&#29983;&#12305;&#38306;&#20418;\04%20&#12414;&#12385;&#12539;&#12402;&#12392;&#12539;&#12375;&#12372;&#12392;&#21109;&#29983;&#25512;&#36914;&#23529;&#35696;&#20250;\03%20&#31532;1&#22238;&#23529;&#35696;&#20250;\05%20&#37197;&#24067;&#36039;&#26009;\&#12487;&#12540;&#12479;\&#35336;&#31639;&#29992;&#65288;&#36039;&#26009;1-2)0805%20(&#22238;&#24489;&#28168;&#12415;)%20(&#22238;&#24489;&#28168;&#12415;)%20(&#22238;&#24489;&#28168;&#12415;).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10.19.145.21\share\01_&#20107;&#26989;&#25512;&#36914;&#12464;&#12523;&#12540;&#12503;\51._&#22320;&#26041;&#21109;&#29983;\H31&#12304;&#22320;&#26041;&#21109;&#29983;&#12305;&#38306;&#20418;\04%20&#12414;&#12385;&#12539;&#12402;&#12392;&#12539;&#12375;&#12372;&#12392;&#21109;&#29983;&#25512;&#36914;&#23529;&#35696;&#20250;\04%20&#31532;2&#22238;&#23529;&#35696;&#20250;\99%20&#20316;&#26989;&#29992;\&#12487;&#12540;&#12479;&#38306;&#20418;\&#35251;&#20809;&#28040;&#36027;&#38989;.xlsx" TargetMode="External"/><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Z:\01_&#20107;&#26989;&#25512;&#36914;&#12464;&#12523;&#12540;&#12503;\51._&#22320;&#26041;&#21109;&#29983;\H31&#12304;&#22320;&#26041;&#21109;&#29983;&#12305;&#38306;&#20418;\04%20&#12414;&#12385;&#12539;&#12402;&#12392;&#12539;&#12375;&#12372;&#12392;&#21109;&#29983;&#25512;&#36914;&#23529;&#35696;&#20250;\04%20&#31532;2&#22238;&#23529;&#35696;&#20250;\99%20&#20316;&#26989;&#29992;\&#12487;&#12540;&#12479;&#38306;&#20418;\&#31532;2&#26399;&#12414;&#12385;&#12539;&#12402;&#12392;&#12539;&#12375;&#12372;&#12392;excel&#12487;&#12540;&#12479;.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______.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___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www.mhlw.go.jp/bunya/shakaihosho/iryouseido01/xls/info02a-2-27-1.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1"/>
    <c:plotArea>
      <c:layout/>
      <c:pieChart>
        <c:varyColors val="1"/>
        <c:ser>
          <c:idx val="0"/>
          <c:order val="0"/>
          <c:spPr>
            <a:solidFill>
              <a:schemeClr val="bg1">
                <a:lumMod val="95000"/>
              </a:schemeClr>
            </a:solidFill>
            <a:ln>
              <a:solidFill>
                <a:schemeClr val="tx1"/>
              </a:solidFill>
            </a:ln>
          </c:spPr>
          <c:explosion val="21"/>
          <c:dPt>
            <c:idx val="0"/>
            <c:bubble3D val="0"/>
            <c:spPr>
              <a:solidFill>
                <a:schemeClr val="bg1">
                  <a:lumMod val="65000"/>
                </a:schemeClr>
              </a:solidFill>
              <a:ln>
                <a:solidFill>
                  <a:schemeClr val="tx1"/>
                </a:solidFill>
              </a:ln>
            </c:spPr>
            <c:extLst>
              <c:ext xmlns:c16="http://schemas.microsoft.com/office/drawing/2014/chart" uri="{C3380CC4-5D6E-409C-BE32-E72D297353CC}">
                <c16:uniqueId val="{00000001-5A99-49D9-84B7-1D271F627D63}"/>
              </c:ext>
            </c:extLst>
          </c:dPt>
          <c:dPt>
            <c:idx val="1"/>
            <c:bubble3D val="0"/>
            <c:extLst>
              <c:ext xmlns:c16="http://schemas.microsoft.com/office/drawing/2014/chart" uri="{C3380CC4-5D6E-409C-BE32-E72D297353CC}">
                <c16:uniqueId val="{00000002-5A99-49D9-84B7-1D271F627D63}"/>
              </c:ext>
            </c:extLst>
          </c:dPt>
          <c:dLbls>
            <c:dLbl>
              <c:idx val="0"/>
              <c:layout>
                <c:manualLayout>
                  <c:x val="-0.14156948774989558"/>
                  <c:y val="0.12439297057738488"/>
                </c:manualLayout>
              </c:layout>
              <c:showLegendKey val="0"/>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5A99-49D9-84B7-1D271F627D63}"/>
                </c:ext>
              </c:extLst>
            </c:dLbl>
            <c:dLbl>
              <c:idx val="1"/>
              <c:layout>
                <c:manualLayout>
                  <c:x val="0.23859848331184047"/>
                  <c:y val="-0.20104104136269318"/>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34394103494144929"/>
                      <c:h val="0.2834736611487213"/>
                    </c:manualLayout>
                  </c15:layout>
                </c:ext>
                <c:ext xmlns:c16="http://schemas.microsoft.com/office/drawing/2014/chart" uri="{C3380CC4-5D6E-409C-BE32-E72D297353CC}">
                  <c16:uniqueId val="{00000002-5A99-49D9-84B7-1D271F627D63}"/>
                </c:ext>
              </c:extLst>
            </c:dLbl>
            <c:numFmt formatCode="0.0%" sourceLinked="0"/>
            <c:spPr>
              <a:noFill/>
              <a:ln>
                <a:noFill/>
              </a:ln>
              <a:effectLst/>
            </c:spPr>
            <c:showLegendKey val="0"/>
            <c:showVal val="1"/>
            <c:showCatName val="1"/>
            <c:showSerName val="0"/>
            <c:showPercent val="1"/>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Ref>
              <c:f>'【④大阪府】大学卒業後の進路の作り方(H30.3確定値) '!$D$22:$D$23</c:f>
              <c:strCache>
                <c:ptCount val="2"/>
                <c:pt idx="0">
                  <c:v>その他</c:v>
                </c:pt>
                <c:pt idx="1">
                  <c:v>正規の職員等</c:v>
                </c:pt>
              </c:strCache>
            </c:strRef>
          </c:cat>
          <c:val>
            <c:numRef>
              <c:f>'【④大阪府】大学卒業後の進路の作り方(H30.3確定値) '!$E$22:$E$23</c:f>
              <c:numCache>
                <c:formatCode>#,###"人"</c:formatCode>
                <c:ptCount val="2"/>
                <c:pt idx="0">
                  <c:v>5867</c:v>
                </c:pt>
                <c:pt idx="1">
                  <c:v>34788</c:v>
                </c:pt>
              </c:numCache>
            </c:numRef>
          </c:val>
          <c:extLst>
            <c:ext xmlns:c16="http://schemas.microsoft.com/office/drawing/2014/chart" uri="{C3380CC4-5D6E-409C-BE32-E72D297353CC}">
              <c16:uniqueId val="{00000003-5A99-49D9-84B7-1D271F627D63}"/>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900"/>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639949727808021"/>
          <c:y val="0.16016164870569941"/>
          <c:w val="0.7822116987001444"/>
          <c:h val="0.69178257971336521"/>
        </c:manualLayout>
      </c:layout>
      <c:lineChart>
        <c:grouping val="standard"/>
        <c:varyColors val="0"/>
        <c:ser>
          <c:idx val="0"/>
          <c:order val="0"/>
          <c:tx>
            <c:strRef>
              <c:f>Sheet1!$B$1</c:f>
              <c:strCache>
                <c:ptCount val="1"/>
                <c:pt idx="0">
                  <c:v>大阪</c:v>
                </c:pt>
              </c:strCache>
            </c:strRef>
          </c:tx>
          <c:spPr>
            <a:ln w="47625"/>
          </c:spPr>
          <c:marker>
            <c:symbol val="diamond"/>
            <c:size val="13"/>
          </c:marker>
          <c:dLbls>
            <c:dLbl>
              <c:idx val="0"/>
              <c:layout>
                <c:manualLayout>
                  <c:x val="-0.10486657681748089"/>
                  <c:y val="7.221506638151312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3DD-4624-B129-688DAF0B6CD8}"/>
                </c:ext>
              </c:extLst>
            </c:dLbl>
            <c:dLbl>
              <c:idx val="1"/>
              <c:layout>
                <c:manualLayout>
                  <c:x val="-5.9423659872715244E-2"/>
                  <c:y val="-0.10929037398622381"/>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3DD-4624-B129-688DAF0B6CD8}"/>
                </c:ext>
              </c:extLst>
            </c:dLbl>
            <c:dLbl>
              <c:idx val="2"/>
              <c:layout>
                <c:manualLayout>
                  <c:x val="-5.4765317833157849E-2"/>
                  <c:y val="-6.887212184757249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3DD-4624-B129-688DAF0B6CD8}"/>
                </c:ext>
              </c:extLst>
            </c:dLbl>
            <c:dLbl>
              <c:idx val="3"/>
              <c:layout>
                <c:manualLayout>
                  <c:x val="-6.9286013397342611E-2"/>
                  <c:y val="-7.658827838573491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3DD-4624-B129-688DAF0B6CD8}"/>
                </c:ext>
              </c:extLst>
            </c:dLbl>
            <c:dLbl>
              <c:idx val="4"/>
              <c:layout>
                <c:manualLayout>
                  <c:x val="-4.7239710100601684E-2"/>
                  <c:y val="-6.96068492389734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3DD-4624-B129-688DAF0B6CD8}"/>
                </c:ext>
              </c:extLst>
            </c:dLbl>
            <c:dLbl>
              <c:idx val="5"/>
              <c:layout>
                <c:manualLayout>
                  <c:x val="-2.603063352251208E-2"/>
                  <c:y val="-3.8300865876013876E-2"/>
                </c:manualLayout>
              </c:layout>
              <c:dLblPos val="r"/>
              <c:showLegendKey val="0"/>
              <c:showVal val="1"/>
              <c:showCatName val="0"/>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5-13DD-4624-B129-688DAF0B6CD8}"/>
                </c:ext>
              </c:extLst>
            </c:dLbl>
            <c:numFmt formatCode="#,##0_ " sourceLinked="0"/>
            <c:spPr>
              <a:noFill/>
              <a:ln>
                <a:noFill/>
              </a:ln>
              <a:effectLst/>
            </c:spPr>
            <c:txPr>
              <a:bodyPr/>
              <a:lstStyle/>
              <a:p>
                <a:pPr>
                  <a:defRPr sz="1000">
                    <a:solidFill>
                      <a:srgbClr val="0070C0"/>
                    </a:solidFill>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Sheet1!$A$2:$A$7</c:f>
              <c:strCache>
                <c:ptCount val="6"/>
                <c:pt idx="0">
                  <c:v>H25</c:v>
                </c:pt>
                <c:pt idx="1">
                  <c:v>H26</c:v>
                </c:pt>
                <c:pt idx="2">
                  <c:v>H27</c:v>
                </c:pt>
                <c:pt idx="3">
                  <c:v>H28</c:v>
                </c:pt>
                <c:pt idx="4">
                  <c:v>H29</c:v>
                </c:pt>
                <c:pt idx="5">
                  <c:v>H30</c:v>
                </c:pt>
              </c:strCache>
            </c:strRef>
          </c:cat>
          <c:val>
            <c:numRef>
              <c:f>Sheet1!$B$2:$B$7</c:f>
              <c:numCache>
                <c:formatCode>General</c:formatCode>
                <c:ptCount val="6"/>
                <c:pt idx="0">
                  <c:v>1557</c:v>
                </c:pt>
                <c:pt idx="1">
                  <c:v>1323</c:v>
                </c:pt>
                <c:pt idx="2">
                  <c:v>1214</c:v>
                </c:pt>
                <c:pt idx="3">
                  <c:v>1036</c:v>
                </c:pt>
                <c:pt idx="4">
                  <c:v>894</c:v>
                </c:pt>
                <c:pt idx="5">
                  <c:v>840</c:v>
                </c:pt>
              </c:numCache>
            </c:numRef>
          </c:val>
          <c:smooth val="0"/>
          <c:extLst>
            <c:ext xmlns:c16="http://schemas.microsoft.com/office/drawing/2014/chart" uri="{C3380CC4-5D6E-409C-BE32-E72D297353CC}">
              <c16:uniqueId val="{00000006-13DD-4624-B129-688DAF0B6CD8}"/>
            </c:ext>
          </c:extLst>
        </c:ser>
        <c:ser>
          <c:idx val="1"/>
          <c:order val="1"/>
          <c:tx>
            <c:strRef>
              <c:f>Sheet1!$C$1</c:f>
              <c:strCache>
                <c:ptCount val="1"/>
                <c:pt idx="0">
                  <c:v>東京</c:v>
                </c:pt>
              </c:strCache>
            </c:strRef>
          </c:tx>
          <c:spPr>
            <a:ln>
              <a:solidFill>
                <a:sysClr val="windowText" lastClr="000000"/>
              </a:solidFill>
              <a:prstDash val="sysDash"/>
            </a:ln>
          </c:spPr>
          <c:marker>
            <c:symbol val="triangle"/>
            <c:size val="10"/>
            <c:spPr>
              <a:solidFill>
                <a:srgbClr val="FF0000"/>
              </a:solidFill>
              <a:ln>
                <a:solidFill>
                  <a:sysClr val="windowText" lastClr="000000"/>
                </a:solidFill>
                <a:prstDash val="sysDash"/>
              </a:ln>
            </c:spPr>
          </c:marker>
          <c:dLbls>
            <c:dLbl>
              <c:idx val="0"/>
              <c:layout>
                <c:manualLayout>
                  <c:x val="-7.4725843265098457E-2"/>
                  <c:y val="6.222876277635817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3DD-4624-B129-688DAF0B6CD8}"/>
                </c:ext>
              </c:extLst>
            </c:dLbl>
            <c:dLbl>
              <c:idx val="1"/>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13DD-4624-B129-688DAF0B6CD8}"/>
                </c:ext>
              </c:extLst>
            </c:dLbl>
            <c:dLbl>
              <c:idx val="2"/>
              <c:layout>
                <c:manualLayout>
                  <c:x val="-0.10915732802051191"/>
                  <c:y val="5.456945756027118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13DD-4624-B129-688DAF0B6CD8}"/>
                </c:ext>
              </c:extLst>
            </c:dLbl>
            <c:dLbl>
              <c:idx val="3"/>
              <c:layout>
                <c:manualLayout>
                  <c:x val="-7.2195011798065215E-2"/>
                  <c:y val="6.119198561270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13DD-4624-B129-688DAF0B6CD8}"/>
                </c:ext>
              </c:extLst>
            </c:dLbl>
            <c:dLbl>
              <c:idx val="4"/>
              <c:layout>
                <c:manualLayout>
                  <c:x val="-2.8632925105510861E-2"/>
                  <c:y val="4.46573644595045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13DD-4624-B129-688DAF0B6CD8}"/>
                </c:ext>
              </c:extLst>
            </c:dLbl>
            <c:dLbl>
              <c:idx val="5"/>
              <c:layout>
                <c:manualLayout>
                  <c:x val="-2.5411217237323334E-2"/>
                  <c:y val="-5.2704647400288955E-2"/>
                </c:manualLayout>
              </c:layout>
              <c:dLblPos val="r"/>
              <c:showLegendKey val="0"/>
              <c:showVal val="1"/>
              <c:showCatName val="0"/>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C-13DD-4624-B129-688DAF0B6CD8}"/>
                </c:ext>
              </c:extLst>
            </c:dLbl>
            <c:numFmt formatCode="#,##0_ " sourceLinked="0"/>
            <c:spPr>
              <a:noFill/>
              <a:ln>
                <a:noFill/>
              </a:ln>
              <a:effectLst/>
            </c:spPr>
            <c:txPr>
              <a:bodyPr/>
              <a:lstStyle/>
              <a:p>
                <a:pPr>
                  <a:defRPr sz="1000">
                    <a:solidFill>
                      <a:srgbClr val="C00000"/>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Sheet1!$A$2:$A$7</c:f>
              <c:strCache>
                <c:ptCount val="6"/>
                <c:pt idx="0">
                  <c:v>H25</c:v>
                </c:pt>
                <c:pt idx="1">
                  <c:v>H26</c:v>
                </c:pt>
                <c:pt idx="2">
                  <c:v>H27</c:v>
                </c:pt>
                <c:pt idx="3">
                  <c:v>H28</c:v>
                </c:pt>
                <c:pt idx="4">
                  <c:v>H29</c:v>
                </c:pt>
                <c:pt idx="5">
                  <c:v>H30</c:v>
                </c:pt>
              </c:strCache>
            </c:strRef>
          </c:cat>
          <c:val>
            <c:numRef>
              <c:f>Sheet1!$C$2:$C$7</c:f>
              <c:numCache>
                <c:formatCode>General</c:formatCode>
                <c:ptCount val="6"/>
                <c:pt idx="0">
                  <c:v>1101</c:v>
                </c:pt>
                <c:pt idx="1">
                  <c:v>1192</c:v>
                </c:pt>
                <c:pt idx="2">
                  <c:v>987</c:v>
                </c:pt>
                <c:pt idx="3">
                  <c:v>939</c:v>
                </c:pt>
                <c:pt idx="4">
                  <c:v>887</c:v>
                </c:pt>
                <c:pt idx="5">
                  <c:v>996</c:v>
                </c:pt>
              </c:numCache>
            </c:numRef>
          </c:val>
          <c:smooth val="0"/>
          <c:extLst>
            <c:ext xmlns:c16="http://schemas.microsoft.com/office/drawing/2014/chart" uri="{C3380CC4-5D6E-409C-BE32-E72D297353CC}">
              <c16:uniqueId val="{0000000D-13DD-4624-B129-688DAF0B6CD8}"/>
            </c:ext>
          </c:extLst>
        </c:ser>
        <c:dLbls>
          <c:showLegendKey val="0"/>
          <c:showVal val="0"/>
          <c:showCatName val="0"/>
          <c:showSerName val="0"/>
          <c:showPercent val="0"/>
          <c:showBubbleSize val="0"/>
        </c:dLbls>
        <c:marker val="1"/>
        <c:smooth val="0"/>
        <c:axId val="186761600"/>
        <c:axId val="186763136"/>
      </c:lineChart>
      <c:catAx>
        <c:axId val="186761600"/>
        <c:scaling>
          <c:orientation val="minMax"/>
        </c:scaling>
        <c:delete val="0"/>
        <c:axPos val="b"/>
        <c:numFmt formatCode="General" sourceLinked="1"/>
        <c:majorTickMark val="in"/>
        <c:minorTickMark val="none"/>
        <c:tickLblPos val="nextTo"/>
        <c:txPr>
          <a:bodyPr/>
          <a:lstStyle/>
          <a:p>
            <a:pPr>
              <a:defRPr sz="1000">
                <a:solidFill>
                  <a:schemeClr val="tx1"/>
                </a:solidFill>
                <a:latin typeface="+mj-lt"/>
              </a:defRPr>
            </a:pPr>
            <a:endParaRPr lang="ja-JP"/>
          </a:p>
        </c:txPr>
        <c:crossAx val="186763136"/>
        <c:crosses val="autoZero"/>
        <c:auto val="1"/>
        <c:lblAlgn val="ctr"/>
        <c:lblOffset val="100"/>
        <c:noMultiLvlLbl val="0"/>
      </c:catAx>
      <c:valAx>
        <c:axId val="186763136"/>
        <c:scaling>
          <c:orientation val="minMax"/>
          <c:max val="1600"/>
          <c:min val="800"/>
        </c:scaling>
        <c:delete val="0"/>
        <c:axPos val="l"/>
        <c:majorGridlines/>
        <c:numFmt formatCode="#,##0_ " sourceLinked="0"/>
        <c:majorTickMark val="out"/>
        <c:minorTickMark val="none"/>
        <c:tickLblPos val="nextTo"/>
        <c:txPr>
          <a:bodyPr/>
          <a:lstStyle/>
          <a:p>
            <a:pPr>
              <a:defRPr sz="1100"/>
            </a:pPr>
            <a:endParaRPr lang="ja-JP"/>
          </a:p>
        </c:txPr>
        <c:crossAx val="186761600"/>
        <c:crosses val="autoZero"/>
        <c:crossBetween val="between"/>
        <c:majorUnit val="200"/>
      </c:valAx>
      <c:spPr>
        <a:noFill/>
      </c:spPr>
    </c:plotArea>
    <c:plotVisOnly val="1"/>
    <c:dispBlanksAs val="zero"/>
    <c:showDLblsOverMax val="0"/>
  </c:chart>
  <c:spPr>
    <a:ln>
      <a:noFill/>
      <a:prstDash val="sysDash"/>
    </a:ln>
  </c:spPr>
  <c:txPr>
    <a:bodyPr/>
    <a:lstStyle/>
    <a:p>
      <a:pPr>
        <a:defRPr sz="1800"/>
      </a:pPr>
      <a:endParaRPr lang="ja-JP"/>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66973137170146"/>
          <c:y val="0.25542565433691528"/>
          <c:w val="0.67437453183225438"/>
          <c:h val="0.45941714670378797"/>
        </c:manualLayout>
      </c:layout>
      <c:barChart>
        <c:barDir val="col"/>
        <c:grouping val="clustered"/>
        <c:varyColors val="0"/>
        <c:ser>
          <c:idx val="0"/>
          <c:order val="0"/>
          <c:tx>
            <c:strRef>
              <c:f>Sheet1!$B$1</c:f>
              <c:strCache>
                <c:ptCount val="1"/>
                <c:pt idx="0">
                  <c:v>件数</c:v>
                </c:pt>
              </c:strCache>
            </c:strRef>
          </c:tx>
          <c:spPr>
            <a:solidFill>
              <a:schemeClr val="accent1"/>
            </a:solidFill>
            <a:ln>
              <a:noFill/>
            </a:ln>
            <a:effectLst/>
          </c:spPr>
          <c:invertIfNegative val="0"/>
          <c:cat>
            <c:strRef>
              <c:f>Sheet1!$A$5:$A$9</c:f>
              <c:strCache>
                <c:ptCount val="5"/>
                <c:pt idx="0">
                  <c:v>H27</c:v>
                </c:pt>
                <c:pt idx="1">
                  <c:v>H28</c:v>
                </c:pt>
                <c:pt idx="2">
                  <c:v>H29</c:v>
                </c:pt>
                <c:pt idx="3">
                  <c:v>H30</c:v>
                </c:pt>
                <c:pt idx="4">
                  <c:v>R01(11月)</c:v>
                </c:pt>
              </c:strCache>
            </c:strRef>
          </c:cat>
          <c:val>
            <c:numRef>
              <c:f>Sheet1!$B$5:$B$9</c:f>
              <c:numCache>
                <c:formatCode>#,##0</c:formatCode>
                <c:ptCount val="5"/>
                <c:pt idx="0">
                  <c:v>1170</c:v>
                </c:pt>
                <c:pt idx="1">
                  <c:v>1633</c:v>
                </c:pt>
                <c:pt idx="2">
                  <c:v>1596</c:v>
                </c:pt>
                <c:pt idx="3">
                  <c:v>1622</c:v>
                </c:pt>
                <c:pt idx="4">
                  <c:v>1681</c:v>
                </c:pt>
              </c:numCache>
            </c:numRef>
          </c:val>
          <c:extLst>
            <c:ext xmlns:c16="http://schemas.microsoft.com/office/drawing/2014/chart" uri="{C3380CC4-5D6E-409C-BE32-E72D297353CC}">
              <c16:uniqueId val="{00000000-55D1-4D51-AA73-350C2537A3EF}"/>
            </c:ext>
          </c:extLst>
        </c:ser>
        <c:dLbls>
          <c:showLegendKey val="0"/>
          <c:showVal val="0"/>
          <c:showCatName val="0"/>
          <c:showSerName val="0"/>
          <c:showPercent val="0"/>
          <c:showBubbleSize val="0"/>
        </c:dLbls>
        <c:gapWidth val="219"/>
        <c:overlap val="-27"/>
        <c:axId val="1600292975"/>
        <c:axId val="1600294223"/>
      </c:barChart>
      <c:lineChart>
        <c:grouping val="standard"/>
        <c:varyColors val="0"/>
        <c:ser>
          <c:idx val="1"/>
          <c:order val="1"/>
          <c:tx>
            <c:strRef>
              <c:f>Sheet1!$C$1</c:f>
              <c:strCache>
                <c:ptCount val="1"/>
                <c:pt idx="0">
                  <c:v>被害額（千円）</c:v>
                </c:pt>
              </c:strCache>
            </c:strRef>
          </c:tx>
          <c:spPr>
            <a:ln w="28575" cap="rnd">
              <a:solidFill>
                <a:srgbClr val="C00000"/>
              </a:solidFill>
              <a:round/>
            </a:ln>
            <a:effectLst/>
          </c:spPr>
          <c:marker>
            <c:symbol val="diamond"/>
            <c:size val="9"/>
            <c:spPr>
              <a:solidFill>
                <a:srgbClr val="C00000"/>
              </a:solidFill>
              <a:ln w="9525">
                <a:solidFill>
                  <a:srgbClr val="C00000"/>
                </a:solidFill>
              </a:ln>
              <a:effectLst/>
            </c:spPr>
          </c:marker>
          <c:cat>
            <c:strRef>
              <c:f>Sheet1!$A$5:$A$9</c:f>
              <c:strCache>
                <c:ptCount val="5"/>
                <c:pt idx="0">
                  <c:v>H27</c:v>
                </c:pt>
                <c:pt idx="1">
                  <c:v>H28</c:v>
                </c:pt>
                <c:pt idx="2">
                  <c:v>H29</c:v>
                </c:pt>
                <c:pt idx="3">
                  <c:v>H30</c:v>
                </c:pt>
                <c:pt idx="4">
                  <c:v>R01(11月)</c:v>
                </c:pt>
              </c:strCache>
            </c:strRef>
          </c:cat>
          <c:val>
            <c:numRef>
              <c:f>Sheet1!$C$5:$C$9</c:f>
              <c:numCache>
                <c:formatCode>#,##0</c:formatCode>
                <c:ptCount val="5"/>
                <c:pt idx="0">
                  <c:v>4141687</c:v>
                </c:pt>
                <c:pt idx="1">
                  <c:v>5258711</c:v>
                </c:pt>
                <c:pt idx="2">
                  <c:v>3762001</c:v>
                </c:pt>
                <c:pt idx="3">
                  <c:v>3575456</c:v>
                </c:pt>
                <c:pt idx="4">
                  <c:v>2317528</c:v>
                </c:pt>
              </c:numCache>
            </c:numRef>
          </c:val>
          <c:smooth val="0"/>
          <c:extLst>
            <c:ext xmlns:c16="http://schemas.microsoft.com/office/drawing/2014/chart" uri="{C3380CC4-5D6E-409C-BE32-E72D297353CC}">
              <c16:uniqueId val="{00000001-55D1-4D51-AA73-350C2537A3EF}"/>
            </c:ext>
          </c:extLst>
        </c:ser>
        <c:dLbls>
          <c:showLegendKey val="0"/>
          <c:showVal val="0"/>
          <c:showCatName val="0"/>
          <c:showSerName val="0"/>
          <c:showPercent val="0"/>
          <c:showBubbleSize val="0"/>
        </c:dLbls>
        <c:marker val="1"/>
        <c:smooth val="0"/>
        <c:axId val="1600297551"/>
        <c:axId val="1600297135"/>
      </c:lineChart>
      <c:catAx>
        <c:axId val="1600292975"/>
        <c:scaling>
          <c:orientation val="minMax"/>
        </c:scaling>
        <c:delete val="0"/>
        <c:axPos val="b"/>
        <c:numFmt formatCode="#,##0_);[Red]\(#,##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600294223"/>
        <c:crosses val="autoZero"/>
        <c:auto val="1"/>
        <c:lblAlgn val="ctr"/>
        <c:lblOffset val="100"/>
        <c:noMultiLvlLbl val="0"/>
      </c:catAx>
      <c:valAx>
        <c:axId val="1600294223"/>
        <c:scaling>
          <c:orientation val="minMax"/>
        </c:scaling>
        <c:delete val="0"/>
        <c:axPos val="l"/>
        <c:majorGridlines>
          <c:spPr>
            <a:ln w="3175" cap="flat" cmpd="sng" algn="ctr">
              <a:solidFill>
                <a:schemeClr val="bg1">
                  <a:lumMod val="75000"/>
                </a:schemeClr>
              </a:solidFill>
              <a:round/>
            </a:ln>
            <a:effectLst/>
          </c:spPr>
        </c:majorGridlines>
        <c:numFmt formatCode="#,##0_);[Red]\(#,##0\)" sourceLinked="0"/>
        <c:majorTickMark val="none"/>
        <c:minorTickMark val="none"/>
        <c:tickLblPos val="nextTo"/>
        <c:spPr>
          <a:noFill/>
          <a:ln w="9525">
            <a:solidFill>
              <a:schemeClr val="bg1">
                <a:lumMod val="75000"/>
              </a:schemeClr>
            </a:solidFill>
          </a:ln>
          <a:effectLst/>
        </c:spPr>
        <c:txPr>
          <a:bodyPr rot="-6000000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00292975"/>
        <c:crosses val="autoZero"/>
        <c:crossBetween val="between"/>
      </c:valAx>
      <c:valAx>
        <c:axId val="1600297135"/>
        <c:scaling>
          <c:orientation val="minMax"/>
        </c:scaling>
        <c:delete val="0"/>
        <c:axPos val="r"/>
        <c:numFmt formatCode="#,##0_);[Red]\(#,##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00297551"/>
        <c:crosses val="max"/>
        <c:crossBetween val="between"/>
      </c:valAx>
      <c:catAx>
        <c:axId val="1600297551"/>
        <c:scaling>
          <c:orientation val="minMax"/>
        </c:scaling>
        <c:delete val="1"/>
        <c:axPos val="b"/>
        <c:numFmt formatCode="General" sourceLinked="1"/>
        <c:majorTickMark val="out"/>
        <c:minorTickMark val="none"/>
        <c:tickLblPos val="nextTo"/>
        <c:crossAx val="1600297135"/>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5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1353450172128236E-2"/>
          <c:y val="0.13124194836886019"/>
          <c:w val="0.89811272515413998"/>
          <c:h val="0.69415234704346207"/>
        </c:manualLayout>
      </c:layout>
      <c:barChart>
        <c:barDir val="col"/>
        <c:grouping val="stacked"/>
        <c:varyColors val="0"/>
        <c:ser>
          <c:idx val="5"/>
          <c:order val="0"/>
          <c:tx>
            <c:strRef>
              <c:f>建替時期別施設数!$W$2</c:f>
              <c:strCache>
                <c:ptCount val="1"/>
                <c:pt idx="0">
                  <c:v>合計</c:v>
                </c:pt>
              </c:strCache>
            </c:strRef>
          </c:tx>
          <c:spPr>
            <a:solidFill>
              <a:srgbClr val="92D050"/>
            </a:solidFill>
          </c:spPr>
          <c:invertIfNegative val="0"/>
          <c:cat>
            <c:numRef>
              <c:f>建替時期別施設数!$P$3:$P$42</c:f>
              <c:numCache>
                <c:formatCode>General</c:formatCode>
                <c:ptCount val="40"/>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pt idx="15">
                  <c:v>2031</c:v>
                </c:pt>
                <c:pt idx="16">
                  <c:v>2032</c:v>
                </c:pt>
                <c:pt idx="17">
                  <c:v>2033</c:v>
                </c:pt>
                <c:pt idx="18">
                  <c:v>2034</c:v>
                </c:pt>
                <c:pt idx="19">
                  <c:v>2035</c:v>
                </c:pt>
                <c:pt idx="20">
                  <c:v>2036</c:v>
                </c:pt>
                <c:pt idx="21">
                  <c:v>2037</c:v>
                </c:pt>
                <c:pt idx="22">
                  <c:v>2038</c:v>
                </c:pt>
                <c:pt idx="23">
                  <c:v>2039</c:v>
                </c:pt>
                <c:pt idx="24">
                  <c:v>2040</c:v>
                </c:pt>
                <c:pt idx="25">
                  <c:v>2041</c:v>
                </c:pt>
                <c:pt idx="26">
                  <c:v>2042</c:v>
                </c:pt>
                <c:pt idx="27">
                  <c:v>2043</c:v>
                </c:pt>
                <c:pt idx="28">
                  <c:v>2044</c:v>
                </c:pt>
                <c:pt idx="29">
                  <c:v>2045</c:v>
                </c:pt>
                <c:pt idx="30">
                  <c:v>2046</c:v>
                </c:pt>
                <c:pt idx="31">
                  <c:v>2047</c:v>
                </c:pt>
                <c:pt idx="32">
                  <c:v>2048</c:v>
                </c:pt>
                <c:pt idx="33">
                  <c:v>2049</c:v>
                </c:pt>
                <c:pt idx="34">
                  <c:v>2050</c:v>
                </c:pt>
                <c:pt idx="35">
                  <c:v>2051</c:v>
                </c:pt>
                <c:pt idx="36">
                  <c:v>2052</c:v>
                </c:pt>
                <c:pt idx="37">
                  <c:v>2053</c:v>
                </c:pt>
                <c:pt idx="38">
                  <c:v>2054</c:v>
                </c:pt>
                <c:pt idx="39">
                  <c:v>2055</c:v>
                </c:pt>
              </c:numCache>
            </c:numRef>
          </c:cat>
          <c:val>
            <c:numRef>
              <c:f>建替時期別延床面積!$W$3:$W$42</c:f>
              <c:numCache>
                <c:formatCode>#,##0.00</c:formatCode>
                <c:ptCount val="40"/>
                <c:pt idx="0">
                  <c:v>477643.55</c:v>
                </c:pt>
                <c:pt idx="1">
                  <c:v>606734.43999999994</c:v>
                </c:pt>
                <c:pt idx="2">
                  <c:v>226969.49</c:v>
                </c:pt>
                <c:pt idx="3">
                  <c:v>521396.86</c:v>
                </c:pt>
                <c:pt idx="4">
                  <c:v>533989.8600000001</c:v>
                </c:pt>
                <c:pt idx="5">
                  <c:v>630911.42000000004</c:v>
                </c:pt>
                <c:pt idx="6">
                  <c:v>774444.66999999993</c:v>
                </c:pt>
                <c:pt idx="7">
                  <c:v>303276.74</c:v>
                </c:pt>
                <c:pt idx="8">
                  <c:v>590679.67000000004</c:v>
                </c:pt>
                <c:pt idx="9">
                  <c:v>361168.15</c:v>
                </c:pt>
                <c:pt idx="10">
                  <c:v>277818.23999999999</c:v>
                </c:pt>
                <c:pt idx="11">
                  <c:v>162163.23000000001</c:v>
                </c:pt>
                <c:pt idx="12">
                  <c:v>434960.76</c:v>
                </c:pt>
                <c:pt idx="13">
                  <c:v>231086.78</c:v>
                </c:pt>
                <c:pt idx="14">
                  <c:v>272783.91000000003</c:v>
                </c:pt>
                <c:pt idx="15">
                  <c:v>202095.82</c:v>
                </c:pt>
                <c:pt idx="16">
                  <c:v>191565.93</c:v>
                </c:pt>
                <c:pt idx="17">
                  <c:v>277189.77999999997</c:v>
                </c:pt>
                <c:pt idx="18">
                  <c:v>119552.34</c:v>
                </c:pt>
                <c:pt idx="19">
                  <c:v>127010.66</c:v>
                </c:pt>
                <c:pt idx="20">
                  <c:v>137097.49</c:v>
                </c:pt>
                <c:pt idx="21">
                  <c:v>71711.549999999988</c:v>
                </c:pt>
                <c:pt idx="22">
                  <c:v>160119.27000000002</c:v>
                </c:pt>
                <c:pt idx="23">
                  <c:v>184869.61</c:v>
                </c:pt>
                <c:pt idx="24">
                  <c:v>111999.55000000002</c:v>
                </c:pt>
                <c:pt idx="25">
                  <c:v>304657.53999999998</c:v>
                </c:pt>
                <c:pt idx="26">
                  <c:v>176201.93999999997</c:v>
                </c:pt>
                <c:pt idx="27">
                  <c:v>121337.06</c:v>
                </c:pt>
                <c:pt idx="28">
                  <c:v>436295.66000000003</c:v>
                </c:pt>
                <c:pt idx="29">
                  <c:v>305390.88</c:v>
                </c:pt>
                <c:pt idx="30">
                  <c:v>318691.84999999998</c:v>
                </c:pt>
                <c:pt idx="31">
                  <c:v>326575.99</c:v>
                </c:pt>
                <c:pt idx="32">
                  <c:v>306922.33999999997</c:v>
                </c:pt>
                <c:pt idx="33">
                  <c:v>253699.51</c:v>
                </c:pt>
                <c:pt idx="34">
                  <c:v>189145.88000000003</c:v>
                </c:pt>
                <c:pt idx="35">
                  <c:v>99706.51999999999</c:v>
                </c:pt>
                <c:pt idx="36">
                  <c:v>228325.53999999998</c:v>
                </c:pt>
                <c:pt idx="37">
                  <c:v>70962.3</c:v>
                </c:pt>
                <c:pt idx="38">
                  <c:v>119644.30999999998</c:v>
                </c:pt>
                <c:pt idx="39">
                  <c:v>68993.56</c:v>
                </c:pt>
              </c:numCache>
            </c:numRef>
          </c:val>
          <c:extLst>
            <c:ext xmlns:c16="http://schemas.microsoft.com/office/drawing/2014/chart" uri="{C3380CC4-5D6E-409C-BE32-E72D297353CC}">
              <c16:uniqueId val="{00000000-9083-4665-B38D-04F320EA59B8}"/>
            </c:ext>
          </c:extLst>
        </c:ser>
        <c:dLbls>
          <c:showLegendKey val="0"/>
          <c:showVal val="0"/>
          <c:showCatName val="0"/>
          <c:showSerName val="0"/>
          <c:showPercent val="0"/>
          <c:showBubbleSize val="0"/>
        </c:dLbls>
        <c:gapWidth val="35"/>
        <c:overlap val="100"/>
        <c:axId val="187594624"/>
        <c:axId val="187600896"/>
      </c:barChart>
      <c:catAx>
        <c:axId val="187594624"/>
        <c:scaling>
          <c:orientation val="minMax"/>
        </c:scaling>
        <c:delete val="0"/>
        <c:axPos val="b"/>
        <c:title>
          <c:tx>
            <c:rich>
              <a:bodyPr/>
              <a:lstStyle/>
              <a:p>
                <a:pPr>
                  <a:defRPr/>
                </a:pPr>
                <a:r>
                  <a:rPr lang="ja-JP"/>
                  <a:t>（建替年度）</a:t>
                </a:r>
              </a:p>
            </c:rich>
          </c:tx>
          <c:layout>
            <c:manualLayout>
              <c:xMode val="edge"/>
              <c:yMode val="edge"/>
              <c:x val="0.8949544946931467"/>
              <c:y val="0.892118021398428"/>
            </c:manualLayout>
          </c:layout>
          <c:overlay val="0"/>
        </c:title>
        <c:numFmt formatCode="General" sourceLinked="1"/>
        <c:majorTickMark val="in"/>
        <c:minorTickMark val="none"/>
        <c:tickLblPos val="nextTo"/>
        <c:txPr>
          <a:bodyPr/>
          <a:lstStyle/>
          <a:p>
            <a:pPr>
              <a:defRPr b="1"/>
            </a:pPr>
            <a:endParaRPr lang="ja-JP"/>
          </a:p>
        </c:txPr>
        <c:crossAx val="187600896"/>
        <c:crosses val="autoZero"/>
        <c:auto val="1"/>
        <c:lblAlgn val="ctr"/>
        <c:lblOffset val="100"/>
        <c:tickLblSkip val="3"/>
        <c:noMultiLvlLbl val="0"/>
      </c:catAx>
      <c:valAx>
        <c:axId val="187600896"/>
        <c:scaling>
          <c:orientation val="minMax"/>
        </c:scaling>
        <c:delete val="0"/>
        <c:axPos val="l"/>
        <c:majorGridlines/>
        <c:title>
          <c:tx>
            <c:rich>
              <a:bodyPr rot="0" vert="horz"/>
              <a:lstStyle/>
              <a:p>
                <a:pPr>
                  <a:defRPr sz="900"/>
                </a:pPr>
                <a:r>
                  <a:rPr lang="ja-JP" altLang="en-US" sz="900"/>
                  <a:t>延床面積</a:t>
                </a:r>
                <a:r>
                  <a:rPr lang="ja-JP" sz="900"/>
                  <a:t>（㎡）</a:t>
                </a:r>
              </a:p>
            </c:rich>
          </c:tx>
          <c:layout>
            <c:manualLayout>
              <c:xMode val="edge"/>
              <c:yMode val="edge"/>
              <c:x val="7.9599979898235442E-3"/>
              <c:y val="2.9704017252041953E-2"/>
            </c:manualLayout>
          </c:layout>
          <c:overlay val="0"/>
        </c:title>
        <c:numFmt formatCode="#,##0" sourceLinked="0"/>
        <c:majorTickMark val="out"/>
        <c:minorTickMark val="none"/>
        <c:tickLblPos val="nextTo"/>
        <c:txPr>
          <a:bodyPr/>
          <a:lstStyle/>
          <a:p>
            <a:pPr>
              <a:defRPr sz="900" b="1"/>
            </a:pPr>
            <a:endParaRPr lang="ja-JP"/>
          </a:p>
        </c:txPr>
        <c:crossAx val="187594624"/>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eiryo UI" panose="020B0604030504040204" pitchFamily="50" charset="-128"/>
                <a:cs typeface="+mn-cs"/>
              </a:defRPr>
            </a:pPr>
            <a:r>
              <a:rPr lang="ja-JP" altLang="en-US" sz="1050" baseline="0" dirty="0">
                <a:solidFill>
                  <a:schemeClr val="tx1"/>
                </a:solidFill>
                <a:latin typeface="Meiryo UI" panose="020B0604030504040204" pitchFamily="50" charset="-128"/>
                <a:ea typeface="Meiryo UI" panose="020B0604030504040204" pitchFamily="50" charset="-128"/>
              </a:rPr>
              <a:t>■大阪府内企業海外進出状況（平成</a:t>
            </a:r>
            <a:r>
              <a:rPr lang="en-US" altLang="ja-JP" sz="1050" baseline="0" dirty="0">
                <a:solidFill>
                  <a:schemeClr val="tx1"/>
                </a:solidFill>
                <a:latin typeface="Meiryo UI" panose="020B0604030504040204" pitchFamily="50" charset="-128"/>
                <a:ea typeface="Meiryo UI" panose="020B0604030504040204" pitchFamily="50" charset="-128"/>
              </a:rPr>
              <a:t>29</a:t>
            </a:r>
            <a:r>
              <a:rPr lang="ja-JP" altLang="en-US" sz="1050" baseline="0" dirty="0">
                <a:solidFill>
                  <a:schemeClr val="tx1"/>
                </a:solidFill>
                <a:latin typeface="Meiryo UI" panose="020B0604030504040204" pitchFamily="50" charset="-128"/>
                <a:ea typeface="Meiryo UI" panose="020B0604030504040204" pitchFamily="50" charset="-128"/>
              </a:rPr>
              <a:t>年</a:t>
            </a:r>
            <a:r>
              <a:rPr lang="ja-JP" altLang="en-US" sz="1200" baseline="0" dirty="0">
                <a:latin typeface="Meiryo UI" panose="020B0604030504040204" pitchFamily="50" charset="-128"/>
                <a:ea typeface="Meiryo UI" panose="020B0604030504040204" pitchFamily="50" charset="-128"/>
              </a:rPr>
              <a:t>）</a:t>
            </a:r>
          </a:p>
        </c:rich>
      </c:tx>
      <c:layout>
        <c:manualLayout>
          <c:xMode val="edge"/>
          <c:yMode val="edge"/>
          <c:x val="0.1033573357953408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eiryo UI" panose="020B0604030504040204" pitchFamily="50" charset="-128"/>
              <a:cs typeface="+mn-cs"/>
            </a:defRPr>
          </a:pPr>
          <a:endParaRPr lang="ja-JP"/>
        </a:p>
      </c:txPr>
    </c:title>
    <c:autoTitleDeleted val="0"/>
    <c:plotArea>
      <c:layout>
        <c:manualLayout>
          <c:layoutTarget val="inner"/>
          <c:xMode val="edge"/>
          <c:yMode val="edge"/>
          <c:x val="0.23989291534104135"/>
          <c:y val="0.12655911102608003"/>
          <c:w val="0.39524722747017638"/>
          <c:h val="0.73087337548879316"/>
        </c:manualLayout>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CDCC-47A1-BA66-8A487934766E}"/>
              </c:ext>
            </c:extLst>
          </c:dPt>
          <c:dPt>
            <c:idx val="1"/>
            <c:bubble3D val="0"/>
            <c:spPr>
              <a:solidFill>
                <a:schemeClr val="accent2"/>
              </a:solidFill>
              <a:ln w="19050">
                <a:noFill/>
              </a:ln>
              <a:effectLst/>
            </c:spPr>
            <c:extLst>
              <c:ext xmlns:c16="http://schemas.microsoft.com/office/drawing/2014/chart" uri="{C3380CC4-5D6E-409C-BE32-E72D297353CC}">
                <c16:uniqueId val="{00000003-CDCC-47A1-BA66-8A487934766E}"/>
              </c:ext>
            </c:extLst>
          </c:dPt>
          <c:dPt>
            <c:idx val="2"/>
            <c:bubble3D val="0"/>
            <c:spPr>
              <a:solidFill>
                <a:schemeClr val="accent3"/>
              </a:solidFill>
              <a:ln w="19050">
                <a:noFill/>
              </a:ln>
              <a:effectLst/>
            </c:spPr>
            <c:extLst>
              <c:ext xmlns:c16="http://schemas.microsoft.com/office/drawing/2014/chart" uri="{C3380CC4-5D6E-409C-BE32-E72D297353CC}">
                <c16:uniqueId val="{00000005-CDCC-47A1-BA66-8A487934766E}"/>
              </c:ext>
            </c:extLst>
          </c:dPt>
          <c:dPt>
            <c:idx val="3"/>
            <c:bubble3D val="0"/>
            <c:spPr>
              <a:solidFill>
                <a:schemeClr val="accent4"/>
              </a:solidFill>
              <a:ln w="19050">
                <a:noFill/>
              </a:ln>
              <a:effectLst/>
            </c:spPr>
            <c:extLst>
              <c:ext xmlns:c16="http://schemas.microsoft.com/office/drawing/2014/chart" uri="{C3380CC4-5D6E-409C-BE32-E72D297353CC}">
                <c16:uniqueId val="{00000007-CDCC-47A1-BA66-8A487934766E}"/>
              </c:ext>
            </c:extLst>
          </c:dPt>
          <c:dPt>
            <c:idx val="4"/>
            <c:bubble3D val="0"/>
            <c:spPr>
              <a:solidFill>
                <a:schemeClr val="accent5"/>
              </a:solidFill>
              <a:ln w="19050">
                <a:noFill/>
              </a:ln>
              <a:effectLst/>
            </c:spPr>
            <c:extLst>
              <c:ext xmlns:c16="http://schemas.microsoft.com/office/drawing/2014/chart" uri="{C3380CC4-5D6E-409C-BE32-E72D297353CC}">
                <c16:uniqueId val="{00000009-CDCC-47A1-BA66-8A487934766E}"/>
              </c:ext>
            </c:extLst>
          </c:dPt>
          <c:dPt>
            <c:idx val="5"/>
            <c:bubble3D val="0"/>
            <c:spPr>
              <a:solidFill>
                <a:schemeClr val="accent6"/>
              </a:solidFill>
              <a:ln w="19050">
                <a:noFill/>
              </a:ln>
              <a:effectLst/>
            </c:spPr>
            <c:extLst>
              <c:ext xmlns:c16="http://schemas.microsoft.com/office/drawing/2014/chart" uri="{C3380CC4-5D6E-409C-BE32-E72D297353CC}">
                <c16:uniqueId val="{0000000B-CDCC-47A1-BA66-8A487934766E}"/>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CDCC-47A1-BA66-8A487934766E}"/>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CDCC-47A1-BA66-8A487934766E}"/>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CDCC-47A1-BA66-8A487934766E}"/>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CDCC-47A1-BA66-8A487934766E}"/>
              </c:ext>
            </c:extLst>
          </c:dPt>
          <c:dLbls>
            <c:dLbl>
              <c:idx val="3"/>
              <c:layout>
                <c:manualLayout>
                  <c:x val="-0.21238404572661687"/>
                  <c:y val="-6.8444705611335505E-2"/>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7-CDCC-47A1-BA66-8A487934766E}"/>
                </c:ext>
              </c:extLst>
            </c:dLbl>
            <c:dLbl>
              <c:idx val="4"/>
              <c:layout>
                <c:manualLayout>
                  <c:x val="-0.2148279735577012"/>
                  <c:y val="-0.10508784122788352"/>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9-CDCC-47A1-BA66-8A487934766E}"/>
                </c:ext>
              </c:extLst>
            </c:dLbl>
            <c:dLbl>
              <c:idx val="6"/>
              <c:layout>
                <c:manualLayout>
                  <c:x val="-0.12137739397768885"/>
                  <c:y val="-0.12688952835732323"/>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D-CDCC-47A1-BA66-8A487934766E}"/>
                </c:ext>
              </c:extLst>
            </c:dLbl>
            <c:dLbl>
              <c:idx val="7"/>
              <c:layout>
                <c:manualLayout>
                  <c:x val="-9.2904361247874642E-2"/>
                  <c:y val="-0.23512682754460393"/>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F-CDCC-47A1-BA66-8A487934766E}"/>
                </c:ext>
              </c:extLst>
            </c:dLbl>
            <c:dLbl>
              <c:idx val="8"/>
              <c:layout>
                <c:manualLayout>
                  <c:x val="-3.5473706825789229E-2"/>
                  <c:y val="-0.19963698019057807"/>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11-CDCC-47A1-BA66-8A487934766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ja-JP"/>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編集中企業活動_海外取引_海外への企業進出動向_都道府県_全産!$G$5:$G$14</c:f>
              <c:strCache>
                <c:ptCount val="10"/>
                <c:pt idx="0">
                  <c:v>中華人民共和国</c:v>
                </c:pt>
                <c:pt idx="1">
                  <c:v>アメリカ合衆国</c:v>
                </c:pt>
                <c:pt idx="2">
                  <c:v>タイ</c:v>
                </c:pt>
                <c:pt idx="3">
                  <c:v>香港</c:v>
                </c:pt>
                <c:pt idx="4">
                  <c:v>インドネシア</c:v>
                </c:pt>
                <c:pt idx="5">
                  <c:v>ベトナム</c:v>
                </c:pt>
                <c:pt idx="6">
                  <c:v>シンガポール</c:v>
                </c:pt>
                <c:pt idx="7">
                  <c:v>台湾</c:v>
                </c:pt>
                <c:pt idx="8">
                  <c:v>大韓民国</c:v>
                </c:pt>
                <c:pt idx="9">
                  <c:v>その他</c:v>
                </c:pt>
              </c:strCache>
            </c:strRef>
          </c:cat>
          <c:val>
            <c:numRef>
              <c:f>編集中企業活動_海外取引_海外への企業進出動向_都道府県_全産!$H$5:$H$14</c:f>
              <c:numCache>
                <c:formatCode>General</c:formatCode>
                <c:ptCount val="10"/>
                <c:pt idx="0">
                  <c:v>963</c:v>
                </c:pt>
                <c:pt idx="1">
                  <c:v>309</c:v>
                </c:pt>
                <c:pt idx="2">
                  <c:v>290</c:v>
                </c:pt>
                <c:pt idx="3">
                  <c:v>157</c:v>
                </c:pt>
                <c:pt idx="4">
                  <c:v>136</c:v>
                </c:pt>
                <c:pt idx="5">
                  <c:v>136</c:v>
                </c:pt>
                <c:pt idx="6">
                  <c:v>127</c:v>
                </c:pt>
                <c:pt idx="7">
                  <c:v>127</c:v>
                </c:pt>
                <c:pt idx="8">
                  <c:v>100</c:v>
                </c:pt>
                <c:pt idx="9">
                  <c:v>667</c:v>
                </c:pt>
              </c:numCache>
            </c:numRef>
          </c:val>
          <c:extLst>
            <c:ext xmlns:c16="http://schemas.microsoft.com/office/drawing/2014/chart" uri="{C3380CC4-5D6E-409C-BE32-E72D297353CC}">
              <c16:uniqueId val="{00000014-CDCC-47A1-BA66-8A487934766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6168537718493936"/>
          <c:y val="0.21132506622988456"/>
          <c:w val="0.3282586100320472"/>
          <c:h val="0.693961677862612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ja-JP" sz="1050" dirty="0">
                <a:solidFill>
                  <a:schemeClr val="tx1"/>
                </a:solidFill>
                <a:effectLst/>
                <a:latin typeface="Meiryo UI" panose="020B0604030504040204" pitchFamily="50" charset="-128"/>
                <a:ea typeface="Meiryo UI" panose="020B0604030504040204" pitchFamily="50" charset="-128"/>
              </a:rPr>
              <a:t>■ 海外進出企業数の推移</a:t>
            </a:r>
            <a:endParaRPr lang="ja-JP" altLang="ja-JP" sz="900" dirty="0">
              <a:solidFill>
                <a:schemeClr val="tx1"/>
              </a:solidFill>
              <a:effectLst/>
              <a:latin typeface="Meiryo UI" panose="020B0604030504040204" pitchFamily="50" charset="-128"/>
              <a:ea typeface="Meiryo UI" panose="020B0604030504040204" pitchFamily="50" charset="-128"/>
            </a:endParaRPr>
          </a:p>
        </c:rich>
      </c:tx>
      <c:layout>
        <c:manualLayout>
          <c:xMode val="edge"/>
          <c:yMode val="edge"/>
          <c:x val="0.12564847220425071"/>
          <c:y val="7.6998198867086462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lineChart>
        <c:grouping val="standard"/>
        <c:varyColors val="0"/>
        <c:ser>
          <c:idx val="0"/>
          <c:order val="0"/>
          <c:tx>
            <c:strRef>
              <c:f>Sheet1!$H$3</c:f>
              <c:strCache>
                <c:ptCount val="1"/>
                <c:pt idx="0">
                  <c:v>東京都</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Sheet1!$G$4:$G$12</c:f>
              <c:numCache>
                <c:formatCode>General</c:formatCode>
                <c:ptCount val="9"/>
                <c:pt idx="0">
                  <c:v>2001</c:v>
                </c:pt>
                <c:pt idx="1">
                  <c:v>2003</c:v>
                </c:pt>
                <c:pt idx="2">
                  <c:v>2005</c:v>
                </c:pt>
                <c:pt idx="3">
                  <c:v>2007</c:v>
                </c:pt>
                <c:pt idx="4">
                  <c:v>2009</c:v>
                </c:pt>
                <c:pt idx="5">
                  <c:v>2011</c:v>
                </c:pt>
                <c:pt idx="6">
                  <c:v>2013</c:v>
                </c:pt>
                <c:pt idx="7">
                  <c:v>2015</c:v>
                </c:pt>
                <c:pt idx="8">
                  <c:v>2017</c:v>
                </c:pt>
              </c:numCache>
            </c:numRef>
          </c:cat>
          <c:val>
            <c:numRef>
              <c:f>Sheet1!$H$4:$H$12</c:f>
              <c:numCache>
                <c:formatCode>General</c:formatCode>
                <c:ptCount val="9"/>
                <c:pt idx="0">
                  <c:v>7696</c:v>
                </c:pt>
                <c:pt idx="1">
                  <c:v>8473</c:v>
                </c:pt>
                <c:pt idx="2">
                  <c:v>9296</c:v>
                </c:pt>
                <c:pt idx="3">
                  <c:v>9596</c:v>
                </c:pt>
                <c:pt idx="4">
                  <c:v>9920</c:v>
                </c:pt>
                <c:pt idx="5">
                  <c:v>10364</c:v>
                </c:pt>
                <c:pt idx="6">
                  <c:v>12121</c:v>
                </c:pt>
                <c:pt idx="7">
                  <c:v>12502</c:v>
                </c:pt>
                <c:pt idx="8">
                  <c:v>12350</c:v>
                </c:pt>
              </c:numCache>
            </c:numRef>
          </c:val>
          <c:smooth val="0"/>
          <c:extLst>
            <c:ext xmlns:c16="http://schemas.microsoft.com/office/drawing/2014/chart" uri="{C3380CC4-5D6E-409C-BE32-E72D297353CC}">
              <c16:uniqueId val="{00000000-D643-4672-9644-380610D78F4E}"/>
            </c:ext>
          </c:extLst>
        </c:ser>
        <c:ser>
          <c:idx val="1"/>
          <c:order val="1"/>
          <c:tx>
            <c:strRef>
              <c:f>Sheet1!$I$3</c:f>
              <c:strCache>
                <c:ptCount val="1"/>
                <c:pt idx="0">
                  <c:v>大阪府</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Sheet1!$G$4:$G$12</c:f>
              <c:numCache>
                <c:formatCode>General</c:formatCode>
                <c:ptCount val="9"/>
                <c:pt idx="0">
                  <c:v>2001</c:v>
                </c:pt>
                <c:pt idx="1">
                  <c:v>2003</c:v>
                </c:pt>
                <c:pt idx="2">
                  <c:v>2005</c:v>
                </c:pt>
                <c:pt idx="3">
                  <c:v>2007</c:v>
                </c:pt>
                <c:pt idx="4">
                  <c:v>2009</c:v>
                </c:pt>
                <c:pt idx="5">
                  <c:v>2011</c:v>
                </c:pt>
                <c:pt idx="6">
                  <c:v>2013</c:v>
                </c:pt>
                <c:pt idx="7">
                  <c:v>2015</c:v>
                </c:pt>
                <c:pt idx="8">
                  <c:v>2017</c:v>
                </c:pt>
              </c:numCache>
            </c:numRef>
          </c:cat>
          <c:val>
            <c:numRef>
              <c:f>Sheet1!$I$4:$I$12</c:f>
              <c:numCache>
                <c:formatCode>General</c:formatCode>
                <c:ptCount val="9"/>
                <c:pt idx="0">
                  <c:v>1512</c:v>
                </c:pt>
                <c:pt idx="1">
                  <c:v>1599</c:v>
                </c:pt>
                <c:pt idx="2">
                  <c:v>1862</c:v>
                </c:pt>
                <c:pt idx="3">
                  <c:v>2055</c:v>
                </c:pt>
                <c:pt idx="4">
                  <c:v>2230</c:v>
                </c:pt>
                <c:pt idx="5">
                  <c:v>2418</c:v>
                </c:pt>
                <c:pt idx="6">
                  <c:v>3105</c:v>
                </c:pt>
                <c:pt idx="7">
                  <c:v>3202</c:v>
                </c:pt>
                <c:pt idx="8">
                  <c:v>3012</c:v>
                </c:pt>
              </c:numCache>
            </c:numRef>
          </c:val>
          <c:smooth val="0"/>
          <c:extLst>
            <c:ext xmlns:c16="http://schemas.microsoft.com/office/drawing/2014/chart" uri="{C3380CC4-5D6E-409C-BE32-E72D297353CC}">
              <c16:uniqueId val="{00000001-D643-4672-9644-380610D78F4E}"/>
            </c:ext>
          </c:extLst>
        </c:ser>
        <c:ser>
          <c:idx val="2"/>
          <c:order val="2"/>
          <c:tx>
            <c:strRef>
              <c:f>Sheet1!$J$3</c:f>
              <c:strCache>
                <c:ptCount val="1"/>
                <c:pt idx="0">
                  <c:v>愛知県</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Sheet1!$G$4:$G$12</c:f>
              <c:numCache>
                <c:formatCode>General</c:formatCode>
                <c:ptCount val="9"/>
                <c:pt idx="0">
                  <c:v>2001</c:v>
                </c:pt>
                <c:pt idx="1">
                  <c:v>2003</c:v>
                </c:pt>
                <c:pt idx="2">
                  <c:v>2005</c:v>
                </c:pt>
                <c:pt idx="3">
                  <c:v>2007</c:v>
                </c:pt>
                <c:pt idx="4">
                  <c:v>2009</c:v>
                </c:pt>
                <c:pt idx="5">
                  <c:v>2011</c:v>
                </c:pt>
                <c:pt idx="6">
                  <c:v>2013</c:v>
                </c:pt>
                <c:pt idx="7">
                  <c:v>2015</c:v>
                </c:pt>
                <c:pt idx="8">
                  <c:v>2017</c:v>
                </c:pt>
              </c:numCache>
            </c:numRef>
          </c:cat>
          <c:val>
            <c:numRef>
              <c:f>Sheet1!$J$4:$J$12</c:f>
              <c:numCache>
                <c:formatCode>General</c:formatCode>
                <c:ptCount val="9"/>
                <c:pt idx="0">
                  <c:v>688</c:v>
                </c:pt>
                <c:pt idx="1">
                  <c:v>863</c:v>
                </c:pt>
                <c:pt idx="2">
                  <c:v>1102</c:v>
                </c:pt>
                <c:pt idx="3">
                  <c:v>1277</c:v>
                </c:pt>
                <c:pt idx="4">
                  <c:v>1576</c:v>
                </c:pt>
                <c:pt idx="5">
                  <c:v>1610</c:v>
                </c:pt>
                <c:pt idx="6">
                  <c:v>2128</c:v>
                </c:pt>
                <c:pt idx="7">
                  <c:v>2292</c:v>
                </c:pt>
                <c:pt idx="8">
                  <c:v>2261</c:v>
                </c:pt>
              </c:numCache>
            </c:numRef>
          </c:val>
          <c:smooth val="0"/>
          <c:extLst>
            <c:ext xmlns:c16="http://schemas.microsoft.com/office/drawing/2014/chart" uri="{C3380CC4-5D6E-409C-BE32-E72D297353CC}">
              <c16:uniqueId val="{00000002-D643-4672-9644-380610D78F4E}"/>
            </c:ext>
          </c:extLst>
        </c:ser>
        <c:ser>
          <c:idx val="3"/>
          <c:order val="3"/>
          <c:tx>
            <c:strRef>
              <c:f>Sheet1!$K$3</c:f>
              <c:strCache>
                <c:ptCount val="1"/>
                <c:pt idx="0">
                  <c:v>神奈川県</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Sheet1!$G$4:$G$12</c:f>
              <c:numCache>
                <c:formatCode>General</c:formatCode>
                <c:ptCount val="9"/>
                <c:pt idx="0">
                  <c:v>2001</c:v>
                </c:pt>
                <c:pt idx="1">
                  <c:v>2003</c:v>
                </c:pt>
                <c:pt idx="2">
                  <c:v>2005</c:v>
                </c:pt>
                <c:pt idx="3">
                  <c:v>2007</c:v>
                </c:pt>
                <c:pt idx="4">
                  <c:v>2009</c:v>
                </c:pt>
                <c:pt idx="5">
                  <c:v>2011</c:v>
                </c:pt>
                <c:pt idx="6">
                  <c:v>2013</c:v>
                </c:pt>
                <c:pt idx="7">
                  <c:v>2015</c:v>
                </c:pt>
                <c:pt idx="8">
                  <c:v>2017</c:v>
                </c:pt>
              </c:numCache>
            </c:numRef>
          </c:cat>
          <c:val>
            <c:numRef>
              <c:f>Sheet1!$K$4:$K$12</c:f>
              <c:numCache>
                <c:formatCode>General</c:formatCode>
                <c:ptCount val="9"/>
                <c:pt idx="0">
                  <c:v>421</c:v>
                </c:pt>
                <c:pt idx="1">
                  <c:v>542</c:v>
                </c:pt>
                <c:pt idx="2">
                  <c:v>648</c:v>
                </c:pt>
                <c:pt idx="3">
                  <c:v>592</c:v>
                </c:pt>
                <c:pt idx="4">
                  <c:v>740</c:v>
                </c:pt>
                <c:pt idx="5">
                  <c:v>891</c:v>
                </c:pt>
                <c:pt idx="6">
                  <c:v>1163</c:v>
                </c:pt>
                <c:pt idx="7">
                  <c:v>1248</c:v>
                </c:pt>
                <c:pt idx="8">
                  <c:v>1289</c:v>
                </c:pt>
              </c:numCache>
            </c:numRef>
          </c:val>
          <c:smooth val="0"/>
          <c:extLst>
            <c:ext xmlns:c16="http://schemas.microsoft.com/office/drawing/2014/chart" uri="{C3380CC4-5D6E-409C-BE32-E72D297353CC}">
              <c16:uniqueId val="{00000003-D643-4672-9644-380610D78F4E}"/>
            </c:ext>
          </c:extLst>
        </c:ser>
        <c:dLbls>
          <c:showLegendKey val="0"/>
          <c:showVal val="0"/>
          <c:showCatName val="0"/>
          <c:showSerName val="0"/>
          <c:showPercent val="0"/>
          <c:showBubbleSize val="0"/>
        </c:dLbls>
        <c:marker val="1"/>
        <c:smooth val="0"/>
        <c:axId val="1876655295"/>
        <c:axId val="1876654879"/>
      </c:lineChart>
      <c:catAx>
        <c:axId val="1876655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1876654879"/>
        <c:crosses val="autoZero"/>
        <c:auto val="1"/>
        <c:lblAlgn val="ctr"/>
        <c:lblOffset val="100"/>
        <c:noMultiLvlLbl val="0"/>
      </c:catAx>
      <c:valAx>
        <c:axId val="18766548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1876655295"/>
        <c:crosses val="autoZero"/>
        <c:crossBetween val="between"/>
      </c:valAx>
      <c:spPr>
        <a:noFill/>
        <a:ln>
          <a:noFill/>
        </a:ln>
        <a:effectLst/>
      </c:spPr>
    </c:plotArea>
    <c:legend>
      <c:legendPos val="b"/>
      <c:layout>
        <c:manualLayout>
          <c:xMode val="edge"/>
          <c:yMode val="edge"/>
          <c:x val="4.9999861692047204E-2"/>
          <c:y val="0.8645120851261493"/>
          <c:w val="0.91171004260192301"/>
          <c:h val="4.66438392579817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89667362657363"/>
          <c:y val="6.2875498675412714E-2"/>
          <c:w val="0.62333048878632635"/>
          <c:h val="0.7459120553083104"/>
        </c:manualLayout>
      </c:layout>
      <c:barChart>
        <c:barDir val="bar"/>
        <c:grouping val="clustered"/>
        <c:varyColors val="0"/>
        <c:ser>
          <c:idx val="0"/>
          <c:order val="0"/>
          <c:spPr>
            <a:solidFill>
              <a:schemeClr val="bg1">
                <a:lumMod val="75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Sheet3!$D$33:$D$39</c:f>
              <c:strCache>
                <c:ptCount val="7"/>
                <c:pt idx="0">
                  <c:v>親や親族</c:v>
                </c:pt>
                <c:pt idx="1">
                  <c:v>友達の存在</c:v>
                </c:pt>
                <c:pt idx="2">
                  <c:v>風土・雰囲気</c:v>
                </c:pt>
                <c:pt idx="3">
                  <c:v>老後を過ごしたい</c:v>
                </c:pt>
                <c:pt idx="4">
                  <c:v>生活しやすさ</c:v>
                </c:pt>
                <c:pt idx="5">
                  <c:v>働きやすさ</c:v>
                </c:pt>
                <c:pt idx="6">
                  <c:v>住環境</c:v>
                </c:pt>
              </c:strCache>
            </c:strRef>
          </c:cat>
          <c:val>
            <c:numRef>
              <c:f>Sheet3!$E$33:$E$39</c:f>
              <c:numCache>
                <c:formatCode>0%</c:formatCode>
                <c:ptCount val="7"/>
                <c:pt idx="0">
                  <c:v>0.56361149110807096</c:v>
                </c:pt>
                <c:pt idx="1">
                  <c:v>0.39945280437756497</c:v>
                </c:pt>
                <c:pt idx="2">
                  <c:v>0.29001367989056098</c:v>
                </c:pt>
                <c:pt idx="3">
                  <c:v>0.18331053351573201</c:v>
                </c:pt>
                <c:pt idx="4">
                  <c:v>0.161422708618331</c:v>
                </c:pt>
                <c:pt idx="5">
                  <c:v>0.15731874145006799</c:v>
                </c:pt>
                <c:pt idx="6">
                  <c:v>0.15184678522571801</c:v>
                </c:pt>
              </c:numCache>
            </c:numRef>
          </c:val>
          <c:extLst>
            <c:ext xmlns:c16="http://schemas.microsoft.com/office/drawing/2014/chart" uri="{C3380CC4-5D6E-409C-BE32-E72D297353CC}">
              <c16:uniqueId val="{00000000-2B3A-4601-A222-3DDA3CA5ACE8}"/>
            </c:ext>
          </c:extLst>
        </c:ser>
        <c:dLbls>
          <c:showLegendKey val="0"/>
          <c:showVal val="0"/>
          <c:showCatName val="0"/>
          <c:showSerName val="0"/>
          <c:showPercent val="0"/>
          <c:showBubbleSize val="0"/>
        </c:dLbls>
        <c:gapWidth val="158"/>
        <c:axId val="552060224"/>
        <c:axId val="552062720"/>
      </c:barChart>
      <c:catAx>
        <c:axId val="552060224"/>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2720"/>
        <c:crosses val="autoZero"/>
        <c:auto val="1"/>
        <c:lblAlgn val="ctr"/>
        <c:lblOffset val="100"/>
        <c:noMultiLvlLbl val="0"/>
      </c:catAx>
      <c:valAx>
        <c:axId val="5520627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0224"/>
        <c:crosses val="autoZero"/>
        <c:crossBetween val="between"/>
        <c:majorUnit val="0.1"/>
      </c:valAx>
      <c:spPr>
        <a:noFill/>
        <a:ln>
          <a:solidFill>
            <a:schemeClr val="bg1">
              <a:lumMod val="75000"/>
            </a:schemeClr>
          </a:solid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68521469549598E-2"/>
          <c:y val="5.5507837549928704E-2"/>
          <c:w val="0.80729723514742679"/>
          <c:h val="0.75200518675681072"/>
        </c:manualLayout>
      </c:layout>
      <c:barChart>
        <c:barDir val="col"/>
        <c:grouping val="clustered"/>
        <c:varyColors val="0"/>
        <c:ser>
          <c:idx val="0"/>
          <c:order val="0"/>
          <c:tx>
            <c:strRef>
              <c:f>'18来阪外客数'!$B$12</c:f>
              <c:strCache>
                <c:ptCount val="1"/>
                <c:pt idx="0">
                  <c:v>来阪外国人数</c:v>
                </c:pt>
              </c:strCache>
            </c:strRef>
          </c:tx>
          <c:spPr>
            <a:solidFill>
              <a:schemeClr val="accent5">
                <a:lumMod val="40000"/>
                <a:lumOff val="60000"/>
              </a:schemeClr>
            </a:solidFill>
            <a:ln>
              <a:solidFill>
                <a:schemeClr val="tx2"/>
              </a:solidFill>
            </a:ln>
          </c:spPr>
          <c:invertIfNegative val="0"/>
          <c:dLbls>
            <c:dLbl>
              <c:idx val="0"/>
              <c:layout>
                <c:manualLayout>
                  <c:x val="-9.5484653536064886E-3"/>
                  <c:y val="1.062858927581705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F1B-422C-80B6-D93ED1CBBC63}"/>
                </c:ext>
              </c:extLst>
            </c:dLbl>
            <c:dLbl>
              <c:idx val="1"/>
              <c:layout>
                <c:manualLayout>
                  <c:x val="-3.0107536058516051E-3"/>
                  <c:y val="1.180593423746650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F1B-422C-80B6-D93ED1CBBC63}"/>
                </c:ext>
              </c:extLst>
            </c:dLbl>
            <c:dLbl>
              <c:idx val="2"/>
              <c:layout>
                <c:manualLayout>
                  <c:x val="-3.0106486691043239E-3"/>
                  <c:y val="1.60297667297939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F1B-422C-80B6-D93ED1CBBC63}"/>
                </c:ext>
              </c:extLst>
            </c:dLbl>
            <c:dLbl>
              <c:idx val="3"/>
              <c:layout>
                <c:manualLayout>
                  <c:x val="3.1828217845354958E-3"/>
                  <c:y val="1.685391229935705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F1B-422C-80B6-D93ED1CBBC63}"/>
                </c:ext>
              </c:extLst>
            </c:dLbl>
            <c:dLbl>
              <c:idx val="4"/>
              <c:layout>
                <c:manualLayout>
                  <c:x val="6.3656435690709915E-3"/>
                  <c:y val="0.1093518406519506"/>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F1B-422C-80B6-D93ED1CBBC63}"/>
                </c:ext>
              </c:extLst>
            </c:dLbl>
            <c:dLbl>
              <c:idx val="5"/>
              <c:layout>
                <c:manualLayout>
                  <c:x val="0"/>
                  <c:y val="0.11697315614354034"/>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F1B-422C-80B6-D93ED1CBBC63}"/>
                </c:ext>
              </c:extLst>
            </c:dLbl>
            <c:dLbl>
              <c:idx val="6"/>
              <c:layout>
                <c:manualLayout>
                  <c:x val="3.0106486691042073E-3"/>
                  <c:y val="9.529171864590987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F1B-422C-80B6-D93ED1CBBC63}"/>
                </c:ext>
              </c:extLst>
            </c:dLbl>
            <c:dLbl>
              <c:idx val="7"/>
              <c:layout>
                <c:manualLayout>
                  <c:x val="6.530548823734327E-3"/>
                  <c:y val="6.529525714605519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F1B-422C-80B6-D93ED1CBBC63}"/>
                </c:ext>
              </c:extLst>
            </c:dLbl>
            <c:spPr>
              <a:noFill/>
              <a:ln>
                <a:noFill/>
              </a:ln>
              <a:effectLst/>
            </c:spPr>
            <c:txPr>
              <a:bodyPr/>
              <a:lstStyle/>
              <a:p>
                <a:pPr>
                  <a:defRPr sz="9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'18来阪外客数'!$C$11:$J$11</c:f>
              <c:strCache>
                <c:ptCount val="8"/>
                <c:pt idx="0">
                  <c:v>2011年</c:v>
                </c:pt>
                <c:pt idx="1">
                  <c:v>2012年</c:v>
                </c:pt>
                <c:pt idx="2">
                  <c:v>2013年</c:v>
                </c:pt>
                <c:pt idx="3">
                  <c:v>2014年</c:v>
                </c:pt>
                <c:pt idx="4">
                  <c:v>2015年</c:v>
                </c:pt>
                <c:pt idx="5">
                  <c:v>2016年</c:v>
                </c:pt>
                <c:pt idx="6">
                  <c:v>2017年</c:v>
                </c:pt>
                <c:pt idx="7">
                  <c:v>2018年
(速報値）</c:v>
                </c:pt>
              </c:strCache>
            </c:strRef>
          </c:cat>
          <c:val>
            <c:numRef>
              <c:f>'18来阪外客数'!$C$12:$J$12</c:f>
              <c:numCache>
                <c:formatCode>0.0_);[Red]\(0.0\)</c:formatCode>
                <c:ptCount val="8"/>
                <c:pt idx="0">
                  <c:v>158.30000000000001</c:v>
                </c:pt>
                <c:pt idx="1">
                  <c:v>202.8</c:v>
                </c:pt>
                <c:pt idx="2">
                  <c:v>262.5</c:v>
                </c:pt>
                <c:pt idx="3">
                  <c:v>375.8</c:v>
                </c:pt>
                <c:pt idx="4">
                  <c:v>716.4</c:v>
                </c:pt>
                <c:pt idx="5">
                  <c:v>940</c:v>
                </c:pt>
                <c:pt idx="6">
                  <c:v>1110.3</c:v>
                </c:pt>
                <c:pt idx="7">
                  <c:v>1141.5999999999999</c:v>
                </c:pt>
              </c:numCache>
            </c:numRef>
          </c:val>
          <c:extLst>
            <c:ext xmlns:c16="http://schemas.microsoft.com/office/drawing/2014/chart" uri="{C3380CC4-5D6E-409C-BE32-E72D297353CC}">
              <c16:uniqueId val="{00000008-1F1B-422C-80B6-D93ED1CBBC63}"/>
            </c:ext>
          </c:extLst>
        </c:ser>
        <c:dLbls>
          <c:showLegendKey val="0"/>
          <c:showVal val="0"/>
          <c:showCatName val="0"/>
          <c:showSerName val="0"/>
          <c:showPercent val="0"/>
          <c:showBubbleSize val="0"/>
        </c:dLbls>
        <c:gapWidth val="75"/>
        <c:overlap val="-25"/>
        <c:axId val="63767296"/>
        <c:axId val="63768832"/>
      </c:barChart>
      <c:catAx>
        <c:axId val="63767296"/>
        <c:scaling>
          <c:orientation val="minMax"/>
        </c:scaling>
        <c:delete val="0"/>
        <c:axPos val="b"/>
        <c:numFmt formatCode="General" sourceLinked="0"/>
        <c:majorTickMark val="none"/>
        <c:minorTickMark val="none"/>
        <c:tickLblPos val="nextTo"/>
        <c:txPr>
          <a:bodyPr/>
          <a:lstStyle/>
          <a:p>
            <a:pPr>
              <a:defRPr sz="700"/>
            </a:pPr>
            <a:endParaRPr lang="ja-JP"/>
          </a:p>
        </c:txPr>
        <c:crossAx val="63768832"/>
        <c:crosses val="autoZero"/>
        <c:auto val="1"/>
        <c:lblAlgn val="ctr"/>
        <c:lblOffset val="100"/>
        <c:noMultiLvlLbl val="0"/>
      </c:catAx>
      <c:valAx>
        <c:axId val="63768832"/>
        <c:scaling>
          <c:orientation val="minMax"/>
        </c:scaling>
        <c:delete val="0"/>
        <c:axPos val="l"/>
        <c:majorGridlines/>
        <c:numFmt formatCode="0.0_);[Red]\(0.0\)" sourceLinked="1"/>
        <c:majorTickMark val="none"/>
        <c:minorTickMark val="none"/>
        <c:tickLblPos val="nextTo"/>
        <c:spPr>
          <a:ln w="9525">
            <a:noFill/>
          </a:ln>
        </c:spPr>
        <c:txPr>
          <a:bodyPr/>
          <a:lstStyle/>
          <a:p>
            <a:pPr>
              <a:defRPr sz="1000"/>
            </a:pPr>
            <a:endParaRPr lang="ja-JP"/>
          </a:p>
        </c:txPr>
        <c:crossAx val="63767296"/>
        <c:crosses val="autoZero"/>
        <c:crossBetween val="between"/>
      </c:valAx>
    </c:plotArea>
    <c:plotVisOnly val="1"/>
    <c:dispBlanksAs val="gap"/>
    <c:showDLblsOverMax val="0"/>
  </c:chart>
  <c:spPr>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3727034120735"/>
          <c:y val="5.0925925925925923E-2"/>
          <c:w val="0.803071741032371"/>
          <c:h val="0.82278579760863224"/>
        </c:manualLayout>
      </c:layout>
      <c:barChart>
        <c:barDir val="col"/>
        <c:grouping val="clustered"/>
        <c:varyColors val="0"/>
        <c:ser>
          <c:idx val="0"/>
          <c:order val="0"/>
          <c:spPr>
            <a:solidFill>
              <a:schemeClr val="accent5">
                <a:lumMod val="40000"/>
                <a:lumOff val="60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2014年</c:v>
                </c:pt>
                <c:pt idx="1">
                  <c:v>2015年</c:v>
                </c:pt>
                <c:pt idx="2">
                  <c:v>2016年</c:v>
                </c:pt>
                <c:pt idx="3">
                  <c:v>2017年</c:v>
                </c:pt>
                <c:pt idx="4">
                  <c:v>2018年</c:v>
                </c:pt>
              </c:strCache>
            </c:strRef>
          </c:cat>
          <c:val>
            <c:numRef>
              <c:f>Sheet1!$B$2:$B$6</c:f>
              <c:numCache>
                <c:formatCode>#,##0_);[Red]\(#,##0\)</c:formatCode>
                <c:ptCount val="5"/>
                <c:pt idx="0">
                  <c:v>2661</c:v>
                </c:pt>
                <c:pt idx="1">
                  <c:v>5784</c:v>
                </c:pt>
                <c:pt idx="2">
                  <c:v>8633</c:v>
                </c:pt>
                <c:pt idx="3">
                  <c:v>11852</c:v>
                </c:pt>
                <c:pt idx="4">
                  <c:v>12356</c:v>
                </c:pt>
              </c:numCache>
            </c:numRef>
          </c:val>
          <c:extLst>
            <c:ext xmlns:c16="http://schemas.microsoft.com/office/drawing/2014/chart" uri="{C3380CC4-5D6E-409C-BE32-E72D297353CC}">
              <c16:uniqueId val="{00000000-8939-4F70-AD51-120112EC6090}"/>
            </c:ext>
          </c:extLst>
        </c:ser>
        <c:dLbls>
          <c:showLegendKey val="0"/>
          <c:showVal val="0"/>
          <c:showCatName val="0"/>
          <c:showSerName val="0"/>
          <c:showPercent val="0"/>
          <c:showBubbleSize val="0"/>
        </c:dLbls>
        <c:gapWidth val="163"/>
        <c:overlap val="-27"/>
        <c:axId val="1118828592"/>
        <c:axId val="1118837744"/>
      </c:barChart>
      <c:catAx>
        <c:axId val="111882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37744"/>
        <c:crosses val="autoZero"/>
        <c:auto val="1"/>
        <c:lblAlgn val="ctr"/>
        <c:lblOffset val="100"/>
        <c:noMultiLvlLbl val="0"/>
      </c:catAx>
      <c:valAx>
        <c:axId val="1118837744"/>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28592"/>
        <c:crosses val="autoZero"/>
        <c:crossBetween val="between"/>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88392985443116"/>
          <c:y val="0.1210626373137255"/>
          <c:w val="0.68209566753119388"/>
          <c:h val="0.76317512394284048"/>
        </c:manualLayout>
      </c:layout>
      <c:lineChart>
        <c:grouping val="standard"/>
        <c:varyColors val="0"/>
        <c:ser>
          <c:idx val="0"/>
          <c:order val="0"/>
          <c:tx>
            <c:strRef>
              <c:f>若年層就業率!$B$1</c:f>
              <c:strCache>
                <c:ptCount val="1"/>
                <c:pt idx="0">
                  <c:v>全国</c:v>
                </c:pt>
              </c:strCache>
            </c:strRef>
          </c:tx>
          <c:spPr>
            <a:ln>
              <a:solidFill>
                <a:srgbClr val="92D050"/>
              </a:solidFill>
              <a:prstDash val="sysDash"/>
            </a:ln>
          </c:spPr>
          <c:marker>
            <c:spPr>
              <a:solidFill>
                <a:srgbClr val="92D050"/>
              </a:solidFill>
              <a:ln>
                <a:solidFill>
                  <a:srgbClr val="92D050"/>
                </a:solidFill>
                <a:prstDash val="sysDash"/>
              </a:ln>
            </c:spPr>
          </c:marker>
          <c:cat>
            <c:strRef>
              <c:f>若年層就業率!$A$2:$A$19</c:f>
              <c:strCache>
                <c:ptCount val="18"/>
                <c:pt idx="0">
                  <c:v>H13</c:v>
                </c:pt>
                <c:pt idx="1">
                  <c:v>H14</c:v>
                </c:pt>
                <c:pt idx="2">
                  <c:v>H15</c:v>
                </c:pt>
                <c:pt idx="3">
                  <c:v>H16</c:v>
                </c:pt>
                <c:pt idx="4">
                  <c:v>H17</c:v>
                </c:pt>
                <c:pt idx="5">
                  <c:v>H18</c:v>
                </c:pt>
                <c:pt idx="6">
                  <c:v>H19</c:v>
                </c:pt>
                <c:pt idx="7">
                  <c:v>H20</c:v>
                </c:pt>
                <c:pt idx="8">
                  <c:v>H21</c:v>
                </c:pt>
                <c:pt idx="9">
                  <c:v>H22</c:v>
                </c:pt>
                <c:pt idx="10">
                  <c:v>H23</c:v>
                </c:pt>
                <c:pt idx="11">
                  <c:v>H24</c:v>
                </c:pt>
                <c:pt idx="12">
                  <c:v>H25</c:v>
                </c:pt>
                <c:pt idx="13">
                  <c:v>H26</c:v>
                </c:pt>
                <c:pt idx="14">
                  <c:v>H27</c:v>
                </c:pt>
                <c:pt idx="15">
                  <c:v>H28</c:v>
                </c:pt>
                <c:pt idx="16">
                  <c:v>H29</c:v>
                </c:pt>
                <c:pt idx="17">
                  <c:v>H30</c:v>
                </c:pt>
              </c:strCache>
            </c:strRef>
          </c:cat>
          <c:val>
            <c:numRef>
              <c:f>若年層就業率!$B$2:$B$19</c:f>
              <c:numCache>
                <c:formatCode>0.0</c:formatCode>
                <c:ptCount val="18"/>
                <c:pt idx="0">
                  <c:v>60.718390804597696</c:v>
                </c:pt>
                <c:pt idx="1">
                  <c:v>60.291970802919707</c:v>
                </c:pt>
                <c:pt idx="2">
                  <c:v>60.337677725118489</c:v>
                </c:pt>
                <c:pt idx="3">
                  <c:v>60.741187104549567</c:v>
                </c:pt>
                <c:pt idx="4">
                  <c:v>61.394348894348894</c:v>
                </c:pt>
                <c:pt idx="5">
                  <c:v>62.021343377275585</c:v>
                </c:pt>
                <c:pt idx="6">
                  <c:v>62.224383916990924</c:v>
                </c:pt>
                <c:pt idx="7">
                  <c:v>62.088460259394751</c:v>
                </c:pt>
                <c:pt idx="8">
                  <c:v>61.113007852509391</c:v>
                </c:pt>
                <c:pt idx="9">
                  <c:v>60.889355742296914</c:v>
                </c:pt>
                <c:pt idx="10">
                  <c:v>60.816618911174778</c:v>
                </c:pt>
                <c:pt idx="11">
                  <c:v>60.840950639853752</c:v>
                </c:pt>
                <c:pt idx="12">
                  <c:v>61.630070710829919</c:v>
                </c:pt>
                <c:pt idx="13">
                  <c:v>62.108046845485454</c:v>
                </c:pt>
                <c:pt idx="14">
                  <c:v>62.127008416220356</c:v>
                </c:pt>
                <c:pt idx="15">
                  <c:v>63.446676970633696</c:v>
                </c:pt>
                <c:pt idx="16">
                  <c:v>64.004674717569145</c:v>
                </c:pt>
                <c:pt idx="17">
                  <c:v>66.090373280943027</c:v>
                </c:pt>
              </c:numCache>
            </c:numRef>
          </c:val>
          <c:smooth val="0"/>
          <c:extLst>
            <c:ext xmlns:c16="http://schemas.microsoft.com/office/drawing/2014/chart" uri="{C3380CC4-5D6E-409C-BE32-E72D297353CC}">
              <c16:uniqueId val="{00000000-DF17-410D-930C-00F945641FEA}"/>
            </c:ext>
          </c:extLst>
        </c:ser>
        <c:ser>
          <c:idx val="1"/>
          <c:order val="1"/>
          <c:tx>
            <c:strRef>
              <c:f>若年層就業率!$C$1</c:f>
              <c:strCache>
                <c:ptCount val="1"/>
                <c:pt idx="0">
                  <c:v>大阪</c:v>
                </c:pt>
              </c:strCache>
            </c:strRef>
          </c:tx>
          <c:marker>
            <c:spPr>
              <a:ln>
                <a:noFill/>
              </a:ln>
            </c:spPr>
          </c:marker>
          <c:cat>
            <c:strRef>
              <c:f>若年層就業率!$A$2:$A$19</c:f>
              <c:strCache>
                <c:ptCount val="18"/>
                <c:pt idx="0">
                  <c:v>H13</c:v>
                </c:pt>
                <c:pt idx="1">
                  <c:v>H14</c:v>
                </c:pt>
                <c:pt idx="2">
                  <c:v>H15</c:v>
                </c:pt>
                <c:pt idx="3">
                  <c:v>H16</c:v>
                </c:pt>
                <c:pt idx="4">
                  <c:v>H17</c:v>
                </c:pt>
                <c:pt idx="5">
                  <c:v>H18</c:v>
                </c:pt>
                <c:pt idx="6">
                  <c:v>H19</c:v>
                </c:pt>
                <c:pt idx="7">
                  <c:v>H20</c:v>
                </c:pt>
                <c:pt idx="8">
                  <c:v>H21</c:v>
                </c:pt>
                <c:pt idx="9">
                  <c:v>H22</c:v>
                </c:pt>
                <c:pt idx="10">
                  <c:v>H23</c:v>
                </c:pt>
                <c:pt idx="11">
                  <c:v>H24</c:v>
                </c:pt>
                <c:pt idx="12">
                  <c:v>H25</c:v>
                </c:pt>
                <c:pt idx="13">
                  <c:v>H26</c:v>
                </c:pt>
                <c:pt idx="14">
                  <c:v>H27</c:v>
                </c:pt>
                <c:pt idx="15">
                  <c:v>H28</c:v>
                </c:pt>
                <c:pt idx="16">
                  <c:v>H29</c:v>
                </c:pt>
                <c:pt idx="17">
                  <c:v>H30</c:v>
                </c:pt>
              </c:strCache>
            </c:strRef>
          </c:cat>
          <c:val>
            <c:numRef>
              <c:f>若年層就業率!$C$2:$C$19</c:f>
              <c:numCache>
                <c:formatCode>General</c:formatCode>
                <c:ptCount val="18"/>
                <c:pt idx="0">
                  <c:v>58.2</c:v>
                </c:pt>
                <c:pt idx="1">
                  <c:v>58.8</c:v>
                </c:pt>
                <c:pt idx="2">
                  <c:v>58.8</c:v>
                </c:pt>
                <c:pt idx="3">
                  <c:v>59</c:v>
                </c:pt>
                <c:pt idx="4">
                  <c:v>59.7</c:v>
                </c:pt>
                <c:pt idx="5">
                  <c:v>60.1</c:v>
                </c:pt>
                <c:pt idx="6">
                  <c:v>60.2</c:v>
                </c:pt>
                <c:pt idx="7">
                  <c:v>60.1</c:v>
                </c:pt>
                <c:pt idx="8">
                  <c:v>58.7</c:v>
                </c:pt>
                <c:pt idx="9">
                  <c:v>58.7</c:v>
                </c:pt>
                <c:pt idx="10">
                  <c:v>57.5</c:v>
                </c:pt>
                <c:pt idx="11">
                  <c:v>58.5</c:v>
                </c:pt>
                <c:pt idx="12">
                  <c:v>61.1</c:v>
                </c:pt>
                <c:pt idx="13">
                  <c:v>61.1</c:v>
                </c:pt>
                <c:pt idx="14" formatCode="0.0">
                  <c:v>59.80911983032874</c:v>
                </c:pt>
                <c:pt idx="15" formatCode="0.0">
                  <c:v>61.542553191489361</c:v>
                </c:pt>
                <c:pt idx="16" formatCode="0.0">
                  <c:v>63.236870310825296</c:v>
                </c:pt>
                <c:pt idx="17" formatCode="0.0">
                  <c:v>64.962325080731972</c:v>
                </c:pt>
              </c:numCache>
            </c:numRef>
          </c:val>
          <c:smooth val="0"/>
          <c:extLst>
            <c:ext xmlns:c16="http://schemas.microsoft.com/office/drawing/2014/chart" uri="{C3380CC4-5D6E-409C-BE32-E72D297353CC}">
              <c16:uniqueId val="{00000001-DF17-410D-930C-00F945641FEA}"/>
            </c:ext>
          </c:extLst>
        </c:ser>
        <c:dLbls>
          <c:showLegendKey val="0"/>
          <c:showVal val="0"/>
          <c:showCatName val="0"/>
          <c:showSerName val="0"/>
          <c:showPercent val="0"/>
          <c:showBubbleSize val="0"/>
        </c:dLbls>
        <c:marker val="1"/>
        <c:smooth val="0"/>
        <c:axId val="46973312"/>
        <c:axId val="47167360"/>
      </c:lineChart>
      <c:catAx>
        <c:axId val="46973312"/>
        <c:scaling>
          <c:orientation val="minMax"/>
        </c:scaling>
        <c:delete val="0"/>
        <c:axPos val="b"/>
        <c:numFmt formatCode="General" sourceLinked="1"/>
        <c:majorTickMark val="cross"/>
        <c:minorTickMark val="none"/>
        <c:tickLblPos val="nextTo"/>
        <c:spPr>
          <a:ln/>
        </c:spPr>
        <c:crossAx val="47167360"/>
        <c:crosses val="autoZero"/>
        <c:auto val="0"/>
        <c:lblAlgn val="ctr"/>
        <c:lblOffset val="100"/>
        <c:tickLblSkip val="2"/>
        <c:tickMarkSkip val="1"/>
        <c:noMultiLvlLbl val="0"/>
      </c:catAx>
      <c:valAx>
        <c:axId val="47167360"/>
        <c:scaling>
          <c:orientation val="minMax"/>
          <c:min val="57"/>
        </c:scaling>
        <c:delete val="0"/>
        <c:axPos val="l"/>
        <c:majorGridlines/>
        <c:numFmt formatCode="0.0" sourceLinked="1"/>
        <c:majorTickMark val="out"/>
        <c:minorTickMark val="none"/>
        <c:tickLblPos val="nextTo"/>
        <c:crossAx val="46973312"/>
        <c:crossesAt val="1"/>
        <c:crossBetween val="midCat"/>
      </c:valAx>
      <c:spPr>
        <a:noFill/>
        <a:ln>
          <a:solidFill>
            <a:schemeClr val="accent1">
              <a:lumMod val="50000"/>
            </a:schemeClr>
          </a:solidFill>
          <a:prstDash val="sysDash"/>
        </a:ln>
      </c:spPr>
    </c:plotArea>
    <c:legend>
      <c:legendPos val="r"/>
      <c:layout>
        <c:manualLayout>
          <c:xMode val="edge"/>
          <c:yMode val="edge"/>
          <c:x val="0.83075273258143745"/>
          <c:y val="0.60350290913834959"/>
          <c:w val="0.16924726741856258"/>
          <c:h val="0.17943356906412733"/>
        </c:manualLayout>
      </c:layout>
      <c:overlay val="0"/>
    </c:legend>
    <c:plotVisOnly val="1"/>
    <c:dispBlanksAs val="gap"/>
    <c:showDLblsOverMax val="0"/>
  </c:chart>
  <c:spPr>
    <a:ln>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592499978684339E-2"/>
          <c:y val="5.1215976158358184E-2"/>
          <c:w val="0.89018882507848629"/>
          <c:h val="0.8137621763966939"/>
        </c:manualLayout>
      </c:layout>
      <c:lineChart>
        <c:grouping val="standard"/>
        <c:varyColors val="0"/>
        <c:ser>
          <c:idx val="0"/>
          <c:order val="0"/>
          <c:tx>
            <c:strRef>
              <c:f>Sheet1!$L$5</c:f>
              <c:strCache>
                <c:ptCount val="1"/>
                <c:pt idx="0">
                  <c:v>全国・女性</c:v>
                </c:pt>
              </c:strCache>
            </c:strRef>
          </c:tx>
          <c:spPr>
            <a:ln>
              <a:solidFill>
                <a:schemeClr val="tx1"/>
              </a:solidFill>
              <a:prstDash val="sysDot"/>
            </a:ln>
          </c:spPr>
          <c:marker>
            <c:spPr>
              <a:solidFill>
                <a:schemeClr val="tx1"/>
              </a:solidFill>
              <a:ln>
                <a:prstDash val="sysDot"/>
              </a:ln>
            </c:spPr>
          </c:marker>
          <c:dLbls>
            <c:dLbl>
              <c:idx val="0"/>
              <c:layout>
                <c:manualLayout>
                  <c:x val="-7.6312266779345578E-2"/>
                  <c:y val="-5.56774119397748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11A-4058-AFD9-95733A91BA73}"/>
                </c:ext>
              </c:extLst>
            </c:dLbl>
            <c:dLbl>
              <c:idx val="1"/>
              <c:layout>
                <c:manualLayout>
                  <c:x val="-5.128212246137849E-2"/>
                  <c:y val="0.1050205771274289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11A-4058-AFD9-95733A91BA73}"/>
                </c:ext>
              </c:extLst>
            </c:dLbl>
            <c:dLbl>
              <c:idx val="2"/>
              <c:layout>
                <c:manualLayout>
                  <c:x val="-3.2051282051282048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11A-4058-AFD9-95733A91BA73}"/>
                </c:ext>
              </c:extLst>
            </c:dLbl>
            <c:dLbl>
              <c:idx val="3"/>
              <c:layout>
                <c:manualLayout>
                  <c:x val="-5.2808125888937643E-2"/>
                  <c:y val="-7.88621181233982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11A-4058-AFD9-95733A91BA73}"/>
                </c:ext>
              </c:extLst>
            </c:dLbl>
            <c:dLbl>
              <c:idx val="4"/>
              <c:layout>
                <c:manualLayout>
                  <c:x val="-5.1511538517210867E-2"/>
                  <c:y val="-4.69206898429040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11A-4058-AFD9-95733A91BA73}"/>
                </c:ext>
              </c:extLst>
            </c:dLbl>
            <c:dLbl>
              <c:idx val="5"/>
              <c:layout>
                <c:manualLayout>
                  <c:x val="-8.8751296537800409E-2"/>
                  <c:y val="-4.179909222706824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11A-4058-AFD9-95733A91BA73}"/>
                </c:ext>
              </c:extLst>
            </c:dLbl>
            <c:dLbl>
              <c:idx val="6"/>
              <c:layout>
                <c:manualLayout>
                  <c:x val="-4.5634759724851523E-2"/>
                  <c:y val="-3.937621360691541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11A-4058-AFD9-95733A91BA73}"/>
                </c:ext>
              </c:extLst>
            </c:dLbl>
            <c:dLbl>
              <c:idx val="7"/>
              <c:layout>
                <c:manualLayout>
                  <c:x val="-2.564102564102564E-2"/>
                  <c:y val="-5.8651026392961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Sheet1!$M$5:$T$5</c:f>
              <c:numCache>
                <c:formatCode>General</c:formatCode>
                <c:ptCount val="8"/>
                <c:pt idx="0">
                  <c:v>0.69199999999999995</c:v>
                </c:pt>
                <c:pt idx="1">
                  <c:v>0.81200000000000006</c:v>
                </c:pt>
                <c:pt idx="2">
                  <c:v>0.74</c:v>
                </c:pt>
                <c:pt idx="3">
                  <c:v>0.72899999999999998</c:v>
                </c:pt>
                <c:pt idx="4">
                  <c:v>0.76900000000000002</c:v>
                </c:pt>
                <c:pt idx="5">
                  <c:v>0.77900000000000003</c:v>
                </c:pt>
                <c:pt idx="6">
                  <c:v>0.76800000000000002</c:v>
                </c:pt>
                <c:pt idx="7">
                  <c:v>0.70399999999999996</c:v>
                </c:pt>
              </c:numCache>
            </c:numRef>
          </c:val>
          <c:smooth val="0"/>
          <c:extLst>
            <c:ext xmlns:c16="http://schemas.microsoft.com/office/drawing/2014/chart" uri="{C3380CC4-5D6E-409C-BE32-E72D297353CC}">
              <c16:uniqueId val="{00000008-011A-4058-AFD9-95733A91BA73}"/>
            </c:ext>
          </c:extLst>
        </c:ser>
        <c:ser>
          <c:idx val="1"/>
          <c:order val="1"/>
          <c:tx>
            <c:strRef>
              <c:f>Sheet1!$L$6</c:f>
              <c:strCache>
                <c:ptCount val="1"/>
                <c:pt idx="0">
                  <c:v>大阪府・女性</c:v>
                </c:pt>
              </c:strCache>
            </c:strRef>
          </c:tx>
          <c:dLbls>
            <c:dLbl>
              <c:idx val="0"/>
              <c:layout>
                <c:manualLayout>
                  <c:x val="-8.0585710889370887E-2"/>
                  <c:y val="4.813253242838332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11A-4058-AFD9-95733A91BA73}"/>
                </c:ext>
              </c:extLst>
            </c:dLbl>
            <c:dLbl>
              <c:idx val="1"/>
              <c:layout>
                <c:manualLayout>
                  <c:x val="-0.1697185082840611"/>
                  <c:y val="-9.04824988557060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011A-4058-AFD9-95733A91BA73}"/>
                </c:ext>
              </c:extLst>
            </c:dLbl>
            <c:dLbl>
              <c:idx val="2"/>
              <c:layout>
                <c:manualLayout>
                  <c:x val="-6.4102564102564139E-2"/>
                  <c:y val="4.69208211143695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011A-4058-AFD9-95733A91BA73}"/>
                </c:ext>
              </c:extLst>
            </c:dLbl>
            <c:dLbl>
              <c:idx val="3"/>
              <c:layout>
                <c:manualLayout>
                  <c:x val="-5.5555555555555552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011A-4058-AFD9-95733A91BA73}"/>
                </c:ext>
              </c:extLst>
            </c:dLbl>
            <c:dLbl>
              <c:idx val="4"/>
              <c:layout>
                <c:manualLayout>
                  <c:x val="-4.4871794871794948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011A-4058-AFD9-95733A91BA73}"/>
                </c:ext>
              </c:extLst>
            </c:dLbl>
            <c:dLbl>
              <c:idx val="5"/>
              <c:layout>
                <c:manualLayout>
                  <c:x val="-5.9829059829059984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011A-4058-AFD9-95733A91BA73}"/>
                </c:ext>
              </c:extLst>
            </c:dLbl>
            <c:dLbl>
              <c:idx val="6"/>
              <c:layout>
                <c:manualLayout>
                  <c:x val="-7.2420125240941477E-2"/>
                  <c:y val="4.328637191267474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011A-4058-AFD9-95733A91BA73}"/>
                </c:ext>
              </c:extLst>
            </c:dLbl>
            <c:dLbl>
              <c:idx val="7"/>
              <c:layout>
                <c:manualLayout>
                  <c:x val="-4.2887120757116606E-2"/>
                  <c:y val="7.06002149457895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Sheet1!$M$6:$T$6</c:f>
              <c:numCache>
                <c:formatCode>General</c:formatCode>
                <c:ptCount val="8"/>
                <c:pt idx="0">
                  <c:v>0.68100000000000005</c:v>
                </c:pt>
                <c:pt idx="1">
                  <c:v>0.79100000000000004</c:v>
                </c:pt>
                <c:pt idx="2">
                  <c:v>0.70199999999999996</c:v>
                </c:pt>
                <c:pt idx="3">
                  <c:v>0.71699999999999997</c:v>
                </c:pt>
                <c:pt idx="4">
                  <c:v>0.70899999999999996</c:v>
                </c:pt>
                <c:pt idx="5">
                  <c:v>0.74199999999999999</c:v>
                </c:pt>
                <c:pt idx="6">
                  <c:v>0.73399999999999999</c:v>
                </c:pt>
                <c:pt idx="7">
                  <c:v>0.65600000000000003</c:v>
                </c:pt>
              </c:numCache>
            </c:numRef>
          </c:val>
          <c:smooth val="0"/>
          <c:extLst>
            <c:ext xmlns:c16="http://schemas.microsoft.com/office/drawing/2014/chart" uri="{C3380CC4-5D6E-409C-BE32-E72D297353CC}">
              <c16:uniqueId val="{00000011-011A-4058-AFD9-95733A91BA73}"/>
            </c:ext>
          </c:extLst>
        </c:ser>
        <c:ser>
          <c:idx val="2"/>
          <c:order val="2"/>
          <c:tx>
            <c:strRef>
              <c:f>Sheet1!$L$7</c:f>
              <c:strCache>
                <c:ptCount val="1"/>
                <c:pt idx="0">
                  <c:v>大阪府・男性</c:v>
                </c:pt>
              </c:strCache>
            </c:strRef>
          </c:tx>
          <c:spPr>
            <a:ln w="19050">
              <a:solidFill>
                <a:schemeClr val="tx1"/>
              </a:solidFill>
            </a:ln>
          </c:spPr>
          <c:marker>
            <c:spPr>
              <a:solidFill>
                <a:schemeClr val="tx1"/>
              </a:solidFill>
              <a:ln>
                <a:solidFill>
                  <a:schemeClr val="tx1"/>
                </a:solidFill>
              </a:ln>
            </c:spPr>
          </c:marker>
          <c:dLbls>
            <c:dLbl>
              <c:idx val="0"/>
              <c:layout>
                <c:manualLayout>
                  <c:x val="-4.7734105006722871E-2"/>
                  <c:y val="9.4088184232335031E-2"/>
                </c:manualLayout>
              </c:layout>
              <c:showLegendKey val="0"/>
              <c:showVal val="1"/>
              <c:showCatName val="0"/>
              <c:showSerName val="0"/>
              <c:showPercent val="0"/>
              <c:showBubbleSize val="0"/>
              <c:extLst>
                <c:ext xmlns:c15="http://schemas.microsoft.com/office/drawing/2012/chart" uri="{CE6537A1-D6FC-4f65-9D91-7224C49458BB}">
                  <c15:layout>
                    <c:manualLayout>
                      <c:w val="0.11826823991486421"/>
                      <c:h val="5.7413109273519537E-2"/>
                    </c:manualLayout>
                  </c15:layout>
                </c:ext>
                <c:ext xmlns:c16="http://schemas.microsoft.com/office/drawing/2014/chart" uri="{C3380CC4-5D6E-409C-BE32-E72D297353CC}">
                  <c16:uniqueId val="{00000012-011A-4058-AFD9-95733A91BA73}"/>
                </c:ext>
              </c:extLst>
            </c:dLbl>
            <c:dLbl>
              <c:idx val="1"/>
              <c:layout>
                <c:manualLayout>
                  <c:x val="-5.2882681149951496E-2"/>
                  <c:y val="-4.09727809266865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011A-4058-AFD9-95733A91BA73}"/>
                </c:ext>
              </c:extLst>
            </c:dLbl>
            <c:dLbl>
              <c:idx val="2"/>
              <c:layout>
                <c:manualLayout>
                  <c:x val="-3.7773343678536707E-2"/>
                  <c:y val="4.69206898429040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011A-4058-AFD9-95733A91BA73}"/>
                </c:ext>
              </c:extLst>
            </c:dLbl>
            <c:dLbl>
              <c:idx val="3"/>
              <c:layout>
                <c:manualLayout>
                  <c:x val="-2.136752136752137E-3"/>
                  <c:y val="-2.34604105571847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011A-4058-AFD9-95733A91BA73}"/>
                </c:ext>
              </c:extLst>
            </c:dLbl>
            <c:dLbl>
              <c:idx val="4"/>
              <c:layout>
                <c:manualLayout>
                  <c:x val="-4.7008547008547008E-2"/>
                  <c:y val="5.86510263929618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011A-4058-AFD9-95733A91BA73}"/>
                </c:ext>
              </c:extLst>
            </c:dLbl>
            <c:dLbl>
              <c:idx val="5"/>
              <c:layout>
                <c:manualLayout>
                  <c:x val="-5.128205128205128E-2"/>
                  <c:y val="-4.692082111436950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011A-4058-AFD9-95733A91BA73}"/>
                </c:ext>
              </c:extLst>
            </c:dLbl>
            <c:dLbl>
              <c:idx val="6"/>
              <c:layout>
                <c:manualLayout>
                  <c:x val="-5.7692307692307696E-2"/>
                  <c:y val="5.0830889540566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011A-4058-AFD9-95733A91BA73}"/>
                </c:ext>
              </c:extLst>
            </c:dLbl>
            <c:dLbl>
              <c:idx val="7"/>
              <c:layout>
                <c:manualLayout>
                  <c:x val="-4.4871794871794872E-2"/>
                  <c:y val="5.0830889540566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Sheet1!$M$7:$T$7</c:f>
              <c:numCache>
                <c:formatCode>General</c:formatCode>
                <c:ptCount val="8"/>
                <c:pt idx="0">
                  <c:v>0.67600000000000005</c:v>
                </c:pt>
                <c:pt idx="1">
                  <c:v>0.90700000000000003</c:v>
                </c:pt>
                <c:pt idx="2">
                  <c:v>0.91500000000000004</c:v>
                </c:pt>
                <c:pt idx="3">
                  <c:v>0.91800000000000004</c:v>
                </c:pt>
                <c:pt idx="4">
                  <c:v>0.91700000000000004</c:v>
                </c:pt>
                <c:pt idx="5">
                  <c:v>0.91400000000000003</c:v>
                </c:pt>
                <c:pt idx="6">
                  <c:v>0.90800000000000003</c:v>
                </c:pt>
                <c:pt idx="7">
                  <c:v>0.90400000000000003</c:v>
                </c:pt>
              </c:numCache>
            </c:numRef>
          </c:val>
          <c:smooth val="0"/>
          <c:extLst>
            <c:ext xmlns:c16="http://schemas.microsoft.com/office/drawing/2014/chart" uri="{C3380CC4-5D6E-409C-BE32-E72D297353CC}">
              <c16:uniqueId val="{0000001A-011A-4058-AFD9-95733A91BA73}"/>
            </c:ext>
          </c:extLst>
        </c:ser>
        <c:dLbls>
          <c:showLegendKey val="0"/>
          <c:showVal val="0"/>
          <c:showCatName val="0"/>
          <c:showSerName val="0"/>
          <c:showPercent val="0"/>
          <c:showBubbleSize val="0"/>
        </c:dLbls>
        <c:marker val="1"/>
        <c:smooth val="0"/>
        <c:axId val="128674816"/>
        <c:axId val="128688896"/>
      </c:lineChart>
      <c:catAx>
        <c:axId val="128674816"/>
        <c:scaling>
          <c:orientation val="minMax"/>
        </c:scaling>
        <c:delete val="0"/>
        <c:axPos val="b"/>
        <c:numFmt formatCode="General" sourceLinked="1"/>
        <c:majorTickMark val="in"/>
        <c:minorTickMark val="none"/>
        <c:tickLblPos val="nextTo"/>
        <c:txPr>
          <a:bodyPr/>
          <a:lstStyle/>
          <a:p>
            <a:pPr>
              <a:defRPr sz="800" baseline="0"/>
            </a:pPr>
            <a:endParaRPr lang="ja-JP"/>
          </a:p>
        </c:txPr>
        <c:crossAx val="128688896"/>
        <c:crosses val="autoZero"/>
        <c:auto val="0"/>
        <c:lblAlgn val="ctr"/>
        <c:lblOffset val="100"/>
        <c:noMultiLvlLbl val="0"/>
      </c:catAx>
      <c:valAx>
        <c:axId val="128688896"/>
        <c:scaling>
          <c:orientation val="minMax"/>
          <c:max val="0.95000000000000007"/>
          <c:min val="0.55000000000000004"/>
        </c:scaling>
        <c:delete val="0"/>
        <c:axPos val="l"/>
        <c:majorGridlines/>
        <c:numFmt formatCode="0%" sourceLinked="0"/>
        <c:majorTickMark val="in"/>
        <c:minorTickMark val="none"/>
        <c:tickLblPos val="nextTo"/>
        <c:txPr>
          <a:bodyPr/>
          <a:lstStyle/>
          <a:p>
            <a:pPr>
              <a:defRPr sz="800" baseline="0"/>
            </a:pPr>
            <a:endParaRPr lang="ja-JP"/>
          </a:p>
        </c:txPr>
        <c:crossAx val="128674816"/>
        <c:crosses val="autoZero"/>
        <c:crossBetween val="between"/>
        <c:majorUnit val="5.000000000000001E-2"/>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81560975637622"/>
          <c:y val="5.2141261104584537E-2"/>
          <c:w val="0.86621526713676422"/>
          <c:h val="0.79758313674615844"/>
        </c:manualLayout>
      </c:layout>
      <c:lineChart>
        <c:grouping val="standard"/>
        <c:varyColors val="0"/>
        <c:ser>
          <c:idx val="0"/>
          <c:order val="0"/>
          <c:tx>
            <c:strRef>
              <c:f>○Ｈ30年度対全国比DATA小数43!$B$19</c:f>
              <c:strCache>
                <c:ptCount val="1"/>
                <c:pt idx="0">
                  <c:v>国語A区分</c:v>
                </c:pt>
              </c:strCache>
            </c:strRef>
          </c:tx>
          <c:spPr>
            <a:ln w="6350">
              <a:solidFill>
                <a:srgbClr val="00B0F0"/>
              </a:solidFill>
              <a:prstDash val="solid"/>
            </a:ln>
          </c:spPr>
          <c:marker>
            <c:symbol val="diamond"/>
            <c:size val="6"/>
            <c:spPr>
              <a:solidFill>
                <a:srgbClr val="00B0F0"/>
              </a:solidFill>
              <a:ln>
                <a:noFill/>
                <a:prstDash val="solid"/>
              </a:ln>
            </c:spPr>
          </c:marker>
          <c:dLbls>
            <c:dLbl>
              <c:idx val="0"/>
              <c:layout>
                <c:manualLayout>
                  <c:x val="-6.9604311509254113E-2"/>
                  <c:y val="2.735531742742683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F6F-4342-A1E0-7B08F940F0BA}"/>
                </c:ext>
              </c:extLst>
            </c:dLbl>
            <c:dLbl>
              <c:idx val="1"/>
              <c:layout>
                <c:manualLayout>
                  <c:x val="-5.1182050744237255E-2"/>
                  <c:y val="3.92066387438563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F6F-4342-A1E0-7B08F940F0BA}"/>
                </c:ext>
              </c:extLst>
            </c:dLbl>
            <c:dLbl>
              <c:idx val="2"/>
              <c:layout>
                <c:manualLayout>
                  <c:x val="-3.871207471369581E-2"/>
                  <c:y val="5.19138449888437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F6F-4342-A1E0-7B08F940F0BA}"/>
                </c:ext>
              </c:extLst>
            </c:dLbl>
            <c:dLbl>
              <c:idx val="3"/>
              <c:layout>
                <c:manualLayout>
                  <c:x val="-5.5869220151512793E-2"/>
                  <c:y val="-3.81370487094635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F6F-4342-A1E0-7B08F940F0BA}"/>
                </c:ext>
              </c:extLst>
            </c:dLbl>
            <c:dLbl>
              <c:idx val="4"/>
              <c:layout>
                <c:manualLayout>
                  <c:x val="-5.5857910015179292E-2"/>
                  <c:y val="3.684283343602692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F6F-4342-A1E0-7B08F940F0BA}"/>
                </c:ext>
              </c:extLst>
            </c:dLbl>
            <c:dLbl>
              <c:idx val="5"/>
              <c:layout>
                <c:manualLayout>
                  <c:x val="-0.10690555246859203"/>
                  <c:y val="5.0824699544135933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F6F-4342-A1E0-7B08F940F0BA}"/>
                </c:ext>
              </c:extLst>
            </c:dLbl>
            <c:dLbl>
              <c:idx val="6"/>
              <c:layout>
                <c:manualLayout>
                  <c:x val="-3.3743432673325476E-2"/>
                  <c:y val="-3.43356027864937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F6F-4342-A1E0-7B08F940F0BA}"/>
                </c:ext>
              </c:extLst>
            </c:dLbl>
            <c:dLbl>
              <c:idx val="7"/>
              <c:layout>
                <c:manualLayout>
                  <c:x val="-6.1484993304429473E-3"/>
                  <c:y val="1.9214702666849434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F6F-4342-A1E0-7B08F940F0BA}"/>
                </c:ext>
              </c:extLst>
            </c:dLbl>
            <c:dLbl>
              <c:idx val="8"/>
              <c:layout>
                <c:manualLayout>
                  <c:x val="-2.8692996875400421E-2"/>
                  <c:y val="-2.497911346690426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F6F-4342-A1E0-7B08F940F0BA}"/>
                </c:ext>
              </c:extLst>
            </c:dLbl>
            <c:dLbl>
              <c:idx val="9"/>
              <c:layout>
                <c:manualLayout>
                  <c:x val="-4.8401961320356034E-2"/>
                  <c:y val="1.560563704780982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F6F-4342-A1E0-7B08F940F0BA}"/>
                </c:ext>
              </c:extLst>
            </c:dLbl>
            <c:dLbl>
              <c:idx val="10"/>
              <c:layout>
                <c:manualLayout>
                  <c:x val="-2.2561382059339E-2"/>
                  <c:y val="1.3876741753523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F6F-4342-A1E0-7B08F940F0BA}"/>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○Ｈ30年度対全国比DATA小数43!$C$19:$N$19</c:f>
              <c:numCache>
                <c:formatCode>0.000_ </c:formatCode>
                <c:ptCount val="12"/>
                <c:pt idx="0">
                  <c:v>0.97184822521419834</c:v>
                </c:pt>
                <c:pt idx="1">
                  <c:v>0.95871559633027514</c:v>
                </c:pt>
                <c:pt idx="2">
                  <c:v>0.97711015736766793</c:v>
                </c:pt>
                <c:pt idx="3">
                  <c:v>0.98319327731092443</c:v>
                </c:pt>
                <c:pt idx="4">
                  <c:v>0.9865196078431373</c:v>
                </c:pt>
                <c:pt idx="5">
                  <c:v>0.97607655502392343</c:v>
                </c:pt>
                <c:pt idx="6">
                  <c:v>0.96982167352537718</c:v>
                </c:pt>
                <c:pt idx="7">
                  <c:v>0.96571428571428564</c:v>
                </c:pt>
                <c:pt idx="8">
                  <c:v>0.97805212620027426</c:v>
                </c:pt>
                <c:pt idx="9">
                  <c:v>0.96390374331550799</c:v>
                </c:pt>
                <c:pt idx="10">
                  <c:v>0.96322489391796307</c:v>
                </c:pt>
              </c:numCache>
            </c:numRef>
          </c:val>
          <c:smooth val="0"/>
          <c:extLst>
            <c:ext xmlns:c16="http://schemas.microsoft.com/office/drawing/2014/chart" uri="{C3380CC4-5D6E-409C-BE32-E72D297353CC}">
              <c16:uniqueId val="{0000000B-3F6F-4342-A1E0-7B08F940F0BA}"/>
            </c:ext>
          </c:extLst>
        </c:ser>
        <c:ser>
          <c:idx val="1"/>
          <c:order val="1"/>
          <c:tx>
            <c:strRef>
              <c:f>○Ｈ30年度対全国比DATA小数43!$B$20</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6.0393113511413486E-2"/>
                  <c:y val="2.11615653306494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3F6F-4342-A1E0-7B08F940F0BA}"/>
                </c:ext>
              </c:extLst>
            </c:dLbl>
            <c:dLbl>
              <c:idx val="1"/>
              <c:layout>
                <c:manualLayout>
                  <c:x val="-6.0762999823777676E-2"/>
                  <c:y val="4.38544103685705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3F6F-4342-A1E0-7B08F940F0BA}"/>
                </c:ext>
              </c:extLst>
            </c:dLbl>
            <c:dLbl>
              <c:idx val="2"/>
              <c:layout>
                <c:manualLayout>
                  <c:x val="-0.10820334205212301"/>
                  <c:y val="5.7622797150356205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3F6F-4342-A1E0-7B08F940F0BA}"/>
                </c:ext>
              </c:extLst>
            </c:dLbl>
            <c:dLbl>
              <c:idx val="3"/>
              <c:layout>
                <c:manualLayout>
                  <c:x val="-5.6947520114202593E-2"/>
                  <c:y val="2.97414402147100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3F6F-4342-A1E0-7B08F940F0BA}"/>
                </c:ext>
              </c:extLst>
            </c:dLbl>
            <c:dLbl>
              <c:idx val="4"/>
              <c:layout>
                <c:manualLayout>
                  <c:x val="-5.3362245381977855E-2"/>
                  <c:y val="3.2466836382294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3F6F-4342-A1E0-7B08F940F0BA}"/>
                </c:ext>
              </c:extLst>
            </c:dLbl>
            <c:dLbl>
              <c:idx val="5"/>
              <c:layout>
                <c:manualLayout>
                  <c:x val="-6.7136126056532089E-2"/>
                  <c:y val="3.3992066781126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3F6F-4342-A1E0-7B08F940F0BA}"/>
                </c:ext>
              </c:extLst>
            </c:dLbl>
            <c:dLbl>
              <c:idx val="6"/>
              <c:layout>
                <c:manualLayout>
                  <c:x val="-3.9843860956743797E-2"/>
                  <c:y val="-4.0938403386647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3F6F-4342-A1E0-7B08F940F0BA}"/>
                </c:ext>
              </c:extLst>
            </c:dLbl>
            <c:dLbl>
              <c:idx val="7"/>
              <c:layout>
                <c:manualLayout>
                  <c:x val="-2.6648499814576752E-2"/>
                  <c:y val="2.80701085494533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3F6F-4342-A1E0-7B08F940F0BA}"/>
                </c:ext>
              </c:extLst>
            </c:dLbl>
            <c:dLbl>
              <c:idx val="8"/>
              <c:layout>
                <c:manualLayout>
                  <c:x val="-2.4593997321771789E-2"/>
                  <c:y val="2.305764320021931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3F6F-4342-A1E0-7B08F940F0BA}"/>
                </c:ext>
              </c:extLst>
            </c:dLbl>
            <c:dLbl>
              <c:idx val="9"/>
              <c:layout>
                <c:manualLayout>
                  <c:x val="-5.6356082167645476E-2"/>
                  <c:y val="2.2575070597338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3F6F-4342-A1E0-7B08F940F0BA}"/>
                </c:ext>
              </c:extLst>
            </c:dLbl>
            <c:dLbl>
              <c:idx val="10"/>
              <c:layout>
                <c:manualLayout>
                  <c:x val="-3.2588615847942065E-2"/>
                  <c:y val="-1.87619425871093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3F6F-4342-A1E0-7B08F940F0BA}"/>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○Ｈ30年度対全国比DATA小数43!$C$20:$N$20</c:f>
              <c:numCache>
                <c:formatCode>0.000_ </c:formatCode>
                <c:ptCount val="12"/>
                <c:pt idx="0">
                  <c:v>0.93548387096774188</c:v>
                </c:pt>
                <c:pt idx="1">
                  <c:v>0.93069306930693074</c:v>
                </c:pt>
                <c:pt idx="2">
                  <c:v>0.9782178217821782</c:v>
                </c:pt>
                <c:pt idx="3">
                  <c:v>0.97429305912596398</c:v>
                </c:pt>
                <c:pt idx="4">
                  <c:v>0.96223021582733814</c:v>
                </c:pt>
                <c:pt idx="5">
                  <c:v>0.96963562753036436</c:v>
                </c:pt>
                <c:pt idx="6">
                  <c:v>0.94774774774774773</c:v>
                </c:pt>
                <c:pt idx="7">
                  <c:v>0.95871559633027514</c:v>
                </c:pt>
                <c:pt idx="8">
                  <c:v>0.95847750865051906</c:v>
                </c:pt>
                <c:pt idx="9">
                  <c:v>0.94782608695652171</c:v>
                </c:pt>
                <c:pt idx="10">
                  <c:v>0.95429616087751368</c:v>
                </c:pt>
              </c:numCache>
            </c:numRef>
          </c:val>
          <c:smooth val="0"/>
          <c:extLst>
            <c:ext xmlns:c16="http://schemas.microsoft.com/office/drawing/2014/chart" uri="{C3380CC4-5D6E-409C-BE32-E72D297353CC}">
              <c16:uniqueId val="{00000017-3F6F-4342-A1E0-7B08F940F0BA}"/>
            </c:ext>
          </c:extLst>
        </c:ser>
        <c:ser>
          <c:idx val="2"/>
          <c:order val="2"/>
          <c:tx>
            <c:strRef>
              <c:f>○Ｈ30年度対全国比DATA小数43!$B$21</c:f>
              <c:strCache>
                <c:ptCount val="1"/>
                <c:pt idx="0">
                  <c:v>算数A区分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4200193525605456E-2"/>
                  <c:y val="-3.7311418645880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3F6F-4342-A1E0-7B08F940F0BA}"/>
                </c:ext>
              </c:extLst>
            </c:dLbl>
            <c:dLbl>
              <c:idx val="1"/>
              <c:layout>
                <c:manualLayout>
                  <c:x val="-5.8161421300269599E-2"/>
                  <c:y val="-3.6592862827599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3F6F-4342-A1E0-7B08F940F0BA}"/>
                </c:ext>
              </c:extLst>
            </c:dLbl>
            <c:dLbl>
              <c:idx val="2"/>
              <c:layout>
                <c:manualLayout>
                  <c:x val="-5.8161421300269557E-2"/>
                  <c:y val="-3.920663874385631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3F6F-4342-A1E0-7B08F940F0BA}"/>
                </c:ext>
              </c:extLst>
            </c:dLbl>
            <c:dLbl>
              <c:idx val="3"/>
              <c:layout>
                <c:manualLayout>
                  <c:x val="-6.7467248708312694E-2"/>
                  <c:y val="-3.13653109950850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3F6F-4342-A1E0-7B08F940F0BA}"/>
                </c:ext>
              </c:extLst>
            </c:dLbl>
            <c:dLbl>
              <c:idx val="4"/>
              <c:layout>
                <c:manualLayout>
                  <c:x val="-5.3501300106851814E-2"/>
                  <c:y val="-2.304383819521359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3F6F-4342-A1E0-7B08F940F0BA}"/>
                </c:ext>
              </c:extLst>
            </c:dLbl>
            <c:dLbl>
              <c:idx val="5"/>
              <c:layout>
                <c:manualLayout>
                  <c:x val="-4.2791618693299227E-2"/>
                  <c:y val="-2.6065172609340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3F6F-4342-A1E0-7B08F940F0BA}"/>
                </c:ext>
              </c:extLst>
            </c:dLbl>
            <c:dLbl>
              <c:idx val="6"/>
              <c:layout>
                <c:manualLayout>
                  <c:x val="-3.7233839745935374E-2"/>
                  <c:y val="2.78605174353205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3F6F-4342-A1E0-7B08F940F0BA}"/>
                </c:ext>
              </c:extLst>
            </c:dLbl>
            <c:dLbl>
              <c:idx val="7"/>
              <c:layout>
                <c:manualLayout>
                  <c:x val="-4.5575176084382239E-2"/>
                  <c:y val="-1.7122713010717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3F6F-4342-A1E0-7B08F940F0BA}"/>
                </c:ext>
              </c:extLst>
            </c:dLbl>
            <c:dLbl>
              <c:idx val="8"/>
              <c:layout>
                <c:manualLayout>
                  <c:x val="-6.4703201367342131E-2"/>
                  <c:y val="2.882210188775202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3F6F-4342-A1E0-7B08F940F0BA}"/>
                </c:ext>
              </c:extLst>
            </c:dLbl>
            <c:dLbl>
              <c:idx val="9"/>
              <c:layout>
                <c:manualLayout>
                  <c:x val="-5.5150045033939783E-2"/>
                  <c:y val="-1.98239167907482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3F6F-4342-A1E0-7B08F940F0BA}"/>
                </c:ext>
              </c:extLst>
            </c:dLbl>
            <c:dLbl>
              <c:idx val="10"/>
              <c:layout>
                <c:manualLayout>
                  <c:x val="-6.4968058632623296E-2"/>
                  <c:y val="-7.278269082496592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3F6F-4342-A1E0-7B08F940F0BA}"/>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○Ｈ30年度対全国比DATA小数43!$C$21:$N$21</c:f>
              <c:numCache>
                <c:formatCode>0.000_ </c:formatCode>
                <c:ptCount val="12"/>
                <c:pt idx="0">
                  <c:v>0.98051157125456767</c:v>
                </c:pt>
                <c:pt idx="1">
                  <c:v>0.98614958448753465</c:v>
                </c:pt>
                <c:pt idx="2">
                  <c:v>0.99618805590851334</c:v>
                </c:pt>
                <c:pt idx="3">
                  <c:v>1.0067385444743935</c:v>
                </c:pt>
                <c:pt idx="4">
                  <c:v>1.0122783083219646</c:v>
                </c:pt>
                <c:pt idx="5">
                  <c:v>0.99870466321243512</c:v>
                </c:pt>
                <c:pt idx="6">
                  <c:v>0.98975672215108834</c:v>
                </c:pt>
                <c:pt idx="7">
                  <c:v>0.99468085106382975</c:v>
                </c:pt>
                <c:pt idx="8">
                  <c:v>0.99097938144329911</c:v>
                </c:pt>
                <c:pt idx="9">
                  <c:v>0.98982188295165396</c:v>
                </c:pt>
                <c:pt idx="10">
                  <c:v>0.99842519685039366</c:v>
                </c:pt>
              </c:numCache>
            </c:numRef>
          </c:val>
          <c:smooth val="0"/>
          <c:extLst>
            <c:ext xmlns:c16="http://schemas.microsoft.com/office/drawing/2014/chart" uri="{C3380CC4-5D6E-409C-BE32-E72D297353CC}">
              <c16:uniqueId val="{00000023-3F6F-4342-A1E0-7B08F940F0BA}"/>
            </c:ext>
          </c:extLst>
        </c:ser>
        <c:ser>
          <c:idx val="3"/>
          <c:order val="3"/>
          <c:tx>
            <c:strRef>
              <c:f>○Ｈ30年度対全国比DATA小数43!$B$22</c:f>
              <c:strCache>
                <c:ptCount val="1"/>
                <c:pt idx="0">
                  <c:v>算数B区分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5803355307333748E-2"/>
                  <c:y val="4.106164420648411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3F6F-4342-A1E0-7B08F940F0BA}"/>
                </c:ext>
              </c:extLst>
            </c:dLbl>
            <c:dLbl>
              <c:idx val="1"/>
              <c:layout>
                <c:manualLayout>
                  <c:x val="-7.8783886953889798E-2"/>
                  <c:y val="-2.71766029246344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3F6F-4342-A1E0-7B08F940F0BA}"/>
                </c:ext>
              </c:extLst>
            </c:dLbl>
            <c:dLbl>
              <c:idx val="2"/>
              <c:layout>
                <c:manualLayout>
                  <c:x val="-5.8161421300269557E-2"/>
                  <c:y val="-3.13653109950850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3F6F-4342-A1E0-7B08F940F0BA}"/>
                </c:ext>
              </c:extLst>
            </c:dLbl>
            <c:dLbl>
              <c:idx val="3"/>
              <c:layout>
                <c:manualLayout>
                  <c:x val="-5.7061616572449625E-2"/>
                  <c:y val="-2.33751821290795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3F6F-4342-A1E0-7B08F940F0BA}"/>
                </c:ext>
              </c:extLst>
            </c:dLbl>
            <c:dLbl>
              <c:idx val="4"/>
              <c:layout>
                <c:manualLayout>
                  <c:x val="-5.5830944836030613E-2"/>
                  <c:y val="-2.514241648742538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8-3F6F-4342-A1E0-7B08F940F0BA}"/>
                </c:ext>
              </c:extLst>
            </c:dLbl>
            <c:dLbl>
              <c:idx val="5"/>
              <c:layout>
                <c:manualLayout>
                  <c:x val="-3.0589670267120225E-2"/>
                  <c:y val="-3.152069149251080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3F6F-4342-A1E0-7B08F940F0BA}"/>
                </c:ext>
              </c:extLst>
            </c:dLbl>
            <c:dLbl>
              <c:idx val="6"/>
              <c:layout>
                <c:manualLayout>
                  <c:x val="-4.7910336509141178E-2"/>
                  <c:y val="3.024111459751741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3F6F-4342-A1E0-7B08F940F0BA}"/>
                </c:ext>
              </c:extLst>
            </c:dLbl>
            <c:dLbl>
              <c:idx val="7"/>
              <c:layout>
                <c:manualLayout>
                  <c:x val="-2.4593997321771789E-2"/>
                  <c:y val="-1.7293232400164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3F6F-4342-A1E0-7B08F940F0BA}"/>
                </c:ext>
              </c:extLst>
            </c:dLbl>
            <c:dLbl>
              <c:idx val="8"/>
              <c:layout>
                <c:manualLayout>
                  <c:x val="-2.4593997321771789E-2"/>
                  <c:y val="1.537176213347954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3F6F-4342-A1E0-7B08F940F0BA}"/>
                </c:ext>
              </c:extLst>
            </c:dLbl>
            <c:dLbl>
              <c:idx val="9"/>
              <c:layout>
                <c:manualLayout>
                  <c:x val="-5.3635688750831738E-2"/>
                  <c:y val="-2.243068380181515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3F6F-4342-A1E0-7B08F940F0BA}"/>
                </c:ext>
              </c:extLst>
            </c:dLbl>
            <c:dLbl>
              <c:idx val="10"/>
              <c:layout>
                <c:manualLayout>
                  <c:x val="-2.2561382059339E-2"/>
                  <c:y val="-1.98239167907482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E-3F6F-4342-A1E0-7B08F940F0BA}"/>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○Ｈ30年度対全国比DATA小数43!$C$22:$N$22</c:f>
              <c:numCache>
                <c:formatCode>0.000_ </c:formatCode>
                <c:ptCount val="12"/>
                <c:pt idx="0">
                  <c:v>0.95440251572327051</c:v>
                </c:pt>
                <c:pt idx="1">
                  <c:v>0.96705426356589141</c:v>
                </c:pt>
                <c:pt idx="2">
                  <c:v>0.98175182481751821</c:v>
                </c:pt>
                <c:pt idx="3">
                  <c:v>0.97565922920892501</c:v>
                </c:pt>
                <c:pt idx="4">
                  <c:v>0.99151103565365029</c:v>
                </c:pt>
                <c:pt idx="5">
                  <c:v>0.98116438356164382</c:v>
                </c:pt>
                <c:pt idx="6">
                  <c:v>0.96735395189003426</c:v>
                </c:pt>
                <c:pt idx="7">
                  <c:v>0.98</c:v>
                </c:pt>
                <c:pt idx="8">
                  <c:v>0.97033898305084731</c:v>
                </c:pt>
                <c:pt idx="9">
                  <c:v>0.97167755991285409</c:v>
                </c:pt>
                <c:pt idx="10">
                  <c:v>0.98252427184466018</c:v>
                </c:pt>
              </c:numCache>
            </c:numRef>
          </c:val>
          <c:smooth val="0"/>
          <c:extLst>
            <c:ext xmlns:c16="http://schemas.microsoft.com/office/drawing/2014/chart" uri="{C3380CC4-5D6E-409C-BE32-E72D297353CC}">
              <c16:uniqueId val="{0000002F-3F6F-4342-A1E0-7B08F940F0BA}"/>
            </c:ext>
          </c:extLst>
        </c:ser>
        <c:ser>
          <c:idx val="4"/>
          <c:order val="4"/>
          <c:tx>
            <c:strRef>
              <c:f>○Ｈ30年度対全国比DATA小数43!$B$23</c:f>
              <c:strCache>
                <c:ptCount val="1"/>
                <c:pt idx="0">
                  <c:v>理科</c:v>
                </c:pt>
              </c:strCache>
            </c:strRef>
          </c:tx>
          <c:spPr>
            <a:ln w="6350">
              <a:solidFill>
                <a:srgbClr val="00B050"/>
              </a:solidFill>
            </a:ln>
          </c:spPr>
          <c:marker>
            <c:spPr>
              <a:noFill/>
              <a:ln>
                <a:solidFill>
                  <a:srgbClr val="00B050"/>
                </a:solidFill>
              </a:ln>
            </c:spPr>
          </c:marker>
          <c:dLbls>
            <c:dLbl>
              <c:idx val="4"/>
              <c:layout>
                <c:manualLayout>
                  <c:x val="-5.0136404576308892E-2"/>
                  <c:y val="2.7753483507047559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0-3F6F-4342-A1E0-7B08F940F0BA}"/>
                </c:ext>
              </c:extLst>
            </c:dLbl>
            <c:dLbl>
              <c:idx val="7"/>
              <c:layout>
                <c:manualLayout>
                  <c:x val="-6.2670505720386113E-2"/>
                  <c:y val="2.1806308469823083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1-3F6F-4342-A1E0-7B08F940F0BA}"/>
                </c:ext>
              </c:extLst>
            </c:dLbl>
            <c:dLbl>
              <c:idx val="10"/>
              <c:layout>
                <c:manualLayout>
                  <c:x val="-3.7602303432231671E-2"/>
                  <c:y val="2.5771091827972731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2-3F6F-4342-A1E0-7B08F940F0BA}"/>
                </c:ext>
              </c:extLst>
            </c:dLbl>
            <c:spPr>
              <a:noFill/>
              <a:ln>
                <a:noFill/>
              </a:ln>
              <a:effectLst/>
            </c:spPr>
            <c:txPr>
              <a:bodyPr wrap="square" lIns="38100" tIns="19050" rIns="38100" bIns="19050" anchor="ctr">
                <a:spAutoFit/>
              </a:bodyPr>
              <a:lstStyle/>
              <a:p>
                <a:pPr>
                  <a:defRPr sz="7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○Ｈ30年度対全国比DATA小数43!$C$23:$N$23</c:f>
              <c:numCache>
                <c:formatCode>General</c:formatCode>
                <c:ptCount val="12"/>
                <c:pt idx="4" formatCode="0.000_ ">
                  <c:v>0.94909688013136284</c:v>
                </c:pt>
                <c:pt idx="7" formatCode="0.000_ ">
                  <c:v>0.94243421052631582</c:v>
                </c:pt>
                <c:pt idx="10" formatCode="0.000_ ">
                  <c:v>0.95190713101160862</c:v>
                </c:pt>
              </c:numCache>
            </c:numRef>
          </c:val>
          <c:smooth val="0"/>
          <c:extLst>
            <c:ext xmlns:c16="http://schemas.microsoft.com/office/drawing/2014/chart" uri="{C3380CC4-5D6E-409C-BE32-E72D297353CC}">
              <c16:uniqueId val="{00000033-3F6F-4342-A1E0-7B08F940F0BA}"/>
            </c:ext>
          </c:extLst>
        </c:ser>
        <c:dLbls>
          <c:showLegendKey val="0"/>
          <c:showVal val="0"/>
          <c:showCatName val="0"/>
          <c:showSerName val="0"/>
          <c:showPercent val="0"/>
          <c:showBubbleSize val="0"/>
        </c:dLbls>
        <c:marker val="1"/>
        <c:smooth val="0"/>
        <c:axId val="92314624"/>
        <c:axId val="92328704"/>
      </c:lineChart>
      <c:catAx>
        <c:axId val="9231462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28704"/>
        <c:crossesAt val="0.9"/>
        <c:auto val="1"/>
        <c:lblAlgn val="ctr"/>
        <c:lblOffset val="100"/>
        <c:tickLblSkip val="1"/>
        <c:tickMarkSkip val="1"/>
        <c:noMultiLvlLbl val="0"/>
      </c:catAx>
      <c:valAx>
        <c:axId val="9232870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14624"/>
        <c:crosses val="autoZero"/>
        <c:crossBetween val="between"/>
      </c:valAx>
      <c:spPr>
        <a:noFill/>
        <a:ln w="3175">
          <a:solidFill>
            <a:srgbClr val="000000"/>
          </a:solidFill>
        </a:ln>
      </c:spPr>
    </c:plotArea>
    <c:legend>
      <c:legendPos val="b"/>
      <c:layout>
        <c:manualLayout>
          <c:xMode val="edge"/>
          <c:yMode val="edge"/>
          <c:x val="0.11498187830687831"/>
          <c:y val="0.94071686507936503"/>
          <c:w val="0.85632275132275115"/>
          <c:h val="5.1448153969310517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58424780634021"/>
          <c:y val="5.0814148309798426E-2"/>
          <c:w val="0.85614220183486234"/>
          <c:h val="0.80027378039336672"/>
        </c:manualLayout>
      </c:layout>
      <c:lineChart>
        <c:grouping val="standard"/>
        <c:varyColors val="0"/>
        <c:ser>
          <c:idx val="0"/>
          <c:order val="0"/>
          <c:tx>
            <c:strRef>
              <c:f>○Ｈ30年度対全国比DATA小数43!$B$28</c:f>
              <c:strCache>
                <c:ptCount val="1"/>
                <c:pt idx="0">
                  <c:v>国語A区分</c:v>
                </c:pt>
              </c:strCache>
            </c:strRef>
          </c:tx>
          <c:spPr>
            <a:ln w="6350">
              <a:solidFill>
                <a:srgbClr val="00B0F0"/>
              </a:solidFill>
              <a:prstDash val="solid"/>
            </a:ln>
          </c:spPr>
          <c:marker>
            <c:symbol val="diamond"/>
            <c:size val="4"/>
            <c:spPr>
              <a:solidFill>
                <a:srgbClr val="00B0F0"/>
              </a:solidFill>
              <a:ln>
                <a:noFill/>
                <a:prstDash val="solid"/>
              </a:ln>
            </c:spPr>
          </c:marker>
          <c:dLbls>
            <c:dLbl>
              <c:idx val="0"/>
              <c:layout>
                <c:manualLayout>
                  <c:x val="-5.1464495189742381E-2"/>
                  <c:y val="-2.708785585697566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63E-4394-AA53-795831161163}"/>
                </c:ext>
              </c:extLst>
            </c:dLbl>
            <c:dLbl>
              <c:idx val="1"/>
              <c:layout>
                <c:manualLayout>
                  <c:x val="-5.6026427731016383E-2"/>
                  <c:y val="3.171125446668564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63E-4394-AA53-795831161163}"/>
                </c:ext>
              </c:extLst>
            </c:dLbl>
            <c:dLbl>
              <c:idx val="2"/>
              <c:layout>
                <c:manualLayout>
                  <c:x val="-1.622856537839118E-2"/>
                  <c:y val="1.827325358877245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63E-4394-AA53-795831161163}"/>
                </c:ext>
              </c:extLst>
            </c:dLbl>
            <c:dLbl>
              <c:idx val="3"/>
              <c:layout>
                <c:manualLayout>
                  <c:x val="-4.4082917198719519E-2"/>
                  <c:y val="4.369342536968909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63E-4394-AA53-795831161163}"/>
                </c:ext>
              </c:extLst>
            </c:dLbl>
            <c:dLbl>
              <c:idx val="4"/>
              <c:layout>
                <c:manualLayout>
                  <c:x val="-5.5568829758349085E-2"/>
                  <c:y val="-3.35406191695917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63E-4394-AA53-795831161163}"/>
                </c:ext>
              </c:extLst>
            </c:dLbl>
            <c:dLbl>
              <c:idx val="5"/>
              <c:layout>
                <c:manualLayout>
                  <c:x val="-7.8368365069955925E-2"/>
                  <c:y val="3.53703611074020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63E-4394-AA53-795831161163}"/>
                </c:ext>
              </c:extLst>
            </c:dLbl>
            <c:dLbl>
              <c:idx val="6"/>
              <c:layout>
                <c:manualLayout>
                  <c:x val="-5.6130690560231698E-2"/>
                  <c:y val="-2.97974575467223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63E-4394-AA53-795831161163}"/>
                </c:ext>
              </c:extLst>
            </c:dLbl>
            <c:dLbl>
              <c:idx val="7"/>
              <c:layout>
                <c:manualLayout>
                  <c:x val="-1.0268773420080481E-2"/>
                  <c:y val="-3.848486597796903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63E-4394-AA53-795831161163}"/>
                </c:ext>
              </c:extLst>
            </c:dLbl>
            <c:dLbl>
              <c:idx val="8"/>
              <c:layout>
                <c:manualLayout>
                  <c:x val="-3.2860074944257543E-2"/>
                  <c:y val="2.11666762878831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A63E-4394-AA53-795831161163}"/>
                </c:ext>
              </c:extLst>
            </c:dLbl>
            <c:dLbl>
              <c:idx val="9"/>
              <c:layout>
                <c:manualLayout>
                  <c:x val="-3.3984278474697122E-2"/>
                  <c:y val="-2.12634975999229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63E-4394-AA53-795831161163}"/>
                </c:ext>
              </c:extLst>
            </c:dLbl>
            <c:dLbl>
              <c:idx val="10"/>
              <c:layout>
                <c:manualLayout>
                  <c:x val="-1.2483017689910439E-2"/>
                  <c:y val="-1.78680912782766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A63E-4394-AA53-795831161163}"/>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○Ｈ30年度対全国比DATA小数43!$C$28:$N$28</c:f>
              <c:numCache>
                <c:formatCode>0.000_ </c:formatCode>
                <c:ptCount val="12"/>
                <c:pt idx="0">
                  <c:v>0.97058823529411775</c:v>
                </c:pt>
                <c:pt idx="1">
                  <c:v>0.95788043478260876</c:v>
                </c:pt>
                <c:pt idx="2">
                  <c:v>0.94415584415584419</c:v>
                </c:pt>
                <c:pt idx="3">
                  <c:v>0.95472703062583231</c:v>
                </c:pt>
                <c:pt idx="4" formatCode="0.000_);[Red]\(0.000\)">
                  <c:v>0.97336884154460723</c:v>
                </c:pt>
                <c:pt idx="5">
                  <c:v>0.9594240837696334</c:v>
                </c:pt>
                <c:pt idx="6">
                  <c:v>0.96977329974811077</c:v>
                </c:pt>
                <c:pt idx="7">
                  <c:v>0.98153034300791564</c:v>
                </c:pt>
                <c:pt idx="8">
                  <c:v>0.97222222222222232</c:v>
                </c:pt>
                <c:pt idx="9">
                  <c:v>0.97286821705426341</c:v>
                </c:pt>
                <c:pt idx="10">
                  <c:v>0.98160315374507234</c:v>
                </c:pt>
              </c:numCache>
            </c:numRef>
          </c:val>
          <c:smooth val="0"/>
          <c:extLst>
            <c:ext xmlns:c16="http://schemas.microsoft.com/office/drawing/2014/chart" uri="{C3380CC4-5D6E-409C-BE32-E72D297353CC}">
              <c16:uniqueId val="{0000000B-A63E-4394-AA53-795831161163}"/>
            </c:ext>
          </c:extLst>
        </c:ser>
        <c:ser>
          <c:idx val="1"/>
          <c:order val="1"/>
          <c:tx>
            <c:strRef>
              <c:f>○Ｈ30年度対全国比DATA小数43!$B$29</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5.7959162065682815E-2"/>
                  <c:y val="-2.349418318556467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A63E-4394-AA53-795831161163}"/>
                </c:ext>
              </c:extLst>
            </c:dLbl>
            <c:dLbl>
              <c:idx val="1"/>
              <c:layout>
                <c:manualLayout>
                  <c:x val="-2.7722870848040506E-2"/>
                  <c:y val="2.42973468677861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A63E-4394-AA53-795831161163}"/>
                </c:ext>
              </c:extLst>
            </c:dLbl>
            <c:dLbl>
              <c:idx val="2"/>
              <c:layout>
                <c:manualLayout>
                  <c:x val="-4.4068422481672552E-2"/>
                  <c:y val="3.91569427315561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A63E-4394-AA53-795831161163}"/>
                </c:ext>
              </c:extLst>
            </c:dLbl>
            <c:dLbl>
              <c:idx val="3"/>
              <c:layout>
                <c:manualLayout>
                  <c:x val="-5.1646085839800876E-2"/>
                  <c:y val="-3.79691077184661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A63E-4394-AA53-795831161163}"/>
                </c:ext>
              </c:extLst>
            </c:dLbl>
            <c:dLbl>
              <c:idx val="4"/>
              <c:layout>
                <c:manualLayout>
                  <c:x val="-0.11375507835171213"/>
                  <c:y val="-3.8368754456723098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A63E-4394-AA53-795831161163}"/>
                </c:ext>
              </c:extLst>
            </c:dLbl>
            <c:dLbl>
              <c:idx val="5"/>
              <c:layout>
                <c:manualLayout>
                  <c:x val="-1.1051450681291477E-2"/>
                  <c:y val="-9.6513462564099765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A63E-4394-AA53-795831161163}"/>
                </c:ext>
              </c:extLst>
            </c:dLbl>
            <c:dLbl>
              <c:idx val="6"/>
              <c:layout>
                <c:manualLayout>
                  <c:x val="-4.9452258122907052E-2"/>
                  <c:y val="3.03219175916263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A63E-4394-AA53-795831161163}"/>
                </c:ext>
              </c:extLst>
            </c:dLbl>
            <c:dLbl>
              <c:idx val="7"/>
              <c:layout>
                <c:manualLayout>
                  <c:x val="-4.1075093680321924E-2"/>
                  <c:y val="-2.30909195867816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A63E-4394-AA53-795831161163}"/>
                </c:ext>
              </c:extLst>
            </c:dLbl>
            <c:dLbl>
              <c:idx val="8"/>
              <c:layout>
                <c:manualLayout>
                  <c:x val="-3.0806320260241445E-2"/>
                  <c:y val="2.88636494834770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A63E-4394-AA53-795831161163}"/>
                </c:ext>
              </c:extLst>
            </c:dLbl>
            <c:dLbl>
              <c:idx val="9"/>
              <c:layout>
                <c:manualLayout>
                  <c:x val="-4.7246157835275672E-2"/>
                  <c:y val="2.45560412438692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A63E-4394-AA53-795831161163}"/>
                </c:ext>
              </c:extLst>
            </c:dLbl>
            <c:dLbl>
              <c:idx val="10"/>
              <c:layout>
                <c:manualLayout>
                  <c:x val="-5.6713604001476072E-3"/>
                  <c:y val="-1.6727074800624308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A63E-4394-AA53-795831161163}"/>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○Ｈ30年度対全国比DATA小数43!$C$29:$N$29</c:f>
              <c:numCache>
                <c:formatCode>0.000_ </c:formatCode>
                <c:ptCount val="12"/>
                <c:pt idx="0">
                  <c:v>0.90277777777777779</c:v>
                </c:pt>
                <c:pt idx="1">
                  <c:v>0.90789473684210531</c:v>
                </c:pt>
                <c:pt idx="2">
                  <c:v>0.91677852348993283</c:v>
                </c:pt>
                <c:pt idx="3">
                  <c:v>0.92189892802450235</c:v>
                </c:pt>
                <c:pt idx="4" formatCode="0.000_);[Red]\(0.000\)">
                  <c:v>0.93364928909952616</c:v>
                </c:pt>
                <c:pt idx="5">
                  <c:v>0.93471810089020768</c:v>
                </c:pt>
                <c:pt idx="6">
                  <c:v>0.92549019607843142</c:v>
                </c:pt>
                <c:pt idx="7">
                  <c:v>0.98480243161094227</c:v>
                </c:pt>
                <c:pt idx="8">
                  <c:v>0.95187969924812021</c:v>
                </c:pt>
                <c:pt idx="9">
                  <c:v>0.9570637119113572</c:v>
                </c:pt>
                <c:pt idx="10">
                  <c:v>0.97058823529411753</c:v>
                </c:pt>
              </c:numCache>
            </c:numRef>
          </c:val>
          <c:smooth val="0"/>
          <c:extLst>
            <c:ext xmlns:c16="http://schemas.microsoft.com/office/drawing/2014/chart" uri="{C3380CC4-5D6E-409C-BE32-E72D297353CC}">
              <c16:uniqueId val="{00000017-A63E-4394-AA53-795831161163}"/>
            </c:ext>
          </c:extLst>
        </c:ser>
        <c:ser>
          <c:idx val="2"/>
          <c:order val="2"/>
          <c:tx>
            <c:strRef>
              <c:f>○Ｈ30年度対全国比DATA小数43!$B$30</c:f>
              <c:strCache>
                <c:ptCount val="1"/>
                <c:pt idx="0">
                  <c:v>数学A区分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8855281020906869E-2"/>
                  <c:y val="2.2513044303197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A63E-4394-AA53-795831161163}"/>
                </c:ext>
              </c:extLst>
            </c:dLbl>
            <c:dLbl>
              <c:idx val="1"/>
              <c:layout>
                <c:manualLayout>
                  <c:x val="-3.586658210113372E-2"/>
                  <c:y val="-3.501424991372704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A63E-4394-AA53-795831161163}"/>
                </c:ext>
              </c:extLst>
            </c:dLbl>
            <c:dLbl>
              <c:idx val="2"/>
              <c:layout>
                <c:manualLayout>
                  <c:x val="-6.0277491175672007E-2"/>
                  <c:y val="-4.37754166271384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A63E-4394-AA53-795831161163}"/>
                </c:ext>
              </c:extLst>
            </c:dLbl>
            <c:dLbl>
              <c:idx val="3"/>
              <c:layout>
                <c:manualLayout>
                  <c:x val="-5.1004062617800855E-2"/>
                  <c:y val="-3.393604237914884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A63E-4394-AA53-795831161163}"/>
                </c:ext>
              </c:extLst>
            </c:dLbl>
            <c:dLbl>
              <c:idx val="4"/>
              <c:layout>
                <c:manualLayout>
                  <c:x val="-4.4055917850663324E-2"/>
                  <c:y val="3.67378107444283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A63E-4394-AA53-795831161163}"/>
                </c:ext>
              </c:extLst>
            </c:dLbl>
            <c:dLbl>
              <c:idx val="5"/>
              <c:layout>
                <c:manualLayout>
                  <c:x val="-5.3595257489365555E-2"/>
                  <c:y val="-3.185150049014957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A63E-4394-AA53-795831161163}"/>
                </c:ext>
              </c:extLst>
            </c:dLbl>
            <c:dLbl>
              <c:idx val="6"/>
              <c:layout>
                <c:manualLayout>
                  <c:x val="-7.9310352025348793E-2"/>
                  <c:y val="2.02484862723528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A63E-4394-AA53-795831161163}"/>
                </c:ext>
              </c:extLst>
            </c:dLbl>
            <c:dLbl>
              <c:idx val="8"/>
              <c:layout>
                <c:manualLayout>
                  <c:x val="-2.6698810892209251E-2"/>
                  <c:y val="2.88636494834770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A63E-4394-AA53-795831161163}"/>
                </c:ext>
              </c:extLst>
            </c:dLbl>
            <c:dLbl>
              <c:idx val="9"/>
              <c:layout>
                <c:manualLayout>
                  <c:x val="-4.4938863683677582E-2"/>
                  <c:y val="-2.38241217043688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A63E-4394-AA53-795831161163}"/>
                </c:ext>
              </c:extLst>
            </c:dLbl>
            <c:dLbl>
              <c:idx val="10"/>
              <c:layout>
                <c:manualLayout>
                  <c:x val="-2.2469431841838791E-2"/>
                  <c:y val="-1.98534347536407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A63E-4394-AA53-795831161163}"/>
                </c:ext>
              </c:extLst>
            </c:dLbl>
            <c:numFmt formatCode="#,##0.000_);[Red]\(#,##0.000\)" sourceLinked="0"/>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○Ｈ30年度対全国比DATA小数43!$C$30:$N$30</c:f>
              <c:numCache>
                <c:formatCode>0.000_ </c:formatCode>
                <c:ptCount val="12"/>
                <c:pt idx="0">
                  <c:v>0.96522948539638387</c:v>
                </c:pt>
                <c:pt idx="1">
                  <c:v>0.95879556259904908</c:v>
                </c:pt>
                <c:pt idx="2">
                  <c:v>0.95534290271132372</c:v>
                </c:pt>
                <c:pt idx="3">
                  <c:v>0.96749226006191957</c:v>
                </c:pt>
                <c:pt idx="4" formatCode="0.000_);[Red]\(0.000\)">
                  <c:v>0.96940418679549112</c:v>
                </c:pt>
                <c:pt idx="5">
                  <c:v>0.9686028257456829</c:v>
                </c:pt>
                <c:pt idx="6">
                  <c:v>0.96439169139465863</c:v>
                </c:pt>
                <c:pt idx="7">
                  <c:v>0.99844720496894401</c:v>
                </c:pt>
                <c:pt idx="8">
                  <c:v>0.99196141479099675</c:v>
                </c:pt>
                <c:pt idx="9">
                  <c:v>0.98606811145510853</c:v>
                </c:pt>
                <c:pt idx="10">
                  <c:v>0.98638426626323761</c:v>
                </c:pt>
              </c:numCache>
            </c:numRef>
          </c:val>
          <c:smooth val="0"/>
          <c:extLst>
            <c:ext xmlns:c16="http://schemas.microsoft.com/office/drawing/2014/chart" uri="{C3380CC4-5D6E-409C-BE32-E72D297353CC}">
              <c16:uniqueId val="{00000022-A63E-4394-AA53-795831161163}"/>
            </c:ext>
          </c:extLst>
        </c:ser>
        <c:ser>
          <c:idx val="3"/>
          <c:order val="3"/>
          <c:tx>
            <c:strRef>
              <c:f>○Ｈ30年度対全国比DATA小数43!$B$31</c:f>
              <c:strCache>
                <c:ptCount val="1"/>
                <c:pt idx="0">
                  <c:v>数学B区分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7959162065682815E-2"/>
                  <c:y val="-2.871511278235671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A63E-4394-AA53-795831161163}"/>
                </c:ext>
              </c:extLst>
            </c:dLbl>
            <c:dLbl>
              <c:idx val="1"/>
              <c:layout>
                <c:manualLayout>
                  <c:x val="-5.5617385176250561E-2"/>
                  <c:y val="-2.968289839902942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A63E-4394-AA53-795831161163}"/>
                </c:ext>
              </c:extLst>
            </c:dLbl>
            <c:dLbl>
              <c:idx val="2"/>
              <c:layout>
                <c:manualLayout>
                  <c:x val="-4.8685721513726445E-2"/>
                  <c:y val="-2.908659831418353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A63E-4394-AA53-795831161163}"/>
                </c:ext>
              </c:extLst>
            </c:dLbl>
            <c:dLbl>
              <c:idx val="3"/>
              <c:layout>
                <c:manualLayout>
                  <c:x val="-4.7614082722418322E-2"/>
                  <c:y val="2.808446383961040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A63E-4394-AA53-795831161163}"/>
                </c:ext>
              </c:extLst>
            </c:dLbl>
            <c:dLbl>
              <c:idx val="4"/>
              <c:layout>
                <c:manualLayout>
                  <c:x val="0"/>
                  <c:y val="1.454036523380196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A63E-4394-AA53-795831161163}"/>
                </c:ext>
              </c:extLst>
            </c:dLbl>
            <c:dLbl>
              <c:idx val="5"/>
              <c:delete val="1"/>
              <c:extLst>
                <c:ext xmlns:c15="http://schemas.microsoft.com/office/drawing/2012/chart" uri="{CE6537A1-D6FC-4f65-9D91-7224C49458BB}"/>
                <c:ext xmlns:c16="http://schemas.microsoft.com/office/drawing/2014/chart" uri="{C3380CC4-5D6E-409C-BE32-E72D297353CC}">
                  <c16:uniqueId val="{00000028-A63E-4394-AA53-795831161163}"/>
                </c:ext>
              </c:extLst>
            </c:dLbl>
            <c:dLbl>
              <c:idx val="6"/>
              <c:layout>
                <c:manualLayout>
                  <c:x val="-7.1360755454128136E-2"/>
                  <c:y val="-2.5185764323149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A63E-4394-AA53-795831161163}"/>
                </c:ext>
              </c:extLst>
            </c:dLbl>
            <c:dLbl>
              <c:idx val="7"/>
              <c:layout>
                <c:manualLayout>
                  <c:x val="-1.0268773420080481E-2"/>
                  <c:y val="1.539394639118775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A63E-4394-AA53-795831161163}"/>
                </c:ext>
              </c:extLst>
            </c:dLbl>
            <c:dLbl>
              <c:idx val="8"/>
              <c:layout>
                <c:manualLayout>
                  <c:x val="-6.8292686813296987E-3"/>
                  <c:y val="-2.56120230297796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A63E-4394-AA53-795831161163}"/>
                </c:ext>
              </c:extLst>
            </c:dLbl>
            <c:dLbl>
              <c:idx val="9"/>
              <c:layout>
                <c:manualLayout>
                  <c:x val="-6.3816016872529566E-2"/>
                  <c:y val="5.6818586151551487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A63E-4394-AA53-795831161163}"/>
                </c:ext>
              </c:extLst>
            </c:dLbl>
            <c:dLbl>
              <c:idx val="10"/>
              <c:layout>
                <c:manualLayout>
                  <c:x val="-9.9864141519283509E-3"/>
                  <c:y val="-1.98534347536407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A63E-4394-AA53-795831161163}"/>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○Ｈ30年度対全国比DATA小数43!$C$31:$N$31</c:f>
              <c:numCache>
                <c:formatCode>0.000_ </c:formatCode>
                <c:ptCount val="12"/>
                <c:pt idx="0">
                  <c:v>0.91254125412541243</c:v>
                </c:pt>
                <c:pt idx="1">
                  <c:v>0.91869918699186992</c:v>
                </c:pt>
                <c:pt idx="2">
                  <c:v>0.9226713532513181</c:v>
                </c:pt>
                <c:pt idx="3">
                  <c:v>0.91224018475750579</c:v>
                </c:pt>
                <c:pt idx="4" formatCode="0.000_);[Red]\(0.000\)">
                  <c:v>0.93103448275862066</c:v>
                </c:pt>
                <c:pt idx="5">
                  <c:v>0.93493975903614446</c:v>
                </c:pt>
                <c:pt idx="6">
                  <c:v>0.95150501672240806</c:v>
                </c:pt>
                <c:pt idx="7">
                  <c:v>0.9951923076923076</c:v>
                </c:pt>
                <c:pt idx="8">
                  <c:v>0.9773242630385488</c:v>
                </c:pt>
                <c:pt idx="9">
                  <c:v>0.96257796257796246</c:v>
                </c:pt>
                <c:pt idx="10">
                  <c:v>0.97441364605543723</c:v>
                </c:pt>
              </c:numCache>
            </c:numRef>
          </c:val>
          <c:smooth val="0"/>
          <c:extLst>
            <c:ext xmlns:c16="http://schemas.microsoft.com/office/drawing/2014/chart" uri="{C3380CC4-5D6E-409C-BE32-E72D297353CC}">
              <c16:uniqueId val="{0000002E-A63E-4394-AA53-795831161163}"/>
            </c:ext>
          </c:extLst>
        </c:ser>
        <c:ser>
          <c:idx val="4"/>
          <c:order val="4"/>
          <c:tx>
            <c:strRef>
              <c:f>○Ｈ30年度対全国比DATA小数43!$B$32</c:f>
              <c:strCache>
                <c:ptCount val="1"/>
                <c:pt idx="0">
                  <c:v>理科</c:v>
                </c:pt>
              </c:strCache>
            </c:strRef>
          </c:tx>
          <c:spPr>
            <a:ln w="6350">
              <a:solidFill>
                <a:srgbClr val="00B050"/>
              </a:solidFill>
            </a:ln>
          </c:spPr>
          <c:marker>
            <c:spPr>
              <a:ln>
                <a:solidFill>
                  <a:srgbClr val="00B050"/>
                </a:solidFill>
              </a:ln>
            </c:spPr>
          </c:marker>
          <c:dLbls>
            <c:dLbl>
              <c:idx val="4"/>
              <c:layout>
                <c:manualLayout>
                  <c:x val="-5.2428674297623844E-2"/>
                  <c:y val="-3.176549560582521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F-A63E-4394-AA53-795831161163}"/>
                </c:ext>
              </c:extLst>
            </c:dLbl>
            <c:dLbl>
              <c:idx val="7"/>
              <c:layout>
                <c:manualLayout>
                  <c:x val="-4.7435467221659665E-2"/>
                  <c:y val="2.779480865509706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0-A63E-4394-AA53-795831161163}"/>
                </c:ext>
              </c:extLst>
            </c:dLbl>
            <c:dLbl>
              <c:idx val="10"/>
              <c:layout>
                <c:manualLayout>
                  <c:x val="-4.0881209275301603E-2"/>
                  <c:y val="4.698286214604112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1-A63E-4394-AA53-795831161163}"/>
                </c:ext>
              </c:extLst>
            </c:dLbl>
            <c:spPr>
              <a:noFill/>
              <a:ln>
                <a:noFill/>
              </a:ln>
              <a:effectLst/>
            </c:spPr>
            <c:txPr>
              <a:bodyPr wrap="square" lIns="38100" tIns="19050" rIns="38100" bIns="19050" anchor="ctr">
                <a:spAutoFit/>
              </a:bodyPr>
              <a:lstStyle/>
              <a:p>
                <a:pPr>
                  <a:defRPr sz="7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○Ｈ30年度対全国比DATA小数43!$C$32:$N$32</c:f>
              <c:numCache>
                <c:formatCode>General</c:formatCode>
                <c:ptCount val="12"/>
                <c:pt idx="4" formatCode="0.000_);[Red]\(0.000\)">
                  <c:v>0.9372549019607842</c:v>
                </c:pt>
                <c:pt idx="7" formatCode="0.000">
                  <c:v>0.95849056603773575</c:v>
                </c:pt>
                <c:pt idx="10" formatCode="0.000">
                  <c:v>0.96822995461422101</c:v>
                </c:pt>
              </c:numCache>
            </c:numRef>
          </c:val>
          <c:smooth val="0"/>
          <c:extLst>
            <c:ext xmlns:c16="http://schemas.microsoft.com/office/drawing/2014/chart" uri="{C3380CC4-5D6E-409C-BE32-E72D297353CC}">
              <c16:uniqueId val="{00000032-A63E-4394-AA53-795831161163}"/>
            </c:ext>
          </c:extLst>
        </c:ser>
        <c:dLbls>
          <c:showLegendKey val="0"/>
          <c:showVal val="0"/>
          <c:showCatName val="0"/>
          <c:showSerName val="0"/>
          <c:showPercent val="0"/>
          <c:showBubbleSize val="0"/>
        </c:dLbls>
        <c:marker val="1"/>
        <c:smooth val="0"/>
        <c:axId val="92682496"/>
        <c:axId val="92708864"/>
      </c:lineChart>
      <c:catAx>
        <c:axId val="92682496"/>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708864"/>
        <c:crossesAt val="0.9"/>
        <c:auto val="1"/>
        <c:lblAlgn val="ctr"/>
        <c:lblOffset val="100"/>
        <c:tickLblSkip val="1"/>
        <c:tickMarkSkip val="1"/>
        <c:noMultiLvlLbl val="0"/>
      </c:catAx>
      <c:valAx>
        <c:axId val="9270886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682496"/>
        <c:crosses val="autoZero"/>
        <c:crossBetween val="between"/>
      </c:valAx>
      <c:spPr>
        <a:solidFill>
          <a:schemeClr val="bg1"/>
        </a:solidFill>
        <a:ln w="3175">
          <a:solidFill>
            <a:srgbClr val="000000"/>
          </a:solidFill>
          <a:prstDash val="solid"/>
        </a:ln>
      </c:spPr>
    </c:plotArea>
    <c:legend>
      <c:legendPos val="r"/>
      <c:layout>
        <c:manualLayout>
          <c:xMode val="edge"/>
          <c:yMode val="edge"/>
          <c:x val="0.11955502645502644"/>
          <c:y val="0.94476567460317462"/>
          <c:w val="0.85474074074074069"/>
          <c:h val="4.7598375332466872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84506596874774"/>
          <c:y val="0.14877931560936858"/>
          <c:w val="0.70296924326572052"/>
          <c:h val="0.57700028142451487"/>
        </c:manualLayout>
      </c:layout>
      <c:barChart>
        <c:barDir val="col"/>
        <c:grouping val="clustered"/>
        <c:varyColors val="0"/>
        <c:ser>
          <c:idx val="0"/>
          <c:order val="0"/>
          <c:tx>
            <c:strRef>
              <c:f>Sheet1!$B$1</c:f>
              <c:strCache>
                <c:ptCount val="1"/>
                <c:pt idx="0">
                  <c:v>平成30年中の刑法犯少年検挙・補導人員</c:v>
                </c:pt>
              </c:strCache>
            </c:strRef>
          </c:tx>
          <c:spPr>
            <a:solidFill>
              <a:schemeClr val="bg1">
                <a:lumMod val="75000"/>
              </a:schemeClr>
            </a:solidFill>
          </c:spPr>
          <c:invertIfNegative val="0"/>
          <c:dLbls>
            <c:dLbl>
              <c:idx val="0"/>
              <c:layout>
                <c:manualLayout>
                  <c:x val="1.2005919769259429E-2"/>
                  <c:y val="1.69388215115030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94D-4335-904E-7D0C146F3EE2}"/>
                </c:ext>
              </c:extLst>
            </c:dLbl>
            <c:dLbl>
              <c:idx val="1"/>
              <c:layout>
                <c:manualLayout>
                  <c:x val="6.0029598846297284E-3"/>
                  <c:y val="-1.69388215115030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94D-4335-904E-7D0C146F3EE2}"/>
                </c:ext>
              </c:extLst>
            </c:dLbl>
            <c:dLbl>
              <c:idx val="2"/>
              <c:layout>
                <c:manualLayout>
                  <c:x val="-6.0029598846297284E-3"/>
                  <c:y val="1.69388215115030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94D-4335-904E-7D0C146F3EE2}"/>
                </c:ext>
              </c:extLst>
            </c:dLbl>
            <c:dLbl>
              <c:idx val="3"/>
              <c:layout>
                <c:manualLayout>
                  <c:x val="6.0029598846296182E-3"/>
                  <c:y val="1.6938821511503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94D-4335-904E-7D0C146F3EE2}"/>
                </c:ext>
              </c:extLst>
            </c:dLbl>
            <c:dLbl>
              <c:idx val="4"/>
              <c:layout>
                <c:manualLayout>
                  <c:x val="2.4011839538518914E-2"/>
                  <c:y val="2.258509534867074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94D-4335-904E-7D0C146F3EE2}"/>
                </c:ext>
              </c:extLst>
            </c:dLbl>
            <c:spPr>
              <a:noFill/>
              <a:ln>
                <a:noFill/>
              </a:ln>
              <a:effectLst/>
            </c:spPr>
            <c:txPr>
              <a:bodyPr/>
              <a:lstStyle/>
              <a:p>
                <a:pPr>
                  <a:defRPr sz="8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大阪府</c:v>
                </c:pt>
                <c:pt idx="1">
                  <c:v>東京都</c:v>
                </c:pt>
                <c:pt idx="2">
                  <c:v>神奈川県</c:v>
                </c:pt>
                <c:pt idx="3">
                  <c:v>愛知県</c:v>
                </c:pt>
                <c:pt idx="4">
                  <c:v>兵庫県</c:v>
                </c:pt>
              </c:strCache>
            </c:strRef>
          </c:cat>
          <c:val>
            <c:numRef>
              <c:f>Sheet1!$B$2:$B$6</c:f>
              <c:numCache>
                <c:formatCode>#,##0_);[Red]\(#,##0\)</c:formatCode>
                <c:ptCount val="5"/>
                <c:pt idx="0">
                  <c:v>2804</c:v>
                </c:pt>
                <c:pt idx="1">
                  <c:v>4129</c:v>
                </c:pt>
                <c:pt idx="2">
                  <c:v>1850</c:v>
                </c:pt>
                <c:pt idx="3">
                  <c:v>1957</c:v>
                </c:pt>
                <c:pt idx="4">
                  <c:v>1792</c:v>
                </c:pt>
              </c:numCache>
            </c:numRef>
          </c:val>
          <c:extLst>
            <c:ext xmlns:c16="http://schemas.microsoft.com/office/drawing/2014/chart" uri="{C3380CC4-5D6E-409C-BE32-E72D297353CC}">
              <c16:uniqueId val="{00000005-D94D-4335-904E-7D0C146F3EE2}"/>
            </c:ext>
          </c:extLst>
        </c:ser>
        <c:dLbls>
          <c:showLegendKey val="0"/>
          <c:showVal val="0"/>
          <c:showCatName val="0"/>
          <c:showSerName val="0"/>
          <c:showPercent val="0"/>
          <c:showBubbleSize val="0"/>
        </c:dLbls>
        <c:gapWidth val="103"/>
        <c:axId val="37272960"/>
        <c:axId val="37278848"/>
      </c:barChart>
      <c:catAx>
        <c:axId val="37272960"/>
        <c:scaling>
          <c:orientation val="minMax"/>
        </c:scaling>
        <c:delete val="0"/>
        <c:axPos val="b"/>
        <c:numFmt formatCode="General" sourceLinked="0"/>
        <c:majorTickMark val="out"/>
        <c:minorTickMark val="none"/>
        <c:tickLblPos val="nextTo"/>
        <c:txPr>
          <a:bodyPr rot="0" vert="eaVert" anchor="ctr" anchorCtr="1"/>
          <a:lstStyle/>
          <a:p>
            <a:pPr>
              <a:defRPr sz="1000"/>
            </a:pPr>
            <a:endParaRPr lang="ja-JP"/>
          </a:p>
        </c:txPr>
        <c:crossAx val="37278848"/>
        <c:crosses val="autoZero"/>
        <c:auto val="1"/>
        <c:lblAlgn val="ctr"/>
        <c:lblOffset val="100"/>
        <c:noMultiLvlLbl val="0"/>
      </c:catAx>
      <c:valAx>
        <c:axId val="37278848"/>
        <c:scaling>
          <c:orientation val="minMax"/>
          <c:max val="5500"/>
          <c:min val="0"/>
        </c:scaling>
        <c:delete val="0"/>
        <c:axPos val="l"/>
        <c:majorGridlines>
          <c:spPr>
            <a:ln>
              <a:solidFill>
                <a:schemeClr val="bg1">
                  <a:lumMod val="85000"/>
                </a:schemeClr>
              </a:solidFill>
            </a:ln>
          </c:spPr>
        </c:majorGridlines>
        <c:numFmt formatCode="#,##0_);[Red]\(#,##0\)" sourceLinked="0"/>
        <c:majorTickMark val="out"/>
        <c:minorTickMark val="none"/>
        <c:tickLblPos val="nextTo"/>
        <c:txPr>
          <a:bodyPr/>
          <a:lstStyle/>
          <a:p>
            <a:pPr>
              <a:defRPr sz="900"/>
            </a:pPr>
            <a:endParaRPr lang="ja-JP"/>
          </a:p>
        </c:txPr>
        <c:crossAx val="37272960"/>
        <c:crosses val="autoZero"/>
        <c:crossBetween val="between"/>
        <c:majorUnit val="1500"/>
        <c:minorUnit val="500"/>
      </c:valAx>
    </c:plotArea>
    <c:plotVisOnly val="1"/>
    <c:dispBlanksAs val="gap"/>
    <c:showDLblsOverMax val="0"/>
  </c:chart>
  <c:txPr>
    <a:bodyPr/>
    <a:lstStyle/>
    <a:p>
      <a:pPr>
        <a:defRPr sz="1800"/>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23107805877621"/>
          <c:y val="0.1487791652106692"/>
          <c:w val="0.70296924326572052"/>
          <c:h val="0.57700028142451487"/>
        </c:manualLayout>
      </c:layout>
      <c:barChart>
        <c:barDir val="col"/>
        <c:grouping val="clustered"/>
        <c:varyColors val="0"/>
        <c:ser>
          <c:idx val="0"/>
          <c:order val="0"/>
          <c:tx>
            <c:strRef>
              <c:f>Sheet1!$B$1</c:f>
              <c:strCache>
                <c:ptCount val="1"/>
                <c:pt idx="0">
                  <c:v>平成29年中の刑法犯少年検挙・補導人員</c:v>
                </c:pt>
              </c:strCache>
            </c:strRef>
          </c:tx>
          <c:spPr>
            <a:solidFill>
              <a:schemeClr val="bg1">
                <a:lumMod val="75000"/>
              </a:schemeClr>
            </a:solidFill>
          </c:spPr>
          <c:invertIfNegative val="0"/>
          <c:cat>
            <c:strRef>
              <c:f>Sheet1!$A$2:$A$7</c:f>
              <c:strCache>
                <c:ptCount val="6"/>
                <c:pt idx="0">
                  <c:v>大阪府</c:v>
                </c:pt>
                <c:pt idx="1">
                  <c:v>東京都</c:v>
                </c:pt>
                <c:pt idx="2">
                  <c:v>神奈川県</c:v>
                </c:pt>
                <c:pt idx="3">
                  <c:v>愛知県</c:v>
                </c:pt>
                <c:pt idx="4">
                  <c:v>京都府</c:v>
                </c:pt>
                <c:pt idx="5">
                  <c:v>兵庫県</c:v>
                </c:pt>
              </c:strCache>
            </c:strRef>
          </c:cat>
          <c:val>
            <c:numRef>
              <c:f>Sheet1!$B$2:$B$7</c:f>
              <c:numCache>
                <c:formatCode>0.00%</c:formatCode>
                <c:ptCount val="6"/>
                <c:pt idx="0">
                  <c:v>0.38004059374465066</c:v>
                </c:pt>
                <c:pt idx="1">
                  <c:v>0.27723766095959163</c:v>
                </c:pt>
                <c:pt idx="2">
                  <c:v>0.28208508088675854</c:v>
                </c:pt>
                <c:pt idx="3">
                  <c:v>0.29754418895667134</c:v>
                </c:pt>
                <c:pt idx="4">
                  <c:v>0.37584288604180716</c:v>
                </c:pt>
                <c:pt idx="5">
                  <c:v>0.34780623469345401</c:v>
                </c:pt>
              </c:numCache>
            </c:numRef>
          </c:val>
          <c:extLst>
            <c:ext xmlns:c16="http://schemas.microsoft.com/office/drawing/2014/chart" uri="{C3380CC4-5D6E-409C-BE32-E72D297353CC}">
              <c16:uniqueId val="{00000000-B09B-4A5D-B6C2-5021FE903D27}"/>
            </c:ext>
          </c:extLst>
        </c:ser>
        <c:dLbls>
          <c:showLegendKey val="0"/>
          <c:showVal val="0"/>
          <c:showCatName val="0"/>
          <c:showSerName val="0"/>
          <c:showPercent val="0"/>
          <c:showBubbleSize val="0"/>
        </c:dLbls>
        <c:gapWidth val="103"/>
        <c:axId val="36951936"/>
        <c:axId val="36953472"/>
      </c:barChart>
      <c:catAx>
        <c:axId val="36951936"/>
        <c:scaling>
          <c:orientation val="minMax"/>
        </c:scaling>
        <c:delete val="0"/>
        <c:axPos val="b"/>
        <c:numFmt formatCode="General" sourceLinked="0"/>
        <c:majorTickMark val="out"/>
        <c:minorTickMark val="none"/>
        <c:tickLblPos val="nextTo"/>
        <c:txPr>
          <a:bodyPr rot="0" vert="eaVert" anchor="ctr" anchorCtr="1"/>
          <a:lstStyle/>
          <a:p>
            <a:pPr>
              <a:defRPr sz="1000"/>
            </a:pPr>
            <a:endParaRPr lang="ja-JP"/>
          </a:p>
        </c:txPr>
        <c:crossAx val="36953472"/>
        <c:crossesAt val="0"/>
        <c:auto val="1"/>
        <c:lblAlgn val="ctr"/>
        <c:lblOffset val="100"/>
        <c:noMultiLvlLbl val="0"/>
      </c:catAx>
      <c:valAx>
        <c:axId val="36953472"/>
        <c:scaling>
          <c:orientation val="minMax"/>
          <c:min val="0"/>
        </c:scaling>
        <c:delete val="0"/>
        <c:axPos val="l"/>
        <c:majorGridlines>
          <c:spPr>
            <a:ln>
              <a:solidFill>
                <a:schemeClr val="bg1">
                  <a:lumMod val="85000"/>
                </a:schemeClr>
              </a:solidFill>
            </a:ln>
          </c:spPr>
        </c:majorGridlines>
        <c:numFmt formatCode="0.0%" sourceLinked="0"/>
        <c:majorTickMark val="out"/>
        <c:minorTickMark val="none"/>
        <c:tickLblPos val="nextTo"/>
        <c:txPr>
          <a:bodyPr/>
          <a:lstStyle/>
          <a:p>
            <a:pPr>
              <a:defRPr sz="900"/>
            </a:pPr>
            <a:endParaRPr lang="ja-JP"/>
          </a:p>
        </c:txPr>
        <c:crossAx val="36951936"/>
        <c:crosses val="autoZero"/>
        <c:crossBetween val="between"/>
        <c:majorUnit val="0.1"/>
      </c:valAx>
    </c:plotArea>
    <c:plotVisOnly val="1"/>
    <c:dispBlanksAs val="gap"/>
    <c:showDLblsOverMax val="0"/>
  </c:chart>
  <c:txPr>
    <a:bodyPr/>
    <a:lstStyle/>
    <a:p>
      <a:pPr>
        <a:defRPr sz="18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Sheet1!$C$2</c:f>
              <c:strCache>
                <c:ptCount val="1"/>
                <c:pt idx="0">
                  <c:v>平均寿命</c:v>
                </c:pt>
              </c:strCache>
            </c:strRef>
          </c:tx>
          <c:spPr>
            <a:solidFill>
              <a:srgbClr val="00B050"/>
            </a:solidFill>
            <a:ln>
              <a:noFill/>
            </a:ln>
            <a:effectLst/>
          </c:spPr>
          <c:invertIfNegative val="0"/>
          <c:dLbls>
            <c:dLbl>
              <c:idx val="0"/>
              <c:layout>
                <c:manualLayout>
                  <c:x val="-0.35023120498211557"/>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FF9-43C6-B635-630D5650C378}"/>
                </c:ext>
              </c:extLst>
            </c:dLbl>
            <c:dLbl>
              <c:idx val="1"/>
              <c:layout>
                <c:manualLayout>
                  <c:x val="-0.34322295054427798"/>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FF9-43C6-B635-630D5650C378}"/>
                </c:ext>
              </c:extLst>
            </c:dLbl>
            <c:dLbl>
              <c:idx val="2"/>
              <c:layout>
                <c:manualLayout>
                  <c:x val="-0.43521886205042115"/>
                  <c:y val="-4.58807072709721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FF9-43C6-B635-630D5650C378}"/>
                </c:ext>
              </c:extLst>
            </c:dLbl>
            <c:dLbl>
              <c:idx val="3"/>
              <c:layout>
                <c:manualLayout>
                  <c:x val="-0.42763276465441824"/>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Sheet1!$C$3:$C$6</c:f>
              <c:numCache>
                <c:formatCode>General</c:formatCode>
                <c:ptCount val="4"/>
                <c:pt idx="0">
                  <c:v>80.77</c:v>
                </c:pt>
                <c:pt idx="1">
                  <c:v>80.23</c:v>
                </c:pt>
                <c:pt idx="2">
                  <c:v>87.01</c:v>
                </c:pt>
                <c:pt idx="3">
                  <c:v>86.73</c:v>
                </c:pt>
              </c:numCache>
            </c:numRef>
          </c:val>
          <c:extLst>
            <c:ext xmlns:c16="http://schemas.microsoft.com/office/drawing/2014/chart" uri="{C3380CC4-5D6E-409C-BE32-E72D297353CC}">
              <c16:uniqueId val="{00000004-1FF9-43C6-B635-630D5650C378}"/>
            </c:ext>
          </c:extLst>
        </c:ser>
        <c:ser>
          <c:idx val="1"/>
          <c:order val="1"/>
          <c:tx>
            <c:strRef>
              <c:f>Sheet1!$D$2</c:f>
              <c:strCache>
                <c:ptCount val="1"/>
                <c:pt idx="0">
                  <c:v>健康寿命</c:v>
                </c:pt>
              </c:strCache>
            </c:strRef>
          </c:tx>
          <c:spPr>
            <a:solidFill>
              <a:schemeClr val="accent2">
                <a:lumMod val="60000"/>
                <a:lumOff val="40000"/>
              </a:schemeClr>
            </a:solidFill>
            <a:ln>
              <a:noFill/>
            </a:ln>
            <a:effectLst/>
          </c:spPr>
          <c:invertIfNegative val="0"/>
          <c:dLbls>
            <c:dLbl>
              <c:idx val="0"/>
              <c:layout>
                <c:manualLayout>
                  <c:x val="-0.22168915342908804"/>
                  <c:y val="2.1028414577155963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FF9-43C6-B635-630D5650C378}"/>
                </c:ext>
              </c:extLst>
            </c:dLbl>
            <c:dLbl>
              <c:idx val="2"/>
              <c:layout>
                <c:manualLayout>
                  <c:x val="-0.25447349646043077"/>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FF9-43C6-B635-630D5650C378}"/>
                </c:ext>
              </c:extLst>
            </c:dLbl>
            <c:dLbl>
              <c:idx val="3"/>
              <c:layout>
                <c:manualLayout>
                  <c:x val="-0.24205358251004905"/>
                  <c:y val="4.588431992508800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Sheet1!$D$3:$D$6</c:f>
              <c:numCache>
                <c:formatCode>0.00</c:formatCode>
                <c:ptCount val="4"/>
                <c:pt idx="0" formatCode="General">
                  <c:v>72.14</c:v>
                </c:pt>
                <c:pt idx="1">
                  <c:v>71.5</c:v>
                </c:pt>
                <c:pt idx="2" formatCode="General">
                  <c:v>74.790000000000006</c:v>
                </c:pt>
                <c:pt idx="3" formatCode="General">
                  <c:v>74.459999999999994</c:v>
                </c:pt>
              </c:numCache>
            </c:numRef>
          </c:val>
          <c:extLst>
            <c:ext xmlns:c16="http://schemas.microsoft.com/office/drawing/2014/chart" uri="{C3380CC4-5D6E-409C-BE32-E72D297353CC}">
              <c16:uniqueId val="{00000008-1FF9-43C6-B635-630D5650C378}"/>
            </c:ext>
          </c:extLst>
        </c:ser>
        <c:dLbls>
          <c:showLegendKey val="0"/>
          <c:showVal val="0"/>
          <c:showCatName val="0"/>
          <c:showSerName val="0"/>
          <c:showPercent val="0"/>
          <c:showBubbleSize val="0"/>
        </c:dLbls>
        <c:gapWidth val="100"/>
        <c:axId val="309714736"/>
        <c:axId val="309716816"/>
      </c:barChart>
      <c:catAx>
        <c:axId val="309714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6816"/>
        <c:crosses val="autoZero"/>
        <c:auto val="0"/>
        <c:lblAlgn val="ctr"/>
        <c:lblOffset val="100"/>
        <c:noMultiLvlLbl val="0"/>
      </c:catAx>
      <c:valAx>
        <c:axId val="309716816"/>
        <c:scaling>
          <c:orientation val="minMax"/>
          <c:min val="5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4736"/>
        <c:crosses val="autoZero"/>
        <c:crossBetween val="between"/>
        <c:majorUnit val="25"/>
        <c:minorUnit val="25"/>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0748984665396001E-2"/>
          <c:y val="6.6046955639748217E-2"/>
          <c:w val="0.89196375571044206"/>
          <c:h val="0.67571214064815088"/>
        </c:manualLayout>
      </c:layout>
      <c:barChart>
        <c:barDir val="col"/>
        <c:grouping val="clustered"/>
        <c:varyColors val="0"/>
        <c:ser>
          <c:idx val="0"/>
          <c:order val="0"/>
          <c:spPr>
            <a:solidFill>
              <a:schemeClr val="accent3"/>
            </a:solidFill>
            <a:ln>
              <a:noFill/>
            </a:ln>
            <a:effectLst/>
          </c:spPr>
          <c:invertIfNegative val="0"/>
          <c:dPt>
            <c:idx val="0"/>
            <c:invertIfNegative val="0"/>
            <c:bubble3D val="0"/>
            <c:spPr>
              <a:solidFill>
                <a:schemeClr val="accent3"/>
              </a:solidFill>
              <a:ln>
                <a:solidFill>
                  <a:srgbClr val="00B050"/>
                </a:solidFill>
              </a:ln>
              <a:effectLst/>
            </c:spPr>
            <c:extLst>
              <c:ext xmlns:c16="http://schemas.microsoft.com/office/drawing/2014/chart" uri="{C3380CC4-5D6E-409C-BE32-E72D297353CC}">
                <c16:uniqueId val="{00000001-3DDB-4631-907F-B933BD8DE5C8}"/>
              </c:ext>
            </c:extLst>
          </c:dPt>
          <c:dPt>
            <c:idx val="35"/>
            <c:invertIfNegative val="0"/>
            <c:bubble3D val="0"/>
            <c:spPr>
              <a:solidFill>
                <a:srgbClr val="FF0000"/>
              </a:solidFill>
              <a:ln>
                <a:noFill/>
              </a:ln>
              <a:effectLst/>
            </c:spPr>
            <c:extLst>
              <c:ext xmlns:c16="http://schemas.microsoft.com/office/drawing/2014/chart" uri="{C3380CC4-5D6E-409C-BE32-E72D297353CC}">
                <c16:uniqueId val="{00000003-3DDB-4631-907F-B933BD8DE5C8}"/>
              </c:ext>
            </c:extLst>
          </c:dPt>
          <c:cat>
            <c:strRef>
              <c:f>特定健康診査!$B$5:$B$51</c:f>
              <c:strCache>
                <c:ptCount val="47"/>
                <c:pt idx="0">
                  <c:v>東京都</c:v>
                </c:pt>
                <c:pt idx="1">
                  <c:v>山形県</c:v>
                </c:pt>
                <c:pt idx="2">
                  <c:v>宮城県</c:v>
                </c:pt>
                <c:pt idx="3">
                  <c:v>富山県</c:v>
                </c:pt>
                <c:pt idx="4">
                  <c:v>山梨県</c:v>
                </c:pt>
                <c:pt idx="5">
                  <c:v>石川県</c:v>
                </c:pt>
                <c:pt idx="6">
                  <c:v>長野県</c:v>
                </c:pt>
                <c:pt idx="7">
                  <c:v>新潟県</c:v>
                </c:pt>
                <c:pt idx="8">
                  <c:v>島根県</c:v>
                </c:pt>
                <c:pt idx="9">
                  <c:v>三重県</c:v>
                </c:pt>
                <c:pt idx="10">
                  <c:v>千葉県</c:v>
                </c:pt>
                <c:pt idx="11">
                  <c:v>静岡県</c:v>
                </c:pt>
                <c:pt idx="12">
                  <c:v>大分県</c:v>
                </c:pt>
                <c:pt idx="13">
                  <c:v>愛知県</c:v>
                </c:pt>
                <c:pt idx="14">
                  <c:v>岩手県</c:v>
                </c:pt>
                <c:pt idx="15">
                  <c:v>埼玉県</c:v>
                </c:pt>
                <c:pt idx="16">
                  <c:v>茨城県</c:v>
                </c:pt>
                <c:pt idx="17">
                  <c:v>福島県</c:v>
                </c:pt>
                <c:pt idx="18">
                  <c:v>滋賀県</c:v>
                </c:pt>
                <c:pt idx="19">
                  <c:v>神奈川県</c:v>
                </c:pt>
                <c:pt idx="20">
                  <c:v>岐阜県</c:v>
                </c:pt>
                <c:pt idx="21">
                  <c:v>群馬県</c:v>
                </c:pt>
                <c:pt idx="22">
                  <c:v>福井県</c:v>
                </c:pt>
                <c:pt idx="23">
                  <c:v>沖縄県</c:v>
                </c:pt>
                <c:pt idx="24">
                  <c:v>鹿児島県</c:v>
                </c:pt>
                <c:pt idx="25">
                  <c:v>香川県</c:v>
                </c:pt>
                <c:pt idx="26">
                  <c:v>栃木県</c:v>
                </c:pt>
                <c:pt idx="27">
                  <c:v>熊本県</c:v>
                </c:pt>
                <c:pt idx="28">
                  <c:v>高知県</c:v>
                </c:pt>
                <c:pt idx="29">
                  <c:v>秋田県</c:v>
                </c:pt>
                <c:pt idx="30">
                  <c:v>兵庫県</c:v>
                </c:pt>
                <c:pt idx="31">
                  <c:v>徳島県</c:v>
                </c:pt>
                <c:pt idx="32">
                  <c:v>佐賀県</c:v>
                </c:pt>
                <c:pt idx="33">
                  <c:v>京都府</c:v>
                </c:pt>
                <c:pt idx="34">
                  <c:v>鳥取県</c:v>
                </c:pt>
                <c:pt idx="35">
                  <c:v>大阪府</c:v>
                </c:pt>
                <c:pt idx="36">
                  <c:v>福岡県</c:v>
                </c:pt>
                <c:pt idx="37">
                  <c:v>広島県</c:v>
                </c:pt>
                <c:pt idx="38">
                  <c:v>青森県</c:v>
                </c:pt>
                <c:pt idx="39">
                  <c:v>岡山県</c:v>
                </c:pt>
                <c:pt idx="40">
                  <c:v>宮崎県</c:v>
                </c:pt>
                <c:pt idx="41">
                  <c:v>長崎県</c:v>
                </c:pt>
                <c:pt idx="42">
                  <c:v>愛媛県</c:v>
                </c:pt>
                <c:pt idx="43">
                  <c:v>奈良県</c:v>
                </c:pt>
                <c:pt idx="44">
                  <c:v>山口県</c:v>
                </c:pt>
                <c:pt idx="45">
                  <c:v>和歌山県</c:v>
                </c:pt>
                <c:pt idx="46">
                  <c:v>北海道</c:v>
                </c:pt>
              </c:strCache>
            </c:strRef>
          </c:cat>
          <c:val>
            <c:numRef>
              <c:f>特定健康診査!$C$5:$C$51</c:f>
              <c:numCache>
                <c:formatCode>0.0%</c:formatCode>
                <c:ptCount val="47"/>
                <c:pt idx="0">
                  <c:v>0.63362190798036355</c:v>
                </c:pt>
                <c:pt idx="1">
                  <c:v>0.6000390298525099</c:v>
                </c:pt>
                <c:pt idx="2">
                  <c:v>0.57586836653730267</c:v>
                </c:pt>
                <c:pt idx="3">
                  <c:v>0.55868336329893153</c:v>
                </c:pt>
                <c:pt idx="4">
                  <c:v>0.55554812333756143</c:v>
                </c:pt>
                <c:pt idx="5">
                  <c:v>0.54379173774455902</c:v>
                </c:pt>
                <c:pt idx="6">
                  <c:v>0.5418734735029781</c:v>
                </c:pt>
                <c:pt idx="7">
                  <c:v>0.5360127047752421</c:v>
                </c:pt>
                <c:pt idx="8">
                  <c:v>0.53464877071170924</c:v>
                </c:pt>
                <c:pt idx="9">
                  <c:v>0.52995184410140295</c:v>
                </c:pt>
                <c:pt idx="10">
                  <c:v>0.52921308897836572</c:v>
                </c:pt>
                <c:pt idx="11">
                  <c:v>0.528703630872285</c:v>
                </c:pt>
                <c:pt idx="12">
                  <c:v>0.52041478910572436</c:v>
                </c:pt>
                <c:pt idx="13">
                  <c:v>0.51640189107500134</c:v>
                </c:pt>
                <c:pt idx="14">
                  <c:v>0.51214709191909946</c:v>
                </c:pt>
                <c:pt idx="15">
                  <c:v>0.50905272530707768</c:v>
                </c:pt>
                <c:pt idx="16">
                  <c:v>0.49841813547395519</c:v>
                </c:pt>
                <c:pt idx="17">
                  <c:v>0.49779484447982808</c:v>
                </c:pt>
                <c:pt idx="18">
                  <c:v>0.49735323611203808</c:v>
                </c:pt>
                <c:pt idx="19">
                  <c:v>0.49699613102814505</c:v>
                </c:pt>
                <c:pt idx="20">
                  <c:v>0.49014202522399153</c:v>
                </c:pt>
                <c:pt idx="21">
                  <c:v>0.48965541726619194</c:v>
                </c:pt>
                <c:pt idx="22">
                  <c:v>0.48919350225903907</c:v>
                </c:pt>
                <c:pt idx="23">
                  <c:v>0.48673317066013638</c:v>
                </c:pt>
                <c:pt idx="24">
                  <c:v>0.48251129145696797</c:v>
                </c:pt>
                <c:pt idx="25">
                  <c:v>0.48147811128945023</c:v>
                </c:pt>
                <c:pt idx="26">
                  <c:v>0.48051539189298825</c:v>
                </c:pt>
                <c:pt idx="27">
                  <c:v>0.46728170061062801</c:v>
                </c:pt>
                <c:pt idx="28">
                  <c:v>0.46645529979508549</c:v>
                </c:pt>
                <c:pt idx="29">
                  <c:v>0.4652139283906801</c:v>
                </c:pt>
                <c:pt idx="30">
                  <c:v>0.46519895493335783</c:v>
                </c:pt>
                <c:pt idx="31">
                  <c:v>0.46495705797715259</c:v>
                </c:pt>
                <c:pt idx="32">
                  <c:v>0.46479358033050183</c:v>
                </c:pt>
                <c:pt idx="33">
                  <c:v>0.4614887854610592</c:v>
                </c:pt>
                <c:pt idx="34">
                  <c:v>0.45898527086638147</c:v>
                </c:pt>
                <c:pt idx="35">
                  <c:v>0.45588289620939421</c:v>
                </c:pt>
                <c:pt idx="36">
                  <c:v>0.45309739393983156</c:v>
                </c:pt>
                <c:pt idx="37">
                  <c:v>0.45251012621052983</c:v>
                </c:pt>
                <c:pt idx="38">
                  <c:v>0.45084186013998345</c:v>
                </c:pt>
                <c:pt idx="39">
                  <c:v>0.44821723664297047</c:v>
                </c:pt>
                <c:pt idx="40">
                  <c:v>0.44605278512784868</c:v>
                </c:pt>
                <c:pt idx="41">
                  <c:v>0.43870538500057127</c:v>
                </c:pt>
                <c:pt idx="42">
                  <c:v>0.43140235407302935</c:v>
                </c:pt>
                <c:pt idx="43">
                  <c:v>0.42535974069955657</c:v>
                </c:pt>
                <c:pt idx="44">
                  <c:v>0.41957017113234457</c:v>
                </c:pt>
                <c:pt idx="45">
                  <c:v>0.40635762199494102</c:v>
                </c:pt>
                <c:pt idx="46">
                  <c:v>0.3926328938255117</c:v>
                </c:pt>
              </c:numCache>
            </c:numRef>
          </c:val>
          <c:extLst>
            <c:ext xmlns:c16="http://schemas.microsoft.com/office/drawing/2014/chart" uri="{C3380CC4-5D6E-409C-BE32-E72D297353CC}">
              <c16:uniqueId val="{00000004-3DDB-4631-907F-B933BD8DE5C8}"/>
            </c:ext>
          </c:extLst>
        </c:ser>
        <c:dLbls>
          <c:showLegendKey val="0"/>
          <c:showVal val="0"/>
          <c:showCatName val="0"/>
          <c:showSerName val="0"/>
          <c:showPercent val="0"/>
          <c:showBubbleSize val="0"/>
        </c:dLbls>
        <c:gapWidth val="100"/>
        <c:axId val="285404864"/>
        <c:axId val="285410272"/>
      </c:barChart>
      <c:catAx>
        <c:axId val="28540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700" b="0" i="0" u="none" strike="noStrike" kern="1200" baseline="0">
                <a:solidFill>
                  <a:schemeClr val="tx1">
                    <a:lumMod val="65000"/>
                    <a:lumOff val="35000"/>
                  </a:schemeClr>
                </a:solidFill>
                <a:latin typeface="+mn-lt"/>
                <a:ea typeface="+mn-ea"/>
                <a:cs typeface="+mn-cs"/>
              </a:defRPr>
            </a:pPr>
            <a:endParaRPr lang="ja-JP"/>
          </a:p>
        </c:txPr>
        <c:crossAx val="285410272"/>
        <c:crosses val="autoZero"/>
        <c:auto val="1"/>
        <c:lblAlgn val="ctr"/>
        <c:lblOffset val="50"/>
        <c:tickLblSkip val="1"/>
        <c:noMultiLvlLbl val="0"/>
      </c:catAx>
      <c:valAx>
        <c:axId val="285410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2854048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8.emf"/><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drawings/drawing1.xml><?xml version="1.0" encoding="utf-8"?>
<c:userShapes xmlns:c="http://schemas.openxmlformats.org/drawingml/2006/chart">
  <cdr:relSizeAnchor xmlns:cdr="http://schemas.openxmlformats.org/drawingml/2006/chartDrawing">
    <cdr:from>
      <cdr:x>0.82622</cdr:x>
      <cdr:y>0.1387</cdr:y>
    </cdr:from>
    <cdr:to>
      <cdr:x>0.96591</cdr:x>
      <cdr:y>0.24632</cdr:y>
    </cdr:to>
    <cdr:sp macro="" textlink="">
      <cdr:nvSpPr>
        <cdr:cNvPr id="2" name="テキスト ボックス 1"/>
        <cdr:cNvSpPr txBox="1"/>
      </cdr:nvSpPr>
      <cdr:spPr>
        <a:xfrm xmlns:a="http://schemas.openxmlformats.org/drawingml/2006/main">
          <a:off x="3490099" y="358131"/>
          <a:ext cx="590072" cy="2779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dirty="0" smtClean="0"/>
            <a:t>66.1</a:t>
          </a:r>
          <a:endParaRPr lang="ja-JP" altLang="en-US" sz="1100" dirty="0"/>
        </a:p>
      </cdr:txBody>
    </cdr:sp>
  </cdr:relSizeAnchor>
  <cdr:relSizeAnchor xmlns:cdr="http://schemas.openxmlformats.org/drawingml/2006/chartDrawing">
    <cdr:from>
      <cdr:x>0.82675</cdr:x>
      <cdr:y>0.22765</cdr:y>
    </cdr:from>
    <cdr:to>
      <cdr:x>0.96643</cdr:x>
      <cdr:y>0.33528</cdr:y>
    </cdr:to>
    <cdr:sp macro="" textlink="">
      <cdr:nvSpPr>
        <cdr:cNvPr id="3" name="テキスト ボックス 1"/>
        <cdr:cNvSpPr txBox="1"/>
      </cdr:nvSpPr>
      <cdr:spPr>
        <a:xfrm xmlns:a="http://schemas.openxmlformats.org/drawingml/2006/main">
          <a:off x="3492328" y="587817"/>
          <a:ext cx="590072" cy="2779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100" dirty="0" smtClean="0"/>
            <a:t>65.0</a:t>
          </a:r>
          <a:endParaRPr lang="ja-JP" altLang="en-US" sz="1100" dirty="0"/>
        </a:p>
      </cdr:txBody>
    </cdr:sp>
  </cdr:relSizeAnchor>
  <cdr:relSizeAnchor xmlns:cdr="http://schemas.openxmlformats.org/drawingml/2006/chartDrawing">
    <cdr:from>
      <cdr:x>0.81505</cdr:x>
      <cdr:y>0.05268</cdr:y>
    </cdr:from>
    <cdr:to>
      <cdr:x>0.95181</cdr:x>
      <cdr:y>0.15838</cdr:y>
    </cdr:to>
    <cdr:sp macro="" textlink="">
      <cdr:nvSpPr>
        <cdr:cNvPr id="4" name="テキスト ボックス 1"/>
        <cdr:cNvSpPr txBox="1"/>
      </cdr:nvSpPr>
      <cdr:spPr>
        <a:xfrm xmlns:a="http://schemas.openxmlformats.org/drawingml/2006/main">
          <a:off x="3516694" y="138500"/>
          <a:ext cx="590072" cy="2779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dirty="0"/>
            <a:t>H</a:t>
          </a:r>
          <a:r>
            <a:rPr lang="en-US" altLang="ja-JP" dirty="0" smtClean="0"/>
            <a:t>30</a:t>
          </a:r>
          <a:r>
            <a:rPr lang="ja-JP" altLang="en-US" dirty="0" smtClean="0"/>
            <a:t>年</a:t>
          </a:r>
          <a:endParaRPr lang="ja-JP" altLang="en-US" sz="1100" dirty="0"/>
        </a:p>
      </cdr:txBody>
    </cdr:sp>
  </cdr:relSizeAnchor>
  <cdr:relSizeAnchor xmlns:cdr="http://schemas.openxmlformats.org/drawingml/2006/chartDrawing">
    <cdr:from>
      <cdr:x>0.02475</cdr:x>
      <cdr:y>0.00857</cdr:y>
    </cdr:from>
    <cdr:to>
      <cdr:x>0.15826</cdr:x>
      <cdr:y>0.09637</cdr:y>
    </cdr:to>
    <cdr:sp macro="" textlink="">
      <cdr:nvSpPr>
        <cdr:cNvPr id="5" name="テキスト ボックス 1"/>
        <cdr:cNvSpPr txBox="1"/>
      </cdr:nvSpPr>
      <cdr:spPr>
        <a:xfrm xmlns:a="http://schemas.openxmlformats.org/drawingml/2006/main">
          <a:off x="106786" y="22531"/>
          <a:ext cx="576065"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900" dirty="0" smtClean="0">
              <a:solidFill>
                <a:prstClr val="black"/>
              </a:solidFill>
              <a:latin typeface="Meiryo UI"/>
              <a:ea typeface="Meiryo UI"/>
            </a:rPr>
            <a:t>（％）</a:t>
          </a:r>
          <a:endParaRPr lang="ja-JP" altLang="en-US" sz="900" dirty="0">
            <a:solidFill>
              <a:prstClr val="black"/>
            </a:solidFill>
            <a:latin typeface="Meiryo UI"/>
            <a:ea typeface="Meiryo UI"/>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0.0761</cdr:x>
      <cdr:y>0.31316</cdr:y>
    </cdr:from>
    <cdr:to>
      <cdr:x>0.19033</cdr:x>
      <cdr:y>0.3671</cdr:y>
    </cdr:to>
    <cdr:sp macro="" textlink="">
      <cdr:nvSpPr>
        <cdr:cNvPr id="2" name="テキスト ボックス 5"/>
        <cdr:cNvSpPr txBox="1"/>
      </cdr:nvSpPr>
      <cdr:spPr>
        <a:xfrm xmlns:a="http://schemas.openxmlformats.org/drawingml/2006/main">
          <a:off x="383804" y="776548"/>
          <a:ext cx="576089" cy="133754"/>
        </a:xfrm>
        <a:prstGeom xmlns:a="http://schemas.openxmlformats.org/drawingml/2006/main" prst="rect">
          <a:avLst/>
        </a:prstGeom>
        <a:solidFill xmlns:a="http://schemas.openxmlformats.org/drawingml/2006/main">
          <a:schemeClr val="bg1">
            <a:lumMod val="95000"/>
            <a:alpha val="0"/>
          </a:schemeClr>
        </a:solidFill>
        <a:ln xmlns:a="http://schemas.openxmlformats.org/drawingml/2006/main" w="3175" cmpd="sng">
          <a:solidFill>
            <a:schemeClr val="bg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600" b="0" dirty="0"/>
            <a:t>（大阪府・女性）</a:t>
          </a:r>
        </a:p>
      </cdr:txBody>
    </cdr:sp>
  </cdr:relSizeAnchor>
  <cdr:relSizeAnchor xmlns:cdr="http://schemas.openxmlformats.org/drawingml/2006/chartDrawing">
    <cdr:from>
      <cdr:x>0.19149</cdr:x>
      <cdr:y>0.58175</cdr:y>
    </cdr:from>
    <cdr:to>
      <cdr:x>0.30364</cdr:x>
      <cdr:y>0.63168</cdr:y>
    </cdr:to>
    <cdr:sp macro="" textlink="">
      <cdr:nvSpPr>
        <cdr:cNvPr id="3" name="テキスト ボックス 5"/>
        <cdr:cNvSpPr txBox="1"/>
      </cdr:nvSpPr>
      <cdr:spPr>
        <a:xfrm xmlns:a="http://schemas.openxmlformats.org/drawingml/2006/main">
          <a:off x="965719" y="1442553"/>
          <a:ext cx="565600" cy="123812"/>
        </a:xfrm>
        <a:prstGeom xmlns:a="http://schemas.openxmlformats.org/drawingml/2006/main" prst="rect">
          <a:avLst/>
        </a:prstGeom>
        <a:solidFill xmlns:a="http://schemas.openxmlformats.org/drawingml/2006/main">
          <a:schemeClr val="bg1">
            <a:alpha val="0"/>
          </a:schemeClr>
        </a:solidFill>
        <a:ln xmlns:a="http://schemas.openxmlformats.org/drawingml/2006/main" w="317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600" b="0" dirty="0"/>
            <a:t>（全国・女性）</a:t>
          </a:r>
        </a:p>
      </cdr:txBody>
    </cdr:sp>
  </cdr:relSizeAnchor>
  <cdr:relSizeAnchor xmlns:cdr="http://schemas.openxmlformats.org/drawingml/2006/chartDrawing">
    <cdr:from>
      <cdr:x>0.18615</cdr:x>
      <cdr:y>0.33424</cdr:y>
    </cdr:from>
    <cdr:to>
      <cdr:x>0.24779</cdr:x>
      <cdr:y>0.38336</cdr:y>
    </cdr:to>
    <cdr:cxnSp macro="">
      <cdr:nvCxnSpPr>
        <cdr:cNvPr id="4" name="直線矢印コネクタ 3"/>
        <cdr:cNvCxnSpPr/>
      </cdr:nvCxnSpPr>
      <cdr:spPr>
        <a:xfrm xmlns:a="http://schemas.openxmlformats.org/drawingml/2006/main">
          <a:off x="938799" y="828813"/>
          <a:ext cx="310876" cy="121807"/>
        </a:xfrm>
        <a:prstGeom xmlns:a="http://schemas.openxmlformats.org/drawingml/2006/main" prst="straightConnector1">
          <a:avLst/>
        </a:prstGeom>
        <a:ln xmlns:a="http://schemas.openxmlformats.org/drawingml/2006/main" w="63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6D610EFB-6326-49B0-A2D5-888D1AC6070A}" type="datetimeFigureOut">
              <a:rPr kumimoji="1" lang="ja-JP" altLang="en-US" smtClean="0"/>
              <a:t>2020/2/10</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1FCB3690-E258-4DD3-B24C-69D1D30BFF3A}" type="slidenum">
              <a:rPr kumimoji="1" lang="ja-JP" altLang="en-US" smtClean="0"/>
              <a:t>‹#›</a:t>
            </a:fld>
            <a:endParaRPr kumimoji="1" lang="ja-JP" altLang="en-US"/>
          </a:p>
        </p:txBody>
      </p:sp>
    </p:spTree>
    <p:extLst>
      <p:ext uri="{BB962C8B-B14F-4D97-AF65-F5344CB8AC3E}">
        <p14:creationId xmlns:p14="http://schemas.microsoft.com/office/powerpoint/2010/main" val="2649255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33" tIns="45716" rIns="91433" bIns="45716" rtlCol="0"/>
          <a:lstStyle>
            <a:lvl1pPr algn="r">
              <a:defRPr sz="1200"/>
            </a:lvl1pPr>
          </a:lstStyle>
          <a:p>
            <a:fld id="{BEC7E683-BBDE-45AC-A4FF-3989F8F6A592}" type="datetimeFigureOut">
              <a:rPr kumimoji="1" lang="ja-JP" altLang="en-US" smtClean="0"/>
              <a:t>2020/2/10</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6" rIns="91433" bIns="45716"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33" tIns="45716" rIns="91433" bIns="4571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4"/>
            <a:ext cx="2949575" cy="496887"/>
          </a:xfrm>
          <a:prstGeom prst="rect">
            <a:avLst/>
          </a:prstGeom>
        </p:spPr>
        <p:txBody>
          <a:bodyPr vert="horz" lIns="91433" tIns="45716" rIns="91433"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4"/>
            <a:ext cx="2949575" cy="496887"/>
          </a:xfrm>
          <a:prstGeom prst="rect">
            <a:avLst/>
          </a:prstGeom>
        </p:spPr>
        <p:txBody>
          <a:bodyPr vert="horz" lIns="91433" tIns="45716" rIns="91433" bIns="45716" rtlCol="0" anchor="b"/>
          <a:lstStyle>
            <a:lvl1pPr algn="r">
              <a:defRPr sz="1200"/>
            </a:lvl1pPr>
          </a:lstStyle>
          <a:p>
            <a:fld id="{DE9D0732-3674-4A86-B757-2431B3921950}" type="slidenum">
              <a:rPr kumimoji="1" lang="ja-JP" altLang="en-US" smtClean="0"/>
              <a:t>‹#›</a:t>
            </a:fld>
            <a:endParaRPr kumimoji="1" lang="ja-JP" altLang="en-US"/>
          </a:p>
        </p:txBody>
      </p:sp>
    </p:spTree>
    <p:extLst>
      <p:ext uri="{BB962C8B-B14F-4D97-AF65-F5344CB8AC3E}">
        <p14:creationId xmlns:p14="http://schemas.microsoft.com/office/powerpoint/2010/main" val="550146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18</a:t>
            </a:fld>
            <a:endParaRPr kumimoji="1" lang="ja-JP" altLang="en-US"/>
          </a:p>
        </p:txBody>
      </p:sp>
    </p:spTree>
    <p:extLst>
      <p:ext uri="{BB962C8B-B14F-4D97-AF65-F5344CB8AC3E}">
        <p14:creationId xmlns:p14="http://schemas.microsoft.com/office/powerpoint/2010/main" val="140564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51</a:t>
            </a:fld>
            <a:endParaRPr kumimoji="1" lang="ja-JP" altLang="en-US"/>
          </a:p>
        </p:txBody>
      </p:sp>
    </p:spTree>
    <p:extLst>
      <p:ext uri="{BB962C8B-B14F-4D97-AF65-F5344CB8AC3E}">
        <p14:creationId xmlns:p14="http://schemas.microsoft.com/office/powerpoint/2010/main" val="2481046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75" y="741363"/>
            <a:ext cx="4932363" cy="3700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58</a:t>
            </a:fld>
            <a:endParaRPr kumimoji="1" lang="ja-JP" altLang="en-US"/>
          </a:p>
        </p:txBody>
      </p:sp>
    </p:spTree>
    <p:extLst>
      <p:ext uri="{BB962C8B-B14F-4D97-AF65-F5344CB8AC3E}">
        <p14:creationId xmlns:p14="http://schemas.microsoft.com/office/powerpoint/2010/main" val="3586257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63</a:t>
            </a:fld>
            <a:endParaRPr kumimoji="1" lang="ja-JP" altLang="en-US"/>
          </a:p>
        </p:txBody>
      </p:sp>
    </p:spTree>
    <p:extLst>
      <p:ext uri="{BB962C8B-B14F-4D97-AF65-F5344CB8AC3E}">
        <p14:creationId xmlns:p14="http://schemas.microsoft.com/office/powerpoint/2010/main" val="168843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26</a:t>
            </a:fld>
            <a:endParaRPr kumimoji="1" lang="ja-JP" altLang="en-US"/>
          </a:p>
        </p:txBody>
      </p:sp>
    </p:spTree>
    <p:extLst>
      <p:ext uri="{BB962C8B-B14F-4D97-AF65-F5344CB8AC3E}">
        <p14:creationId xmlns:p14="http://schemas.microsoft.com/office/powerpoint/2010/main" val="3997079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27</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33</a:t>
            </a:fld>
            <a:endParaRPr kumimoji="1" lang="ja-JP" altLang="en-US"/>
          </a:p>
        </p:txBody>
      </p:sp>
    </p:spTree>
    <p:extLst>
      <p:ext uri="{BB962C8B-B14F-4D97-AF65-F5344CB8AC3E}">
        <p14:creationId xmlns:p14="http://schemas.microsoft.com/office/powerpoint/2010/main" val="214679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38</a:t>
            </a:fld>
            <a:endParaRPr kumimoji="1" lang="ja-JP" altLang="en-US"/>
          </a:p>
        </p:txBody>
      </p:sp>
    </p:spTree>
    <p:extLst>
      <p:ext uri="{BB962C8B-B14F-4D97-AF65-F5344CB8AC3E}">
        <p14:creationId xmlns:p14="http://schemas.microsoft.com/office/powerpoint/2010/main" val="2514692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39</a:t>
            </a:fld>
            <a:endParaRPr kumimoji="1" lang="ja-JP" altLang="en-US"/>
          </a:p>
        </p:txBody>
      </p:sp>
    </p:spTree>
    <p:extLst>
      <p:ext uri="{BB962C8B-B14F-4D97-AF65-F5344CB8AC3E}">
        <p14:creationId xmlns:p14="http://schemas.microsoft.com/office/powerpoint/2010/main" val="3591535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42</a:t>
            </a:fld>
            <a:endParaRPr kumimoji="1" lang="ja-JP" altLang="en-US"/>
          </a:p>
        </p:txBody>
      </p:sp>
    </p:spTree>
    <p:extLst>
      <p:ext uri="{BB962C8B-B14F-4D97-AF65-F5344CB8AC3E}">
        <p14:creationId xmlns:p14="http://schemas.microsoft.com/office/powerpoint/2010/main" val="1293947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46</a:t>
            </a:fld>
            <a:endParaRPr kumimoji="1" lang="ja-JP" altLang="en-US"/>
          </a:p>
        </p:txBody>
      </p:sp>
    </p:spTree>
    <p:extLst>
      <p:ext uri="{BB962C8B-B14F-4D97-AF65-F5344CB8AC3E}">
        <p14:creationId xmlns:p14="http://schemas.microsoft.com/office/powerpoint/2010/main" val="418439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49</a:t>
            </a:fld>
            <a:endParaRPr kumimoji="1" lang="ja-JP" altLang="en-US"/>
          </a:p>
        </p:txBody>
      </p:sp>
    </p:spTree>
    <p:extLst>
      <p:ext uri="{BB962C8B-B14F-4D97-AF65-F5344CB8AC3E}">
        <p14:creationId xmlns:p14="http://schemas.microsoft.com/office/powerpoint/2010/main" val="1946448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2020/2/10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6397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2020/2/10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4436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2020/2/10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5413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2020/2/10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55008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2020/2/10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44662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2020/2/10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554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494B8EB-C3A8-4739-AC15-0DB8D7D02E21}" type="datetimeFigureOut">
              <a:rPr kumimoji="1" lang="ja-JP" altLang="en-US" smtClean="0"/>
              <a:t>2020/2/10</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9156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494B8EB-C3A8-4739-AC15-0DB8D7D02E21}" type="datetimeFigureOut">
              <a:rPr kumimoji="1" lang="ja-JP" altLang="en-US" smtClean="0"/>
              <a:t>2020/2/10</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655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94B8EB-C3A8-4739-AC15-0DB8D7D02E21}" type="datetimeFigureOut">
              <a:rPr kumimoji="1" lang="ja-JP" altLang="en-US" smtClean="0"/>
              <a:t>2020/2/10</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14578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2020/2/10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83099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2020/2/10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8625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4B8EB-C3A8-4739-AC15-0DB8D7D02E21}" type="datetimeFigureOut">
              <a:rPr kumimoji="1" lang="ja-JP" altLang="en-US" smtClean="0"/>
              <a:t>2020/2/10</a:t>
            </a:fld>
            <a:endParaRPr kumimoji="1" lang="ja-JP" altLang="en-US" dirty="0"/>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98741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0.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42.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9.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41.emf"/><Relationship Id="rId4" Type="http://schemas.openxmlformats.org/officeDocument/2006/relationships/image" Target="../media/image38.emf"/><Relationship Id="rId9" Type="http://schemas.openxmlformats.org/officeDocument/2006/relationships/oleObject" Target="../embeddings/oleObject4.bin"/><Relationship Id="rId14" Type="http://schemas.openxmlformats.org/officeDocument/2006/relationships/image" Target="../media/image43.emf"/></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6.png"/><Relationship Id="rId12"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 Id="rId9"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7"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4.png"/><Relationship Id="rId9" Type="http://schemas.openxmlformats.org/officeDocument/2006/relationships/image" Target="../media/image20.png"/></Relationships>
</file>

<file path=ppt/slides/_rels/slide6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chart" Target="../charts/chart16.xml"/><Relationship Id="rId1" Type="http://schemas.openxmlformats.org/officeDocument/2006/relationships/slideLayout" Target="../slideLayouts/slideLayout7.xml"/><Relationship Id="rId5" Type="http://schemas.openxmlformats.org/officeDocument/2006/relationships/chart" Target="../charts/chart17.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5536" y="2670592"/>
            <a:ext cx="8352928" cy="1046440"/>
          </a:xfrm>
          <a:prstGeom prst="rect">
            <a:avLst/>
          </a:prstGeom>
        </p:spPr>
        <p:txBody>
          <a:bodyPr wrap="square">
            <a:spAutoFit/>
          </a:bodyPr>
          <a:lstStyle/>
          <a:p>
            <a:pPr algn="ct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期「大阪府まち・ひと・しごと創生総合戦略」</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（案）</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 ～</a:t>
            </a:r>
          </a:p>
        </p:txBody>
      </p:sp>
      <p:cxnSp>
        <p:nvCxnSpPr>
          <p:cNvPr id="5" name="直線コネクタ 4"/>
          <p:cNvCxnSpPr>
            <a:stCxn id="4" idx="1"/>
            <a:endCxn id="4" idx="3"/>
          </p:cNvCxnSpPr>
          <p:nvPr/>
        </p:nvCxnSpPr>
        <p:spPr>
          <a:xfrm>
            <a:off x="395536" y="3193812"/>
            <a:ext cx="8352928"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835695" y="4653135"/>
            <a:ext cx="5544616" cy="938719"/>
          </a:xfrm>
          <a:prstGeom prst="rect">
            <a:avLst/>
          </a:prstGeom>
        </p:spPr>
        <p:txBody>
          <a:bodyPr wrap="square">
            <a:spAutoFit/>
          </a:bodyPr>
          <a:lstStyle/>
          <a:p>
            <a:pPr algn="ctr">
              <a:lnSpc>
                <a:spcPts val="3300"/>
              </a:lnSpc>
            </a:pP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年（令和２年）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大　阪　府</a:t>
            </a:r>
          </a:p>
        </p:txBody>
      </p:sp>
      <p:sp>
        <p:nvSpPr>
          <p:cNvPr id="6" name="正方形/長方形 5"/>
          <p:cNvSpPr/>
          <p:nvPr/>
        </p:nvSpPr>
        <p:spPr>
          <a:xfrm>
            <a:off x="7812360" y="373100"/>
            <a:ext cx="944204" cy="391604"/>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t>資料１</a:t>
            </a:r>
            <a:endParaRPr kumimoji="1" lang="ja-JP" altLang="en-US" dirty="0"/>
          </a:p>
        </p:txBody>
      </p:sp>
    </p:spTree>
    <p:extLst>
      <p:ext uri="{BB962C8B-B14F-4D97-AF65-F5344CB8AC3E}">
        <p14:creationId xmlns:p14="http://schemas.microsoft.com/office/powerpoint/2010/main" val="2106633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79512" y="-4423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grpSp>
        <p:nvGrpSpPr>
          <p:cNvPr id="15" name="グループ化 14"/>
          <p:cNvGrpSpPr/>
          <p:nvPr/>
        </p:nvGrpSpPr>
        <p:grpSpPr>
          <a:xfrm>
            <a:off x="9525" y="655208"/>
            <a:ext cx="9147175" cy="6063573"/>
            <a:chOff x="9525" y="525695"/>
            <a:chExt cx="9147175" cy="6063573"/>
          </a:xfrm>
        </p:grpSpPr>
        <p:grpSp>
          <p:nvGrpSpPr>
            <p:cNvPr id="13" name="グループ化 12"/>
            <p:cNvGrpSpPr/>
            <p:nvPr/>
          </p:nvGrpSpPr>
          <p:grpSpPr>
            <a:xfrm>
              <a:off x="22225" y="525695"/>
              <a:ext cx="9134475" cy="6063573"/>
              <a:chOff x="22225" y="525695"/>
              <a:chExt cx="9134475" cy="6063573"/>
            </a:xfrm>
          </p:grpSpPr>
          <p:grpSp>
            <p:nvGrpSpPr>
              <p:cNvPr id="11" name="グループ化 10"/>
              <p:cNvGrpSpPr/>
              <p:nvPr/>
            </p:nvGrpSpPr>
            <p:grpSpPr>
              <a:xfrm>
                <a:off x="47527" y="525695"/>
                <a:ext cx="9109173" cy="6063573"/>
                <a:chOff x="47527" y="525695"/>
                <a:chExt cx="9109173" cy="6063573"/>
              </a:xfrm>
            </p:grpSpPr>
            <p:grpSp>
              <p:nvGrpSpPr>
                <p:cNvPr id="7" name="グループ化 6"/>
                <p:cNvGrpSpPr/>
                <p:nvPr/>
              </p:nvGrpSpPr>
              <p:grpSpPr>
                <a:xfrm>
                  <a:off x="47527" y="548680"/>
                  <a:ext cx="9109173" cy="6040588"/>
                  <a:chOff x="14848" y="-1294878"/>
                  <a:chExt cx="8969572" cy="5948014"/>
                </a:xfrm>
              </p:grpSpPr>
              <p:pic>
                <p:nvPicPr>
                  <p:cNvPr id="3" name="図 2"/>
                  <p:cNvPicPr>
                    <a:picLocks noChangeAspect="1"/>
                  </p:cNvPicPr>
                  <p:nvPr/>
                </p:nvPicPr>
                <p:blipFill rotWithShape="1">
                  <a:blip r:embed="rId2"/>
                  <a:srcRect l="790" t="476" r="1361" b="715"/>
                  <a:stretch/>
                </p:blipFill>
                <p:spPr>
                  <a:xfrm>
                    <a:off x="14848" y="-1294878"/>
                    <a:ext cx="8928992" cy="5948014"/>
                  </a:xfrm>
                  <a:prstGeom prst="rect">
                    <a:avLst/>
                  </a:prstGeom>
                </p:spPr>
              </p:pic>
              <p:sp>
                <p:nvSpPr>
                  <p:cNvPr id="4" name="正方形/長方形 3"/>
                  <p:cNvSpPr/>
                  <p:nvPr/>
                </p:nvSpPr>
                <p:spPr>
                  <a:xfrm>
                    <a:off x="8861052" y="4483720"/>
                    <a:ext cx="12336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正方形/長方形 9"/>
                <p:cNvSpPr/>
                <p:nvPr/>
              </p:nvSpPr>
              <p:spPr>
                <a:xfrm>
                  <a:off x="47527" y="525695"/>
                  <a:ext cx="903307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p:cNvSpPr/>
              <p:nvPr/>
            </p:nvSpPr>
            <p:spPr>
              <a:xfrm>
                <a:off x="22225" y="548680"/>
                <a:ext cx="47527" cy="604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正方形/長方形 13"/>
            <p:cNvSpPr/>
            <p:nvPr/>
          </p:nvSpPr>
          <p:spPr>
            <a:xfrm>
              <a:off x="9525" y="6540299"/>
              <a:ext cx="914717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a:t>
            </a:fld>
            <a:endParaRPr lang="ja-JP" altLang="en-US" dirty="0">
              <a:solidFill>
                <a:prstClr val="black"/>
              </a:solidFill>
            </a:endParaRPr>
          </a:p>
        </p:txBody>
      </p:sp>
      <p:cxnSp>
        <p:nvCxnSpPr>
          <p:cNvPr id="16" name="直線コネクタ 15"/>
          <p:cNvCxnSpPr/>
          <p:nvPr/>
        </p:nvCxnSpPr>
        <p:spPr>
          <a:xfrm>
            <a:off x="179516" y="29866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a:xfrm>
            <a:off x="179512" y="363720"/>
            <a:ext cx="8784980" cy="323165"/>
          </a:xfrm>
          <a:prstGeom prst="rect">
            <a:avLst/>
          </a:prstGeom>
        </p:spPr>
        <p:txBody>
          <a:bodyPr wrap="square">
            <a:spAutoFit/>
          </a:bodyPr>
          <a:lstStyle/>
          <a:p>
            <a:pPr marL="180000" indent="-457200" algn="just">
              <a:lnSpc>
                <a:spcPts val="1800"/>
              </a:lnSpc>
            </a:pP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＜国の第</a:t>
            </a:r>
            <a:r>
              <a:rPr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期総合戦略　政策体系＞</a:t>
            </a:r>
            <a:endParaRPr lang="en-US" altLang="ja-JP"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660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a:t>
            </a:fld>
            <a:endParaRPr lang="ja-JP" altLang="en-US" dirty="0">
              <a:solidFill>
                <a:prstClr val="black"/>
              </a:solidFill>
            </a:endParaRPr>
          </a:p>
        </p:txBody>
      </p:sp>
      <p:sp>
        <p:nvSpPr>
          <p:cNvPr id="5" name="正方形/長方形 4"/>
          <p:cNvSpPr/>
          <p:nvPr/>
        </p:nvSpPr>
        <p:spPr>
          <a:xfrm>
            <a:off x="179510" y="960787"/>
            <a:ext cx="8784980" cy="5555367"/>
          </a:xfrm>
          <a:prstGeom prst="rect">
            <a:avLst/>
          </a:prstGeom>
        </p:spPr>
        <p:txBody>
          <a:bodyPr wrap="square">
            <a:spAutoFit/>
          </a:bodyPr>
          <a:lstStyle/>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大阪府を取り巻く状況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月に開催が決定した大阪・関西万博について、単なる一過性のイベントで終わらせるのではなく、開催後もレガシーとして残していくことが求められており、万博のインパクトを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活かした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取組を推進していく必要があります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〇　また、万博のテーマである“いのち輝く未来社会”は、まさに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ｓ</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が達成された社会です。また、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実感できる社会へと発展するための基盤づくりにつながるものです。万博開催都市として、世界の先頭に立って</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に貢献する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先進都市をめざすこととしています。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大阪・関西万博の開催、超高齢社会の到来を見据え、ＩｏＴ、ビッグデータ、ＡＩ（人工知能）、 </a:t>
            </a:r>
            <a:endParaRPr lang="en-US" altLang="ja-JP" sz="1600" dirty="0"/>
          </a:p>
          <a:p>
            <a:r>
              <a:rPr lang="en-US" altLang="ja-JP" sz="1600" dirty="0"/>
              <a:t>  </a:t>
            </a:r>
            <a:r>
              <a:rPr lang="ja-JP" altLang="en-US" sz="1600" dirty="0"/>
              <a:t>ロボットなどの先端技術を積極的に活用し、都市問題を解決するとともに、府民・市民の</a:t>
            </a:r>
            <a:r>
              <a:rPr lang="en-US" altLang="ja-JP" sz="1600" dirty="0"/>
              <a:t>QOL</a:t>
            </a:r>
            <a:r>
              <a:rPr lang="ja-JP" altLang="en-US" sz="1600" dirty="0"/>
              <a:t>（生活の</a:t>
            </a:r>
            <a:endParaRPr lang="en-US" altLang="ja-JP" sz="1600" dirty="0"/>
          </a:p>
          <a:p>
            <a:r>
              <a:rPr lang="en-US" altLang="ja-JP" sz="1600" dirty="0"/>
              <a:t>  </a:t>
            </a:r>
            <a:r>
              <a:rPr lang="ja-JP" altLang="en-US" sz="1600" dirty="0"/>
              <a:t>質）の向上につながる、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スマートシティの実現に向けた取組が求められています。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月には、深刻な人手不足に対応し、国が新しい在留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資格</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「特定技能制度」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創設したことを契機に、府では、外国人材の円滑な受入れ、共生社会の実現に向けた取組みが求められています。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〇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年までにゼロにすることを目指す「大阪ブルー・オーシャン・ビジョン」が共有されるなど、世界的にも環境</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に対する関心が高まっており、環境にやさしい都市の実現が求められています。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Tree>
    <p:extLst>
      <p:ext uri="{BB962C8B-B14F-4D97-AF65-F5344CB8AC3E}">
        <p14:creationId xmlns:p14="http://schemas.microsoft.com/office/powerpoint/2010/main" val="3840916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a:t>
            </a:fld>
            <a:endParaRPr lang="ja-JP" altLang="en-US" dirty="0">
              <a:solidFill>
                <a:prstClr val="black"/>
              </a:solidFill>
            </a:endParaRPr>
          </a:p>
        </p:txBody>
      </p:sp>
      <p:sp>
        <p:nvSpPr>
          <p:cNvPr id="6" name="正方形/長方形 5"/>
          <p:cNvSpPr/>
          <p:nvPr/>
        </p:nvSpPr>
        <p:spPr>
          <a:xfrm>
            <a:off x="107504" y="753085"/>
            <a:ext cx="8856984" cy="1938992"/>
          </a:xfrm>
          <a:prstGeom prst="rect">
            <a:avLst/>
          </a:prstGeom>
        </p:spPr>
        <p:txBody>
          <a:bodyPr wrap="square">
            <a:spAutoFit/>
          </a:bodyPr>
          <a:lstStyle/>
          <a:p>
            <a:pPr marL="180000" indent="-457200" algn="just">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３</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大阪府の人口動向について</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大阪府は、総人口が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年をピークに減少に転じるとともに、全国を上回るスピードで高齢化が進むなど、「人口減少・超高齢社会」に突入しています。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年の国勢調査で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は、大阪府の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総人口は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884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年の同調査から約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万人減少しました。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年に作成した大阪府の将来推計人口では、今後、総人口は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136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万人減の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748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万人と見込まれています。さらにこのままの状況で推移すると、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2065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万人程度の水準となる可能性があります。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2195736" y="6299458"/>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smtClean="0">
                <a:latin typeface="Meiryo UI" panose="020B0604030504040204" pitchFamily="50" charset="-128"/>
                <a:ea typeface="Meiryo UI" panose="020B0604030504040204" pitchFamily="50" charset="-128"/>
              </a:rPr>
              <a:t>は「</a:t>
            </a:r>
            <a:r>
              <a:rPr lang="ja-JP" altLang="en-US" sz="900" dirty="0">
                <a:latin typeface="Meiryo UI" panose="020B0604030504040204" pitchFamily="50" charset="-128"/>
                <a:ea typeface="Meiryo UI" panose="020B0604030504040204" pitchFamily="50" charset="-128"/>
              </a:rPr>
              <a:t>大阪府の将来推計</a:t>
            </a:r>
            <a:r>
              <a:rPr lang="ja-JP" altLang="en-US" sz="900" dirty="0" smtClean="0">
                <a:latin typeface="Meiryo UI" panose="020B0604030504040204" pitchFamily="50" charset="-128"/>
                <a:ea typeface="Meiryo UI" panose="020B0604030504040204" pitchFamily="50" charset="-128"/>
              </a:rPr>
              <a:t>人口について（</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月）」に</a:t>
            </a:r>
            <a:endParaRPr lang="en-US" altLang="ja-JP" sz="900" dirty="0" smtClean="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おける大阪府</a:t>
            </a:r>
            <a:r>
              <a:rPr lang="ja-JP" altLang="en-US" sz="900" dirty="0">
                <a:latin typeface="Meiryo UI" panose="020B0604030504040204" pitchFamily="50" charset="-128"/>
                <a:ea typeface="Meiryo UI" panose="020B0604030504040204" pitchFamily="50" charset="-128"/>
              </a:rPr>
              <a:t>の人口</a:t>
            </a:r>
            <a:r>
              <a:rPr lang="ja-JP" altLang="en-US" sz="900" dirty="0" smtClean="0">
                <a:latin typeface="Meiryo UI" panose="020B0604030504040204" pitchFamily="50" charset="-128"/>
                <a:ea typeface="Meiryo UI" panose="020B0604030504040204" pitchFamily="50" charset="-128"/>
              </a:rPr>
              <a:t>推計（</a:t>
            </a:r>
            <a:r>
              <a:rPr lang="ja-JP" altLang="en-US" sz="900" dirty="0">
                <a:latin typeface="Meiryo UI" panose="020B0604030504040204" pitchFamily="50" charset="-128"/>
                <a:ea typeface="Meiryo UI" panose="020B0604030504040204" pitchFamily="50" charset="-128"/>
              </a:rPr>
              <a:t>ケース２</a:t>
            </a:r>
            <a:r>
              <a:rPr lang="ja-JP" altLang="en-US" sz="900" dirty="0" smtClean="0">
                <a:latin typeface="Meiryo UI" panose="020B0604030504040204" pitchFamily="50" charset="-128"/>
                <a:ea typeface="Meiryo UI" panose="020B0604030504040204" pitchFamily="50" charset="-128"/>
              </a:rPr>
              <a:t>）に基づく大阪府政策企画部推計。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2"/>
          <a:stretch>
            <a:fillRect/>
          </a:stretch>
        </p:blipFill>
        <p:spPr>
          <a:xfrm>
            <a:off x="1547668" y="2928992"/>
            <a:ext cx="6048672" cy="3390302"/>
          </a:xfrm>
          <a:prstGeom prst="rect">
            <a:avLst/>
          </a:prstGeom>
        </p:spPr>
      </p:pic>
      <p:sp>
        <p:nvSpPr>
          <p:cNvPr id="10" name="Rectangle 2"/>
          <p:cNvSpPr>
            <a:spLocks noChangeArrowheads="1"/>
          </p:cNvSpPr>
          <p:nvPr/>
        </p:nvSpPr>
        <p:spPr bwMode="auto">
          <a:xfrm>
            <a:off x="459444" y="2511377"/>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■総人口の推移</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2799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12</a:t>
            </a:fld>
            <a:endParaRPr lang="ja-JP" altLang="en-US" dirty="0">
              <a:solidFill>
                <a:prstClr val="black"/>
              </a:solidFill>
            </a:endParaRPr>
          </a:p>
        </p:txBody>
      </p:sp>
      <p:pic>
        <p:nvPicPr>
          <p:cNvPr id="2" name="図 1"/>
          <p:cNvPicPr>
            <a:picLocks noChangeAspect="1"/>
          </p:cNvPicPr>
          <p:nvPr/>
        </p:nvPicPr>
        <p:blipFill>
          <a:blip r:embed="rId2"/>
          <a:stretch>
            <a:fillRect/>
          </a:stretch>
        </p:blipFill>
        <p:spPr>
          <a:xfrm>
            <a:off x="112504" y="2343886"/>
            <a:ext cx="4281700" cy="2709446"/>
          </a:xfrm>
          <a:prstGeom prst="rect">
            <a:avLst/>
          </a:prstGeom>
        </p:spPr>
      </p:pic>
      <p:pic>
        <p:nvPicPr>
          <p:cNvPr id="7" name="図 6"/>
          <p:cNvPicPr>
            <a:picLocks noChangeAspect="1"/>
          </p:cNvPicPr>
          <p:nvPr/>
        </p:nvPicPr>
        <p:blipFill>
          <a:blip r:embed="rId3"/>
          <a:stretch>
            <a:fillRect/>
          </a:stretch>
        </p:blipFill>
        <p:spPr>
          <a:xfrm>
            <a:off x="4466212" y="2343886"/>
            <a:ext cx="4614388" cy="2574605"/>
          </a:xfrm>
          <a:prstGeom prst="rect">
            <a:avLst/>
          </a:prstGeom>
        </p:spPr>
      </p:pic>
      <p:sp>
        <p:nvSpPr>
          <p:cNvPr id="8" name="Rectangle 2"/>
          <p:cNvSpPr>
            <a:spLocks noChangeArrowheads="1"/>
          </p:cNvSpPr>
          <p:nvPr/>
        </p:nvSpPr>
        <p:spPr bwMode="auto">
          <a:xfrm>
            <a:off x="193428" y="1791890"/>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■出生数・死亡数の推移</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2"/>
          <p:cNvSpPr>
            <a:spLocks noChangeArrowheads="1"/>
          </p:cNvSpPr>
          <p:nvPr/>
        </p:nvSpPr>
        <p:spPr bwMode="auto">
          <a:xfrm>
            <a:off x="4585921" y="1791890"/>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■転出入の状況</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178AA22E-FCB1-45B3-87A6-15F3CBAFE844}"/>
              </a:ext>
            </a:extLst>
          </p:cNvPr>
          <p:cNvSpPr txBox="1"/>
          <p:nvPr/>
        </p:nvSpPr>
        <p:spPr>
          <a:xfrm>
            <a:off x="229173" y="5053332"/>
            <a:ext cx="4165031" cy="507831"/>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は厚生労働省「人口動態統計」。</a:t>
            </a:r>
            <a:endPar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smtClean="0">
                <a:latin typeface="Meiryo UI" panose="020B0604030504040204" pitchFamily="50" charset="-128"/>
                <a:ea typeface="Meiryo UI" panose="020B0604030504040204" pitchFamily="50" charset="-128"/>
              </a:rPr>
              <a:t>は「</a:t>
            </a:r>
            <a:r>
              <a:rPr lang="ja-JP" altLang="en-US" sz="900" dirty="0">
                <a:latin typeface="Meiryo UI" panose="020B0604030504040204" pitchFamily="50" charset="-128"/>
                <a:ea typeface="Meiryo UI" panose="020B0604030504040204" pitchFamily="50" charset="-128"/>
              </a:rPr>
              <a:t>大阪府の将来推計</a:t>
            </a:r>
            <a:r>
              <a:rPr lang="ja-JP" altLang="en-US" sz="900" dirty="0" smtClean="0">
                <a:latin typeface="Meiryo UI" panose="020B0604030504040204" pitchFamily="50" charset="-128"/>
                <a:ea typeface="Meiryo UI" panose="020B0604030504040204" pitchFamily="50" charset="-128"/>
              </a:rPr>
              <a:t>人口について（</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月）」における</a:t>
            </a:r>
            <a:endParaRPr lang="en-US" altLang="ja-JP" sz="900" dirty="0" smtClean="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大阪府</a:t>
            </a:r>
            <a:r>
              <a:rPr lang="ja-JP" altLang="en-US" sz="900" dirty="0">
                <a:latin typeface="Meiryo UI" panose="020B0604030504040204" pitchFamily="50" charset="-128"/>
                <a:ea typeface="Meiryo UI" panose="020B0604030504040204" pitchFamily="50" charset="-128"/>
              </a:rPr>
              <a:t>の人口</a:t>
            </a:r>
            <a:r>
              <a:rPr lang="ja-JP" altLang="en-US" sz="900" dirty="0" smtClean="0">
                <a:latin typeface="Meiryo UI" panose="020B0604030504040204" pitchFamily="50" charset="-128"/>
                <a:ea typeface="Meiryo UI" panose="020B0604030504040204" pitchFamily="50" charset="-128"/>
              </a:rPr>
              <a:t>推計（</a:t>
            </a:r>
            <a:r>
              <a:rPr lang="ja-JP" altLang="en-US" sz="900" dirty="0">
                <a:latin typeface="Meiryo UI" panose="020B0604030504040204" pitchFamily="50" charset="-128"/>
                <a:ea typeface="Meiryo UI" panose="020B0604030504040204" pitchFamily="50" charset="-128"/>
              </a:rPr>
              <a:t>ケース２</a:t>
            </a:r>
            <a:r>
              <a:rPr lang="ja-JP" altLang="en-US" sz="900" dirty="0" smtClean="0">
                <a:latin typeface="Meiryo UI" panose="020B0604030504040204" pitchFamily="50" charset="-128"/>
                <a:ea typeface="Meiryo UI" panose="020B0604030504040204" pitchFamily="50" charset="-128"/>
              </a:rPr>
              <a:t>）に基づく大阪府政策企画部推計。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178AA22E-FCB1-45B3-87A6-15F3CBAFE844}"/>
              </a:ext>
            </a:extLst>
          </p:cNvPr>
          <p:cNvSpPr txBox="1"/>
          <p:nvPr/>
        </p:nvSpPr>
        <p:spPr>
          <a:xfrm>
            <a:off x="4690890" y="5053332"/>
            <a:ext cx="261741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：総務省「住民基本台帳人口移動報告」</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3" name="正方形/長方形 12"/>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自然</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増減は、出生率が低い水準で推移しており、出生数が減少する一方で死亡数が増加し、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自然減が拡大傾向にあります。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社会</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増減は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、全国からは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転入超過であるものの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、東京圏へは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一貫して転出超過となっています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85594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13</a:t>
            </a:fld>
            <a:endParaRPr lang="ja-JP" altLang="en-US" dirty="0">
              <a:solidFill>
                <a:prstClr val="black"/>
              </a:solidFill>
            </a:endParaRPr>
          </a:p>
        </p:txBody>
      </p:sp>
      <p:sp>
        <p:nvSpPr>
          <p:cNvPr id="6" name="正方形/長方形 5"/>
          <p:cNvSpPr/>
          <p:nvPr/>
        </p:nvSpPr>
        <p:spPr>
          <a:xfrm>
            <a:off x="107504" y="796817"/>
            <a:ext cx="8856984" cy="1246495"/>
          </a:xfrm>
          <a:prstGeom prst="rect">
            <a:avLst/>
          </a:prstGeom>
        </p:spPr>
        <p:txBody>
          <a:bodyPr wrap="square">
            <a:spAutoFit/>
          </a:bodyPr>
          <a:lstStyle/>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年代別の人口構成は、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年の国勢調査では、高齢者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人口が全体の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を超え、年少人口や生産年齢人口が減少しており、少子高齢化が進んでいます。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今後、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ますます少子高齢化が進み、</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年には高齢者人口が全体の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割近くに達し、年少人口は全体の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割程度にまで減少し、生産年齢人口は全体の半数程度まで減少する見込みです。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2"/>
          <p:cNvSpPr>
            <a:spLocks noChangeArrowheads="1"/>
          </p:cNvSpPr>
          <p:nvPr/>
        </p:nvSpPr>
        <p:spPr bwMode="auto">
          <a:xfrm>
            <a:off x="323528" y="2104556"/>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■人口構成の推移</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178AA22E-FCB1-45B3-87A6-15F3CBAFE844}"/>
              </a:ext>
            </a:extLst>
          </p:cNvPr>
          <p:cNvSpPr txBox="1"/>
          <p:nvPr/>
        </p:nvSpPr>
        <p:spPr>
          <a:xfrm>
            <a:off x="1799691" y="6073327"/>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smtClean="0">
                <a:latin typeface="Meiryo UI" panose="020B0604030504040204" pitchFamily="50" charset="-128"/>
                <a:ea typeface="Meiryo UI" panose="020B0604030504040204" pitchFamily="50" charset="-128"/>
              </a:rPr>
              <a:t>は「</a:t>
            </a:r>
            <a:r>
              <a:rPr lang="ja-JP" altLang="en-US" sz="900" dirty="0">
                <a:latin typeface="Meiryo UI" panose="020B0604030504040204" pitchFamily="50" charset="-128"/>
                <a:ea typeface="Meiryo UI" panose="020B0604030504040204" pitchFamily="50" charset="-128"/>
              </a:rPr>
              <a:t>大阪府の将来推計</a:t>
            </a:r>
            <a:r>
              <a:rPr lang="ja-JP" altLang="en-US" sz="900" dirty="0" smtClean="0">
                <a:latin typeface="Meiryo UI" panose="020B0604030504040204" pitchFamily="50" charset="-128"/>
                <a:ea typeface="Meiryo UI" panose="020B0604030504040204" pitchFamily="50" charset="-128"/>
              </a:rPr>
              <a:t>人口について（</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月）」に</a:t>
            </a:r>
            <a:endParaRPr lang="en-US" altLang="ja-JP" sz="900" dirty="0" smtClean="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おける大阪府</a:t>
            </a:r>
            <a:r>
              <a:rPr lang="ja-JP" altLang="en-US" sz="900" dirty="0">
                <a:latin typeface="Meiryo UI" panose="020B0604030504040204" pitchFamily="50" charset="-128"/>
                <a:ea typeface="Meiryo UI" panose="020B0604030504040204" pitchFamily="50" charset="-128"/>
              </a:rPr>
              <a:t>の人口</a:t>
            </a:r>
            <a:r>
              <a:rPr lang="ja-JP" altLang="en-US" sz="900" dirty="0" smtClean="0">
                <a:latin typeface="Meiryo UI" panose="020B0604030504040204" pitchFamily="50" charset="-128"/>
                <a:ea typeface="Meiryo UI" panose="020B0604030504040204" pitchFamily="50" charset="-128"/>
              </a:rPr>
              <a:t>推計（</a:t>
            </a:r>
            <a:r>
              <a:rPr lang="ja-JP" altLang="en-US" sz="900" dirty="0">
                <a:latin typeface="Meiryo UI" panose="020B0604030504040204" pitchFamily="50" charset="-128"/>
                <a:ea typeface="Meiryo UI" panose="020B0604030504040204" pitchFamily="50" charset="-128"/>
              </a:rPr>
              <a:t>ケース２</a:t>
            </a:r>
            <a:r>
              <a:rPr lang="ja-JP" altLang="en-US" sz="900" dirty="0" smtClean="0">
                <a:latin typeface="Meiryo UI" panose="020B0604030504040204" pitchFamily="50" charset="-128"/>
                <a:ea typeface="Meiryo UI" panose="020B0604030504040204" pitchFamily="50" charset="-128"/>
              </a:rPr>
              <a:t>）に基づく大阪府政策企画部推計。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1079615" y="2627215"/>
            <a:ext cx="6912760" cy="3384868"/>
          </a:xfrm>
          <a:prstGeom prst="rect">
            <a:avLst/>
          </a:prstGeom>
        </p:spPr>
      </p:pic>
    </p:spTree>
    <p:extLst>
      <p:ext uri="{BB962C8B-B14F-4D97-AF65-F5344CB8AC3E}">
        <p14:creationId xmlns:p14="http://schemas.microsoft.com/office/powerpoint/2010/main" val="1108160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人口は、大阪府の人口に占める割合が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を超えて増加傾向にあります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。外国人労働者は、近年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急激</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に増加しており、大阪府の就業者数の２％以上に達しています。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月の新たな在留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資格</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「特定技能制度」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創設等に伴って、今後さらなる外国人人口の増加が見込まれます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4830695" y="1796528"/>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■外国人労働者の推移</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2"/>
          <p:cNvSpPr>
            <a:spLocks noChangeArrowheads="1"/>
          </p:cNvSpPr>
          <p:nvPr/>
        </p:nvSpPr>
        <p:spPr bwMode="auto">
          <a:xfrm>
            <a:off x="405159" y="1796528"/>
            <a:ext cx="4032448"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■外国人人口の推移</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178AA22E-FCB1-45B3-87A6-15F3CBAFE844}"/>
              </a:ext>
            </a:extLst>
          </p:cNvPr>
          <p:cNvSpPr txBox="1"/>
          <p:nvPr/>
        </p:nvSpPr>
        <p:spPr>
          <a:xfrm>
            <a:off x="382733" y="6104363"/>
            <a:ext cx="3610529"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：総務省「住民基本台帳に基づく人口、人口動態及び世帯数」</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4659487" y="6104363"/>
            <a:ext cx="4484513" cy="384977"/>
          </a:xfrm>
          <a:prstGeom prst="rect">
            <a:avLst/>
          </a:prstGeom>
          <a:noFill/>
        </p:spPr>
        <p:txBody>
          <a:bodyPr wrap="square" rtlCol="0">
            <a:spAutoFit/>
          </a:bodyPr>
          <a:lstStyle/>
          <a:p>
            <a:pPr>
              <a:lnSpc>
                <a:spcPts val="1100"/>
              </a:lnSpc>
            </a:pPr>
            <a:r>
              <a:rPr lang="ja-JP" altLang="en-US" sz="900" dirty="0" smtClean="0"/>
              <a:t>出典：厚生</a:t>
            </a:r>
            <a:r>
              <a:rPr lang="ja-JP" altLang="en-US" sz="900" dirty="0"/>
              <a:t>労働省「外国人雇用状況</a:t>
            </a:r>
            <a:r>
              <a:rPr lang="ja-JP" altLang="en-US" sz="900" dirty="0" smtClean="0"/>
              <a:t>」大阪府統計課「</a:t>
            </a:r>
            <a:r>
              <a:rPr lang="ja-JP" altLang="en-US" sz="900" dirty="0"/>
              <a:t>大阪の就業状況</a:t>
            </a:r>
            <a:r>
              <a:rPr lang="ja-JP" altLang="en-US" sz="900" dirty="0" smtClean="0"/>
              <a:t>」をもとに大阪府政策企画部作成</a:t>
            </a:r>
            <a:r>
              <a:rPr lang="ja-JP" altLang="en-US" sz="900" dirty="0"/>
              <a:t>	</a:t>
            </a:r>
            <a:r>
              <a:rPr lang="ja-JP" altLang="en-US" dirty="0"/>
              <a:t>		</a:t>
            </a:r>
          </a:p>
        </p:txBody>
      </p:sp>
      <p:pic>
        <p:nvPicPr>
          <p:cNvPr id="17" name="図 16"/>
          <p:cNvPicPr>
            <a:picLocks noChangeAspect="1"/>
          </p:cNvPicPr>
          <p:nvPr/>
        </p:nvPicPr>
        <p:blipFill>
          <a:blip r:embed="rId2"/>
          <a:stretch>
            <a:fillRect/>
          </a:stretch>
        </p:blipFill>
        <p:spPr>
          <a:xfrm>
            <a:off x="8452" y="2297872"/>
            <a:ext cx="4351182" cy="3331025"/>
          </a:xfrm>
          <a:prstGeom prst="rect">
            <a:avLst/>
          </a:prstGeom>
        </p:spPr>
      </p:pic>
      <p:sp>
        <p:nvSpPr>
          <p:cNvPr id="8" name="テキスト ボックス 7"/>
          <p:cNvSpPr txBox="1"/>
          <p:nvPr/>
        </p:nvSpPr>
        <p:spPr>
          <a:xfrm>
            <a:off x="4535996" y="1958264"/>
            <a:ext cx="612068" cy="192314"/>
          </a:xfrm>
          <a:prstGeom prst="rect">
            <a:avLst/>
          </a:prstGeom>
          <a:noFill/>
        </p:spPr>
        <p:txBody>
          <a:bodyPr vert="eaVert" wrap="square" rtlCol="0">
            <a:spAutoFit/>
          </a:bodyPr>
          <a:lstStyle/>
          <a:p>
            <a:endParaRPr kumimoji="1" lang="ja-JP" altLang="en-US" dirty="0"/>
          </a:p>
        </p:txBody>
      </p:sp>
      <p:sp>
        <p:nvSpPr>
          <p:cNvPr id="9" name="テキスト ボックス 8"/>
          <p:cNvSpPr txBox="1"/>
          <p:nvPr/>
        </p:nvSpPr>
        <p:spPr>
          <a:xfrm>
            <a:off x="4363336" y="2334072"/>
            <a:ext cx="967699" cy="230832"/>
          </a:xfrm>
          <a:prstGeom prst="rect">
            <a:avLst/>
          </a:prstGeom>
          <a:noFill/>
        </p:spPr>
        <p:txBody>
          <a:bodyPr wrap="square" rtlCol="0">
            <a:spAutoFit/>
          </a:bodyPr>
          <a:lstStyle/>
          <a:p>
            <a:r>
              <a:rPr kumimoji="1" lang="ja-JP" altLang="en-US" sz="900" dirty="0" smtClean="0"/>
              <a:t>（万人）</a:t>
            </a:r>
            <a:endParaRPr kumimoji="1" lang="ja-JP" altLang="en-US" sz="900" dirty="0"/>
          </a:p>
        </p:txBody>
      </p:sp>
      <p:sp>
        <p:nvSpPr>
          <p:cNvPr id="15" name="テキスト ボックス 14"/>
          <p:cNvSpPr txBox="1"/>
          <p:nvPr/>
        </p:nvSpPr>
        <p:spPr>
          <a:xfrm>
            <a:off x="8622552" y="2334072"/>
            <a:ext cx="967699" cy="230832"/>
          </a:xfrm>
          <a:prstGeom prst="rect">
            <a:avLst/>
          </a:prstGeom>
          <a:noFill/>
        </p:spPr>
        <p:txBody>
          <a:bodyPr wrap="square" rtlCol="0">
            <a:spAutoFit/>
          </a:bodyPr>
          <a:lstStyle/>
          <a:p>
            <a:r>
              <a:rPr kumimoji="1" lang="ja-JP" altLang="en-US" sz="900" dirty="0" smtClean="0"/>
              <a:t>（％）</a:t>
            </a:r>
            <a:endParaRPr kumimoji="1" lang="ja-JP" altLang="en-US" sz="900" dirty="0"/>
          </a:p>
        </p:txBody>
      </p:sp>
      <p:pic>
        <p:nvPicPr>
          <p:cNvPr id="22" name="図 21"/>
          <p:cNvPicPr>
            <a:picLocks noChangeAspect="1"/>
          </p:cNvPicPr>
          <p:nvPr/>
        </p:nvPicPr>
        <p:blipFill>
          <a:blip r:embed="rId3"/>
          <a:stretch>
            <a:fillRect/>
          </a:stretch>
        </p:blipFill>
        <p:spPr>
          <a:xfrm>
            <a:off x="4274041" y="2525486"/>
            <a:ext cx="4584589" cy="3139611"/>
          </a:xfrm>
          <a:prstGeom prst="rect">
            <a:avLst/>
          </a:prstGeom>
        </p:spPr>
      </p:pic>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14</a:t>
            </a:fld>
            <a:endParaRPr lang="ja-JP" altLang="en-US" dirty="0">
              <a:solidFill>
                <a:prstClr val="black"/>
              </a:solidFill>
            </a:endParaRPr>
          </a:p>
        </p:txBody>
      </p:sp>
    </p:spTree>
    <p:extLst>
      <p:ext uri="{BB962C8B-B14F-4D97-AF65-F5344CB8AC3E}">
        <p14:creationId xmlns:p14="http://schemas.microsoft.com/office/powerpoint/2010/main" val="2912547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15</a:t>
            </a:fld>
            <a:endParaRPr lang="ja-JP" altLang="en-US" dirty="0">
              <a:solidFill>
                <a:prstClr val="black"/>
              </a:solidFill>
            </a:endParaRPr>
          </a:p>
        </p:txBody>
      </p:sp>
      <p:sp>
        <p:nvSpPr>
          <p:cNvPr id="6" name="正方形/長方形 5"/>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近年、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交流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人口のうち来</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阪外国人旅行者数が大きく増加しており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のにぎわいや経済へ</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の好影響</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が期待されます。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395536" y="2245752"/>
            <a:ext cx="4127350" cy="3889585"/>
          </a:xfrm>
          <a:prstGeom prst="rect">
            <a:avLst/>
          </a:prstGeom>
        </p:spPr>
      </p:pic>
      <p:sp>
        <p:nvSpPr>
          <p:cNvPr id="7" name="Rectangle 2"/>
          <p:cNvSpPr>
            <a:spLocks noChangeArrowheads="1"/>
          </p:cNvSpPr>
          <p:nvPr/>
        </p:nvSpPr>
        <p:spPr bwMode="auto">
          <a:xfrm>
            <a:off x="344988" y="1750553"/>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■外国人訪問者数の推移（観光・レジャー目的）</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467544" y="6144094"/>
            <a:ext cx="390989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：「地域経済分析システム（</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RESAS</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）」より大阪府政策企画部作成</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3"/>
          <a:stretch>
            <a:fillRect/>
          </a:stretch>
        </p:blipFill>
        <p:spPr>
          <a:xfrm>
            <a:off x="4797955" y="2450848"/>
            <a:ext cx="4282645" cy="2998973"/>
          </a:xfrm>
          <a:prstGeom prst="rect">
            <a:avLst/>
          </a:prstGeom>
        </p:spPr>
      </p:pic>
      <p:sp>
        <p:nvSpPr>
          <p:cNvPr id="17" name="Rectangle 2"/>
          <p:cNvSpPr>
            <a:spLocks noChangeArrowheads="1"/>
          </p:cNvSpPr>
          <p:nvPr/>
        </p:nvSpPr>
        <p:spPr bwMode="auto">
          <a:xfrm>
            <a:off x="5148065" y="1750553"/>
            <a:ext cx="3816424" cy="6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■国別訪問者数の割合</a:t>
            </a:r>
            <a:endParaRPr lang="en-US" altLang="ja-JP"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fontAlgn="ctr">
              <a:spcBef>
                <a:spcPct val="0"/>
              </a:spcBef>
              <a:buClr>
                <a:srgbClr val="D6ECFF"/>
              </a:buClr>
              <a:buFont typeface="Wingdings" pitchFamily="2" charset="2"/>
              <a:buNone/>
            </a:pP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（観光・レジャー目的・</a:t>
            </a:r>
            <a:r>
              <a:rPr lang="en-US" altLang="ja-JP"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86916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楕円 11"/>
          <p:cNvSpPr/>
          <p:nvPr/>
        </p:nvSpPr>
        <p:spPr>
          <a:xfrm>
            <a:off x="1786840" y="5702045"/>
            <a:ext cx="1875581" cy="1002047"/>
          </a:xfrm>
          <a:prstGeom prst="ellipse">
            <a:avLst/>
          </a:prstGeom>
          <a:solidFill>
            <a:srgbClr val="FF7C8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正方形/長方形 4"/>
          <p:cNvSpPr/>
          <p:nvPr/>
        </p:nvSpPr>
        <p:spPr>
          <a:xfrm>
            <a:off x="104132" y="629784"/>
            <a:ext cx="8856984" cy="5734903"/>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期総合戦略について</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8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〇　大阪府で</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は、今後本格的に到来が予想される「人口減少・超高齢社会」においても、持続的発展を実現するため</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大阪府人口ビジョン</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中長期の人口見通し等を取りまとめるとともに、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取組みの方向性を位置づけました</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2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〇　これを踏まえ、</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大阪府まち・ひと・しごと総合戦略</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を策定し、</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年間でめざす</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べき方向性や施策を</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とりまとめ、取組みを進めてきました。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2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〇　めざすべき方向性の実現には、各施策の効果がすぐにあらわれるものではなく、継続した取組みが必要です。</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おいても</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、これまでの</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方向性を継続し、</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施策を推進して</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いきます</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また、３つの方向性を推進していくため</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期総合戦略で</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位置付けた６つの戦略は</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維持しつつ、第</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期総合戦略</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の振り返りや新たな動きを</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活かし、以下の新たな視点を加え、取組みを推進・加速化していくことにより、計画</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終了翌年の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大阪関西万博の開催に相応しいまちづくりを形成して</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いきます。</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2" name="正方形/長方形 1"/>
          <p:cNvSpPr/>
          <p:nvPr/>
        </p:nvSpPr>
        <p:spPr>
          <a:xfrm>
            <a:off x="1619672" y="5595316"/>
            <a:ext cx="6083866" cy="1217960"/>
          </a:xfrm>
          <a:prstGeom prst="rect">
            <a:avLst/>
          </a:prstGeom>
          <a:no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万博のインパクトを活かした</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取組みの</a:t>
            </a: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推進</a:t>
            </a:r>
            <a:endParaRPr kumimoji="1" lang="en-US" altLang="ja-JP"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を先進的に推進し、世界にも</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貢献</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スマートシティ実現に向けた</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外国人材の活用</a:t>
            </a:r>
            <a:endParaRPr kumimoji="1" lang="en-US" altLang="ja-JP"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環境にやさしい都市の</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実現</a:t>
            </a:r>
            <a:endParaRPr kumimoji="1" lang="en-US" altLang="ja-JP"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827785" y="5897032"/>
            <a:ext cx="18755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第</a:t>
            </a:r>
            <a:r>
              <a:rPr kumimoji="1" lang="en-US" altLang="ja-JP" sz="1600" b="0" i="0" u="none" strike="noStrike" kern="1200" cap="none" spc="0" normalizeH="0" baseline="0" noProof="0" dirty="0" smtClean="0">
                <a:ln>
                  <a:noFill/>
                </a:ln>
                <a:solidFill>
                  <a:prstClr val="black"/>
                </a:solidFill>
                <a:effectLst/>
                <a:uLnTx/>
                <a:uFillTx/>
                <a:latin typeface="Meiryo UI"/>
                <a:ea typeface="Meiryo UI"/>
                <a:cs typeface="+mn-cs"/>
              </a:rPr>
              <a:t>2</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期総合戦略で</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盛り込む新たな視点</a:t>
            </a:r>
          </a:p>
        </p:txBody>
      </p:sp>
      <p:sp>
        <p:nvSpPr>
          <p:cNvPr id="10" name="楕円 9"/>
          <p:cNvSpPr/>
          <p:nvPr/>
        </p:nvSpPr>
        <p:spPr>
          <a:xfrm>
            <a:off x="2781363" y="3655915"/>
            <a:ext cx="3600000" cy="1074865"/>
          </a:xfrm>
          <a:prstGeom prst="ellipse">
            <a:avLst/>
          </a:prstGeom>
          <a:solidFill>
            <a:srgbClr val="FF99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Ⅲ</a:t>
            </a:r>
            <a:r>
              <a:rPr kumimoji="1" lang="ja-JP" altLang="en-US" sz="1600" b="0" i="0" u="none" strike="noStrike" kern="1200" cap="none" spc="0" normalizeH="0" baseline="0" noProof="0" dirty="0" smtClean="0">
                <a:ln>
                  <a:noFill/>
                </a:ln>
                <a:solidFill>
                  <a:prstClr val="white"/>
                </a:solidFill>
                <a:effectLst/>
                <a:uLnTx/>
                <a:uFillTx/>
                <a:latin typeface="Meiryo UI"/>
                <a:ea typeface="Meiryo UI"/>
                <a:cs typeface="+mn-cs"/>
              </a:rPr>
              <a:t>　東西二極の一極としての社会経済構造の構築</a:t>
            </a:r>
            <a:endParaRPr kumimoji="1"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9" name="楕円 8"/>
          <p:cNvSpPr/>
          <p:nvPr/>
        </p:nvSpPr>
        <p:spPr>
          <a:xfrm>
            <a:off x="4355976" y="2958604"/>
            <a:ext cx="3600000" cy="1140645"/>
          </a:xfrm>
          <a:prstGeom prst="ellipse">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white"/>
                </a:solidFill>
                <a:effectLst/>
                <a:uLnTx/>
                <a:uFillTx/>
                <a:latin typeface="Meiryo UI"/>
                <a:ea typeface="Meiryo UI"/>
                <a:cs typeface="+mn-cs"/>
              </a:rPr>
              <a:t>Ⅱ</a:t>
            </a:r>
            <a:r>
              <a:rPr kumimoji="1" lang="ja-JP" altLang="en-US" sz="1600" b="0" i="0" u="none" strike="noStrike" kern="1200" cap="none" spc="0" normalizeH="0" baseline="0" noProof="0" dirty="0" smtClean="0">
                <a:ln>
                  <a:noFill/>
                </a:ln>
                <a:solidFill>
                  <a:prstClr val="white"/>
                </a:solidFill>
                <a:effectLst/>
                <a:uLnTx/>
                <a:uFillTx/>
                <a:latin typeface="Meiryo UI"/>
                <a:ea typeface="Meiryo UI"/>
                <a:cs typeface="+mn-cs"/>
              </a:rPr>
              <a:t>　人口減少、超高齢</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社会</a:t>
            </a:r>
            <a:r>
              <a:rPr kumimoji="1" lang="ja-JP" altLang="en-US" sz="1600" b="0" i="0" u="none" strike="noStrike" kern="1200" cap="none" spc="0" normalizeH="0" baseline="0" noProof="0" dirty="0" smtClean="0">
                <a:ln>
                  <a:noFill/>
                </a:ln>
                <a:solidFill>
                  <a:prstClr val="white"/>
                </a:solidFill>
                <a:effectLst/>
                <a:uLnTx/>
                <a:uFillTx/>
                <a:latin typeface="Meiryo UI"/>
                <a:ea typeface="Meiryo UI"/>
                <a:cs typeface="+mn-cs"/>
              </a:rPr>
              <a:t>でも持続可能な地域づくり</a:t>
            </a:r>
            <a:endParaRPr kumimoji="1"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8" name="楕円 7"/>
          <p:cNvSpPr/>
          <p:nvPr/>
        </p:nvSpPr>
        <p:spPr>
          <a:xfrm>
            <a:off x="1221550" y="2937644"/>
            <a:ext cx="3600000" cy="1140645"/>
          </a:xfrm>
          <a:prstGeom prst="ellipse">
            <a:avLst/>
          </a:prstGeom>
          <a:solidFill>
            <a:srgbClr val="4AD67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white"/>
                </a:solidFill>
                <a:effectLst/>
                <a:uLnTx/>
                <a:uFillTx/>
                <a:latin typeface="Meiryo UI"/>
                <a:ea typeface="Meiryo UI"/>
                <a:cs typeface="+mn-cs"/>
              </a:rPr>
              <a:t>Ⅰ</a:t>
            </a:r>
            <a:r>
              <a:rPr kumimoji="1" lang="ja-JP" altLang="en-US" sz="1600" b="0" i="0" u="none" strike="noStrike" kern="1200" cap="none" spc="0" normalizeH="0" baseline="0" noProof="0" dirty="0" smtClean="0">
                <a:ln>
                  <a:noFill/>
                </a:ln>
                <a:solidFill>
                  <a:prstClr val="white"/>
                </a:solidFill>
                <a:effectLst/>
                <a:uLnTx/>
                <a:uFillTx/>
                <a:latin typeface="Meiryo UI"/>
                <a:ea typeface="Meiryo UI"/>
                <a:cs typeface="+mn-cs"/>
              </a:rPr>
              <a:t>　若者が活躍でき、子育て安心の都市「大阪」の実現</a:t>
            </a:r>
            <a:endParaRPr kumimoji="1"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1598920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正方形/長方形 10"/>
          <p:cNvSpPr/>
          <p:nvPr/>
        </p:nvSpPr>
        <p:spPr>
          <a:xfrm>
            <a:off x="0" y="1788461"/>
            <a:ext cx="8856984" cy="338554"/>
          </a:xfrm>
          <a:prstGeom prst="rect">
            <a:avLst/>
          </a:prstGeom>
        </p:spPr>
        <p:txBody>
          <a:bodyPr wrap="square">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smtClean="0">
                <a:ln>
                  <a:noFill/>
                </a:ln>
                <a:solidFill>
                  <a:prstClr val="black"/>
                </a:solidFill>
                <a:effectLst/>
                <a:uLnTx/>
                <a:uFillTx/>
                <a:latin typeface="Meiryo UI"/>
                <a:ea typeface="Meiryo UI"/>
                <a:cs typeface="+mn-cs"/>
              </a:rPr>
              <a:t>総合戦略の推進</a:t>
            </a:r>
            <a:endParaRPr kumimoji="1" lang="en-US" altLang="ja-JP" sz="1600" b="1" i="0" u="none" strike="noStrike" kern="1200" cap="none" spc="0" normalizeH="0" baseline="0" noProof="0" dirty="0" smtClean="0">
              <a:ln>
                <a:noFill/>
              </a:ln>
              <a:solidFill>
                <a:prstClr val="black"/>
              </a:solidFill>
              <a:effectLst/>
              <a:uLnTx/>
              <a:uFillTx/>
              <a:latin typeface="Meiryo UI"/>
              <a:ea typeface="Meiryo UI"/>
              <a:cs typeface="+mn-cs"/>
            </a:endParaRPr>
          </a:p>
        </p:txBody>
      </p:sp>
      <p:sp>
        <p:nvSpPr>
          <p:cNvPr id="13" name="正方形/長方形 12"/>
          <p:cNvSpPr/>
          <p:nvPr/>
        </p:nvSpPr>
        <p:spPr>
          <a:xfrm>
            <a:off x="179512" y="2082126"/>
            <a:ext cx="8771956" cy="4524315"/>
          </a:xfrm>
          <a:prstGeom prst="rect">
            <a:avLst/>
          </a:prstGeom>
        </p:spPr>
        <p:txBody>
          <a:bodyPr wrap="square">
            <a:spAutoFit/>
          </a:bodyPr>
          <a:lstStyle/>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　まち・ひと・しごとの好循環の確立をめざして、毎年度、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の到達状況を確認・検証すること（</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サイクル）を通じて、各政策をブラッシュアップし、真に効果の高いものにしていきます。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サイクルの確立</a:t>
            </a:r>
            <a:endPar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６つ</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の基本目標ごと</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に施策（事業）がどれぐらい進捗しているかを客観的に判別しやすくなるよう、</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できるだけ数値を用いて、</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（重要事業評価指標）を設定しています。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地方創生の実現は、息の長い取組みが必要です。これらの指標（</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）をもとに、施策（事業）</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の効果を定期的に検証することで、「まち」「ひと」「しごと」の好循環の確立に向け、より効果の高い事</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業への重点化、見直し、組換えを行い、「具体的目標」の達成に向け、取組みを進めていきます。</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b</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推進にあたって</a:t>
            </a:r>
            <a:endPar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「具体的目標」については、毎年「産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官学金労</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言」の各分野の有識者等で</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構成する「</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大阪府まち・</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ひと・しごと創生推進審議会」において、進捗状況の確認・検証を行い、必要な見直しを行います。</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各施策については、実施部局が毎年</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の検証を行い、より効果の高い事業への重点化、見直し、　　　</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組換えを行います。</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地方版総合戦略のもう一つの策定主体である大阪府内の市町村との適切な役割分担や連携の</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もと、オール大阪で地方創生の取組みを推進していきます。</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79512" y="146838"/>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7" name="正方形/長方形 6"/>
          <p:cNvSpPr/>
          <p:nvPr/>
        </p:nvSpPr>
        <p:spPr>
          <a:xfrm>
            <a:off x="0" y="821746"/>
            <a:ext cx="8856984" cy="784830"/>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計画期間</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年度までの５年間とします。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08617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10380" y="764337"/>
            <a:ext cx="8643785" cy="6048000"/>
          </a:xfrm>
          <a:prstGeom prst="rect">
            <a:avLst/>
          </a:prstGeom>
          <a:ln w="38100" cmpd="dbl">
            <a:solidFill>
              <a:schemeClr val="dk1">
                <a:alpha val="96000"/>
              </a:schemeClr>
            </a:solidFill>
          </a:ln>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①　万博の開催決定</a:t>
            </a:r>
            <a:endParaRPr lang="en-US" altLang="ja-JP" sz="1400" b="1" dirty="0" smtClean="0">
              <a:solidFill>
                <a:schemeClr val="tx1"/>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0" name="正方形/長方形 9"/>
          <p:cNvSpPr/>
          <p:nvPr/>
        </p:nvSpPr>
        <p:spPr>
          <a:xfrm>
            <a:off x="438328" y="1513554"/>
            <a:ext cx="4078948" cy="1714857"/>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smtClean="0">
                <a:solidFill>
                  <a:schemeClr val="tx1"/>
                </a:solidFill>
              </a:rPr>
              <a:t>テーマ・サブテーマ・コンセプト</a:t>
            </a:r>
            <a:endParaRPr lang="en-US" altLang="ja-JP" sz="1400" b="1" u="sng" dirty="0">
              <a:solidFill>
                <a:schemeClr val="tx1"/>
              </a:solidFill>
            </a:endParaRPr>
          </a:p>
          <a:p>
            <a:pPr marL="144000" indent="-457200" algn="just"/>
            <a:r>
              <a:rPr lang="ja-JP" altLang="en-US" sz="1200" b="1" dirty="0" smtClean="0">
                <a:solidFill>
                  <a:schemeClr val="tx1"/>
                </a:solidFill>
              </a:rPr>
              <a:t>テーマ　　 ：</a:t>
            </a:r>
            <a:r>
              <a:rPr lang="ja-JP" altLang="en-US" sz="1200" b="1" dirty="0">
                <a:solidFill>
                  <a:schemeClr val="tx1"/>
                </a:solidFill>
              </a:rPr>
              <a:t>いのち輝く未来</a:t>
            </a:r>
            <a:r>
              <a:rPr lang="ja-JP" altLang="en-US" sz="1200" b="1" dirty="0" smtClean="0">
                <a:solidFill>
                  <a:schemeClr val="tx1"/>
                </a:solidFill>
              </a:rPr>
              <a:t>社会のデザイン</a:t>
            </a:r>
            <a:endParaRPr lang="en-US" altLang="ja-JP" sz="1200" b="1" dirty="0" smtClean="0">
              <a:solidFill>
                <a:schemeClr val="tx1"/>
              </a:solidFill>
            </a:endParaRPr>
          </a:p>
          <a:p>
            <a:pPr marL="144000" indent="-457200" algn="just"/>
            <a:r>
              <a:rPr lang="ja-JP" altLang="en-US" sz="1200" dirty="0" smtClean="0">
                <a:solidFill>
                  <a:schemeClr val="tx1"/>
                </a:solidFill>
              </a:rPr>
              <a:t>　　　　　     “</a:t>
            </a:r>
            <a:r>
              <a:rPr lang="en-US" altLang="ja-JP" sz="1200" dirty="0">
                <a:solidFill>
                  <a:schemeClr val="tx1"/>
                </a:solidFill>
              </a:rPr>
              <a:t>Designing Future Society for </a:t>
            </a:r>
            <a:r>
              <a:rPr lang="en-US" altLang="ja-JP" sz="1200" dirty="0" smtClean="0">
                <a:solidFill>
                  <a:schemeClr val="tx1"/>
                </a:solidFill>
              </a:rPr>
              <a:t>Our Lives”</a:t>
            </a:r>
          </a:p>
          <a:p>
            <a:pPr marL="144000" indent="-457200" algn="just"/>
            <a:endParaRPr lang="en-US" altLang="ja-JP" sz="600" b="1" dirty="0" smtClean="0">
              <a:solidFill>
                <a:schemeClr val="tx1"/>
              </a:solidFill>
            </a:endParaRPr>
          </a:p>
          <a:p>
            <a:pPr marL="144000" indent="-457200" algn="just"/>
            <a:r>
              <a:rPr lang="ja-JP" altLang="en-US" sz="1200" b="1" dirty="0" smtClean="0">
                <a:solidFill>
                  <a:schemeClr val="tx1"/>
                </a:solidFill>
              </a:rPr>
              <a:t>サブテーマ</a:t>
            </a:r>
            <a:r>
              <a:rPr lang="ja-JP" altLang="en-US" sz="1200" dirty="0" smtClean="0">
                <a:solidFill>
                  <a:schemeClr val="tx1"/>
                </a:solidFill>
              </a:rPr>
              <a:t>：</a:t>
            </a:r>
            <a:r>
              <a:rPr lang="en-US" altLang="ja-JP" sz="1200" dirty="0" smtClean="0">
                <a:solidFill>
                  <a:schemeClr val="tx1"/>
                </a:solidFill>
              </a:rPr>
              <a:t>Saving Lives(</a:t>
            </a:r>
            <a:r>
              <a:rPr lang="ja-JP" altLang="en-US" sz="1200" dirty="0">
                <a:solidFill>
                  <a:schemeClr val="tx1"/>
                </a:solidFill>
              </a:rPr>
              <a:t>いのちを救う</a:t>
            </a:r>
            <a:r>
              <a:rPr lang="en-US" altLang="ja-JP" sz="1200" dirty="0" smtClean="0">
                <a:solidFill>
                  <a:schemeClr val="tx1"/>
                </a:solidFill>
              </a:rPr>
              <a:t>)</a:t>
            </a:r>
          </a:p>
          <a:p>
            <a:pPr marL="144000" indent="-457200" algn="just"/>
            <a:r>
              <a:rPr lang="en-US" altLang="ja-JP" sz="1200" dirty="0">
                <a:solidFill>
                  <a:schemeClr val="tx1"/>
                </a:solidFill>
              </a:rPr>
              <a:t> </a:t>
            </a:r>
            <a:r>
              <a:rPr lang="en-US" altLang="ja-JP" sz="1200" dirty="0" smtClean="0">
                <a:solidFill>
                  <a:schemeClr val="tx1"/>
                </a:solidFill>
              </a:rPr>
              <a:t>              Empowering Lives(</a:t>
            </a:r>
            <a:r>
              <a:rPr lang="ja-JP" altLang="en-US" sz="1200" dirty="0">
                <a:solidFill>
                  <a:schemeClr val="tx1"/>
                </a:solidFill>
              </a:rPr>
              <a:t>いのちに力を与える</a:t>
            </a:r>
            <a:r>
              <a:rPr lang="en-US" altLang="ja-JP" sz="1200" dirty="0">
                <a:solidFill>
                  <a:schemeClr val="tx1"/>
                </a:solidFill>
              </a:rPr>
              <a:t>)</a:t>
            </a:r>
          </a:p>
          <a:p>
            <a:pPr marL="144000" indent="-457200" algn="just"/>
            <a:r>
              <a:rPr lang="en-US" altLang="ja-JP" sz="1200" dirty="0" smtClean="0">
                <a:solidFill>
                  <a:schemeClr val="tx1"/>
                </a:solidFill>
              </a:rPr>
              <a:t>               Connecting Lives(</a:t>
            </a:r>
            <a:r>
              <a:rPr lang="ja-JP" altLang="en-US" sz="1200" dirty="0">
                <a:solidFill>
                  <a:schemeClr val="tx1"/>
                </a:solidFill>
              </a:rPr>
              <a:t>いのちをつなぐ</a:t>
            </a:r>
            <a:r>
              <a:rPr lang="en-US" altLang="ja-JP" sz="1200" dirty="0" smtClean="0">
                <a:solidFill>
                  <a:schemeClr val="tx1"/>
                </a:solidFill>
              </a:rPr>
              <a:t>)</a:t>
            </a:r>
            <a:endParaRPr lang="en-US" altLang="ja-JP" sz="1200" strike="sngStrike" dirty="0" smtClean="0">
              <a:solidFill>
                <a:schemeClr val="tx1"/>
              </a:solidFill>
            </a:endParaRPr>
          </a:p>
          <a:p>
            <a:pPr marL="144000" indent="-457200" algn="just"/>
            <a:endParaRPr lang="en-US" altLang="ja-JP" sz="600" b="1" dirty="0" smtClean="0">
              <a:solidFill>
                <a:schemeClr val="tx1"/>
              </a:solidFill>
            </a:endParaRPr>
          </a:p>
          <a:p>
            <a:pPr marL="144000" indent="-457200" algn="just"/>
            <a:r>
              <a:rPr lang="ja-JP" altLang="en-US" sz="1200" b="1" dirty="0" smtClean="0">
                <a:solidFill>
                  <a:schemeClr val="tx1"/>
                </a:solidFill>
              </a:rPr>
              <a:t>コンセプト</a:t>
            </a:r>
            <a:r>
              <a:rPr lang="ja-JP" altLang="en-US" sz="1200" dirty="0" smtClean="0">
                <a:solidFill>
                  <a:schemeClr val="tx1"/>
                </a:solidFill>
              </a:rPr>
              <a:t>：未来社会の実験場“</a:t>
            </a:r>
            <a:r>
              <a:rPr lang="en-US" altLang="ja-JP" sz="1200" dirty="0" smtClean="0">
                <a:solidFill>
                  <a:schemeClr val="tx1"/>
                </a:solidFill>
              </a:rPr>
              <a:t>People’s Living Lab</a:t>
            </a:r>
            <a:r>
              <a:rPr lang="ja-JP" altLang="en-US" sz="1200" dirty="0" smtClean="0">
                <a:solidFill>
                  <a:schemeClr val="tx1"/>
                </a:solidFill>
              </a:rPr>
              <a:t>”</a:t>
            </a:r>
            <a:endParaRPr lang="en-US" altLang="ja-JP" sz="1200" dirty="0">
              <a:solidFill>
                <a:schemeClr val="tx1"/>
              </a:solidFill>
            </a:endParaRPr>
          </a:p>
        </p:txBody>
      </p:sp>
      <p:sp>
        <p:nvSpPr>
          <p:cNvPr id="11" name="正方形/長方形 10"/>
          <p:cNvSpPr/>
          <p:nvPr/>
        </p:nvSpPr>
        <p:spPr>
          <a:xfrm>
            <a:off x="432314" y="3461156"/>
            <a:ext cx="4078948" cy="3140401"/>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ja-JP" altLang="en-US" sz="1400" b="1" u="sng" dirty="0" smtClean="0">
                <a:solidFill>
                  <a:schemeClr val="tx1"/>
                </a:solidFill>
              </a:rPr>
              <a:t>大阪・関西万博における３つのポイント</a:t>
            </a:r>
            <a:endParaRPr lang="en-US" altLang="ja-JP" sz="1400" b="1" u="sng" strike="sngStrike" dirty="0" smtClean="0">
              <a:solidFill>
                <a:schemeClr val="tx1"/>
              </a:solidFill>
            </a:endParaRPr>
          </a:p>
          <a:p>
            <a:pPr algn="just">
              <a:lnSpc>
                <a:spcPct val="150000"/>
              </a:lnSpc>
            </a:pPr>
            <a:r>
              <a:rPr lang="ja-JP" altLang="en-US" sz="1200" b="1" dirty="0" smtClean="0">
                <a:solidFill>
                  <a:schemeClr val="tx1"/>
                </a:solidFill>
              </a:rPr>
              <a:t>１．</a:t>
            </a:r>
            <a:r>
              <a:rPr lang="en-US" altLang="ja-JP" sz="1200" b="1" dirty="0" smtClean="0">
                <a:solidFill>
                  <a:schemeClr val="tx1"/>
                </a:solidFill>
              </a:rPr>
              <a:t>SDGs</a:t>
            </a:r>
            <a:r>
              <a:rPr lang="ja-JP" altLang="en-US" sz="1200" b="1" dirty="0" smtClean="0">
                <a:solidFill>
                  <a:schemeClr val="tx1"/>
                </a:solidFill>
              </a:rPr>
              <a:t>の達成に向けた万博</a:t>
            </a:r>
            <a:endParaRPr lang="en-US" altLang="ja-JP" sz="1200" b="1" dirty="0" smtClean="0">
              <a:solidFill>
                <a:schemeClr val="tx1"/>
              </a:solidFill>
            </a:endParaRPr>
          </a:p>
          <a:p>
            <a:pPr marL="171450" indent="-171450" algn="just">
              <a:lnSpc>
                <a:spcPts val="1400"/>
              </a:lnSpc>
              <a:buFont typeface="Arial" panose="020B0604020202020204" pitchFamily="34" charset="0"/>
              <a:buChar char="•"/>
            </a:pPr>
            <a:r>
              <a:rPr lang="en-US" altLang="ja-JP" sz="1100" dirty="0" smtClean="0">
                <a:solidFill>
                  <a:schemeClr val="tx1"/>
                </a:solidFill>
              </a:rPr>
              <a:t>Society5.0</a:t>
            </a:r>
            <a:r>
              <a:rPr lang="ja-JP" altLang="en-US" sz="1100" dirty="0" smtClean="0">
                <a:solidFill>
                  <a:schemeClr val="tx1"/>
                </a:solidFill>
              </a:rPr>
              <a:t>に向けた成長戦略を一層加速させるとともに、途上国を含めた多くの参加国と共に創る万博とすること（</a:t>
            </a:r>
            <a:r>
              <a:rPr lang="en-US" altLang="ja-JP" sz="1100" dirty="0" smtClean="0">
                <a:solidFill>
                  <a:schemeClr val="tx1"/>
                </a:solidFill>
              </a:rPr>
              <a:t>Co-creation</a:t>
            </a:r>
            <a:r>
              <a:rPr lang="ja-JP" altLang="en-US" sz="1100" dirty="0" smtClean="0">
                <a:solidFill>
                  <a:schemeClr val="tx1"/>
                </a:solidFill>
              </a:rPr>
              <a:t>）が重要。</a:t>
            </a:r>
            <a:endParaRPr lang="en-US" altLang="ja-JP" sz="1100" dirty="0" smtClean="0">
              <a:solidFill>
                <a:schemeClr val="tx1"/>
              </a:solidFill>
            </a:endParaRPr>
          </a:p>
          <a:p>
            <a:pPr algn="just">
              <a:lnSpc>
                <a:spcPct val="150000"/>
              </a:lnSpc>
            </a:pPr>
            <a:r>
              <a:rPr lang="ja-JP" altLang="en-US" sz="1200" b="1" dirty="0" smtClean="0">
                <a:solidFill>
                  <a:schemeClr val="tx1"/>
                </a:solidFill>
              </a:rPr>
              <a:t>２．未来社会の実験場として</a:t>
            </a:r>
            <a:endParaRPr lang="en-US" altLang="ja-JP" sz="1200" b="1" dirty="0" smtClean="0">
              <a:solidFill>
                <a:schemeClr val="tx1"/>
              </a:solidFill>
            </a:endParaRPr>
          </a:p>
          <a:p>
            <a:pPr marL="171450" indent="-171450" algn="just">
              <a:lnSpc>
                <a:spcPts val="1400"/>
              </a:lnSpc>
              <a:buFont typeface="Arial" panose="020B0604020202020204" pitchFamily="34" charset="0"/>
              <a:buChar char="•"/>
            </a:pPr>
            <a:r>
              <a:rPr lang="ja-JP" altLang="en-US" sz="1100" dirty="0" smtClean="0">
                <a:solidFill>
                  <a:schemeClr val="tx1"/>
                </a:solidFill>
              </a:rPr>
              <a:t>万博を、新たなアイデアが続々と生み出され、社会実装に向けて試行される「未来社会の実験場」とする。</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smtClean="0">
                <a:solidFill>
                  <a:schemeClr val="tx1"/>
                </a:solidFill>
              </a:rPr>
              <a:t>実験的なプロジェクトを推進する仕組みを設けるとともに、国内外の新たな人材を登用するなど、イノベーションの創出に向けた工夫を凝らすことが重要。</a:t>
            </a:r>
            <a:endParaRPr lang="en-US" altLang="ja-JP" sz="1100" dirty="0" smtClean="0">
              <a:solidFill>
                <a:schemeClr val="tx1"/>
              </a:solidFill>
            </a:endParaRPr>
          </a:p>
          <a:p>
            <a:pPr algn="just">
              <a:lnSpc>
                <a:spcPct val="150000"/>
              </a:lnSpc>
            </a:pPr>
            <a:r>
              <a:rPr lang="ja-JP" altLang="en-US" sz="1200" b="1" dirty="0" smtClean="0">
                <a:solidFill>
                  <a:schemeClr val="tx1"/>
                </a:solidFill>
              </a:rPr>
              <a:t>３．地域経済活性化の起爆剤に</a:t>
            </a:r>
            <a:endParaRPr lang="en-US" altLang="ja-JP" sz="1200" b="1" dirty="0" smtClean="0">
              <a:solidFill>
                <a:schemeClr val="tx1"/>
              </a:solidFill>
            </a:endParaRPr>
          </a:p>
          <a:p>
            <a:pPr marL="171450" indent="-171450" algn="just">
              <a:lnSpc>
                <a:spcPts val="1400"/>
              </a:lnSpc>
              <a:buFont typeface="Arial" panose="020B0604020202020204" pitchFamily="34" charset="0"/>
              <a:buChar char="•"/>
            </a:pPr>
            <a:r>
              <a:rPr lang="ja-JP" altLang="en-US" sz="1100" dirty="0" smtClean="0">
                <a:solidFill>
                  <a:schemeClr val="tx1"/>
                </a:solidFill>
              </a:rPr>
              <a:t>万博は、日本の魅力を世界に発信する絶好の機会。</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smtClean="0">
                <a:solidFill>
                  <a:schemeClr val="tx1"/>
                </a:solidFill>
              </a:rPr>
              <a:t>大阪・関西のみならず、日本各地を訪れる観光客を増大させ、地域経済が活性化する「起爆剤」とする。</a:t>
            </a:r>
            <a:endParaRPr lang="en-US" altLang="ja-JP" sz="1100" dirty="0">
              <a:solidFill>
                <a:schemeClr val="tx1"/>
              </a:solidFill>
            </a:endParaRPr>
          </a:p>
        </p:txBody>
      </p:sp>
      <p:sp>
        <p:nvSpPr>
          <p:cNvPr id="12" name="正方形/長方形 11"/>
          <p:cNvSpPr/>
          <p:nvPr/>
        </p:nvSpPr>
        <p:spPr>
          <a:xfrm>
            <a:off x="4666903" y="1513555"/>
            <a:ext cx="4153569" cy="5089464"/>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smtClean="0">
                <a:solidFill>
                  <a:schemeClr val="tx1"/>
                </a:solidFill>
              </a:rPr>
              <a:t>基本</a:t>
            </a:r>
            <a:r>
              <a:rPr lang="ja-JP" altLang="en-US" sz="1400" b="1" u="sng" dirty="0">
                <a:solidFill>
                  <a:schemeClr val="tx1"/>
                </a:solidFill>
              </a:rPr>
              <a:t>事項</a:t>
            </a:r>
            <a:endParaRPr lang="en-US" altLang="ja-JP" sz="1400" b="1" u="sng" dirty="0">
              <a:solidFill>
                <a:schemeClr val="tx1"/>
              </a:solidFill>
            </a:endParaRPr>
          </a:p>
          <a:p>
            <a:pPr marL="144000" indent="-457200" algn="just">
              <a:lnSpc>
                <a:spcPts val="1600"/>
              </a:lnSpc>
            </a:pPr>
            <a:r>
              <a:rPr lang="ja-JP" altLang="en-US" sz="1200" b="1" dirty="0" smtClean="0">
                <a:solidFill>
                  <a:schemeClr val="tx1"/>
                </a:solidFill>
              </a:rPr>
              <a:t>①開催場所　　</a:t>
            </a:r>
            <a:r>
              <a:rPr lang="ja-JP" altLang="en-US" sz="1200" dirty="0" smtClean="0">
                <a:solidFill>
                  <a:schemeClr val="tx1"/>
                </a:solidFill>
              </a:rPr>
              <a:t>夢洲（大阪市此花区）</a:t>
            </a:r>
            <a:endParaRPr lang="en-US" altLang="ja-JP" sz="1200" dirty="0" smtClean="0">
              <a:solidFill>
                <a:schemeClr val="tx1"/>
              </a:solidFill>
            </a:endParaRPr>
          </a:p>
          <a:p>
            <a:pPr marL="144000" indent="-457200" algn="just">
              <a:lnSpc>
                <a:spcPts val="1600"/>
              </a:lnSpc>
            </a:pPr>
            <a:r>
              <a:rPr lang="ja-JP" altLang="en-US" sz="1200" b="1" dirty="0" smtClean="0">
                <a:solidFill>
                  <a:schemeClr val="tx1"/>
                </a:solidFill>
              </a:rPr>
              <a:t>②開催期間　　</a:t>
            </a:r>
            <a:r>
              <a:rPr lang="en-US" altLang="ja-JP" sz="1200" dirty="0" smtClean="0">
                <a:solidFill>
                  <a:schemeClr val="tx1"/>
                </a:solidFill>
              </a:rPr>
              <a:t>2025</a:t>
            </a:r>
            <a:r>
              <a:rPr lang="ja-JP" altLang="en-US" sz="1200" dirty="0" smtClean="0">
                <a:solidFill>
                  <a:schemeClr val="tx1"/>
                </a:solidFill>
              </a:rPr>
              <a:t>年</a:t>
            </a:r>
            <a:r>
              <a:rPr lang="en-US" altLang="ja-JP" sz="1200" dirty="0" smtClean="0">
                <a:solidFill>
                  <a:schemeClr val="tx1"/>
                </a:solidFill>
              </a:rPr>
              <a:t>4</a:t>
            </a:r>
            <a:r>
              <a:rPr lang="ja-JP" altLang="en-US" sz="1200" dirty="0" smtClean="0">
                <a:solidFill>
                  <a:schemeClr val="tx1"/>
                </a:solidFill>
              </a:rPr>
              <a:t>月</a:t>
            </a:r>
            <a:r>
              <a:rPr lang="en-US" altLang="ja-JP" sz="1200" dirty="0" smtClean="0">
                <a:solidFill>
                  <a:schemeClr val="tx1"/>
                </a:solidFill>
              </a:rPr>
              <a:t>13</a:t>
            </a:r>
            <a:r>
              <a:rPr lang="ja-JP" altLang="en-US" sz="1200" dirty="0" smtClean="0">
                <a:solidFill>
                  <a:schemeClr val="tx1"/>
                </a:solidFill>
              </a:rPr>
              <a:t>日～</a:t>
            </a:r>
            <a:r>
              <a:rPr lang="en-US" altLang="ja-JP" sz="1200" dirty="0" smtClean="0">
                <a:solidFill>
                  <a:schemeClr val="tx1"/>
                </a:solidFill>
              </a:rPr>
              <a:t>10</a:t>
            </a:r>
            <a:r>
              <a:rPr lang="ja-JP" altLang="en-US" sz="1200" dirty="0" smtClean="0">
                <a:solidFill>
                  <a:schemeClr val="tx1"/>
                </a:solidFill>
              </a:rPr>
              <a:t>月</a:t>
            </a:r>
            <a:r>
              <a:rPr lang="en-US" altLang="ja-JP" sz="1200" dirty="0" smtClean="0">
                <a:solidFill>
                  <a:schemeClr val="tx1"/>
                </a:solidFill>
              </a:rPr>
              <a:t>13</a:t>
            </a:r>
            <a:r>
              <a:rPr lang="ja-JP" altLang="en-US" sz="1200" dirty="0" smtClean="0">
                <a:solidFill>
                  <a:schemeClr val="tx1"/>
                </a:solidFill>
              </a:rPr>
              <a:t>日（</a:t>
            </a:r>
            <a:r>
              <a:rPr lang="en-US" altLang="ja-JP" sz="1200" dirty="0" smtClean="0">
                <a:solidFill>
                  <a:schemeClr val="tx1"/>
                </a:solidFill>
              </a:rPr>
              <a:t>184</a:t>
            </a:r>
            <a:r>
              <a:rPr lang="ja-JP" altLang="en-US" sz="1200" dirty="0" smtClean="0">
                <a:solidFill>
                  <a:schemeClr val="tx1"/>
                </a:solidFill>
              </a:rPr>
              <a:t>日間）</a:t>
            </a:r>
            <a:endParaRPr lang="en-US" altLang="ja-JP" sz="1200" dirty="0" smtClean="0">
              <a:solidFill>
                <a:schemeClr val="tx1"/>
              </a:solidFill>
            </a:endParaRPr>
          </a:p>
          <a:p>
            <a:pPr marL="144000" indent="-457200" algn="just">
              <a:lnSpc>
                <a:spcPts val="1600"/>
              </a:lnSpc>
            </a:pPr>
            <a:r>
              <a:rPr lang="ja-JP" altLang="en-US" sz="1200" b="1" dirty="0" smtClean="0">
                <a:solidFill>
                  <a:schemeClr val="tx1"/>
                </a:solidFill>
              </a:rPr>
              <a:t>③入場者</a:t>
            </a:r>
            <a:r>
              <a:rPr lang="ja-JP" altLang="en-US" sz="1000" b="1" dirty="0" smtClean="0">
                <a:solidFill>
                  <a:schemeClr val="tx1"/>
                </a:solidFill>
              </a:rPr>
              <a:t>（想定）</a:t>
            </a:r>
            <a:r>
              <a:rPr lang="ja-JP" altLang="en-US" sz="1200" b="1" dirty="0" smtClean="0">
                <a:solidFill>
                  <a:schemeClr val="tx1"/>
                </a:solidFill>
              </a:rPr>
              <a:t>　</a:t>
            </a:r>
            <a:r>
              <a:rPr lang="ja-JP" altLang="en-US" sz="1200" dirty="0" smtClean="0">
                <a:solidFill>
                  <a:schemeClr val="tx1"/>
                </a:solidFill>
              </a:rPr>
              <a:t>　約</a:t>
            </a:r>
            <a:r>
              <a:rPr lang="en-US" altLang="ja-JP" sz="1200" dirty="0" smtClean="0">
                <a:solidFill>
                  <a:schemeClr val="tx1"/>
                </a:solidFill>
              </a:rPr>
              <a:t>2,800</a:t>
            </a:r>
            <a:r>
              <a:rPr lang="ja-JP" altLang="en-US" sz="1200" dirty="0" smtClean="0">
                <a:solidFill>
                  <a:schemeClr val="tx1"/>
                </a:solidFill>
              </a:rPr>
              <a:t>万人</a:t>
            </a:r>
            <a:endParaRPr lang="en-US" altLang="ja-JP" sz="1200" dirty="0" smtClean="0">
              <a:solidFill>
                <a:schemeClr val="tx1"/>
              </a:solidFill>
            </a:endParaRPr>
          </a:p>
          <a:p>
            <a:pPr marL="144000" indent="-457200" algn="just">
              <a:lnSpc>
                <a:spcPts val="1600"/>
              </a:lnSpc>
            </a:pPr>
            <a:r>
              <a:rPr lang="ja-JP" altLang="en-US" sz="1200" b="1" dirty="0" smtClean="0">
                <a:solidFill>
                  <a:schemeClr val="tx1"/>
                </a:solidFill>
              </a:rPr>
              <a:t>④開催経費</a:t>
            </a:r>
            <a:r>
              <a:rPr lang="ja-JP" altLang="en-US" sz="1000" b="1" dirty="0" smtClean="0">
                <a:solidFill>
                  <a:schemeClr val="tx1"/>
                </a:solidFill>
              </a:rPr>
              <a:t>（想定）　</a:t>
            </a:r>
            <a:r>
              <a:rPr lang="ja-JP" altLang="en-US" sz="1000" dirty="0" smtClean="0">
                <a:solidFill>
                  <a:schemeClr val="tx1"/>
                </a:solidFill>
              </a:rPr>
              <a:t>　</a:t>
            </a:r>
            <a:r>
              <a:rPr lang="en-US" altLang="ja-JP" sz="1200" dirty="0" smtClean="0">
                <a:solidFill>
                  <a:schemeClr val="tx1"/>
                </a:solidFill>
              </a:rPr>
              <a:t>&lt;</a:t>
            </a:r>
            <a:r>
              <a:rPr lang="ja-JP" altLang="en-US" sz="1200" dirty="0" smtClean="0">
                <a:solidFill>
                  <a:schemeClr val="tx1"/>
                </a:solidFill>
              </a:rPr>
              <a:t>会場建設費</a:t>
            </a:r>
            <a:r>
              <a:rPr lang="en-US" altLang="ja-JP" sz="1200" dirty="0" smtClean="0">
                <a:solidFill>
                  <a:schemeClr val="tx1"/>
                </a:solidFill>
              </a:rPr>
              <a:t>&gt;1,250</a:t>
            </a:r>
            <a:r>
              <a:rPr lang="ja-JP" altLang="en-US" sz="1200" dirty="0" smtClean="0">
                <a:solidFill>
                  <a:schemeClr val="tx1"/>
                </a:solidFill>
              </a:rPr>
              <a:t>億円</a:t>
            </a:r>
            <a:endParaRPr lang="en-US" altLang="ja-JP" sz="1200" dirty="0" smtClean="0">
              <a:solidFill>
                <a:schemeClr val="tx1"/>
              </a:solidFill>
            </a:endParaRPr>
          </a:p>
          <a:p>
            <a:pPr marL="144000" indent="-457200" algn="just">
              <a:lnSpc>
                <a:spcPts val="1600"/>
              </a:lnSpc>
            </a:pPr>
            <a:r>
              <a:rPr lang="ja-JP" altLang="en-US" sz="1200" dirty="0">
                <a:solidFill>
                  <a:schemeClr val="tx1"/>
                </a:solidFill>
              </a:rPr>
              <a:t>　</a:t>
            </a:r>
            <a:r>
              <a:rPr lang="ja-JP" altLang="en-US" sz="1200" dirty="0" smtClean="0">
                <a:solidFill>
                  <a:schemeClr val="tx1"/>
                </a:solidFill>
              </a:rPr>
              <a:t>　　　　　　　　　　　　　</a:t>
            </a:r>
            <a:r>
              <a:rPr lang="en-US" altLang="ja-JP" sz="1200" dirty="0" smtClean="0">
                <a:solidFill>
                  <a:schemeClr val="tx1"/>
                </a:solidFill>
              </a:rPr>
              <a:t>&lt;</a:t>
            </a:r>
            <a:r>
              <a:rPr lang="ja-JP" altLang="en-US" sz="1200" dirty="0" smtClean="0">
                <a:solidFill>
                  <a:schemeClr val="tx1"/>
                </a:solidFill>
              </a:rPr>
              <a:t>事業運営費</a:t>
            </a:r>
            <a:r>
              <a:rPr lang="en-US" altLang="ja-JP" sz="1200" dirty="0" smtClean="0">
                <a:solidFill>
                  <a:schemeClr val="tx1"/>
                </a:solidFill>
              </a:rPr>
              <a:t>&gt;</a:t>
            </a:r>
            <a:r>
              <a:rPr lang="ja-JP" altLang="en-US" sz="1200" dirty="0" smtClean="0">
                <a:solidFill>
                  <a:schemeClr val="tx1"/>
                </a:solidFill>
              </a:rPr>
              <a:t>　</a:t>
            </a:r>
            <a:r>
              <a:rPr lang="ja-JP" altLang="en-US" sz="1200" dirty="0">
                <a:solidFill>
                  <a:schemeClr val="tx1"/>
                </a:solidFill>
              </a:rPr>
              <a:t> </a:t>
            </a:r>
            <a:r>
              <a:rPr lang="en-US" altLang="ja-JP" sz="1200" dirty="0" smtClean="0">
                <a:solidFill>
                  <a:schemeClr val="tx1"/>
                </a:solidFill>
              </a:rPr>
              <a:t>809</a:t>
            </a:r>
            <a:r>
              <a:rPr lang="ja-JP" altLang="en-US" sz="1200" dirty="0" smtClean="0">
                <a:solidFill>
                  <a:schemeClr val="tx1"/>
                </a:solidFill>
              </a:rPr>
              <a:t>億円</a:t>
            </a:r>
            <a:endParaRPr lang="en-US" altLang="ja-JP" sz="1200" dirty="0" smtClean="0">
              <a:solidFill>
                <a:schemeClr val="tx1"/>
              </a:solidFill>
            </a:endParaRPr>
          </a:p>
          <a:p>
            <a:pPr marL="144000" indent="-457200" algn="just">
              <a:lnSpc>
                <a:spcPts val="1600"/>
              </a:lnSpc>
            </a:pPr>
            <a:r>
              <a:rPr lang="ja-JP" altLang="en-US" sz="1200" b="1" dirty="0" smtClean="0">
                <a:solidFill>
                  <a:schemeClr val="tx1"/>
                </a:solidFill>
              </a:rPr>
              <a:t>⑤経済波及効果</a:t>
            </a:r>
            <a:r>
              <a:rPr lang="ja-JP" altLang="en-US" sz="1000" b="1" dirty="0" smtClean="0">
                <a:solidFill>
                  <a:schemeClr val="tx1"/>
                </a:solidFill>
              </a:rPr>
              <a:t>（経産省試算）</a:t>
            </a:r>
            <a:r>
              <a:rPr lang="ja-JP" altLang="en-US" sz="1200" b="1" dirty="0" smtClean="0">
                <a:solidFill>
                  <a:schemeClr val="tx1"/>
                </a:solidFill>
              </a:rPr>
              <a:t>　</a:t>
            </a:r>
            <a:r>
              <a:rPr lang="en-US" altLang="ja-JP" sz="1200" dirty="0" smtClean="0">
                <a:solidFill>
                  <a:schemeClr val="tx1"/>
                </a:solidFill>
              </a:rPr>
              <a:t>2</a:t>
            </a:r>
            <a:r>
              <a:rPr lang="en-US" altLang="ja-JP" sz="1200" dirty="0">
                <a:solidFill>
                  <a:schemeClr val="tx1"/>
                </a:solidFill>
              </a:rPr>
              <a:t>.0</a:t>
            </a:r>
            <a:r>
              <a:rPr lang="ja-JP" altLang="en-US" sz="1200" dirty="0" smtClean="0">
                <a:solidFill>
                  <a:schemeClr val="tx1"/>
                </a:solidFill>
              </a:rPr>
              <a:t>兆円</a:t>
            </a:r>
            <a:endParaRPr lang="en-US" altLang="ja-JP" sz="1200" dirty="0" smtClean="0">
              <a:solidFill>
                <a:schemeClr val="tx1"/>
              </a:solidFill>
            </a:endParaRPr>
          </a:p>
          <a:p>
            <a:pPr marL="144000" indent="-457200" algn="just">
              <a:lnSpc>
                <a:spcPts val="1300"/>
              </a:lnSpc>
            </a:pPr>
            <a:r>
              <a:rPr lang="ja-JP" altLang="en-US" sz="1050" dirty="0" smtClean="0">
                <a:solidFill>
                  <a:schemeClr val="tx1"/>
                </a:solidFill>
              </a:rPr>
              <a:t>　（建設費約</a:t>
            </a:r>
            <a:r>
              <a:rPr lang="en-US" altLang="ja-JP" sz="1050" dirty="0" smtClean="0">
                <a:solidFill>
                  <a:schemeClr val="tx1"/>
                </a:solidFill>
              </a:rPr>
              <a:t>0.4</a:t>
            </a:r>
            <a:r>
              <a:rPr lang="ja-JP" altLang="en-US" sz="1050" dirty="0" smtClean="0">
                <a:solidFill>
                  <a:schemeClr val="tx1"/>
                </a:solidFill>
              </a:rPr>
              <a:t>兆円、運営費約</a:t>
            </a:r>
            <a:r>
              <a:rPr lang="en-US" altLang="ja-JP" sz="1050" dirty="0" smtClean="0">
                <a:solidFill>
                  <a:schemeClr val="tx1"/>
                </a:solidFill>
              </a:rPr>
              <a:t>0.5</a:t>
            </a:r>
            <a:r>
              <a:rPr lang="ja-JP" altLang="en-US" sz="1050" dirty="0" smtClean="0">
                <a:solidFill>
                  <a:schemeClr val="tx1"/>
                </a:solidFill>
              </a:rPr>
              <a:t>兆円、消費支出約</a:t>
            </a:r>
            <a:r>
              <a:rPr lang="en-US" altLang="ja-JP" sz="1050" dirty="0" smtClean="0">
                <a:solidFill>
                  <a:schemeClr val="tx1"/>
                </a:solidFill>
              </a:rPr>
              <a:t>1.1</a:t>
            </a:r>
            <a:r>
              <a:rPr lang="ja-JP" altLang="en-US" sz="1050" dirty="0" smtClean="0">
                <a:solidFill>
                  <a:schemeClr val="tx1"/>
                </a:solidFill>
              </a:rPr>
              <a:t>兆円）</a:t>
            </a:r>
            <a:endParaRPr lang="en-US" altLang="ja-JP" sz="1200" dirty="0">
              <a:solidFill>
                <a:schemeClr val="tx1"/>
              </a:solidFill>
            </a:endParaRPr>
          </a:p>
        </p:txBody>
      </p:sp>
      <p:sp>
        <p:nvSpPr>
          <p:cNvPr id="13" name="正方形/長方形 12"/>
          <p:cNvSpPr/>
          <p:nvPr/>
        </p:nvSpPr>
        <p:spPr>
          <a:xfrm>
            <a:off x="493052" y="1022361"/>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en-US" altLang="ja-JP" sz="1400" dirty="0" smtClean="0"/>
              <a:t>2018</a:t>
            </a:r>
            <a:r>
              <a:rPr lang="ja-JP" altLang="en-US" sz="1400" dirty="0" smtClean="0"/>
              <a:t>年</a:t>
            </a:r>
            <a:r>
              <a:rPr lang="en-US" altLang="ja-JP" sz="1400" dirty="0"/>
              <a:t>11</a:t>
            </a:r>
            <a:r>
              <a:rPr lang="ja-JP" altLang="en-US" sz="1400" dirty="0" smtClean="0"/>
              <a:t>月に</a:t>
            </a:r>
            <a:r>
              <a:rPr lang="ja-JP" altLang="en-US" sz="1400" dirty="0"/>
              <a:t>開催された博覧会国際事務局（</a:t>
            </a:r>
            <a:r>
              <a:rPr lang="en-US" altLang="ja-JP" sz="1400" dirty="0"/>
              <a:t>BIE</a:t>
            </a:r>
            <a:r>
              <a:rPr lang="ja-JP" altLang="en-US" sz="1400" dirty="0"/>
              <a:t>）の総会に</a:t>
            </a:r>
            <a:r>
              <a:rPr lang="ja-JP" altLang="en-US" sz="1400" dirty="0" smtClean="0"/>
              <a:t>おいて、</a:t>
            </a:r>
            <a:r>
              <a:rPr lang="en-US" altLang="ja-JP" sz="1400" dirty="0"/>
              <a:t>2025</a:t>
            </a:r>
            <a:r>
              <a:rPr lang="ja-JP" altLang="en-US" sz="1400" dirty="0"/>
              <a:t>年国際博覧会の開催地が日本（大阪・関西）に決定しました</a:t>
            </a:r>
            <a:r>
              <a:rPr lang="ja-JP" altLang="en-US" sz="1400" dirty="0" smtClean="0"/>
              <a:t>。</a:t>
            </a:r>
            <a:endParaRPr lang="en-US" altLang="ja-JP" sz="1400" dirty="0">
              <a:solidFill>
                <a:schemeClr val="tx1"/>
              </a:solidFill>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009" y="5298701"/>
            <a:ext cx="1850333" cy="1141281"/>
          </a:xfrm>
          <a:prstGeom prst="rect">
            <a:avLst/>
          </a:prstGeom>
        </p:spPr>
      </p:pic>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l="-1942" t="23803" r="38927" b="7173"/>
          <a:stretch/>
        </p:blipFill>
        <p:spPr>
          <a:xfrm>
            <a:off x="4648244" y="3326922"/>
            <a:ext cx="4095830" cy="1929114"/>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1387" y="5298702"/>
            <a:ext cx="2117269" cy="1141281"/>
          </a:xfrm>
          <a:prstGeom prst="rect">
            <a:avLst/>
          </a:prstGeom>
        </p:spPr>
      </p:pic>
      <p:sp>
        <p:nvSpPr>
          <p:cNvPr id="16" name="テキスト ボックス 15"/>
          <p:cNvSpPr txBox="1"/>
          <p:nvPr/>
        </p:nvSpPr>
        <p:spPr>
          <a:xfrm>
            <a:off x="5220072" y="6398384"/>
            <a:ext cx="904415" cy="253916"/>
          </a:xfrm>
          <a:prstGeom prst="rect">
            <a:avLst/>
          </a:prstGeom>
          <a:noFill/>
        </p:spPr>
        <p:txBody>
          <a:bodyPr wrap="none" rtlCol="0">
            <a:spAutoFit/>
          </a:bodyPr>
          <a:lstStyle/>
          <a:p>
            <a:r>
              <a:rPr kumimoji="1" lang="ja-JP" altLang="en-US" sz="1050" b="1" dirty="0" smtClean="0"/>
              <a:t>会場イメージ</a:t>
            </a:r>
            <a:endParaRPr kumimoji="1" lang="ja-JP" altLang="en-US" sz="1050" b="1" dirty="0"/>
          </a:p>
        </p:txBody>
      </p:sp>
      <p:sp>
        <p:nvSpPr>
          <p:cNvPr id="21" name="テキスト ボックス 20"/>
          <p:cNvSpPr txBox="1"/>
          <p:nvPr/>
        </p:nvSpPr>
        <p:spPr>
          <a:xfrm>
            <a:off x="6876256" y="6390567"/>
            <a:ext cx="1627369" cy="253916"/>
          </a:xfrm>
          <a:prstGeom prst="rect">
            <a:avLst/>
          </a:prstGeom>
          <a:noFill/>
        </p:spPr>
        <p:txBody>
          <a:bodyPr wrap="none" rtlCol="0">
            <a:spAutoFit/>
          </a:bodyPr>
          <a:lstStyle/>
          <a:p>
            <a:r>
              <a:rPr lang="ja-JP" altLang="en-US" sz="1050" b="1" dirty="0" smtClean="0"/>
              <a:t>会場での最新技術の実証</a:t>
            </a:r>
            <a:endParaRPr kumimoji="1" lang="ja-JP" altLang="en-US" sz="1050" b="1" dirty="0"/>
          </a:p>
        </p:txBody>
      </p:sp>
      <p:sp>
        <p:nvSpPr>
          <p:cNvPr id="23" name="テキスト ボックス 22"/>
          <p:cNvSpPr txBox="1"/>
          <p:nvPr/>
        </p:nvSpPr>
        <p:spPr>
          <a:xfrm>
            <a:off x="7046375" y="6580030"/>
            <a:ext cx="1386918" cy="246221"/>
          </a:xfrm>
          <a:prstGeom prst="rect">
            <a:avLst/>
          </a:prstGeom>
          <a:noFill/>
        </p:spPr>
        <p:txBody>
          <a:bodyPr wrap="none" rtlCol="0">
            <a:spAutoFit/>
          </a:bodyPr>
          <a:lstStyle/>
          <a:p>
            <a:r>
              <a:rPr kumimoji="1" lang="en-US" altLang="ja-JP" sz="1000" dirty="0" smtClean="0"/>
              <a:t>※</a:t>
            </a:r>
            <a:r>
              <a:rPr kumimoji="1" lang="ja-JP" altLang="en-US" sz="1000" dirty="0" smtClean="0"/>
              <a:t>経産省作成資料より</a:t>
            </a:r>
            <a:endParaRPr kumimoji="1" lang="ja-JP" altLang="en-US" sz="1000" dirty="0"/>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5157327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30" y="77844"/>
            <a:ext cx="8136904" cy="369332"/>
          </a:xfrm>
          <a:prstGeom prst="rect">
            <a:avLst/>
          </a:prstGeom>
        </p:spPr>
        <p:txBody>
          <a:bodyPr wrap="square">
            <a:spAutoFit/>
          </a:bodyPr>
          <a:lstStyle/>
          <a:p>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3" name="直線コネクタ 2"/>
          <p:cNvCxnSpPr/>
          <p:nvPr/>
        </p:nvCxnSpPr>
        <p:spPr>
          <a:xfrm>
            <a:off x="179516" y="52313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1</a:t>
            </a:r>
            <a:endParaRPr lang="ja-JP" altLang="en-US" dirty="0">
              <a:solidFill>
                <a:prstClr val="black"/>
              </a:solidFill>
            </a:endParaRPr>
          </a:p>
        </p:txBody>
      </p:sp>
      <p:sp>
        <p:nvSpPr>
          <p:cNvPr id="6" name="テキスト ボックス 5"/>
          <p:cNvSpPr txBox="1"/>
          <p:nvPr/>
        </p:nvSpPr>
        <p:spPr>
          <a:xfrm>
            <a:off x="6239728" y="1036489"/>
            <a:ext cx="2234674" cy="1960464"/>
          </a:xfrm>
          <a:prstGeom prst="rect">
            <a:avLst/>
          </a:prstGeom>
          <a:noFill/>
        </p:spPr>
        <p:txBody>
          <a:bodyPr wrap="square" lIns="0" rIns="0" rtlCol="0" anchor="t" anchorCtr="0">
            <a:noAutofit/>
          </a:bodyPr>
          <a:lstStyle/>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a:t>
            </a: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11</a:t>
            </a: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16</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17</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17</a:t>
            </a:r>
            <a:endPar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6253376" y="3186286"/>
            <a:ext cx="2224888" cy="1206603"/>
          </a:xfrm>
          <a:prstGeom prst="rect">
            <a:avLst/>
          </a:prstGeom>
          <a:noFill/>
        </p:spPr>
        <p:txBody>
          <a:bodyPr wrap="square" lIns="0" rIns="0" rtlCol="0" anchor="t" anchorCtr="0">
            <a:noAutofit/>
          </a:bodyPr>
          <a:lstStyle/>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21</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21</a:t>
            </a:r>
          </a:p>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26</a:t>
            </a:r>
          </a:p>
        </p:txBody>
      </p:sp>
      <p:sp>
        <p:nvSpPr>
          <p:cNvPr id="9" name="テキスト ボックス 8"/>
          <p:cNvSpPr txBox="1"/>
          <p:nvPr/>
        </p:nvSpPr>
        <p:spPr>
          <a:xfrm>
            <a:off x="6239728" y="4247638"/>
            <a:ext cx="2237376" cy="2025383"/>
          </a:xfrm>
          <a:prstGeom prst="rect">
            <a:avLst/>
          </a:prstGeom>
          <a:noFill/>
        </p:spPr>
        <p:txBody>
          <a:bodyPr wrap="square" lIns="0" rIns="0" rtlCol="0" anchor="t" anchorCtr="0">
            <a:noAutofit/>
          </a:bodyPr>
          <a:lstStyle/>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26</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33</a:t>
            </a: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39</a:t>
            </a:r>
          </a:p>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46</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51</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63</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71</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58788" y="1057331"/>
            <a:ext cx="6201444" cy="5209118"/>
          </a:xfrm>
          <a:prstGeom prst="rect">
            <a:avLst/>
          </a:prstGeom>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lnSpc>
                <a:spcPts val="2100"/>
              </a:lnSpc>
              <a:spcBef>
                <a:spcPct val="0"/>
              </a:spcBef>
              <a:buFont typeface="Wingdings" pitchFamily="2" charset="2"/>
              <a:buNone/>
              <a:tabLst>
                <a:tab pos="8256588" algn="r"/>
              </a:tabLs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１．基本方針</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第１期</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総合戦略の</a:t>
            </a:r>
            <a:r>
              <a:rPr lang="ja-JP" altLang="en-US" sz="1600" b="1" i="1" dirty="0" smtClean="0">
                <a:latin typeface="Meiryo UI" panose="020B0604030504040204" pitchFamily="50" charset="-128"/>
                <a:ea typeface="Meiryo UI" panose="020B0604030504040204" pitchFamily="50" charset="-128"/>
                <a:cs typeface="Meiryo UI" panose="020B0604030504040204" pitchFamily="50" charset="-128"/>
              </a:rPr>
              <a:t>振り返り</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期</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総合戦略と関連する国と府の動き　　　　　</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の人口動向について</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[4]  </a:t>
            </a:r>
            <a:r>
              <a:rPr lang="ja-JP" altLang="en-US" sz="1600" b="1" i="1"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期総合戦略について</a:t>
            </a:r>
            <a:r>
              <a:rPr lang="ja-JP" altLang="en-US" sz="1600" b="1" i="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計画期間</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総合戦略の推進</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２．基本目標・基本的方向</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第２期総合戦略の基本目標</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重点取組方向について</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① 若い世代の就職・結婚・出産・子育ての希望を実現する　</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② 次代の「大阪」を担う人をつくる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③ 誰もが健康でいきいきと活躍できる「まち」をつくる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④ 安全・安心な地域をつくる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⑤ 都市としての経済機能を強化する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⑥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定住</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魅力・都市魅力を強化する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国への働きかけについて</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88663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10380" y="777985"/>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②　　世界</a:t>
            </a:r>
            <a:r>
              <a:rPr lang="ja-JP" altLang="en-US" sz="1400" b="1" dirty="0">
                <a:solidFill>
                  <a:schemeClr val="tx1"/>
                </a:solidFill>
              </a:rPr>
              <a:t>から見た大阪の都市ランキング</a:t>
            </a:r>
            <a:endParaRPr lang="en-US" altLang="ja-JP" sz="1400" b="1" dirty="0" smtClean="0">
              <a:solidFill>
                <a:schemeClr val="tx1"/>
              </a:solidFill>
            </a:endParaRPr>
          </a:p>
        </p:txBody>
      </p:sp>
      <p:sp>
        <p:nvSpPr>
          <p:cNvPr id="10" name="テキスト ボックス 9"/>
          <p:cNvSpPr txBox="1"/>
          <p:nvPr/>
        </p:nvSpPr>
        <p:spPr>
          <a:xfrm>
            <a:off x="397638" y="1705528"/>
            <a:ext cx="2458313" cy="5109091"/>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smtClean="0"/>
          </a:p>
          <a:p>
            <a:r>
              <a:rPr lang="ja-JP" altLang="ja-JP" sz="1600" b="1" dirty="0" smtClean="0"/>
              <a:t>◎</a:t>
            </a:r>
            <a:r>
              <a:rPr lang="ja-JP" altLang="ja-JP" sz="1600" b="1" dirty="0"/>
              <a:t>「世界一安全な都市</a:t>
            </a:r>
            <a:r>
              <a:rPr lang="ja-JP" altLang="ja-JP" sz="1600" b="1" dirty="0" smtClean="0"/>
              <a:t>」</a:t>
            </a:r>
            <a:endParaRPr lang="en-US" altLang="ja-JP" sz="1600" b="1" dirty="0" smtClean="0"/>
          </a:p>
          <a:p>
            <a:r>
              <a:rPr lang="ja-JP" altLang="en-US" sz="1600" b="1" dirty="0"/>
              <a:t>　</a:t>
            </a:r>
            <a:r>
              <a:rPr lang="ja-JP" altLang="en-US" sz="1600" b="1" dirty="0" smtClean="0"/>
              <a:t>　　　　　　　　</a:t>
            </a:r>
            <a:r>
              <a:rPr lang="ja-JP" altLang="ja-JP" sz="1600" b="1" dirty="0" smtClean="0"/>
              <a:t>＝</a:t>
            </a:r>
            <a:r>
              <a:rPr lang="ja-JP" altLang="ja-JP" sz="1600" b="1" dirty="0"/>
              <a:t>大阪３位</a:t>
            </a:r>
            <a:endParaRPr lang="en-US" altLang="ja-JP" sz="1600" b="1" dirty="0"/>
          </a:p>
          <a:p>
            <a:endParaRPr lang="en-US" altLang="ja-JP" sz="1200" dirty="0" smtClean="0"/>
          </a:p>
          <a:p>
            <a:r>
              <a:rPr lang="ja-JP" altLang="ja-JP" sz="1600" dirty="0" smtClean="0"/>
              <a:t>英誌</a:t>
            </a:r>
            <a:r>
              <a:rPr lang="ja-JP" altLang="ja-JP" sz="1600" dirty="0"/>
              <a:t>エコノミストの調査部門</a:t>
            </a:r>
            <a:r>
              <a:rPr lang="ja-JP" altLang="ja-JP" sz="1600" dirty="0" smtClean="0"/>
              <a:t>が</a:t>
            </a:r>
            <a:r>
              <a:rPr lang="en-US" altLang="ja-JP" sz="1600" dirty="0" smtClean="0"/>
              <a:t>2019</a:t>
            </a:r>
            <a:r>
              <a:rPr lang="ja-JP" altLang="en-US" sz="1600" dirty="0" smtClean="0"/>
              <a:t>年</a:t>
            </a:r>
            <a:r>
              <a:rPr lang="en-US" altLang="ja-JP" sz="1600" dirty="0" smtClean="0"/>
              <a:t>8</a:t>
            </a:r>
            <a:r>
              <a:rPr lang="ja-JP" altLang="en-US" sz="1600" dirty="0" smtClean="0"/>
              <a:t>月</a:t>
            </a:r>
            <a:r>
              <a:rPr lang="en-US" altLang="ja-JP" sz="1600" dirty="0" smtClean="0"/>
              <a:t>29</a:t>
            </a:r>
            <a:r>
              <a:rPr lang="ja-JP" altLang="ja-JP" sz="1600" dirty="0" smtClean="0"/>
              <a:t>日</a:t>
            </a:r>
            <a:r>
              <a:rPr lang="ja-JP" altLang="ja-JP" sz="1600" dirty="0"/>
              <a:t>、世界の主要都市の安全性を指数化したランキングを</a:t>
            </a:r>
            <a:r>
              <a:rPr lang="ja-JP" altLang="ja-JP" sz="1600" dirty="0" smtClean="0"/>
              <a:t>公表</a:t>
            </a:r>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smtClean="0"/>
          </a:p>
          <a:p>
            <a:endParaRPr lang="en-US" altLang="ja-JP" sz="1600" b="1" dirty="0"/>
          </a:p>
          <a:p>
            <a:endParaRPr lang="en-US" altLang="ja-JP" sz="1600" b="1" dirty="0"/>
          </a:p>
          <a:p>
            <a:endParaRPr lang="en-US" altLang="ja-JP" sz="1600" b="1" dirty="0"/>
          </a:p>
          <a:p>
            <a:endParaRPr lang="ja-JP" altLang="en-US" sz="1600" dirty="0"/>
          </a:p>
        </p:txBody>
      </p:sp>
      <p:graphicFrame>
        <p:nvGraphicFramePr>
          <p:cNvPr id="11" name="表 10"/>
          <p:cNvGraphicFramePr>
            <a:graphicFrameLocks noGrp="1"/>
          </p:cNvGraphicFramePr>
          <p:nvPr>
            <p:extLst>
              <p:ext uri="{D42A27DB-BD31-4B8C-83A1-F6EECF244321}">
                <p14:modId xmlns:p14="http://schemas.microsoft.com/office/powerpoint/2010/main" val="3279806763"/>
              </p:ext>
            </p:extLst>
          </p:nvPr>
        </p:nvGraphicFramePr>
        <p:xfrm>
          <a:off x="787043" y="3748470"/>
          <a:ext cx="1781533" cy="2934268"/>
        </p:xfrm>
        <a:graphic>
          <a:graphicData uri="http://schemas.openxmlformats.org/drawingml/2006/table">
            <a:tbl>
              <a:tblPr firstRow="1" bandRow="1">
                <a:tableStyleId>{5C22544A-7EE6-4342-B048-85BDC9FD1C3A}</a:tableStyleId>
              </a:tblPr>
              <a:tblGrid>
                <a:gridCol w="420341">
                  <a:extLst>
                    <a:ext uri="{9D8B030D-6E8A-4147-A177-3AD203B41FA5}">
                      <a16:colId xmlns:a16="http://schemas.microsoft.com/office/drawing/2014/main" val="3814112315"/>
                    </a:ext>
                  </a:extLst>
                </a:gridCol>
                <a:gridCol w="1361192">
                  <a:extLst>
                    <a:ext uri="{9D8B030D-6E8A-4147-A177-3AD203B41FA5}">
                      <a16:colId xmlns:a16="http://schemas.microsoft.com/office/drawing/2014/main" val="1810964827"/>
                    </a:ext>
                  </a:extLst>
                </a:gridCol>
              </a:tblGrid>
              <a:tr h="205740">
                <a:tc>
                  <a:txBody>
                    <a:bodyPr/>
                    <a:lstStyle/>
                    <a:p>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05740">
                <a:tc>
                  <a:txBody>
                    <a:bodyPr/>
                    <a:lstStyle/>
                    <a:p>
                      <a:r>
                        <a:rPr kumimoji="1" lang="ja-JP" altLang="en-US" sz="1050" dirty="0" smtClean="0"/>
                        <a:t>１</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東京</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050" dirty="0" smtClean="0"/>
                        <a:t>２</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シンガポール</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050" b="1" dirty="0" smtClean="0"/>
                        <a:t>３</a:t>
                      </a:r>
                      <a:endParaRPr kumimoji="1" lang="ja-JP" altLang="en-US" sz="105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b="1" dirty="0" smtClean="0"/>
                        <a:t>大阪</a:t>
                      </a:r>
                      <a:endParaRPr kumimoji="1" lang="ja-JP" altLang="en-US" sz="105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050" dirty="0" smtClean="0"/>
                        <a:t>４</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アムステルダム</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05740">
                <a:tc>
                  <a:txBody>
                    <a:bodyPr/>
                    <a:lstStyle/>
                    <a:p>
                      <a:r>
                        <a:rPr kumimoji="1" lang="ja-JP" altLang="en-US" sz="1050" dirty="0" smtClean="0"/>
                        <a:t>５</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シドニー</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050" dirty="0" smtClean="0"/>
                        <a:t>８</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ソウル</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401745"/>
                  </a:ext>
                </a:extLst>
              </a:tr>
              <a:tr h="205740">
                <a:tc>
                  <a:txBody>
                    <a:bodyPr/>
                    <a:lstStyle/>
                    <a:p>
                      <a:r>
                        <a:rPr kumimoji="1" lang="en-US" altLang="ja-JP" sz="1050" dirty="0" smtClean="0"/>
                        <a:t>14</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ロンドン</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en-US" altLang="ja-JP" sz="1050" dirty="0" smtClean="0"/>
                        <a:t>15</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ニューヨーク</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0003186"/>
                  </a:ext>
                </a:extLst>
              </a:tr>
              <a:tr h="232694">
                <a:tc>
                  <a:txBody>
                    <a:bodyPr/>
                    <a:lstStyle/>
                    <a:p>
                      <a:r>
                        <a:rPr kumimoji="1" lang="en-US" altLang="ja-JP" sz="1050" dirty="0" smtClean="0"/>
                        <a:t>31</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北京</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2" name="テキスト ボックス 11"/>
          <p:cNvSpPr txBox="1"/>
          <p:nvPr/>
        </p:nvSpPr>
        <p:spPr>
          <a:xfrm>
            <a:off x="2914253" y="1712620"/>
            <a:ext cx="3196784" cy="5093702"/>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smtClean="0"/>
          </a:p>
          <a:p>
            <a:r>
              <a:rPr lang="ja-JP" altLang="ja-JP" sz="1600" b="1" dirty="0" smtClean="0"/>
              <a:t>◎</a:t>
            </a:r>
            <a:r>
              <a:rPr lang="ja-JP" altLang="ja-JP" sz="1600" b="1" dirty="0"/>
              <a:t>「</a:t>
            </a:r>
            <a:r>
              <a:rPr lang="ja-JP" altLang="ja-JP" sz="1600" b="1" dirty="0" smtClean="0"/>
              <a:t>世界</a:t>
            </a:r>
            <a:r>
              <a:rPr lang="ja-JP" altLang="en-US" sz="1600" b="1" dirty="0" smtClean="0"/>
              <a:t>で最も住みやすい都市ラン　</a:t>
            </a:r>
            <a:endParaRPr lang="en-US" altLang="ja-JP" sz="1600" b="1" dirty="0" smtClean="0"/>
          </a:p>
          <a:p>
            <a:r>
              <a:rPr lang="ja-JP" altLang="en-US" sz="1600" b="1" dirty="0"/>
              <a:t>　</a:t>
            </a:r>
            <a:r>
              <a:rPr lang="ja-JP" altLang="en-US" sz="1600" b="1" dirty="0" smtClean="0"/>
              <a:t>キング</a:t>
            </a:r>
            <a:r>
              <a:rPr lang="ja-JP" altLang="ja-JP" sz="1600" b="1" dirty="0"/>
              <a:t>」＝</a:t>
            </a:r>
            <a:r>
              <a:rPr lang="ja-JP" altLang="ja-JP" sz="1600" b="1" dirty="0" smtClean="0"/>
              <a:t>大阪</a:t>
            </a:r>
            <a:r>
              <a:rPr lang="ja-JP" altLang="en-US" sz="1600" b="1" dirty="0" smtClean="0"/>
              <a:t>４</a:t>
            </a:r>
            <a:r>
              <a:rPr lang="ja-JP" altLang="ja-JP" sz="1600" b="1" dirty="0" smtClean="0"/>
              <a:t>位</a:t>
            </a:r>
            <a:endParaRPr lang="en-US" altLang="ja-JP" sz="1600" b="1" dirty="0"/>
          </a:p>
          <a:p>
            <a:endParaRPr lang="en-US" altLang="ja-JP" sz="1100" dirty="0" smtClean="0"/>
          </a:p>
          <a:p>
            <a:r>
              <a:rPr lang="ja-JP" altLang="en-US" sz="1600" dirty="0" smtClean="0"/>
              <a:t>英誌</a:t>
            </a:r>
            <a:r>
              <a:rPr lang="ja-JP" altLang="en-US" sz="1600" dirty="0"/>
              <a:t>エコノミストの調査</a:t>
            </a:r>
            <a:r>
              <a:rPr lang="ja-JP" altLang="en-US" sz="1600" dirty="0" smtClean="0"/>
              <a:t>部門が</a:t>
            </a:r>
            <a:r>
              <a:rPr lang="en-US" altLang="ja-JP" sz="1600" dirty="0" smtClean="0"/>
              <a:t>2019</a:t>
            </a:r>
            <a:r>
              <a:rPr lang="ja-JP" altLang="en-US" sz="1600" dirty="0" smtClean="0"/>
              <a:t>年</a:t>
            </a:r>
            <a:r>
              <a:rPr lang="en-US" altLang="ja-JP" sz="1600" dirty="0" smtClean="0"/>
              <a:t>9</a:t>
            </a:r>
            <a:r>
              <a:rPr lang="ja-JP" altLang="en-US" sz="1600" dirty="0" smtClean="0"/>
              <a:t>月</a:t>
            </a:r>
            <a:r>
              <a:rPr lang="en-US" altLang="ja-JP" sz="1600" dirty="0" smtClean="0"/>
              <a:t>4</a:t>
            </a:r>
            <a:r>
              <a:rPr lang="ja-JP" altLang="en-US" sz="1600" dirty="0" smtClean="0"/>
              <a:t>日に発表</a:t>
            </a:r>
            <a:r>
              <a:rPr lang="ja-JP" altLang="en-US" sz="1600" dirty="0"/>
              <a:t>した恒例の「世界の最も住みやすい都市」ランキング</a:t>
            </a:r>
            <a:r>
              <a:rPr lang="ja-JP" altLang="ja-JP" sz="1600" dirty="0"/>
              <a:t>を公表</a:t>
            </a:r>
            <a:r>
              <a:rPr lang="ja-JP" altLang="en-US" sz="1600" dirty="0" smtClean="0"/>
              <a:t>。</a:t>
            </a:r>
            <a:endParaRPr lang="en-US" altLang="ja-JP" sz="1600" dirty="0" smtClean="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ja-JP" altLang="en-US" sz="1600" dirty="0"/>
          </a:p>
        </p:txBody>
      </p:sp>
      <p:sp>
        <p:nvSpPr>
          <p:cNvPr id="13" name="テキスト ボックス 12"/>
          <p:cNvSpPr txBox="1"/>
          <p:nvPr/>
        </p:nvSpPr>
        <p:spPr>
          <a:xfrm>
            <a:off x="6172200" y="1705528"/>
            <a:ext cx="2770094" cy="5094000"/>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smtClean="0"/>
          </a:p>
          <a:p>
            <a:r>
              <a:rPr lang="ja-JP" altLang="ja-JP" sz="1600" b="1" dirty="0" smtClean="0"/>
              <a:t>◎</a:t>
            </a:r>
            <a:r>
              <a:rPr lang="ja-JP" altLang="en-US" sz="1600" b="1" dirty="0"/>
              <a:t>「急成長渡航先ランキング」</a:t>
            </a:r>
            <a:r>
              <a:rPr lang="ja-JP" altLang="ja-JP" sz="1600" b="1" dirty="0"/>
              <a:t>＝大阪</a:t>
            </a:r>
            <a:r>
              <a:rPr lang="en-US" altLang="ja-JP" sz="1600" b="1" dirty="0"/>
              <a:t>1</a:t>
            </a:r>
            <a:r>
              <a:rPr lang="ja-JP" altLang="ja-JP" sz="1600" b="1" dirty="0"/>
              <a:t>位</a:t>
            </a:r>
            <a:endParaRPr lang="en-US" altLang="ja-JP" sz="1600" b="1" dirty="0"/>
          </a:p>
          <a:p>
            <a:endParaRPr lang="en-US" altLang="ja-JP" sz="1000" dirty="0" smtClean="0"/>
          </a:p>
          <a:p>
            <a:r>
              <a:rPr lang="ja-JP" altLang="en-US" sz="1600" dirty="0" smtClean="0"/>
              <a:t>マスターカード</a:t>
            </a:r>
            <a:r>
              <a:rPr lang="ja-JP" altLang="en-US" sz="1600" dirty="0"/>
              <a:t>が過去</a:t>
            </a:r>
            <a:r>
              <a:rPr lang="en-US" altLang="ja-JP" sz="1600" dirty="0"/>
              <a:t>7</a:t>
            </a:r>
            <a:r>
              <a:rPr lang="ja-JP" altLang="en-US" sz="1600" dirty="0"/>
              <a:t>年間にわたって海外からの渡航者数が最も増えた都市として「急成長渡航先ランキング」</a:t>
            </a:r>
            <a:r>
              <a:rPr lang="ja-JP" altLang="ja-JP" sz="1600" dirty="0"/>
              <a:t>を公表</a:t>
            </a:r>
            <a:r>
              <a:rPr lang="ja-JP" altLang="en-US" sz="1600" dirty="0" smtClean="0"/>
              <a:t>。</a:t>
            </a:r>
            <a:endParaRPr lang="en-US" altLang="ja-JP" sz="1600" dirty="0" smtClean="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700" b="1" dirty="0" smtClean="0"/>
          </a:p>
          <a:p>
            <a:endParaRPr lang="en-US" altLang="ja-JP" sz="1000" b="1" dirty="0" smtClean="0"/>
          </a:p>
          <a:p>
            <a:endParaRPr lang="en-US" altLang="ja-JP" sz="1000" b="1" dirty="0" smtClean="0"/>
          </a:p>
          <a:p>
            <a:endParaRPr lang="en-US" altLang="ja-JP" sz="1000" b="1" dirty="0"/>
          </a:p>
        </p:txBody>
      </p:sp>
      <p:graphicFrame>
        <p:nvGraphicFramePr>
          <p:cNvPr id="14" name="表 13"/>
          <p:cNvGraphicFramePr>
            <a:graphicFrameLocks noGrp="1"/>
          </p:cNvGraphicFramePr>
          <p:nvPr>
            <p:extLst>
              <p:ext uri="{D42A27DB-BD31-4B8C-83A1-F6EECF244321}">
                <p14:modId xmlns:p14="http://schemas.microsoft.com/office/powerpoint/2010/main" val="1795942707"/>
              </p:ext>
            </p:extLst>
          </p:nvPr>
        </p:nvGraphicFramePr>
        <p:xfrm>
          <a:off x="3143219" y="3712513"/>
          <a:ext cx="2701891" cy="2663891"/>
        </p:xfrm>
        <a:graphic>
          <a:graphicData uri="http://schemas.openxmlformats.org/drawingml/2006/table">
            <a:tbl>
              <a:tblPr firstRow="1" bandRow="1">
                <a:tableStyleId>{5C22544A-7EE6-4342-B048-85BDC9FD1C3A}</a:tableStyleId>
              </a:tblPr>
              <a:tblGrid>
                <a:gridCol w="326879">
                  <a:extLst>
                    <a:ext uri="{9D8B030D-6E8A-4147-A177-3AD203B41FA5}">
                      <a16:colId xmlns:a16="http://schemas.microsoft.com/office/drawing/2014/main" val="3814112315"/>
                    </a:ext>
                  </a:extLst>
                </a:gridCol>
                <a:gridCol w="1801733">
                  <a:extLst>
                    <a:ext uri="{9D8B030D-6E8A-4147-A177-3AD203B41FA5}">
                      <a16:colId xmlns:a16="http://schemas.microsoft.com/office/drawing/2014/main" val="1810964827"/>
                    </a:ext>
                  </a:extLst>
                </a:gridCol>
                <a:gridCol w="573279">
                  <a:extLst>
                    <a:ext uri="{9D8B030D-6E8A-4147-A177-3AD203B41FA5}">
                      <a16:colId xmlns:a16="http://schemas.microsoft.com/office/drawing/2014/main" val="2971069103"/>
                    </a:ext>
                  </a:extLst>
                </a:gridCol>
              </a:tblGrid>
              <a:tr h="229060">
                <a:tc>
                  <a:txBody>
                    <a:bodyPr/>
                    <a:lstStyle/>
                    <a:p>
                      <a:pPr algn="ct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rPr>
                        <a:t>都市名</a:t>
                      </a: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rPr>
                        <a:t>得点</a:t>
                      </a: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29060">
                <a:tc>
                  <a:txBody>
                    <a:bodyPr/>
                    <a:lstStyle/>
                    <a:p>
                      <a:r>
                        <a:rPr kumimoji="1" lang="ja-JP" altLang="en-US" sz="1100" dirty="0" smtClean="0"/>
                        <a:t>１</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ウィーン （オーストリア）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99.1</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29060">
                <a:tc>
                  <a:txBody>
                    <a:bodyPr/>
                    <a:lstStyle/>
                    <a:p>
                      <a:r>
                        <a:rPr kumimoji="1" lang="ja-JP" altLang="en-US" sz="1100" dirty="0" smtClean="0"/>
                        <a:t>２</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メルボルン （オーストラリア）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98.4</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29060">
                <a:tc>
                  <a:txBody>
                    <a:bodyPr/>
                    <a:lstStyle/>
                    <a:p>
                      <a:r>
                        <a:rPr kumimoji="1" lang="ja-JP" altLang="en-US" sz="1100" b="0" dirty="0" smtClean="0"/>
                        <a:t>３</a:t>
                      </a:r>
                      <a:endParaRPr kumimoji="1" lang="ja-JP" altLang="en-US" sz="11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smtClean="0"/>
                        <a:t>シドニー（オーストラリア） </a:t>
                      </a:r>
                      <a:endParaRPr kumimoji="1" lang="ja-JP" altLang="en-US" sz="11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0" dirty="0" smtClean="0"/>
                        <a:t>98.1</a:t>
                      </a:r>
                      <a:endParaRPr kumimoji="1" lang="ja-JP" altLang="en-US" sz="11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29060">
                <a:tc>
                  <a:txBody>
                    <a:bodyPr/>
                    <a:lstStyle/>
                    <a:p>
                      <a:r>
                        <a:rPr kumimoji="1" lang="ja-JP" altLang="en-US" sz="1100" b="1" dirty="0" smtClean="0"/>
                        <a:t>４</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smtClean="0"/>
                        <a:t>大阪（日本）</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smtClean="0"/>
                        <a:t>97.7</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9060">
                <a:tc>
                  <a:txBody>
                    <a:bodyPr/>
                    <a:lstStyle/>
                    <a:p>
                      <a:r>
                        <a:rPr kumimoji="1" lang="ja-JP" altLang="en-US" sz="1100" dirty="0" smtClean="0"/>
                        <a:t>５</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カルガリー（カナダ）</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97.5</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29060">
                <a:tc>
                  <a:txBody>
                    <a:bodyPr/>
                    <a:lstStyle/>
                    <a:p>
                      <a:r>
                        <a:rPr kumimoji="1" lang="ja-JP" altLang="en-US" sz="1100" dirty="0" smtClean="0"/>
                        <a:t>６</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バンクーバー （カナダ） </a:t>
                      </a:r>
                      <a:r>
                        <a:rPr kumimoji="1" lang="en-US" altLang="ja-JP" sz="1100" dirty="0" smtClean="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97.3</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29060">
                <a:tc>
                  <a:txBody>
                    <a:bodyPr/>
                    <a:lstStyle/>
                    <a:p>
                      <a:r>
                        <a:rPr kumimoji="1" lang="ja-JP" altLang="en-US" sz="1100" b="1" dirty="0" smtClean="0"/>
                        <a:t>７</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zh-TW" altLang="en-US" sz="1100" b="1" dirty="0" smtClean="0"/>
                        <a:t>東京 （日本） </a:t>
                      </a:r>
                      <a:endParaRPr kumimoji="1" lang="en-US" altLang="zh-TW" sz="1100" b="1" dirty="0" smtClean="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zh-TW" sz="1100" b="1" dirty="0" smtClean="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29060">
                <a:tc>
                  <a:txBody>
                    <a:bodyPr/>
                    <a:lstStyle/>
                    <a:p>
                      <a:r>
                        <a:rPr kumimoji="1" lang="ja-JP" altLang="en-US" sz="1100" dirty="0" smtClean="0"/>
                        <a:t>７</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トロント （カナダ） </a:t>
                      </a:r>
                      <a:r>
                        <a:rPr kumimoji="1" lang="en-US" altLang="ja-JP" sz="1100" dirty="0" smtClean="0"/>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29060">
                <a:tc>
                  <a:txBody>
                    <a:bodyPr/>
                    <a:lstStyle/>
                    <a:p>
                      <a:r>
                        <a:rPr kumimoji="1" lang="ja-JP" altLang="en-US" sz="1100" dirty="0" smtClean="0"/>
                        <a:t>９</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コペンハーゲン （デンマーク）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96.8</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301691">
                <a:tc>
                  <a:txBody>
                    <a:bodyPr/>
                    <a:lstStyle/>
                    <a:p>
                      <a:r>
                        <a:rPr kumimoji="1" lang="en-US" altLang="ja-JP" sz="1100" dirty="0" smtClean="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アデレード （オーストラリア） </a:t>
                      </a:r>
                      <a:r>
                        <a:rPr kumimoji="1" lang="en-US" altLang="ja-JP" sz="1100" dirty="0" smtClean="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96.6</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graphicFrame>
        <p:nvGraphicFramePr>
          <p:cNvPr id="15" name="表 14"/>
          <p:cNvGraphicFramePr>
            <a:graphicFrameLocks noGrp="1"/>
          </p:cNvGraphicFramePr>
          <p:nvPr>
            <p:extLst/>
          </p:nvPr>
        </p:nvGraphicFramePr>
        <p:xfrm>
          <a:off x="6441123" y="3745248"/>
          <a:ext cx="2232248" cy="2598420"/>
        </p:xfrm>
        <a:graphic>
          <a:graphicData uri="http://schemas.openxmlformats.org/drawingml/2006/table">
            <a:tbl>
              <a:tblPr firstRow="1" bandRow="1">
                <a:tableStyleId>{5C22544A-7EE6-4342-B048-85BDC9FD1C3A}</a:tableStyleId>
              </a:tblPr>
              <a:tblGrid>
                <a:gridCol w="415967">
                  <a:extLst>
                    <a:ext uri="{9D8B030D-6E8A-4147-A177-3AD203B41FA5}">
                      <a16:colId xmlns:a16="http://schemas.microsoft.com/office/drawing/2014/main" val="3814112315"/>
                    </a:ext>
                  </a:extLst>
                </a:gridCol>
                <a:gridCol w="901155">
                  <a:extLst>
                    <a:ext uri="{9D8B030D-6E8A-4147-A177-3AD203B41FA5}">
                      <a16:colId xmlns:a16="http://schemas.microsoft.com/office/drawing/2014/main" val="1810964827"/>
                    </a:ext>
                  </a:extLst>
                </a:gridCol>
                <a:gridCol w="915126">
                  <a:extLst>
                    <a:ext uri="{9D8B030D-6E8A-4147-A177-3AD203B41FA5}">
                      <a16:colId xmlns:a16="http://schemas.microsoft.com/office/drawing/2014/main" val="4020604304"/>
                    </a:ext>
                  </a:extLst>
                </a:gridCol>
              </a:tblGrid>
              <a:tr h="216024">
                <a:tc>
                  <a:txBody>
                    <a:bodyPr/>
                    <a:lstStyle/>
                    <a:p>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rPr>
                        <a:t>都市名</a:t>
                      </a: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rPr>
                        <a:t>増加率</a:t>
                      </a: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195828">
                <a:tc>
                  <a:txBody>
                    <a:bodyPr/>
                    <a:lstStyle/>
                    <a:p>
                      <a:r>
                        <a:rPr kumimoji="1" lang="ja-JP" altLang="en-US" sz="1100" b="1" dirty="0" smtClean="0"/>
                        <a:t>１</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smtClean="0"/>
                        <a:t>大阪</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smtClean="0"/>
                        <a:t>24.15</a:t>
                      </a:r>
                      <a:r>
                        <a:rPr kumimoji="1" lang="ja-JP" altLang="en-US" sz="1100" b="1" dirty="0" smtClean="0"/>
                        <a:t>％</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100" dirty="0" smtClean="0"/>
                        <a:t>２</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成都</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20.14</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100" dirty="0" smtClean="0"/>
                        <a:t>３</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アブダビ</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19.81</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100" dirty="0" smtClean="0"/>
                        <a:t>４</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コロンボ</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19.57</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4388">
                <a:tc>
                  <a:txBody>
                    <a:bodyPr/>
                    <a:lstStyle/>
                    <a:p>
                      <a:r>
                        <a:rPr kumimoji="1" lang="ja-JP" altLang="en-US" sz="1100" b="1" dirty="0" smtClean="0"/>
                        <a:t>５</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smtClean="0"/>
                        <a:t>東京</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smtClean="0"/>
                        <a:t>18.48</a:t>
                      </a:r>
                      <a:r>
                        <a:rPr kumimoji="1" lang="ja-JP" altLang="en-US" sz="1100" b="1" dirty="0" smtClean="0"/>
                        <a:t>％</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r>
                        <a:rPr kumimoji="1" lang="ja-JP" altLang="en-US" sz="1100" dirty="0" smtClean="0"/>
                        <a:t>６</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リヤド</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16.45</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100" dirty="0" smtClean="0"/>
                        <a:t>７</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台北</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14.53</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r>
                        <a:rPr kumimoji="1" lang="ja-JP" altLang="en-US" sz="1100" dirty="0" smtClean="0"/>
                        <a:t>８</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西安</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14.20</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ja-JP" altLang="en-US" sz="1100" dirty="0" smtClean="0"/>
                        <a:t>９</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テヘラン</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12.98</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r>
                        <a:rPr kumimoji="1" lang="en-US" altLang="ja-JP" sz="1100" dirty="0" smtClean="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ja-JP" sz="1100" kern="1200" dirty="0" smtClean="0">
                          <a:solidFill>
                            <a:schemeClr val="dk1"/>
                          </a:solidFill>
                          <a:effectLst/>
                          <a:latin typeface="+mn-lt"/>
                          <a:ea typeface="+mn-ea"/>
                          <a:cs typeface="+mn-cs"/>
                        </a:rPr>
                        <a:t>廈門</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12.93</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6" name="サブタイトル 2"/>
          <p:cNvSpPr txBox="1">
            <a:spLocks/>
          </p:cNvSpPr>
          <p:nvPr/>
        </p:nvSpPr>
        <p:spPr>
          <a:xfrm>
            <a:off x="397638" y="1086286"/>
            <a:ext cx="8422834" cy="71477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400" dirty="0" smtClean="0"/>
              <a:t>近年、インバウンドの急増や万博の開催決定など、大阪の都市ランキングが急上昇し、世界的に安全な都市、住みやすい都市との評価を受けていることからも、着実に都市格が向上しています。</a:t>
            </a:r>
            <a:endParaRPr lang="ja-JP" altLang="en-US" sz="1400" dirty="0"/>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19</a:t>
            </a:fld>
            <a:endParaRPr lang="ja-JP" altLang="en-US" dirty="0">
              <a:solidFill>
                <a:prstClr val="black"/>
              </a:solidFill>
            </a:endParaRPr>
          </a:p>
        </p:txBody>
      </p:sp>
    </p:spTree>
    <p:extLst>
      <p:ext uri="{BB962C8B-B14F-4D97-AF65-F5344CB8AC3E}">
        <p14:creationId xmlns:p14="http://schemas.microsoft.com/office/powerpoint/2010/main" val="583263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20</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325413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34804" y="653508"/>
            <a:ext cx="8856984" cy="6417141"/>
          </a:xfrm>
          <a:prstGeom prst="rect">
            <a:avLst/>
          </a:prstGeom>
        </p:spPr>
        <p:txBody>
          <a:bodyPr wrap="square">
            <a:spAutoFit/>
          </a:bodyPr>
          <a:lstStyle/>
          <a:p>
            <a:pPr marL="180000" lvl="0" indent="-457200" algn="just">
              <a:lnSpc>
                <a:spcPts val="1800"/>
              </a:lnSpc>
              <a:defRPr/>
            </a:pP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期総合</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戦略の基本目標</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800"/>
              </a:lnSpc>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〇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大阪を取り巻く課題に的確に対応するとともに、人口減少・高齢化社会に対応した人口減少抑制対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策（自然増を目的とした若者・女性の自立支援、社会増を目的とした定住魅力・都市魅力の向上な</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ど）をはじめ、人口減少や構造変化による影響（労働力の減少、医療介護需要の増大、高齢社会に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対応した災害対策など）への対応、行政基盤の確保に対応した取り組みを進めるため、本総合戦略では</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の３つの方向性のもと、①～⑥の６つを戦略の柱と位置付けます。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r>
              <a:rPr lang="ja-JP" altLang="en-US" sz="1600" dirty="0" smtClean="0"/>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800"/>
              </a:lnSpc>
            </a:pP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重点取組方向について</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lgn="just">
              <a:lnSpc>
                <a:spcPts val="800"/>
              </a:lnSpc>
              <a:defRPr/>
            </a:pP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lgn="just">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n-ea"/>
                <a:cs typeface="Meiryo UI" panose="020B0604030504040204" pitchFamily="50" charset="-128"/>
              </a:rPr>
              <a:t>〇</a:t>
            </a:r>
            <a:r>
              <a:rPr lang="ja-JP" altLang="en-US" sz="1600" dirty="0">
                <a:solidFill>
                  <a:prstClr val="black"/>
                </a:solidFill>
                <a:latin typeface="+mn-ea"/>
                <a:cs typeface="Meiryo UI" panose="020B0604030504040204" pitchFamily="50" charset="-128"/>
              </a:rPr>
              <a:t>　</a:t>
            </a:r>
            <a:r>
              <a:rPr lang="en-US" altLang="ja-JP" sz="1600" dirty="0" smtClean="0">
                <a:latin typeface="+mn-ea"/>
                <a:cs typeface="Times New Roman" panose="02020603050405020304" pitchFamily="18" charset="0"/>
              </a:rPr>
              <a:t>2025</a:t>
            </a:r>
            <a:r>
              <a:rPr lang="ja-JP" altLang="en-US" sz="1600" dirty="0" smtClean="0">
                <a:latin typeface="+mn-ea"/>
                <a:cs typeface="Times New Roman" panose="02020603050405020304" pitchFamily="18" charset="0"/>
              </a:rPr>
              <a:t>年</a:t>
            </a:r>
            <a:r>
              <a:rPr lang="ja-JP" altLang="ja-JP" sz="1600" dirty="0" smtClean="0">
                <a:latin typeface="+mn-ea"/>
                <a:cs typeface="Times New Roman" panose="02020603050405020304" pitchFamily="18" charset="0"/>
              </a:rPr>
              <a:t>大阪・</a:t>
            </a:r>
            <a:r>
              <a:rPr lang="ja-JP" altLang="en-US" sz="1600" dirty="0" smtClean="0">
                <a:latin typeface="+mn-ea"/>
                <a:cs typeface="Times New Roman" panose="02020603050405020304" pitchFamily="18" charset="0"/>
              </a:rPr>
              <a:t>関西</a:t>
            </a:r>
            <a:r>
              <a:rPr lang="ja-JP" altLang="ja-JP" sz="1600" dirty="0" smtClean="0">
                <a:latin typeface="+mn-ea"/>
                <a:cs typeface="Times New Roman" panose="02020603050405020304" pitchFamily="18" charset="0"/>
              </a:rPr>
              <a:t>万博</a:t>
            </a:r>
            <a:r>
              <a:rPr lang="ja-JP" altLang="en-US" sz="1600" dirty="0">
                <a:latin typeface="+mn-ea"/>
                <a:cs typeface="Times New Roman" panose="02020603050405020304" pitchFamily="18" charset="0"/>
              </a:rPr>
              <a:t>を契機として、さらなる成長や世界の課題解決につながる取組を推進</a:t>
            </a:r>
            <a:r>
              <a:rPr lang="ja-JP" altLang="en-US" sz="1600" dirty="0" smtClean="0">
                <a:latin typeface="+mn-ea"/>
                <a:cs typeface="Times New Roman" panose="02020603050405020304" pitchFamily="18" charset="0"/>
              </a:rPr>
              <a:t>する</a:t>
            </a:r>
            <a:r>
              <a:rPr lang="ja-JP" altLang="en-US" sz="1600" dirty="0">
                <a:latin typeface="+mn-ea"/>
                <a:cs typeface="Times New Roman" panose="02020603050405020304" pitchFamily="18" charset="0"/>
              </a:rPr>
              <a:t>ため</a:t>
            </a:r>
            <a:r>
              <a:rPr lang="ja-JP" altLang="en-US" sz="1600" dirty="0" smtClean="0">
                <a:latin typeface="+mn-ea"/>
                <a:cs typeface="Times New Roman" panose="02020603050405020304" pitchFamily="18" charset="0"/>
              </a:rPr>
              <a:t>、</a:t>
            </a:r>
            <a:endParaRPr lang="en-US" altLang="ja-JP" sz="1600" dirty="0" smtClean="0">
              <a:latin typeface="+mn-ea"/>
              <a:cs typeface="Times New Roman" panose="02020603050405020304" pitchFamily="18" charset="0"/>
            </a:endParaRPr>
          </a:p>
          <a:p>
            <a:pPr marL="135000" indent="-342900" algn="just">
              <a:defRPr/>
            </a:pPr>
            <a:r>
              <a:rPr lang="ja-JP" altLang="en-US" sz="1600" dirty="0">
                <a:latin typeface="+mn-ea"/>
                <a:cs typeface="Times New Roman" panose="02020603050405020304" pitchFamily="18" charset="0"/>
              </a:rPr>
              <a:t>　</a:t>
            </a:r>
            <a:r>
              <a:rPr lang="ja-JP" altLang="en-US" sz="1600" dirty="0" smtClean="0">
                <a:latin typeface="+mn-ea"/>
                <a:cs typeface="Times New Roman" panose="02020603050405020304" pitchFamily="18" charset="0"/>
              </a:rPr>
              <a:t>　第２期</a:t>
            </a:r>
            <a:r>
              <a:rPr lang="ja-JP" altLang="en-US" sz="1600" dirty="0">
                <a:latin typeface="+mn-ea"/>
                <a:cs typeface="Times New Roman" panose="02020603050405020304" pitchFamily="18" charset="0"/>
              </a:rPr>
              <a:t>総合戦略では、</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万博のインパクトを活かした取組</a:t>
            </a:r>
            <a:r>
              <a:rPr lang="en-US" altLang="ja-JP" sz="1600" dirty="0">
                <a:latin typeface="+mn-ea"/>
                <a:cs typeface="Times New Roman" panose="02020603050405020304" pitchFamily="18" charset="0"/>
              </a:rPr>
              <a:t>』</a:t>
            </a:r>
            <a:r>
              <a:rPr lang="ja-JP" altLang="en-US" sz="1600" dirty="0" err="1">
                <a:latin typeface="+mn-ea"/>
                <a:cs typeface="Times New Roman" panose="02020603050405020304" pitchFamily="18" charset="0"/>
              </a:rPr>
              <a:t>、</a:t>
            </a:r>
            <a:r>
              <a:rPr lang="en-US" altLang="ja-JP" sz="1600" dirty="0">
                <a:latin typeface="+mn-ea"/>
                <a:cs typeface="Times New Roman" panose="02020603050405020304" pitchFamily="18" charset="0"/>
              </a:rPr>
              <a:t>『SDG</a:t>
            </a:r>
            <a:r>
              <a:rPr lang="ja-JP" altLang="en-US" sz="1600" dirty="0" err="1">
                <a:latin typeface="+mn-ea"/>
                <a:cs typeface="Times New Roman" panose="02020603050405020304" pitchFamily="18" charset="0"/>
              </a:rPr>
              <a:t>ｓ</a:t>
            </a:r>
            <a:r>
              <a:rPr lang="ja-JP" altLang="en-US" sz="1600" dirty="0">
                <a:latin typeface="+mn-ea"/>
                <a:cs typeface="Times New Roman" panose="02020603050405020304" pitchFamily="18" charset="0"/>
              </a:rPr>
              <a:t>の推進</a:t>
            </a:r>
            <a:r>
              <a:rPr lang="en-US" altLang="ja-JP" sz="1600" dirty="0">
                <a:latin typeface="+mn-ea"/>
                <a:cs typeface="Times New Roman" panose="02020603050405020304" pitchFamily="18" charset="0"/>
              </a:rPr>
              <a:t>』</a:t>
            </a:r>
            <a:r>
              <a:rPr lang="ja-JP" altLang="en-US" sz="1600" dirty="0" err="1">
                <a:latin typeface="+mn-ea"/>
                <a:cs typeface="Times New Roman" panose="02020603050405020304" pitchFamily="18" charset="0"/>
              </a:rPr>
              <a:t>、</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スマートシティの実現</a:t>
            </a:r>
            <a:r>
              <a:rPr lang="ja-JP" altLang="en-US" sz="1600" dirty="0" smtClean="0">
                <a:latin typeface="+mn-ea"/>
                <a:cs typeface="Times New Roman" panose="02020603050405020304" pitchFamily="18" charset="0"/>
              </a:rPr>
              <a:t>に</a:t>
            </a:r>
            <a:endParaRPr lang="en-US" altLang="ja-JP" sz="1600" dirty="0" smtClean="0">
              <a:latin typeface="+mn-ea"/>
              <a:cs typeface="Times New Roman" panose="02020603050405020304" pitchFamily="18" charset="0"/>
            </a:endParaRPr>
          </a:p>
          <a:p>
            <a:pPr marL="135000" indent="-342900" algn="just">
              <a:defRPr/>
            </a:pPr>
            <a:r>
              <a:rPr lang="ja-JP" altLang="en-US" sz="1600" dirty="0">
                <a:latin typeface="+mn-ea"/>
                <a:cs typeface="Times New Roman" panose="02020603050405020304" pitchFamily="18" charset="0"/>
              </a:rPr>
              <a:t>　</a:t>
            </a:r>
            <a:r>
              <a:rPr lang="ja-JP" altLang="en-US" sz="1600" dirty="0" smtClean="0">
                <a:latin typeface="+mn-ea"/>
                <a:cs typeface="Times New Roman" panose="02020603050405020304" pitchFamily="18" charset="0"/>
              </a:rPr>
              <a:t>　向けた</a:t>
            </a:r>
            <a:r>
              <a:rPr lang="ja-JP" altLang="en-US" sz="1600" dirty="0">
                <a:latin typeface="+mn-ea"/>
                <a:cs typeface="Times New Roman" panose="02020603050405020304" pitchFamily="18" charset="0"/>
              </a:rPr>
              <a:t>取組</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について、重点的に取り組んでいきます。</a:t>
            </a:r>
          </a:p>
          <a:p>
            <a:pPr marL="135000" indent="-342900" algn="just">
              <a:defRPr/>
            </a:pPr>
            <a:endParaRPr lang="en-US" altLang="ja-JP" sz="1600" dirty="0">
              <a:ea typeface="Meiryo UI" panose="020B0604030504040204" pitchFamily="50" charset="-128"/>
              <a:cs typeface="Meiryo UI" panose="020B0604030504040204" pitchFamily="50" charset="-128"/>
            </a:endParaRPr>
          </a:p>
        </p:txBody>
      </p:sp>
      <p:sp>
        <p:nvSpPr>
          <p:cNvPr id="7" name="正方形/長方形 6"/>
          <p:cNvSpPr/>
          <p:nvPr/>
        </p:nvSpPr>
        <p:spPr>
          <a:xfrm>
            <a:off x="738160" y="2603504"/>
            <a:ext cx="786628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smtClean="0">
                <a:solidFill>
                  <a:schemeClr val="tx1"/>
                </a:solidFill>
              </a:rPr>
              <a:t>①　若い世代の就職・結婚・出産・子育ての希望を実現する</a:t>
            </a:r>
            <a:endParaRPr lang="en-US" altLang="ja-JP" sz="1600" dirty="0" smtClean="0">
              <a:solidFill>
                <a:schemeClr val="tx1"/>
              </a:solidFill>
            </a:endParaRPr>
          </a:p>
          <a:p>
            <a:r>
              <a:rPr lang="ja-JP" altLang="en-US" sz="1600" dirty="0" smtClean="0">
                <a:solidFill>
                  <a:schemeClr val="tx1"/>
                </a:solidFill>
              </a:rPr>
              <a:t>②　次代の「大阪」を担う人をつくる　</a:t>
            </a:r>
            <a:endParaRPr kumimoji="1" lang="ja-JP" altLang="en-US" sz="1600" dirty="0">
              <a:solidFill>
                <a:schemeClr val="tx1"/>
              </a:solidFill>
            </a:endParaRPr>
          </a:p>
        </p:txBody>
      </p:sp>
      <p:sp>
        <p:nvSpPr>
          <p:cNvPr id="8" name="正方形/長方形 7"/>
          <p:cNvSpPr/>
          <p:nvPr/>
        </p:nvSpPr>
        <p:spPr>
          <a:xfrm>
            <a:off x="738160" y="3570813"/>
            <a:ext cx="786628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③　誰もが健康でいきいき</a:t>
            </a:r>
            <a:r>
              <a:rPr lang="ja-JP" altLang="en-US" sz="1600" dirty="0" smtClean="0">
                <a:solidFill>
                  <a:schemeClr val="tx1"/>
                </a:solidFill>
              </a:rPr>
              <a:t>と活躍できる「まち」をつくる</a:t>
            </a:r>
            <a:endParaRPr lang="ja-JP" altLang="en-US" sz="1600" dirty="0">
              <a:solidFill>
                <a:schemeClr val="tx1"/>
              </a:solidFill>
            </a:endParaRPr>
          </a:p>
          <a:p>
            <a:r>
              <a:rPr lang="ja-JP" altLang="en-US" sz="1600" dirty="0" smtClean="0">
                <a:solidFill>
                  <a:schemeClr val="tx1"/>
                </a:solidFill>
              </a:rPr>
              <a:t>④　安全・安心な地域をつくる</a:t>
            </a:r>
            <a:endParaRPr kumimoji="1" lang="ja-JP" altLang="en-US" sz="16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21</a:t>
            </a:fld>
            <a:endParaRPr lang="ja-JP" altLang="en-US" dirty="0">
              <a:solidFill>
                <a:prstClr val="black"/>
              </a:solidFill>
            </a:endParaRPr>
          </a:p>
        </p:txBody>
      </p:sp>
      <p:sp>
        <p:nvSpPr>
          <p:cNvPr id="9" name="正方形/長方形 8"/>
          <p:cNvSpPr/>
          <p:nvPr/>
        </p:nvSpPr>
        <p:spPr>
          <a:xfrm>
            <a:off x="738160" y="4581062"/>
            <a:ext cx="7866288" cy="633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⑤</a:t>
            </a:r>
            <a:r>
              <a:rPr lang="ja-JP" altLang="en-US" sz="1600" dirty="0" smtClean="0">
                <a:solidFill>
                  <a:schemeClr val="tx1"/>
                </a:solidFill>
              </a:rPr>
              <a:t>　</a:t>
            </a:r>
            <a:r>
              <a:rPr lang="ja-JP" altLang="en-US" sz="1600" dirty="0">
                <a:solidFill>
                  <a:schemeClr val="tx1"/>
                </a:solidFill>
              </a:rPr>
              <a:t>都市としての経済</a:t>
            </a:r>
            <a:r>
              <a:rPr lang="ja-JP" altLang="en-US" sz="1600" dirty="0" smtClean="0">
                <a:solidFill>
                  <a:schemeClr val="tx1"/>
                </a:solidFill>
              </a:rPr>
              <a:t>機能を強化する</a:t>
            </a:r>
            <a:endParaRPr lang="en-US" altLang="ja-JP" sz="1600" dirty="0" smtClean="0">
              <a:solidFill>
                <a:schemeClr val="tx1"/>
              </a:solidFill>
            </a:endParaRPr>
          </a:p>
          <a:p>
            <a:r>
              <a:rPr lang="ja-JP" altLang="en-US" sz="1600" dirty="0">
                <a:solidFill>
                  <a:schemeClr val="tx1"/>
                </a:solidFill>
              </a:rPr>
              <a:t>⑥　</a:t>
            </a:r>
            <a:r>
              <a:rPr lang="ja-JP" altLang="en-US" sz="1600" dirty="0" smtClean="0">
                <a:solidFill>
                  <a:schemeClr val="tx1"/>
                </a:solidFill>
              </a:rPr>
              <a:t>定住魅力・都市魅力を強化する</a:t>
            </a:r>
            <a:r>
              <a:rPr lang="ja-JP" altLang="en-US" sz="1600" dirty="0">
                <a:solidFill>
                  <a:schemeClr val="tx1"/>
                </a:solidFill>
              </a:rPr>
              <a:t>　</a:t>
            </a:r>
            <a:endParaRPr kumimoji="1" lang="ja-JP" altLang="en-US" sz="1600" dirty="0">
              <a:solidFill>
                <a:schemeClr val="tx1"/>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3847856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9517" y="361629"/>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1947" y="797"/>
            <a:ext cx="9144000" cy="369332"/>
          </a:xfrm>
          <a:prstGeom prst="rect">
            <a:avLst/>
          </a:prstGeom>
        </p:spPr>
        <p:txBody>
          <a:bodyPr wrap="square">
            <a:spAutoFit/>
          </a:bodyPr>
          <a:lstStyle/>
          <a:p>
            <a:r>
              <a:rPr lang="ja-JP" altLang="en-US" sz="13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1" name="角丸四角形 40"/>
          <p:cNvSpPr/>
          <p:nvPr/>
        </p:nvSpPr>
        <p:spPr>
          <a:xfrm>
            <a:off x="256672" y="549453"/>
            <a:ext cx="8693239" cy="6257747"/>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5000" indent="-342900" algn="just"/>
            <a:r>
              <a:rPr lang="ja-JP" altLang="en-US"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万博のインパクトを活かした</a:t>
            </a:r>
            <a:r>
              <a:rPr lang="ja-JP" altLang="en-US" b="1" u="sng"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b="1" u="sng"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98835" indent="-198835">
              <a:spcBef>
                <a:spcPts val="450"/>
              </a:spcBef>
            </a:pPr>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ja-JP" sz="1400" dirty="0">
                <a:solidFill>
                  <a:schemeClr val="tx1"/>
                </a:solidFill>
                <a:latin typeface="Meiryo UI" panose="020B0604030504040204" pitchFamily="50" charset="-128"/>
                <a:ea typeface="Meiryo UI" panose="020B0604030504040204" pitchFamily="50" charset="-128"/>
              </a:rPr>
              <a:t>〇　</a:t>
            </a:r>
            <a:r>
              <a:rPr lang="ja-JP" altLang="ja-JP" sz="1400" dirty="0" smtClean="0">
                <a:solidFill>
                  <a:schemeClr val="tx1"/>
                </a:solidFill>
                <a:latin typeface="Meiryo UI" panose="020B0604030504040204" pitchFamily="50" charset="-128"/>
                <a:ea typeface="Meiryo UI" panose="020B0604030504040204" pitchFamily="50" charset="-128"/>
              </a:rPr>
              <a:t>大阪</a:t>
            </a:r>
            <a:r>
              <a:rPr lang="ja-JP" altLang="ja-JP" sz="1400" dirty="0">
                <a:solidFill>
                  <a:schemeClr val="tx1"/>
                </a:solidFill>
                <a:latin typeface="Meiryo UI" panose="020B0604030504040204" pitchFamily="50" charset="-128"/>
                <a:ea typeface="Meiryo UI" panose="020B0604030504040204" pitchFamily="50" charset="-128"/>
              </a:rPr>
              <a:t>・関西万博を一過性のものとせず、そのインパクトを最大限に</a:t>
            </a:r>
            <a:r>
              <a:rPr lang="ja-JP" altLang="ja-JP" sz="1400" dirty="0" smtClean="0">
                <a:solidFill>
                  <a:schemeClr val="tx1"/>
                </a:solidFill>
                <a:latin typeface="Meiryo UI" panose="020B0604030504040204" pitchFamily="50" charset="-128"/>
                <a:ea typeface="Meiryo UI" panose="020B0604030504040204" pitchFamily="50" charset="-128"/>
              </a:rPr>
              <a:t>活か</a:t>
            </a:r>
            <a:r>
              <a:rPr lang="ja-JP" altLang="en-US" sz="1400" dirty="0" smtClean="0">
                <a:solidFill>
                  <a:schemeClr val="tx1"/>
                </a:solidFill>
                <a:latin typeface="Meiryo UI" panose="020B0604030504040204" pitchFamily="50" charset="-128"/>
                <a:ea typeface="Meiryo UI" panose="020B0604030504040204" pitchFamily="50" charset="-128"/>
              </a:rPr>
              <a:t>し、「大阪の持続的な成長」と「府民の豊か　</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な暮らし」を確たるものにするとともに、万博開催都市として、</a:t>
            </a:r>
            <a:r>
              <a:rPr lang="en-US" altLang="ja-JP" sz="1400" dirty="0" smtClean="0">
                <a:solidFill>
                  <a:schemeClr val="tx1"/>
                </a:solidFill>
                <a:latin typeface="Meiryo UI" panose="020B0604030504040204" pitchFamily="50" charset="-128"/>
                <a:ea typeface="Meiryo UI" panose="020B0604030504040204" pitchFamily="50" charset="-128"/>
              </a:rPr>
              <a:t>SDGs</a:t>
            </a:r>
            <a:r>
              <a:rPr lang="ja-JP" altLang="en-US" sz="1400" dirty="0" smtClean="0">
                <a:solidFill>
                  <a:schemeClr val="tx1"/>
                </a:solidFill>
                <a:latin typeface="Meiryo UI" panose="020B0604030504040204" pitchFamily="50" charset="-128"/>
                <a:ea typeface="Meiryo UI" panose="020B0604030504040204" pitchFamily="50" charset="-128"/>
              </a:rPr>
              <a:t>達成に向けて世界とともに未来をつくっていくため、</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en-US" altLang="ja-JP" sz="1400" b="1" dirty="0">
                <a:solidFill>
                  <a:schemeClr val="tx1"/>
                </a:solidFill>
                <a:latin typeface="Meiryo UI" panose="020B0604030504040204" pitchFamily="50" charset="-128"/>
                <a:ea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rPr>
              <a:t>「万博のインパクトを活かした大阪の将来に向けたビジョン」</a:t>
            </a:r>
            <a:r>
              <a:rPr lang="ja-JP" altLang="en-US" sz="1400" dirty="0" smtClean="0">
                <a:solidFill>
                  <a:schemeClr val="tx1"/>
                </a:solidFill>
                <a:latin typeface="Meiryo UI" panose="020B0604030504040204" pitchFamily="50" charset="-128"/>
                <a:ea typeface="Meiryo UI" panose="020B0604030504040204" pitchFamily="50" charset="-128"/>
              </a:rPr>
              <a:t>を大阪府・大阪市一体で策定します</a:t>
            </a:r>
            <a:r>
              <a:rPr lang="ja-JP" altLang="ja-JP" sz="1400" dirty="0" smtClean="0">
                <a:solidFill>
                  <a:schemeClr val="tx1"/>
                </a:solidFill>
                <a:latin typeface="Meiryo UI" panose="020B0604030504040204" pitchFamily="50" charset="-128"/>
                <a:ea typeface="Meiryo UI" panose="020B0604030504040204" pitchFamily="50" charset="-128"/>
              </a:rPr>
              <a:t>。</a:t>
            </a:r>
            <a:endParaRPr lang="ja-JP" altLang="ja-JP" sz="1400" dirty="0">
              <a:solidFill>
                <a:schemeClr val="tx1"/>
              </a:solidFill>
              <a:latin typeface="Meiryo UI" panose="020B0604030504040204" pitchFamily="50" charset="-128"/>
              <a:ea typeface="Meiryo UI" panose="020B0604030504040204" pitchFamily="50" charset="-128"/>
            </a:endParaRPr>
          </a:p>
          <a:p>
            <a:r>
              <a:rPr lang="ja-JP" altLang="ja-JP" sz="1050" dirty="0">
                <a:solidFill>
                  <a:schemeClr val="tx1"/>
                </a:solidFill>
                <a:latin typeface="Meiryo UI" panose="020B0604030504040204" pitchFamily="50" charset="-128"/>
                <a:ea typeface="Meiryo UI" panose="020B0604030504040204" pitchFamily="50" charset="-128"/>
              </a:rPr>
              <a:t>　</a:t>
            </a:r>
          </a:p>
          <a:p>
            <a:r>
              <a:rPr lang="ja-JP" altLang="ja-JP" sz="1400" dirty="0">
                <a:solidFill>
                  <a:schemeClr val="tx1"/>
                </a:solidFill>
                <a:latin typeface="Meiryo UI" panose="020B0604030504040204" pitchFamily="50" charset="-128"/>
                <a:ea typeface="Meiryo UI" panose="020B0604030504040204" pitchFamily="50" charset="-128"/>
              </a:rPr>
              <a:t>〇　</a:t>
            </a:r>
            <a:r>
              <a:rPr lang="ja-JP" altLang="en-US" sz="1400" dirty="0" smtClean="0">
                <a:solidFill>
                  <a:schemeClr val="tx1"/>
                </a:solidFill>
                <a:latin typeface="Meiryo UI" panose="020B0604030504040204" pitchFamily="50" charset="-128"/>
                <a:ea typeface="Meiryo UI" panose="020B0604030504040204" pitchFamily="50" charset="-128"/>
              </a:rPr>
              <a:t>ビジョンでは、</a:t>
            </a:r>
            <a:r>
              <a:rPr lang="en-US" altLang="ja-JP" sz="1400" dirty="0" smtClean="0">
                <a:solidFill>
                  <a:schemeClr val="tx1"/>
                </a:solidFill>
                <a:latin typeface="Meiryo UI" panose="020B0604030504040204" pitchFamily="50" charset="-128"/>
                <a:ea typeface="Meiryo UI" panose="020B0604030504040204" pitchFamily="50" charset="-128"/>
              </a:rPr>
              <a:t>2040</a:t>
            </a:r>
            <a:r>
              <a:rPr lang="ja-JP" altLang="en-US" sz="1400" dirty="0" smtClean="0">
                <a:solidFill>
                  <a:schemeClr val="tx1"/>
                </a:solidFill>
                <a:latin typeface="Meiryo UI" panose="020B0604030504040204" pitchFamily="50" charset="-128"/>
                <a:ea typeface="Meiryo UI" panose="020B0604030504040204" pitchFamily="50" charset="-128"/>
              </a:rPr>
              <a:t>年の大阪の将来像を</a:t>
            </a:r>
            <a:r>
              <a:rPr lang="ja-JP" altLang="en-US" sz="1400" b="1" dirty="0" smtClean="0">
                <a:solidFill>
                  <a:schemeClr val="tx1"/>
                </a:solidFill>
                <a:latin typeface="Meiryo UI" panose="020B0604030504040204" pitchFamily="50" charset="-128"/>
                <a:ea typeface="Meiryo UI" panose="020B0604030504040204" pitchFamily="50" charset="-128"/>
              </a:rPr>
              <a:t>「世界一ワクワクする都市・大阪」</a:t>
            </a:r>
            <a:r>
              <a:rPr lang="ja-JP" altLang="en-US" sz="1400" dirty="0" smtClean="0">
                <a:solidFill>
                  <a:schemeClr val="tx1"/>
                </a:solidFill>
                <a:latin typeface="Meiryo UI" panose="020B0604030504040204" pitchFamily="50" charset="-128"/>
                <a:ea typeface="Meiryo UI" panose="020B0604030504040204" pitchFamily="50" charset="-128"/>
              </a:rPr>
              <a:t>とし、以下の３つの方向性で取組みを</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進めていきます</a:t>
            </a:r>
            <a:r>
              <a:rPr lang="ja-JP" altLang="ja-JP" sz="1400" dirty="0" smtClean="0">
                <a:solidFill>
                  <a:schemeClr val="tx1"/>
                </a:solidFill>
                <a:latin typeface="Meiryo UI" panose="020B0604030504040204" pitchFamily="50" charset="-128"/>
                <a:ea typeface="Meiryo UI" panose="020B0604030504040204" pitchFamily="50" charset="-128"/>
              </a:rPr>
              <a:t>。</a:t>
            </a:r>
            <a:endParaRPr lang="ja-JP" altLang="ja-JP" sz="1400" dirty="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rPr>
              <a:t>①多様なチャレンジによる成長</a:t>
            </a:r>
            <a:endParaRPr lang="en-US" altLang="ja-JP" sz="1400" b="1" dirty="0" smtClean="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→「世界的なライフサイエンスクラスターの形成」、「革新的な製品等を生み出すイノベーション拠点の形成」</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「世界中からチャレンジする人が集まるスタートアップ拠点の形成」、</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「持続的な成長に向けた環境負荷ゼロの実現」　など</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rPr>
              <a:t>②いのち輝く幸せな暮らし</a:t>
            </a:r>
            <a:endParaRPr lang="en-US" altLang="ja-JP" sz="1400" b="1" dirty="0" smtClean="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「誰もがいきいきと活躍できる「</a:t>
            </a:r>
            <a:r>
              <a:rPr lang="en-US" altLang="ja-JP" sz="1400" spc="-100" dirty="0">
                <a:solidFill>
                  <a:schemeClr val="tx1"/>
                </a:solidFill>
                <a:latin typeface="Meiryo UI" panose="020B0604030504040204" pitchFamily="50" charset="-128"/>
                <a:ea typeface="Meiryo UI" panose="020B0604030504040204" pitchFamily="50" charset="-128"/>
              </a:rPr>
              <a:t>10</a:t>
            </a:r>
            <a:r>
              <a:rPr lang="ja-JP" altLang="en-US" sz="1400" spc="-100" dirty="0">
                <a:solidFill>
                  <a:schemeClr val="tx1"/>
                </a:solidFill>
                <a:latin typeface="Meiryo UI" panose="020B0604030504040204" pitchFamily="50" charset="-128"/>
                <a:ea typeface="Meiryo UI" panose="020B0604030504040204" pitchFamily="50" charset="-128"/>
              </a:rPr>
              <a:t>歳若返り」の実現」、「人の命を守る世界一の安全・安心の実現」、</a:t>
            </a:r>
            <a:endParaRPr lang="en-US" altLang="ja-JP" sz="1400" spc="-100" dirty="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「貧困の連鎖を断ち切り子どもの輝く未来をつくる」、「ワクワクする未来を創る人材の育成</a:t>
            </a:r>
            <a:r>
              <a:rPr lang="ja-JP" altLang="en-US" sz="1400" spc="-100" dirty="0" smtClean="0">
                <a:solidFill>
                  <a:schemeClr val="tx1"/>
                </a:solidFill>
                <a:latin typeface="Meiryo UI" panose="020B0604030504040204" pitchFamily="50" charset="-128"/>
                <a:ea typeface="Meiryo UI" panose="020B0604030504040204" pitchFamily="50" charset="-128"/>
              </a:rPr>
              <a:t>」　など</a:t>
            </a:r>
            <a:endParaRPr lang="en-US" altLang="ja-JP" sz="1400" spc="-100" dirty="0">
              <a:solidFill>
                <a:schemeClr val="tx1"/>
              </a:solidFill>
              <a:latin typeface="Meiryo UI" panose="020B0604030504040204" pitchFamily="50" charset="-128"/>
              <a:ea typeface="Meiryo UI" panose="020B0604030504040204" pitchFamily="50" charset="-128"/>
            </a:endParaRPr>
          </a:p>
          <a:p>
            <a:r>
              <a:rPr lang="en-US" altLang="ja-JP" sz="1400" spc="-100" dirty="0" smtClean="0">
                <a:solidFill>
                  <a:schemeClr val="tx1"/>
                </a:solidFill>
                <a:latin typeface="Meiryo UI" panose="020B0604030504040204" pitchFamily="50" charset="-128"/>
                <a:ea typeface="Meiryo UI" panose="020B0604030504040204" pitchFamily="50" charset="-128"/>
              </a:rPr>
              <a:t>   </a:t>
            </a:r>
            <a:r>
              <a:rPr lang="ja-JP" altLang="en-US" sz="1400" b="1" spc="-100" dirty="0" smtClean="0">
                <a:solidFill>
                  <a:schemeClr val="tx1"/>
                </a:solidFill>
                <a:latin typeface="Meiryo UI" panose="020B0604030504040204" pitchFamily="50" charset="-128"/>
                <a:ea typeface="Meiryo UI" panose="020B0604030504040204" pitchFamily="50" charset="-128"/>
              </a:rPr>
              <a:t>③世界の未来をともにつくる</a:t>
            </a:r>
            <a:endParaRPr lang="en-US" altLang="ja-JP" sz="1400" b="1" spc="-100" dirty="0" smtClean="0">
              <a:solidFill>
                <a:schemeClr val="tx1"/>
              </a:solidFill>
              <a:latin typeface="Meiryo UI" panose="020B0604030504040204" pitchFamily="50" charset="-128"/>
              <a:ea typeface="Meiryo UI" panose="020B0604030504040204" pitchFamily="50" charset="-128"/>
            </a:endParaRPr>
          </a:p>
          <a:p>
            <a:r>
              <a:rPr lang="ja-JP" altLang="en-US" sz="1400" spc="-100" dirty="0">
                <a:solidFill>
                  <a:schemeClr val="tx1"/>
                </a:solidFill>
                <a:latin typeface="Meiryo UI" panose="020B0604030504040204" pitchFamily="50" charset="-128"/>
                <a:ea typeface="Meiryo UI" panose="020B0604030504040204" pitchFamily="50" charset="-128"/>
              </a:rPr>
              <a:t>　</a:t>
            </a:r>
            <a:r>
              <a:rPr lang="ja-JP" altLang="en-US" sz="1400" spc="-100" dirty="0" smtClean="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「①と②の取組みを通じて世界の課題解決に貢献」</a:t>
            </a:r>
            <a:r>
              <a:rPr lang="ja-JP" altLang="en-US" sz="1400" spc="-100" dirty="0" smtClean="0">
                <a:solidFill>
                  <a:schemeClr val="tx1"/>
                </a:solidFill>
                <a:latin typeface="Meiryo UI" panose="020B0604030504040204" pitchFamily="50" charset="-128"/>
                <a:ea typeface="Meiryo UI" panose="020B0604030504040204" pitchFamily="50" charset="-128"/>
              </a:rPr>
              <a:t>、</a:t>
            </a:r>
            <a:endParaRPr lang="en-US" altLang="ja-JP" sz="1400" spc="-100" dirty="0" smtClean="0">
              <a:solidFill>
                <a:schemeClr val="tx1"/>
              </a:solidFill>
              <a:latin typeface="Meiryo UI" panose="020B0604030504040204" pitchFamily="50" charset="-128"/>
              <a:ea typeface="Meiryo UI" panose="020B0604030504040204" pitchFamily="50" charset="-128"/>
            </a:endParaRPr>
          </a:p>
          <a:p>
            <a:r>
              <a:rPr lang="ja-JP" altLang="en-US" sz="1400" spc="-100" dirty="0">
                <a:solidFill>
                  <a:schemeClr val="tx1"/>
                </a:solidFill>
                <a:latin typeface="Meiryo UI" panose="020B0604030504040204" pitchFamily="50" charset="-128"/>
                <a:ea typeface="Meiryo UI" panose="020B0604030504040204" pitchFamily="50" charset="-128"/>
              </a:rPr>
              <a:t>　</a:t>
            </a:r>
            <a:r>
              <a:rPr lang="ja-JP" altLang="en-US" sz="1400" spc="-100" dirty="0" smtClean="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三方よしなど、</a:t>
            </a:r>
            <a:r>
              <a:rPr lang="en-US" altLang="ja-JP" sz="1400" spc="-100" dirty="0">
                <a:solidFill>
                  <a:schemeClr val="tx1"/>
                </a:solidFill>
                <a:latin typeface="Meiryo UI" panose="020B0604030504040204" pitchFamily="50" charset="-128"/>
                <a:ea typeface="Meiryo UI" panose="020B0604030504040204" pitchFamily="50" charset="-128"/>
              </a:rPr>
              <a:t>SDG</a:t>
            </a:r>
            <a:r>
              <a:rPr lang="ja-JP" altLang="en-US" sz="1400" spc="-100" dirty="0" err="1">
                <a:solidFill>
                  <a:schemeClr val="tx1"/>
                </a:solidFill>
                <a:latin typeface="Meiryo UI" panose="020B0604030504040204" pitchFamily="50" charset="-128"/>
                <a:ea typeface="Meiryo UI" panose="020B0604030504040204" pitchFamily="50" charset="-128"/>
              </a:rPr>
              <a:t>ｓ</a:t>
            </a:r>
            <a:r>
              <a:rPr lang="ja-JP" altLang="en-US" sz="1400" spc="-100" dirty="0">
                <a:solidFill>
                  <a:schemeClr val="tx1"/>
                </a:solidFill>
                <a:latin typeface="Meiryo UI" panose="020B0604030504040204" pitchFamily="50" charset="-128"/>
                <a:ea typeface="Meiryo UI" panose="020B0604030504040204" pitchFamily="50" charset="-128"/>
              </a:rPr>
              <a:t>の達成にもつながる大阪的価値観を世界へ</a:t>
            </a:r>
            <a:r>
              <a:rPr lang="ja-JP" altLang="en-US" sz="1400" spc="-100" dirty="0" smtClean="0">
                <a:solidFill>
                  <a:schemeClr val="tx1"/>
                </a:solidFill>
                <a:latin typeface="Meiryo UI" panose="020B0604030504040204" pitchFamily="50" charset="-128"/>
                <a:ea typeface="Meiryo UI" panose="020B0604030504040204" pitchFamily="50" charset="-128"/>
              </a:rPr>
              <a:t>」</a:t>
            </a:r>
            <a:endParaRPr lang="en-US" altLang="ja-JP" sz="1400" spc="-100" dirty="0">
              <a:solidFill>
                <a:schemeClr val="tx1"/>
              </a:solidFill>
              <a:latin typeface="Meiryo UI" panose="020B0604030504040204" pitchFamily="50" charset="-128"/>
              <a:ea typeface="Meiryo UI" panose="020B0604030504040204" pitchFamily="50" charset="-128"/>
            </a:endParaRPr>
          </a:p>
          <a:p>
            <a:endParaRPr lang="ja-JP" altLang="ja-JP" sz="1050" dirty="0">
              <a:solidFill>
                <a:schemeClr val="tx1"/>
              </a:solidFill>
              <a:latin typeface="Meiryo UI" panose="020B0604030504040204" pitchFamily="50" charset="-128"/>
              <a:ea typeface="Meiryo UI" panose="020B0604030504040204" pitchFamily="50" charset="-128"/>
            </a:endParaRPr>
          </a:p>
          <a:p>
            <a:r>
              <a:rPr lang="ja-JP" altLang="ja-JP" sz="1400" dirty="0">
                <a:solidFill>
                  <a:schemeClr val="tx1"/>
                </a:solidFill>
                <a:latin typeface="Meiryo UI" panose="020B0604030504040204" pitchFamily="50" charset="-128"/>
                <a:ea typeface="Meiryo UI" panose="020B0604030504040204" pitchFamily="50" charset="-128"/>
              </a:rPr>
              <a:t>〇　推進に</a:t>
            </a:r>
            <a:r>
              <a:rPr lang="ja-JP" altLang="ja-JP" sz="1400" dirty="0" smtClean="0">
                <a:solidFill>
                  <a:schemeClr val="tx1"/>
                </a:solidFill>
                <a:latin typeface="Meiryo UI" panose="020B0604030504040204" pitchFamily="50" charset="-128"/>
                <a:ea typeface="Meiryo UI" panose="020B0604030504040204" pitchFamily="50" charset="-128"/>
              </a:rPr>
              <a:t>当た</a:t>
            </a:r>
            <a:r>
              <a:rPr lang="ja-JP" altLang="en-US" sz="1400" dirty="0" smtClean="0">
                <a:solidFill>
                  <a:schemeClr val="tx1"/>
                </a:solidFill>
                <a:latin typeface="Meiryo UI" panose="020B0604030504040204" pitchFamily="50" charset="-128"/>
                <a:ea typeface="Meiryo UI" panose="020B0604030504040204" pitchFamily="50" charset="-128"/>
              </a:rPr>
              <a:t>り</a:t>
            </a:r>
            <a:r>
              <a:rPr lang="ja-JP" altLang="ja-JP" sz="1400" dirty="0" smtClean="0">
                <a:solidFill>
                  <a:schemeClr val="tx1"/>
                </a:solidFill>
                <a:latin typeface="Meiryo UI" panose="020B0604030504040204" pitchFamily="50" charset="-128"/>
                <a:ea typeface="Meiryo UI" panose="020B0604030504040204" pitchFamily="50" charset="-128"/>
              </a:rPr>
              <a:t>、府内</a:t>
            </a:r>
            <a:r>
              <a:rPr lang="ja-JP" altLang="ja-JP" sz="1400" dirty="0">
                <a:solidFill>
                  <a:schemeClr val="tx1"/>
                </a:solidFill>
                <a:latin typeface="Meiryo UI" panose="020B0604030504040204" pitchFamily="50" charset="-128"/>
                <a:ea typeface="Meiryo UI" panose="020B0604030504040204" pitchFamily="50" charset="-128"/>
              </a:rPr>
              <a:t>市町村、民間企業や</a:t>
            </a:r>
            <a:r>
              <a:rPr lang="en-US" altLang="ja-JP" sz="1400" dirty="0">
                <a:solidFill>
                  <a:schemeClr val="tx1"/>
                </a:solidFill>
                <a:latin typeface="Meiryo UI" panose="020B0604030504040204" pitchFamily="50" charset="-128"/>
                <a:ea typeface="Meiryo UI" panose="020B0604030504040204" pitchFamily="50" charset="-128"/>
              </a:rPr>
              <a:t>NPO</a:t>
            </a:r>
            <a:r>
              <a:rPr lang="ja-JP" altLang="ja-JP" sz="1400" dirty="0">
                <a:solidFill>
                  <a:schemeClr val="tx1"/>
                </a:solidFill>
                <a:latin typeface="Meiryo UI" panose="020B0604030504040204" pitchFamily="50" charset="-128"/>
                <a:ea typeface="Meiryo UI" panose="020B0604030504040204" pitchFamily="50" charset="-128"/>
              </a:rPr>
              <a:t>等とも将来像や取組みの方向性を共有し、オール大阪における</a:t>
            </a:r>
            <a:r>
              <a:rPr lang="ja-JP" altLang="ja-JP" sz="1400" dirty="0" smtClean="0">
                <a:solidFill>
                  <a:schemeClr val="tx1"/>
                </a:solidFill>
                <a:latin typeface="Meiryo UI" panose="020B0604030504040204" pitchFamily="50" charset="-128"/>
                <a:ea typeface="Meiryo UI" panose="020B0604030504040204" pitchFamily="50" charset="-128"/>
              </a:rPr>
              <a:t>各</a:t>
            </a:r>
            <a:endParaRPr lang="en-US" altLang="ja-JP" sz="1400" dirty="0" smtClean="0">
              <a:solidFill>
                <a:schemeClr val="tx1"/>
              </a:solidFill>
              <a:latin typeface="Meiryo UI" panose="020B0604030504040204" pitchFamily="50" charset="-128"/>
              <a:ea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  </a:t>
            </a:r>
            <a:r>
              <a:rPr lang="ja-JP" altLang="ja-JP" sz="1400" dirty="0" smtClean="0">
                <a:solidFill>
                  <a:schemeClr val="tx1"/>
                </a:solidFill>
                <a:latin typeface="Meiryo UI" panose="020B0604030504040204" pitchFamily="50" charset="-128"/>
                <a:ea typeface="Meiryo UI" panose="020B0604030504040204" pitchFamily="50" charset="-128"/>
              </a:rPr>
              <a:t>主体</a:t>
            </a:r>
            <a:r>
              <a:rPr lang="ja-JP" altLang="ja-JP" sz="1400" dirty="0">
                <a:solidFill>
                  <a:schemeClr val="tx1"/>
                </a:solidFill>
                <a:latin typeface="Meiryo UI" panose="020B0604030504040204" pitchFamily="50" charset="-128"/>
                <a:ea typeface="Meiryo UI" panose="020B0604030504040204" pitchFamily="50" charset="-128"/>
              </a:rPr>
              <a:t>の取組みを促進していきます</a:t>
            </a:r>
            <a:r>
              <a:rPr lang="ja-JP" altLang="ja-JP" sz="1400" dirty="0" smtClean="0">
                <a:solidFill>
                  <a:schemeClr val="tx1"/>
                </a:solidFill>
                <a:latin typeface="Meiryo UI" panose="020B0604030504040204" pitchFamily="50" charset="-128"/>
                <a:ea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endParaRPr>
          </a:p>
          <a:p>
            <a:endParaRPr lang="en-US" altLang="ja-JP" sz="1400" dirty="0" smtClean="0">
              <a:solidFill>
                <a:schemeClr val="tx1"/>
              </a:solidFill>
              <a:latin typeface="Meiryo UI" panose="020B0604030504040204" pitchFamily="50" charset="-128"/>
              <a:ea typeface="Meiryo UI" panose="020B0604030504040204" pitchFamily="50" charset="-128"/>
            </a:endParaRPr>
          </a:p>
          <a:p>
            <a:endParaRPr lang="en-US" altLang="ja-JP" sz="1400" dirty="0" smtClean="0">
              <a:solidFill>
                <a:schemeClr val="tx1"/>
              </a:solidFill>
              <a:latin typeface="Meiryo UI" panose="020B0604030504040204" pitchFamily="50" charset="-128"/>
              <a:ea typeface="Meiryo UI" panose="020B0604030504040204" pitchFamily="50" charset="-128"/>
            </a:endParaRPr>
          </a:p>
          <a:p>
            <a:endParaRPr lang="en-US" altLang="ja-JP" sz="1400" dirty="0" smtClean="0">
              <a:solidFill>
                <a:schemeClr val="tx1"/>
              </a:solidFill>
              <a:latin typeface="Meiryo UI" panose="020B0604030504040204" pitchFamily="50" charset="-128"/>
              <a:ea typeface="Meiryo UI" panose="020B0604030504040204" pitchFamily="50" charset="-128"/>
            </a:endParaRPr>
          </a:p>
          <a:p>
            <a:endParaRPr lang="en-US" altLang="ja-JP" sz="1500" dirty="0" smtClean="0">
              <a:solidFill>
                <a:schemeClr val="tx1"/>
              </a:solidFill>
              <a:latin typeface="Meiryo UI" panose="020B0604030504040204" pitchFamily="50" charset="-128"/>
              <a:ea typeface="Meiryo UI" panose="020B0604030504040204" pitchFamily="50" charset="-128"/>
            </a:endParaRPr>
          </a:p>
          <a:p>
            <a:endParaRPr lang="en-US" altLang="ja-JP" sz="1500" dirty="0">
              <a:solidFill>
                <a:schemeClr val="tx1"/>
              </a:solidFill>
              <a:latin typeface="Meiryo UI" panose="020B0604030504040204" pitchFamily="50" charset="-128"/>
              <a:ea typeface="Meiryo UI" panose="020B0604030504040204" pitchFamily="50" charset="-128"/>
            </a:endParaRPr>
          </a:p>
          <a:p>
            <a:endParaRPr lang="en-US" altLang="ja-JP" sz="1500" dirty="0" smtClean="0">
              <a:solidFill>
                <a:schemeClr val="tx1"/>
              </a:solidFill>
              <a:latin typeface="Meiryo UI" panose="020B0604030504040204" pitchFamily="50" charset="-128"/>
              <a:ea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22</a:t>
            </a:fld>
            <a:endParaRPr lang="ja-JP" altLang="en-US" dirty="0">
              <a:solidFill>
                <a:prstClr val="black"/>
              </a:solidFill>
            </a:endParaRPr>
          </a:p>
        </p:txBody>
      </p:sp>
      <p:grpSp>
        <p:nvGrpSpPr>
          <p:cNvPr id="9" name="グループ化 8"/>
          <p:cNvGrpSpPr/>
          <p:nvPr/>
        </p:nvGrpSpPr>
        <p:grpSpPr>
          <a:xfrm>
            <a:off x="1175726" y="5175346"/>
            <a:ext cx="7344002" cy="1621820"/>
            <a:chOff x="289539" y="3058268"/>
            <a:chExt cx="5751209" cy="2646012"/>
          </a:xfrm>
        </p:grpSpPr>
        <p:sp>
          <p:nvSpPr>
            <p:cNvPr id="10" name="角丸四角形 9"/>
            <p:cNvSpPr/>
            <p:nvPr/>
          </p:nvSpPr>
          <p:spPr>
            <a:xfrm>
              <a:off x="289539" y="3058268"/>
              <a:ext cx="5368364" cy="2558699"/>
            </a:xfrm>
            <a:prstGeom prst="roundRect">
              <a:avLst>
                <a:gd name="adj" fmla="val 0"/>
              </a:avLst>
            </a:prstGeom>
            <a:solidFill>
              <a:srgbClr val="0070C0"/>
            </a:solidFill>
            <a:ln w="6350" cap="flat" cmpd="sng" algn="ctr">
              <a:noFill/>
              <a:prstDash val="solid"/>
            </a:ln>
            <a:effectLst/>
          </p:spPr>
          <p:txBody>
            <a:bodyPr vert="horz" rtlCol="0" anchor="ctr"/>
            <a:lstStyle/>
            <a:p>
              <a:pPr marL="0" marR="0" lvl="0" indent="0" defTabSz="1280160" eaLnBrk="1" fontAlgn="auto" latinLnBrk="0" hangingPunct="1">
                <a:lnSpc>
                  <a:spcPts val="126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　</a:t>
              </a:r>
            </a:p>
          </p:txBody>
        </p:sp>
        <p:sp>
          <p:nvSpPr>
            <p:cNvPr id="11" name="角丸四角形 10"/>
            <p:cNvSpPr/>
            <p:nvPr/>
          </p:nvSpPr>
          <p:spPr>
            <a:xfrm>
              <a:off x="774957" y="3184059"/>
              <a:ext cx="4113181" cy="646077"/>
            </a:xfrm>
            <a:prstGeom prst="roundRect">
              <a:avLst/>
            </a:prstGeom>
            <a:solidFill>
              <a:srgbClr val="002060"/>
            </a:solidFill>
            <a:ln w="12700" cap="flat" cmpd="sng" algn="ctr">
              <a:solidFill>
                <a:srgbClr val="4F81BD"/>
              </a:solidFill>
              <a:prstDash val="solid"/>
            </a:ln>
            <a:effectLst/>
          </p:spPr>
          <p:txBody>
            <a:bodyPr vert="horz" wrap="none" rtlCol="0" anchor="ctr"/>
            <a:lstStyle/>
            <a:p>
              <a:pPr marL="0" marR="0" lvl="0" indent="0" algn="ctr" defTabSz="1280160" eaLnBrk="1" fontAlgn="auto" latinLnBrk="0" hangingPunct="1">
                <a:lnSpc>
                  <a:spcPts val="1500"/>
                </a:lnSpc>
                <a:spcBef>
                  <a:spcPts val="0"/>
                </a:spcBef>
                <a:spcAft>
                  <a:spcPts val="0"/>
                </a:spcAft>
                <a:buClrTx/>
                <a:buSzTx/>
                <a:buFontTx/>
                <a:buNone/>
                <a:tabLst/>
                <a:defRPr/>
              </a:pPr>
              <a:r>
                <a:rPr kumimoji="0" lang="ja-JP" altLang="en-US" sz="1200" b="1" i="0" u="sng"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世界一ワクワクする都市・大阪</a:t>
              </a:r>
              <a:endParaRPr kumimoji="0" lang="en-US" altLang="ja-JP" sz="1200" b="1" i="0" u="sng"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ctr" defTabSz="1280160" eaLnBrk="1" fontAlgn="auto" latinLnBrk="0" hangingPunct="1">
                <a:lnSpc>
                  <a:spcPts val="1500"/>
                </a:lnSpc>
                <a:spcBef>
                  <a:spcPts val="0"/>
                </a:spcBef>
                <a:spcAft>
                  <a:spcPts val="0"/>
                </a:spcAft>
                <a:buClrTx/>
                <a:buSzTx/>
                <a:buFontTx/>
                <a:buNone/>
                <a:tabLst/>
                <a:defRPr/>
              </a:pPr>
              <a:r>
                <a:rPr kumimoji="0" lang="en-US" altLang="ja-JP" sz="11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Osaka</a:t>
              </a:r>
              <a:r>
                <a:rPr kumimoji="0" lang="ja-JP" altLang="en-US" sz="11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　</a:t>
              </a:r>
              <a:r>
                <a:rPr kumimoji="0" lang="en-US" altLang="ja-JP" sz="11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rPr>
                <a:t>- Amusing Creations -</a:t>
              </a:r>
            </a:p>
          </p:txBody>
        </p:sp>
        <p:sp>
          <p:nvSpPr>
            <p:cNvPr id="12" name="角丸四角形 11"/>
            <p:cNvSpPr/>
            <p:nvPr/>
          </p:nvSpPr>
          <p:spPr>
            <a:xfrm>
              <a:off x="329723" y="3854430"/>
              <a:ext cx="2022347" cy="663859"/>
            </a:xfrm>
            <a:prstGeom prst="roundRect">
              <a:avLst>
                <a:gd name="adj" fmla="val 50000"/>
              </a:avLst>
            </a:prstGeom>
            <a:solidFill>
              <a:sysClr val="window" lastClr="FFFFFF"/>
            </a:solidFill>
            <a:ln w="127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p:cNvSpPr/>
            <p:nvPr/>
          </p:nvSpPr>
          <p:spPr>
            <a:xfrm>
              <a:off x="305457" y="3858490"/>
              <a:ext cx="2007490" cy="720281"/>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smtClean="0">
                  <a:ln>
                    <a:noFill/>
                  </a:ln>
                  <a:solidFill>
                    <a:prstClr val="black"/>
                  </a:solidFill>
                  <a:effectLst/>
                  <a:uLnTx/>
                  <a:uFillTx/>
                </a:rPr>
                <a:t>多様なチャレンジによる成長</a:t>
              </a:r>
              <a:endParaRPr kumimoji="0" lang="en-US" altLang="ja-JP" sz="1050" b="1" i="0" u="none" strike="noStrike" kern="0" cap="none" spc="0" normalizeH="0" baseline="0" noProof="0" dirty="0" smtClean="0">
                <a:ln>
                  <a:noFill/>
                </a:ln>
                <a:solidFill>
                  <a:prstClr val="black"/>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smtClean="0">
                  <a:ln>
                    <a:noFill/>
                  </a:ln>
                  <a:solidFill>
                    <a:prstClr val="black"/>
                  </a:solidFill>
                  <a:effectLst/>
                  <a:uLnTx/>
                  <a:uFillTx/>
                </a:rPr>
                <a:t>（</a:t>
              </a:r>
              <a:r>
                <a:rPr kumimoji="0" lang="en-US" altLang="ja-JP" sz="1050" b="1" i="0" u="none" strike="noStrike" kern="0" cap="none" spc="0" normalizeH="0" baseline="0" noProof="0" dirty="0">
                  <a:ln>
                    <a:noFill/>
                  </a:ln>
                  <a:solidFill>
                    <a:prstClr val="black"/>
                  </a:solidFill>
                  <a:effectLst/>
                  <a:uLnTx/>
                  <a:uFillTx/>
                </a:rPr>
                <a:t>Creative Innovation </a:t>
              </a:r>
              <a:r>
                <a:rPr kumimoji="0" lang="ja-JP" altLang="en-US" sz="1050" b="1" i="0" u="none" strike="noStrike" kern="0" cap="none" spc="0" normalizeH="0" baseline="0" noProof="0" dirty="0" smtClean="0">
                  <a:ln>
                    <a:noFill/>
                  </a:ln>
                  <a:solidFill>
                    <a:prstClr val="black"/>
                  </a:solidFill>
                  <a:effectLst/>
                  <a:uLnTx/>
                  <a:uFillTx/>
                </a:rPr>
                <a:t>）</a:t>
              </a:r>
              <a:endParaRPr kumimoji="0" lang="ja-JP" altLang="en-US" sz="105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14" name="角丸四角形 13"/>
            <p:cNvSpPr/>
            <p:nvPr/>
          </p:nvSpPr>
          <p:spPr>
            <a:xfrm>
              <a:off x="3257188" y="3874054"/>
              <a:ext cx="1990016" cy="624494"/>
            </a:xfrm>
            <a:prstGeom prst="roundRect">
              <a:avLst>
                <a:gd name="adj" fmla="val 50000"/>
              </a:avLst>
            </a:prstGeom>
            <a:solidFill>
              <a:sysClr val="window" lastClr="FFFFFF"/>
            </a:solidFill>
            <a:ln w="127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p:cNvSpPr/>
            <p:nvPr/>
          </p:nvSpPr>
          <p:spPr>
            <a:xfrm>
              <a:off x="3257188" y="3828625"/>
              <a:ext cx="1959800" cy="720281"/>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smtClean="0">
                  <a:ln>
                    <a:noFill/>
                  </a:ln>
                  <a:solidFill>
                    <a:prstClr val="black"/>
                  </a:solidFill>
                  <a:effectLst/>
                  <a:uLnTx/>
                  <a:uFillTx/>
                </a:rPr>
                <a:t>いのち輝く幸せな暮らし</a:t>
              </a:r>
              <a:endParaRPr kumimoji="0" lang="en-US" altLang="ja-JP" sz="1050" b="1" i="0" u="none" strike="noStrike" kern="0" cap="none" spc="0" normalizeH="0" baseline="0" noProof="0" dirty="0" smtClean="0">
                <a:ln>
                  <a:noFill/>
                </a:ln>
                <a:solidFill>
                  <a:prstClr val="black"/>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smtClean="0">
                  <a:ln>
                    <a:noFill/>
                  </a:ln>
                  <a:solidFill>
                    <a:prstClr val="black"/>
                  </a:solidFill>
                  <a:effectLst/>
                  <a:uLnTx/>
                  <a:uFillTx/>
                </a:rPr>
                <a:t>（</a:t>
              </a:r>
              <a:r>
                <a:rPr kumimoji="0" lang="en-US" altLang="ja-JP" sz="1050" b="1" i="0" u="none" strike="noStrike" kern="0" cap="none" spc="0" normalizeH="0" baseline="0" noProof="0" dirty="0">
                  <a:ln>
                    <a:noFill/>
                  </a:ln>
                  <a:solidFill>
                    <a:prstClr val="black"/>
                  </a:solidFill>
                  <a:effectLst/>
                  <a:uLnTx/>
                  <a:uFillTx/>
                </a:rPr>
                <a:t>Human Well-being</a:t>
              </a:r>
              <a:r>
                <a:rPr kumimoji="0" lang="ja-JP" altLang="en-US" sz="1050" b="1" i="0" u="none" strike="noStrike" kern="0" cap="none" spc="0" normalizeH="0" baseline="0" noProof="0" dirty="0" smtClean="0">
                  <a:ln>
                    <a:noFill/>
                  </a:ln>
                  <a:solidFill>
                    <a:prstClr val="black"/>
                  </a:solidFill>
                  <a:effectLst/>
                  <a:uLnTx/>
                  <a:uFillTx/>
                </a:rPr>
                <a:t>）</a:t>
              </a:r>
              <a:endParaRPr kumimoji="0" lang="ja-JP" altLang="en-US" sz="105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16" name="角丸四角形 15"/>
            <p:cNvSpPr/>
            <p:nvPr/>
          </p:nvSpPr>
          <p:spPr>
            <a:xfrm>
              <a:off x="1797412" y="4995276"/>
              <a:ext cx="2160240" cy="621691"/>
            </a:xfrm>
            <a:prstGeom prst="roundRect">
              <a:avLst>
                <a:gd name="adj" fmla="val 50000"/>
              </a:avLst>
            </a:prstGeom>
            <a:solidFill>
              <a:sysClr val="window" lastClr="FFFFFF"/>
            </a:solidFill>
            <a:ln w="127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p:cNvSpPr/>
            <p:nvPr/>
          </p:nvSpPr>
          <p:spPr>
            <a:xfrm>
              <a:off x="1638791" y="4983999"/>
              <a:ext cx="2355939" cy="720281"/>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smtClean="0">
                  <a:ln>
                    <a:noFill/>
                  </a:ln>
                  <a:solidFill>
                    <a:prstClr val="black"/>
                  </a:solidFill>
                  <a:effectLst/>
                  <a:uLnTx/>
                  <a:uFillTx/>
                </a:rPr>
                <a:t>世界の未来をともにつくる</a:t>
              </a:r>
              <a:endParaRPr kumimoji="0" lang="en-US" altLang="ja-JP" sz="1050" b="1" i="0" u="none" strike="noStrike" kern="0" cap="none" spc="0" normalizeH="0" baseline="0" noProof="0" dirty="0" smtClean="0">
                <a:ln>
                  <a:noFill/>
                </a:ln>
                <a:solidFill>
                  <a:prstClr val="black"/>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smtClean="0">
                  <a:ln>
                    <a:noFill/>
                  </a:ln>
                  <a:solidFill>
                    <a:prstClr val="black"/>
                  </a:solidFill>
                  <a:effectLst/>
                  <a:uLnTx/>
                  <a:uFillTx/>
                </a:rPr>
                <a:t>（</a:t>
              </a:r>
              <a:r>
                <a:rPr kumimoji="0" lang="en-US" altLang="ja-JP" sz="1050" b="1" i="0" u="none" strike="noStrike" kern="0" cap="none" spc="0" normalizeH="0" baseline="0" noProof="0" dirty="0">
                  <a:ln>
                    <a:noFill/>
                  </a:ln>
                  <a:solidFill>
                    <a:prstClr val="black"/>
                  </a:solidFill>
                  <a:effectLst/>
                  <a:uLnTx/>
                  <a:uFillTx/>
                </a:rPr>
                <a:t>Global </a:t>
              </a:r>
              <a:r>
                <a:rPr kumimoji="0" lang="en-US" altLang="ja-JP" sz="1050" b="1" i="0" u="none" strike="noStrike" kern="0" cap="none" spc="0" normalizeH="0" baseline="0" noProof="0" dirty="0" smtClean="0">
                  <a:ln>
                    <a:noFill/>
                  </a:ln>
                  <a:solidFill>
                    <a:prstClr val="black"/>
                  </a:solidFill>
                  <a:effectLst/>
                  <a:uLnTx/>
                  <a:uFillTx/>
                </a:rPr>
                <a:t>Co-Creation Hub</a:t>
              </a:r>
              <a:r>
                <a:rPr kumimoji="0" lang="ja-JP" altLang="en-US" sz="1050" b="1" i="0" u="none" strike="noStrike" kern="0" cap="none" spc="0" normalizeH="0" baseline="0" noProof="0" dirty="0" smtClean="0">
                  <a:ln>
                    <a:noFill/>
                  </a:ln>
                  <a:solidFill>
                    <a:prstClr val="black"/>
                  </a:solidFill>
                  <a:effectLst/>
                  <a:uLnTx/>
                  <a:uFillTx/>
                </a:rPr>
                <a:t>）</a:t>
              </a:r>
              <a:endParaRPr kumimoji="0" lang="ja-JP" altLang="en-US" sz="105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18" name="図形 17"/>
            <p:cNvSpPr/>
            <p:nvPr/>
          </p:nvSpPr>
          <p:spPr>
            <a:xfrm rot="10461519">
              <a:off x="3427986" y="4434731"/>
              <a:ext cx="691831" cy="680430"/>
            </a:xfrm>
            <a:prstGeom prst="swooshArrow">
              <a:avLst>
                <a:gd name="adj1" fmla="val 22524"/>
                <a:gd name="adj2" fmla="val 48983"/>
              </a:avLst>
            </a:prstGeom>
            <a:solidFill>
              <a:srgbClr val="00B0F0"/>
            </a:solidFill>
            <a:ln w="3175">
              <a:noFill/>
            </a:ln>
            <a:effectLst/>
            <a:scene3d>
              <a:camera prst="orthographicFront"/>
              <a:lightRig rig="flat" dir="t"/>
            </a:scene3d>
            <a:sp3d z="-190500" extrusionH="12700" prstMaterial="plastic">
              <a:bevelT w="50800" h="50800"/>
            </a:sp3d>
          </p:spPr>
        </p:sp>
        <p:sp>
          <p:nvSpPr>
            <p:cNvPr id="19" name="図形 18"/>
            <p:cNvSpPr/>
            <p:nvPr/>
          </p:nvSpPr>
          <p:spPr>
            <a:xfrm rot="3690740">
              <a:off x="2505639" y="3888081"/>
              <a:ext cx="651818" cy="691563"/>
            </a:xfrm>
            <a:prstGeom prst="swooshArrow">
              <a:avLst>
                <a:gd name="adj1" fmla="val 22524"/>
                <a:gd name="adj2" fmla="val 29227"/>
              </a:avLst>
            </a:prstGeom>
            <a:solidFill>
              <a:srgbClr val="00B0F0"/>
            </a:solidFill>
            <a:ln w="3175">
              <a:noFill/>
            </a:ln>
            <a:effectLst/>
            <a:scene3d>
              <a:camera prst="orthographicFront"/>
              <a:lightRig rig="flat" dir="t"/>
            </a:scene3d>
            <a:sp3d z="-190500" extrusionH="12700" prstMaterial="plastic">
              <a:bevelT w="50800" h="50800"/>
            </a:sp3d>
          </p:spPr>
        </p:sp>
        <p:sp>
          <p:nvSpPr>
            <p:cNvPr id="20" name="図形 19"/>
            <p:cNvSpPr/>
            <p:nvPr/>
          </p:nvSpPr>
          <p:spPr>
            <a:xfrm rot="5400000" flipH="1" flipV="1">
              <a:off x="1667815" y="4399115"/>
              <a:ext cx="616037" cy="801002"/>
            </a:xfrm>
            <a:prstGeom prst="swooshArrow">
              <a:avLst>
                <a:gd name="adj1" fmla="val 22524"/>
                <a:gd name="adj2" fmla="val 29227"/>
              </a:avLst>
            </a:prstGeom>
            <a:solidFill>
              <a:srgbClr val="00B0F0"/>
            </a:solidFill>
            <a:ln w="3175">
              <a:noFill/>
            </a:ln>
            <a:effectLst/>
            <a:scene3d>
              <a:camera prst="orthographicFront"/>
              <a:lightRig rig="flat" dir="t"/>
            </a:scene3d>
            <a:sp3d z="-190500" extrusionH="12700" prstMaterial="plastic">
              <a:bevelT w="50800" h="50800"/>
            </a:sp3d>
          </p:spPr>
        </p:sp>
        <p:sp>
          <p:nvSpPr>
            <p:cNvPr id="21" name="角丸四角形 20"/>
            <p:cNvSpPr/>
            <p:nvPr/>
          </p:nvSpPr>
          <p:spPr>
            <a:xfrm>
              <a:off x="1125257" y="4499493"/>
              <a:ext cx="4915491" cy="335906"/>
            </a:xfrm>
            <a:prstGeom prst="roundRect">
              <a:avLst>
                <a:gd name="adj" fmla="val 0"/>
              </a:avLst>
            </a:prstGeom>
            <a:noFill/>
            <a:ln w="9525" cap="flat" cmpd="sng" algn="ctr">
              <a:noFill/>
              <a:prstDash val="sysDash"/>
            </a:ln>
            <a:effectLst/>
          </p:spPr>
          <p:txBody>
            <a:bodyPr vert="horz" rtlCol="0" anchor="ctr"/>
            <a:lstStyle/>
            <a:p>
              <a:pPr marL="180975" marR="0" lvl="0" indent="-180975" defTabSz="1280160" eaLnBrk="1" fontAlgn="auto" latinLnBrk="0" hangingPunct="1">
                <a:lnSpc>
                  <a:spcPts val="1500"/>
                </a:lnSpc>
                <a:spcBef>
                  <a:spcPts val="0"/>
                </a:spcBef>
                <a:spcAft>
                  <a:spcPts val="0"/>
                </a:spcAft>
                <a:buClrTx/>
                <a:buSzTx/>
                <a:buFontTx/>
                <a:buNone/>
                <a:tabLst/>
                <a:defRPr/>
              </a:pPr>
              <a:r>
                <a:rPr kumimoji="0" lang="ja-JP" altLang="en-US" sz="10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「人中心」をベースに、サイバー空間とフィジカル空間の高度な融合により取組みを推進</a:t>
              </a:r>
              <a:endParaRPr kumimoji="0" lang="en-US" altLang="ja-JP" sz="10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p:txBody>
        </p:sp>
        <p:sp>
          <p:nvSpPr>
            <p:cNvPr id="22" name="角丸四角形 21"/>
            <p:cNvSpPr/>
            <p:nvPr/>
          </p:nvSpPr>
          <p:spPr>
            <a:xfrm>
              <a:off x="1222575" y="4710887"/>
              <a:ext cx="4383956" cy="335906"/>
            </a:xfrm>
            <a:prstGeom prst="roundRect">
              <a:avLst>
                <a:gd name="adj" fmla="val 0"/>
              </a:avLst>
            </a:prstGeom>
            <a:noFill/>
            <a:ln w="9525" cap="flat" cmpd="sng" algn="ctr">
              <a:noFill/>
              <a:prstDash val="sysDash"/>
            </a:ln>
            <a:effectLst/>
          </p:spPr>
          <p:txBody>
            <a:bodyPr vert="horz" rtlCol="0" anchor="ctr"/>
            <a:lstStyle/>
            <a:p>
              <a:pPr marL="180975" marR="0" lvl="0" indent="-180975" defTabSz="1280160" eaLnBrk="1" fontAlgn="auto" latinLnBrk="0" hangingPunct="1">
                <a:lnSpc>
                  <a:spcPts val="1500"/>
                </a:lnSpc>
                <a:spcBef>
                  <a:spcPts val="0"/>
                </a:spcBef>
                <a:spcAft>
                  <a:spcPts val="0"/>
                </a:spcAft>
                <a:buClrTx/>
                <a:buSzTx/>
                <a:buFontTx/>
                <a:buNone/>
                <a:tabLst/>
                <a:defRPr/>
              </a:pPr>
              <a:r>
                <a:rPr kumimoji="0" lang="ja-JP" altLang="en-US" sz="10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ローカル、グローバルの両面から</a:t>
              </a:r>
              <a:r>
                <a:rPr kumimoji="0" lang="en-US" altLang="ja-JP" sz="10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3</a:t>
              </a:r>
              <a:r>
                <a:rPr kumimoji="0" lang="ja-JP" altLang="en-US" sz="10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本の柱で</a:t>
              </a:r>
              <a:r>
                <a:rPr kumimoji="0" lang="en-US" altLang="ja-JP" sz="10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SDGs</a:t>
              </a:r>
              <a:r>
                <a:rPr kumimoji="0" lang="ja-JP" altLang="en-US" sz="10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先進都市の取組みを推進</a:t>
              </a:r>
              <a:endParaRPr kumimoji="0" lang="en-US" altLang="ja-JP" sz="10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p:txBody>
        </p:sp>
        <p:sp>
          <p:nvSpPr>
            <p:cNvPr id="25" name="角丸四角形 24"/>
            <p:cNvSpPr/>
            <p:nvPr/>
          </p:nvSpPr>
          <p:spPr>
            <a:xfrm>
              <a:off x="3753056" y="3437656"/>
              <a:ext cx="1829251" cy="146312"/>
            </a:xfrm>
            <a:prstGeom prst="roundRect">
              <a:avLst>
                <a:gd name="adj" fmla="val 0"/>
              </a:avLst>
            </a:prstGeom>
            <a:noFill/>
            <a:ln w="9525" cap="flat" cmpd="sng" algn="ctr">
              <a:noFill/>
              <a:prstDash val="sysDash"/>
            </a:ln>
            <a:effectLst/>
          </p:spPr>
          <p:txBody>
            <a:bodyPr vert="horz" rtlCol="0" anchor="ctr"/>
            <a:lstStyle/>
            <a:p>
              <a:pPr marL="180975" marR="0" lvl="0" indent="-180975" defTabSz="1280160" eaLnBrk="1" fontAlgn="auto" latinLnBrk="0" hangingPunct="1">
                <a:lnSpc>
                  <a:spcPts val="15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a:t>
              </a:r>
              <a:r>
                <a:rPr kumimoji="0" lang="ja-JP" altLang="en-US" sz="105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英語表記は精査中</a:t>
              </a:r>
              <a:endParaRPr kumimoji="0" lang="en-US" altLang="ja-JP" sz="105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p:txBody>
        </p:sp>
      </p:grpSp>
    </p:spTree>
    <p:extLst>
      <p:ext uri="{BB962C8B-B14F-4D97-AF65-F5344CB8AC3E}">
        <p14:creationId xmlns:p14="http://schemas.microsoft.com/office/powerpoint/2010/main" val="20354065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2" name="角丸四角形 41"/>
          <p:cNvSpPr/>
          <p:nvPr/>
        </p:nvSpPr>
        <p:spPr>
          <a:xfrm>
            <a:off x="196403" y="548680"/>
            <a:ext cx="8694000" cy="6256800"/>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r>
              <a:rPr lang="ja-JP" altLang="en-US"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u="sng"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SDG</a:t>
            </a:r>
            <a:r>
              <a:rPr lang="ja-JP" altLang="en-US" b="1" u="sng" dirty="0" err="1">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ｓ</a:t>
            </a:r>
            <a:r>
              <a:rPr lang="ja-JP" altLang="en-US" b="1" u="sng"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b="1" u="sng"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b="1" u="sng"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98835" indent="-198835">
              <a:spcBef>
                <a:spcPts val="450"/>
              </a:spcBef>
            </a:pPr>
            <a:endParaRPr lang="en-US" altLang="ja-JP" sz="1100" dirty="0">
              <a:solidFill>
                <a:schemeClr val="tx1"/>
              </a:solidFill>
              <a:latin typeface="Meiryo UI" panose="020B0604030504040204" pitchFamily="50" charset="-128"/>
              <a:ea typeface="Meiryo UI" panose="020B0604030504040204" pitchFamily="50" charset="-128"/>
            </a:endParaRPr>
          </a:p>
          <a:p>
            <a:pPr marL="135000" indent="-3240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ustainable </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evelopment </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oal</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a:solidFill>
                  <a:schemeClr val="tx1"/>
                </a:solidFill>
                <a:latin typeface="Meiryo UI" panose="020B0604030504040204" pitchFamily="50" charset="-128"/>
                <a:ea typeface="Meiryo UI" panose="020B0604030504040204" pitchFamily="50" charset="-128"/>
              </a:rPr>
              <a:t>2015</a:t>
            </a:r>
            <a:r>
              <a:rPr lang="ja-JP" altLang="en-US" sz="1400" dirty="0">
                <a:solidFill>
                  <a:schemeClr val="tx1"/>
                </a:solidFill>
                <a:latin typeface="Meiryo UI" panose="020B0604030504040204" pitchFamily="50" charset="-128"/>
                <a:ea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rPr>
              <a:t>月の国連サミットで採択</a:t>
            </a:r>
            <a:r>
              <a:rPr lang="ja-JP" altLang="en-US" sz="1400" dirty="0" smtClean="0">
                <a:solidFill>
                  <a:schemeClr val="tx1"/>
                </a:solidFill>
                <a:latin typeface="Meiryo UI" panose="020B0604030504040204" pitchFamily="50" charset="-128"/>
                <a:ea typeface="Meiryo UI" panose="020B0604030504040204" pitchFamily="50" charset="-128"/>
              </a:rPr>
              <a:t>された「</a:t>
            </a:r>
            <a:r>
              <a:rPr lang="ja-JP" altLang="en-US" sz="1400" dirty="0">
                <a:solidFill>
                  <a:schemeClr val="tx1"/>
                </a:solidFill>
                <a:latin typeface="Meiryo UI" panose="020B0604030504040204" pitchFamily="50" charset="-128"/>
                <a:ea typeface="Meiryo UI" panose="020B0604030504040204" pitchFamily="50" charset="-128"/>
              </a:rPr>
              <a:t>我々の社会を</a:t>
            </a:r>
            <a:r>
              <a:rPr lang="ja-JP" altLang="en-US" sz="1400" dirty="0" smtClean="0">
                <a:solidFill>
                  <a:schemeClr val="tx1"/>
                </a:solidFill>
                <a:latin typeface="Meiryo UI" panose="020B0604030504040204" pitchFamily="50" charset="-128"/>
                <a:ea typeface="Meiryo UI" panose="020B0604030504040204" pitchFamily="50" charset="-128"/>
              </a:rPr>
              <a:t>変 </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135000" indent="-324000" algn="just"/>
            <a:r>
              <a:rPr lang="en-US" altLang="ja-JP" sz="1400" dirty="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革</a:t>
            </a:r>
            <a:r>
              <a:rPr lang="ja-JP" altLang="en-US" sz="1400" dirty="0">
                <a:solidFill>
                  <a:schemeClr val="tx1"/>
                </a:solidFill>
                <a:latin typeface="Meiryo UI" panose="020B0604030504040204" pitchFamily="50" charset="-128"/>
                <a:ea typeface="Meiryo UI" panose="020B0604030504040204" pitchFamily="50" charset="-128"/>
              </a:rPr>
              <a:t>する：持続可能な開発のための</a:t>
            </a:r>
            <a:r>
              <a:rPr lang="en-US" altLang="ja-JP" sz="1400" dirty="0">
                <a:solidFill>
                  <a:schemeClr val="tx1"/>
                </a:solidFill>
                <a:latin typeface="Meiryo UI" panose="020B0604030504040204" pitchFamily="50" charset="-128"/>
                <a:ea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rPr>
              <a:t>アジェンダ」で設定された国際目標で</a:t>
            </a:r>
            <a:r>
              <a:rPr lang="ja-JP" altLang="en-US" sz="1400" dirty="0" smtClean="0">
                <a:solidFill>
                  <a:schemeClr val="tx1"/>
                </a:solidFill>
                <a:latin typeface="Meiryo UI" panose="020B0604030504040204" pitchFamily="50" charset="-128"/>
                <a:ea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rPr>
              <a:t>年までに達成すべき</a:t>
            </a:r>
            <a:r>
              <a:rPr lang="en-US" altLang="ja-JP" sz="1400" dirty="0">
                <a:solidFill>
                  <a:schemeClr val="tx1"/>
                </a:solidFill>
                <a:latin typeface="Meiryo UI" panose="020B0604030504040204" pitchFamily="50" charset="-128"/>
                <a:ea typeface="Meiryo UI" panose="020B0604030504040204" pitchFamily="50" charset="-128"/>
              </a:rPr>
              <a:t>17</a:t>
            </a:r>
            <a:r>
              <a:rPr lang="ja-JP" altLang="en-US" sz="1400" dirty="0" smtClean="0">
                <a:solidFill>
                  <a:schemeClr val="tx1"/>
                </a:solidFill>
                <a:latin typeface="Meiryo UI" panose="020B0604030504040204" pitchFamily="50" charset="-128"/>
                <a:ea typeface="Meiryo UI" panose="020B0604030504040204" pitchFamily="50" charset="-128"/>
              </a:rPr>
              <a:t>のゴー</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135000" indent="-324000" algn="just"/>
            <a:r>
              <a:rPr lang="en-US" altLang="ja-JP" sz="1400" dirty="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ル</a:t>
            </a:r>
            <a:r>
              <a:rPr lang="ja-JP" altLang="en-US" sz="1400" dirty="0">
                <a:solidFill>
                  <a:schemeClr val="tx1"/>
                </a:solidFill>
                <a:latin typeface="Meiryo UI" panose="020B0604030504040204" pitchFamily="50" charset="-128"/>
                <a:ea typeface="Meiryo UI" panose="020B0604030504040204" pitchFamily="50" charset="-128"/>
              </a:rPr>
              <a:t>と</a:t>
            </a:r>
            <a:r>
              <a:rPr lang="en-US" altLang="ja-JP" sz="1400" dirty="0">
                <a:solidFill>
                  <a:schemeClr val="tx1"/>
                </a:solidFill>
                <a:latin typeface="Meiryo UI" panose="020B0604030504040204" pitchFamily="50" charset="-128"/>
                <a:ea typeface="Meiryo UI" panose="020B0604030504040204" pitchFamily="50" charset="-128"/>
              </a:rPr>
              <a:t>169</a:t>
            </a:r>
            <a:r>
              <a:rPr lang="ja-JP" altLang="en-US" sz="1400" dirty="0">
                <a:solidFill>
                  <a:schemeClr val="tx1"/>
                </a:solidFill>
                <a:latin typeface="Meiryo UI" panose="020B0604030504040204" pitchFamily="50" charset="-128"/>
                <a:ea typeface="Meiryo UI" panose="020B0604030504040204" pitchFamily="50" charset="-128"/>
              </a:rPr>
              <a:t>のターゲットで構成されています。</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endParaRPr lang="en-US" altLang="ja-JP" sz="1400"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4638" indent="-46355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は、かけがえ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のない地球を守り、持続可能な経済・社会・環境をどう実現していくのか、私たち</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一人一人が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考え、それぞれが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のゴールのうち身近なもの、強みを活かせるものなどから、まずは行動を始め、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更に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周りといっしょになって活動を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広げていくことをめざす目標です。</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35000" indent="-324000" algn="just"/>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できる社会へと発展するための基盤づくりにつながるものです。また、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の基本理念である「誰一人取り</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残</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」社会を実現するためには、府民や企業、市町村など、あらゆるステークホルダー</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の自律的取組みの拡大を図っていくことが必要です</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では、こうした観点から、世界の先頭に立って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に貢献する「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先進都市」をめざすこととしており、本総合戦略では、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の理念を踏まえ、「人口減少、超高齢社会」の中においても、真に持続可能な発展を実現できる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よう</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を推進します</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42900" algn="just"/>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23</a:t>
            </a:fld>
            <a:endParaRPr lang="ja-JP" altLang="en-US" dirty="0">
              <a:solidFill>
                <a:prstClr val="black"/>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957" y="5561717"/>
            <a:ext cx="1949650" cy="50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グループ化 8"/>
          <p:cNvGrpSpPr>
            <a:grpSpLocks noChangeAspect="1"/>
          </p:cNvGrpSpPr>
          <p:nvPr/>
        </p:nvGrpSpPr>
        <p:grpSpPr>
          <a:xfrm>
            <a:off x="3073753" y="5157192"/>
            <a:ext cx="5105724" cy="1228961"/>
            <a:chOff x="2320063" y="5445224"/>
            <a:chExt cx="5420289" cy="1304678"/>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0063"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2220"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4376"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0063" y="6097561"/>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6532"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9571" y="544523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172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3883"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6040"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3819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2219" y="609756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25258"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27415"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29571"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31725" y="609756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33883"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36040" y="6097239"/>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51390" y="6097566"/>
              <a:ext cx="588962" cy="65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545881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225000" y="476672"/>
            <a:ext cx="8694000" cy="6330528"/>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lnSpc>
                <a:spcPts val="1350"/>
              </a:lnSpc>
            </a:pPr>
            <a:r>
              <a:rPr lang="ja-JP" altLang="en-US"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スマートシティ実現に向けた取組み</a:t>
            </a:r>
            <a:endParaRPr lang="en-US" altLang="ja-JP" sz="16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216000" indent="-457200" algn="just">
              <a:lnSpc>
                <a:spcPts val="1400"/>
              </a:lnSpc>
            </a:pPr>
            <a:endParaRPr lang="en-US" altLang="ja-JP" sz="1600" dirty="0" smtClean="0">
              <a:solidFill>
                <a:srgbClr val="FF0000"/>
              </a:solidFill>
              <a:latin typeface="Meiryo UI" panose="020B0604030504040204" pitchFamily="50" charset="-128"/>
              <a:ea typeface="Meiryo UI" panose="020B0604030504040204" pitchFamily="50" charset="-128"/>
            </a:endParaRPr>
          </a:p>
          <a:p>
            <a:pPr marL="216000" indent="-457200" algn="just"/>
            <a:r>
              <a:rPr lang="ja-JP" altLang="en-US" sz="1400" dirty="0" smtClean="0">
                <a:solidFill>
                  <a:schemeClr val="tx1"/>
                </a:solidFill>
                <a:latin typeface="Meiryo UI" panose="020B0604030504040204" pitchFamily="50" charset="-128"/>
                <a:ea typeface="Meiryo UI" panose="020B0604030504040204" pitchFamily="50" charset="-128"/>
              </a:rPr>
              <a:t>〇　</a:t>
            </a:r>
            <a:r>
              <a:rPr lang="ja-JP" altLang="en-US" sz="1400" dirty="0">
                <a:solidFill>
                  <a:schemeClr val="tx1"/>
                </a:solidFill>
                <a:latin typeface="Meiryo UI" panose="020B0604030504040204" pitchFamily="50" charset="-128"/>
                <a:ea typeface="Meiryo UI" panose="020B0604030504040204" pitchFamily="50" charset="-128"/>
              </a:rPr>
              <a:t>国が進める</a:t>
            </a:r>
            <a:r>
              <a:rPr lang="en-US" altLang="ja-JP" sz="1400" dirty="0">
                <a:solidFill>
                  <a:schemeClr val="tx1"/>
                </a:solidFill>
                <a:latin typeface="Meiryo UI" panose="020B0604030504040204" pitchFamily="50" charset="-128"/>
                <a:ea typeface="Meiryo UI" panose="020B0604030504040204" pitchFamily="50" charset="-128"/>
              </a:rPr>
              <a:t>society5.0</a:t>
            </a:r>
            <a:r>
              <a:rPr lang="ja-JP" altLang="en-US" sz="1400" dirty="0">
                <a:solidFill>
                  <a:schemeClr val="tx1"/>
                </a:solidFill>
                <a:latin typeface="Meiryo UI" panose="020B0604030504040204" pitchFamily="50" charset="-128"/>
                <a:ea typeface="Meiryo UI" panose="020B0604030504040204" pitchFamily="50" charset="-128"/>
              </a:rPr>
              <a:t>の実現に向けた取組みや、</a:t>
            </a:r>
            <a:r>
              <a:rPr lang="en-US" altLang="ja-JP" sz="1400" dirty="0" smtClean="0">
                <a:solidFill>
                  <a:schemeClr val="tx1"/>
                </a:solidFill>
                <a:latin typeface="Meiryo UI" panose="020B0604030504040204" pitchFamily="50" charset="-128"/>
                <a:ea typeface="Meiryo UI" panose="020B0604030504040204" pitchFamily="50" charset="-128"/>
              </a:rPr>
              <a:t>2025</a:t>
            </a:r>
            <a:r>
              <a:rPr lang="ja-JP" altLang="en-US" sz="1400" dirty="0" smtClean="0">
                <a:solidFill>
                  <a:schemeClr val="tx1"/>
                </a:solidFill>
                <a:latin typeface="Meiryo UI" panose="020B0604030504040204" pitchFamily="50" charset="-128"/>
                <a:ea typeface="Meiryo UI" panose="020B0604030504040204" pitchFamily="50" charset="-128"/>
              </a:rPr>
              <a:t>年大阪・関西万博の開催、人口減少・超高齢社会の到来を見据え、住民の生活の質（</a:t>
            </a:r>
            <a:r>
              <a:rPr lang="en-US" altLang="ja-JP" sz="1400" dirty="0" err="1" smtClean="0">
                <a:solidFill>
                  <a:schemeClr val="tx1"/>
                </a:solidFill>
                <a:latin typeface="Meiryo UI" panose="020B0604030504040204" pitchFamily="50" charset="-128"/>
                <a:ea typeface="Meiryo UI" panose="020B0604030504040204" pitchFamily="50" charset="-128"/>
              </a:rPr>
              <a:t>QoL</a:t>
            </a:r>
            <a:r>
              <a:rPr lang="ja-JP" altLang="en-US" sz="1400" dirty="0" smtClean="0">
                <a:solidFill>
                  <a:schemeClr val="tx1"/>
                </a:solidFill>
                <a:latin typeface="Meiryo UI" panose="020B0604030504040204" pitchFamily="50" charset="-128"/>
                <a:ea typeface="Meiryo UI" panose="020B0604030504040204" pitchFamily="50" charset="-128"/>
              </a:rPr>
              <a:t>）の向上や都市機能の強化を図っていく上で、</a:t>
            </a:r>
            <a:r>
              <a:rPr lang="en-US" altLang="ja-JP" sz="1400" dirty="0" smtClean="0">
                <a:solidFill>
                  <a:schemeClr val="tx1"/>
                </a:solidFill>
                <a:latin typeface="Meiryo UI" panose="020B0604030504040204" pitchFamily="50" charset="-128"/>
                <a:ea typeface="Meiryo UI" panose="020B0604030504040204" pitchFamily="50" charset="-128"/>
              </a:rPr>
              <a:t>AI</a:t>
            </a:r>
            <a:r>
              <a:rPr lang="ja-JP" altLang="en-US" sz="1400" dirty="0" smtClean="0">
                <a:solidFill>
                  <a:schemeClr val="tx1"/>
                </a:solidFill>
                <a:latin typeface="Meiryo UI" panose="020B0604030504040204" pitchFamily="50" charset="-128"/>
                <a:ea typeface="Meiryo UI" panose="020B0604030504040204" pitchFamily="50" charset="-128"/>
              </a:rPr>
              <a:t>や</a:t>
            </a:r>
            <a:r>
              <a:rPr lang="en-US" altLang="ja-JP" sz="1400" dirty="0" err="1" smtClean="0">
                <a:solidFill>
                  <a:schemeClr val="tx1"/>
                </a:solidFill>
                <a:latin typeface="Meiryo UI" panose="020B0604030504040204" pitchFamily="50" charset="-128"/>
                <a:ea typeface="Meiryo UI" panose="020B0604030504040204" pitchFamily="50" charset="-128"/>
              </a:rPr>
              <a:t>Io</a:t>
            </a:r>
            <a:r>
              <a:rPr lang="en-US" altLang="ja-JP" sz="1400" dirty="0" err="1">
                <a:solidFill>
                  <a:schemeClr val="tx1"/>
                </a:solidFill>
                <a:latin typeface="Meiryo UI" panose="020B0604030504040204" pitchFamily="50" charset="-128"/>
                <a:ea typeface="Meiryo UI" panose="020B0604030504040204" pitchFamily="50" charset="-128"/>
              </a:rPr>
              <a:t>T</a:t>
            </a:r>
            <a:r>
              <a:rPr lang="ja-JP" altLang="en-US" sz="1400" dirty="0" smtClean="0">
                <a:solidFill>
                  <a:schemeClr val="tx1"/>
                </a:solidFill>
                <a:latin typeface="Meiryo UI" panose="020B0604030504040204" pitchFamily="50" charset="-128"/>
                <a:ea typeface="Meiryo UI" panose="020B0604030504040204" pitchFamily="50" charset="-128"/>
              </a:rPr>
              <a:t>など先端技術を活用した「スマートシティ」の実現は不可欠です。</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216000" indent="-457200" algn="just">
              <a:lnSpc>
                <a:spcPts val="1000"/>
              </a:lnSpc>
            </a:pPr>
            <a:endParaRPr lang="en-US" altLang="ja-JP" sz="1400" dirty="0" smtClean="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〇　そのため</a:t>
            </a:r>
            <a:r>
              <a:rPr lang="ja-JP" altLang="en-US" sz="1400" dirty="0" smtClean="0">
                <a:solidFill>
                  <a:schemeClr val="tx1"/>
                </a:solidFill>
                <a:latin typeface="Meiryo UI" panose="020B0604030504040204" pitchFamily="50" charset="-128"/>
                <a:ea typeface="Meiryo UI" panose="020B0604030504040204" pitchFamily="50" charset="-128"/>
              </a:rPr>
              <a:t>、最先端</a:t>
            </a:r>
            <a:r>
              <a:rPr lang="ja-JP" altLang="en-US" sz="1400" dirty="0">
                <a:solidFill>
                  <a:schemeClr val="tx1"/>
                </a:solidFill>
                <a:latin typeface="Meiryo UI" panose="020B0604030504040204" pitchFamily="50" charset="-128"/>
                <a:ea typeface="Meiryo UI" panose="020B0604030504040204" pitchFamily="50" charset="-128"/>
              </a:rPr>
              <a:t>技術のショーケースとなる</a:t>
            </a:r>
            <a:r>
              <a:rPr lang="en-US" altLang="ja-JP" sz="1400" dirty="0">
                <a:solidFill>
                  <a:schemeClr val="tx1"/>
                </a:solidFill>
                <a:latin typeface="Meiryo UI" panose="020B0604030504040204" pitchFamily="50" charset="-128"/>
                <a:ea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rPr>
              <a:t>年大阪・関西万博を大きなインパクトとしながら</a:t>
            </a:r>
            <a:r>
              <a:rPr lang="ja-JP" altLang="en-US" sz="1400" dirty="0" smtClean="0">
                <a:solidFill>
                  <a:schemeClr val="tx1"/>
                </a:solidFill>
                <a:latin typeface="Meiryo UI" panose="020B0604030504040204" pitchFamily="50" charset="-128"/>
                <a:ea typeface="Meiryo UI" panose="020B0604030504040204" pitchFamily="50" charset="-128"/>
              </a:rPr>
              <a:t>、府域</a:t>
            </a:r>
            <a:r>
              <a:rPr lang="ja-JP" altLang="en-US" sz="1400" dirty="0">
                <a:solidFill>
                  <a:schemeClr val="tx1"/>
                </a:solidFill>
                <a:latin typeface="Meiryo UI" panose="020B0604030504040204" pitchFamily="50" charset="-128"/>
                <a:ea typeface="Meiryo UI" panose="020B0604030504040204" pitchFamily="50" charset="-128"/>
              </a:rPr>
              <a:t>全体</a:t>
            </a:r>
            <a:r>
              <a:rPr lang="ja-JP" altLang="en-US" sz="1400" dirty="0" smtClean="0">
                <a:solidFill>
                  <a:schemeClr val="tx1"/>
                </a:solidFill>
                <a:latin typeface="Meiryo UI" panose="020B0604030504040204" pitchFamily="50" charset="-128"/>
                <a:ea typeface="Meiryo UI" panose="020B0604030504040204" pitchFamily="50" charset="-128"/>
              </a:rPr>
              <a:t>で先端</a:t>
            </a:r>
            <a:r>
              <a:rPr lang="ja-JP" altLang="en-US" sz="1400" dirty="0">
                <a:solidFill>
                  <a:schemeClr val="tx1"/>
                </a:solidFill>
                <a:latin typeface="Meiryo UI" panose="020B0604030504040204" pitchFamily="50" charset="-128"/>
                <a:ea typeface="Meiryo UI" panose="020B0604030504040204" pitchFamily="50" charset="-128"/>
              </a:rPr>
              <a:t>技術の利便性を住民に実感してもらえるような都市をめざすため</a:t>
            </a:r>
            <a:r>
              <a:rPr lang="ja-JP" altLang="en-US" sz="1400" dirty="0" smtClean="0">
                <a:solidFill>
                  <a:schemeClr val="tx1"/>
                </a:solidFill>
                <a:latin typeface="Meiryo UI" panose="020B0604030504040204" pitchFamily="50" charset="-128"/>
                <a:ea typeface="Meiryo UI" panose="020B0604030504040204" pitchFamily="50" charset="-128"/>
              </a:rPr>
              <a:t>、３つの基本姿勢に基づき、「</a:t>
            </a:r>
            <a:r>
              <a:rPr lang="ja-JP" altLang="en-US" sz="1400" dirty="0">
                <a:solidFill>
                  <a:schemeClr val="tx1"/>
                </a:solidFill>
                <a:latin typeface="Meiryo UI" panose="020B0604030504040204" pitchFamily="50" charset="-128"/>
                <a:ea typeface="Meiryo UI" panose="020B0604030504040204" pitchFamily="50" charset="-128"/>
              </a:rPr>
              <a:t>大阪モデル」のスマートシティ実現をめざします</a:t>
            </a:r>
            <a:r>
              <a:rPr lang="ja-JP" altLang="en-US" sz="1400" dirty="0" smtClean="0">
                <a:solidFill>
                  <a:schemeClr val="tx1"/>
                </a:solidFill>
                <a:latin typeface="Meiryo UI" panose="020B0604030504040204" pitchFamily="50" charset="-128"/>
                <a:ea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216000" indent="-457200" algn="just">
              <a:lnSpc>
                <a:spcPts val="400"/>
              </a:lnSpc>
            </a:pPr>
            <a:endParaRPr lang="en-US" altLang="ja-JP" sz="1400" dirty="0" smtClean="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smtClean="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(1)</a:t>
            </a:r>
            <a:r>
              <a:rPr lang="ja-JP" altLang="en-US" sz="1400" dirty="0" smtClean="0">
                <a:solidFill>
                  <a:schemeClr val="tx1"/>
                </a:solidFill>
                <a:latin typeface="Meiryo UI" panose="020B0604030504040204" pitchFamily="50" charset="-128"/>
                <a:ea typeface="Meiryo UI" panose="020B0604030504040204" pitchFamily="50" charset="-128"/>
              </a:rPr>
              <a:t>　住民が実感できるかたちで、「生活の質（</a:t>
            </a:r>
            <a:r>
              <a:rPr lang="en-US" altLang="ja-JP" sz="1400" dirty="0" err="1" smtClean="0">
                <a:solidFill>
                  <a:schemeClr val="tx1"/>
                </a:solidFill>
                <a:latin typeface="Meiryo UI" panose="020B0604030504040204" pitchFamily="50" charset="-128"/>
                <a:ea typeface="Meiryo UI" panose="020B0604030504040204" pitchFamily="50" charset="-128"/>
              </a:rPr>
              <a:t>Qol</a:t>
            </a:r>
            <a:r>
              <a:rPr lang="ja-JP" altLang="en-US" sz="1400" dirty="0" smtClean="0">
                <a:solidFill>
                  <a:schemeClr val="tx1"/>
                </a:solidFill>
                <a:latin typeface="Meiryo UI" panose="020B0604030504040204" pitchFamily="50" charset="-128"/>
                <a:ea typeface="Meiryo UI" panose="020B0604030504040204" pitchFamily="50" charset="-128"/>
              </a:rPr>
              <a:t>）の向上」をめざす</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(2)</a:t>
            </a:r>
            <a:r>
              <a:rPr lang="ja-JP" altLang="en-US" sz="1400" dirty="0" smtClean="0">
                <a:solidFill>
                  <a:schemeClr val="tx1"/>
                </a:solidFill>
                <a:latin typeface="Meiryo UI" panose="020B0604030504040204" pitchFamily="50" charset="-128"/>
                <a:ea typeface="Meiryo UI" panose="020B0604030504040204" pitchFamily="50" charset="-128"/>
              </a:rPr>
              <a:t>　公民連携による「民間との協業」が大前提</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rPr>
              <a:t>(3)</a:t>
            </a:r>
            <a:r>
              <a:rPr lang="ja-JP" altLang="en-US" sz="1400" dirty="0" smtClean="0">
                <a:solidFill>
                  <a:schemeClr val="tx1"/>
                </a:solidFill>
                <a:latin typeface="Meiryo UI" panose="020B0604030504040204" pitchFamily="50" charset="-128"/>
                <a:ea typeface="Meiryo UI" panose="020B0604030504040204" pitchFamily="50" charset="-128"/>
              </a:rPr>
              <a:t>　「技術実験」に留まらず、「社会実装」のための取組みを蓄積</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216000" indent="-457200" algn="just">
              <a:lnSpc>
                <a:spcPts val="1000"/>
              </a:lnSpc>
            </a:pPr>
            <a:endParaRPr lang="en-US" altLang="ja-JP" sz="1400" dirty="0" smtClean="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smtClean="0">
                <a:solidFill>
                  <a:schemeClr val="tx1"/>
                </a:solidFill>
                <a:latin typeface="Meiryo UI" panose="020B0604030504040204" pitchFamily="50" charset="-128"/>
                <a:ea typeface="Meiryo UI" panose="020B0604030504040204" pitchFamily="50" charset="-128"/>
              </a:rPr>
              <a:t>〇　取組みの対象は、大阪が抱える課題に即した取り組むべきテーマを、分野毎の調査や有識者や民間企業、府内市町村を交えた議論などを通じてあらかじめ設定し、行政、民間の役割を整理のうえ、民間が参入意欲を示す取組みを集中的に実施していきます。</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216000" indent="-457200" algn="just">
              <a:lnSpc>
                <a:spcPts val="400"/>
              </a:lnSpc>
            </a:pPr>
            <a:r>
              <a:rPr lang="ja-JP" altLang="en-US" sz="1400" dirty="0" smtClean="0">
                <a:solidFill>
                  <a:schemeClr val="tx1"/>
                </a:solidFill>
                <a:latin typeface="Meiryo UI" panose="020B0604030504040204" pitchFamily="50" charset="-128"/>
                <a:ea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smtClean="0">
                <a:solidFill>
                  <a:schemeClr val="tx1"/>
                </a:solidFill>
                <a:latin typeface="Meiryo UI" panose="020B0604030504040204" pitchFamily="50" charset="-128"/>
                <a:ea typeface="Meiryo UI" panose="020B0604030504040204" pitchFamily="50" charset="-128"/>
              </a:rPr>
              <a:t>　</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400" dirty="0" smtClean="0">
              <a:solidFill>
                <a:srgbClr val="FF0000"/>
              </a:solidFill>
              <a:latin typeface="Meiryo UI" panose="020B0604030504040204" pitchFamily="50" charset="-128"/>
              <a:ea typeface="Meiryo UI" panose="020B0604030504040204" pitchFamily="50" charset="-128"/>
            </a:endParaRPr>
          </a:p>
          <a:p>
            <a:pPr marL="216000" indent="-457200" algn="just">
              <a:lnSpc>
                <a:spcPts val="700"/>
              </a:lnSpc>
            </a:pPr>
            <a:endParaRPr lang="en-US" altLang="ja-JP" sz="1400" dirty="0" smtClean="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smtClean="0">
                <a:solidFill>
                  <a:schemeClr val="tx1"/>
                </a:solidFill>
                <a:latin typeface="Meiryo UI" panose="020B0604030504040204" pitchFamily="50" charset="-128"/>
                <a:ea typeface="Meiryo UI" panose="020B0604030504040204" pitchFamily="50" charset="-128"/>
              </a:rPr>
              <a:t>〇</a:t>
            </a:r>
            <a:r>
              <a:rPr lang="ja-JP" altLang="en-US" sz="1400" dirty="0">
                <a:solidFill>
                  <a:schemeClr val="tx1"/>
                </a:solidFill>
                <a:latin typeface="Meiryo UI" panose="020B0604030504040204" pitchFamily="50" charset="-128"/>
                <a:ea typeface="Meiryo UI" panose="020B0604030504040204" pitchFamily="50" charset="-128"/>
              </a:rPr>
              <a:t>　また、「スーパーシティ」構想等により大胆な規制</a:t>
            </a:r>
            <a:r>
              <a:rPr lang="ja-JP" altLang="en-US" sz="1400" dirty="0" smtClean="0">
                <a:solidFill>
                  <a:schemeClr val="tx1"/>
                </a:solidFill>
                <a:latin typeface="Meiryo UI" panose="020B0604030504040204" pitchFamily="50" charset="-128"/>
                <a:ea typeface="Meiryo UI" panose="020B0604030504040204" pitchFamily="50" charset="-128"/>
              </a:rPr>
              <a:t>緩和を</a:t>
            </a:r>
            <a:r>
              <a:rPr lang="ja-JP" altLang="en-US" sz="1400" dirty="0">
                <a:solidFill>
                  <a:schemeClr val="tx1"/>
                </a:solidFill>
                <a:latin typeface="Meiryo UI" panose="020B0604030504040204" pitchFamily="50" charset="-128"/>
                <a:ea typeface="Meiryo UI" panose="020B0604030504040204" pitchFamily="50" charset="-128"/>
              </a:rPr>
              <a:t>実現し、万博に向けた未来社会</a:t>
            </a:r>
            <a:r>
              <a:rPr lang="ja-JP" altLang="en-US" sz="1400" dirty="0" smtClean="0">
                <a:solidFill>
                  <a:schemeClr val="tx1"/>
                </a:solidFill>
                <a:latin typeface="Meiryo UI" panose="020B0604030504040204" pitchFamily="50" charset="-128"/>
                <a:ea typeface="Meiryo UI" panose="020B0604030504040204" pitchFamily="50" charset="-128"/>
              </a:rPr>
              <a:t>の実験場で</a:t>
            </a:r>
            <a:r>
              <a:rPr lang="en-US" altLang="ja-JP" sz="1400" dirty="0" smtClean="0">
                <a:solidFill>
                  <a:schemeClr val="tx1"/>
                </a:solidFill>
                <a:latin typeface="Meiryo UI" panose="020B0604030504040204" pitchFamily="50" charset="-128"/>
                <a:ea typeface="Meiryo UI" panose="020B0604030504040204" pitchFamily="50" charset="-128"/>
              </a:rPr>
              <a:t/>
            </a:r>
            <a:br>
              <a:rPr lang="en-US" altLang="ja-JP" sz="1400" dirty="0" smtClean="0">
                <a:solidFill>
                  <a:schemeClr val="tx1"/>
                </a:solidFill>
                <a:latin typeface="Meiryo UI" panose="020B0604030504040204" pitchFamily="50" charset="-128"/>
                <a:ea typeface="Meiryo UI" panose="020B0604030504040204" pitchFamily="50" charset="-128"/>
              </a:rPr>
            </a:br>
            <a:r>
              <a:rPr lang="ja-JP" altLang="en-US" sz="1400" dirty="0" smtClean="0">
                <a:solidFill>
                  <a:schemeClr val="tx1"/>
                </a:solidFill>
                <a:latin typeface="Meiryo UI" panose="020B0604030504040204" pitchFamily="50" charset="-128"/>
                <a:ea typeface="Meiryo UI" panose="020B0604030504040204" pitchFamily="50" charset="-128"/>
              </a:rPr>
              <a:t>ある</a:t>
            </a:r>
            <a:r>
              <a:rPr lang="ja-JP" altLang="en-US" sz="1400" dirty="0">
                <a:solidFill>
                  <a:schemeClr val="tx1"/>
                </a:solidFill>
                <a:latin typeface="Meiryo UI" panose="020B0604030504040204" pitchFamily="50" charset="-128"/>
                <a:ea typeface="Meiryo UI" panose="020B0604030504040204" pitchFamily="50" charset="-128"/>
              </a:rPr>
              <a:t>夢洲等において、企業・研究機関等での最先端の研究開発・技術開発を加速して</a:t>
            </a:r>
            <a:r>
              <a:rPr lang="ja-JP" altLang="en-US" sz="1400" dirty="0" smtClean="0">
                <a:solidFill>
                  <a:schemeClr val="tx1"/>
                </a:solidFill>
                <a:latin typeface="Meiryo UI" panose="020B0604030504040204" pitchFamily="50" charset="-128"/>
                <a:ea typeface="Meiryo UI" panose="020B0604030504040204" pitchFamily="50" charset="-128"/>
              </a:rPr>
              <a:t>いきます。</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smtClean="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24</a:t>
            </a:fld>
            <a:endParaRPr lang="ja-JP" altLang="en-US" dirty="0">
              <a:solidFill>
                <a:prstClr val="black"/>
              </a:solidFill>
            </a:endParaRPr>
          </a:p>
        </p:txBody>
      </p:sp>
      <p:sp>
        <p:nvSpPr>
          <p:cNvPr id="25" name="山形 24"/>
          <p:cNvSpPr/>
          <p:nvPr/>
        </p:nvSpPr>
        <p:spPr>
          <a:xfrm>
            <a:off x="695114" y="6024279"/>
            <a:ext cx="6300000" cy="720000"/>
          </a:xfrm>
          <a:prstGeom prst="chevron">
            <a:avLst>
              <a:gd name="adj" fmla="val 23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大阪府域全体の取組み</a:t>
            </a:r>
            <a:endParaRPr kumimoji="0" lang="ja-JP" altLang="en-US" sz="1400" b="0"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p:txBody>
      </p:sp>
      <p:sp>
        <p:nvSpPr>
          <p:cNvPr id="26" name="山形 25"/>
          <p:cNvSpPr/>
          <p:nvPr/>
        </p:nvSpPr>
        <p:spPr>
          <a:xfrm>
            <a:off x="695114" y="5253715"/>
            <a:ext cx="6300000" cy="720000"/>
          </a:xfrm>
          <a:prstGeom prst="chevron">
            <a:avLst>
              <a:gd name="adj" fmla="val 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大阪・関西万博に向けた取組み</a:t>
            </a:r>
            <a:endParaRPr kumimoji="0" lang="ja-JP" altLang="en-US" sz="14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p:cNvSpPr/>
          <p:nvPr/>
        </p:nvSpPr>
        <p:spPr>
          <a:xfrm>
            <a:off x="7422375" y="5253715"/>
            <a:ext cx="709124" cy="1490564"/>
          </a:xfrm>
          <a:prstGeom prst="rect">
            <a:avLst/>
          </a:prstGeom>
          <a:solidFill>
            <a:srgbClr val="C00000"/>
          </a:solidFill>
          <a:ln w="25400" cap="flat" cmpd="sng" algn="ctr">
            <a:solidFill>
              <a:sysClr val="windowText" lastClr="000000"/>
            </a:solidFill>
            <a:prstDash val="solid"/>
          </a:ln>
          <a:effectLst/>
        </p:spPr>
        <p:txBody>
          <a:bodyPr vert="eaVert"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大阪モデルの</a:t>
            </a:r>
            <a:endParaRPr kumimoji="0" lang="en-US" altLang="ja-JP" sz="12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スマートシティの実現</a:t>
            </a:r>
            <a:endParaRPr kumimoji="0" lang="en-US" altLang="ja-JP" sz="12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p:txBody>
      </p:sp>
      <p:sp>
        <p:nvSpPr>
          <p:cNvPr id="28" name="角丸四角形 27"/>
          <p:cNvSpPr/>
          <p:nvPr/>
        </p:nvSpPr>
        <p:spPr>
          <a:xfrm>
            <a:off x="915163" y="5508369"/>
            <a:ext cx="5859902" cy="396000"/>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ctr"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２０２５年大阪・関西万博に向け、大胆な規制緩和等を活用することにより、</a:t>
            </a:r>
            <a:endParaRPr kumimoji="0" lang="en-US" altLang="ja-JP"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「未来社会の実験場」にふさわしい、世界に類のない最先端技術を実証・実装。</a:t>
            </a:r>
            <a:endParaRPr kumimoji="0" lang="en-US" altLang="ja-JP"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29" name="角丸四角形 28"/>
          <p:cNvSpPr/>
          <p:nvPr/>
        </p:nvSpPr>
        <p:spPr>
          <a:xfrm>
            <a:off x="916058" y="6272973"/>
            <a:ext cx="5858113" cy="396000"/>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ctr"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住民生活の質（Ｑｏ</a:t>
            </a:r>
            <a:r>
              <a:rPr kumimoji="0" lang="en-US" altLang="ja-JP"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L</a:t>
            </a:r>
            <a:r>
              <a:rPr kumimoji="0" lang="ja-JP" altLang="en-US"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）の向上や都市機能の強化を図っていくため、世界の先進都市等の</a:t>
            </a:r>
            <a:endParaRPr kumimoji="0" lang="en-US" altLang="ja-JP"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事例も参考にしながら先端技術を積極的に活用し、スマートシティの基盤を確立。</a:t>
            </a:r>
            <a:endParaRPr kumimoji="0" lang="en-US" altLang="ja-JP"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32" name="二等辺三角形 31"/>
          <p:cNvSpPr/>
          <p:nvPr/>
        </p:nvSpPr>
        <p:spPr>
          <a:xfrm rot="5400000">
            <a:off x="6657298" y="5880206"/>
            <a:ext cx="1107308" cy="237344"/>
          </a:xfrm>
          <a:prstGeom prst="triangle">
            <a:avLst/>
          </a:prstGeom>
          <a:solidFill>
            <a:srgbClr val="008000"/>
          </a:solidFill>
          <a:ln w="25400" cap="flat" cmpd="sng" algn="ctr">
            <a:solidFill>
              <a:srgbClr val="4F81BD">
                <a:shade val="50000"/>
              </a:srgbClr>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smtClean="0">
              <a:ln>
                <a:noFill/>
              </a:ln>
              <a:solidFill>
                <a:prstClr val="white"/>
              </a:solidFill>
              <a:effectLst/>
              <a:uLnTx/>
              <a:uFillTx/>
              <a:latin typeface="Calibri"/>
              <a:ea typeface="ＭＳ Ｐゴシック" panose="020B0600070205080204" pitchFamily="50" charset="-128"/>
              <a:cs typeface="+mn-cs"/>
            </a:endParaRPr>
          </a:p>
        </p:txBody>
      </p:sp>
      <p:cxnSp>
        <p:nvCxnSpPr>
          <p:cNvPr id="12" name="直線コネクタ 11"/>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2" name="テキスト ボックス 1"/>
          <p:cNvSpPr txBox="1"/>
          <p:nvPr/>
        </p:nvSpPr>
        <p:spPr>
          <a:xfrm>
            <a:off x="442386" y="3864816"/>
            <a:ext cx="8638214" cy="738664"/>
          </a:xfrm>
          <a:prstGeom prst="rect">
            <a:avLst/>
          </a:prstGeom>
          <a:noFill/>
        </p:spPr>
        <p:txBody>
          <a:bodyPr wrap="square" rtlCol="0">
            <a:spAutoFit/>
          </a:bodyPr>
          <a:lstStyle/>
          <a:p>
            <a:pPr marL="216000" indent="-457200" algn="just"/>
            <a:r>
              <a:rPr lang="ja-JP" altLang="en-US" sz="1400" dirty="0">
                <a:latin typeface="Meiryo UI" panose="020B0604030504040204" pitchFamily="50" charset="-128"/>
                <a:ea typeface="Meiryo UI" panose="020B0604030504040204" pitchFamily="50" charset="-128"/>
              </a:rPr>
              <a:t>（重点的に取り組むテーマ）</a:t>
            </a:r>
            <a:endParaRPr lang="en-US" altLang="ja-JP" sz="1400" dirty="0">
              <a:latin typeface="Meiryo UI" panose="020B0604030504040204" pitchFamily="50" charset="-128"/>
              <a:ea typeface="Meiryo UI" panose="020B0604030504040204" pitchFamily="50" charset="-128"/>
            </a:endParaRPr>
          </a:p>
          <a:p>
            <a:pPr marL="216000" indent="-457200" algn="just"/>
            <a:r>
              <a:rPr lang="ja-JP" altLang="en-US" sz="1400" dirty="0">
                <a:latin typeface="Meiryo UI" panose="020B0604030504040204" pitchFamily="50" charset="-128"/>
                <a:ea typeface="Meiryo UI" panose="020B0604030504040204" pitchFamily="50" charset="-128"/>
              </a:rPr>
              <a:t>　　・ 住民の</a:t>
            </a:r>
            <a:r>
              <a:rPr lang="en-US" altLang="ja-JP" sz="1400" dirty="0" err="1">
                <a:latin typeface="Meiryo UI" panose="020B0604030504040204" pitchFamily="50" charset="-128"/>
                <a:ea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rPr>
              <a:t>向上に向けた取組み（行政手続きのデジタル化</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スマートモビリティ</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データヘルス、スマートスクール等）</a:t>
            </a:r>
            <a:endParaRPr lang="en-US" altLang="ja-JP" sz="1400" dirty="0">
              <a:latin typeface="Meiryo UI" panose="020B0604030504040204" pitchFamily="50" charset="-128"/>
              <a:ea typeface="Meiryo UI" panose="020B0604030504040204" pitchFamily="50" charset="-128"/>
            </a:endParaRPr>
          </a:p>
          <a:p>
            <a:pPr marL="216000" indent="-457200" algn="just"/>
            <a:r>
              <a:rPr lang="ja-JP" altLang="en-US" sz="1400" dirty="0">
                <a:latin typeface="Meiryo UI" panose="020B0604030504040204" pitchFamily="50" charset="-128"/>
                <a:ea typeface="Meiryo UI" panose="020B0604030504040204" pitchFamily="50" charset="-128"/>
              </a:rPr>
              <a:t>　　・ スマートシティを支えるデータとインフラ（オープンデータ</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データ活用プラットフォーム</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５Ｇ）</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5753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79509" y="4725376"/>
            <a:ext cx="8901091" cy="2088000"/>
          </a:xfrm>
          <a:prstGeom prst="roundRect">
            <a:avLst>
              <a:gd name="adj" fmla="val 7131"/>
            </a:avLst>
          </a:prstGeom>
          <a:solidFill>
            <a:schemeClr val="accent1">
              <a:lumMod val="60000"/>
              <a:lumOff val="40000"/>
              <a:alpha val="26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Ⅲ</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）東西二極の一極としての社会経済構造の構築</a:t>
            </a:r>
          </a:p>
        </p:txBody>
      </p:sp>
      <p:sp>
        <p:nvSpPr>
          <p:cNvPr id="28" name="角丸四角形 27"/>
          <p:cNvSpPr/>
          <p:nvPr/>
        </p:nvSpPr>
        <p:spPr>
          <a:xfrm>
            <a:off x="190604" y="2813383"/>
            <a:ext cx="8889996" cy="1802577"/>
          </a:xfrm>
          <a:prstGeom prst="roundRect">
            <a:avLst>
              <a:gd name="adj" fmla="val 7131"/>
            </a:avLst>
          </a:prstGeom>
          <a:solidFill>
            <a:schemeClr val="accent1">
              <a:lumMod val="60000"/>
              <a:lumOff val="40000"/>
              <a:alpha val="26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Ⅱ</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）人口減少・超高齢社会でも持続可能な地域づくり</a:t>
            </a:r>
          </a:p>
        </p:txBody>
      </p:sp>
      <p:sp>
        <p:nvSpPr>
          <p:cNvPr id="27" name="角丸四角形 26"/>
          <p:cNvSpPr/>
          <p:nvPr/>
        </p:nvSpPr>
        <p:spPr>
          <a:xfrm>
            <a:off x="194023" y="1046333"/>
            <a:ext cx="8886577" cy="1674328"/>
          </a:xfrm>
          <a:prstGeom prst="roundRect">
            <a:avLst>
              <a:gd name="adj" fmla="val 7131"/>
            </a:avLst>
          </a:prstGeom>
          <a:solidFill>
            <a:schemeClr val="accent1">
              <a:lumMod val="60000"/>
              <a:lumOff val="40000"/>
              <a:alpha val="26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）若者が活躍でき、子育て安心の都市「大阪」の</a:t>
            </a:r>
            <a:r>
              <a:rPr kumimoji="1" lang="ja-JP" altLang="en-US" sz="14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実現</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 name="直線コネクタ 1"/>
          <p:cNvCxnSpPr/>
          <p:nvPr/>
        </p:nvCxnSpPr>
        <p:spPr>
          <a:xfrm>
            <a:off x="190609" y="51617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284992" y="1413501"/>
            <a:ext cx="3872721" cy="123575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①若い世代の就職・結婚・出産・子育ての希望を実現する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（１）若者の安定就職支援、職場定着支援</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（２）女性の活躍推進</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（３）結婚・妊娠・出産・子育て環境の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充実</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284992" y="3192750"/>
            <a:ext cx="3872721" cy="1316500"/>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③誰</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もが健康でいきいきと暮らせる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まちづくり</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（１）健康寿命の延伸</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（２）高齢者等がいきいきと暮らせるまちづくり</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）あらゆる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人が活躍できる「全員参画社会」の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実現</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284992" y="5108096"/>
            <a:ext cx="3872721" cy="161543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⑤都市</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としての経済機能を強化</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１）産業の創出・振興</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２）企業立地の促進</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（３）活力ある農林水産業の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実現</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（４）多様な担い手との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協働</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4211803" y="1399854"/>
            <a:ext cx="3564000" cy="123575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②次代の「大阪」を担う人をつくる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（１）次代を担う人づくり　</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（２）子どもをめぐる課題への対応</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4216179" y="3201475"/>
            <a:ext cx="3564000" cy="129412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④安全</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・安心な地域を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つくる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１）安全・安心の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確保</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）都市</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基盤の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再構築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（３）環境にやさしい都市の</a:t>
            </a:r>
            <a:r>
              <a:rPr lang="ja-JP" altLang="en-US" sz="1200" dirty="0">
                <a:solidFill>
                  <a:prstClr val="black"/>
                </a:solidFill>
                <a:latin typeface="Meiryo UI" panose="020B0604030504040204" pitchFamily="50" charset="-128"/>
                <a:ea typeface="Meiryo UI" panose="020B0604030504040204" pitchFamily="50" charset="-128"/>
              </a:rPr>
              <a:t>実現</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4211803" y="5114463"/>
            <a:ext cx="3564000" cy="1595419"/>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⑥定住</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魅力・都市魅力を強化</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１）定住魅力の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強化</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２）都市魅力の創出・</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発信</a:t>
            </a:r>
            <a:endParaRPr kumimoji="1" lang="en-US" altLang="ja-JP" sz="1200" b="0"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3" name="角丸四角形 12"/>
          <p:cNvSpPr/>
          <p:nvPr/>
        </p:nvSpPr>
        <p:spPr>
          <a:xfrm>
            <a:off x="3476228" y="654339"/>
            <a:ext cx="4056570" cy="277571"/>
          </a:xfrm>
          <a:prstGeom prst="roundRect">
            <a:avLst>
              <a:gd name="adj" fmla="val 0"/>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i="0" u="none" strike="noStrike" kern="1200" cap="none" spc="0" normalizeH="0" baseline="0" noProof="0" dirty="0" smtClean="0">
                <a:ln>
                  <a:noFill/>
                </a:ln>
                <a:solidFill>
                  <a:prstClr val="black"/>
                </a:solidFill>
                <a:effectLst/>
                <a:uLnTx/>
                <a:uFillTx/>
                <a:latin typeface="Meiryo UI"/>
                <a:ea typeface="Meiryo UI"/>
                <a:cs typeface="+mn-cs"/>
              </a:rPr>
              <a:t>黒字</a:t>
            </a:r>
            <a:r>
              <a:rPr kumimoji="1" lang="ja-JP" altLang="en-US" sz="105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i="0" u="none" strike="noStrike" kern="1200" cap="none" spc="0" normalizeH="0" baseline="0" noProof="0" dirty="0" smtClean="0">
                <a:ln>
                  <a:noFill/>
                </a:ln>
                <a:solidFill>
                  <a:prstClr val="black"/>
                </a:solidFill>
                <a:effectLst/>
                <a:uLnTx/>
                <a:uFillTx/>
                <a:latin typeface="Meiryo UI"/>
                <a:ea typeface="Meiryo UI"/>
                <a:cs typeface="+mn-cs"/>
              </a:rPr>
              <a:t>第１期から継続する方向、</a:t>
            </a:r>
            <a:r>
              <a:rPr kumimoji="1" lang="ja-JP" altLang="en-US" sz="1050" i="0" u="none" strike="noStrike" kern="1200" cap="none" spc="0" normalizeH="0" baseline="0" noProof="0" dirty="0" smtClean="0">
                <a:ln>
                  <a:noFill/>
                </a:ln>
                <a:solidFill>
                  <a:srgbClr val="FF0000"/>
                </a:solidFill>
                <a:effectLst/>
                <a:uLnTx/>
                <a:uFillTx/>
                <a:latin typeface="Meiryo UI"/>
                <a:ea typeface="Meiryo UI"/>
                <a:cs typeface="+mn-cs"/>
              </a:rPr>
              <a:t>赤字：第２期で追加する新たな取組</a:t>
            </a:r>
            <a:endParaRPr kumimoji="1" lang="ja-JP" altLang="en-US" sz="1050"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19" name="角丸四角形 18"/>
          <p:cNvSpPr/>
          <p:nvPr/>
        </p:nvSpPr>
        <p:spPr>
          <a:xfrm>
            <a:off x="4485661" y="2294046"/>
            <a:ext cx="3266019" cy="292938"/>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algn="just"/>
            <a:r>
              <a:rPr kumimoji="1" lang="ja-JP" altLang="en-US" sz="1200" b="0" i="0" u="none" strike="noStrike" kern="1200" cap="none" spc="0" normalizeH="0" baseline="0" noProof="0" dirty="0" smtClean="0">
                <a:ln>
                  <a:noFill/>
                </a:ln>
                <a:solidFill>
                  <a:srgbClr val="FF0000"/>
                </a:solidFill>
                <a:effectLst/>
                <a:uLnTx/>
                <a:uFillTx/>
                <a:latin typeface="Meiryo UI"/>
                <a:ea typeface="Meiryo UI"/>
                <a:cs typeface="+mn-cs"/>
              </a:rPr>
              <a:t>＋</a:t>
            </a:r>
            <a:r>
              <a:rPr lang="ja-JP" altLang="en-US" sz="1200"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子どもたちの成長</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を支えるセーフティネットの充実</a:t>
            </a:r>
            <a:endParaRPr kumimoji="1" lang="ja-JP" altLang="en-US" sz="1200" b="0"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20" name="角丸四角形 19"/>
          <p:cNvSpPr/>
          <p:nvPr/>
        </p:nvSpPr>
        <p:spPr>
          <a:xfrm>
            <a:off x="1887944" y="4396162"/>
            <a:ext cx="2160240" cy="257809"/>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algn="ctr">
              <a:defRPr/>
            </a:pPr>
            <a:r>
              <a:rPr kumimoji="1" lang="ja-JP" altLang="en-US" sz="1200" b="0" i="0" u="none" strike="noStrike" kern="1200" cap="none" spc="0" normalizeH="0" baseline="0" noProof="0" dirty="0" smtClean="0">
                <a:ln>
                  <a:noFill/>
                </a:ln>
                <a:solidFill>
                  <a:srgbClr val="FF0000"/>
                </a:solidFill>
                <a:effectLst/>
                <a:uLnTx/>
                <a:uFillTx/>
                <a:latin typeface="Meiryo UI"/>
                <a:ea typeface="Meiryo UI"/>
                <a:cs typeface="+mn-cs"/>
              </a:rPr>
              <a:t>＋</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外国人材の円滑な受入促進</a:t>
            </a:r>
            <a:endParaRPr kumimoji="1" lang="ja-JP" altLang="en-US" sz="1200" b="0"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21" name="角丸四角形 20"/>
          <p:cNvSpPr/>
          <p:nvPr/>
        </p:nvSpPr>
        <p:spPr>
          <a:xfrm>
            <a:off x="4516747" y="6319627"/>
            <a:ext cx="2941563" cy="334815"/>
          </a:xfrm>
          <a:prstGeom prst="roundRect">
            <a:avLst/>
          </a:prstGeom>
        </p:spPr>
        <p:style>
          <a:lnRef idx="1">
            <a:schemeClr val="accent3"/>
          </a:lnRef>
          <a:fillRef idx="2">
            <a:schemeClr val="accent3"/>
          </a:fillRef>
          <a:effectRef idx="1">
            <a:schemeClr val="accent3"/>
          </a:effectRef>
          <a:fontRef idx="minor">
            <a:schemeClr val="dk1"/>
          </a:fontRef>
        </p:style>
        <p:txBody>
          <a:bodyPr lIns="72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＋世界遺産</a:t>
            </a:r>
            <a:r>
              <a:rPr lang="ja-JP" altLang="en-US" sz="1200" b="1" dirty="0" smtClean="0">
                <a:solidFill>
                  <a:srgbClr val="FF0000"/>
                </a:solidFill>
                <a:latin typeface="Meiryo UI"/>
                <a:ea typeface="Meiryo UI"/>
              </a:rPr>
              <a:t>や公共施設を活かした観光提案</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25" name="角丸四角形 24"/>
          <p:cNvSpPr/>
          <p:nvPr/>
        </p:nvSpPr>
        <p:spPr>
          <a:xfrm>
            <a:off x="4713490" y="4400317"/>
            <a:ext cx="2744820" cy="28704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a:t>
            </a:r>
            <a:r>
              <a:rPr lang="ja-JP" altLang="en-US" sz="1200" b="1" dirty="0" smtClean="0">
                <a:solidFill>
                  <a:srgbClr val="FF0000"/>
                </a:solidFill>
                <a:latin typeface="Meiryo UI"/>
                <a:ea typeface="Meiryo UI"/>
              </a:rPr>
              <a:t>プラスティックごみ対策、</a:t>
            </a: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食品ロス対策</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39" name="正方形/長方形 38"/>
          <p:cNvSpPr/>
          <p:nvPr/>
        </p:nvSpPr>
        <p:spPr>
          <a:xfrm>
            <a:off x="179512" y="146838"/>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0" name="正方形/長方形 39"/>
          <p:cNvSpPr/>
          <p:nvPr/>
        </p:nvSpPr>
        <p:spPr>
          <a:xfrm>
            <a:off x="168258" y="642868"/>
            <a:ext cx="8856984" cy="323165"/>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　基本目標・基本的方向の枠組み</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5962291" y="3432521"/>
            <a:ext cx="1624165" cy="482428"/>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lvl="0">
              <a:defRPr/>
            </a:pPr>
            <a:r>
              <a:rPr kumimoji="1" lang="ja-JP" altLang="en-US" sz="1200" b="0" i="0" u="none" strike="noStrike" kern="1200" cap="none" spc="0" normalizeH="0" baseline="0" noProof="0" dirty="0" smtClean="0">
                <a:ln>
                  <a:noFill/>
                </a:ln>
                <a:solidFill>
                  <a:srgbClr val="FF0000"/>
                </a:solidFill>
                <a:effectLst/>
                <a:uLnTx/>
                <a:uFillTx/>
                <a:latin typeface="Meiryo UI"/>
                <a:ea typeface="Meiryo UI"/>
                <a:cs typeface="+mn-cs"/>
              </a:rPr>
              <a:t>＋</a:t>
            </a: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国土強靭化計画に</a:t>
            </a:r>
            <a:endParaRPr kumimoji="1" lang="en-US" altLang="ja-JP" sz="1200" b="1" i="0" u="none" strike="noStrike" kern="1200" cap="none" spc="0" normalizeH="0" baseline="0" noProof="0" dirty="0" smtClean="0">
              <a:ln>
                <a:noFill/>
              </a:ln>
              <a:solidFill>
                <a:srgbClr val="FF0000"/>
              </a:solidFill>
              <a:effectLst/>
              <a:uLnTx/>
              <a:uFillTx/>
              <a:latin typeface="Meiryo UI"/>
              <a:ea typeface="Meiryo UI"/>
              <a:cs typeface="+mn-cs"/>
            </a:endParaRPr>
          </a:p>
          <a:p>
            <a:pPr lvl="0">
              <a:defRPr/>
            </a:pPr>
            <a:r>
              <a:rPr lang="en-US" altLang="ja-JP" sz="1200" b="1" dirty="0">
                <a:solidFill>
                  <a:srgbClr val="FF0000"/>
                </a:solidFill>
                <a:latin typeface="Meiryo UI"/>
                <a:ea typeface="Meiryo UI"/>
              </a:rPr>
              <a:t> </a:t>
            </a:r>
            <a:r>
              <a:rPr lang="en-US" altLang="ja-JP" sz="1200" b="1" dirty="0" smtClean="0">
                <a:solidFill>
                  <a:srgbClr val="FF0000"/>
                </a:solidFill>
                <a:latin typeface="Meiryo UI"/>
                <a:ea typeface="Meiryo UI"/>
              </a:rPr>
              <a:t>  </a:t>
            </a: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基づく</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災害対策強化 </a:t>
            </a:r>
            <a:endParaRPr kumimoji="1" lang="ja-JP" altLang="en-US" sz="1200" b="1" i="0" u="none" strike="noStrike" kern="1200" cap="none" spc="0" normalizeH="0" baseline="0" noProof="0" dirty="0">
              <a:ln>
                <a:noFill/>
              </a:ln>
              <a:solidFill>
                <a:srgbClr val="FF0000"/>
              </a:solidFill>
              <a:effectLst/>
              <a:uLnTx/>
              <a:uFillTx/>
              <a:latin typeface="Meiryo UI"/>
              <a:ea typeface="Meiryo UI"/>
            </a:endParaRPr>
          </a:p>
        </p:txBody>
      </p:sp>
      <p:sp>
        <p:nvSpPr>
          <p:cNvPr id="42" name="角丸四角形 41"/>
          <p:cNvSpPr/>
          <p:nvPr/>
        </p:nvSpPr>
        <p:spPr>
          <a:xfrm>
            <a:off x="1997129" y="5421522"/>
            <a:ext cx="2051055" cy="449510"/>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a:defRPr/>
            </a:pPr>
            <a:r>
              <a:rPr kumimoji="1" lang="ja-JP" altLang="en-US" sz="1200" b="1" i="0" u="none" strike="noStrike" kern="1200" cap="none" spc="0" normalizeH="0" baseline="0" noProof="0" dirty="0" smtClean="0">
                <a:ln>
                  <a:noFill/>
                </a:ln>
                <a:solidFill>
                  <a:srgbClr val="FF0000"/>
                </a:solidFill>
                <a:effectLst/>
                <a:uLnTx/>
                <a:uFillTx/>
                <a:latin typeface="Meiryo UI"/>
                <a:ea typeface="Meiryo UI"/>
              </a:rPr>
              <a:t>＋</a:t>
            </a:r>
            <a:r>
              <a:rPr lang="ja-JP" altLang="en-US" sz="1200" b="1" dirty="0" smtClean="0">
                <a:solidFill>
                  <a:srgbClr val="FF0000"/>
                </a:solidFill>
                <a:latin typeface="Meiryo UI"/>
                <a:ea typeface="Meiryo UI"/>
              </a:rPr>
              <a:t>先端技術を活用した生産性</a:t>
            </a:r>
            <a:endParaRPr lang="en-US" altLang="ja-JP" sz="1200" b="1" dirty="0" smtClean="0">
              <a:solidFill>
                <a:srgbClr val="FF0000"/>
              </a:solidFill>
              <a:latin typeface="Meiryo UI"/>
              <a:ea typeface="Meiryo UI"/>
            </a:endParaRPr>
          </a:p>
          <a:p>
            <a:pPr>
              <a:defRPr/>
            </a:pPr>
            <a:r>
              <a:rPr lang="ja-JP" altLang="en-US" sz="1200" b="1" dirty="0">
                <a:solidFill>
                  <a:srgbClr val="FF0000"/>
                </a:solidFill>
                <a:latin typeface="Meiryo UI"/>
                <a:ea typeface="Meiryo UI"/>
              </a:rPr>
              <a:t>　 </a:t>
            </a:r>
            <a:r>
              <a:rPr lang="ja-JP" altLang="en-US" sz="1200" b="1" dirty="0" smtClean="0">
                <a:solidFill>
                  <a:srgbClr val="FF0000"/>
                </a:solidFill>
                <a:latin typeface="Meiryo UI"/>
                <a:ea typeface="Meiryo UI"/>
              </a:rPr>
              <a:t>の向上、</a:t>
            </a:r>
            <a:r>
              <a:rPr lang="ja-JP" altLang="en-US" sz="1200" b="1" dirty="0" smtClean="0">
                <a:ln w="0"/>
                <a:solidFill>
                  <a:srgbClr val="FF0000"/>
                </a:solidFill>
                <a:latin typeface="Meiryo UI"/>
                <a:ea typeface="Meiryo UI"/>
                <a:cs typeface="Meiryo UI" panose="020B0604030504040204" pitchFamily="50" charset="-128"/>
              </a:rPr>
              <a:t>事業承継の支援</a:t>
            </a:r>
            <a:endParaRPr lang="en-US" altLang="ja-JP" sz="1200"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4554593" y="5716747"/>
            <a:ext cx="2921849" cy="304541"/>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lvl="0">
              <a:defRPr/>
            </a:pPr>
            <a:r>
              <a:rPr kumimoji="1" lang="ja-JP" altLang="en-US" sz="1200" b="0" i="0" u="none" strike="noStrike" kern="1200" cap="none" spc="0" normalizeH="0" baseline="0" noProof="0" dirty="0" smtClean="0">
                <a:ln>
                  <a:noFill/>
                </a:ln>
                <a:solidFill>
                  <a:srgbClr val="FF0000"/>
                </a:solidFill>
                <a:effectLst/>
                <a:uLnTx/>
                <a:uFillTx/>
                <a:latin typeface="Meiryo UI"/>
                <a:ea typeface="Meiryo UI"/>
                <a:cs typeface="+mn-cs"/>
              </a:rPr>
              <a:t>＋</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スマートシティ推進による住民の</a:t>
            </a:r>
            <a:r>
              <a:rPr lang="en-US" altLang="ja-JP"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QOL</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向上</a:t>
            </a:r>
            <a:endParaRPr kumimoji="1" lang="ja-JP" altLang="en-US" sz="1200" b="1" i="0" u="none" strike="noStrike" kern="1200" cap="none" spc="0" normalizeH="0" baseline="0" noProof="0" dirty="0">
              <a:ln>
                <a:noFill/>
              </a:ln>
              <a:solidFill>
                <a:srgbClr val="FF0000"/>
              </a:solidFill>
              <a:effectLst/>
              <a:uLnTx/>
              <a:uFillTx/>
              <a:latin typeface="Meiryo UI"/>
              <a:ea typeface="Meiryo UI"/>
            </a:endParaRPr>
          </a:p>
        </p:txBody>
      </p:sp>
      <p:sp>
        <p:nvSpPr>
          <p:cNvPr id="44" name="角丸四角形 43"/>
          <p:cNvSpPr/>
          <p:nvPr/>
        </p:nvSpPr>
        <p:spPr>
          <a:xfrm>
            <a:off x="1907846" y="2039292"/>
            <a:ext cx="2154204" cy="279405"/>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＋ワーク・ライフ・バランスの推進</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45" name="角丸四角形 44"/>
          <p:cNvSpPr/>
          <p:nvPr/>
        </p:nvSpPr>
        <p:spPr>
          <a:xfrm>
            <a:off x="5918959" y="1699127"/>
            <a:ext cx="1701411" cy="285573"/>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＋グローバル人材の育成</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46" name="角丸四角形 45"/>
          <p:cNvSpPr/>
          <p:nvPr/>
        </p:nvSpPr>
        <p:spPr>
          <a:xfrm>
            <a:off x="1901592" y="3467466"/>
            <a:ext cx="2160240" cy="301918"/>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＋健康アプリ「アスマイル」の展開</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47" name="角丸四角形 46"/>
          <p:cNvSpPr/>
          <p:nvPr/>
        </p:nvSpPr>
        <p:spPr>
          <a:xfrm>
            <a:off x="7871222" y="1055129"/>
            <a:ext cx="344091" cy="5731899"/>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noProof="0" dirty="0" smtClean="0">
                <a:solidFill>
                  <a:srgbClr val="FF0000"/>
                </a:solidFill>
                <a:latin typeface="Meiryo UI"/>
                <a:ea typeface="Meiryo UI"/>
              </a:rPr>
              <a:t>　　　　　　　　　◎万博のインパクトを活かした取組</a:t>
            </a:r>
            <a:endParaRPr kumimoji="1" lang="ja-JP" altLang="en-US" sz="1200" b="1" i="0" u="none" strike="noStrike" kern="1200" cap="none" spc="0" normalizeH="0" baseline="0" noProof="0" dirty="0">
              <a:ln>
                <a:noFill/>
              </a:ln>
              <a:solidFill>
                <a:srgbClr val="FF0000"/>
              </a:solidFill>
              <a:effectLst/>
              <a:uLnTx/>
              <a:uFillTx/>
              <a:latin typeface="Meiryo UI"/>
              <a:ea typeface="Meiryo UI"/>
            </a:endParaRPr>
          </a:p>
        </p:txBody>
      </p:sp>
      <p:sp>
        <p:nvSpPr>
          <p:cNvPr id="48" name="角丸四角形 47"/>
          <p:cNvSpPr/>
          <p:nvPr/>
        </p:nvSpPr>
        <p:spPr>
          <a:xfrm>
            <a:off x="8253413" y="1055129"/>
            <a:ext cx="344091" cy="5731899"/>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dirty="0" smtClean="0">
                <a:solidFill>
                  <a:srgbClr val="FF0000"/>
                </a:solidFill>
                <a:latin typeface="Meiryo UI"/>
                <a:ea typeface="Meiryo UI"/>
              </a:rPr>
              <a:t>　　　　　　　　　◎ＳＤＧ</a:t>
            </a:r>
            <a:r>
              <a:rPr kumimoji="1" lang="ja-JP" altLang="en-US" sz="1200" b="1" i="0" u="none" strike="noStrike" kern="1200" cap="none" spc="0" normalizeH="0" baseline="0" noProof="0" dirty="0" err="1" smtClean="0">
                <a:ln>
                  <a:noFill/>
                </a:ln>
                <a:solidFill>
                  <a:srgbClr val="FF0000"/>
                </a:solidFill>
                <a:effectLst/>
                <a:uLnTx/>
                <a:uFillTx/>
                <a:latin typeface="Meiryo UI"/>
                <a:ea typeface="Meiryo UI"/>
                <a:cs typeface="+mn-cs"/>
              </a:rPr>
              <a:t>ｓ</a:t>
            </a: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の推進</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49" name="角丸四角形 48"/>
          <p:cNvSpPr/>
          <p:nvPr/>
        </p:nvSpPr>
        <p:spPr>
          <a:xfrm>
            <a:off x="8634981" y="1044955"/>
            <a:ext cx="344091" cy="5742073"/>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dirty="0" smtClean="0">
                <a:solidFill>
                  <a:srgbClr val="FF0000"/>
                </a:solidFill>
                <a:latin typeface="Meiryo UI"/>
                <a:ea typeface="Meiryo UI"/>
              </a:rPr>
              <a:t>　　　　　　　　　◎</a:t>
            </a: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スマートシティ実現に向けた取組</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41" name="正方形/長方形 40"/>
          <p:cNvSpPr/>
          <p:nvPr/>
        </p:nvSpPr>
        <p:spPr>
          <a:xfrm>
            <a:off x="8443015" y="646174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25</a:t>
            </a:fld>
            <a:endParaRPr lang="ja-JP" altLang="en-US" dirty="0">
              <a:solidFill>
                <a:prstClr val="black"/>
              </a:solidFill>
            </a:endParaRPr>
          </a:p>
        </p:txBody>
      </p:sp>
      <p:sp>
        <p:nvSpPr>
          <p:cNvPr id="3" name="テキスト ボックス 2"/>
          <p:cNvSpPr txBox="1"/>
          <p:nvPr/>
        </p:nvSpPr>
        <p:spPr>
          <a:xfrm>
            <a:off x="7849015" y="647984"/>
            <a:ext cx="1188000" cy="360850"/>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0" tIns="72000" rIns="0" bIns="72000" rtlCol="0" anchor="ctr" anchorCtr="0">
            <a:spAutoFit/>
          </a:bodyPr>
          <a:lstStyle/>
          <a:p>
            <a:pPr algn="ctr"/>
            <a:r>
              <a:rPr lang="ja-JP" altLang="en-US" sz="1400" dirty="0" smtClean="0"/>
              <a:t>重点取組方向</a:t>
            </a:r>
            <a:endParaRPr kumimoji="1" lang="ja-JP" altLang="en-US" sz="2000" dirty="0"/>
          </a:p>
        </p:txBody>
      </p:sp>
    </p:spTree>
    <p:extLst>
      <p:ext uri="{BB962C8B-B14F-4D97-AF65-F5344CB8AC3E}">
        <p14:creationId xmlns:p14="http://schemas.microsoft.com/office/powerpoint/2010/main" val="29582035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9512" y="5674898"/>
            <a:ext cx="8136904" cy="1155805"/>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（１）若者</a:t>
            </a:r>
            <a:r>
              <a:rPr lang="ja-JP" altLang="en-US" sz="1400" b="1" dirty="0" smtClean="0">
                <a:solidFill>
                  <a:schemeClr val="tx1"/>
                </a:solidFill>
              </a:rPr>
              <a:t>の安定</a:t>
            </a:r>
            <a:r>
              <a:rPr lang="ja-JP" altLang="en-US" sz="1400" b="1" dirty="0">
                <a:solidFill>
                  <a:schemeClr val="tx1"/>
                </a:solidFill>
              </a:rPr>
              <a:t>した雇用</a:t>
            </a:r>
            <a:r>
              <a:rPr lang="ja-JP" altLang="en-US" sz="1400" b="1" dirty="0" smtClean="0">
                <a:solidFill>
                  <a:schemeClr val="tx1"/>
                </a:solidFill>
              </a:rPr>
              <a:t>支援</a:t>
            </a:r>
            <a:endParaRPr lang="en-US" altLang="ja-JP" sz="1400" b="1" dirty="0" smtClean="0">
              <a:solidFill>
                <a:schemeClr val="tx1"/>
              </a:solidFill>
            </a:endParaRPr>
          </a:p>
          <a:p>
            <a:r>
              <a:rPr lang="ja-JP" altLang="en-US" sz="1400" b="1" dirty="0">
                <a:solidFill>
                  <a:schemeClr val="tx1"/>
                </a:solidFill>
              </a:rPr>
              <a:t>　</a:t>
            </a:r>
            <a:r>
              <a:rPr lang="ja-JP" altLang="en-US" sz="1400" b="1" dirty="0" smtClean="0">
                <a:solidFill>
                  <a:schemeClr val="tx1"/>
                </a:solidFill>
              </a:rPr>
              <a:t>　　　　　</a:t>
            </a:r>
            <a:r>
              <a:rPr lang="ja-JP" altLang="en-US" sz="1400" dirty="0" smtClean="0">
                <a:solidFill>
                  <a:schemeClr val="tx1"/>
                </a:solidFill>
              </a:rPr>
              <a:t>（若者の安定した就職</a:t>
            </a:r>
            <a:r>
              <a:rPr lang="ja-JP" altLang="en-US" sz="1400" dirty="0">
                <a:solidFill>
                  <a:schemeClr val="tx1"/>
                </a:solidFill>
              </a:rPr>
              <a:t>支援、職場定着</a:t>
            </a:r>
            <a:r>
              <a:rPr lang="ja-JP" altLang="en-US" sz="1400" dirty="0" smtClean="0">
                <a:solidFill>
                  <a:schemeClr val="tx1"/>
                </a:solidFill>
              </a:rPr>
              <a:t>支援　求職者に</a:t>
            </a:r>
            <a:r>
              <a:rPr lang="ja-JP" altLang="en-US" sz="1400" dirty="0">
                <a:solidFill>
                  <a:schemeClr val="tx1"/>
                </a:solidFill>
              </a:rPr>
              <a:t>対する府内中小企業の魅力</a:t>
            </a:r>
            <a:r>
              <a:rPr lang="ja-JP" altLang="en-US" sz="1400" dirty="0" smtClean="0">
                <a:solidFill>
                  <a:schemeClr val="tx1"/>
                </a:solidFill>
              </a:rPr>
              <a:t>発信　等）</a:t>
            </a:r>
            <a:endParaRPr lang="en-US" altLang="ja-JP" sz="1400" dirty="0" smtClean="0">
              <a:solidFill>
                <a:schemeClr val="tx1"/>
              </a:solidFill>
            </a:endParaRPr>
          </a:p>
          <a:p>
            <a:r>
              <a:rPr lang="ja-JP" altLang="en-US" sz="1400" b="1" dirty="0">
                <a:solidFill>
                  <a:schemeClr val="tx1"/>
                </a:solidFill>
              </a:rPr>
              <a:t>（２）女性の活躍</a:t>
            </a:r>
            <a:r>
              <a:rPr lang="ja-JP" altLang="en-US" sz="1400" b="1" dirty="0" smtClean="0">
                <a:solidFill>
                  <a:schemeClr val="tx1"/>
                </a:solidFill>
              </a:rPr>
              <a:t>支援</a:t>
            </a:r>
            <a:r>
              <a:rPr lang="ja-JP" altLang="en-US" sz="1400" dirty="0" smtClean="0">
                <a:solidFill>
                  <a:schemeClr val="tx1"/>
                </a:solidFill>
              </a:rPr>
              <a:t>（ワーク・ライフ・バランス</a:t>
            </a:r>
            <a:r>
              <a:rPr lang="ja-JP" altLang="en-US" sz="1400" dirty="0">
                <a:solidFill>
                  <a:schemeClr val="tx1"/>
                </a:solidFill>
              </a:rPr>
              <a:t>の推進、女性の職域</a:t>
            </a:r>
            <a:r>
              <a:rPr lang="ja-JP" altLang="en-US" sz="1400" dirty="0" smtClean="0">
                <a:solidFill>
                  <a:schemeClr val="tx1"/>
                </a:solidFill>
              </a:rPr>
              <a:t>拡大　等</a:t>
            </a:r>
            <a:r>
              <a:rPr lang="ja-JP" altLang="en-US" sz="1400" dirty="0">
                <a:solidFill>
                  <a:schemeClr val="tx1"/>
                </a:solidFill>
              </a:rPr>
              <a:t>）</a:t>
            </a:r>
            <a:endParaRPr lang="en-US" altLang="ja-JP" sz="1400" dirty="0">
              <a:solidFill>
                <a:schemeClr val="tx1"/>
              </a:solidFill>
            </a:endParaRPr>
          </a:p>
          <a:p>
            <a:r>
              <a:rPr lang="ja-JP" altLang="en-US" sz="1400" b="1" dirty="0">
                <a:solidFill>
                  <a:schemeClr val="tx1"/>
                </a:solidFill>
              </a:rPr>
              <a:t>（３）結婚・妊娠・出産・子育て環境の</a:t>
            </a:r>
            <a:r>
              <a:rPr lang="ja-JP" altLang="en-US" sz="1400" b="1" dirty="0" smtClean="0">
                <a:solidFill>
                  <a:schemeClr val="tx1"/>
                </a:solidFill>
              </a:rPr>
              <a:t>充実</a:t>
            </a:r>
            <a:r>
              <a:rPr lang="ja-JP" altLang="en-US" sz="1400" dirty="0" smtClean="0">
                <a:solidFill>
                  <a:schemeClr val="tx1"/>
                </a:solidFill>
              </a:rPr>
              <a:t>（</a:t>
            </a:r>
            <a:r>
              <a:rPr lang="ja-JP" altLang="en-US" sz="1400" dirty="0">
                <a:solidFill>
                  <a:schemeClr val="tx1"/>
                </a:solidFill>
              </a:rPr>
              <a:t>待機児童の</a:t>
            </a:r>
            <a:r>
              <a:rPr lang="ja-JP" altLang="en-US" sz="1400" dirty="0" smtClean="0">
                <a:solidFill>
                  <a:schemeClr val="tx1"/>
                </a:solidFill>
              </a:rPr>
              <a:t>解消、</a:t>
            </a:r>
            <a:r>
              <a:rPr lang="ja-JP" altLang="en-US" sz="1400" dirty="0">
                <a:solidFill>
                  <a:schemeClr val="tx1"/>
                </a:solidFill>
              </a:rPr>
              <a:t>放課後児童</a:t>
            </a:r>
            <a:r>
              <a:rPr lang="ja-JP" altLang="en-US" sz="1400" dirty="0" smtClean="0">
                <a:solidFill>
                  <a:schemeClr val="tx1"/>
                </a:solidFill>
              </a:rPr>
              <a:t>クラブ等</a:t>
            </a:r>
            <a:r>
              <a:rPr lang="ja-JP" altLang="en-US" sz="1400" dirty="0">
                <a:solidFill>
                  <a:schemeClr val="tx1"/>
                </a:solidFill>
              </a:rPr>
              <a:t>の</a:t>
            </a:r>
            <a:r>
              <a:rPr lang="ja-JP" altLang="en-US" sz="1400" dirty="0" smtClean="0">
                <a:solidFill>
                  <a:schemeClr val="tx1"/>
                </a:solidFill>
              </a:rPr>
              <a:t>拡充　等）</a:t>
            </a:r>
            <a:endParaRPr kumimoji="1" lang="ja-JP" altLang="en-US" sz="2000" dirty="0"/>
          </a:p>
        </p:txBody>
      </p:sp>
      <p:sp>
        <p:nvSpPr>
          <p:cNvPr id="27" name="テキスト ボックス 26"/>
          <p:cNvSpPr txBox="1"/>
          <p:nvPr/>
        </p:nvSpPr>
        <p:spPr>
          <a:xfrm>
            <a:off x="3203848" y="1593755"/>
            <a:ext cx="5616624"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smtClean="0"/>
              <a:t>外部環境</a:t>
            </a: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kumimoji="1" lang="en-US" altLang="ja-JP" sz="1400" b="1" dirty="0" smtClean="0"/>
          </a:p>
          <a:p>
            <a:pPr algn="ctr"/>
            <a:endParaRPr kumimoji="1" lang="ja-JP" altLang="en-US" sz="1400" b="1" dirty="0"/>
          </a:p>
        </p:txBody>
      </p:sp>
      <p:sp>
        <p:nvSpPr>
          <p:cNvPr id="42" name="角丸四角形 41"/>
          <p:cNvSpPr/>
          <p:nvPr/>
        </p:nvSpPr>
        <p:spPr>
          <a:xfrm>
            <a:off x="5952603" y="1937320"/>
            <a:ext cx="2867869" cy="1198259"/>
          </a:xfrm>
          <a:prstGeom prst="roundRect">
            <a:avLst>
              <a:gd name="adj" fmla="val 641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smtClean="0">
                <a:solidFill>
                  <a:schemeClr val="tx1"/>
                </a:solidFill>
              </a:rPr>
              <a:t>弱　</a:t>
            </a:r>
            <a:r>
              <a:rPr kumimoji="1" lang="ja-JP" altLang="en-US" sz="1400" b="1" dirty="0" err="1" smtClean="0">
                <a:solidFill>
                  <a:schemeClr val="tx1"/>
                </a:solidFill>
              </a:rPr>
              <a:t>み</a:t>
            </a:r>
            <a:endParaRPr lang="en-US" altLang="ja-JP" sz="1400" b="1"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923674"/>
            <a:ext cx="2662665" cy="1217765"/>
          </a:xfrm>
          <a:prstGeom prst="roundRect">
            <a:avLst>
              <a:gd name="adj" fmla="val 882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強　</a:t>
            </a:r>
            <a:r>
              <a:rPr lang="ja-JP" altLang="en-US" sz="1400" b="1" dirty="0" err="1" smtClean="0">
                <a:solidFill>
                  <a:schemeClr val="tx1"/>
                </a:solidFill>
              </a:rPr>
              <a:t>み</a:t>
            </a:r>
            <a:endParaRPr kumimoji="1" lang="en-US" altLang="ja-JP" sz="1400" b="1"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83424" y="3184600"/>
            <a:ext cx="2769989" cy="2129008"/>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smtClean="0"/>
          </a:p>
          <a:p>
            <a:pPr algn="ctr"/>
            <a:r>
              <a:rPr kumimoji="1" lang="ja-JP" altLang="en-US" sz="1400" b="1" dirty="0" smtClean="0"/>
              <a:t>内部要因</a:t>
            </a:r>
            <a:endParaRPr kumimoji="1" lang="ja-JP" altLang="en-US" sz="1400" b="1" dirty="0"/>
          </a:p>
        </p:txBody>
      </p:sp>
      <p:sp>
        <p:nvSpPr>
          <p:cNvPr id="43" name="角丸四角形 42"/>
          <p:cNvSpPr/>
          <p:nvPr/>
        </p:nvSpPr>
        <p:spPr>
          <a:xfrm>
            <a:off x="899592" y="3250053"/>
            <a:ext cx="2231356" cy="45598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強</a:t>
            </a:r>
            <a:endParaRPr kumimoji="1" lang="en-US" altLang="ja-JP" sz="1400" b="1" dirty="0" smtClean="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89392" y="801949"/>
            <a:ext cx="8856984" cy="830997"/>
          </a:xfrm>
          <a:prstGeom prst="rect">
            <a:avLst/>
          </a:prstGeom>
        </p:spPr>
        <p:txBody>
          <a:bodyPr wrap="square">
            <a:spAutoFit/>
          </a:bodyPr>
          <a:lstStyle/>
          <a:p>
            <a:pPr algn="just"/>
            <a:r>
              <a:rPr lang="ja-JP" altLang="en-US" sz="1600" b="1" dirty="0" smtClean="0"/>
              <a:t>　基本目標①：</a:t>
            </a:r>
            <a:r>
              <a:rPr lang="ja-JP" altLang="ja-JP" sz="1600" b="1" dirty="0" smtClean="0"/>
              <a:t>若い</a:t>
            </a:r>
            <a:r>
              <a:rPr lang="ja-JP" altLang="ja-JP" sz="1600" b="1" dirty="0"/>
              <a:t>世代の</a:t>
            </a:r>
            <a:r>
              <a:rPr lang="ja-JP" altLang="ja-JP" sz="1600" b="1" dirty="0" smtClean="0"/>
              <a:t>就職</a:t>
            </a:r>
            <a:r>
              <a:rPr lang="ja-JP" altLang="en-US" sz="1600" b="1" dirty="0" smtClean="0"/>
              <a:t>・結婚</a:t>
            </a:r>
            <a:r>
              <a:rPr lang="ja-JP" altLang="ja-JP" sz="1600" b="1" dirty="0" smtClean="0"/>
              <a:t>・</a:t>
            </a:r>
            <a:r>
              <a:rPr lang="ja-JP" altLang="ja-JP" sz="1600" b="1" dirty="0"/>
              <a:t>出産・子育ての希望を実現</a:t>
            </a:r>
            <a:r>
              <a:rPr lang="ja-JP" altLang="ja-JP" sz="1600" b="1" dirty="0" smtClean="0"/>
              <a:t>する</a:t>
            </a:r>
            <a:endParaRPr lang="en-US" altLang="ja-JP" sz="1600" b="1" dirty="0" smtClean="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若い世代の経済的安定</a:t>
            </a:r>
            <a:r>
              <a:rPr lang="ja-JP" altLang="ja-JP" sz="1600" dirty="0" smtClean="0"/>
              <a:t>や</a:t>
            </a:r>
            <a:r>
              <a:rPr lang="ja-JP" altLang="en-US" sz="1600" dirty="0" smtClean="0"/>
              <a:t>結婚・</a:t>
            </a:r>
            <a:r>
              <a:rPr lang="ja-JP" altLang="ja-JP" sz="1600" dirty="0" smtClean="0"/>
              <a:t>妊娠</a:t>
            </a:r>
            <a:r>
              <a:rPr lang="ja-JP" altLang="ja-JP" sz="1600" dirty="0"/>
              <a:t>・出産・子育ての切れ目のない支援により、結婚・出産・子育ての希望が実現できる環境を</a:t>
            </a:r>
            <a:r>
              <a:rPr lang="ja-JP" altLang="ja-JP" sz="1600" dirty="0" smtClean="0"/>
              <a:t>整備</a:t>
            </a:r>
            <a:r>
              <a:rPr lang="ja-JP" altLang="en-US" sz="1600" dirty="0" smtClean="0"/>
              <a:t>します</a:t>
            </a:r>
            <a:r>
              <a:rPr lang="ja-JP" altLang="ja-JP"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2058552" y="2777257"/>
            <a:ext cx="1271805" cy="316564"/>
          </a:xfrm>
          <a:prstGeom prst="rect">
            <a:avLst/>
          </a:prstGeom>
          <a:noFill/>
        </p:spPr>
        <p:txBody>
          <a:bodyPr wrap="square" rtlCol="0">
            <a:spAutoFit/>
          </a:bodyPr>
          <a:lstStyle/>
          <a:p>
            <a:r>
              <a:rPr kumimoji="1" lang="ja-JP" altLang="en-US" sz="1400" b="1" dirty="0" smtClean="0"/>
              <a:t>＜現状分析＞</a:t>
            </a:r>
            <a:endParaRPr kumimoji="1" lang="ja-JP" altLang="en-US" sz="1400" b="1" dirty="0"/>
          </a:p>
        </p:txBody>
      </p:sp>
      <p:sp>
        <p:nvSpPr>
          <p:cNvPr id="25" name="テキスト ボックス 24"/>
          <p:cNvSpPr txBox="1"/>
          <p:nvPr/>
        </p:nvSpPr>
        <p:spPr>
          <a:xfrm>
            <a:off x="279410" y="5408605"/>
            <a:ext cx="1800200" cy="307777"/>
          </a:xfrm>
          <a:prstGeom prst="rect">
            <a:avLst/>
          </a:prstGeom>
          <a:noFill/>
        </p:spPr>
        <p:txBody>
          <a:bodyPr wrap="square" rtlCol="0">
            <a:spAutoFit/>
          </a:bodyPr>
          <a:lstStyle/>
          <a:p>
            <a:r>
              <a:rPr kumimoji="1" lang="ja-JP" altLang="en-US" sz="1400" b="1" dirty="0" smtClean="0"/>
              <a:t>＜基本的方向＞</a:t>
            </a:r>
            <a:endParaRPr kumimoji="1" lang="ja-JP" altLang="en-US" sz="1400" b="1" dirty="0"/>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26</a:t>
            </a:fld>
            <a:endParaRPr lang="ja-JP" altLang="en-US" dirty="0">
              <a:solidFill>
                <a:prstClr val="black"/>
              </a:solidFill>
            </a:endParaRPr>
          </a:p>
        </p:txBody>
      </p:sp>
      <p:sp>
        <p:nvSpPr>
          <p:cNvPr id="31" name="テキスト ボックス 30"/>
          <p:cNvSpPr txBox="1"/>
          <p:nvPr/>
        </p:nvSpPr>
        <p:spPr>
          <a:xfrm>
            <a:off x="3203848" y="2208616"/>
            <a:ext cx="2697317" cy="1015663"/>
          </a:xfrm>
          <a:prstGeom prst="rect">
            <a:avLst/>
          </a:prstGeom>
          <a:noFill/>
          <a:ln>
            <a:noFill/>
          </a:ln>
        </p:spPr>
        <p:txBody>
          <a:bodyPr wrap="square" rtlCol="0">
            <a:noAutofit/>
          </a:bodyPr>
          <a:lstStyle/>
          <a:p>
            <a:pPr marL="72000" indent="-457200"/>
            <a:r>
              <a:rPr lang="ja-JP" altLang="en-US" sz="1200" dirty="0"/>
              <a:t>・</a:t>
            </a:r>
            <a:r>
              <a:rPr lang="ja-JP" altLang="en-US" sz="1200" dirty="0" smtClean="0"/>
              <a:t>人口が集積している</a:t>
            </a:r>
            <a:endParaRPr lang="en-US" altLang="ja-JP" sz="1200" dirty="0"/>
          </a:p>
          <a:p>
            <a:pPr marL="72000" indent="-457200"/>
            <a:r>
              <a:rPr lang="ja-JP" altLang="en-US" sz="1200" dirty="0"/>
              <a:t>・</a:t>
            </a:r>
            <a:r>
              <a:rPr lang="ja-JP" altLang="en-US" sz="1200" dirty="0" smtClean="0"/>
              <a:t>企業が</a:t>
            </a:r>
            <a:r>
              <a:rPr lang="ja-JP" altLang="en-US" sz="1200" dirty="0"/>
              <a:t>集積</a:t>
            </a:r>
            <a:r>
              <a:rPr lang="ja-JP" altLang="en-US" sz="1200" dirty="0" smtClean="0"/>
              <a:t>し、多様</a:t>
            </a:r>
            <a:r>
              <a:rPr lang="ja-JP" altLang="en-US" sz="1200" dirty="0"/>
              <a:t>な</a:t>
            </a:r>
            <a:r>
              <a:rPr lang="ja-JP" altLang="en-US" sz="1200" dirty="0" smtClean="0"/>
              <a:t>求人がある</a:t>
            </a:r>
            <a:endParaRPr lang="en-US" altLang="ja-JP" sz="1200" dirty="0"/>
          </a:p>
          <a:p>
            <a:pPr marL="72000" indent="-457200"/>
            <a:r>
              <a:rPr lang="ja-JP" altLang="en-US" sz="1200" dirty="0" smtClean="0"/>
              <a:t>・大学</a:t>
            </a:r>
            <a:r>
              <a:rPr lang="ja-JP" altLang="en-US" sz="1200" dirty="0"/>
              <a:t>進学や就職を機</a:t>
            </a:r>
            <a:r>
              <a:rPr lang="ja-JP" altLang="en-US" sz="1200" dirty="0" smtClean="0"/>
              <a:t>に転入者</a:t>
            </a:r>
            <a:r>
              <a:rPr lang="ja-JP" altLang="en-US" sz="1200" dirty="0"/>
              <a:t>が</a:t>
            </a:r>
            <a:r>
              <a:rPr lang="ja-JP" altLang="en-US" sz="1200" dirty="0" smtClean="0"/>
              <a:t>多い</a:t>
            </a:r>
            <a:endParaRPr lang="en-US" altLang="ja-JP" sz="1200" dirty="0" smtClean="0"/>
          </a:p>
          <a:p>
            <a:pPr marL="72000" indent="-457200"/>
            <a:r>
              <a:rPr lang="ja-JP" altLang="en-US" sz="1200" dirty="0"/>
              <a:t>・</a:t>
            </a:r>
            <a:r>
              <a:rPr lang="en-US" altLang="ja-JP" sz="1200" dirty="0"/>
              <a:t>2025</a:t>
            </a:r>
            <a:r>
              <a:rPr lang="ja-JP" altLang="en-US" sz="1200" dirty="0"/>
              <a:t>大阪・関西万博の</a:t>
            </a:r>
            <a:r>
              <a:rPr lang="ja-JP" altLang="en-US" sz="1200" dirty="0" smtClean="0"/>
              <a:t>開催</a:t>
            </a:r>
            <a:endParaRPr lang="en-US" altLang="ja-JP" sz="1200" dirty="0"/>
          </a:p>
        </p:txBody>
      </p:sp>
      <p:sp>
        <p:nvSpPr>
          <p:cNvPr id="32" name="テキスト ボックス 31"/>
          <p:cNvSpPr txBox="1"/>
          <p:nvPr/>
        </p:nvSpPr>
        <p:spPr>
          <a:xfrm>
            <a:off x="5935813" y="2208617"/>
            <a:ext cx="3028675" cy="830997"/>
          </a:xfrm>
          <a:prstGeom prst="rect">
            <a:avLst/>
          </a:prstGeom>
          <a:noFill/>
          <a:ln>
            <a:noFill/>
          </a:ln>
        </p:spPr>
        <p:txBody>
          <a:bodyPr wrap="square" rtlCol="0">
            <a:spAutoFit/>
          </a:bodyPr>
          <a:lstStyle/>
          <a:p>
            <a:pPr marL="72000" lvl="0" indent="-457200">
              <a:defRPr/>
            </a:pPr>
            <a:r>
              <a:rPr lang="ja-JP" altLang="en-US" sz="1200" dirty="0" smtClean="0"/>
              <a:t>・合計</a:t>
            </a:r>
            <a:r>
              <a:rPr lang="ja-JP" altLang="en-US" sz="1200" dirty="0"/>
              <a:t>特殊</a:t>
            </a:r>
            <a:r>
              <a:rPr lang="ja-JP" altLang="en-US" sz="1200" dirty="0" smtClean="0"/>
              <a:t>出生率が低い</a:t>
            </a:r>
            <a:endParaRPr lang="en-US" altLang="ja-JP" sz="1200" dirty="0"/>
          </a:p>
          <a:p>
            <a:pPr marL="72000" lvl="0" indent="-457200">
              <a:defRPr/>
            </a:pPr>
            <a:r>
              <a:rPr lang="ja-JP" altLang="en-US" sz="1200" dirty="0"/>
              <a:t>・</a:t>
            </a:r>
            <a:r>
              <a:rPr lang="ja-JP" altLang="en-US" sz="1200" dirty="0" smtClean="0"/>
              <a:t>若者</a:t>
            </a:r>
            <a:r>
              <a:rPr lang="ja-JP" altLang="en-US" sz="1200" dirty="0"/>
              <a:t>の非正規雇用が多く</a:t>
            </a:r>
            <a:r>
              <a:rPr lang="ja-JP" altLang="en-US" sz="1200" dirty="0" smtClean="0"/>
              <a:t>、収入</a:t>
            </a:r>
            <a:r>
              <a:rPr lang="ja-JP" altLang="en-US" sz="1200" dirty="0"/>
              <a:t>が低い</a:t>
            </a:r>
            <a:endParaRPr lang="en-US" altLang="ja-JP" sz="1200" dirty="0"/>
          </a:p>
          <a:p>
            <a:pPr marL="72000" indent="-457200"/>
            <a:r>
              <a:rPr lang="ja-JP" altLang="en-US" sz="1200" dirty="0" smtClean="0"/>
              <a:t>・</a:t>
            </a:r>
            <a:r>
              <a:rPr lang="ja-JP" altLang="en-US" sz="1200" dirty="0"/>
              <a:t>女性の就業率、出産後の再就職率が低い</a:t>
            </a:r>
            <a:endParaRPr lang="en-US" altLang="ja-JP" sz="1200" dirty="0"/>
          </a:p>
          <a:p>
            <a:pPr marL="72000" lvl="0" indent="-457200">
              <a:defRPr/>
            </a:pPr>
            <a:r>
              <a:rPr lang="ja-JP" altLang="en-US" sz="1200" dirty="0"/>
              <a:t>・</a:t>
            </a:r>
            <a:r>
              <a:rPr lang="ja-JP" altLang="en-US" sz="1200" dirty="0" smtClean="0"/>
              <a:t>子育ての負担感が強い</a:t>
            </a:r>
            <a:endParaRPr lang="en-US" altLang="ja-JP" sz="1200" dirty="0"/>
          </a:p>
        </p:txBody>
      </p:sp>
      <p:sp>
        <p:nvSpPr>
          <p:cNvPr id="35" name="テキスト ボックス 34"/>
          <p:cNvSpPr txBox="1"/>
          <p:nvPr/>
        </p:nvSpPr>
        <p:spPr>
          <a:xfrm>
            <a:off x="1179510" y="3307344"/>
            <a:ext cx="1939701" cy="468000"/>
          </a:xfrm>
          <a:prstGeom prst="rect">
            <a:avLst/>
          </a:prstGeom>
          <a:noFill/>
          <a:ln>
            <a:noFill/>
          </a:ln>
        </p:spPr>
        <p:txBody>
          <a:bodyPr wrap="square" rtlCol="0">
            <a:spAutoFit/>
          </a:bodyPr>
          <a:lstStyle/>
          <a:p>
            <a:pPr marL="72000" indent="-457200"/>
            <a:r>
              <a:rPr lang="ja-JP" altLang="en-US" sz="1200" dirty="0"/>
              <a:t>・産官学の連携が容易</a:t>
            </a:r>
            <a:endParaRPr lang="en-US" altLang="ja-JP" sz="1200" dirty="0"/>
          </a:p>
        </p:txBody>
      </p:sp>
      <p:sp>
        <p:nvSpPr>
          <p:cNvPr id="37" name="テキスト ボックス 36"/>
          <p:cNvSpPr txBox="1"/>
          <p:nvPr/>
        </p:nvSpPr>
        <p:spPr>
          <a:xfrm>
            <a:off x="3203847" y="3222868"/>
            <a:ext cx="2697317" cy="455986"/>
          </a:xfrm>
          <a:prstGeom prst="rect">
            <a:avLst/>
          </a:prstGeom>
          <a:noFill/>
          <a:ln>
            <a:solidFill>
              <a:schemeClr val="tx1"/>
            </a:solidFill>
          </a:ln>
        </p:spPr>
        <p:txBody>
          <a:bodyPr wrap="square" rtlCol="0">
            <a:noAutofit/>
          </a:bodyPr>
          <a:lstStyle/>
          <a:p>
            <a:pPr marL="72000" indent="-457200"/>
            <a:r>
              <a:rPr lang="ja-JP" altLang="en-US" sz="1200" dirty="0" smtClean="0"/>
              <a:t>・企業・大学等と連携したビジネスマッチング</a:t>
            </a:r>
            <a:endParaRPr lang="en-US" altLang="ja-JP" sz="1200" dirty="0" smtClean="0"/>
          </a:p>
        </p:txBody>
      </p:sp>
      <p:sp>
        <p:nvSpPr>
          <p:cNvPr id="38" name="テキスト ボックス 37"/>
          <p:cNvSpPr txBox="1"/>
          <p:nvPr/>
        </p:nvSpPr>
        <p:spPr>
          <a:xfrm>
            <a:off x="3203847" y="3713505"/>
            <a:ext cx="2697317" cy="1600104"/>
          </a:xfrm>
          <a:prstGeom prst="rect">
            <a:avLst/>
          </a:prstGeom>
          <a:noFill/>
          <a:ln>
            <a:solidFill>
              <a:schemeClr val="tx1"/>
            </a:solidFill>
          </a:ln>
        </p:spPr>
        <p:txBody>
          <a:bodyPr wrap="square" rtlCol="0">
            <a:noAutofit/>
          </a:bodyPr>
          <a:lstStyle/>
          <a:p>
            <a:pPr marL="72000" indent="-457200"/>
            <a:r>
              <a:rPr lang="ja-JP" altLang="en-US" sz="1200" dirty="0" smtClean="0"/>
              <a:t>・求職者に対する府内中小企業の魅力発信</a:t>
            </a:r>
            <a:endParaRPr lang="en-US" altLang="ja-JP" sz="1200" dirty="0"/>
          </a:p>
          <a:p>
            <a:pPr marL="72000" indent="-457200"/>
            <a:endParaRPr lang="en-US" altLang="ja-JP" sz="800" dirty="0" smtClean="0"/>
          </a:p>
          <a:p>
            <a:pPr marL="72000" indent="-457200"/>
            <a:r>
              <a:rPr lang="ja-JP" altLang="en-US" sz="1200" dirty="0" smtClean="0"/>
              <a:t>・企業に対する働き方改革の周知・啓発</a:t>
            </a:r>
            <a:endParaRPr lang="en-US" altLang="ja-JP" sz="1200" dirty="0" smtClean="0"/>
          </a:p>
          <a:p>
            <a:pPr marL="72000" indent="-457200"/>
            <a:r>
              <a:rPr lang="ja-JP" altLang="en-US" sz="1200" dirty="0" smtClean="0"/>
              <a:t>　（ワーク・ライフ・バランスの推進）</a:t>
            </a:r>
            <a:endParaRPr lang="en-US" altLang="ja-JP" sz="1200" dirty="0" smtClean="0"/>
          </a:p>
          <a:p>
            <a:pPr marL="72000" indent="-457200"/>
            <a:endParaRPr lang="en-US" altLang="ja-JP" sz="800" dirty="0"/>
          </a:p>
          <a:p>
            <a:pPr marL="72000" indent="-457200"/>
            <a:endParaRPr lang="en-US" altLang="ja-JP" sz="1200" dirty="0" smtClean="0"/>
          </a:p>
          <a:p>
            <a:pPr marL="72000" indent="-457200"/>
            <a:r>
              <a:rPr lang="ja-JP" altLang="en-US" sz="1200" dirty="0" smtClean="0"/>
              <a:t>・企業</a:t>
            </a:r>
            <a:r>
              <a:rPr lang="ja-JP" altLang="en-US" sz="1200" dirty="0"/>
              <a:t>主導型保育事業</a:t>
            </a:r>
            <a:r>
              <a:rPr lang="ja-JP" altLang="en-US" sz="1200" dirty="0" smtClean="0"/>
              <a:t>の設置</a:t>
            </a:r>
            <a:r>
              <a:rPr lang="ja-JP" altLang="en-US" sz="1200" dirty="0"/>
              <a:t>促進の支援</a:t>
            </a:r>
            <a:endParaRPr lang="en-US" altLang="ja-JP" sz="1200" dirty="0"/>
          </a:p>
        </p:txBody>
      </p:sp>
      <p:sp>
        <p:nvSpPr>
          <p:cNvPr id="40" name="テキスト ボックス 39"/>
          <p:cNvSpPr txBox="1"/>
          <p:nvPr/>
        </p:nvSpPr>
        <p:spPr>
          <a:xfrm>
            <a:off x="5961759" y="3217933"/>
            <a:ext cx="2858713" cy="474569"/>
          </a:xfrm>
          <a:prstGeom prst="rect">
            <a:avLst/>
          </a:prstGeom>
          <a:noFill/>
          <a:ln>
            <a:solidFill>
              <a:schemeClr val="tx1"/>
            </a:solidFill>
          </a:ln>
        </p:spPr>
        <p:txBody>
          <a:bodyPr wrap="square" rtlCol="0">
            <a:noAutofit/>
          </a:bodyPr>
          <a:lstStyle/>
          <a:p>
            <a:pPr marL="72000" indent="-457200"/>
            <a:r>
              <a:rPr lang="ja-JP" altLang="en-US" sz="1200" dirty="0" smtClean="0"/>
              <a:t>・</a:t>
            </a:r>
            <a:r>
              <a:rPr lang="ja-JP" altLang="en-US" sz="1200" dirty="0"/>
              <a:t>子ども・子育て</a:t>
            </a:r>
            <a:r>
              <a:rPr lang="ja-JP" altLang="en-US" sz="1200" dirty="0" smtClean="0"/>
              <a:t>支援の取組</a:t>
            </a:r>
            <a:endParaRPr lang="en-US" altLang="ja-JP" sz="1200" dirty="0" smtClean="0"/>
          </a:p>
          <a:p>
            <a:pPr marL="72000" indent="-457200"/>
            <a:r>
              <a:rPr lang="ja-JP" altLang="en-US" sz="1200" dirty="0"/>
              <a:t>　</a:t>
            </a:r>
            <a:r>
              <a:rPr lang="ja-JP" altLang="en-US" sz="1200" dirty="0" smtClean="0"/>
              <a:t>（多様な保育の充実）</a:t>
            </a:r>
            <a:endParaRPr lang="en-US" altLang="ja-JP" sz="1200" dirty="0"/>
          </a:p>
        </p:txBody>
      </p:sp>
      <p:sp>
        <p:nvSpPr>
          <p:cNvPr id="41" name="テキスト ボックス 40"/>
          <p:cNvSpPr txBox="1"/>
          <p:nvPr/>
        </p:nvSpPr>
        <p:spPr>
          <a:xfrm>
            <a:off x="5952603" y="3725255"/>
            <a:ext cx="2867869" cy="1588353"/>
          </a:xfrm>
          <a:prstGeom prst="rect">
            <a:avLst/>
          </a:prstGeom>
          <a:noFill/>
          <a:ln>
            <a:solidFill>
              <a:schemeClr val="tx1"/>
            </a:solidFill>
          </a:ln>
        </p:spPr>
        <p:txBody>
          <a:bodyPr wrap="square" rtlCol="0">
            <a:noAutofit/>
          </a:bodyPr>
          <a:lstStyle/>
          <a:p>
            <a:pPr marL="72000" indent="-457200"/>
            <a:r>
              <a:rPr lang="ja-JP" altLang="en-US" sz="1200" dirty="0" smtClean="0"/>
              <a:t>・</a:t>
            </a:r>
            <a:r>
              <a:rPr lang="ja-JP" altLang="en-US" sz="1200" dirty="0"/>
              <a:t>若年者の安定した</a:t>
            </a:r>
            <a:r>
              <a:rPr lang="ja-JP" altLang="en-US" sz="1200" dirty="0" smtClean="0"/>
              <a:t>雇用・職場定着支援</a:t>
            </a:r>
            <a:endParaRPr lang="en-US" altLang="ja-JP" sz="1200" dirty="0" smtClean="0"/>
          </a:p>
          <a:p>
            <a:pPr marL="72000" indent="-457200"/>
            <a:endParaRPr lang="en-US" altLang="ja-JP" sz="1200" dirty="0" smtClean="0"/>
          </a:p>
          <a:p>
            <a:pPr marL="72000" indent="-457200"/>
            <a:endParaRPr lang="en-US" altLang="ja-JP" sz="600" dirty="0"/>
          </a:p>
          <a:p>
            <a:pPr marL="72000" indent="-457200"/>
            <a:r>
              <a:rPr lang="ja-JP" altLang="en-US" sz="1200" dirty="0" smtClean="0"/>
              <a:t>・女性の職域拡大</a:t>
            </a:r>
            <a:endParaRPr lang="en-US" altLang="ja-JP" sz="1200" dirty="0"/>
          </a:p>
          <a:p>
            <a:pPr marL="72000" indent="-457200"/>
            <a:endParaRPr lang="en-US" altLang="ja-JP" sz="1050" dirty="0" smtClean="0"/>
          </a:p>
          <a:p>
            <a:pPr marL="72000" indent="-457200"/>
            <a:endParaRPr lang="en-US" altLang="ja-JP" sz="1200" dirty="0" smtClean="0"/>
          </a:p>
          <a:p>
            <a:pPr marL="72000" indent="-457200"/>
            <a:endParaRPr lang="en-US" altLang="ja-JP" sz="1200" dirty="0" smtClean="0"/>
          </a:p>
          <a:p>
            <a:pPr marL="72000" indent="-457200"/>
            <a:r>
              <a:rPr lang="ja-JP" altLang="en-US" sz="1200" dirty="0"/>
              <a:t>・放課後児童クラブの拡充</a:t>
            </a:r>
            <a:endParaRPr lang="en-US" altLang="ja-JP" sz="1200" dirty="0"/>
          </a:p>
          <a:p>
            <a:pPr marL="72000" indent="-457200"/>
            <a:endParaRPr lang="en-US" altLang="ja-JP" sz="1200" dirty="0"/>
          </a:p>
        </p:txBody>
      </p:sp>
      <p:sp>
        <p:nvSpPr>
          <p:cNvPr id="44" name="角丸四角形 43"/>
          <p:cNvSpPr/>
          <p:nvPr/>
        </p:nvSpPr>
        <p:spPr>
          <a:xfrm>
            <a:off x="899592" y="3744864"/>
            <a:ext cx="2219619" cy="1507856"/>
          </a:xfrm>
          <a:prstGeom prst="roundRect">
            <a:avLst>
              <a:gd name="adj" fmla="val 580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弱</a:t>
            </a:r>
            <a:endParaRPr kumimoji="1" lang="en-US" altLang="ja-JP" sz="1400" b="1" dirty="0" smtClean="0">
              <a:solidFill>
                <a:schemeClr val="tx1"/>
              </a:solidFill>
            </a:endParaRPr>
          </a:p>
          <a:p>
            <a:pPr algn="ctr"/>
            <a:endParaRPr lang="en-US" altLang="ja-JP" sz="1400" b="1" dirty="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21703" y="4291886"/>
            <a:ext cx="358918"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179510" y="3775392"/>
            <a:ext cx="1903147" cy="1477328"/>
          </a:xfrm>
          <a:prstGeom prst="rect">
            <a:avLst/>
          </a:prstGeom>
          <a:noFill/>
          <a:ln>
            <a:noFill/>
          </a:ln>
        </p:spPr>
        <p:txBody>
          <a:bodyPr wrap="square" rtlCol="0">
            <a:spAutoFit/>
          </a:bodyPr>
          <a:lstStyle/>
          <a:p>
            <a:pPr marL="72000" indent="-457200"/>
            <a:r>
              <a:rPr lang="ja-JP" altLang="en-US" sz="1200" dirty="0" smtClean="0"/>
              <a:t>・求人求職</a:t>
            </a:r>
            <a:r>
              <a:rPr lang="ja-JP" altLang="en-US" sz="1200" dirty="0"/>
              <a:t>の</a:t>
            </a:r>
            <a:r>
              <a:rPr lang="ja-JP" altLang="en-US" sz="1200" dirty="0" smtClean="0"/>
              <a:t>ミスマッチがある</a:t>
            </a:r>
            <a:endParaRPr lang="en-US" altLang="ja-JP" sz="1200" dirty="0"/>
          </a:p>
          <a:p>
            <a:pPr marL="72000" indent="-457200">
              <a:defRPr/>
            </a:pPr>
            <a:endParaRPr lang="en-US" altLang="ja-JP" sz="300" dirty="0" smtClean="0"/>
          </a:p>
          <a:p>
            <a:pPr marL="72000" indent="-457200">
              <a:defRPr/>
            </a:pPr>
            <a:r>
              <a:rPr lang="ja-JP" altLang="en-US" sz="1200" dirty="0" smtClean="0"/>
              <a:t>・</a:t>
            </a:r>
            <a:r>
              <a:rPr lang="ja-JP" altLang="en-US" sz="1200" dirty="0"/>
              <a:t>ワーク・ライフ・バランスの浸透が</a:t>
            </a:r>
            <a:r>
              <a:rPr lang="ja-JP" altLang="en-US" sz="1200" dirty="0" smtClean="0"/>
              <a:t>不十分である</a:t>
            </a:r>
            <a:endParaRPr lang="en-US" altLang="ja-JP" sz="1200" dirty="0"/>
          </a:p>
          <a:p>
            <a:pPr marL="72000" indent="-457200"/>
            <a:r>
              <a:rPr lang="ja-JP" altLang="en-US" sz="1200" dirty="0" smtClean="0"/>
              <a:t>・</a:t>
            </a:r>
            <a:r>
              <a:rPr lang="ja-JP" altLang="en-US" sz="1200" dirty="0"/>
              <a:t>女性の働く</a:t>
            </a:r>
            <a:r>
              <a:rPr lang="ja-JP" altLang="en-US" sz="1200" dirty="0" smtClean="0"/>
              <a:t>環境整備が不十分である</a:t>
            </a:r>
            <a:endParaRPr lang="en-US" altLang="ja-JP" sz="1200" dirty="0" smtClean="0"/>
          </a:p>
          <a:p>
            <a:pPr marL="72000" indent="-457200"/>
            <a:endParaRPr lang="en-US" altLang="ja-JP" sz="300" dirty="0"/>
          </a:p>
          <a:p>
            <a:pPr marL="72000" indent="-457200"/>
            <a:r>
              <a:rPr lang="ja-JP" altLang="en-US" sz="1200" dirty="0" smtClean="0"/>
              <a:t>・</a:t>
            </a:r>
            <a:r>
              <a:rPr lang="ja-JP" altLang="en-US" sz="1200" dirty="0"/>
              <a:t>保育</a:t>
            </a:r>
            <a:r>
              <a:rPr lang="ja-JP" altLang="en-US" sz="1200" dirty="0" smtClean="0"/>
              <a:t>施設が不足している</a:t>
            </a:r>
            <a:endParaRPr lang="en-US" altLang="ja-JP" sz="1200" dirty="0"/>
          </a:p>
          <a:p>
            <a:pPr marL="72000" indent="-457200"/>
            <a:r>
              <a:rPr lang="ja-JP" altLang="en-US" sz="1200" dirty="0"/>
              <a:t>・小１の</a:t>
            </a:r>
            <a:r>
              <a:rPr lang="ja-JP" altLang="en-US" sz="1200" dirty="0" smtClean="0"/>
              <a:t>壁がある</a:t>
            </a:r>
            <a:endParaRPr lang="ja-JP" altLang="en-US" sz="1200" dirty="0"/>
          </a:p>
        </p:txBody>
      </p:sp>
      <p:sp>
        <p:nvSpPr>
          <p:cNvPr id="46" name="テキスト ボックス 45"/>
          <p:cNvSpPr txBox="1"/>
          <p:nvPr/>
        </p:nvSpPr>
        <p:spPr>
          <a:xfrm>
            <a:off x="109184" y="1636898"/>
            <a:ext cx="2573506" cy="307777"/>
          </a:xfrm>
          <a:prstGeom prst="rect">
            <a:avLst/>
          </a:prstGeom>
          <a:noFill/>
        </p:spPr>
        <p:txBody>
          <a:bodyPr wrap="square" rtlCol="0">
            <a:spAutoFit/>
          </a:bodyPr>
          <a:lstStyle/>
          <a:p>
            <a:r>
              <a:rPr kumimoji="1" lang="ja-JP" altLang="en-US" sz="1400" b="1" dirty="0" smtClean="0"/>
              <a:t>＜関連する</a:t>
            </a:r>
            <a:r>
              <a:rPr kumimoji="1" lang="en-US" altLang="ja-JP" sz="1400" b="1" dirty="0" smtClean="0"/>
              <a:t>SDG</a:t>
            </a:r>
            <a:r>
              <a:rPr kumimoji="1" lang="ja-JP" altLang="en-US" sz="1400" b="1" dirty="0" err="1" smtClean="0"/>
              <a:t>ｓ</a:t>
            </a:r>
            <a:r>
              <a:rPr kumimoji="1" lang="ja-JP" altLang="en-US" sz="1400" b="1" dirty="0" smtClean="0"/>
              <a:t>のゴール＞</a:t>
            </a:r>
            <a:endParaRPr kumimoji="1" lang="ja-JP" altLang="en-US" sz="1400" b="1" dirty="0"/>
          </a:p>
        </p:txBody>
      </p:sp>
      <p:sp>
        <p:nvSpPr>
          <p:cNvPr id="47" name="角丸四角形 46"/>
          <p:cNvSpPr/>
          <p:nvPr/>
        </p:nvSpPr>
        <p:spPr>
          <a:xfrm>
            <a:off x="6404320" y="215292"/>
            <a:ext cx="2448272" cy="585978"/>
          </a:xfrm>
          <a:prstGeom prst="roundRect">
            <a:avLst/>
          </a:prstGeom>
          <a:solidFill>
            <a:srgbClr val="4A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t>Ⅰ</a:t>
            </a:r>
            <a:r>
              <a:rPr lang="ja-JP" altLang="en-US" sz="1400" b="1" dirty="0" err="1" smtClean="0"/>
              <a:t>．</a:t>
            </a:r>
            <a:r>
              <a:rPr lang="ja-JP" altLang="en-US" sz="1400" b="1" dirty="0"/>
              <a:t>若者が活躍でき、子育て安心の都市「大阪」の実現</a:t>
            </a:r>
          </a:p>
        </p:txBody>
      </p:sp>
      <p:sp>
        <p:nvSpPr>
          <p:cNvPr id="8" name="正方形/長方形 7"/>
          <p:cNvSpPr/>
          <p:nvPr/>
        </p:nvSpPr>
        <p:spPr>
          <a:xfrm>
            <a:off x="290414" y="517837"/>
            <a:ext cx="3188693" cy="335028"/>
          </a:xfrm>
          <a:prstGeom prst="rect">
            <a:avLst/>
          </a:prstGeom>
        </p:spPr>
        <p:txBody>
          <a:bodyPr wrap="none">
            <a:spAutoFit/>
          </a:bodyPr>
          <a:lstStyle/>
          <a:p>
            <a:pPr defTabSz="647700">
              <a:lnSpc>
                <a:spcPts val="2100"/>
              </a:lnSpc>
              <a:spcBef>
                <a:spcPct val="0"/>
              </a:spcBef>
              <a:buFont typeface="Wingdings" pitchFamily="2" charset="2"/>
              <a:buNone/>
              <a:tabLst>
                <a:tab pos="8256588" algn="r"/>
              </a:tabLst>
              <a:defRPr/>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2"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575" y="206416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890" y="2445179"/>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図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5309" y="2446687"/>
            <a:ext cx="360000" cy="360000"/>
          </a:xfrm>
          <a:prstGeom prst="rect">
            <a:avLst/>
          </a:prstGeom>
        </p:spPr>
      </p:pic>
      <p:pic>
        <p:nvPicPr>
          <p:cNvPr id="55" name="図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3848" y="2047862"/>
            <a:ext cx="360000" cy="360000"/>
          </a:xfrm>
          <a:prstGeom prst="rect">
            <a:avLst/>
          </a:prstGeom>
        </p:spPr>
      </p:pic>
      <p:pic>
        <p:nvPicPr>
          <p:cNvPr id="56" name="Picture 6"/>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2002" y="206416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7" name="図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7205" y="2444622"/>
            <a:ext cx="360000" cy="360000"/>
          </a:xfrm>
          <a:prstGeom prst="rect">
            <a:avLst/>
          </a:prstGeom>
        </p:spPr>
      </p:pic>
    </p:spTree>
    <p:extLst>
      <p:ext uri="{BB962C8B-B14F-4D97-AF65-F5344CB8AC3E}">
        <p14:creationId xmlns:p14="http://schemas.microsoft.com/office/powerpoint/2010/main" val="176933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14" name="正方形/長方形 13"/>
          <p:cNvSpPr/>
          <p:nvPr/>
        </p:nvSpPr>
        <p:spPr>
          <a:xfrm>
            <a:off x="286651" y="692697"/>
            <a:ext cx="8677841" cy="1224139"/>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就業率</a:t>
            </a:r>
            <a:r>
              <a:rPr lang="ja-JP" altLang="en-US" sz="1400" b="1" dirty="0">
                <a:solidFill>
                  <a:schemeClr val="tx1"/>
                </a:solidFill>
              </a:rPr>
              <a:t>（</a:t>
            </a:r>
            <a:r>
              <a:rPr lang="en-US" altLang="ja-JP" sz="1400" b="1" dirty="0">
                <a:solidFill>
                  <a:schemeClr val="tx1"/>
                </a:solidFill>
              </a:rPr>
              <a:t>15</a:t>
            </a:r>
            <a:r>
              <a:rPr lang="ja-JP" altLang="en-US" sz="1400" b="1" dirty="0">
                <a:solidFill>
                  <a:schemeClr val="tx1"/>
                </a:solidFill>
              </a:rPr>
              <a:t>～</a:t>
            </a:r>
            <a:r>
              <a:rPr lang="en-US" altLang="ja-JP" sz="1400" b="1" dirty="0">
                <a:solidFill>
                  <a:schemeClr val="tx1"/>
                </a:solidFill>
              </a:rPr>
              <a:t>34</a:t>
            </a:r>
            <a:r>
              <a:rPr lang="ja-JP" altLang="en-US" sz="1400" b="1" dirty="0">
                <a:solidFill>
                  <a:schemeClr val="tx1"/>
                </a:solidFill>
              </a:rPr>
              <a:t>才）：年</a:t>
            </a:r>
            <a:r>
              <a:rPr lang="ja-JP" altLang="en-US" sz="1400" b="1" dirty="0" smtClean="0">
                <a:solidFill>
                  <a:schemeClr val="tx1"/>
                </a:solidFill>
              </a:rPr>
              <a:t>平均</a:t>
            </a:r>
            <a:r>
              <a:rPr lang="en-US" altLang="ja-JP" sz="1400" b="1" dirty="0">
                <a:solidFill>
                  <a:schemeClr val="tx1"/>
                </a:solidFill>
              </a:rPr>
              <a:t>64.96</a:t>
            </a:r>
            <a:r>
              <a:rPr lang="ja-JP" altLang="en-US" sz="1400" b="1" dirty="0" smtClean="0">
                <a:solidFill>
                  <a:schemeClr val="tx1"/>
                </a:solidFill>
              </a:rPr>
              <a:t>％（</a:t>
            </a:r>
            <a:r>
              <a:rPr lang="en-US" altLang="ja-JP" sz="1400" b="1" dirty="0" smtClean="0">
                <a:solidFill>
                  <a:schemeClr val="tx1"/>
                </a:solidFill>
              </a:rPr>
              <a:t>2018</a:t>
            </a:r>
            <a:r>
              <a:rPr lang="ja-JP" altLang="en-US" sz="1400" b="1" dirty="0" smtClean="0">
                <a:solidFill>
                  <a:schemeClr val="tx1"/>
                </a:solidFill>
              </a:rPr>
              <a:t>年）</a:t>
            </a:r>
            <a:r>
              <a:rPr lang="ja-JP" altLang="en-US" sz="1400" b="1" dirty="0">
                <a:solidFill>
                  <a:schemeClr val="tx1"/>
                </a:solidFill>
              </a:rPr>
              <a:t>➡ 全国平均</a:t>
            </a:r>
            <a:r>
              <a:rPr lang="ja-JP" altLang="en-US" sz="1400" b="1" dirty="0" smtClean="0">
                <a:solidFill>
                  <a:schemeClr val="tx1"/>
                </a:solidFill>
              </a:rPr>
              <a:t>を上回る　</a:t>
            </a:r>
            <a:endParaRPr lang="en-US" altLang="ja-JP" sz="1400" b="1" dirty="0" smtClean="0">
              <a:solidFill>
                <a:schemeClr val="tx1"/>
              </a:solidFill>
            </a:endParaRPr>
          </a:p>
          <a:p>
            <a:r>
              <a:rPr lang="ja-JP" altLang="en-US" sz="1400" b="1" dirty="0">
                <a:solidFill>
                  <a:schemeClr val="tx1"/>
                </a:solidFill>
              </a:rPr>
              <a:t>　</a:t>
            </a:r>
            <a:r>
              <a:rPr lang="ja-JP" altLang="en-US" sz="1400" b="1" dirty="0" smtClean="0">
                <a:solidFill>
                  <a:schemeClr val="tx1"/>
                </a:solidFill>
              </a:rPr>
              <a:t>　　　　　　　　　　　　　　　　　　　　　　　　　　　　　　　　　　　　　　　　　　　</a:t>
            </a:r>
            <a:r>
              <a:rPr lang="en-US" altLang="ja-JP" sz="1400" b="1" dirty="0" smtClean="0">
                <a:solidFill>
                  <a:schemeClr val="tx1"/>
                </a:solidFill>
              </a:rPr>
              <a:t>※</a:t>
            </a:r>
            <a:r>
              <a:rPr lang="en-US" altLang="ja-JP" sz="1400" b="1" dirty="0">
                <a:solidFill>
                  <a:schemeClr val="tx1"/>
                </a:solidFill>
              </a:rPr>
              <a:t> 2018</a:t>
            </a:r>
            <a:r>
              <a:rPr lang="ja-JP" altLang="en-US" sz="1400" b="1" dirty="0" smtClean="0">
                <a:solidFill>
                  <a:schemeClr val="tx1"/>
                </a:solidFill>
              </a:rPr>
              <a:t>年全国平均</a:t>
            </a:r>
            <a:r>
              <a:rPr lang="en-US" altLang="ja-JP" sz="1400" b="1" dirty="0" smtClean="0">
                <a:solidFill>
                  <a:schemeClr val="tx1"/>
                </a:solidFill>
              </a:rPr>
              <a:t>66.09</a:t>
            </a:r>
            <a:r>
              <a:rPr lang="ja-JP" altLang="en-US" sz="1400" b="1" dirty="0" smtClean="0">
                <a:solidFill>
                  <a:schemeClr val="tx1"/>
                </a:solidFill>
              </a:rPr>
              <a:t>％</a:t>
            </a:r>
            <a:endParaRPr lang="en-US" altLang="ja-JP" sz="1400" b="1" dirty="0">
              <a:solidFill>
                <a:schemeClr val="tx1"/>
              </a:solidFill>
            </a:endParaRPr>
          </a:p>
          <a:p>
            <a:r>
              <a:rPr lang="ja-JP" altLang="en-US" sz="1400" b="1" dirty="0">
                <a:solidFill>
                  <a:schemeClr val="tx1"/>
                </a:solidFill>
              </a:rPr>
              <a:t>○　女性の就業率：年</a:t>
            </a:r>
            <a:r>
              <a:rPr lang="ja-JP" altLang="en-US" sz="1400" b="1" dirty="0" smtClean="0">
                <a:solidFill>
                  <a:schemeClr val="tx1"/>
                </a:solidFill>
              </a:rPr>
              <a:t>平均</a:t>
            </a:r>
            <a:r>
              <a:rPr lang="en-US" altLang="ja-JP" sz="1400" b="1" dirty="0" smtClean="0">
                <a:solidFill>
                  <a:schemeClr val="tx1"/>
                </a:solidFill>
              </a:rPr>
              <a:t>48.65</a:t>
            </a:r>
            <a:r>
              <a:rPr lang="ja-JP" altLang="en-US" sz="1400" b="1" dirty="0" smtClean="0">
                <a:solidFill>
                  <a:schemeClr val="tx1"/>
                </a:solidFill>
              </a:rPr>
              <a:t>％（</a:t>
            </a:r>
            <a:r>
              <a:rPr lang="en-US" altLang="ja-JP" sz="1400" b="1" dirty="0">
                <a:solidFill>
                  <a:schemeClr val="tx1"/>
                </a:solidFill>
              </a:rPr>
              <a:t> 2018</a:t>
            </a:r>
            <a:r>
              <a:rPr lang="ja-JP" altLang="en-US" sz="1400" b="1" dirty="0" smtClean="0">
                <a:solidFill>
                  <a:schemeClr val="tx1"/>
                </a:solidFill>
              </a:rPr>
              <a:t>年）➡ </a:t>
            </a:r>
            <a:r>
              <a:rPr lang="ja-JP" altLang="en-US" sz="1400" b="1" dirty="0">
                <a:solidFill>
                  <a:schemeClr val="tx1"/>
                </a:solidFill>
              </a:rPr>
              <a:t>全国平均を上回る　</a:t>
            </a:r>
            <a:r>
              <a:rPr lang="en-US" altLang="ja-JP" sz="1400" b="1" dirty="0" smtClean="0">
                <a:solidFill>
                  <a:schemeClr val="tx1"/>
                </a:solidFill>
              </a:rPr>
              <a:t>※</a:t>
            </a:r>
            <a:r>
              <a:rPr lang="en-US" altLang="ja-JP" sz="1400" b="1" dirty="0">
                <a:solidFill>
                  <a:schemeClr val="tx1"/>
                </a:solidFill>
              </a:rPr>
              <a:t> 2018</a:t>
            </a:r>
            <a:r>
              <a:rPr lang="ja-JP" altLang="en-US" sz="1400" b="1" dirty="0" smtClean="0">
                <a:solidFill>
                  <a:schemeClr val="tx1"/>
                </a:solidFill>
              </a:rPr>
              <a:t>年全国平均</a:t>
            </a:r>
            <a:r>
              <a:rPr lang="en-US" altLang="ja-JP" sz="1400" b="1" dirty="0" smtClean="0">
                <a:solidFill>
                  <a:schemeClr val="tx1"/>
                </a:solidFill>
              </a:rPr>
              <a:t>51.33</a:t>
            </a:r>
            <a:r>
              <a:rPr lang="ja-JP" altLang="en-US" sz="1400" b="1" dirty="0" smtClean="0">
                <a:solidFill>
                  <a:schemeClr val="tx1"/>
                </a:solidFill>
              </a:rPr>
              <a:t>％</a:t>
            </a:r>
            <a:endParaRPr lang="en-US" altLang="ja-JP" sz="1400" b="1" dirty="0" smtClean="0">
              <a:solidFill>
                <a:schemeClr val="tx1"/>
              </a:solidFill>
            </a:endParaRPr>
          </a:p>
          <a:p>
            <a:r>
              <a:rPr kumimoji="1" lang="ja-JP" altLang="en-US" sz="1400" b="1" dirty="0" smtClean="0">
                <a:solidFill>
                  <a:schemeClr val="tx1"/>
                </a:solidFill>
              </a:rPr>
              <a:t>○　合計特殊出生率：</a:t>
            </a:r>
            <a:r>
              <a:rPr lang="en-US" altLang="ja-JP" sz="1400" b="1" dirty="0">
                <a:solidFill>
                  <a:schemeClr val="tx1"/>
                </a:solidFill>
              </a:rPr>
              <a:t>1.35</a:t>
            </a:r>
            <a:r>
              <a:rPr kumimoji="1" lang="ja-JP" altLang="en-US" sz="1400" b="1" dirty="0" smtClean="0">
                <a:solidFill>
                  <a:schemeClr val="tx1"/>
                </a:solidFill>
              </a:rPr>
              <a:t>（</a:t>
            </a:r>
            <a:r>
              <a:rPr lang="en-US" altLang="ja-JP" sz="1400" b="1" dirty="0" smtClean="0">
                <a:solidFill>
                  <a:schemeClr val="tx1"/>
                </a:solidFill>
              </a:rPr>
              <a:t> </a:t>
            </a:r>
            <a:r>
              <a:rPr lang="en-US" altLang="ja-JP" sz="1400" b="1" dirty="0">
                <a:solidFill>
                  <a:schemeClr val="tx1"/>
                </a:solidFill>
              </a:rPr>
              <a:t>2018</a:t>
            </a:r>
            <a:r>
              <a:rPr lang="ja-JP" altLang="en-US" sz="1400" b="1" dirty="0" smtClean="0">
                <a:solidFill>
                  <a:schemeClr val="tx1"/>
                </a:solidFill>
              </a:rPr>
              <a:t>年</a:t>
            </a:r>
            <a:r>
              <a:rPr kumimoji="1" lang="ja-JP" altLang="en-US" sz="1400" b="1" dirty="0" smtClean="0">
                <a:solidFill>
                  <a:schemeClr val="tx1"/>
                </a:solidFill>
              </a:rPr>
              <a:t>）➡　前年を上回る</a:t>
            </a:r>
            <a:endParaRPr lang="en-US" altLang="ja-JP" sz="1400" dirty="0" smtClean="0">
              <a:solidFill>
                <a:schemeClr val="tx1"/>
              </a:solidFill>
            </a:endParaRPr>
          </a:p>
        </p:txBody>
      </p:sp>
      <p:sp>
        <p:nvSpPr>
          <p:cNvPr id="11" name="テキスト ボックス 10"/>
          <p:cNvSpPr txBox="1"/>
          <p:nvPr/>
        </p:nvSpPr>
        <p:spPr>
          <a:xfrm>
            <a:off x="526004" y="3632860"/>
            <a:ext cx="3469931" cy="276999"/>
          </a:xfrm>
          <a:prstGeom prst="rect">
            <a:avLst/>
          </a:prstGeom>
          <a:noFill/>
        </p:spPr>
        <p:txBody>
          <a:bodyPr wrap="square" rtlCol="0">
            <a:spAutoFit/>
          </a:bodyPr>
          <a:lstStyle/>
          <a:p>
            <a:r>
              <a:rPr kumimoji="1" lang="ja-JP" altLang="en-US" sz="1200" b="1" dirty="0" smtClean="0"/>
              <a:t>■　若年層（</a:t>
            </a:r>
            <a:r>
              <a:rPr kumimoji="1" lang="en-US" altLang="ja-JP" sz="1200" b="1" dirty="0" smtClean="0"/>
              <a:t>15</a:t>
            </a:r>
            <a:r>
              <a:rPr lang="en-US" altLang="ja-JP" sz="1200" b="1" dirty="0" smtClean="0"/>
              <a:t>~34</a:t>
            </a:r>
            <a:r>
              <a:rPr lang="ja-JP" altLang="en-US" sz="1200" b="1" dirty="0" smtClean="0"/>
              <a:t>歳）の就業率</a:t>
            </a:r>
            <a:r>
              <a:rPr lang="ja-JP" altLang="en-US" sz="1200" b="1" dirty="0"/>
              <a:t>の推移</a:t>
            </a:r>
            <a:endParaRPr kumimoji="1" lang="ja-JP" altLang="en-US" sz="1200" b="1" dirty="0"/>
          </a:p>
        </p:txBody>
      </p:sp>
      <p:sp>
        <p:nvSpPr>
          <p:cNvPr id="6" name="正方形/長方形 5"/>
          <p:cNvSpPr/>
          <p:nvPr/>
        </p:nvSpPr>
        <p:spPr>
          <a:xfrm>
            <a:off x="1061912" y="6317460"/>
            <a:ext cx="3150048" cy="307777"/>
          </a:xfrm>
          <a:prstGeom prst="rect">
            <a:avLst/>
          </a:prstGeom>
        </p:spPr>
        <p:txBody>
          <a:bodyPr wrap="square">
            <a:spAutoFit/>
          </a:bodyPr>
          <a:lstStyle/>
          <a:p>
            <a:pPr marL="261938" indent="-261938"/>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zh-TW"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より大阪府政策企画部作成</a:t>
            </a:r>
            <a:endParaRPr lang="ja-JP" altLang="en-US" sz="700" dirty="0"/>
          </a:p>
        </p:txBody>
      </p:sp>
      <p:sp>
        <p:nvSpPr>
          <p:cNvPr id="18" name="正方形/長方形 17"/>
          <p:cNvSpPr/>
          <p:nvPr/>
        </p:nvSpPr>
        <p:spPr>
          <a:xfrm>
            <a:off x="396413" y="1985076"/>
            <a:ext cx="8460940" cy="1384995"/>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）若者</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の安定した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雇用支援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雇用情勢の改善にかかわらず、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未だ７人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に１人が正社員などの安定した職</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につかない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まま大学を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卒業し、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無職（学生を除く）や非正規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雇用の状態にあるなど、府内には経済的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に不安定な若者が多くいます。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若い世代が希望する結婚・出産・子育ての夢を実現するためには、このような状況を改善し、若者が安定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した職に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就けるよう支援する必要があります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923931" y="6197830"/>
            <a:ext cx="576065" cy="230832"/>
          </a:xfrm>
          <a:prstGeom prst="rect">
            <a:avLst/>
          </a:prstGeom>
          <a:noFill/>
        </p:spPr>
        <p:txBody>
          <a:bodyPr wrap="square" rtlCol="0">
            <a:spAutoFit/>
          </a:bodyPr>
          <a:lstStyle/>
          <a:p>
            <a:r>
              <a:rPr kumimoji="1" lang="ja-JP" altLang="en-US" sz="900" dirty="0" smtClean="0"/>
              <a:t>（年）</a:t>
            </a:r>
            <a:endParaRPr kumimoji="1" lang="ja-JP" altLang="en-US" sz="900" dirty="0"/>
          </a:p>
        </p:txBody>
      </p:sp>
      <p:sp>
        <p:nvSpPr>
          <p:cNvPr id="30" name="テキスト ボックス 29"/>
          <p:cNvSpPr txBox="1"/>
          <p:nvPr/>
        </p:nvSpPr>
        <p:spPr>
          <a:xfrm>
            <a:off x="4860036" y="3661040"/>
            <a:ext cx="4392488" cy="276999"/>
          </a:xfrm>
          <a:prstGeom prst="rect">
            <a:avLst/>
          </a:prstGeom>
          <a:noFill/>
        </p:spPr>
        <p:txBody>
          <a:bodyPr wrap="square" rtlCol="0">
            <a:spAutoFit/>
          </a:bodyPr>
          <a:lstStyle/>
          <a:p>
            <a:r>
              <a:rPr lang="ja-JP" altLang="en-US" sz="1200" b="1" dirty="0"/>
              <a:t>■　</a:t>
            </a:r>
            <a:r>
              <a:rPr lang="ja-JP" altLang="en-US" sz="1200" b="1" dirty="0" smtClean="0"/>
              <a:t>大阪府・大学卒業後の進路</a:t>
            </a:r>
            <a:endParaRPr kumimoji="1" lang="ja-JP" altLang="en-US" sz="1200" b="1" dirty="0"/>
          </a:p>
        </p:txBody>
      </p:sp>
      <p:sp>
        <p:nvSpPr>
          <p:cNvPr id="31" name="右中かっこ 30"/>
          <p:cNvSpPr/>
          <p:nvPr/>
        </p:nvSpPr>
        <p:spPr>
          <a:xfrm>
            <a:off x="6928635" y="4194913"/>
            <a:ext cx="152925" cy="7931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2" name="テキスト ボックス 31"/>
          <p:cNvSpPr txBox="1"/>
          <p:nvPr/>
        </p:nvSpPr>
        <p:spPr>
          <a:xfrm>
            <a:off x="7092284" y="4263078"/>
            <a:ext cx="2007177" cy="577081"/>
          </a:xfrm>
          <a:prstGeom prst="rect">
            <a:avLst/>
          </a:prstGeom>
          <a:noFill/>
        </p:spPr>
        <p:txBody>
          <a:bodyPr wrap="square" rtlCol="0">
            <a:spAutoFit/>
          </a:bodyPr>
          <a:lstStyle/>
          <a:p>
            <a:r>
              <a:rPr lang="ja-JP" altLang="en-US" sz="1050" dirty="0"/>
              <a:t>正規の職員</a:t>
            </a:r>
            <a:r>
              <a:rPr lang="ja-JP" altLang="en-US" sz="1050" dirty="0" smtClean="0"/>
              <a:t>以外　　　  </a:t>
            </a:r>
            <a:r>
              <a:rPr lang="en-US" altLang="ja-JP" sz="1050" dirty="0" smtClean="0"/>
              <a:t>1,639</a:t>
            </a:r>
            <a:r>
              <a:rPr lang="ja-JP" altLang="en-US" sz="1050" dirty="0" smtClean="0"/>
              <a:t>人</a:t>
            </a:r>
            <a:endParaRPr lang="en-US" altLang="ja-JP" sz="1050" dirty="0" smtClean="0"/>
          </a:p>
          <a:p>
            <a:r>
              <a:rPr kumimoji="1" lang="ja-JP" altLang="en-US" sz="1050" dirty="0"/>
              <a:t>一時的</a:t>
            </a:r>
            <a:r>
              <a:rPr kumimoji="1" lang="ja-JP" altLang="en-US" sz="1050" dirty="0" smtClean="0"/>
              <a:t>な仕事　　 　　</a:t>
            </a:r>
            <a:r>
              <a:rPr lang="ja-JP" altLang="en-US" sz="1050" dirty="0"/>
              <a:t> </a:t>
            </a:r>
            <a:r>
              <a:rPr lang="ja-JP" altLang="en-US" sz="1050" dirty="0" smtClean="0"/>
              <a:t> 　</a:t>
            </a:r>
            <a:r>
              <a:rPr lang="en-US" altLang="ja-JP" sz="1050" dirty="0" smtClean="0"/>
              <a:t>836</a:t>
            </a:r>
            <a:r>
              <a:rPr kumimoji="1" lang="ja-JP" altLang="en-US" sz="1050" dirty="0" smtClean="0"/>
              <a:t>人</a:t>
            </a:r>
            <a:endParaRPr kumimoji="1" lang="en-US" altLang="ja-JP" sz="1050" dirty="0" smtClean="0"/>
          </a:p>
          <a:p>
            <a:r>
              <a:rPr lang="ja-JP" altLang="en-US" sz="1050" dirty="0" smtClean="0"/>
              <a:t>就職準備中・その他　   </a:t>
            </a:r>
            <a:r>
              <a:rPr lang="en-US" altLang="ja-JP" sz="1050" dirty="0"/>
              <a:t>3,392</a:t>
            </a:r>
            <a:r>
              <a:rPr lang="ja-JP" altLang="en-US" sz="1050" dirty="0" smtClean="0"/>
              <a:t>人</a:t>
            </a:r>
            <a:endParaRPr kumimoji="1" lang="ja-JP" altLang="en-US" sz="1050" dirty="0"/>
          </a:p>
        </p:txBody>
      </p:sp>
      <p:sp>
        <p:nvSpPr>
          <p:cNvPr id="33" name="テキスト ボックス 32"/>
          <p:cNvSpPr txBox="1"/>
          <p:nvPr/>
        </p:nvSpPr>
        <p:spPr>
          <a:xfrm>
            <a:off x="6876260" y="5200191"/>
            <a:ext cx="2151969" cy="646986"/>
          </a:xfrm>
          <a:prstGeom prst="roundRect">
            <a:avLst/>
          </a:prstGeom>
          <a:noFill/>
          <a:ln>
            <a:solidFill>
              <a:schemeClr val="tx1"/>
            </a:solidFill>
          </a:ln>
        </p:spPr>
        <p:txBody>
          <a:bodyPr wrap="square" rtlCol="0">
            <a:spAutoFit/>
          </a:bodyPr>
          <a:lstStyle/>
          <a:p>
            <a:pPr algn="ctr"/>
            <a:r>
              <a:rPr kumimoji="1" lang="ja-JP" altLang="en-US" sz="1000" dirty="0" smtClean="0"/>
              <a:t>平成</a:t>
            </a:r>
            <a:r>
              <a:rPr lang="en-US" altLang="ja-JP" sz="1000" dirty="0"/>
              <a:t>30</a:t>
            </a:r>
            <a:r>
              <a:rPr kumimoji="1" lang="ja-JP" altLang="en-US" sz="1000" dirty="0" smtClean="0"/>
              <a:t>年３月に大阪府内の大学を</a:t>
            </a:r>
            <a:endParaRPr kumimoji="1" lang="en-US" altLang="ja-JP" sz="1000" dirty="0" smtClean="0"/>
          </a:p>
          <a:p>
            <a:pPr algn="ctr"/>
            <a:r>
              <a:rPr kumimoji="1" lang="ja-JP" altLang="en-US" sz="1000" dirty="0" smtClean="0"/>
              <a:t>卒業した者（進学等を除く）　</a:t>
            </a:r>
            <a:r>
              <a:rPr lang="en-US" altLang="ja-JP" sz="1100" b="1" dirty="0"/>
              <a:t>40,655</a:t>
            </a:r>
            <a:r>
              <a:rPr kumimoji="1" lang="ja-JP" altLang="en-US" sz="1100" b="1" dirty="0" smtClean="0"/>
              <a:t>人</a:t>
            </a:r>
            <a:endParaRPr kumimoji="1" lang="ja-JP" altLang="en-US" sz="1000" b="1" dirty="0"/>
          </a:p>
        </p:txBody>
      </p:sp>
      <p:sp>
        <p:nvSpPr>
          <p:cNvPr id="34" name="正方形/長方形 33"/>
          <p:cNvSpPr/>
          <p:nvPr/>
        </p:nvSpPr>
        <p:spPr>
          <a:xfrm>
            <a:off x="5252053" y="6030349"/>
            <a:ext cx="3506088" cy="200055"/>
          </a:xfrm>
          <a:prstGeom prst="rect">
            <a:avLst/>
          </a:prstGeom>
        </p:spPr>
        <p:txBody>
          <a:bodyPr wrap="none">
            <a:spAutoFit/>
          </a:bodyPr>
          <a:lstStyle/>
          <a:p>
            <a:pPr defTabSz="914400"/>
            <a:r>
              <a:rPr lang="ja-JP"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出典：文部科学省「</a:t>
            </a:r>
            <a:r>
              <a:rPr lang="zh-TW"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学校</a:t>
            </a:r>
            <a:r>
              <a:rPr lang="zh-TW"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基本</a:t>
            </a:r>
            <a:r>
              <a:rPr lang="zh-TW"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調査</a:t>
            </a:r>
            <a:r>
              <a:rPr lang="ja-JP"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zh-TW"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平成</a:t>
            </a:r>
            <a:r>
              <a:rPr lang="en-US" altLang="zh-TW"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30</a:t>
            </a:r>
            <a:r>
              <a:rPr lang="zh-TW"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年度</a:t>
            </a:r>
            <a:r>
              <a:rPr lang="en-US" altLang="zh-TW"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確定値</a:t>
            </a:r>
            <a:r>
              <a:rPr lang="en-US" altLang="zh-TW"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より大阪府商工労働部作成</a:t>
            </a:r>
            <a:endPar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endParaRPr>
          </a:p>
        </p:txBody>
      </p:sp>
      <p:graphicFrame>
        <p:nvGraphicFramePr>
          <p:cNvPr id="35" name="グラフ 34">
            <a:extLst>
              <a:ext uri="{FF2B5EF4-FFF2-40B4-BE49-F238E27FC236}">
                <a16:creationId xmlns:a16="http://schemas.microsoft.com/office/drawing/2014/main" id="{B6B7C7F3-5E89-480C-A320-D51AF3976E0D}"/>
              </a:ext>
            </a:extLst>
          </p:cNvPr>
          <p:cNvGraphicFramePr>
            <a:graphicFrameLocks/>
          </p:cNvGraphicFramePr>
          <p:nvPr>
            <p:extLst>
              <p:ext uri="{D42A27DB-BD31-4B8C-83A1-F6EECF244321}">
                <p14:modId xmlns:p14="http://schemas.microsoft.com/office/powerpoint/2010/main" val="774445014"/>
              </p:ext>
            </p:extLst>
          </p:nvPr>
        </p:nvGraphicFramePr>
        <p:xfrm>
          <a:off x="4478397" y="3661040"/>
          <a:ext cx="2613887" cy="24693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グラフ 35"/>
          <p:cNvGraphicFramePr>
            <a:graphicFrameLocks/>
          </p:cNvGraphicFramePr>
          <p:nvPr>
            <p:extLst>
              <p:ext uri="{D42A27DB-BD31-4B8C-83A1-F6EECF244321}">
                <p14:modId xmlns:p14="http://schemas.microsoft.com/office/powerpoint/2010/main" val="1279789139"/>
              </p:ext>
            </p:extLst>
          </p:nvPr>
        </p:nvGraphicFramePr>
        <p:xfrm>
          <a:off x="18374" y="3739280"/>
          <a:ext cx="4314693" cy="2629129"/>
        </p:xfrm>
        <a:graphic>
          <a:graphicData uri="http://schemas.openxmlformats.org/drawingml/2006/chart">
            <c:chart xmlns:c="http://schemas.openxmlformats.org/drawingml/2006/chart" xmlns:r="http://schemas.openxmlformats.org/officeDocument/2006/relationships" r:id="rId4"/>
          </a:graphicData>
        </a:graphic>
      </p:graphicFrame>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27</a:t>
            </a:fld>
            <a:endParaRPr lang="ja-JP" altLang="en-US" dirty="0">
              <a:solidFill>
                <a:prstClr val="black"/>
              </a:solidFill>
            </a:endParaRPr>
          </a:p>
        </p:txBody>
      </p:sp>
    </p:spTree>
    <p:extLst>
      <p:ext uri="{BB962C8B-B14F-4D97-AF65-F5344CB8AC3E}">
        <p14:creationId xmlns:p14="http://schemas.microsoft.com/office/powerpoint/2010/main" val="531978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28</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6" name="正方形/長方形 5"/>
          <p:cNvSpPr/>
          <p:nvPr/>
        </p:nvSpPr>
        <p:spPr>
          <a:xfrm>
            <a:off x="396413" y="620688"/>
            <a:ext cx="8460940" cy="5047536"/>
          </a:xfrm>
          <a:prstGeom prst="rect">
            <a:avLst/>
          </a:prstGeom>
        </p:spPr>
        <p:txBody>
          <a:bodyPr wrap="square">
            <a:spAutoFit/>
          </a:bodyPr>
          <a:lstStyle/>
          <a:p>
            <a:r>
              <a:rPr lang="ja-JP" altLang="ja-JP" sz="1400" dirty="0" smtClean="0"/>
              <a:t>〇</a:t>
            </a:r>
            <a:r>
              <a:rPr lang="ja-JP" altLang="en-US" sz="1400" dirty="0" smtClean="0"/>
              <a:t>　</a:t>
            </a:r>
            <a:r>
              <a:rPr lang="ja-JP" altLang="ja-JP" sz="1400" dirty="0" smtClean="0"/>
              <a:t>大阪府</a:t>
            </a:r>
            <a:r>
              <a:rPr lang="ja-JP" altLang="ja-JP" sz="1400" dirty="0"/>
              <a:t>では</a:t>
            </a:r>
            <a:r>
              <a:rPr lang="ja-JP" altLang="ja-JP" sz="1400" dirty="0" smtClean="0"/>
              <a:t>、「</a:t>
            </a:r>
            <a:r>
              <a:rPr lang="en-US" altLang="ja-JP" sz="1400" dirty="0"/>
              <a:t>OSAKA</a:t>
            </a:r>
            <a:r>
              <a:rPr lang="ja-JP" altLang="ja-JP" sz="1400" dirty="0"/>
              <a:t>しごとフィールド」</a:t>
            </a:r>
            <a:r>
              <a:rPr lang="ja-JP" altLang="ja-JP" sz="1400" dirty="0" smtClean="0"/>
              <a:t>を</a:t>
            </a:r>
            <a:r>
              <a:rPr lang="ja-JP" altLang="en-US" sz="1400" dirty="0" smtClean="0"/>
              <a:t>軸</a:t>
            </a:r>
            <a:r>
              <a:rPr lang="ja-JP" altLang="ja-JP" sz="1400" dirty="0"/>
              <a:t>に、金融機関や商工会議所、商工会、市町村、大学等と連携し、</a:t>
            </a:r>
            <a:r>
              <a:rPr lang="ja-JP" altLang="ja-JP" sz="1400" dirty="0" smtClean="0"/>
              <a:t>若</a:t>
            </a:r>
            <a:r>
              <a:rPr lang="ja-JP" altLang="en-US" sz="1400" dirty="0" smtClean="0"/>
              <a:t>　</a:t>
            </a:r>
            <a:r>
              <a:rPr lang="ja-JP" altLang="en-US" sz="1400" dirty="0"/>
              <a:t>　</a:t>
            </a:r>
            <a:r>
              <a:rPr lang="ja-JP" altLang="en-US" sz="1400" dirty="0" smtClean="0"/>
              <a:t>　   </a:t>
            </a:r>
            <a:endParaRPr lang="en-US" altLang="ja-JP" sz="1400" dirty="0" smtClean="0"/>
          </a:p>
          <a:p>
            <a:r>
              <a:rPr lang="ja-JP" altLang="en-US" sz="1400" dirty="0" smtClean="0"/>
              <a:t>　</a:t>
            </a:r>
            <a:r>
              <a:rPr lang="ja-JP" altLang="ja-JP" sz="1400" dirty="0" smtClean="0"/>
              <a:t>者</a:t>
            </a:r>
            <a:r>
              <a:rPr lang="ja-JP" altLang="ja-JP" sz="1400" dirty="0"/>
              <a:t>の職種志向の拡大、社会人基礎力の向上など求職者支援と、人材確保のマッチングや労働環境の整備など</a:t>
            </a:r>
            <a:r>
              <a:rPr lang="ja-JP" altLang="ja-JP" sz="1400" dirty="0" smtClean="0"/>
              <a:t>企業</a:t>
            </a:r>
            <a:endParaRPr lang="en-US" altLang="ja-JP" sz="1400" dirty="0" smtClean="0"/>
          </a:p>
          <a:p>
            <a:r>
              <a:rPr lang="ja-JP" altLang="en-US" sz="1400" dirty="0"/>
              <a:t>　</a:t>
            </a:r>
            <a:r>
              <a:rPr lang="ja-JP" altLang="ja-JP" sz="1400" dirty="0" smtClean="0"/>
              <a:t>の</a:t>
            </a:r>
            <a:r>
              <a:rPr lang="ja-JP" altLang="ja-JP" sz="1400" dirty="0"/>
              <a:t>支援を実施</a:t>
            </a:r>
            <a:r>
              <a:rPr lang="ja-JP" altLang="ja-JP" sz="1400" dirty="0" smtClean="0"/>
              <a:t>して</a:t>
            </a:r>
            <a:r>
              <a:rPr lang="ja-JP" altLang="en-US" sz="1400" dirty="0" smtClean="0"/>
              <a:t>います</a:t>
            </a:r>
            <a:r>
              <a:rPr lang="ja-JP" altLang="ja-JP" sz="1400" dirty="0" smtClean="0"/>
              <a:t>。</a:t>
            </a:r>
            <a:endParaRPr lang="en-US" altLang="ja-JP" sz="1400" dirty="0" smtClean="0"/>
          </a:p>
          <a:p>
            <a:endParaRPr lang="en-US" altLang="ja-JP" sz="1400" dirty="0" smtClean="0"/>
          </a:p>
          <a:p>
            <a:r>
              <a:rPr lang="ja-JP" altLang="ja-JP" sz="1400" dirty="0" smtClean="0"/>
              <a:t>〇</a:t>
            </a:r>
            <a:r>
              <a:rPr lang="ja-JP" altLang="en-US" sz="1400" dirty="0" smtClean="0"/>
              <a:t>　</a:t>
            </a:r>
            <a:r>
              <a:rPr lang="ja-JP" altLang="ja-JP" sz="1400" dirty="0" smtClean="0"/>
              <a:t>平成</a:t>
            </a:r>
            <a:r>
              <a:rPr lang="en-US" altLang="ja-JP" sz="1400" dirty="0"/>
              <a:t>29</a:t>
            </a:r>
            <a:r>
              <a:rPr lang="ja-JP" altLang="ja-JP" sz="1400" dirty="0"/>
              <a:t>年より</a:t>
            </a:r>
            <a:r>
              <a:rPr lang="ja-JP" altLang="ja-JP" sz="1400" dirty="0" smtClean="0"/>
              <a:t>、</a:t>
            </a:r>
            <a:r>
              <a:rPr lang="ja-JP" altLang="en-US" sz="1400" dirty="0" smtClean="0"/>
              <a:t>社会</a:t>
            </a:r>
            <a:r>
              <a:rPr lang="ja-JP" altLang="en-US" sz="1400" dirty="0"/>
              <a:t>環境の変化に応じた課題に対応するため</a:t>
            </a:r>
            <a:r>
              <a:rPr lang="ja-JP" altLang="ja-JP" sz="1400" dirty="0"/>
              <a:t>、公民連携デスク</a:t>
            </a:r>
            <a:r>
              <a:rPr lang="ja-JP" altLang="en-US" sz="1400" dirty="0"/>
              <a:t>を活用し</a:t>
            </a:r>
            <a:r>
              <a:rPr lang="ja-JP" altLang="en-US" sz="1400" dirty="0" smtClean="0"/>
              <a:t>、</a:t>
            </a:r>
            <a:r>
              <a:rPr lang="ja-JP" altLang="ja-JP" sz="1400" dirty="0" smtClean="0"/>
              <a:t>民間</a:t>
            </a:r>
            <a:r>
              <a:rPr lang="ja-JP" altLang="ja-JP" sz="1400" dirty="0"/>
              <a:t>企業</a:t>
            </a:r>
            <a:r>
              <a:rPr lang="ja-JP" altLang="ja-JP" sz="1400" dirty="0" smtClean="0"/>
              <a:t>や団体と</a:t>
            </a:r>
            <a:r>
              <a:rPr lang="ja-JP" altLang="en-US" sz="1400" dirty="0" smtClean="0"/>
              <a:t>の</a:t>
            </a:r>
            <a:r>
              <a:rPr lang="ja-JP" altLang="ja-JP" sz="1400" dirty="0" smtClean="0"/>
              <a:t>連</a:t>
            </a:r>
            <a:endParaRPr lang="en-US" altLang="ja-JP" sz="1400" dirty="0" smtClean="0"/>
          </a:p>
          <a:p>
            <a:r>
              <a:rPr lang="ja-JP" altLang="en-US" sz="1400" dirty="0"/>
              <a:t>　</a:t>
            </a:r>
            <a:r>
              <a:rPr lang="ja-JP" altLang="ja-JP" sz="1400" dirty="0" smtClean="0"/>
              <a:t>携</a:t>
            </a:r>
            <a:r>
              <a:rPr lang="ja-JP" altLang="en-US" sz="1400" dirty="0" smtClean="0"/>
              <a:t>などにより</a:t>
            </a:r>
            <a:r>
              <a:rPr lang="ja-JP" altLang="ja-JP" sz="1400" dirty="0" smtClean="0"/>
              <a:t>、求職者</a:t>
            </a:r>
            <a:r>
              <a:rPr lang="ja-JP" altLang="ja-JP" sz="1400" dirty="0"/>
              <a:t>や中小企業向けサービスの更なる充実を図っています。</a:t>
            </a:r>
          </a:p>
          <a:p>
            <a:r>
              <a:rPr lang="en-US" altLang="ja-JP" sz="1400" dirty="0"/>
              <a:t> </a:t>
            </a:r>
            <a:endParaRPr lang="ja-JP" altLang="ja-JP" sz="1400" dirty="0"/>
          </a:p>
          <a:p>
            <a:r>
              <a:rPr lang="ja-JP" altLang="ja-JP" sz="1400" dirty="0" smtClean="0"/>
              <a:t>〇</a:t>
            </a:r>
            <a:r>
              <a:rPr lang="ja-JP" altLang="en-US" sz="1400" dirty="0" smtClean="0"/>
              <a:t>　</a:t>
            </a:r>
            <a:r>
              <a:rPr lang="ja-JP" altLang="ja-JP" sz="1400" dirty="0" smtClean="0"/>
              <a:t>求職者</a:t>
            </a:r>
            <a:r>
              <a:rPr lang="ja-JP" altLang="ja-JP" sz="1400" dirty="0"/>
              <a:t>支援として、</a:t>
            </a:r>
            <a:r>
              <a:rPr lang="ja-JP" altLang="en-US" sz="1400" dirty="0"/>
              <a:t>就職氷河期世代も含めた</a:t>
            </a:r>
            <a:r>
              <a:rPr lang="ja-JP" altLang="ja-JP" sz="1400" dirty="0"/>
              <a:t>就職に困難性を抱える求職者への就職から定着までの一体的な</a:t>
            </a:r>
            <a:r>
              <a:rPr lang="ja-JP" altLang="ja-JP" sz="1400" dirty="0" smtClean="0"/>
              <a:t>支</a:t>
            </a:r>
            <a:endParaRPr lang="en-US" altLang="ja-JP" sz="1400" dirty="0" smtClean="0"/>
          </a:p>
          <a:p>
            <a:r>
              <a:rPr lang="ja-JP" altLang="en-US" sz="1400" dirty="0"/>
              <a:t>　</a:t>
            </a:r>
            <a:r>
              <a:rPr lang="ja-JP" altLang="ja-JP" sz="1400" dirty="0" smtClean="0"/>
              <a:t>援</a:t>
            </a:r>
            <a:r>
              <a:rPr lang="ja-JP" altLang="ja-JP" sz="1400" dirty="0"/>
              <a:t>や、</a:t>
            </a:r>
            <a:r>
              <a:rPr lang="ja-JP" altLang="en-US" sz="1400" dirty="0"/>
              <a:t>職場体験等の実施により、</a:t>
            </a:r>
            <a:r>
              <a:rPr lang="ja-JP" altLang="ja-JP" sz="1400" dirty="0"/>
              <a:t>ミスマッチの解消を図るため</a:t>
            </a:r>
            <a:r>
              <a:rPr lang="ja-JP" altLang="en-US" sz="1400" dirty="0" smtClean="0"/>
              <a:t>の</a:t>
            </a:r>
            <a:r>
              <a:rPr lang="ja-JP" altLang="ja-JP" sz="1400" dirty="0" smtClean="0"/>
              <a:t>支援</a:t>
            </a:r>
            <a:r>
              <a:rPr lang="ja-JP" altLang="ja-JP" sz="1400" dirty="0"/>
              <a:t>にも取り組んでいます。</a:t>
            </a:r>
          </a:p>
          <a:p>
            <a:r>
              <a:rPr lang="en-US" altLang="ja-JP" sz="1400" dirty="0"/>
              <a:t>  </a:t>
            </a:r>
            <a:endParaRPr lang="ja-JP" altLang="ja-JP" sz="1400" dirty="0"/>
          </a:p>
          <a:p>
            <a:r>
              <a:rPr lang="ja-JP" altLang="ja-JP" sz="1400" dirty="0" smtClean="0"/>
              <a:t>〇</a:t>
            </a:r>
            <a:r>
              <a:rPr lang="ja-JP" altLang="en-US" sz="1400" dirty="0" smtClean="0"/>
              <a:t>　</a:t>
            </a:r>
            <a:r>
              <a:rPr lang="ja-JP" altLang="ja-JP" sz="1400" dirty="0" smtClean="0"/>
              <a:t>また</a:t>
            </a:r>
            <a:r>
              <a:rPr lang="ja-JP" altLang="ja-JP" sz="1400" dirty="0"/>
              <a:t>、大阪の成長を支える分野への女性・若者の</a:t>
            </a:r>
            <a:r>
              <a:rPr lang="ja-JP" altLang="ja-JP" sz="1400" dirty="0" smtClean="0"/>
              <a:t>正社員</a:t>
            </a:r>
            <a:r>
              <a:rPr lang="ja-JP" altLang="en-US" sz="1400" dirty="0" smtClean="0"/>
              <a:t>としての</a:t>
            </a:r>
            <a:r>
              <a:rPr lang="ja-JP" altLang="ja-JP" sz="1400" dirty="0" smtClean="0"/>
              <a:t>雇用</a:t>
            </a:r>
            <a:r>
              <a:rPr lang="ja-JP" altLang="ja-JP" sz="1400" dirty="0"/>
              <a:t>を促進するため、職種志向の</a:t>
            </a:r>
            <a:r>
              <a:rPr lang="ja-JP" altLang="ja-JP" sz="1400" dirty="0" smtClean="0"/>
              <a:t>拡大を</a:t>
            </a:r>
            <a:r>
              <a:rPr lang="ja-JP" altLang="ja-JP" sz="1400" dirty="0"/>
              <a:t>促す</a:t>
            </a:r>
            <a:r>
              <a:rPr lang="ja-JP" altLang="ja-JP" sz="1400" dirty="0" smtClean="0"/>
              <a:t>セミ</a:t>
            </a:r>
            <a:endParaRPr lang="en-US" altLang="ja-JP" sz="1400" dirty="0" smtClean="0"/>
          </a:p>
          <a:p>
            <a:r>
              <a:rPr lang="ja-JP" altLang="en-US" sz="1400" dirty="0"/>
              <a:t>　</a:t>
            </a:r>
            <a:r>
              <a:rPr lang="ja-JP" altLang="ja-JP" sz="1400" dirty="0" smtClean="0"/>
              <a:t>ナー</a:t>
            </a:r>
            <a:r>
              <a:rPr lang="ja-JP" altLang="ja-JP" sz="1400" dirty="0"/>
              <a:t>の</a:t>
            </a:r>
            <a:r>
              <a:rPr lang="ja-JP" altLang="ja-JP" sz="1400" dirty="0" smtClean="0"/>
              <a:t>開催</a:t>
            </a:r>
            <a:r>
              <a:rPr lang="ja-JP" altLang="en-US" sz="1400" dirty="0" smtClean="0"/>
              <a:t>など就職に向けた支援から</a:t>
            </a:r>
            <a:r>
              <a:rPr lang="ja-JP" altLang="ja-JP" sz="1400" dirty="0" smtClean="0"/>
              <a:t>、</a:t>
            </a:r>
            <a:r>
              <a:rPr lang="ja-JP" altLang="ja-JP" sz="1400" dirty="0"/>
              <a:t>早期離職を防止する</a:t>
            </a:r>
            <a:r>
              <a:rPr lang="ja-JP" altLang="ja-JP" sz="1400" dirty="0" smtClean="0"/>
              <a:t>ため</a:t>
            </a:r>
            <a:r>
              <a:rPr lang="ja-JP" altLang="en-US" sz="1400" dirty="0" smtClean="0"/>
              <a:t>の</a:t>
            </a:r>
            <a:r>
              <a:rPr lang="ja-JP" altLang="ja-JP" sz="1400" dirty="0" smtClean="0"/>
              <a:t>職場</a:t>
            </a:r>
            <a:r>
              <a:rPr lang="ja-JP" altLang="ja-JP" sz="1400" dirty="0"/>
              <a:t>定着</a:t>
            </a:r>
            <a:r>
              <a:rPr lang="ja-JP" altLang="ja-JP" sz="1400" dirty="0" smtClean="0"/>
              <a:t>まで</a:t>
            </a:r>
            <a:r>
              <a:rPr lang="ja-JP" altLang="en-US" sz="1400" dirty="0" smtClean="0"/>
              <a:t>を</a:t>
            </a:r>
            <a:r>
              <a:rPr lang="ja-JP" altLang="en-US" sz="1400" dirty="0"/>
              <a:t>目的と</a:t>
            </a:r>
            <a:r>
              <a:rPr lang="ja-JP" altLang="en-US" sz="1400" dirty="0" smtClean="0"/>
              <a:t>した</a:t>
            </a:r>
            <a:r>
              <a:rPr lang="ja-JP" altLang="ja-JP" sz="1400" dirty="0" smtClean="0"/>
              <a:t>トータルサポート</a:t>
            </a:r>
            <a:r>
              <a:rPr lang="ja-JP" altLang="ja-JP" sz="1400" dirty="0"/>
              <a:t>を</a:t>
            </a:r>
            <a:r>
              <a:rPr lang="ja-JP" altLang="ja-JP" sz="1400" dirty="0" smtClean="0"/>
              <a:t>実施</a:t>
            </a:r>
            <a:endParaRPr lang="en-US" altLang="ja-JP" sz="1400" dirty="0" smtClean="0"/>
          </a:p>
          <a:p>
            <a:r>
              <a:rPr lang="ja-JP" altLang="en-US" sz="1400" dirty="0"/>
              <a:t>　</a:t>
            </a:r>
            <a:r>
              <a:rPr lang="ja-JP" altLang="ja-JP" sz="1400" dirty="0" smtClean="0"/>
              <a:t>して</a:t>
            </a:r>
            <a:r>
              <a:rPr lang="ja-JP" altLang="ja-JP" sz="1400" dirty="0"/>
              <a:t>います。</a:t>
            </a:r>
          </a:p>
          <a:p>
            <a:r>
              <a:rPr lang="en-US" altLang="ja-JP" sz="1400" dirty="0"/>
              <a:t> </a:t>
            </a:r>
            <a:endParaRPr lang="ja-JP" altLang="ja-JP" sz="1400" dirty="0"/>
          </a:p>
          <a:p>
            <a:r>
              <a:rPr lang="ja-JP" altLang="ja-JP" sz="1400" dirty="0"/>
              <a:t>〇</a:t>
            </a:r>
            <a:r>
              <a:rPr lang="ja-JP" altLang="en-US" sz="1400" dirty="0"/>
              <a:t>　中小企業人材支援</a:t>
            </a:r>
            <a:r>
              <a:rPr lang="ja-JP" altLang="en-US" sz="1400" dirty="0" smtClean="0"/>
              <a:t>センターに</a:t>
            </a:r>
            <a:r>
              <a:rPr lang="ja-JP" altLang="en-US" sz="1400" dirty="0"/>
              <a:t>おいて、若年求職者等に</a:t>
            </a:r>
            <a:r>
              <a:rPr lang="ja-JP" altLang="ja-JP" sz="1400" dirty="0"/>
              <a:t>対して</a:t>
            </a:r>
            <a:r>
              <a:rPr lang="ja-JP" altLang="ja-JP" sz="1400" dirty="0" smtClean="0"/>
              <a:t>、府内中</a:t>
            </a:r>
            <a:r>
              <a:rPr lang="ja-JP" altLang="ja-JP" sz="1400" dirty="0"/>
              <a:t>小企業の魅力を発信するなど</a:t>
            </a:r>
            <a:r>
              <a:rPr lang="ja-JP" altLang="ja-JP" sz="1400" dirty="0" smtClean="0"/>
              <a:t>、人材確保</a:t>
            </a:r>
            <a:endParaRPr lang="en-US" altLang="ja-JP" sz="1400" dirty="0" smtClean="0"/>
          </a:p>
          <a:p>
            <a:r>
              <a:rPr lang="ja-JP" altLang="en-US" sz="1400" dirty="0"/>
              <a:t>　</a:t>
            </a:r>
            <a:r>
              <a:rPr lang="ja-JP" altLang="en-US" sz="1400" dirty="0" smtClean="0"/>
              <a:t>を</a:t>
            </a:r>
            <a:r>
              <a:rPr lang="ja-JP" altLang="en-US" sz="1400" dirty="0"/>
              <a:t>支援して</a:t>
            </a:r>
            <a:r>
              <a:rPr lang="ja-JP" altLang="en-US" sz="1400" dirty="0" smtClean="0"/>
              <a:t>います</a:t>
            </a:r>
            <a:r>
              <a:rPr lang="ja-JP" altLang="en-US" sz="1400" dirty="0"/>
              <a:t>。</a:t>
            </a:r>
            <a:endParaRPr lang="ja-JP" altLang="ja-JP" sz="1400" dirty="0"/>
          </a:p>
          <a:p>
            <a:r>
              <a:rPr lang="en-US" altLang="ja-JP" sz="1400" dirty="0"/>
              <a:t> </a:t>
            </a:r>
            <a:endParaRPr lang="ja-JP" altLang="ja-JP" sz="1400" dirty="0"/>
          </a:p>
          <a:p>
            <a:pPr marL="85725" indent="-85725"/>
            <a:r>
              <a:rPr lang="ja-JP" altLang="ja-JP" sz="1400" dirty="0"/>
              <a:t>〇</a:t>
            </a:r>
            <a:r>
              <a:rPr lang="ja-JP" altLang="en-US" sz="1400" dirty="0"/>
              <a:t>　</a:t>
            </a:r>
            <a:r>
              <a:rPr lang="en-US" altLang="ja-JP" sz="1400" dirty="0"/>
              <a:t>15</a:t>
            </a:r>
            <a:r>
              <a:rPr lang="ja-JP" altLang="ja-JP" sz="1400" dirty="0"/>
              <a:t>歳</a:t>
            </a:r>
            <a:r>
              <a:rPr lang="ja-JP" altLang="ja-JP" sz="1400" dirty="0" smtClean="0"/>
              <a:t>～</a:t>
            </a:r>
            <a:r>
              <a:rPr lang="en-US" altLang="ja-JP" sz="1400" dirty="0" smtClean="0"/>
              <a:t>49</a:t>
            </a:r>
            <a:r>
              <a:rPr lang="ja-JP" altLang="ja-JP" sz="1400" dirty="0" smtClean="0"/>
              <a:t>歳まで</a:t>
            </a:r>
            <a:r>
              <a:rPr lang="ja-JP" altLang="ja-JP" sz="1400" dirty="0"/>
              <a:t>の、</a:t>
            </a:r>
            <a:r>
              <a:rPr lang="ja-JP" altLang="en-US" sz="1400" dirty="0"/>
              <a:t>若年無業者に対する</a:t>
            </a:r>
            <a:r>
              <a:rPr lang="ja-JP" altLang="ja-JP" sz="1400" dirty="0"/>
              <a:t>就業支援を</a:t>
            </a:r>
            <a:r>
              <a:rPr lang="ja-JP" altLang="en-US" sz="1400" dirty="0"/>
              <a:t>行う</a:t>
            </a:r>
            <a:r>
              <a:rPr lang="ja-JP" altLang="ja-JP" sz="1400" dirty="0"/>
              <a:t>ため、</a:t>
            </a:r>
            <a:r>
              <a:rPr lang="ja-JP" altLang="en-US" sz="1400" dirty="0"/>
              <a:t>大阪労働局と一体的に、地域</a:t>
            </a:r>
            <a:r>
              <a:rPr lang="ja-JP" altLang="ja-JP" sz="1400" dirty="0"/>
              <a:t>若者サポートステーション事業</a:t>
            </a:r>
            <a:r>
              <a:rPr lang="ja-JP" altLang="en-US" sz="1400" dirty="0"/>
              <a:t>（厚生労働省事業）</a:t>
            </a:r>
            <a:r>
              <a:rPr lang="ja-JP" altLang="ja-JP" sz="1400" dirty="0"/>
              <a:t>を行っています。</a:t>
            </a:r>
            <a:endParaRPr lang="en-US" altLang="ja-JP" sz="1400" dirty="0"/>
          </a:p>
          <a:p>
            <a:r>
              <a:rPr lang="en-US" altLang="ja-JP" sz="1400" dirty="0"/>
              <a:t> </a:t>
            </a:r>
          </a:p>
          <a:p>
            <a:r>
              <a:rPr lang="ja-JP" altLang="ja-JP" sz="1400" dirty="0"/>
              <a:t>〇</a:t>
            </a:r>
            <a:r>
              <a:rPr lang="ja-JP" altLang="en-US" sz="1400" dirty="0"/>
              <a:t>　</a:t>
            </a:r>
            <a:r>
              <a:rPr lang="ja-JP" altLang="ja-JP" sz="1400" dirty="0"/>
              <a:t>企業の人材確保支援として、企業の採用・定着等人材確保力の強化を図るセミナーの実施、相談窓口の運営な</a:t>
            </a:r>
            <a:endParaRPr lang="en-US" altLang="ja-JP" sz="1400" dirty="0"/>
          </a:p>
          <a:p>
            <a:r>
              <a:rPr lang="ja-JP" altLang="en-US" sz="1400" dirty="0"/>
              <a:t>　</a:t>
            </a:r>
            <a:r>
              <a:rPr lang="ja-JP" altLang="ja-JP" sz="1400" dirty="0" err="1"/>
              <a:t>どを</a:t>
            </a:r>
            <a:r>
              <a:rPr lang="ja-JP" altLang="ja-JP" sz="1400" dirty="0"/>
              <a:t>行っています。</a:t>
            </a:r>
          </a:p>
          <a:p>
            <a:endParaRPr lang="ja-JP" altLang="ja-JP" sz="1400" dirty="0"/>
          </a:p>
        </p:txBody>
      </p:sp>
    </p:spTree>
    <p:extLst>
      <p:ext uri="{BB962C8B-B14F-4D97-AF65-F5344CB8AC3E}">
        <p14:creationId xmlns:p14="http://schemas.microsoft.com/office/powerpoint/2010/main" val="12433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zh-TW"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a:t>
            </a:r>
            <a:r>
              <a:rPr lang="zh-TW"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方針</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75599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80875" y="723060"/>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prstClr val="black"/>
                </a:solidFill>
              </a:rPr>
              <a:t>Topic</a:t>
            </a:r>
            <a:r>
              <a:rPr lang="ja-JP" altLang="en-US" sz="1400" b="1" dirty="0">
                <a:solidFill>
                  <a:prstClr val="black"/>
                </a:solidFill>
              </a:rPr>
              <a:t>③</a:t>
            </a:r>
            <a:r>
              <a:rPr lang="ja-JP" altLang="en-US" sz="1400" b="1" dirty="0" smtClean="0">
                <a:solidFill>
                  <a:prstClr val="black"/>
                </a:solidFill>
              </a:rPr>
              <a:t>　</a:t>
            </a:r>
            <a:r>
              <a:rPr lang="en-US" altLang="ja-JP" sz="1400" b="1" dirty="0" smtClean="0">
                <a:solidFill>
                  <a:prstClr val="black"/>
                </a:solidFill>
              </a:rPr>
              <a:t>OSAKA</a:t>
            </a:r>
            <a:r>
              <a:rPr lang="ja-JP" altLang="en-US" sz="1400" b="1" dirty="0" smtClean="0">
                <a:solidFill>
                  <a:prstClr val="black"/>
                </a:solidFill>
              </a:rPr>
              <a:t>しごとフィールド</a:t>
            </a:r>
            <a:endParaRPr lang="en-US" altLang="ja-JP" sz="1400" b="1" dirty="0" smtClean="0">
              <a:solidFill>
                <a:prstClr val="black"/>
              </a:solidFill>
            </a:endParaRPr>
          </a:p>
        </p:txBody>
      </p:sp>
      <p:sp>
        <p:nvSpPr>
          <p:cNvPr id="24" name="正方形/長方形 23"/>
          <p:cNvSpPr/>
          <p:nvPr/>
        </p:nvSpPr>
        <p:spPr>
          <a:xfrm>
            <a:off x="4644008" y="2709279"/>
            <a:ext cx="3888432" cy="269746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67544" y="1360715"/>
            <a:ext cx="3888432" cy="253920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80628" y="1266833"/>
            <a:ext cx="8439844" cy="4201056"/>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9100" y="1360715"/>
            <a:ext cx="2313280" cy="1272891"/>
          </a:xfrm>
          <a:prstGeom prst="rect">
            <a:avLst/>
          </a:prstGeom>
          <a:ln>
            <a:noFill/>
          </a:ln>
          <a:effectLst>
            <a:softEdge rad="112500"/>
          </a:effectLst>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２．</a:t>
            </a:r>
            <a:r>
              <a:rPr lang="ja-JP" altLang="en-US" dirty="0">
                <a:solidFill>
                  <a:prstClr val="black"/>
                </a:solidFill>
                <a:cs typeface="Meiryo UI" panose="020B0604030504040204" pitchFamily="50" charset="-128"/>
              </a:rPr>
              <a:t>基本目標・基本的方向　</a:t>
            </a:r>
            <a:endParaRPr lang="ja-JP" altLang="en-US" dirty="0">
              <a:solidFill>
                <a:srgbClr val="FF0000"/>
              </a:solidFill>
              <a:cs typeface="Meiryo UI" panose="020B0604030504040204" pitchFamily="50" charset="-128"/>
            </a:endParaRPr>
          </a:p>
        </p:txBody>
      </p:sp>
      <p:sp>
        <p:nvSpPr>
          <p:cNvPr id="16" name="角丸四角形 15"/>
          <p:cNvSpPr/>
          <p:nvPr/>
        </p:nvSpPr>
        <p:spPr>
          <a:xfrm>
            <a:off x="3451360" y="620688"/>
            <a:ext cx="2159523" cy="481605"/>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solidFill>
                  <a:prstClr val="black"/>
                </a:solidFill>
                <a:effectLst>
                  <a:outerShdw blurRad="38100" dist="38100" dir="2700000" algn="tl">
                    <a:srgbClr val="000000">
                      <a:alpha val="43137"/>
                    </a:srgbClr>
                  </a:outerShdw>
                </a:effectLst>
              </a:rPr>
              <a:t>総合的な</a:t>
            </a:r>
            <a:r>
              <a:rPr lang="ja-JP" altLang="en-US" sz="1400" b="1" dirty="0" smtClean="0">
                <a:solidFill>
                  <a:prstClr val="black"/>
                </a:solidFill>
                <a:effectLst>
                  <a:outerShdw blurRad="38100" dist="38100" dir="2700000" algn="tl">
                    <a:srgbClr val="000000">
                      <a:alpha val="43137"/>
                    </a:srgbClr>
                  </a:outerShdw>
                </a:effectLst>
              </a:rPr>
              <a:t>就業支援拠点</a:t>
            </a:r>
            <a:endParaRPr lang="ja-JP" altLang="en-US" sz="1400" b="1" dirty="0">
              <a:solidFill>
                <a:prstClr val="black"/>
              </a:solidFill>
              <a:effectLst>
                <a:outerShdw blurRad="38100" dist="38100" dir="2700000" algn="tl">
                  <a:srgbClr val="000000">
                    <a:alpha val="43137"/>
                  </a:srgbClr>
                </a:outerShdw>
              </a:effectLst>
            </a:endParaRPr>
          </a:p>
        </p:txBody>
      </p:sp>
      <p:sp>
        <p:nvSpPr>
          <p:cNvPr id="18" name="正方形/長方形 17"/>
          <p:cNvSpPr/>
          <p:nvPr/>
        </p:nvSpPr>
        <p:spPr>
          <a:xfrm>
            <a:off x="658331" y="1426972"/>
            <a:ext cx="254551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求職者に対する支援</a:t>
            </a:r>
            <a:r>
              <a:rPr lang="en-US" altLang="ja-JP" sz="1100" dirty="0">
                <a:solidFill>
                  <a:prstClr val="black"/>
                </a:solidFill>
              </a:rPr>
              <a:t>】</a:t>
            </a:r>
          </a:p>
          <a:p>
            <a:r>
              <a:rPr lang="ja-JP" altLang="en-US" sz="1100" dirty="0">
                <a:solidFill>
                  <a:prstClr val="black"/>
                </a:solidFill>
              </a:rPr>
              <a:t>キャリアカウンセリング、</a:t>
            </a:r>
            <a:r>
              <a:rPr lang="ja-JP" altLang="en-US" sz="1100" dirty="0" smtClean="0">
                <a:solidFill>
                  <a:prstClr val="black"/>
                </a:solidFill>
              </a:rPr>
              <a:t>セミナー、職場体験等</a:t>
            </a:r>
            <a:r>
              <a:rPr lang="ja-JP" altLang="en-US" sz="1100" dirty="0">
                <a:solidFill>
                  <a:prstClr val="black"/>
                </a:solidFill>
              </a:rPr>
              <a:t>による就業支援</a:t>
            </a:r>
          </a:p>
        </p:txBody>
      </p:sp>
      <p:sp>
        <p:nvSpPr>
          <p:cNvPr id="20" name="正方形/長方形 19"/>
          <p:cNvSpPr/>
          <p:nvPr/>
        </p:nvSpPr>
        <p:spPr>
          <a:xfrm>
            <a:off x="654984" y="4878175"/>
            <a:ext cx="1840720" cy="528569"/>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ハローワークブランチ</a:t>
            </a:r>
            <a:r>
              <a:rPr lang="en-US" altLang="ja-JP" sz="1100" dirty="0">
                <a:solidFill>
                  <a:prstClr val="black"/>
                </a:solidFill>
              </a:rPr>
              <a:t>】</a:t>
            </a:r>
          </a:p>
          <a:p>
            <a:pPr algn="ctr"/>
            <a:r>
              <a:rPr lang="ja-JP" altLang="en-US" sz="1100" dirty="0" smtClean="0">
                <a:solidFill>
                  <a:prstClr val="black"/>
                </a:solidFill>
              </a:rPr>
              <a:t>求人情報の提供・職業相談職業</a:t>
            </a:r>
            <a:r>
              <a:rPr lang="ja-JP" altLang="en-US" sz="1100" dirty="0">
                <a:solidFill>
                  <a:prstClr val="black"/>
                </a:solidFill>
              </a:rPr>
              <a:t>紹介</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013" y="967008"/>
            <a:ext cx="2647073" cy="209545"/>
          </a:xfrm>
          <a:prstGeom prst="rect">
            <a:avLst/>
          </a:prstGeom>
        </p:spPr>
      </p:pic>
      <p:pic>
        <p:nvPicPr>
          <p:cNvPr id="80" name="コンテンツ プレースホルダー 4"/>
          <p:cNvPicPr>
            <a:picLocks noChangeAspect="1"/>
          </p:cNvPicPr>
          <p:nvPr/>
        </p:nvPicPr>
        <p:blipFill>
          <a:blip r:embed="rId4"/>
          <a:stretch>
            <a:fillRect/>
          </a:stretch>
        </p:blipFill>
        <p:spPr>
          <a:xfrm>
            <a:off x="2721021" y="4017944"/>
            <a:ext cx="1911188" cy="1271077"/>
          </a:xfrm>
          <a:prstGeom prst="rect">
            <a:avLst/>
          </a:prstGeom>
          <a:ln>
            <a:noFill/>
          </a:ln>
          <a:effectLst>
            <a:softEdge rad="112500"/>
          </a:effectLst>
        </p:spPr>
      </p:pic>
      <p:sp>
        <p:nvSpPr>
          <p:cNvPr id="19" name="正方形/長方形 18"/>
          <p:cNvSpPr/>
          <p:nvPr/>
        </p:nvSpPr>
        <p:spPr>
          <a:xfrm>
            <a:off x="4920964" y="2781636"/>
            <a:ext cx="241988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中小企業に対する支援</a:t>
            </a:r>
            <a:r>
              <a:rPr lang="en-US" altLang="ja-JP" sz="1100" b="1" dirty="0">
                <a:solidFill>
                  <a:prstClr val="black"/>
                </a:solidFill>
              </a:rPr>
              <a:t>】</a:t>
            </a:r>
          </a:p>
          <a:p>
            <a:r>
              <a:rPr lang="ja-JP" altLang="en-US" sz="1100" dirty="0" smtClean="0">
                <a:solidFill>
                  <a:prstClr val="black"/>
                </a:solidFill>
              </a:rPr>
              <a:t>「中小企業</a:t>
            </a:r>
            <a:r>
              <a:rPr lang="ja-JP" altLang="en-US" sz="1100" dirty="0" smtClean="0">
                <a:solidFill>
                  <a:schemeClr val="tx1"/>
                </a:solidFill>
              </a:rPr>
              <a:t>人材</a:t>
            </a:r>
            <a:r>
              <a:rPr lang="ja-JP" altLang="en-US" sz="1100" dirty="0" smtClean="0">
                <a:solidFill>
                  <a:prstClr val="black"/>
                </a:solidFill>
              </a:rPr>
              <a:t>支援センター」における人材の採用・定着支援</a:t>
            </a:r>
            <a:endParaRPr lang="ja-JP" altLang="en-US" sz="1100" dirty="0">
              <a:solidFill>
                <a:prstClr val="black"/>
              </a:solidFill>
            </a:endParaRPr>
          </a:p>
        </p:txBody>
      </p:sp>
      <p:sp>
        <p:nvSpPr>
          <p:cNvPr id="101" name="正方形/長方形 100"/>
          <p:cNvSpPr/>
          <p:nvPr/>
        </p:nvSpPr>
        <p:spPr>
          <a:xfrm>
            <a:off x="1145249" y="2051906"/>
            <a:ext cx="2895740" cy="168292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smtClean="0">
                <a:solidFill>
                  <a:schemeClr val="tx1"/>
                </a:solidFill>
              </a:rPr>
              <a:t>働きたいと思う全ての方の就職を支援</a:t>
            </a:r>
            <a:endParaRPr lang="en-US" altLang="ja-JP" sz="1200" u="sng" dirty="0" smtClean="0">
              <a:solidFill>
                <a:schemeClr val="tx1"/>
              </a:solidFill>
            </a:endParaRPr>
          </a:p>
          <a:p>
            <a:pPr algn="just">
              <a:lnSpc>
                <a:spcPts val="1400"/>
              </a:lnSpc>
            </a:pPr>
            <a:r>
              <a:rPr lang="ja-JP" altLang="en-US" sz="1100" dirty="0" smtClean="0">
                <a:solidFill>
                  <a:schemeClr val="tx1"/>
                </a:solidFill>
              </a:rPr>
              <a:t>〇</a:t>
            </a:r>
            <a:r>
              <a:rPr lang="ja-JP" altLang="en-US" sz="1100" b="1" dirty="0" smtClean="0">
                <a:solidFill>
                  <a:schemeClr val="tx1"/>
                </a:solidFill>
              </a:rPr>
              <a:t>キャリアカウンセリングの実施</a:t>
            </a:r>
            <a:endParaRPr lang="en-US" altLang="ja-JP" sz="1100" b="1" dirty="0" smtClean="0">
              <a:solidFill>
                <a:schemeClr val="tx1"/>
              </a:solidFill>
            </a:endParaRPr>
          </a:p>
          <a:p>
            <a:pPr marL="85725" indent="-85725" algn="just">
              <a:lnSpc>
                <a:spcPts val="1400"/>
              </a:lnSpc>
            </a:pPr>
            <a:r>
              <a:rPr lang="ja-JP" altLang="en-US" sz="1100" dirty="0">
                <a:solidFill>
                  <a:schemeClr val="tx1"/>
                </a:solidFill>
              </a:rPr>
              <a:t>・</a:t>
            </a:r>
            <a:r>
              <a:rPr lang="ja-JP" altLang="en-US" sz="1100" dirty="0" smtClean="0">
                <a:solidFill>
                  <a:schemeClr val="tx1"/>
                </a:solidFill>
              </a:rPr>
              <a:t>キャリアカウンセリングを通じて、適性の見極めや職業選択の幅を広げる就職を支援。</a:t>
            </a:r>
            <a:endParaRPr lang="en-US" altLang="ja-JP" sz="1100" dirty="0" smtClean="0">
              <a:solidFill>
                <a:schemeClr val="tx1"/>
              </a:solidFill>
            </a:endParaRPr>
          </a:p>
          <a:p>
            <a:pPr marL="85725" indent="-85725" algn="just">
              <a:lnSpc>
                <a:spcPts val="1400"/>
              </a:lnSpc>
            </a:pPr>
            <a:r>
              <a:rPr lang="ja-JP" altLang="en-US" sz="1100" dirty="0" smtClean="0">
                <a:solidFill>
                  <a:schemeClr val="tx1"/>
                </a:solidFill>
              </a:rPr>
              <a:t>・再就職をめざす女性等への子育てと仕事との両立</a:t>
            </a:r>
            <a:r>
              <a:rPr lang="ja-JP" altLang="en-US" sz="1100" dirty="0">
                <a:solidFill>
                  <a:schemeClr val="tx1"/>
                </a:solidFill>
              </a:rPr>
              <a:t>を</a:t>
            </a:r>
            <a:r>
              <a:rPr lang="ja-JP" altLang="en-US" sz="1100" dirty="0" smtClean="0">
                <a:solidFill>
                  <a:schemeClr val="tx1"/>
                </a:solidFill>
              </a:rPr>
              <a:t>支援。</a:t>
            </a:r>
            <a:endParaRPr lang="en-US" altLang="ja-JP" sz="1100" dirty="0">
              <a:solidFill>
                <a:schemeClr val="tx1"/>
              </a:solidFill>
            </a:endParaRPr>
          </a:p>
          <a:p>
            <a:pPr algn="just">
              <a:lnSpc>
                <a:spcPts val="1400"/>
              </a:lnSpc>
            </a:pPr>
            <a:r>
              <a:rPr lang="ja-JP" altLang="en-US" sz="1100" dirty="0" smtClean="0">
                <a:solidFill>
                  <a:schemeClr val="tx1"/>
                </a:solidFill>
              </a:rPr>
              <a:t>〇</a:t>
            </a:r>
            <a:r>
              <a:rPr lang="ja-JP" altLang="en-US" sz="1100" b="1" dirty="0" smtClean="0">
                <a:solidFill>
                  <a:schemeClr val="tx1"/>
                </a:solidFill>
              </a:rPr>
              <a:t>セミナーやイベントの開催</a:t>
            </a:r>
            <a:endParaRPr lang="en-US" altLang="ja-JP" sz="1100" b="1" dirty="0" smtClean="0">
              <a:solidFill>
                <a:schemeClr val="tx1"/>
              </a:solidFill>
            </a:endParaRPr>
          </a:p>
          <a:p>
            <a:pPr marL="85725" indent="-85725" algn="just">
              <a:lnSpc>
                <a:spcPts val="1400"/>
              </a:lnSpc>
            </a:pPr>
            <a:r>
              <a:rPr lang="ja-JP" altLang="en-US" sz="1100" dirty="0" smtClean="0">
                <a:solidFill>
                  <a:schemeClr val="tx1"/>
                </a:solidFill>
              </a:rPr>
              <a:t>・就職に役立つセミナーやイベント、企業との交流会、職場体験のプログラムなどを実施。</a:t>
            </a:r>
            <a:endParaRPr lang="en-US" altLang="ja-JP" sz="1100" dirty="0">
              <a:solidFill>
                <a:schemeClr val="tx1"/>
              </a:solidFill>
            </a:endParaRPr>
          </a:p>
        </p:txBody>
      </p:sp>
      <p:sp>
        <p:nvSpPr>
          <p:cNvPr id="102" name="正方形/長方形 101"/>
          <p:cNvSpPr/>
          <p:nvPr/>
        </p:nvSpPr>
        <p:spPr>
          <a:xfrm>
            <a:off x="5248626" y="3410021"/>
            <a:ext cx="2896387" cy="183845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smtClean="0">
                <a:solidFill>
                  <a:schemeClr val="tx1"/>
                </a:solidFill>
              </a:rPr>
              <a:t>中小企業の人材確保を支援</a:t>
            </a:r>
            <a:endParaRPr lang="en-US" altLang="ja-JP" sz="1200" u="sng" dirty="0" smtClean="0">
              <a:solidFill>
                <a:schemeClr val="tx1"/>
              </a:solidFill>
            </a:endParaRPr>
          </a:p>
          <a:p>
            <a:pPr algn="just">
              <a:lnSpc>
                <a:spcPts val="1400"/>
              </a:lnSpc>
            </a:pPr>
            <a:r>
              <a:rPr lang="ja-JP" altLang="en-US" sz="1100" dirty="0" smtClean="0">
                <a:solidFill>
                  <a:schemeClr val="tx1"/>
                </a:solidFill>
              </a:rPr>
              <a:t>〇</a:t>
            </a:r>
            <a:r>
              <a:rPr lang="ja-JP" altLang="en-US" sz="1100" b="1" dirty="0" smtClean="0">
                <a:solidFill>
                  <a:schemeClr val="tx1"/>
                </a:solidFill>
              </a:rPr>
              <a:t>相談窓口の</a:t>
            </a:r>
            <a:r>
              <a:rPr lang="ja-JP" altLang="en-US" sz="1100" b="1" dirty="0">
                <a:solidFill>
                  <a:schemeClr val="tx1"/>
                </a:solidFill>
              </a:rPr>
              <a:t>運営</a:t>
            </a:r>
            <a:endParaRPr lang="en-US" altLang="ja-JP" sz="1100" b="1" dirty="0" smtClean="0">
              <a:solidFill>
                <a:schemeClr val="tx1"/>
              </a:solidFill>
            </a:endParaRPr>
          </a:p>
          <a:p>
            <a:pPr marL="85725" indent="-85725" algn="just">
              <a:lnSpc>
                <a:spcPts val="1400"/>
              </a:lnSpc>
            </a:pPr>
            <a:r>
              <a:rPr lang="ja-JP" altLang="en-US" sz="1100" dirty="0" smtClean="0">
                <a:solidFill>
                  <a:schemeClr val="tx1"/>
                </a:solidFill>
              </a:rPr>
              <a:t>・人材確保に関する課題を可視化し、課題解決に向けたメニューを提案する相談窓口を運営。</a:t>
            </a:r>
            <a:endParaRPr lang="en-US" altLang="ja-JP" sz="1100" dirty="0" smtClean="0">
              <a:solidFill>
                <a:schemeClr val="tx1"/>
              </a:solidFill>
            </a:endParaRPr>
          </a:p>
          <a:p>
            <a:pPr algn="just">
              <a:lnSpc>
                <a:spcPts val="1400"/>
              </a:lnSpc>
            </a:pPr>
            <a:r>
              <a:rPr lang="ja-JP" altLang="en-US" sz="1100" dirty="0" smtClean="0">
                <a:solidFill>
                  <a:schemeClr val="tx1"/>
                </a:solidFill>
              </a:rPr>
              <a:t>〇</a:t>
            </a:r>
            <a:r>
              <a:rPr lang="ja-JP" altLang="en-US" sz="1100" b="1" dirty="0" smtClean="0">
                <a:solidFill>
                  <a:schemeClr val="tx1"/>
                </a:solidFill>
              </a:rPr>
              <a:t>セミナーやイベントの開催</a:t>
            </a:r>
            <a:endParaRPr lang="en-US" altLang="ja-JP" sz="1100" b="1" dirty="0" smtClean="0">
              <a:solidFill>
                <a:schemeClr val="tx1"/>
              </a:solidFill>
            </a:endParaRPr>
          </a:p>
          <a:p>
            <a:pPr marL="85725" indent="-85725" algn="just">
              <a:lnSpc>
                <a:spcPts val="1400"/>
              </a:lnSpc>
            </a:pPr>
            <a:r>
              <a:rPr lang="ja-JP" altLang="en-US" sz="1100" dirty="0" smtClean="0">
                <a:solidFill>
                  <a:schemeClr val="tx1"/>
                </a:solidFill>
              </a:rPr>
              <a:t>・人材確保や社員の定着、職場環境の改善など、様々なテーマでセミナーや研修を実施。</a:t>
            </a:r>
            <a:endParaRPr lang="en-US" altLang="ja-JP" sz="1100" dirty="0" smtClean="0">
              <a:solidFill>
                <a:schemeClr val="tx1"/>
              </a:solidFill>
            </a:endParaRPr>
          </a:p>
          <a:p>
            <a:pPr algn="just">
              <a:lnSpc>
                <a:spcPts val="1400"/>
              </a:lnSpc>
            </a:pPr>
            <a:r>
              <a:rPr lang="ja-JP" altLang="en-US" sz="1100" dirty="0" smtClean="0">
                <a:solidFill>
                  <a:schemeClr val="tx1"/>
                </a:solidFill>
              </a:rPr>
              <a:t>〇</a:t>
            </a:r>
            <a:r>
              <a:rPr lang="ja-JP" altLang="en-US" sz="1100" b="1" dirty="0" smtClean="0">
                <a:solidFill>
                  <a:schemeClr val="tx1"/>
                </a:solidFill>
              </a:rPr>
              <a:t>企業説明会等の開催</a:t>
            </a:r>
            <a:endParaRPr lang="en-US" altLang="ja-JP" sz="1100" b="1" dirty="0" smtClean="0">
              <a:solidFill>
                <a:schemeClr val="tx1"/>
              </a:solidFill>
            </a:endParaRPr>
          </a:p>
          <a:p>
            <a:pPr marL="85725" indent="-85725" algn="just">
              <a:lnSpc>
                <a:spcPts val="1400"/>
              </a:lnSpc>
            </a:pPr>
            <a:r>
              <a:rPr lang="ja-JP" altLang="en-US" sz="1100" dirty="0" smtClean="0">
                <a:solidFill>
                  <a:schemeClr val="tx1"/>
                </a:solidFill>
              </a:rPr>
              <a:t>・求職者との交流会や説明会の開催を通じて、マッチングを支援。</a:t>
            </a:r>
            <a:endParaRPr lang="en-US" altLang="ja-JP" sz="1100" dirty="0">
              <a:solidFill>
                <a:schemeClr val="tx1"/>
              </a:solidFill>
            </a:endParaRPr>
          </a:p>
        </p:txBody>
      </p:sp>
      <p:sp>
        <p:nvSpPr>
          <p:cNvPr id="103" name="大かっこ 102"/>
          <p:cNvSpPr/>
          <p:nvPr/>
        </p:nvSpPr>
        <p:spPr>
          <a:xfrm>
            <a:off x="827584" y="5594763"/>
            <a:ext cx="5649520" cy="246723"/>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en-US" altLang="ja-JP" sz="1200" b="1" dirty="0" smtClean="0">
                <a:effectLst>
                  <a:outerShdw blurRad="38100" dist="38100" dir="2700000" algn="tl">
                    <a:srgbClr val="000000">
                      <a:alpha val="43137"/>
                    </a:srgbClr>
                  </a:outerShdw>
                </a:effectLst>
              </a:rPr>
              <a:t>OSAKA</a:t>
            </a:r>
            <a:r>
              <a:rPr lang="ja-JP" altLang="en-US" sz="1200" b="1" dirty="0" smtClean="0">
                <a:effectLst>
                  <a:outerShdw blurRad="38100" dist="38100" dir="2700000" algn="tl">
                    <a:srgbClr val="000000">
                      <a:alpha val="43137"/>
                    </a:srgbClr>
                  </a:outerShdw>
                </a:effectLst>
              </a:rPr>
              <a:t>しごとフィールドと連携して実施する事業</a:t>
            </a:r>
            <a:endParaRPr lang="en-US" altLang="ja-JP" sz="1200" b="1" dirty="0" smtClean="0">
              <a:effectLst>
                <a:outerShdw blurRad="38100" dist="38100" dir="2700000" algn="tl">
                  <a:srgbClr val="000000">
                    <a:alpha val="43137"/>
                  </a:srgbClr>
                </a:outerShdw>
              </a:effectLst>
            </a:endParaRPr>
          </a:p>
        </p:txBody>
      </p:sp>
      <p:sp>
        <p:nvSpPr>
          <p:cNvPr id="104" name="右矢印吹き出し 103"/>
          <p:cNvSpPr/>
          <p:nvPr/>
        </p:nvSpPr>
        <p:spPr>
          <a:xfrm rot="16200000">
            <a:off x="3784538" y="3137321"/>
            <a:ext cx="1071846" cy="5975685"/>
          </a:xfrm>
          <a:prstGeom prst="rightArrowCallou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200" b="1" dirty="0" smtClean="0">
                <a:solidFill>
                  <a:schemeClr val="tx1"/>
                </a:solidFill>
              </a:rPr>
              <a:t>大阪府地域若者サポートステーション</a:t>
            </a:r>
            <a:endParaRPr kumimoji="1" lang="en-US" altLang="ja-JP" sz="1200" b="1" dirty="0" smtClean="0">
              <a:solidFill>
                <a:schemeClr val="tx1"/>
              </a:solidFill>
            </a:endParaRPr>
          </a:p>
          <a:p>
            <a:pPr algn="ctr"/>
            <a:r>
              <a:rPr lang="ja-JP" altLang="en-US" sz="1200" dirty="0" smtClean="0">
                <a:solidFill>
                  <a:schemeClr val="tx1"/>
                </a:solidFill>
              </a:rPr>
              <a:t>・</a:t>
            </a:r>
            <a:r>
              <a:rPr lang="en-US" altLang="ja-JP" sz="1200" dirty="0" smtClean="0">
                <a:solidFill>
                  <a:schemeClr val="tx1"/>
                </a:solidFill>
              </a:rPr>
              <a:t>15</a:t>
            </a:r>
            <a:r>
              <a:rPr lang="ja-JP" altLang="en-US" sz="1200" dirty="0" smtClean="0">
                <a:solidFill>
                  <a:schemeClr val="tx1"/>
                </a:solidFill>
              </a:rPr>
              <a:t>歳から</a:t>
            </a:r>
            <a:r>
              <a:rPr lang="en-US" altLang="ja-JP" sz="1200" dirty="0">
                <a:solidFill>
                  <a:schemeClr val="tx1"/>
                </a:solidFill>
              </a:rPr>
              <a:t>49</a:t>
            </a:r>
            <a:r>
              <a:rPr lang="ja-JP" altLang="en-US" sz="1200" dirty="0" smtClean="0">
                <a:solidFill>
                  <a:schemeClr val="tx1"/>
                </a:solidFill>
              </a:rPr>
              <a:t>歳までの若年無業者を対象とした就職支援</a:t>
            </a:r>
            <a:endParaRPr kumimoji="1" lang="ja-JP" altLang="en-US" sz="1100" dirty="0">
              <a:solidFill>
                <a:schemeClr val="tx1"/>
              </a:solidFill>
            </a:endParaRPr>
          </a:p>
        </p:txBody>
      </p:sp>
      <p:sp>
        <p:nvSpPr>
          <p:cNvPr id="5" name="上下矢印 4"/>
          <p:cNvSpPr/>
          <p:nvPr/>
        </p:nvSpPr>
        <p:spPr>
          <a:xfrm>
            <a:off x="1271360" y="3948601"/>
            <a:ext cx="598471" cy="891983"/>
          </a:xfrm>
          <a:prstGeom prst="upDownArrow">
            <a:avLst>
              <a:gd name="adj1" fmla="val 50000"/>
              <a:gd name="adj2" fmla="val 35676"/>
            </a:avLst>
          </a:prstGeom>
          <a:gradFill flip="none" rotWithShape="1">
            <a:gsLst>
              <a:gs pos="0">
                <a:srgbClr val="66FF33">
                  <a:shade val="30000"/>
                  <a:satMod val="115000"/>
                </a:srgbClr>
              </a:gs>
              <a:gs pos="50000">
                <a:srgbClr val="66FF33">
                  <a:shade val="67500"/>
                  <a:satMod val="115000"/>
                </a:srgbClr>
              </a:gs>
              <a:gs pos="100000">
                <a:srgbClr val="66FF3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18"/>
          <p:cNvSpPr>
            <a:spLocks noChangeArrowheads="1"/>
          </p:cNvSpPr>
          <p:nvPr/>
        </p:nvSpPr>
        <p:spPr bwMode="auto">
          <a:xfrm>
            <a:off x="154646" y="4133522"/>
            <a:ext cx="2831898" cy="53620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r>
              <a:rPr lang="ja-JP" altLang="en-US" sz="1300" b="1" dirty="0">
                <a:solidFill>
                  <a:prstClr val="black"/>
                </a:solidFill>
                <a:latin typeface="HGPｺﾞｼｯｸM" pitchFamily="50" charset="-128"/>
                <a:ea typeface="HGPｺﾞｼｯｸM" pitchFamily="50" charset="-128"/>
                <a:cs typeface="Times New Roman" pitchFamily="18" charset="0"/>
              </a:rPr>
              <a:t>一体的</a:t>
            </a:r>
            <a:r>
              <a:rPr lang="ja-JP" altLang="en-US" sz="1300" b="1" dirty="0" smtClean="0">
                <a:solidFill>
                  <a:prstClr val="black"/>
                </a:solidFill>
                <a:latin typeface="HGPｺﾞｼｯｸM" pitchFamily="50" charset="-128"/>
                <a:ea typeface="HGPｺﾞｼｯｸM" pitchFamily="50" charset="-128"/>
                <a:cs typeface="Times New Roman" pitchFamily="18" charset="0"/>
              </a:rPr>
              <a:t>実施に</a:t>
            </a:r>
            <a:r>
              <a:rPr lang="ja-JP" altLang="en-US" sz="1300" b="1" dirty="0">
                <a:solidFill>
                  <a:prstClr val="black"/>
                </a:solidFill>
                <a:latin typeface="HGPｺﾞｼｯｸM" pitchFamily="50" charset="-128"/>
                <a:ea typeface="HGPｺﾞｼｯｸM" pitchFamily="50" charset="-128"/>
                <a:cs typeface="Times New Roman" pitchFamily="18" charset="0"/>
              </a:rPr>
              <a:t>よる</a:t>
            </a:r>
            <a:endParaRPr lang="en-US" altLang="ja-JP" sz="1300" b="1" dirty="0">
              <a:solidFill>
                <a:prstClr val="black"/>
              </a:solidFill>
              <a:latin typeface="HGPｺﾞｼｯｸM" pitchFamily="50" charset="-128"/>
              <a:ea typeface="HGPｺﾞｼｯｸM" pitchFamily="50" charset="-128"/>
              <a:cs typeface="Times New Roman" pitchFamily="18" charset="0"/>
            </a:endParaRPr>
          </a:p>
          <a:p>
            <a:pPr algn="ctr"/>
            <a:r>
              <a:rPr lang="ja-JP" altLang="en-US" sz="1300" b="1" dirty="0">
                <a:solidFill>
                  <a:prstClr val="black"/>
                </a:solidFill>
                <a:latin typeface="HGPｺﾞｼｯｸM" pitchFamily="50" charset="-128"/>
                <a:ea typeface="HGPｺﾞｼｯｸM" pitchFamily="50" charset="-128"/>
                <a:cs typeface="Times New Roman" pitchFamily="18" charset="0"/>
              </a:rPr>
              <a:t>相乗効果</a:t>
            </a:r>
            <a:endParaRPr lang="en-US" altLang="ja-JP" sz="1300" b="1" dirty="0">
              <a:solidFill>
                <a:prstClr val="black"/>
              </a:solidFill>
              <a:latin typeface="HGPｺﾞｼｯｸM" pitchFamily="50" charset="-128"/>
              <a:ea typeface="HGPｺﾞｼｯｸM" pitchFamily="50" charset="-128"/>
              <a:cs typeface="Times New Roman" pitchFamily="18" charset="0"/>
            </a:endParaRPr>
          </a:p>
        </p:txBody>
      </p:sp>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29</a:t>
            </a:fld>
            <a:endParaRPr lang="ja-JP" altLang="en-US" dirty="0">
              <a:solidFill>
                <a:prstClr val="black"/>
              </a:solidFill>
            </a:endParaRPr>
          </a:p>
        </p:txBody>
      </p:sp>
    </p:spTree>
    <p:extLst>
      <p:ext uri="{BB962C8B-B14F-4D97-AF65-F5344CB8AC3E}">
        <p14:creationId xmlns:p14="http://schemas.microsoft.com/office/powerpoint/2010/main" val="6497505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30</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正方形/長方形 1"/>
          <p:cNvSpPr/>
          <p:nvPr/>
        </p:nvSpPr>
        <p:spPr>
          <a:xfrm>
            <a:off x="320703" y="620688"/>
            <a:ext cx="8460940" cy="6124754"/>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は結婚・出産期に当たる年代に一旦低下し、育児が落ち着いた時期に再び上昇するという「Ｍ字カーブ」を描いています。大阪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は、新卒時には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男女に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大きな差がないにもかかわらず、その後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台後半までに女性は男性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ほど有業率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が上がらず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男女の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差が拡大する「第１のギャップ問題」や、全国平均に比べて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字の谷が深い（出産後の再就職割合が低い「第２・第３のギャップ問題」）ことが指摘されています。 </a:t>
            </a:r>
            <a:r>
              <a:rPr lang="ja-JP" altLang="en-US" sz="1400" dirty="0">
                <a:cs typeface="Meiryo UI" panose="020B0604030504040204" pitchFamily="50" charset="-128"/>
              </a:rPr>
              <a:t>（➡</a:t>
            </a:r>
            <a:r>
              <a:rPr lang="en-US" altLang="ja-JP" sz="1400" dirty="0" smtClean="0">
                <a:cs typeface="Meiryo UI" panose="020B0604030504040204" pitchFamily="50" charset="-128"/>
              </a:rPr>
              <a:t>Topic</a:t>
            </a:r>
            <a:r>
              <a:rPr lang="ja-JP" altLang="en-US" sz="1400" dirty="0" smtClean="0">
                <a:cs typeface="Meiryo UI" panose="020B0604030504040204" pitchFamily="50" charset="-128"/>
              </a:rPr>
              <a:t>④：女性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400" dirty="0">
                <a:cs typeface="Meiryo UI" panose="020B0604030504040204" pitchFamily="50" charset="-128"/>
              </a:rPr>
              <a:t>の</a:t>
            </a:r>
            <a:r>
              <a:rPr lang="en-US" altLang="ja-JP" sz="1400" dirty="0">
                <a:cs typeface="Meiryo UI" panose="020B0604030504040204" pitchFamily="50" charset="-128"/>
              </a:rPr>
              <a:t>3</a:t>
            </a:r>
            <a:r>
              <a:rPr lang="ja-JP" altLang="en-US" sz="1400" dirty="0" err="1">
                <a:cs typeface="Meiryo UI" panose="020B0604030504040204" pitchFamily="50" charset="-128"/>
              </a:rPr>
              <a:t>つの</a:t>
            </a:r>
            <a:r>
              <a:rPr lang="ja-JP" altLang="en-US" sz="1400" dirty="0">
                <a:cs typeface="Meiryo UI" panose="020B0604030504040204" pitchFamily="50" charset="-128"/>
              </a:rPr>
              <a:t>ギャップ）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は全国でワースト３位であるなど（</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歳・総務省「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年就業構造基本調査」）出産・子育てとの両立が難しく、就業が進んでいない状況となっています。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人口減少社会において、活力ある大阪を実現するためには、あらゆる分野において女性が活躍するための支援が求められています。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すべての女性がいきいきと活躍することができるよう、仕事と生活の調和（ワーク・ライフ・バランス）の推進や、「男女いきいき」事業者登録・認証・表彰制度の活用により、働き続けるための職場環境の整備を進めるとともに、男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も含めた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働き方の見直しを進めます。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行政と経済団体、大学等が相互に連携・協力し、オール大阪で女性活躍推進の機運を盛り上げるため、平成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月に設置した「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女性活躍推進会議」を通じ、社会のあらゆる分野で女性の就業促進・定着を図るとともに、企業経営者等の意識改革や就業前の学生のキャリア形成を進めます。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女性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や若者等に対し、キャリアカウンセリングやセミナー等を通して、職種志向を拡大し、安定就職に繋げます。更に就職後の早期離職を防止するための定着支援を実施します。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また、出産・育児等で離職した女性の再就職を支援するため、</a:t>
            </a:r>
            <a:r>
              <a:rPr lang="ja-JP" altLang="ja-JP" sz="1400" dirty="0"/>
              <a:t>保育所利用活動と就職活動を行うママへ</a:t>
            </a:r>
            <a:r>
              <a:rPr lang="ja-JP" altLang="ja-JP" sz="1400" dirty="0" smtClean="0"/>
              <a:t>の</a:t>
            </a:r>
            <a:r>
              <a:rPr lang="ja-JP" altLang="en-US" sz="1400" dirty="0" smtClean="0"/>
              <a:t>カウンセ</a:t>
            </a:r>
            <a:endParaRPr lang="en-US" altLang="ja-JP" sz="1400" dirty="0" smtClean="0"/>
          </a:p>
          <a:p>
            <a:r>
              <a:rPr lang="ja-JP" altLang="en-US" sz="1400" dirty="0"/>
              <a:t>　</a:t>
            </a:r>
            <a:r>
              <a:rPr lang="ja-JP" altLang="en-US" sz="1400" dirty="0" smtClean="0"/>
              <a:t> ラー</a:t>
            </a:r>
            <a:r>
              <a:rPr lang="ja-JP" altLang="ja-JP" sz="1400" dirty="0" smtClean="0"/>
              <a:t>による支援</a:t>
            </a:r>
            <a:r>
              <a:rPr lang="ja-JP" altLang="ja-JP" sz="1400" dirty="0"/>
              <a:t>を行</a:t>
            </a:r>
            <a:r>
              <a:rPr lang="ja-JP" altLang="en-US" sz="1400" dirty="0"/>
              <a:t>うとともに、企業に</a:t>
            </a:r>
            <a:r>
              <a:rPr lang="ja-JP" altLang="en-US" sz="1400" dirty="0" smtClean="0"/>
              <a:t>対する事業</a:t>
            </a:r>
            <a:r>
              <a:rPr lang="ja-JP" altLang="en-US" sz="1400" dirty="0"/>
              <a:t>所内保育施設の</a:t>
            </a:r>
            <a:r>
              <a:rPr lang="ja-JP" altLang="en-US" sz="1400" dirty="0" smtClean="0"/>
              <a:t>開設支援</a:t>
            </a:r>
            <a:r>
              <a:rPr lang="ja-JP" altLang="en-US" sz="1400" dirty="0"/>
              <a:t>を行っています。</a:t>
            </a:r>
            <a:endParaRPr lang="en-US" altLang="ja-JP" sz="1400" dirty="0"/>
          </a:p>
          <a:p>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t>ワーク・ライフ・バランス</a:t>
            </a:r>
            <a:r>
              <a:rPr lang="ja-JP" altLang="en-US" sz="1400" dirty="0"/>
              <a:t>を推進するため、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企業の取組みのモデルとなるよう、府においても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「大阪府特定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行</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動計画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」に基づき、積極的に府職員の仕事と生活の調和に向けた取組みを進めます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093524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9" name="正方形/長方形 8"/>
          <p:cNvSpPr/>
          <p:nvPr/>
        </p:nvSpPr>
        <p:spPr>
          <a:xfrm>
            <a:off x="341530" y="692696"/>
            <a:ext cx="8460940"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lvl="0" indent="-457200" algn="just"/>
            <a:r>
              <a:rPr lang="en-US" altLang="ja-JP" sz="1400" b="1" dirty="0" smtClean="0">
                <a:solidFill>
                  <a:schemeClr val="tx1"/>
                </a:solidFill>
              </a:rPr>
              <a:t>Topic</a:t>
            </a:r>
            <a:r>
              <a:rPr lang="ja-JP" altLang="en-US" sz="1400" b="1" dirty="0" smtClean="0">
                <a:solidFill>
                  <a:schemeClr val="tx1"/>
                </a:solidFill>
              </a:rPr>
              <a:t>④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女性有業率の３つのギャップ</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女性の有業率の特徴として、男性と比べて、３つのギャップが認められており、このギャップをいかに解消するかが女性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業率向上の「鍵」となっています。</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第１のギャップ・・・・若年期（男性と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比べて有業率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が低い）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第２のギャップ・・・・妊娠・出産による離職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第３のギャップ・・・・子育てが一段落ついた後の再就職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第１のギャップ問題」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若年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の有業率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を高めるため、働く意欲の向上、「働き続ける力」の習得につながる人材育成</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プログラムを開発し、ＯＳＡＫＡしごとフィールドにおいて求職者向けセミナーを実施しています</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・第３のギャップ問題」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子育て期及び子育て後においても働き続けられる職場環境の整備を進めるため、経営者・管理職の意識改革等を図ります。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働きたいママ」の再就職支援のため、</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しごとフィールドでキャリアカウンセリングや保育所等情報の提供、就職活動中の子どもの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一時保育サービス</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をワンストップでおこないます</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0494" y="4129929"/>
            <a:ext cx="2047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264" y="5288997"/>
            <a:ext cx="17145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31</a:t>
            </a:fld>
            <a:endParaRPr lang="ja-JP" altLang="en-US" dirty="0">
              <a:solidFill>
                <a:prstClr val="black"/>
              </a:solidFill>
            </a:endParaRPr>
          </a:p>
        </p:txBody>
      </p:sp>
      <p:sp>
        <p:nvSpPr>
          <p:cNvPr id="16" name="テキスト ボックス 15"/>
          <p:cNvSpPr txBox="1"/>
          <p:nvPr/>
        </p:nvSpPr>
        <p:spPr>
          <a:xfrm>
            <a:off x="5222283" y="6417438"/>
            <a:ext cx="792857" cy="230832"/>
          </a:xfrm>
          <a:prstGeom prst="rect">
            <a:avLst/>
          </a:prstGeom>
          <a:noFill/>
        </p:spPr>
        <p:txBody>
          <a:bodyPr wrap="square" rtlCol="0">
            <a:spAutoFit/>
          </a:bodyPr>
          <a:lstStyle/>
          <a:p>
            <a:r>
              <a:rPr lang="ja-JP" altLang="en-US" sz="900" dirty="0" smtClean="0"/>
              <a:t>（歳）</a:t>
            </a:r>
            <a:endParaRPr kumimoji="1" lang="ja-JP" altLang="en-US" sz="900" dirty="0"/>
          </a:p>
        </p:txBody>
      </p:sp>
      <p:sp>
        <p:nvSpPr>
          <p:cNvPr id="31" name="テキスト ボックス 30"/>
          <p:cNvSpPr txBox="1"/>
          <p:nvPr/>
        </p:nvSpPr>
        <p:spPr>
          <a:xfrm>
            <a:off x="474332" y="3921031"/>
            <a:ext cx="2912172" cy="276999"/>
          </a:xfrm>
          <a:prstGeom prst="rect">
            <a:avLst/>
          </a:prstGeom>
          <a:noFill/>
        </p:spPr>
        <p:txBody>
          <a:bodyPr wrap="square" rtlCol="0">
            <a:spAutoFit/>
          </a:bodyPr>
          <a:lstStyle/>
          <a:p>
            <a:r>
              <a:rPr lang="ja-JP" altLang="en-US" sz="1200" b="1" dirty="0">
                <a:solidFill>
                  <a:prstClr val="black"/>
                </a:solidFill>
                <a:latin typeface="Meiryo UI"/>
                <a:ea typeface="Meiryo UI"/>
              </a:rPr>
              <a:t>■　年代別女性</a:t>
            </a:r>
            <a:r>
              <a:rPr lang="ja-JP" altLang="en-US" sz="1200" b="1" dirty="0" smtClean="0">
                <a:solidFill>
                  <a:prstClr val="black"/>
                </a:solidFill>
                <a:latin typeface="Meiryo UI"/>
                <a:ea typeface="Meiryo UI"/>
              </a:rPr>
              <a:t>の</a:t>
            </a:r>
            <a:r>
              <a:rPr lang="ja-JP" altLang="en-US" sz="1200" b="1" dirty="0">
                <a:solidFill>
                  <a:prstClr val="black"/>
                </a:solidFill>
                <a:latin typeface="Meiryo UI"/>
                <a:ea typeface="Meiryo UI"/>
              </a:rPr>
              <a:t>有業</a:t>
            </a:r>
            <a:r>
              <a:rPr lang="ja-JP" altLang="en-US" sz="1200" b="1" dirty="0" smtClean="0">
                <a:solidFill>
                  <a:prstClr val="black"/>
                </a:solidFill>
                <a:latin typeface="Meiryo UI"/>
                <a:ea typeface="Meiryo UI"/>
              </a:rPr>
              <a:t>率</a:t>
            </a:r>
            <a:endParaRPr lang="ja-JP" altLang="en-US" sz="1200" b="1" dirty="0">
              <a:solidFill>
                <a:prstClr val="black"/>
              </a:solidFill>
              <a:latin typeface="Meiryo UI"/>
              <a:ea typeface="Meiryo UI"/>
            </a:endParaRPr>
          </a:p>
        </p:txBody>
      </p:sp>
      <p:graphicFrame>
        <p:nvGraphicFramePr>
          <p:cNvPr id="32" name="グラフ 31" title="■"/>
          <p:cNvGraphicFramePr>
            <a:graphicFrameLocks/>
          </p:cNvGraphicFramePr>
          <p:nvPr>
            <p:extLst>
              <p:ext uri="{D42A27DB-BD31-4B8C-83A1-F6EECF244321}">
                <p14:modId xmlns:p14="http://schemas.microsoft.com/office/powerpoint/2010/main" val="1784101005"/>
              </p:ext>
            </p:extLst>
          </p:nvPr>
        </p:nvGraphicFramePr>
        <p:xfrm>
          <a:off x="571084" y="4089849"/>
          <a:ext cx="5043239" cy="2479695"/>
        </p:xfrm>
        <a:graphic>
          <a:graphicData uri="http://schemas.openxmlformats.org/drawingml/2006/chart">
            <c:chart xmlns:c="http://schemas.openxmlformats.org/drawingml/2006/chart" xmlns:r="http://schemas.openxmlformats.org/officeDocument/2006/relationships" r:id="rId4"/>
          </a:graphicData>
        </a:graphic>
      </p:graphicFrame>
      <p:cxnSp>
        <p:nvCxnSpPr>
          <p:cNvPr id="33" name="直線矢印コネクタ 32"/>
          <p:cNvCxnSpPr/>
          <p:nvPr/>
        </p:nvCxnSpPr>
        <p:spPr>
          <a:xfrm flipH="1">
            <a:off x="1819151" y="4467362"/>
            <a:ext cx="1" cy="476466"/>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2918422" y="4403813"/>
            <a:ext cx="2320" cy="8717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4040060" y="4378439"/>
            <a:ext cx="0" cy="897107"/>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819411" y="4572743"/>
            <a:ext cx="554360" cy="3219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第１の</a:t>
            </a:r>
          </a:p>
          <a:p>
            <a:r>
              <a:rPr lang="ja-JP" altLang="en-US" sz="900" dirty="0">
                <a:solidFill>
                  <a:prstClr val="black"/>
                </a:solidFill>
                <a:latin typeface="Meiryo UI"/>
                <a:ea typeface="Meiryo UI"/>
              </a:rPr>
              <a:t>ギャップ</a:t>
            </a:r>
          </a:p>
        </p:txBody>
      </p:sp>
      <p:sp>
        <p:nvSpPr>
          <p:cNvPr id="37" name="テキスト ボックス 36"/>
          <p:cNvSpPr txBox="1"/>
          <p:nvPr/>
        </p:nvSpPr>
        <p:spPr>
          <a:xfrm>
            <a:off x="2896591" y="4676230"/>
            <a:ext cx="554360" cy="323921"/>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第２の</a:t>
            </a:r>
          </a:p>
          <a:p>
            <a:r>
              <a:rPr lang="ja-JP" altLang="en-US" sz="900" dirty="0">
                <a:solidFill>
                  <a:prstClr val="black"/>
                </a:solidFill>
                <a:latin typeface="Meiryo UI"/>
                <a:ea typeface="Meiryo UI"/>
              </a:rPr>
              <a:t>ギャップ</a:t>
            </a:r>
          </a:p>
        </p:txBody>
      </p:sp>
      <p:sp>
        <p:nvSpPr>
          <p:cNvPr id="38" name="テキスト ボックス 37"/>
          <p:cNvSpPr txBox="1"/>
          <p:nvPr/>
        </p:nvSpPr>
        <p:spPr>
          <a:xfrm>
            <a:off x="4040060" y="4658172"/>
            <a:ext cx="554360" cy="3600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第３の</a:t>
            </a:r>
          </a:p>
          <a:p>
            <a:r>
              <a:rPr lang="ja-JP" altLang="en-US" sz="900" dirty="0">
                <a:solidFill>
                  <a:prstClr val="black"/>
                </a:solidFill>
                <a:latin typeface="Meiryo UI"/>
                <a:ea typeface="Meiryo UI"/>
              </a:rPr>
              <a:t>ギャップ</a:t>
            </a:r>
          </a:p>
        </p:txBody>
      </p:sp>
      <p:sp>
        <p:nvSpPr>
          <p:cNvPr id="39" name="テキスト ボックス 6"/>
          <p:cNvSpPr txBox="1"/>
          <p:nvPr/>
        </p:nvSpPr>
        <p:spPr>
          <a:xfrm>
            <a:off x="5273047" y="4499037"/>
            <a:ext cx="864096"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大阪府・男性</a:t>
            </a:r>
          </a:p>
        </p:txBody>
      </p:sp>
      <p:sp>
        <p:nvSpPr>
          <p:cNvPr id="40" name="テキスト ボックス 4"/>
          <p:cNvSpPr txBox="1"/>
          <p:nvPr/>
        </p:nvSpPr>
        <p:spPr>
          <a:xfrm>
            <a:off x="5317547" y="5384874"/>
            <a:ext cx="723055" cy="411826"/>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全国・女性</a:t>
            </a:r>
          </a:p>
        </p:txBody>
      </p:sp>
      <p:sp>
        <p:nvSpPr>
          <p:cNvPr id="41" name="テキスト ボックス 5"/>
          <p:cNvSpPr txBox="1"/>
          <p:nvPr/>
        </p:nvSpPr>
        <p:spPr>
          <a:xfrm>
            <a:off x="5306617" y="5683213"/>
            <a:ext cx="848412"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大阪府・女性</a:t>
            </a:r>
          </a:p>
        </p:txBody>
      </p:sp>
      <p:cxnSp>
        <p:nvCxnSpPr>
          <p:cNvPr id="42" name="直線矢印コネクタ 41"/>
          <p:cNvCxnSpPr/>
          <p:nvPr/>
        </p:nvCxnSpPr>
        <p:spPr>
          <a:xfrm flipV="1">
            <a:off x="1819151" y="5228641"/>
            <a:ext cx="1" cy="269689"/>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357286" y="4944306"/>
            <a:ext cx="194148" cy="507831"/>
          </a:xfrm>
          <a:prstGeom prst="rect">
            <a:avLst/>
          </a:prstGeom>
          <a:noFill/>
        </p:spPr>
        <p:txBody>
          <a:bodyPr wrap="square" rtlCol="0">
            <a:spAutoFit/>
          </a:bodyPr>
          <a:lstStyle/>
          <a:p>
            <a:r>
              <a:rPr lang="ja-JP" altLang="en-US" sz="900" dirty="0">
                <a:solidFill>
                  <a:prstClr val="black"/>
                </a:solidFill>
                <a:latin typeface="Meiryo UI"/>
                <a:ea typeface="Meiryo UI"/>
              </a:rPr>
              <a:t>有業</a:t>
            </a:r>
            <a:r>
              <a:rPr lang="ja-JP" altLang="en-US" sz="900" dirty="0" smtClean="0">
                <a:solidFill>
                  <a:prstClr val="black"/>
                </a:solidFill>
                <a:latin typeface="Meiryo UI"/>
                <a:ea typeface="Meiryo UI"/>
              </a:rPr>
              <a:t>率</a:t>
            </a:r>
            <a:endParaRPr lang="ja-JP" altLang="en-US" sz="900" dirty="0">
              <a:solidFill>
                <a:prstClr val="black"/>
              </a:solidFill>
              <a:latin typeface="Meiryo UI"/>
              <a:ea typeface="Meiryo UI"/>
            </a:endParaRPr>
          </a:p>
        </p:txBody>
      </p:sp>
      <p:sp>
        <p:nvSpPr>
          <p:cNvPr id="44" name="テキスト ボックス 43"/>
          <p:cNvSpPr txBox="1"/>
          <p:nvPr/>
        </p:nvSpPr>
        <p:spPr>
          <a:xfrm>
            <a:off x="668006" y="6537825"/>
            <a:ext cx="4608080" cy="200055"/>
          </a:xfrm>
          <a:prstGeom prst="rect">
            <a:avLst/>
          </a:prstGeom>
          <a:noFill/>
        </p:spPr>
        <p:txBody>
          <a:bodyPr wrap="square" rtlCol="0">
            <a:spAutoFit/>
          </a:bodyPr>
          <a:lstStyle/>
          <a:p>
            <a:r>
              <a:rPr lang="ja-JP" altLang="en-US" sz="700" dirty="0">
                <a:solidFill>
                  <a:prstClr val="black"/>
                </a:solidFill>
                <a:latin typeface="Meiryo UI"/>
                <a:ea typeface="Meiryo UI"/>
              </a:rPr>
              <a:t>出典：総務省「平成</a:t>
            </a:r>
            <a:r>
              <a:rPr lang="en-US" altLang="ja-JP" sz="700" dirty="0" smtClean="0">
                <a:solidFill>
                  <a:prstClr val="black"/>
                </a:solidFill>
                <a:latin typeface="Meiryo UI"/>
                <a:ea typeface="Meiryo UI"/>
              </a:rPr>
              <a:t>29</a:t>
            </a:r>
            <a:r>
              <a:rPr lang="ja-JP" altLang="en-US" sz="700" dirty="0" smtClean="0">
                <a:solidFill>
                  <a:prstClr val="black"/>
                </a:solidFill>
                <a:latin typeface="Meiryo UI"/>
                <a:ea typeface="Meiryo UI"/>
              </a:rPr>
              <a:t>年</a:t>
            </a:r>
            <a:r>
              <a:rPr lang="ja-JP" altLang="en-US" sz="700" dirty="0">
                <a:solidFill>
                  <a:prstClr val="black"/>
                </a:solidFill>
                <a:latin typeface="Meiryo UI"/>
                <a:ea typeface="Meiryo UI"/>
              </a:rPr>
              <a:t>就業構造基本調査」　ただし</a:t>
            </a:r>
            <a:r>
              <a:rPr lang="ja-JP" altLang="en-US" sz="700" dirty="0" smtClean="0">
                <a:solidFill>
                  <a:prstClr val="black"/>
                </a:solidFill>
                <a:latin typeface="Meiryo UI"/>
                <a:ea typeface="Meiryo UI"/>
              </a:rPr>
              <a:t>、</a:t>
            </a:r>
            <a:r>
              <a:rPr lang="ja-JP" altLang="en-US" sz="700" dirty="0">
                <a:solidFill>
                  <a:prstClr val="black"/>
                </a:solidFill>
                <a:latin typeface="Meiryo UI"/>
                <a:ea typeface="Meiryo UI"/>
              </a:rPr>
              <a:t>有業</a:t>
            </a:r>
            <a:r>
              <a:rPr lang="ja-JP" altLang="en-US" sz="700" dirty="0" smtClean="0">
                <a:solidFill>
                  <a:prstClr val="black"/>
                </a:solidFill>
                <a:latin typeface="Meiryo UI"/>
                <a:ea typeface="Meiryo UI"/>
              </a:rPr>
              <a:t>率</a:t>
            </a:r>
            <a:r>
              <a:rPr lang="ja-JP" altLang="en-US" sz="700" dirty="0">
                <a:solidFill>
                  <a:prstClr val="black"/>
                </a:solidFill>
                <a:latin typeface="Meiryo UI"/>
                <a:ea typeface="Meiryo UI"/>
              </a:rPr>
              <a:t>＝有業者数</a:t>
            </a:r>
            <a:r>
              <a:rPr lang="en-US" altLang="ja-JP" sz="700" dirty="0">
                <a:solidFill>
                  <a:prstClr val="black"/>
                </a:solidFill>
                <a:latin typeface="Meiryo UI"/>
                <a:ea typeface="Meiryo UI"/>
              </a:rPr>
              <a:t>÷</a:t>
            </a:r>
            <a:r>
              <a:rPr lang="ja-JP" altLang="en-US" sz="700" dirty="0">
                <a:solidFill>
                  <a:prstClr val="black"/>
                </a:solidFill>
                <a:latin typeface="Meiryo UI"/>
                <a:ea typeface="Meiryo UI"/>
              </a:rPr>
              <a:t>総数で算出</a:t>
            </a:r>
          </a:p>
        </p:txBody>
      </p:sp>
    </p:spTree>
    <p:extLst>
      <p:ext uri="{BB962C8B-B14F-4D97-AF65-F5344CB8AC3E}">
        <p14:creationId xmlns:p14="http://schemas.microsoft.com/office/powerpoint/2010/main" val="18520996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正方形/長方形 1"/>
          <p:cNvSpPr/>
          <p:nvPr/>
        </p:nvSpPr>
        <p:spPr>
          <a:xfrm>
            <a:off x="308478" y="593395"/>
            <a:ext cx="8656010" cy="6001643"/>
          </a:xfrm>
          <a:prstGeom prst="rect">
            <a:avLst/>
          </a:prstGeom>
        </p:spPr>
        <p:txBody>
          <a:bodyPr wrap="square">
            <a:spAutoFit/>
          </a:bodyPr>
          <a:lstStyle/>
          <a:p>
            <a:pPr marL="180000" lvl="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結婚・妊娠・出産・子育て環境の充実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国の調査では、独身男女の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結婚する意志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があり、希望する子どもの数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以上である一方、未婚率は上昇しており、晩婚化も相まって、夫婦の子ども数は長期的に減少傾向にあるなど、結婚・出産・子育てを希望する人の願いが叶いにくい状況があります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、子どもが生まれても、保育所の待機児童の問題や、小学校に入学する際に保育サービスが十分に受けられない「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問題も指摘されています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「大阪府子ども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総合計画」に基づき、若者が自立し、次の世代の子育てを担い、成長した子どもが再び次の世代の子育てを担っていくという良い循環が続いていくことをめざし、さまざまな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取組みを進めて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あわせて、子どもを安心して産み・育てられる環境づくりを進めます。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P45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基本目標④（１）安全・安心の確保）</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月に策定した「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少子化対策基本指針</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」に基づき、個々の取組について少子化対策としての位置付けを明確化し、少子化対策に着実に取り組んでいきます。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待機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児童の解消に向け、保育所等の施設整備や認定こども園への移行促進など保育の受け皿拡大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の支援に取組むと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ともに、一時預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病児保育や放課後児童クラブなど保護者の多様なニーズに応えることができる体制づくりを市町村と連携してすすめます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妊娠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・出産・子育て期にわたって、地域で安心して子どもを産み育てることができる保健・医療環境づくりを市町村と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連携して進めます。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子育て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世代の女性が働きながら安心して子育てできるよう、「結婚・妊娠・出産・子育ての切れ目のない支援」を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。また、労働問題に関する労働相談や労働法規に関する啓発・情報提供などにより女性が働き続けられるよう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smtClean="0"/>
          </a:p>
          <a:p>
            <a:r>
              <a:rPr lang="ja-JP" altLang="ja-JP" sz="1400" dirty="0" smtClean="0"/>
              <a:t>〇</a:t>
            </a:r>
            <a:r>
              <a:rPr lang="ja-JP" altLang="en-US" sz="1400" dirty="0" smtClean="0"/>
              <a:t>　「小１</a:t>
            </a:r>
            <a:r>
              <a:rPr lang="ja-JP" altLang="en-US" sz="1400" dirty="0"/>
              <a:t>の</a:t>
            </a:r>
            <a:r>
              <a:rPr lang="ja-JP" altLang="en-US" sz="1400" dirty="0" smtClean="0"/>
              <a:t>壁」による子育ての負担軽減を図るため、学校施設を活用した放課後</a:t>
            </a:r>
            <a:r>
              <a:rPr lang="ja-JP" altLang="en-US" sz="1400" dirty="0"/>
              <a:t>児童クラブの拡充を図っています</a:t>
            </a:r>
            <a:r>
              <a:rPr lang="ja-JP" altLang="en-US" sz="1400" dirty="0" smtClean="0"/>
              <a:t>。</a:t>
            </a:r>
            <a:endParaRPr lang="en-US" altLang="ja-JP" sz="1400" dirty="0" smtClean="0"/>
          </a:p>
          <a:p>
            <a:pPr marL="180000" indent="-457200" algn="just"/>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t>近年、大阪府でも生涯未婚率が急伸している状況にあり、少子化の要因である未婚化・晩婚化への対策として、市町村や民間事業者と連携して、出会いの機会の創出や結婚・新生活の応援など結婚を応援する機運の醸成に取組んでいます。</a:t>
            </a:r>
            <a:endParaRPr lang="ja-JP" altLang="ja-JP" sz="1400" dirty="0"/>
          </a:p>
        </p:txBody>
      </p:sp>
      <p:sp>
        <p:nvSpPr>
          <p:cNvPr id="4" name="正方形/長方形 3"/>
          <p:cNvSpPr/>
          <p:nvPr/>
        </p:nvSpPr>
        <p:spPr>
          <a:xfrm>
            <a:off x="8432528" y="651663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32</a:t>
            </a:fld>
            <a:endParaRPr lang="ja-JP" altLang="en-US" dirty="0">
              <a:solidFill>
                <a:prstClr val="black"/>
              </a:solidFill>
            </a:endParaRPr>
          </a:p>
        </p:txBody>
      </p:sp>
    </p:spTree>
    <p:extLst>
      <p:ext uri="{BB962C8B-B14F-4D97-AF65-F5344CB8AC3E}">
        <p14:creationId xmlns:p14="http://schemas.microsoft.com/office/powerpoint/2010/main" val="20480911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197963"/>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smtClean="0"/>
              <a:t>外部環境</a:t>
            </a: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kumimoji="1" lang="en-US" altLang="ja-JP" sz="1400" b="1" dirty="0" smtClean="0"/>
          </a:p>
        </p:txBody>
      </p:sp>
      <p:sp>
        <p:nvSpPr>
          <p:cNvPr id="42" name="角丸四角形 41"/>
          <p:cNvSpPr/>
          <p:nvPr/>
        </p:nvSpPr>
        <p:spPr>
          <a:xfrm>
            <a:off x="5608036" y="1536580"/>
            <a:ext cx="3356451" cy="14137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smtClean="0">
                <a:solidFill>
                  <a:schemeClr val="tx1"/>
                </a:solidFill>
              </a:rPr>
              <a:t>弱　</a:t>
            </a:r>
            <a:r>
              <a:rPr kumimoji="1" lang="ja-JP" altLang="en-US" sz="1400" b="1" dirty="0" err="1" smtClean="0">
                <a:solidFill>
                  <a:schemeClr val="tx1"/>
                </a:solidFill>
              </a:rPr>
              <a:t>み</a:t>
            </a:r>
            <a:endParaRPr kumimoji="1" lang="en-US" altLang="ja-JP" sz="1400" b="1" dirty="0" smtClean="0">
              <a:solidFill>
                <a:schemeClr val="tx1"/>
              </a:solidFill>
            </a:endParaRPr>
          </a:p>
          <a:p>
            <a:pPr algn="ctr"/>
            <a:endParaRPr lang="en-US" altLang="ja-JP" sz="1400" b="1"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536580"/>
            <a:ext cx="2334889" cy="14137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smtClean="0">
                <a:solidFill>
                  <a:schemeClr val="tx1"/>
                </a:solidFill>
              </a:rPr>
              <a:t>強　</a:t>
            </a:r>
            <a:r>
              <a:rPr kumimoji="1" lang="ja-JP" altLang="en-US" sz="1400" b="1" dirty="0" err="1" smtClean="0">
                <a:solidFill>
                  <a:schemeClr val="tx1"/>
                </a:solidFill>
              </a:rPr>
              <a:t>み</a:t>
            </a:r>
            <a:endParaRPr kumimoji="1" lang="en-US" altLang="ja-JP" sz="1400" b="1"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3080325"/>
            <a:ext cx="298543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smtClean="0"/>
          </a:p>
          <a:p>
            <a:pPr algn="ctr"/>
            <a:endParaRPr kumimoji="1" lang="en-US" altLang="ja-JP" sz="1400" b="1" dirty="0" smtClean="0"/>
          </a:p>
          <a:p>
            <a:pPr algn="ctr"/>
            <a:r>
              <a:rPr kumimoji="1" lang="ja-JP" altLang="en-US" sz="1400" b="1" dirty="0" smtClean="0"/>
              <a:t>内部要因</a:t>
            </a:r>
            <a:endParaRPr kumimoji="1" lang="ja-JP" altLang="en-US" sz="1400" b="1" dirty="0"/>
          </a:p>
        </p:txBody>
      </p:sp>
      <p:sp>
        <p:nvSpPr>
          <p:cNvPr id="43" name="角丸四角形 42"/>
          <p:cNvSpPr/>
          <p:nvPr/>
        </p:nvSpPr>
        <p:spPr>
          <a:xfrm>
            <a:off x="611560" y="3119182"/>
            <a:ext cx="2519388"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強</a:t>
            </a:r>
            <a:endParaRPr kumimoji="1" lang="en-US" altLang="ja-JP" sz="1400" b="1" dirty="0" smtClean="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smtClean="0"/>
              <a:t>　</a:t>
            </a:r>
            <a:r>
              <a:rPr lang="ja-JP" altLang="en-US" sz="1600" b="1" dirty="0"/>
              <a:t>基本目標②：</a:t>
            </a:r>
            <a:r>
              <a:rPr lang="ja-JP" altLang="ja-JP" sz="1600" b="1" dirty="0"/>
              <a:t>次代の「大阪」を担う人</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虐待や貧困の連鎖、学力</a:t>
            </a:r>
            <a:r>
              <a:rPr lang="ja-JP" altLang="en-US" sz="1600" dirty="0"/>
              <a:t>・健康</a:t>
            </a:r>
            <a:r>
              <a:rPr lang="ja-JP" altLang="ja-JP" sz="1600" dirty="0"/>
              <a:t>問題など、大阪</a:t>
            </a:r>
            <a:r>
              <a:rPr lang="ja-JP" altLang="en-US" sz="1600" dirty="0"/>
              <a:t>が抱える</a:t>
            </a:r>
            <a:r>
              <a:rPr lang="ja-JP" altLang="ja-JP" sz="1600" dirty="0"/>
              <a:t>負の連鎖</a:t>
            </a:r>
            <a:r>
              <a:rPr lang="ja-JP" altLang="en-US" sz="1600" dirty="0"/>
              <a:t>や課題</a:t>
            </a:r>
            <a:r>
              <a:rPr lang="ja-JP" altLang="ja-JP" sz="1600" dirty="0"/>
              <a:t>を</a:t>
            </a:r>
            <a:r>
              <a:rPr lang="ja-JP" altLang="en-US" sz="1600" dirty="0"/>
              <a:t>解消す</a:t>
            </a:r>
            <a:r>
              <a:rPr lang="ja-JP" altLang="ja-JP" sz="1600" dirty="0"/>
              <a:t>る</a:t>
            </a:r>
            <a:r>
              <a:rPr lang="ja-JP" altLang="en-US" sz="1600" dirty="0"/>
              <a:t>と</a:t>
            </a:r>
            <a:r>
              <a:rPr lang="ja-JP" altLang="ja-JP" sz="1600" dirty="0"/>
              <a:t>ともに、</a:t>
            </a:r>
            <a:r>
              <a:rPr lang="ja-JP" altLang="en-US" sz="1600" dirty="0"/>
              <a:t>次代</a:t>
            </a:r>
            <a:r>
              <a:rPr lang="ja-JP" altLang="ja-JP" sz="1600" dirty="0"/>
              <a:t>の大阪を担う人づくりを進め</a:t>
            </a:r>
            <a:r>
              <a:rPr lang="ja-JP" altLang="en-US" sz="1600" dirty="0"/>
              <a:t>ます</a:t>
            </a:r>
            <a:r>
              <a:rPr lang="ja-JP" altLang="ja-JP" sz="1600" dirty="0"/>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1949368" y="2545242"/>
            <a:ext cx="1271805" cy="316564"/>
          </a:xfrm>
          <a:prstGeom prst="rect">
            <a:avLst/>
          </a:prstGeom>
          <a:noFill/>
        </p:spPr>
        <p:txBody>
          <a:bodyPr wrap="square" rtlCol="0">
            <a:spAutoFit/>
          </a:bodyPr>
          <a:lstStyle/>
          <a:p>
            <a:r>
              <a:rPr kumimoji="1" lang="ja-JP" altLang="en-US" sz="1400" b="1" dirty="0" smtClean="0"/>
              <a:t>＜現状分析＞</a:t>
            </a:r>
            <a:endParaRPr kumimoji="1" lang="ja-JP" altLang="en-US" sz="1400" b="1" dirty="0"/>
          </a:p>
        </p:txBody>
      </p:sp>
      <p:sp>
        <p:nvSpPr>
          <p:cNvPr id="25" name="テキスト ボックス 24"/>
          <p:cNvSpPr txBox="1"/>
          <p:nvPr/>
        </p:nvSpPr>
        <p:spPr>
          <a:xfrm>
            <a:off x="289159" y="5798226"/>
            <a:ext cx="1800200" cy="307777"/>
          </a:xfrm>
          <a:prstGeom prst="rect">
            <a:avLst/>
          </a:prstGeom>
          <a:noFill/>
        </p:spPr>
        <p:txBody>
          <a:bodyPr wrap="square" rtlCol="0">
            <a:spAutoFit/>
          </a:bodyPr>
          <a:lstStyle/>
          <a:p>
            <a:r>
              <a:rPr kumimoji="1" lang="ja-JP" altLang="en-US" sz="1400" b="1" dirty="0" smtClean="0"/>
              <a:t>＜基本的方向＞</a:t>
            </a:r>
            <a:endParaRPr kumimoji="1" lang="ja-JP" altLang="en-US" sz="1400" b="1" dirty="0"/>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33</a:t>
            </a:fld>
            <a:endParaRPr lang="ja-JP" altLang="en-US" dirty="0">
              <a:solidFill>
                <a:prstClr val="black"/>
              </a:solidFill>
            </a:endParaRPr>
          </a:p>
        </p:txBody>
      </p:sp>
      <p:sp>
        <p:nvSpPr>
          <p:cNvPr id="6" name="角丸四角形 5"/>
          <p:cNvSpPr/>
          <p:nvPr/>
        </p:nvSpPr>
        <p:spPr>
          <a:xfrm>
            <a:off x="179512" y="6142522"/>
            <a:ext cx="8109727" cy="688181"/>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（１）次代を担う</a:t>
            </a:r>
            <a:r>
              <a:rPr lang="ja-JP" altLang="en-US" sz="1400" dirty="0" smtClean="0">
                <a:solidFill>
                  <a:schemeClr val="tx1"/>
                </a:solidFill>
              </a:rPr>
              <a:t>人づくり（</a:t>
            </a:r>
            <a:r>
              <a:rPr lang="ja-JP" altLang="en-US" sz="1400" dirty="0">
                <a:solidFill>
                  <a:schemeClr val="tx1"/>
                </a:solidFill>
              </a:rPr>
              <a:t>学力・体力の向上、生きる力をはぐくむ教育</a:t>
            </a:r>
            <a:r>
              <a:rPr lang="ja-JP" altLang="en-US" sz="1400" dirty="0" smtClean="0">
                <a:solidFill>
                  <a:schemeClr val="tx1"/>
                </a:solidFill>
              </a:rPr>
              <a:t>、グローバル</a:t>
            </a:r>
            <a:r>
              <a:rPr lang="ja-JP" altLang="en-US" sz="1400" dirty="0">
                <a:solidFill>
                  <a:schemeClr val="tx1"/>
                </a:solidFill>
              </a:rPr>
              <a:t>人材の育成　等）</a:t>
            </a:r>
            <a:endParaRPr lang="en-US" altLang="ja-JP" sz="1400" dirty="0">
              <a:solidFill>
                <a:schemeClr val="tx1"/>
              </a:solidFill>
            </a:endParaRPr>
          </a:p>
          <a:p>
            <a:r>
              <a:rPr lang="ja-JP" altLang="en-US" sz="1400" dirty="0">
                <a:solidFill>
                  <a:schemeClr val="tx1"/>
                </a:solidFill>
              </a:rPr>
              <a:t>（２）子どもをめぐる課題への</a:t>
            </a:r>
            <a:r>
              <a:rPr lang="ja-JP" altLang="en-US" sz="1400" dirty="0" smtClean="0">
                <a:solidFill>
                  <a:schemeClr val="tx1"/>
                </a:solidFill>
              </a:rPr>
              <a:t>対応（</a:t>
            </a:r>
            <a:r>
              <a:rPr lang="ja-JP" altLang="en-US" sz="1400" dirty="0">
                <a:solidFill>
                  <a:schemeClr val="tx1"/>
                </a:solidFill>
              </a:rPr>
              <a:t>少年非行等への対応、児童虐待の発生</a:t>
            </a:r>
            <a:r>
              <a:rPr lang="ja-JP" altLang="en-US" sz="1400" dirty="0" smtClean="0">
                <a:solidFill>
                  <a:schemeClr val="tx1"/>
                </a:solidFill>
              </a:rPr>
              <a:t>予防　等）</a:t>
            </a:r>
            <a:endParaRPr lang="en-US" altLang="ja-JP" sz="1400" dirty="0">
              <a:solidFill>
                <a:schemeClr val="tx1"/>
              </a:solidFill>
            </a:endParaRPr>
          </a:p>
        </p:txBody>
      </p:sp>
      <p:sp>
        <p:nvSpPr>
          <p:cNvPr id="31" name="テキスト ボックス 30"/>
          <p:cNvSpPr txBox="1"/>
          <p:nvPr/>
        </p:nvSpPr>
        <p:spPr>
          <a:xfrm>
            <a:off x="3203848" y="1872580"/>
            <a:ext cx="2369539" cy="1015663"/>
          </a:xfrm>
          <a:prstGeom prst="rect">
            <a:avLst/>
          </a:prstGeom>
          <a:noFill/>
          <a:ln>
            <a:noFill/>
          </a:ln>
        </p:spPr>
        <p:txBody>
          <a:bodyPr wrap="square" rtlCol="0">
            <a:noAutofit/>
          </a:bodyPr>
          <a:lstStyle/>
          <a:p>
            <a:pPr marL="72000" indent="-457200"/>
            <a:r>
              <a:rPr lang="ja-JP" altLang="en-US" sz="1200" dirty="0"/>
              <a:t>・公立高校と私立高校の切磋琢磨</a:t>
            </a:r>
            <a:endParaRPr lang="en-US" altLang="ja-JP" sz="1200" dirty="0"/>
          </a:p>
          <a:p>
            <a:pPr marL="72000" indent="-457200"/>
            <a:r>
              <a:rPr lang="ja-JP" altLang="en-US" sz="1200" dirty="0"/>
              <a:t>・大学等進学率が全国平均と比較して高い</a:t>
            </a:r>
            <a:endParaRPr lang="en-US" altLang="ja-JP" sz="1200" dirty="0"/>
          </a:p>
          <a:p>
            <a:pPr marL="72000" indent="-457200"/>
            <a:r>
              <a:rPr lang="ja-JP" altLang="en-US" sz="1200" dirty="0"/>
              <a:t>・大学や職業教育機関の</a:t>
            </a:r>
            <a:r>
              <a:rPr lang="ja-JP" altLang="en-US" sz="1200" dirty="0" smtClean="0"/>
              <a:t>集積</a:t>
            </a:r>
            <a:endParaRPr lang="en-US" altLang="ja-JP" sz="1200" dirty="0" smtClean="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endParaRPr lang="ja-JP" altLang="en-US" sz="1200" dirty="0">
              <a:solidFill>
                <a:srgbClr val="FF0000"/>
              </a:solidFill>
            </a:endParaRPr>
          </a:p>
        </p:txBody>
      </p:sp>
      <p:sp>
        <p:nvSpPr>
          <p:cNvPr id="32" name="テキスト ボックス 31"/>
          <p:cNvSpPr txBox="1"/>
          <p:nvPr/>
        </p:nvSpPr>
        <p:spPr>
          <a:xfrm>
            <a:off x="5625363" y="1812825"/>
            <a:ext cx="3339126" cy="1015663"/>
          </a:xfrm>
          <a:prstGeom prst="rect">
            <a:avLst/>
          </a:prstGeom>
          <a:noFill/>
          <a:ln>
            <a:noFill/>
          </a:ln>
        </p:spPr>
        <p:txBody>
          <a:bodyPr wrap="square" rtlCol="0">
            <a:spAutoFit/>
          </a:bodyPr>
          <a:lstStyle/>
          <a:p>
            <a:pPr marL="72000" indent="-457200"/>
            <a:r>
              <a:rPr lang="ja-JP" altLang="en-US" sz="1200" dirty="0" smtClean="0"/>
              <a:t>・</a:t>
            </a:r>
            <a:r>
              <a:rPr lang="ja-JP" altLang="en-US" sz="1200" dirty="0"/>
              <a:t>高卒者の就職内定率</a:t>
            </a:r>
            <a:r>
              <a:rPr lang="ja-JP" altLang="en-US" sz="1200" dirty="0" smtClean="0"/>
              <a:t>が</a:t>
            </a:r>
            <a:r>
              <a:rPr lang="ja-JP" altLang="en-US" sz="1200" dirty="0"/>
              <a:t>全国平均と比較して低い</a:t>
            </a:r>
            <a:endParaRPr lang="en-US" altLang="ja-JP" sz="1200" dirty="0"/>
          </a:p>
          <a:p>
            <a:pPr marL="72000" indent="-457200"/>
            <a:r>
              <a:rPr lang="ja-JP" altLang="en-US" sz="1200" dirty="0"/>
              <a:t>・刑法犯少年の検挙・補導人数</a:t>
            </a:r>
            <a:endParaRPr lang="en-US" altLang="ja-JP" sz="1200" dirty="0"/>
          </a:p>
          <a:p>
            <a:pPr marL="72000" indent="-457200"/>
            <a:r>
              <a:rPr lang="ja-JP" altLang="en-US" sz="1200" dirty="0"/>
              <a:t>・中退・不登校等の割合が全国平均と比較して高い</a:t>
            </a:r>
            <a:endParaRPr lang="en-US" altLang="ja-JP" sz="1200" dirty="0"/>
          </a:p>
          <a:p>
            <a:pPr marL="72000" indent="-457200"/>
            <a:r>
              <a:rPr lang="ja-JP" altLang="en-US" sz="1200" dirty="0"/>
              <a:t>・年収</a:t>
            </a:r>
            <a:r>
              <a:rPr lang="en-US" altLang="ja-JP" sz="1200" dirty="0"/>
              <a:t>300</a:t>
            </a:r>
            <a:r>
              <a:rPr lang="ja-JP" altLang="en-US" sz="1200" dirty="0"/>
              <a:t>万円未満の世帯の割合が高い</a:t>
            </a:r>
            <a:endParaRPr lang="en-US" altLang="ja-JP" sz="1200" dirty="0"/>
          </a:p>
          <a:p>
            <a:pPr marL="72000" indent="-457200"/>
            <a:r>
              <a:rPr lang="ja-JP" altLang="en-US" sz="1200" dirty="0"/>
              <a:t>・貧困の連鎖の存在</a:t>
            </a:r>
            <a:endParaRPr lang="en-US" altLang="ja-JP" sz="1200" strike="sngStrike" dirty="0"/>
          </a:p>
        </p:txBody>
      </p:sp>
      <p:sp>
        <p:nvSpPr>
          <p:cNvPr id="35" name="テキスト ボックス 34"/>
          <p:cNvSpPr txBox="1"/>
          <p:nvPr/>
        </p:nvSpPr>
        <p:spPr>
          <a:xfrm>
            <a:off x="851635" y="3238279"/>
            <a:ext cx="2291618" cy="830997"/>
          </a:xfrm>
          <a:prstGeom prst="rect">
            <a:avLst/>
          </a:prstGeom>
          <a:noFill/>
          <a:ln>
            <a:noFill/>
          </a:ln>
        </p:spPr>
        <p:txBody>
          <a:bodyPr wrap="square" rtlCol="0">
            <a:spAutoFit/>
          </a:bodyPr>
          <a:lstStyle/>
          <a:p>
            <a:pPr marL="72000" indent="-457200"/>
            <a:r>
              <a:rPr lang="ja-JP" altLang="en-US" sz="1200" dirty="0"/>
              <a:t>・多様な教育環境（豊富な教育ストック、幅広い学びの提供など）</a:t>
            </a:r>
            <a:endParaRPr lang="en-US" altLang="ja-JP" sz="1200" dirty="0"/>
          </a:p>
          <a:p>
            <a:pPr marL="72000" indent="-457200"/>
            <a:r>
              <a:rPr lang="ja-JP" altLang="en-US" sz="1200" dirty="0"/>
              <a:t>・授業料無償化制度による生徒の選択機会の確保</a:t>
            </a:r>
            <a:endParaRPr lang="en-US" altLang="ja-JP" sz="1200" dirty="0"/>
          </a:p>
        </p:txBody>
      </p:sp>
      <p:sp>
        <p:nvSpPr>
          <p:cNvPr id="37" name="テキスト ボックス 36"/>
          <p:cNvSpPr txBox="1"/>
          <p:nvPr/>
        </p:nvSpPr>
        <p:spPr>
          <a:xfrm>
            <a:off x="3203848" y="3154628"/>
            <a:ext cx="2369540" cy="971120"/>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t>・グローバル</a:t>
            </a:r>
            <a:r>
              <a:rPr lang="ja-JP" altLang="en-US" sz="1200" dirty="0"/>
              <a:t>人材の</a:t>
            </a:r>
            <a:r>
              <a:rPr lang="ja-JP" altLang="en-US" sz="1200" dirty="0" smtClean="0"/>
              <a:t>育成</a:t>
            </a:r>
            <a:endParaRPr lang="en-US" altLang="ja-JP" sz="1200" dirty="0" smtClean="0"/>
          </a:p>
          <a:p>
            <a:pPr marL="72000" indent="-457200"/>
            <a:endParaRPr lang="en-US" altLang="ja-JP" sz="1200" dirty="0"/>
          </a:p>
          <a:p>
            <a:pPr marL="72000" indent="-457200"/>
            <a:r>
              <a:rPr lang="ja-JP" altLang="en-US" sz="1200" dirty="0"/>
              <a:t>・生きる力をはぐくむ教育</a:t>
            </a:r>
            <a:endParaRPr lang="en-US" altLang="ja-JP" sz="1200" dirty="0"/>
          </a:p>
          <a:p>
            <a:pPr marL="72000" indent="-457200"/>
            <a:endParaRPr lang="en-US" altLang="ja-JP" sz="1200" dirty="0" smtClean="0"/>
          </a:p>
        </p:txBody>
      </p:sp>
      <p:sp>
        <p:nvSpPr>
          <p:cNvPr id="38" name="テキスト ボックス 37"/>
          <p:cNvSpPr txBox="1"/>
          <p:nvPr/>
        </p:nvSpPr>
        <p:spPr>
          <a:xfrm>
            <a:off x="3187338" y="4165656"/>
            <a:ext cx="2386050" cy="1365700"/>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t>・小・中学生の学力向上を図る</a:t>
            </a:r>
            <a:endParaRPr lang="en-US" altLang="ja-JP" sz="1200" dirty="0" smtClean="0"/>
          </a:p>
          <a:p>
            <a:pPr marL="72000" indent="-457200"/>
            <a:endParaRPr lang="en-US" altLang="ja-JP" sz="1200" dirty="0"/>
          </a:p>
          <a:p>
            <a:pPr marL="72000" indent="-457200"/>
            <a:endParaRPr lang="en-US" altLang="ja-JP" sz="1200" dirty="0" smtClean="0"/>
          </a:p>
          <a:p>
            <a:pPr marL="72000" indent="-457200"/>
            <a:r>
              <a:rPr lang="ja-JP" altLang="en-US" sz="1200" dirty="0" smtClean="0"/>
              <a:t>・小・中学生の体力向上を図る</a:t>
            </a:r>
            <a:endParaRPr lang="en-US" altLang="ja-JP" sz="1200" dirty="0" smtClean="0"/>
          </a:p>
        </p:txBody>
      </p:sp>
      <p:sp>
        <p:nvSpPr>
          <p:cNvPr id="40" name="テキスト ボックス 39"/>
          <p:cNvSpPr txBox="1"/>
          <p:nvPr/>
        </p:nvSpPr>
        <p:spPr>
          <a:xfrm>
            <a:off x="5623823" y="3136045"/>
            <a:ext cx="3340664" cy="966134"/>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t>・少年</a:t>
            </a:r>
            <a:r>
              <a:rPr lang="ja-JP" altLang="en-US" sz="1200" dirty="0"/>
              <a:t>非行等への</a:t>
            </a:r>
            <a:r>
              <a:rPr lang="ja-JP" altLang="en-US" sz="1200" dirty="0" smtClean="0"/>
              <a:t>対応</a:t>
            </a:r>
            <a:endParaRPr lang="en-US" altLang="ja-JP" sz="1200" dirty="0" smtClean="0"/>
          </a:p>
          <a:p>
            <a:pPr marL="72000" indent="-457200"/>
            <a:endParaRPr lang="en-US" altLang="ja-JP" sz="1200" dirty="0" smtClean="0"/>
          </a:p>
          <a:p>
            <a:pPr marL="72000" indent="-457200"/>
            <a:r>
              <a:rPr lang="ja-JP" altLang="en-US" sz="1200" dirty="0" smtClean="0"/>
              <a:t>・児童</a:t>
            </a:r>
            <a:r>
              <a:rPr lang="ja-JP" altLang="en-US" sz="1200" dirty="0"/>
              <a:t>虐待の発生予防</a:t>
            </a:r>
            <a:r>
              <a:rPr lang="ja-JP" altLang="en-US" sz="1200" dirty="0" smtClean="0"/>
              <a:t>（</a:t>
            </a:r>
            <a:r>
              <a:rPr lang="ja-JP" altLang="en-US" sz="1200" dirty="0"/>
              <a:t>重大な児童虐待</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「ゼロ」</a:t>
            </a:r>
            <a:r>
              <a:rPr lang="ja-JP" altLang="en-US" sz="1200" dirty="0" smtClean="0"/>
              <a:t>を</a:t>
            </a:r>
            <a:r>
              <a:rPr lang="ja-JP" altLang="en-US" sz="1200" dirty="0"/>
              <a:t>目指す）</a:t>
            </a:r>
            <a:endParaRPr lang="en-US" altLang="ja-JP" sz="1200" dirty="0"/>
          </a:p>
        </p:txBody>
      </p:sp>
      <p:sp>
        <p:nvSpPr>
          <p:cNvPr id="41" name="テキスト ボックス 40"/>
          <p:cNvSpPr txBox="1"/>
          <p:nvPr/>
        </p:nvSpPr>
        <p:spPr>
          <a:xfrm>
            <a:off x="5623823" y="4165656"/>
            <a:ext cx="3340664" cy="1365700"/>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t>・</a:t>
            </a:r>
            <a:r>
              <a:rPr lang="ja-JP" altLang="en-US" sz="1200" dirty="0"/>
              <a:t>生きる力をはぐくむ</a:t>
            </a:r>
            <a:r>
              <a:rPr lang="ja-JP" altLang="en-US" sz="1200" dirty="0" smtClean="0"/>
              <a:t>教育</a:t>
            </a:r>
            <a:endParaRPr lang="en-US" altLang="ja-JP" sz="1200" dirty="0" smtClean="0"/>
          </a:p>
          <a:p>
            <a:pPr marL="72000" indent="-457200"/>
            <a:endParaRPr lang="en-US" altLang="ja-JP" sz="1200" dirty="0"/>
          </a:p>
          <a:p>
            <a:pPr marL="72000" indent="-457200"/>
            <a:endParaRPr lang="en-US" altLang="ja-JP" sz="1200" dirty="0" smtClean="0"/>
          </a:p>
          <a:p>
            <a:pPr marL="72000" indent="-457200"/>
            <a:r>
              <a:rPr lang="ja-JP" altLang="en-US" sz="1200" dirty="0" smtClean="0"/>
              <a:t>・地域の特色を活かした教育の実施</a:t>
            </a:r>
            <a:endParaRPr lang="en-US" altLang="ja-JP" sz="1200" dirty="0"/>
          </a:p>
        </p:txBody>
      </p:sp>
      <p:sp>
        <p:nvSpPr>
          <p:cNvPr id="44" name="角丸四角形 43"/>
          <p:cNvSpPr/>
          <p:nvPr/>
        </p:nvSpPr>
        <p:spPr>
          <a:xfrm>
            <a:off x="611560" y="4172054"/>
            <a:ext cx="2541201"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弱</a:t>
            </a:r>
            <a:endParaRPr kumimoji="1" lang="en-US" altLang="ja-JP" sz="1400" b="1" dirty="0" smtClean="0">
              <a:solidFill>
                <a:schemeClr val="tx1"/>
              </a:solidFill>
            </a:endParaRPr>
          </a:p>
          <a:p>
            <a:pPr algn="ctr"/>
            <a:endParaRPr lang="en-US" altLang="ja-JP" sz="1400" b="1" dirty="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477291" y="4620294"/>
            <a:ext cx="55753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1634" y="4247544"/>
            <a:ext cx="2240773" cy="1200329"/>
          </a:xfrm>
          <a:prstGeom prst="rect">
            <a:avLst/>
          </a:prstGeom>
          <a:noFill/>
          <a:ln>
            <a:noFill/>
          </a:ln>
        </p:spPr>
        <p:txBody>
          <a:bodyPr wrap="square" rtlCol="0">
            <a:spAutoFit/>
          </a:bodyPr>
          <a:lstStyle/>
          <a:p>
            <a:pPr marL="72000" indent="-457200">
              <a:defRPr/>
            </a:pPr>
            <a:r>
              <a:rPr lang="ja-JP" altLang="en-US" sz="1200" dirty="0"/>
              <a:t>・全国学力・学習状況調査では改善が見られたものの、全国平均を下回る</a:t>
            </a:r>
          </a:p>
          <a:p>
            <a:pPr marL="72000" indent="-457200"/>
            <a:r>
              <a:rPr lang="ja-JP" altLang="en-US" sz="1200" dirty="0"/>
              <a:t>・全国体力・運動能力、運動習慣等調査において小・中学校とも全国平均を下回る</a:t>
            </a:r>
            <a:endParaRPr lang="en-US" altLang="ja-JP" sz="1200" dirty="0"/>
          </a:p>
        </p:txBody>
      </p:sp>
      <p:sp>
        <p:nvSpPr>
          <p:cNvPr id="46" name="テキスト ボックス 45"/>
          <p:cNvSpPr txBox="1"/>
          <p:nvPr/>
        </p:nvSpPr>
        <p:spPr>
          <a:xfrm>
            <a:off x="0" y="1432178"/>
            <a:ext cx="2573506" cy="307777"/>
          </a:xfrm>
          <a:prstGeom prst="rect">
            <a:avLst/>
          </a:prstGeom>
          <a:noFill/>
        </p:spPr>
        <p:txBody>
          <a:bodyPr wrap="square" rtlCol="0">
            <a:spAutoFit/>
          </a:bodyPr>
          <a:lstStyle/>
          <a:p>
            <a:r>
              <a:rPr kumimoji="1" lang="ja-JP" altLang="en-US" sz="1400" b="1" dirty="0" smtClean="0"/>
              <a:t>＜関連する</a:t>
            </a:r>
            <a:r>
              <a:rPr kumimoji="1" lang="en-US" altLang="ja-JP" sz="1400" b="1" dirty="0" smtClean="0"/>
              <a:t>SDG</a:t>
            </a:r>
            <a:r>
              <a:rPr kumimoji="1" lang="ja-JP" altLang="en-US" sz="1400" b="1" dirty="0" err="1" smtClean="0"/>
              <a:t>ｓ</a:t>
            </a:r>
            <a:r>
              <a:rPr kumimoji="1" lang="ja-JP" altLang="en-US" sz="1400" b="1" dirty="0" smtClean="0"/>
              <a:t>のゴール＞</a:t>
            </a:r>
            <a:endParaRPr kumimoji="1" lang="ja-JP" altLang="en-US" sz="1400" b="1" dirty="0"/>
          </a:p>
        </p:txBody>
      </p:sp>
      <p:sp>
        <p:nvSpPr>
          <p:cNvPr id="47" name="角丸四角形 46"/>
          <p:cNvSpPr/>
          <p:nvPr/>
        </p:nvSpPr>
        <p:spPr>
          <a:xfrm>
            <a:off x="6404320" y="215292"/>
            <a:ext cx="2448272" cy="585978"/>
          </a:xfrm>
          <a:prstGeom prst="roundRect">
            <a:avLst/>
          </a:prstGeom>
          <a:solidFill>
            <a:srgbClr val="4A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t>Ⅰ</a:t>
            </a:r>
            <a:r>
              <a:rPr lang="ja-JP" altLang="en-US" sz="1400" b="1" dirty="0" err="1" smtClean="0"/>
              <a:t>．</a:t>
            </a:r>
            <a:r>
              <a:rPr lang="ja-JP" altLang="en-US" sz="1400" b="1" dirty="0"/>
              <a:t>若者が活躍でき、子育て安心の都市「大阪」の実現</a:t>
            </a:r>
          </a:p>
        </p:txBody>
      </p:sp>
      <p:pic>
        <p:nvPicPr>
          <p:cNvPr id="39"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562" y="1905465"/>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3553" y="1905465"/>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9274" y="1905465"/>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7319" y="2318619"/>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図 59"/>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145611" y="2318674"/>
            <a:ext cx="360000" cy="360000"/>
          </a:xfrm>
          <a:prstGeom prst="rect">
            <a:avLst/>
          </a:prstGeom>
        </p:spPr>
      </p:pic>
      <p:pic>
        <p:nvPicPr>
          <p:cNvPr id="61" name="図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576" y="2335857"/>
            <a:ext cx="360000" cy="360000"/>
          </a:xfrm>
          <a:prstGeom prst="rect">
            <a:avLst/>
          </a:prstGeom>
        </p:spPr>
      </p:pic>
    </p:spTree>
    <p:extLst>
      <p:ext uri="{BB962C8B-B14F-4D97-AF65-F5344CB8AC3E}">
        <p14:creationId xmlns:p14="http://schemas.microsoft.com/office/powerpoint/2010/main" val="42560019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316416" y="644158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34</a:t>
            </a:fld>
            <a:endParaRPr lang="ja-JP" altLang="en-US" dirty="0">
              <a:solidFill>
                <a:prstClr val="black"/>
              </a:solidFill>
            </a:endParaRPr>
          </a:p>
        </p:txBody>
      </p:sp>
      <p:sp>
        <p:nvSpPr>
          <p:cNvPr id="2" name="正方形/長方形 1"/>
          <p:cNvSpPr/>
          <p:nvPr/>
        </p:nvSpPr>
        <p:spPr>
          <a:xfrm>
            <a:off x="218364" y="2388078"/>
            <a:ext cx="8746128" cy="4493538"/>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t>（１）次代</a:t>
            </a:r>
            <a:r>
              <a:rPr lang="ja-JP" altLang="en-US" sz="1400" b="1" dirty="0"/>
              <a:t>を担う人づくり</a:t>
            </a:r>
          </a:p>
          <a:p>
            <a:pPr marL="180000" indent="-457200" algn="just"/>
            <a:r>
              <a:rPr lang="ja-JP" altLang="en-US" sz="1400" dirty="0"/>
              <a:t>　</a:t>
            </a:r>
            <a:r>
              <a:rPr lang="ja-JP" altLang="en-US" sz="1400" dirty="0" smtClean="0"/>
              <a:t>　人口</a:t>
            </a:r>
            <a:r>
              <a:rPr lang="ja-JP" altLang="en-US" sz="1400" dirty="0"/>
              <a:t>減少・超高齢社会を迎える中、大阪がアジアの諸都市との熾烈なグローバル競争などに勝ち抜き、持続的に活力を保つためには、ハイエンド人材の育成や大阪の成長を支える基盤となる人づくりが求められます</a:t>
            </a:r>
            <a:r>
              <a:rPr lang="ja-JP" altLang="en-US" sz="1400" dirty="0" smtClean="0"/>
              <a:t>。</a:t>
            </a:r>
            <a:endParaRPr lang="en-US" altLang="ja-JP" sz="1400" dirty="0" smtClean="0"/>
          </a:p>
          <a:p>
            <a:pPr marL="180000" indent="-457200" algn="just"/>
            <a:r>
              <a:rPr lang="ja-JP" altLang="en-US" sz="1400" dirty="0"/>
              <a:t>　</a:t>
            </a:r>
            <a:r>
              <a:rPr lang="ja-JP" altLang="en-US" sz="1400" dirty="0" smtClean="0"/>
              <a:t>　大阪府</a:t>
            </a:r>
            <a:r>
              <a:rPr lang="ja-JP" altLang="en-US" sz="1400" dirty="0"/>
              <a:t>では、「大阪府教育振興基本計画」に基づき</a:t>
            </a:r>
            <a:r>
              <a:rPr lang="ja-JP" altLang="en-US" sz="1400" dirty="0" smtClean="0"/>
              <a:t>、大阪の子どもたちが、大きく変化する社会の中で、力強く生き抜き、次代の社会を担う自立した大人となるよう、さまざま</a:t>
            </a:r>
            <a:r>
              <a:rPr lang="ja-JP" altLang="en-US" sz="1400" dirty="0"/>
              <a:t>な取組みを進めて</a:t>
            </a:r>
            <a:r>
              <a:rPr lang="ja-JP" altLang="en-US" sz="1400" dirty="0" smtClean="0"/>
              <a:t>います。</a:t>
            </a:r>
            <a:endParaRPr lang="en-US" altLang="ja-JP" sz="1400" dirty="0" smtClean="0"/>
          </a:p>
          <a:p>
            <a:pPr marL="180000" indent="-457200" algn="just"/>
            <a:r>
              <a:rPr lang="ja-JP" altLang="en-US" sz="1400" dirty="0" smtClean="0"/>
              <a:t>　　現状では、 「平成</a:t>
            </a:r>
            <a:r>
              <a:rPr lang="en-US" altLang="ja-JP" sz="1400" dirty="0" smtClean="0"/>
              <a:t>31</a:t>
            </a:r>
            <a:r>
              <a:rPr lang="ja-JP" altLang="en-US" sz="1400" dirty="0" smtClean="0"/>
              <a:t>年度全国学力・学習状況調査」において、算数・数学で改善が見られるものの、国語に課題があり、依然全国平均を下回っています。また</a:t>
            </a:r>
            <a:r>
              <a:rPr lang="ja-JP" altLang="en-US" sz="1400" dirty="0"/>
              <a:t>、「平成</a:t>
            </a:r>
            <a:r>
              <a:rPr lang="en-US" altLang="ja-JP" sz="1400" dirty="0"/>
              <a:t>30</a:t>
            </a:r>
            <a:r>
              <a:rPr lang="ja-JP" altLang="en-US" sz="1400" dirty="0"/>
              <a:t>年度全国体力・運動能力、運動習慣等調査」においては、</a:t>
            </a:r>
            <a:r>
              <a:rPr lang="en-US" altLang="ja-JP" sz="1400" dirty="0"/>
              <a:t> 50m</a:t>
            </a:r>
            <a:r>
              <a:rPr lang="ja-JP" altLang="en-US" sz="1400" dirty="0"/>
              <a:t>走や立ち幅跳びなどで全国水準との差が縮小したものの、小・中学校とも依然として全国平均を下回っています。</a:t>
            </a:r>
            <a:endParaRPr lang="en-US" altLang="ja-JP" sz="1400" dirty="0"/>
          </a:p>
          <a:p>
            <a:pPr marL="180000" indent="-457200" algn="just"/>
            <a:r>
              <a:rPr lang="ja-JP" altLang="en-US" sz="1400" dirty="0"/>
              <a:t>　　このような現状を改善し、学校・家庭・地域など社会総がかりで、自らの力で社会を生き抜き、自らを律しながら社会を支え、粘り強く果敢にチャレンジできるような子どもを育てていく必要があります。 </a:t>
            </a:r>
            <a:endParaRPr lang="en-US" altLang="ja-JP" sz="1400" dirty="0" smtClean="0"/>
          </a:p>
          <a:p>
            <a:pPr marL="180000" indent="-457200" algn="just">
              <a:lnSpc>
                <a:spcPts val="1200"/>
              </a:lnSpc>
            </a:pPr>
            <a:r>
              <a:rPr lang="ja-JP" altLang="en-US" sz="1400" dirty="0"/>
              <a:t>　　</a:t>
            </a:r>
            <a:endParaRPr lang="en-US" altLang="ja-JP" sz="1400" strike="sngStrike" dirty="0"/>
          </a:p>
          <a:p>
            <a:pPr marL="180000" indent="-457200" algn="just"/>
            <a:r>
              <a:rPr lang="ja-JP" altLang="en-US" sz="1400" dirty="0"/>
              <a:t>○　児童・生徒の確かな学力をはぐくむため、「基礎・基本」の確実な定着と「活用する力」の向上に取り組むとともに、教員の授業力を伸ばすなど学校力の向上を図ります。また、多様な学習と幅広い進路選択を可能にする教育環境の整備により、すべての子どもの学びを支援し、一人ひとりの</a:t>
            </a:r>
            <a:r>
              <a:rPr lang="ja-JP" altLang="en-US" sz="1400" dirty="0" smtClean="0"/>
              <a:t>力（学力・体力）を</a:t>
            </a:r>
            <a:r>
              <a:rPr lang="ja-JP" altLang="en-US" sz="1400" dirty="0"/>
              <a:t>伸ばす教育の充実に努めます。</a:t>
            </a:r>
          </a:p>
          <a:p>
            <a:pPr marL="180000" indent="-457200" algn="just">
              <a:lnSpc>
                <a:spcPts val="1200"/>
              </a:lnSpc>
            </a:pPr>
            <a:r>
              <a:rPr lang="ja-JP" altLang="en-US" sz="1400" dirty="0"/>
              <a:t>　</a:t>
            </a:r>
            <a:endParaRPr lang="en-US" altLang="ja-JP" sz="1400" dirty="0"/>
          </a:p>
          <a:p>
            <a:pPr marL="180000" indent="-457200" algn="just"/>
            <a:r>
              <a:rPr lang="ja-JP" altLang="en-US" sz="1400" dirty="0"/>
              <a:t>○　世界で活躍するグローバル人材の育成のため小・中学校からの英語教育を充実させるとともに、小・中・高一貫したキャリア教育として、地域企業との連携や外部人材の活用等により、児童・生徒が小学校段階から地域の産業等について学習する機会を充実させ、子どもの豊かで多様な職業観・勤労観を醸成します。また、高校生等を対象とした英語教育の充実、海外進学の支援や実践的な英語体験を実施</a:t>
            </a:r>
            <a:r>
              <a:rPr lang="ja-JP" altLang="en-US" sz="1400" dirty="0" smtClean="0"/>
              <a:t>します。</a:t>
            </a:r>
            <a:r>
              <a:rPr lang="ja-JP" altLang="en-US" sz="1400" dirty="0"/>
              <a:t>学校を核として、市町村や市町村教育委員会</a:t>
            </a:r>
            <a:r>
              <a:rPr lang="ja-JP" altLang="en-US" sz="1400" dirty="0" smtClean="0"/>
              <a:t>、</a:t>
            </a:r>
            <a:endParaRPr lang="en-US" altLang="ja-JP" sz="1400" dirty="0" smtClean="0"/>
          </a:p>
          <a:p>
            <a:pPr marL="180000" indent="-457200" algn="just"/>
            <a:r>
              <a:rPr lang="ja-JP" altLang="en-US" sz="1400" dirty="0"/>
              <a:t>　</a:t>
            </a:r>
            <a:r>
              <a:rPr lang="ja-JP" altLang="en-US" sz="1400" dirty="0" smtClean="0"/>
              <a:t> 地域</a:t>
            </a:r>
            <a:r>
              <a:rPr lang="ja-JP" altLang="en-US" sz="1400" dirty="0"/>
              <a:t>等と連携しながら、将来の地域社会・産業等を支える人材を育てます。</a:t>
            </a:r>
          </a:p>
        </p:txBody>
      </p:sp>
      <p:sp>
        <p:nvSpPr>
          <p:cNvPr id="8" name="正方形/長方形 7"/>
          <p:cNvSpPr/>
          <p:nvPr/>
        </p:nvSpPr>
        <p:spPr>
          <a:xfrm>
            <a:off x="179512" y="624100"/>
            <a:ext cx="8901088" cy="1641802"/>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a:solidFill>
                  <a:schemeClr val="tx1"/>
                </a:solidFill>
              </a:rPr>
              <a:t>○　全国学力・学習状況調査における平均正答率：全国水準の達成・維持をめざす（小６・中３）</a:t>
            </a:r>
          </a:p>
          <a:p>
            <a:r>
              <a:rPr lang="ja-JP" altLang="en-US" sz="1400" b="1" dirty="0">
                <a:solidFill>
                  <a:schemeClr val="tx1"/>
                </a:solidFill>
              </a:rPr>
              <a:t>　　　（</a:t>
            </a:r>
            <a:r>
              <a:rPr lang="en-US" altLang="ja-JP" sz="1400" b="1" dirty="0" smtClean="0">
                <a:solidFill>
                  <a:schemeClr val="tx1"/>
                </a:solidFill>
              </a:rPr>
              <a:t>2019</a:t>
            </a:r>
            <a:r>
              <a:rPr lang="ja-JP" altLang="en-US" sz="1400" b="1" dirty="0">
                <a:solidFill>
                  <a:schemeClr val="tx1"/>
                </a:solidFill>
              </a:rPr>
              <a:t>年度：</a:t>
            </a:r>
            <a:r>
              <a:rPr lang="ja-JP" altLang="en-US" sz="1400" b="1" dirty="0" smtClean="0">
                <a:solidFill>
                  <a:schemeClr val="tx1"/>
                </a:solidFill>
              </a:rPr>
              <a:t>小</a:t>
            </a:r>
            <a:r>
              <a:rPr lang="en-US" altLang="ja-JP" sz="1400" b="1" dirty="0" smtClean="0">
                <a:solidFill>
                  <a:schemeClr val="tx1"/>
                </a:solidFill>
              </a:rPr>
              <a:t>63.4</a:t>
            </a:r>
            <a:r>
              <a:rPr lang="ja-JP" altLang="en-US" sz="1400" b="1" dirty="0">
                <a:solidFill>
                  <a:schemeClr val="tx1"/>
                </a:solidFill>
              </a:rPr>
              <a:t>（全国</a:t>
            </a:r>
            <a:r>
              <a:rPr lang="en-US" altLang="ja-JP" sz="1400" b="1" dirty="0">
                <a:solidFill>
                  <a:schemeClr val="tx1"/>
                </a:solidFill>
              </a:rPr>
              <a:t>65.2</a:t>
            </a:r>
            <a:r>
              <a:rPr lang="ja-JP" altLang="en-US" sz="1400" b="1" dirty="0">
                <a:solidFill>
                  <a:schemeClr val="tx1"/>
                </a:solidFill>
              </a:rPr>
              <a:t>）、</a:t>
            </a:r>
            <a:r>
              <a:rPr lang="ja-JP" altLang="en-US" sz="1400" b="1" dirty="0" smtClean="0">
                <a:solidFill>
                  <a:schemeClr val="tx1"/>
                </a:solidFill>
              </a:rPr>
              <a:t>中</a:t>
            </a:r>
            <a:r>
              <a:rPr lang="en-US" altLang="ja-JP" sz="1400" b="1" dirty="0" smtClean="0">
                <a:solidFill>
                  <a:schemeClr val="tx1"/>
                </a:solidFill>
              </a:rPr>
              <a:t>64.2</a:t>
            </a:r>
            <a:r>
              <a:rPr lang="ja-JP" altLang="en-US" sz="1400" b="1" dirty="0">
                <a:solidFill>
                  <a:schemeClr val="tx1"/>
                </a:solidFill>
              </a:rPr>
              <a:t>（全国</a:t>
            </a:r>
            <a:r>
              <a:rPr lang="en-US" altLang="ja-JP" sz="1400" b="1" dirty="0">
                <a:solidFill>
                  <a:schemeClr val="tx1"/>
                </a:solidFill>
              </a:rPr>
              <a:t>66.3</a:t>
            </a:r>
            <a:r>
              <a:rPr lang="ja-JP" altLang="en-US" sz="1400" b="1" dirty="0" smtClean="0">
                <a:solidFill>
                  <a:schemeClr val="tx1"/>
                </a:solidFill>
              </a:rPr>
              <a:t>））</a:t>
            </a:r>
            <a:endParaRPr lang="en-US" altLang="ja-JP" sz="1400" b="1" dirty="0">
              <a:solidFill>
                <a:schemeClr val="tx1"/>
              </a:solidFill>
            </a:endParaRPr>
          </a:p>
          <a:p>
            <a:r>
              <a:rPr lang="ja-JP" altLang="en-US" sz="1400" b="1" dirty="0">
                <a:solidFill>
                  <a:schemeClr val="tx1"/>
                </a:solidFill>
              </a:rPr>
              <a:t>○　全国体力・運動能力、運動習慣等調査に</a:t>
            </a:r>
            <a:r>
              <a:rPr lang="ja-JP" altLang="en-US" sz="1400" b="1" dirty="0" smtClean="0">
                <a:solidFill>
                  <a:schemeClr val="tx1"/>
                </a:solidFill>
              </a:rPr>
              <a:t>おける評価：全国水準をめざす</a:t>
            </a:r>
            <a:endParaRPr lang="en-US" altLang="ja-JP" sz="1400" b="1" dirty="0" smtClean="0">
              <a:solidFill>
                <a:schemeClr val="tx1"/>
              </a:solidFill>
            </a:endParaRPr>
          </a:p>
          <a:p>
            <a:r>
              <a:rPr lang="ja-JP" altLang="en-US" sz="1400" b="1" dirty="0" smtClean="0">
                <a:solidFill>
                  <a:schemeClr val="tx1"/>
                </a:solidFill>
              </a:rPr>
              <a:t>　　　　　　　　　　　　　　　　　　　　　　　（体力テストの５段階総合評価で下位段階（Ｄ・Ｅ）の児童の割合（小５））</a:t>
            </a:r>
          </a:p>
          <a:p>
            <a:r>
              <a:rPr lang="ja-JP" altLang="en-US" sz="1400" b="1" dirty="0">
                <a:solidFill>
                  <a:schemeClr val="tx1"/>
                </a:solidFill>
              </a:rPr>
              <a:t>　　　　</a:t>
            </a:r>
            <a:r>
              <a:rPr lang="zh-CN" altLang="en-US" sz="1400" b="1" dirty="0">
                <a:solidFill>
                  <a:schemeClr val="tx1"/>
                </a:solidFill>
              </a:rPr>
              <a:t>（</a:t>
            </a:r>
            <a:r>
              <a:rPr lang="en-US" altLang="zh-CN" sz="1400" b="1" dirty="0">
                <a:solidFill>
                  <a:schemeClr val="tx1"/>
                </a:solidFill>
              </a:rPr>
              <a:t>2018</a:t>
            </a:r>
            <a:r>
              <a:rPr lang="zh-CN" altLang="en-US" sz="1400" b="1" dirty="0">
                <a:solidFill>
                  <a:schemeClr val="tx1"/>
                </a:solidFill>
              </a:rPr>
              <a:t>年度：男子　</a:t>
            </a:r>
            <a:r>
              <a:rPr lang="en-US" altLang="zh-CN" sz="1400" b="1" dirty="0">
                <a:solidFill>
                  <a:schemeClr val="tx1"/>
                </a:solidFill>
              </a:rPr>
              <a:t>33.7%</a:t>
            </a:r>
            <a:r>
              <a:rPr lang="zh-CN" altLang="en-US" sz="1400" b="1" dirty="0">
                <a:solidFill>
                  <a:schemeClr val="tx1"/>
                </a:solidFill>
              </a:rPr>
              <a:t>（全国</a:t>
            </a:r>
            <a:r>
              <a:rPr lang="en-US" altLang="zh-CN" sz="1400" b="1" dirty="0">
                <a:solidFill>
                  <a:schemeClr val="tx1"/>
                </a:solidFill>
              </a:rPr>
              <a:t>28.8%</a:t>
            </a:r>
            <a:r>
              <a:rPr lang="zh-CN" altLang="en-US" sz="1400" b="1" dirty="0">
                <a:solidFill>
                  <a:schemeClr val="tx1"/>
                </a:solidFill>
              </a:rPr>
              <a:t>）、女子　</a:t>
            </a:r>
            <a:r>
              <a:rPr lang="en-US" altLang="zh-CN" sz="1400" b="1" dirty="0">
                <a:solidFill>
                  <a:schemeClr val="tx1"/>
                </a:solidFill>
              </a:rPr>
              <a:t>28.3%</a:t>
            </a:r>
            <a:r>
              <a:rPr lang="zh-CN" altLang="en-US" sz="1400" b="1" dirty="0">
                <a:solidFill>
                  <a:schemeClr val="tx1"/>
                </a:solidFill>
              </a:rPr>
              <a:t>（全国</a:t>
            </a:r>
            <a:r>
              <a:rPr lang="en-US" altLang="zh-CN" sz="1400" b="1" dirty="0">
                <a:solidFill>
                  <a:schemeClr val="tx1"/>
                </a:solidFill>
              </a:rPr>
              <a:t>22.5%</a:t>
            </a:r>
            <a:r>
              <a:rPr lang="zh-CN" altLang="en-US" sz="1400" b="1" dirty="0">
                <a:solidFill>
                  <a:schemeClr val="tx1"/>
                </a:solidFill>
              </a:rPr>
              <a:t>）</a:t>
            </a:r>
            <a:r>
              <a:rPr lang="zh-CN" altLang="en-US" sz="1400" b="1" dirty="0" smtClean="0">
                <a:solidFill>
                  <a:schemeClr val="tx1"/>
                </a:solidFill>
              </a:rPr>
              <a:t>）</a:t>
            </a:r>
            <a:endParaRPr lang="en-US" altLang="ja-JP" sz="1400" b="1" dirty="0" smtClean="0">
              <a:solidFill>
                <a:schemeClr val="tx1"/>
              </a:solidFill>
            </a:endParaRPr>
          </a:p>
          <a:p>
            <a:r>
              <a:rPr lang="ja-JP" altLang="en-US" sz="1400" dirty="0" smtClean="0">
                <a:solidFill>
                  <a:schemeClr val="tx1"/>
                </a:solidFill>
              </a:rPr>
              <a:t>〇</a:t>
            </a:r>
            <a:r>
              <a:rPr lang="ja-JP" altLang="en-US" sz="1400" b="1" dirty="0" smtClean="0">
                <a:solidFill>
                  <a:schemeClr val="tx1"/>
                </a:solidFill>
              </a:rPr>
              <a:t>　高校卒業者就職率（就職希望者に対する割合）：全国水準をめざす（</a:t>
            </a:r>
            <a:r>
              <a:rPr lang="en-US" altLang="ja-JP" sz="1400" b="1" dirty="0" smtClean="0">
                <a:solidFill>
                  <a:schemeClr val="tx1"/>
                </a:solidFill>
              </a:rPr>
              <a:t>2018</a:t>
            </a:r>
            <a:r>
              <a:rPr lang="ja-JP" altLang="en-US" sz="1400" b="1" dirty="0" smtClean="0">
                <a:solidFill>
                  <a:schemeClr val="tx1"/>
                </a:solidFill>
              </a:rPr>
              <a:t>年度：</a:t>
            </a:r>
            <a:r>
              <a:rPr lang="en-US" altLang="ja-JP" sz="1400" b="1" dirty="0" smtClean="0">
                <a:solidFill>
                  <a:schemeClr val="tx1"/>
                </a:solidFill>
              </a:rPr>
              <a:t>95.2</a:t>
            </a:r>
            <a:r>
              <a:rPr lang="ja-JP" altLang="en-US" sz="1400" b="1" dirty="0" smtClean="0">
                <a:solidFill>
                  <a:schemeClr val="tx1"/>
                </a:solidFill>
              </a:rPr>
              <a:t>％（全国</a:t>
            </a:r>
            <a:r>
              <a:rPr lang="en-US" altLang="ja-JP" sz="1400" b="1" dirty="0" smtClean="0">
                <a:solidFill>
                  <a:schemeClr val="tx1"/>
                </a:solidFill>
              </a:rPr>
              <a:t>98.2</a:t>
            </a:r>
            <a:r>
              <a:rPr lang="ja-JP" altLang="en-US" sz="1400" b="1" dirty="0" smtClean="0">
                <a:solidFill>
                  <a:schemeClr val="tx1"/>
                </a:solidFill>
              </a:rPr>
              <a:t>％</a:t>
            </a:r>
            <a:r>
              <a:rPr lang="ja-JP" altLang="en-US" sz="1400" b="1" dirty="0">
                <a:solidFill>
                  <a:schemeClr val="tx1"/>
                </a:solidFill>
              </a:rPr>
              <a:t>））</a:t>
            </a:r>
            <a:endParaRPr lang="ja-JP" altLang="en-US" sz="1400" b="1" dirty="0" smtClean="0">
              <a:solidFill>
                <a:schemeClr val="tx1"/>
              </a:solidFill>
            </a:endParaRPr>
          </a:p>
          <a:p>
            <a:endParaRPr lang="ja-JP" altLang="en-US" sz="1400" dirty="0">
              <a:solidFill>
                <a:schemeClr val="tx1"/>
              </a:solidFill>
            </a:endParaRPr>
          </a:p>
          <a:p>
            <a:r>
              <a:rPr lang="ja-JP" altLang="en-US" sz="1400" b="1" dirty="0">
                <a:solidFill>
                  <a:schemeClr val="tx1"/>
                </a:solidFill>
              </a:rPr>
              <a:t>　</a:t>
            </a:r>
            <a:endParaRPr lang="ja-JP" altLang="en-US" sz="1400" dirty="0">
              <a:solidFill>
                <a:schemeClr val="tx1"/>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15925539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4" y="622047"/>
            <a:ext cx="5393384" cy="6278642"/>
          </a:xfrm>
          <a:prstGeom prst="rect">
            <a:avLst/>
          </a:prstGeom>
        </p:spPr>
        <p:txBody>
          <a:bodyPr wrap="square">
            <a:spAutoFit/>
          </a:bodyPr>
          <a:lstStyle/>
          <a:p>
            <a:pPr marL="180000" indent="-457200" algn="just"/>
            <a:r>
              <a:rPr lang="ja-JP" altLang="en-US" sz="1400" dirty="0"/>
              <a:t>○</a:t>
            </a:r>
            <a:r>
              <a:rPr lang="ja-JP" altLang="en-US" sz="1400" dirty="0">
                <a:solidFill>
                  <a:srgbClr val="0070C0"/>
                </a:solidFill>
              </a:rPr>
              <a:t>　</a:t>
            </a:r>
            <a:r>
              <a:rPr lang="en-US" altLang="ja-JP" sz="1400" dirty="0"/>
              <a:t>Society5.0</a:t>
            </a:r>
            <a:r>
              <a:rPr lang="ja-JP" altLang="en-US" sz="1400" dirty="0"/>
              <a:t>時代に必要となる能力を育成・深化し、すべての子どもの力を最大限引き出すため、学校現場において</a:t>
            </a:r>
            <a:r>
              <a:rPr lang="en-US" altLang="ja-JP" sz="1400" dirty="0"/>
              <a:t>ICT</a:t>
            </a:r>
            <a:r>
              <a:rPr lang="ja-JP" altLang="en-US" sz="1400" dirty="0"/>
              <a:t>を基盤とした先端技術の活用をすすめます。また、遠隔教育の実施などにより、人口減少の著しい地域における学習機会の確保や教育環境の充実を図ります。</a:t>
            </a:r>
            <a:endParaRPr lang="en-US" altLang="ja-JP" sz="1400" dirty="0"/>
          </a:p>
          <a:p>
            <a:pPr marL="180000" indent="-457200" algn="just"/>
            <a:endParaRPr lang="en-US" altLang="ja-JP" sz="1000" dirty="0" smtClean="0"/>
          </a:p>
          <a:p>
            <a:pPr marL="180000" indent="-457200" algn="just"/>
            <a:r>
              <a:rPr lang="ja-JP" altLang="en-US" sz="1400" dirty="0" smtClean="0"/>
              <a:t>○</a:t>
            </a:r>
            <a:r>
              <a:rPr lang="ja-JP" altLang="en-US" sz="1400" dirty="0"/>
              <a:t>　地域と連携した体験活動の充実や読書活動の推進により、子どもたちが夢や志をもって粘り強くチャレンジする力や豊かでたくましい人間性などの「生きる力」をはぐくみます。</a:t>
            </a:r>
          </a:p>
          <a:p>
            <a:pPr marL="180000" indent="-457200" algn="just"/>
            <a:endParaRPr lang="en-US" altLang="ja-JP" sz="1000" dirty="0"/>
          </a:p>
          <a:p>
            <a:pPr marL="180000" indent="-457200" algn="just"/>
            <a:r>
              <a:rPr lang="ja-JP" altLang="en-US" sz="1400" dirty="0"/>
              <a:t>○　地域の人的資源を活用しながら学校体育活動の活性化を</a:t>
            </a:r>
            <a:r>
              <a:rPr lang="ja-JP" altLang="en-US" sz="1400" dirty="0" smtClean="0"/>
              <a:t>図ります。また、学校</a:t>
            </a:r>
            <a:r>
              <a:rPr lang="ja-JP" altLang="en-US" sz="1400" dirty="0"/>
              <a:t>だけでなく、地域や家庭で運動に親しむ機会を増やすことにより、</a:t>
            </a:r>
            <a:r>
              <a:rPr lang="ja-JP" altLang="en-US" sz="1400" dirty="0" smtClean="0"/>
              <a:t>子ども</a:t>
            </a:r>
            <a:r>
              <a:rPr lang="ja-JP" altLang="en-US" sz="1400" dirty="0"/>
              <a:t>の体力向上に取り組みます。</a:t>
            </a:r>
          </a:p>
          <a:p>
            <a:pPr marL="180000" indent="-457200" algn="just"/>
            <a:endParaRPr lang="en-US" altLang="ja-JP" sz="1000" dirty="0"/>
          </a:p>
          <a:p>
            <a:pPr marL="180000" indent="-457200" algn="just"/>
            <a:r>
              <a:rPr lang="ja-JP" altLang="en-US" sz="1400" dirty="0"/>
              <a:t>○　放課後</a:t>
            </a:r>
            <a:r>
              <a:rPr lang="ja-JP" altLang="en-US" sz="1400" dirty="0" smtClean="0"/>
              <a:t>等における子ども</a:t>
            </a:r>
            <a:r>
              <a:rPr lang="ja-JP" altLang="en-US" sz="1400" dirty="0"/>
              <a:t>たちの体験活動や学習活動等の場づくり、学校の教育活動を支える取組みへの地域人材の参画促進など、学校・家庭・地域が互いに連携・協力しながら</a:t>
            </a:r>
            <a:r>
              <a:rPr lang="ja-JP" altLang="en-US" sz="1400" dirty="0" smtClean="0"/>
              <a:t>、地域の特色を活かした教育を実施することにより、それぞれ</a:t>
            </a:r>
            <a:r>
              <a:rPr lang="ja-JP" altLang="en-US" sz="1400" dirty="0"/>
              <a:t>の教育力を</a:t>
            </a:r>
            <a:r>
              <a:rPr lang="ja-JP" altLang="en-US" sz="1400" dirty="0" smtClean="0"/>
              <a:t>高めます。</a:t>
            </a:r>
            <a:endParaRPr lang="en-US" altLang="ja-JP" sz="1400" dirty="0"/>
          </a:p>
          <a:p>
            <a:pPr marL="180000" indent="-457200" algn="just"/>
            <a:endParaRPr lang="en-US" altLang="ja-JP" sz="1000" dirty="0"/>
          </a:p>
          <a:p>
            <a:pPr marL="180000" indent="-457200" algn="just"/>
            <a:r>
              <a:rPr lang="ja-JP" altLang="en-US" sz="1400" dirty="0"/>
              <a:t>○　府民の健康寿命の延伸を図るためには、子どもの頃から、発達段階に応じた自身の健康の大切さや生活習慣の改善等を</a:t>
            </a:r>
            <a:r>
              <a:rPr lang="ja-JP" altLang="en-US" sz="1400" dirty="0" smtClean="0"/>
              <a:t>学ぶこと</a:t>
            </a:r>
            <a:r>
              <a:rPr lang="ja-JP" altLang="en-US" sz="1400" dirty="0"/>
              <a:t>が重要です。そのため、学校や家庭を通じて幼少時からの健康教育を進めます。</a:t>
            </a:r>
            <a:endParaRPr lang="en-US" altLang="ja-JP" sz="1400" dirty="0"/>
          </a:p>
          <a:p>
            <a:pPr marL="180000" indent="-457200" algn="just"/>
            <a:endParaRPr lang="en-US" altLang="ja-JP" sz="1000" dirty="0"/>
          </a:p>
          <a:p>
            <a:pPr marL="180000" indent="-457200" algn="just"/>
            <a:r>
              <a:rPr lang="ja-JP" altLang="en-US" sz="1400" dirty="0" smtClean="0"/>
              <a:t>○　大阪</a:t>
            </a:r>
            <a:r>
              <a:rPr lang="ja-JP" altLang="en-US" sz="1400" dirty="0"/>
              <a:t>には「知の拠点」である大学や職業教育機関などが数多く集積して</a:t>
            </a:r>
            <a:r>
              <a:rPr lang="ja-JP" altLang="en-US" sz="1400" dirty="0" smtClean="0"/>
              <a:t>いることから、その</a:t>
            </a:r>
            <a:r>
              <a:rPr lang="ja-JP" altLang="en-US" sz="1400" dirty="0"/>
              <a:t>特性を</a:t>
            </a:r>
            <a:r>
              <a:rPr lang="ja-JP" altLang="en-US" sz="1400" dirty="0" smtClean="0"/>
              <a:t>活かして、</a:t>
            </a:r>
            <a:r>
              <a:rPr lang="ja-JP" altLang="en-US" sz="1400" dirty="0"/>
              <a:t>クリエイティビティを発揮</a:t>
            </a:r>
            <a:r>
              <a:rPr lang="ja-JP" altLang="en-US" sz="1400" dirty="0" smtClean="0"/>
              <a:t>しイノベーション</a:t>
            </a:r>
            <a:r>
              <a:rPr lang="ja-JP" altLang="en-US" sz="1400" dirty="0"/>
              <a:t>に</a:t>
            </a:r>
            <a:r>
              <a:rPr lang="ja-JP" altLang="en-US" sz="1400" dirty="0" smtClean="0"/>
              <a:t>結び付けることができる人材、</a:t>
            </a:r>
            <a:r>
              <a:rPr lang="ja-JP" altLang="en-US" sz="1400" dirty="0"/>
              <a:t>将来を担う起業家精神にあふれる人材、</a:t>
            </a:r>
            <a:r>
              <a:rPr lang="ja-JP" altLang="en-US" sz="1400" dirty="0" smtClean="0"/>
              <a:t>国際的</a:t>
            </a:r>
            <a:r>
              <a:rPr lang="ja-JP" altLang="en-US" sz="1400" dirty="0"/>
              <a:t>視野を持って世界で活躍することができる</a:t>
            </a:r>
            <a:r>
              <a:rPr lang="ja-JP" altLang="en-US" sz="1400" dirty="0" smtClean="0"/>
              <a:t>人材、さらには、現場</a:t>
            </a:r>
            <a:r>
              <a:rPr lang="ja-JP" altLang="en-US" sz="1400" dirty="0"/>
              <a:t>において実業を担う</a:t>
            </a:r>
            <a:r>
              <a:rPr lang="ja-JP" altLang="en-US" sz="1400" dirty="0" smtClean="0"/>
              <a:t>人材など、さまざまな分野で大阪や日本社会をリードし、国際競争力を勝ち抜くハイエンド人材やプロフェッショナル人材を育成します。また、民間企業等とともにこう</a:t>
            </a:r>
            <a:r>
              <a:rPr lang="ja-JP" altLang="en-US" sz="1400" dirty="0"/>
              <a:t>した人材が活躍する</a:t>
            </a:r>
            <a:r>
              <a:rPr lang="ja-JP" altLang="en-US" sz="1400" dirty="0" smtClean="0"/>
              <a:t>場や機会の創出・提供に努めます。　</a:t>
            </a:r>
            <a:endParaRPr lang="ja-JP" altLang="en-US" sz="1400" dirty="0"/>
          </a:p>
        </p:txBody>
      </p:sp>
      <p:sp>
        <p:nvSpPr>
          <p:cNvPr id="6"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9"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9" name="正方形/長方形 1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31" name="正方形/長方形 30"/>
          <p:cNvSpPr/>
          <p:nvPr/>
        </p:nvSpPr>
        <p:spPr>
          <a:xfrm>
            <a:off x="5453332" y="629875"/>
            <a:ext cx="3390672" cy="461665"/>
          </a:xfrm>
          <a:prstGeom prst="rect">
            <a:avLst/>
          </a:prstGeom>
        </p:spPr>
        <p:txBody>
          <a:bodyPr wrap="none">
            <a:spAutoFit/>
          </a:bodyPr>
          <a:lstStyle/>
          <a:p>
            <a:pPr marL="18000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全国学力・学習状況調査　校種・教科・区分</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正答率（対全国比経年比較）</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716352" y="1041866"/>
            <a:ext cx="1569660"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小学校（大阪府）</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877219" y="6460682"/>
            <a:ext cx="1935145" cy="200055"/>
          </a:xfrm>
          <a:prstGeom prst="rect">
            <a:avLst/>
          </a:prstGeom>
          <a:noFill/>
        </p:spPr>
        <p:txBody>
          <a:bodyPr wrap="none" rtlCol="0">
            <a:spAutoFit/>
          </a:bodyPr>
          <a:lstStyle/>
          <a:p>
            <a:r>
              <a:rPr kumimoji="1" lang="ja-JP" altLang="en-US" sz="700" dirty="0" smtClean="0">
                <a:latin typeface="+mn-ea"/>
              </a:rPr>
              <a:t>出典：文部科学省「全国学力・学習状況調査」</a:t>
            </a:r>
            <a:endParaRPr kumimoji="1" lang="ja-JP" altLang="en-US" sz="700" dirty="0">
              <a:latin typeface="+mn-ea"/>
            </a:endParaRPr>
          </a:p>
        </p:txBody>
      </p:sp>
      <p:sp>
        <p:nvSpPr>
          <p:cNvPr id="35" name="正方形/長方形 3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35</a:t>
            </a:fld>
            <a:endParaRPr lang="ja-JP" altLang="en-US" dirty="0">
              <a:solidFill>
                <a:prstClr val="black"/>
              </a:solidFill>
            </a:endParaRPr>
          </a:p>
        </p:txBody>
      </p:sp>
      <p:grpSp>
        <p:nvGrpSpPr>
          <p:cNvPr id="36" name="グループ化 35"/>
          <p:cNvGrpSpPr/>
          <p:nvPr/>
        </p:nvGrpSpPr>
        <p:grpSpPr>
          <a:xfrm>
            <a:off x="5421818" y="1317035"/>
            <a:ext cx="3697795" cy="2493227"/>
            <a:chOff x="5421818" y="1317035"/>
            <a:chExt cx="3697795" cy="2493227"/>
          </a:xfrm>
        </p:grpSpPr>
        <p:graphicFrame>
          <p:nvGraphicFramePr>
            <p:cNvPr id="37" name="グラフ 36"/>
            <p:cNvGraphicFramePr>
              <a:graphicFrameLocks/>
            </p:cNvGraphicFramePr>
            <p:nvPr>
              <p:extLst>
                <p:ext uri="{D42A27DB-BD31-4B8C-83A1-F6EECF244321}">
                  <p14:modId xmlns:p14="http://schemas.microsoft.com/office/powerpoint/2010/main" val="1719234111"/>
                </p:ext>
              </p:extLst>
            </p:nvPr>
          </p:nvGraphicFramePr>
          <p:xfrm>
            <a:off x="5421818" y="1317035"/>
            <a:ext cx="3501259" cy="2493227"/>
          </p:xfrm>
          <a:graphic>
            <a:graphicData uri="http://schemas.openxmlformats.org/drawingml/2006/chart">
              <c:chart xmlns:c="http://schemas.openxmlformats.org/drawingml/2006/chart" xmlns:r="http://schemas.openxmlformats.org/officeDocument/2006/relationships" r:id="rId2"/>
            </a:graphicData>
          </a:graphic>
        </p:graphicFrame>
        <p:grpSp>
          <p:nvGrpSpPr>
            <p:cNvPr id="38" name="グループ化 37"/>
            <p:cNvGrpSpPr/>
            <p:nvPr/>
          </p:nvGrpSpPr>
          <p:grpSpPr>
            <a:xfrm>
              <a:off x="5831398" y="1527441"/>
              <a:ext cx="3288215" cy="1533469"/>
              <a:chOff x="5789840" y="1593843"/>
              <a:chExt cx="3360451" cy="1634426"/>
            </a:xfrm>
          </p:grpSpPr>
          <p:cxnSp>
            <p:nvCxnSpPr>
              <p:cNvPr id="41" name="直線コネクタ 40"/>
              <p:cNvCxnSpPr/>
              <p:nvPr/>
            </p:nvCxnSpPr>
            <p:spPr>
              <a:xfrm flipV="1">
                <a:off x="5789840" y="1859345"/>
                <a:ext cx="3144452" cy="5313"/>
              </a:xfrm>
              <a:prstGeom prst="line">
                <a:avLst/>
              </a:prstGeom>
              <a:ln w="6350"/>
            </p:spPr>
            <p:style>
              <a:lnRef idx="1">
                <a:schemeClr val="dk1"/>
              </a:lnRef>
              <a:fillRef idx="0">
                <a:schemeClr val="dk1"/>
              </a:fillRef>
              <a:effectRef idx="0">
                <a:schemeClr val="dk1"/>
              </a:effectRef>
              <a:fontRef idx="minor">
                <a:schemeClr val="tx1"/>
              </a:fontRef>
            </p:style>
          </p:cxnSp>
          <p:sp>
            <p:nvSpPr>
              <p:cNvPr id="42" name="テキスト ボックス 41"/>
              <p:cNvSpPr txBox="1"/>
              <p:nvPr/>
            </p:nvSpPr>
            <p:spPr>
              <a:xfrm rot="10800000" flipV="1">
                <a:off x="8561201" y="2867426"/>
                <a:ext cx="501796" cy="360843"/>
              </a:xfrm>
              <a:prstGeom prst="rect">
                <a:avLst/>
              </a:prstGeom>
              <a:noFill/>
            </p:spPr>
            <p:txBody>
              <a:bodyPr wrap="square" rtlCol="0">
                <a:spAutoFit/>
              </a:bodyPr>
              <a:lstStyle/>
              <a:p>
                <a:r>
                  <a:rPr kumimoji="1" lang="ja-JP" altLang="en-US" sz="800" b="1" dirty="0" smtClean="0"/>
                  <a:t>国語</a:t>
                </a:r>
                <a:r>
                  <a:rPr kumimoji="1" lang="en-US" altLang="ja-JP" sz="800" b="1" dirty="0" smtClean="0"/>
                  <a:t>0.945</a:t>
                </a:r>
                <a:endParaRPr kumimoji="1" lang="ja-JP" altLang="en-US" sz="800" b="1" dirty="0"/>
              </a:p>
            </p:txBody>
          </p:sp>
          <p:sp>
            <p:nvSpPr>
              <p:cNvPr id="43" name="テキスト ボックス 42"/>
              <p:cNvSpPr txBox="1"/>
              <p:nvPr/>
            </p:nvSpPr>
            <p:spPr>
              <a:xfrm>
                <a:off x="8605617" y="1593843"/>
                <a:ext cx="544674" cy="360843"/>
              </a:xfrm>
              <a:prstGeom prst="rect">
                <a:avLst/>
              </a:prstGeom>
              <a:noFill/>
            </p:spPr>
            <p:txBody>
              <a:bodyPr wrap="square" rtlCol="0">
                <a:spAutoFit/>
              </a:bodyPr>
              <a:lstStyle/>
              <a:p>
                <a:r>
                  <a:rPr kumimoji="1" lang="ja-JP" altLang="en-US" sz="800" b="1" dirty="0" smtClean="0"/>
                  <a:t>算数</a:t>
                </a:r>
                <a:r>
                  <a:rPr kumimoji="1" lang="en-US" altLang="ja-JP" sz="800" b="1" dirty="0" smtClean="0"/>
                  <a:t>0.997</a:t>
                </a:r>
                <a:endParaRPr kumimoji="1" lang="ja-JP" altLang="en-US" sz="800" b="1" dirty="0"/>
              </a:p>
            </p:txBody>
          </p:sp>
        </p:grpSp>
        <p:sp>
          <p:nvSpPr>
            <p:cNvPr id="39" name="楕円 38"/>
            <p:cNvSpPr/>
            <p:nvPr/>
          </p:nvSpPr>
          <p:spPr>
            <a:xfrm>
              <a:off x="8726542" y="2662258"/>
              <a:ext cx="65322" cy="54912"/>
            </a:xfrm>
            <a:prstGeom prst="ellipse">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0" name="二等辺三角形 39"/>
            <p:cNvSpPr/>
            <p:nvPr/>
          </p:nvSpPr>
          <p:spPr>
            <a:xfrm>
              <a:off x="8726542" y="1844824"/>
              <a:ext cx="89323" cy="45719"/>
            </a:xfrm>
            <a:prstGeom prst="triangle">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44" name="テキスト ボックス 43"/>
          <p:cNvSpPr txBox="1"/>
          <p:nvPr/>
        </p:nvSpPr>
        <p:spPr>
          <a:xfrm>
            <a:off x="8642263" y="3393700"/>
            <a:ext cx="453970" cy="200055"/>
          </a:xfrm>
          <a:prstGeom prst="rect">
            <a:avLst/>
          </a:prstGeom>
          <a:noFill/>
        </p:spPr>
        <p:txBody>
          <a:bodyPr wrap="none" rtlCol="0">
            <a:spAutoFit/>
          </a:bodyPr>
          <a:lstStyle/>
          <a:p>
            <a:r>
              <a:rPr lang="ja-JP" altLang="en-US" sz="700" dirty="0" smtClean="0"/>
              <a:t>（年）</a:t>
            </a:r>
            <a:endParaRPr kumimoji="1" lang="ja-JP" altLang="en-US" sz="700" dirty="0"/>
          </a:p>
        </p:txBody>
      </p:sp>
      <p:sp>
        <p:nvSpPr>
          <p:cNvPr id="45" name="テキスト ボックス 44"/>
          <p:cNvSpPr txBox="1"/>
          <p:nvPr/>
        </p:nvSpPr>
        <p:spPr>
          <a:xfrm>
            <a:off x="8673273" y="6119355"/>
            <a:ext cx="415498" cy="184666"/>
          </a:xfrm>
          <a:prstGeom prst="rect">
            <a:avLst/>
          </a:prstGeom>
          <a:noFill/>
        </p:spPr>
        <p:txBody>
          <a:bodyPr wrap="none" rtlCol="0">
            <a:spAutoFit/>
          </a:bodyPr>
          <a:lstStyle/>
          <a:p>
            <a:r>
              <a:rPr lang="ja-JP" altLang="en-US" sz="600" dirty="0" smtClean="0"/>
              <a:t>（年）</a:t>
            </a:r>
            <a:endParaRPr kumimoji="1" lang="ja-JP" altLang="en-US" sz="800" dirty="0"/>
          </a:p>
        </p:txBody>
      </p:sp>
      <p:grpSp>
        <p:nvGrpSpPr>
          <p:cNvPr id="46" name="グループ化 45"/>
          <p:cNvGrpSpPr/>
          <p:nvPr/>
        </p:nvGrpSpPr>
        <p:grpSpPr>
          <a:xfrm>
            <a:off x="5436096" y="4070308"/>
            <a:ext cx="3871785" cy="2419031"/>
            <a:chOff x="5436096" y="4070308"/>
            <a:chExt cx="3871785" cy="2419031"/>
          </a:xfrm>
        </p:grpSpPr>
        <p:graphicFrame>
          <p:nvGraphicFramePr>
            <p:cNvPr id="47" name="グラフ 46"/>
            <p:cNvGraphicFramePr>
              <a:graphicFrameLocks/>
            </p:cNvGraphicFramePr>
            <p:nvPr>
              <p:extLst>
                <p:ext uri="{D42A27DB-BD31-4B8C-83A1-F6EECF244321}">
                  <p14:modId xmlns:p14="http://schemas.microsoft.com/office/powerpoint/2010/main" val="774098627"/>
                </p:ext>
              </p:extLst>
            </p:nvPr>
          </p:nvGraphicFramePr>
          <p:xfrm>
            <a:off x="5436096" y="4070308"/>
            <a:ext cx="3486981" cy="2419031"/>
          </p:xfrm>
          <a:graphic>
            <a:graphicData uri="http://schemas.openxmlformats.org/drawingml/2006/chart">
              <c:chart xmlns:c="http://schemas.openxmlformats.org/drawingml/2006/chart" xmlns:r="http://schemas.openxmlformats.org/officeDocument/2006/relationships" r:id="rId3"/>
            </a:graphicData>
          </a:graphic>
        </p:graphicFrame>
        <p:grpSp>
          <p:nvGrpSpPr>
            <p:cNvPr id="48" name="グループ化 47"/>
            <p:cNvGrpSpPr/>
            <p:nvPr/>
          </p:nvGrpSpPr>
          <p:grpSpPr>
            <a:xfrm>
              <a:off x="5831399" y="4100493"/>
              <a:ext cx="3476482" cy="1417419"/>
              <a:chOff x="5789840" y="4142434"/>
              <a:chExt cx="3463453" cy="1417419"/>
            </a:xfrm>
          </p:grpSpPr>
          <p:cxnSp>
            <p:nvCxnSpPr>
              <p:cNvPr id="49" name="直線コネクタ 48"/>
              <p:cNvCxnSpPr/>
              <p:nvPr/>
            </p:nvCxnSpPr>
            <p:spPr>
              <a:xfrm>
                <a:off x="5789840" y="4551242"/>
                <a:ext cx="3001314" cy="0"/>
              </a:xfrm>
              <a:prstGeom prst="line">
                <a:avLst/>
              </a:prstGeom>
              <a:ln w="19050"/>
            </p:spPr>
            <p:style>
              <a:lnRef idx="1">
                <a:schemeClr val="dk1"/>
              </a:lnRef>
              <a:fillRef idx="0">
                <a:schemeClr val="dk1"/>
              </a:fillRef>
              <a:effectRef idx="0">
                <a:schemeClr val="dk1"/>
              </a:effectRef>
              <a:fontRef idx="minor">
                <a:schemeClr val="tx1"/>
              </a:fontRef>
            </p:style>
          </p:cxnSp>
          <p:sp>
            <p:nvSpPr>
              <p:cNvPr id="50" name="楕円 49"/>
              <p:cNvSpPr/>
              <p:nvPr/>
            </p:nvSpPr>
            <p:spPr>
              <a:xfrm>
                <a:off x="8700863" y="5106312"/>
                <a:ext cx="99912" cy="72008"/>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51" name="直線コネクタ 50"/>
              <p:cNvCxnSpPr/>
              <p:nvPr/>
            </p:nvCxnSpPr>
            <p:spPr>
              <a:xfrm>
                <a:off x="8652579" y="4466096"/>
                <a:ext cx="106529" cy="7375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52" name="テキスト ボックス 51"/>
              <p:cNvSpPr txBox="1"/>
              <p:nvPr/>
            </p:nvSpPr>
            <p:spPr>
              <a:xfrm>
                <a:off x="8678211" y="4730571"/>
                <a:ext cx="575082" cy="338554"/>
              </a:xfrm>
              <a:prstGeom prst="rect">
                <a:avLst/>
              </a:prstGeom>
              <a:noFill/>
            </p:spPr>
            <p:txBody>
              <a:bodyPr wrap="square" rtlCol="0">
                <a:spAutoFit/>
              </a:bodyPr>
              <a:lstStyle/>
              <a:p>
                <a:r>
                  <a:rPr kumimoji="1" lang="ja-JP" altLang="en-US" sz="800" b="1" dirty="0" smtClean="0"/>
                  <a:t>数学</a:t>
                </a:r>
                <a:r>
                  <a:rPr kumimoji="1" lang="en-US" altLang="ja-JP" sz="800" b="1" dirty="0" smtClean="0"/>
                  <a:t>0.975</a:t>
                </a:r>
                <a:endParaRPr kumimoji="1" lang="ja-JP" altLang="en-US" sz="800" b="1" dirty="0"/>
              </a:p>
            </p:txBody>
          </p:sp>
          <p:sp>
            <p:nvSpPr>
              <p:cNvPr id="53" name="テキスト ボックス 52"/>
              <p:cNvSpPr txBox="1"/>
              <p:nvPr/>
            </p:nvSpPr>
            <p:spPr>
              <a:xfrm>
                <a:off x="8534762" y="5221299"/>
                <a:ext cx="560483" cy="338554"/>
              </a:xfrm>
              <a:prstGeom prst="rect">
                <a:avLst/>
              </a:prstGeom>
              <a:noFill/>
            </p:spPr>
            <p:txBody>
              <a:bodyPr wrap="square" rtlCol="0">
                <a:spAutoFit/>
              </a:bodyPr>
              <a:lstStyle/>
              <a:p>
                <a:r>
                  <a:rPr kumimoji="1" lang="ja-JP" altLang="en-US" sz="800" b="1" dirty="0" smtClean="0"/>
                  <a:t>国語</a:t>
                </a:r>
                <a:r>
                  <a:rPr kumimoji="1" lang="en-US" altLang="ja-JP" sz="800" b="1" dirty="0" smtClean="0"/>
                  <a:t>0.962</a:t>
                </a:r>
                <a:endParaRPr kumimoji="1" lang="ja-JP" altLang="en-US" sz="800" b="1" dirty="0"/>
              </a:p>
            </p:txBody>
          </p:sp>
          <p:sp>
            <p:nvSpPr>
              <p:cNvPr id="54" name="二等辺三角形 53"/>
              <p:cNvSpPr/>
              <p:nvPr/>
            </p:nvSpPr>
            <p:spPr>
              <a:xfrm>
                <a:off x="8692938" y="4898283"/>
                <a:ext cx="60705" cy="45719"/>
              </a:xfrm>
              <a:prstGeom prst="triangl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55" name="直線コネクタ 54"/>
              <p:cNvCxnSpPr/>
              <p:nvPr/>
            </p:nvCxnSpPr>
            <p:spPr>
              <a:xfrm flipH="1">
                <a:off x="8667806" y="4451567"/>
                <a:ext cx="87759" cy="10154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56" name="テキスト ボックス 55"/>
              <p:cNvSpPr txBox="1"/>
              <p:nvPr/>
            </p:nvSpPr>
            <p:spPr>
              <a:xfrm>
                <a:off x="8509874" y="4142434"/>
                <a:ext cx="516990" cy="338554"/>
              </a:xfrm>
              <a:prstGeom prst="rect">
                <a:avLst/>
              </a:prstGeom>
              <a:noFill/>
            </p:spPr>
            <p:txBody>
              <a:bodyPr wrap="square" rtlCol="0">
                <a:spAutoFit/>
              </a:bodyPr>
              <a:lstStyle/>
              <a:p>
                <a:r>
                  <a:rPr lang="ja-JP" altLang="en-US" sz="800" b="1" dirty="0" smtClean="0"/>
                  <a:t>英語</a:t>
                </a:r>
                <a:r>
                  <a:rPr lang="en-US" altLang="ja-JP" sz="800" b="1" dirty="0" smtClean="0"/>
                  <a:t>1.002</a:t>
                </a:r>
                <a:endParaRPr kumimoji="1" lang="ja-JP" altLang="en-US" sz="800" b="1" dirty="0"/>
              </a:p>
            </p:txBody>
          </p:sp>
        </p:grpSp>
      </p:grpSp>
      <p:sp>
        <p:nvSpPr>
          <p:cNvPr id="33" name="正方形/長方形 32"/>
          <p:cNvSpPr/>
          <p:nvPr/>
        </p:nvSpPr>
        <p:spPr>
          <a:xfrm>
            <a:off x="5761159" y="3887026"/>
            <a:ext cx="1569660"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中学校（大阪府）</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380381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18808" y="620688"/>
            <a:ext cx="8712968" cy="738664"/>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大阪府では、少年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の刑法犯検挙・補導者数や児童虐待相談対応件数も全国に比較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状況にあります。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また、全国平均より高い失業率など雇用環境が厳しく、年収</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万円未満の世帯が約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割を占めるなど、いわゆる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218791" y="3297418"/>
            <a:ext cx="3838170" cy="3539430"/>
          </a:xfrm>
          <a:prstGeom prst="rect">
            <a:avLst/>
          </a:prstGeom>
        </p:spPr>
        <p:txBody>
          <a:bodyPr wrap="square">
            <a:spAutoFit/>
          </a:bodyPr>
          <a:lstStyle/>
          <a:p>
            <a:pPr marL="180000" indent="-457200" algn="just"/>
            <a:r>
              <a:rPr lang="ja-JP" altLang="en-US" sz="1400" dirty="0" smtClean="0"/>
              <a:t>○</a:t>
            </a:r>
            <a:r>
              <a:rPr lang="ja-JP" altLang="en-US" sz="1400" dirty="0"/>
              <a:t>　不登校</a:t>
            </a:r>
            <a:r>
              <a:rPr lang="ja-JP" altLang="en-US" sz="1400" dirty="0" smtClean="0"/>
              <a:t>やいじめ、暴力</a:t>
            </a:r>
            <a:r>
              <a:rPr lang="ja-JP" altLang="en-US" sz="1400" dirty="0"/>
              <a:t>行為、中途退学などの課題</a:t>
            </a:r>
            <a:r>
              <a:rPr lang="ja-JP" altLang="en-US" sz="1400" dirty="0" smtClean="0"/>
              <a:t>に対し、子ども</a:t>
            </a:r>
            <a:r>
              <a:rPr lang="ja-JP" altLang="en-US" sz="1400" dirty="0"/>
              <a:t>たちの置かれている状況に</a:t>
            </a:r>
            <a:r>
              <a:rPr lang="ja-JP" altLang="en-US" sz="1400" dirty="0" smtClean="0"/>
              <a:t>応じて適切に対応し、児童・生徒</a:t>
            </a:r>
            <a:r>
              <a:rPr lang="ja-JP" altLang="en-US" sz="1400" dirty="0"/>
              <a:t>一人ひとりの自立を支える教育</a:t>
            </a:r>
            <a:r>
              <a:rPr lang="ja-JP" altLang="en-US" sz="1400" dirty="0" smtClean="0"/>
              <a:t>を充実</a:t>
            </a:r>
            <a:r>
              <a:rPr lang="ja-JP" altLang="en-US" sz="1400" dirty="0"/>
              <a:t>します</a:t>
            </a:r>
            <a:r>
              <a:rPr lang="ja-JP" altLang="en-US" sz="1400" dirty="0" smtClean="0"/>
              <a:t>。</a:t>
            </a:r>
            <a:endParaRPr lang="en-US" altLang="ja-JP" sz="1400" dirty="0"/>
          </a:p>
          <a:p>
            <a:pPr marL="179388" indent="88900" algn="just"/>
            <a:r>
              <a:rPr lang="ja-JP" altLang="en-US" sz="1400" dirty="0" smtClean="0"/>
              <a:t>また、少年非行については、関係機関が連携して適切に対応します。</a:t>
            </a:r>
            <a:endParaRPr lang="en-US" altLang="ja-JP" sz="1400" dirty="0"/>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子育ての喜びを実感できるよう家庭の養育力・教育力を高めるための支援を充実する等により、児童虐待の発生予防を図ります。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特に、支援を要する家庭には、きめ細やかな支援を行います。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また、関係機関が連携することで、早期発見・早期対応を行うなど、社会全体で子どもを守るための取組みを進め、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重大な児童虐待「ゼロ」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をめざします。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549554" y="6678143"/>
            <a:ext cx="3021460" cy="200055"/>
          </a:xfrm>
          <a:prstGeom prst="rect">
            <a:avLst/>
          </a:prstGeom>
          <a:noFill/>
        </p:spPr>
        <p:txBody>
          <a:bodyPr wrap="square" rtlCol="0">
            <a:spAutoFit/>
          </a:bodyPr>
          <a:lstStyle/>
          <a:p>
            <a:pPr marL="185738" indent="-185738"/>
            <a:r>
              <a:rPr kumimoji="1" lang="ja-JP" altLang="en-US" sz="700" dirty="0" smtClean="0">
                <a:latin typeface="+mn-ea"/>
              </a:rPr>
              <a:t>出典：厚生労働省調べ</a:t>
            </a:r>
            <a:endParaRPr kumimoji="1" lang="ja-JP" altLang="en-US" sz="700" dirty="0">
              <a:latin typeface="+mn-ea"/>
            </a:endParaRPr>
          </a:p>
        </p:txBody>
      </p:sp>
      <p:sp>
        <p:nvSpPr>
          <p:cNvPr id="25" name="正方形/長方形 2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36</a:t>
            </a:fld>
            <a:endParaRPr lang="ja-JP" altLang="en-US" dirty="0">
              <a:solidFill>
                <a:prstClr val="black"/>
              </a:solidFill>
            </a:endParaRPr>
          </a:p>
        </p:txBody>
      </p:sp>
      <p:sp>
        <p:nvSpPr>
          <p:cNvPr id="29" name="テキスト ボックス 28"/>
          <p:cNvSpPr txBox="1"/>
          <p:nvPr/>
        </p:nvSpPr>
        <p:spPr>
          <a:xfrm>
            <a:off x="6804251" y="1792791"/>
            <a:ext cx="492443" cy="215444"/>
          </a:xfrm>
          <a:prstGeom prst="rect">
            <a:avLst/>
          </a:prstGeom>
          <a:noFill/>
        </p:spPr>
        <p:txBody>
          <a:bodyPr wrap="none" rtlCol="0">
            <a:spAutoFit/>
          </a:bodyPr>
          <a:lstStyle/>
          <a:p>
            <a:r>
              <a:rPr lang="ja-JP" altLang="en-US" sz="800" dirty="0" smtClean="0"/>
              <a:t>（人）</a:t>
            </a:r>
            <a:endParaRPr kumimoji="1" lang="ja-JP" altLang="en-US" sz="800" dirty="0"/>
          </a:p>
        </p:txBody>
      </p:sp>
      <p:sp>
        <p:nvSpPr>
          <p:cNvPr id="17" name="正方形/長方形 16"/>
          <p:cNvSpPr/>
          <p:nvPr/>
        </p:nvSpPr>
        <p:spPr>
          <a:xfrm>
            <a:off x="4373040" y="4088107"/>
            <a:ext cx="3182281"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t>児童</a:t>
            </a:r>
            <a:r>
              <a:rPr lang="ja-JP" altLang="en-US" sz="1200" dirty="0"/>
              <a:t>虐待相談対応</a:t>
            </a:r>
            <a:r>
              <a:rPr lang="ja-JP" altLang="en-US" sz="1200" dirty="0" smtClean="0"/>
              <a:t>件数の推移</a:t>
            </a:r>
            <a:r>
              <a:rPr lang="ja-JP" altLang="en-US" sz="1200" dirty="0"/>
              <a:t>（大阪府</a:t>
            </a:r>
            <a:r>
              <a:rPr lang="ja-JP" altLang="en-US" sz="1200" dirty="0" smtClean="0"/>
              <a:t>）</a:t>
            </a:r>
            <a:endParaRPr lang="ja-JP" altLang="en-US" sz="1200" dirty="0"/>
          </a:p>
        </p:txBody>
      </p:sp>
      <p:sp>
        <p:nvSpPr>
          <p:cNvPr id="26" name="正方形/長方形 25"/>
          <p:cNvSpPr/>
          <p:nvPr/>
        </p:nvSpPr>
        <p:spPr>
          <a:xfrm>
            <a:off x="118812" y="1268763"/>
            <a:ext cx="4176464" cy="2031325"/>
          </a:xfrm>
          <a:prstGeom prst="rect">
            <a:avLst/>
          </a:prstGeom>
        </p:spPr>
        <p:txBody>
          <a:bodyPr wrap="square">
            <a:spAutoFit/>
          </a:bodyPr>
          <a:lstStyle/>
          <a:p>
            <a:pPr marL="179388" indent="-7938"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低所得の世帯割合が高い状況にあり、子どもの貧困が課題となっています。これらの状況がいわゆる「負の連鎖」として、虐待・暴力行為につながるなど、子どもの成育環境に影響を及ぼしているとの指摘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あわせて、府内小・中学校における不登校児童生徒数（千人率）が全国平均を上回るなど、生徒指導上の課題も抱えています。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行政・学校・家庭・地域が一体となった取組みが必要です。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4" name="グラフ 33"/>
          <p:cNvGraphicFramePr>
            <a:graphicFrameLocks noChangeAspect="1"/>
          </p:cNvGraphicFramePr>
          <p:nvPr>
            <p:extLst>
              <p:ext uri="{D42A27DB-BD31-4B8C-83A1-F6EECF244321}">
                <p14:modId xmlns:p14="http://schemas.microsoft.com/office/powerpoint/2010/main" val="60611885"/>
              </p:ext>
            </p:extLst>
          </p:nvPr>
        </p:nvGraphicFramePr>
        <p:xfrm>
          <a:off x="6842837" y="1508460"/>
          <a:ext cx="2115623" cy="2249271"/>
        </p:xfrm>
        <a:graphic>
          <a:graphicData uri="http://schemas.openxmlformats.org/drawingml/2006/chart">
            <c:chart xmlns:c="http://schemas.openxmlformats.org/drawingml/2006/chart" xmlns:r="http://schemas.openxmlformats.org/officeDocument/2006/relationships" r:id="rId2"/>
          </a:graphicData>
        </a:graphic>
      </p:graphicFrame>
      <p:sp>
        <p:nvSpPr>
          <p:cNvPr id="35" name="正方形/長方形 34"/>
          <p:cNvSpPr/>
          <p:nvPr/>
        </p:nvSpPr>
        <p:spPr>
          <a:xfrm>
            <a:off x="6974805" y="1412776"/>
            <a:ext cx="2143536" cy="646331"/>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年中の刑法犯少年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の検挙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・補導人員</a:t>
            </a: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110869" y="3717033"/>
            <a:ext cx="2028119" cy="307777"/>
          </a:xfrm>
          <a:prstGeom prst="rect">
            <a:avLst/>
          </a:prstGeom>
          <a:noFill/>
        </p:spPr>
        <p:txBody>
          <a:bodyPr wrap="none" rtlCol="0">
            <a:spAutoFit/>
          </a:bodyPr>
          <a:lstStyle/>
          <a:p>
            <a:r>
              <a:rPr kumimoji="1" lang="ja-JP" altLang="en-US" sz="700" dirty="0" smtClean="0">
                <a:latin typeface="+mn-ea"/>
              </a:rPr>
              <a:t>出典</a:t>
            </a:r>
            <a:r>
              <a:rPr lang="ja-JP" altLang="en-US" sz="700" dirty="0" smtClean="0">
                <a:latin typeface="+mn-ea"/>
              </a:rPr>
              <a:t>：大阪府警察</a:t>
            </a:r>
            <a:r>
              <a:rPr lang="en-US" altLang="ja-JP" sz="700" dirty="0" smtClean="0">
                <a:latin typeface="+mn-ea"/>
              </a:rPr>
              <a:t/>
            </a:r>
            <a:br>
              <a:rPr lang="en-US" altLang="ja-JP" sz="700" dirty="0" smtClean="0">
                <a:latin typeface="+mn-ea"/>
              </a:rPr>
            </a:br>
            <a:r>
              <a:rPr lang="ja-JP" altLang="en-US" sz="700" dirty="0" smtClean="0">
                <a:latin typeface="+mn-ea"/>
              </a:rPr>
              <a:t>　　　　「大阪</a:t>
            </a:r>
            <a:r>
              <a:rPr lang="ja-JP" altLang="en-US" sz="700" dirty="0">
                <a:latin typeface="+mn-ea"/>
              </a:rPr>
              <a:t>の少年</a:t>
            </a:r>
            <a:r>
              <a:rPr lang="ja-JP" altLang="en-US" sz="700" dirty="0" smtClean="0">
                <a:latin typeface="+mn-ea"/>
              </a:rPr>
              <a:t>非行の概要」（平成</a:t>
            </a:r>
            <a:r>
              <a:rPr lang="en-US" altLang="ja-JP" sz="700" dirty="0" smtClean="0">
                <a:latin typeface="+mn-ea"/>
              </a:rPr>
              <a:t>30</a:t>
            </a:r>
            <a:r>
              <a:rPr lang="ja-JP" altLang="en-US" sz="700" dirty="0" smtClean="0">
                <a:latin typeface="+mn-ea"/>
              </a:rPr>
              <a:t>年版）</a:t>
            </a:r>
            <a:endParaRPr lang="en-US" altLang="ja-JP" sz="700" dirty="0" smtClean="0">
              <a:latin typeface="+mn-ea"/>
            </a:endParaRPr>
          </a:p>
        </p:txBody>
      </p:sp>
      <p:sp>
        <p:nvSpPr>
          <p:cNvPr id="27" name="テキスト ボックス 26"/>
          <p:cNvSpPr txBox="1"/>
          <p:nvPr/>
        </p:nvSpPr>
        <p:spPr>
          <a:xfrm>
            <a:off x="4968483" y="3755272"/>
            <a:ext cx="1912703" cy="200055"/>
          </a:xfrm>
          <a:prstGeom prst="rect">
            <a:avLst/>
          </a:prstGeom>
          <a:noFill/>
        </p:spPr>
        <p:txBody>
          <a:bodyPr wrap="none" rtlCol="0">
            <a:spAutoFit/>
          </a:bodyPr>
          <a:lstStyle/>
          <a:p>
            <a:r>
              <a:rPr lang="ja-JP" altLang="en-US" sz="700" dirty="0">
                <a:solidFill>
                  <a:prstClr val="black"/>
                </a:solidFill>
                <a:latin typeface="Meiryo UI"/>
                <a:ea typeface="Meiryo UI"/>
              </a:rPr>
              <a:t>出典：総務省「平成</a:t>
            </a:r>
            <a:r>
              <a:rPr lang="en-US" altLang="ja-JP" sz="700" dirty="0" smtClean="0">
                <a:solidFill>
                  <a:prstClr val="black"/>
                </a:solidFill>
                <a:latin typeface="Meiryo UI"/>
                <a:ea typeface="Meiryo UI"/>
              </a:rPr>
              <a:t>29</a:t>
            </a:r>
            <a:r>
              <a:rPr lang="ja-JP" altLang="en-US" sz="700" dirty="0" smtClean="0">
                <a:solidFill>
                  <a:prstClr val="black"/>
                </a:solidFill>
                <a:latin typeface="Meiryo UI"/>
                <a:ea typeface="Meiryo UI"/>
              </a:rPr>
              <a:t>年</a:t>
            </a:r>
            <a:r>
              <a:rPr lang="zh-TW" altLang="en-US" sz="700" dirty="0">
                <a:solidFill>
                  <a:prstClr val="black"/>
                </a:solidFill>
                <a:latin typeface="Meiryo UI"/>
                <a:ea typeface="Meiryo UI"/>
              </a:rPr>
              <a:t>就業構造基本調査</a:t>
            </a:r>
            <a:r>
              <a:rPr lang="ja-JP" altLang="en-US" sz="700" dirty="0">
                <a:solidFill>
                  <a:prstClr val="black"/>
                </a:solidFill>
                <a:latin typeface="Meiryo UI"/>
                <a:ea typeface="Meiryo UI"/>
              </a:rPr>
              <a:t>」</a:t>
            </a:r>
          </a:p>
        </p:txBody>
      </p:sp>
      <p:sp>
        <p:nvSpPr>
          <p:cNvPr id="37" name="正方形/長方形 36"/>
          <p:cNvSpPr/>
          <p:nvPr/>
        </p:nvSpPr>
        <p:spPr>
          <a:xfrm>
            <a:off x="4549554" y="1423192"/>
            <a:ext cx="2393604" cy="276999"/>
          </a:xfrm>
          <a:prstGeom prst="rect">
            <a:avLst/>
          </a:prstGeom>
        </p:spPr>
        <p:txBody>
          <a:bodyPr wrap="non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年収</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万円未満の世帯割合</a:t>
            </a:r>
          </a:p>
        </p:txBody>
      </p:sp>
      <p:sp>
        <p:nvSpPr>
          <p:cNvPr id="38" name="テキスト ボックス 5"/>
          <p:cNvSpPr txBox="1"/>
          <p:nvPr/>
        </p:nvSpPr>
        <p:spPr>
          <a:xfrm>
            <a:off x="5622158" y="1499846"/>
            <a:ext cx="1333930" cy="5023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900" dirty="0">
                <a:solidFill>
                  <a:prstClr val="black"/>
                </a:solidFill>
                <a:latin typeface="Meiryo UI"/>
                <a:ea typeface="Meiryo UI"/>
              </a:rPr>
              <a:t>全国平均 </a:t>
            </a:r>
            <a:r>
              <a:rPr kumimoji="0" lang="en-US" altLang="ja-JP" sz="900" dirty="0" smtClean="0">
                <a:solidFill>
                  <a:prstClr val="black"/>
                </a:solidFill>
                <a:latin typeface="Meiryo UI"/>
                <a:ea typeface="Meiryo UI"/>
              </a:rPr>
              <a:t>34.4</a:t>
            </a:r>
            <a:r>
              <a:rPr kumimoji="0" lang="ja-JP" altLang="en-US" sz="900" dirty="0" smtClean="0">
                <a:solidFill>
                  <a:prstClr val="black"/>
                </a:solidFill>
                <a:latin typeface="Meiryo UI"/>
                <a:ea typeface="Meiryo UI"/>
              </a:rPr>
              <a:t>％</a:t>
            </a:r>
            <a:endParaRPr lang="ja-JP" altLang="en-US" sz="900" dirty="0">
              <a:solidFill>
                <a:prstClr val="black"/>
              </a:solidFill>
              <a:latin typeface="Meiryo UI"/>
              <a:ea typeface="Meiryo UI"/>
            </a:endParaRPr>
          </a:p>
        </p:txBody>
      </p:sp>
      <p:cxnSp>
        <p:nvCxnSpPr>
          <p:cNvPr id="39" name="直線矢印コネクタ 38"/>
          <p:cNvCxnSpPr/>
          <p:nvPr/>
        </p:nvCxnSpPr>
        <p:spPr>
          <a:xfrm flipH="1">
            <a:off x="5624791" y="1814666"/>
            <a:ext cx="139537" cy="18040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0" name="グラフ 39"/>
          <p:cNvGraphicFramePr>
            <a:graphicFrameLocks noChangeAspect="1"/>
          </p:cNvGraphicFramePr>
          <p:nvPr>
            <p:extLst>
              <p:ext uri="{D42A27DB-BD31-4B8C-83A1-F6EECF244321}">
                <p14:modId xmlns:p14="http://schemas.microsoft.com/office/powerpoint/2010/main" val="1643280040"/>
              </p:ext>
            </p:extLst>
          </p:nvPr>
        </p:nvGraphicFramePr>
        <p:xfrm>
          <a:off x="4741191" y="1517495"/>
          <a:ext cx="2156042" cy="2292243"/>
        </p:xfrm>
        <a:graphic>
          <a:graphicData uri="http://schemas.openxmlformats.org/drawingml/2006/chart">
            <c:chart xmlns:c="http://schemas.openxmlformats.org/drawingml/2006/chart" xmlns:r="http://schemas.openxmlformats.org/officeDocument/2006/relationships" r:id="rId3"/>
          </a:graphicData>
        </a:graphic>
      </p:graphicFrame>
      <p:cxnSp>
        <p:nvCxnSpPr>
          <p:cNvPr id="41" name="直線コネクタ 40"/>
          <p:cNvCxnSpPr/>
          <p:nvPr/>
        </p:nvCxnSpPr>
        <p:spPr>
          <a:xfrm>
            <a:off x="5249473" y="2071852"/>
            <a:ext cx="1475248" cy="1554"/>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5101386" y="1635558"/>
            <a:ext cx="641228" cy="246221"/>
          </a:xfrm>
          <a:prstGeom prst="rect">
            <a:avLst/>
          </a:prstGeom>
          <a:noFill/>
          <a:ln>
            <a:noFill/>
          </a:ln>
        </p:spPr>
        <p:txBody>
          <a:bodyPr wrap="square" rtlCol="0">
            <a:spAutoFit/>
          </a:bodyPr>
          <a:lstStyle/>
          <a:p>
            <a:r>
              <a:rPr kumimoji="1" lang="en-US" altLang="ja-JP" sz="1000" dirty="0" smtClean="0"/>
              <a:t>38.0%</a:t>
            </a:r>
            <a:endParaRPr kumimoji="1" lang="ja-JP" altLang="en-US" sz="1000" dirty="0"/>
          </a:p>
        </p:txBody>
      </p:sp>
      <p:pic>
        <p:nvPicPr>
          <p:cNvPr id="5" name="図 4"/>
          <p:cNvPicPr>
            <a:picLocks noChangeAspect="1"/>
          </p:cNvPicPr>
          <p:nvPr/>
        </p:nvPicPr>
        <p:blipFill>
          <a:blip r:embed="rId4"/>
          <a:stretch>
            <a:fillRect/>
          </a:stretch>
        </p:blipFill>
        <p:spPr>
          <a:xfrm>
            <a:off x="4081563" y="4269695"/>
            <a:ext cx="5010231" cy="2243274"/>
          </a:xfrm>
          <a:prstGeom prst="rect">
            <a:avLst/>
          </a:prstGeom>
        </p:spPr>
      </p:pic>
    </p:spTree>
    <p:extLst>
      <p:ext uri="{BB962C8B-B14F-4D97-AF65-F5344CB8AC3E}">
        <p14:creationId xmlns:p14="http://schemas.microsoft.com/office/powerpoint/2010/main" val="25232658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nvPr>
        </p:nvGraphicFramePr>
        <p:xfrm>
          <a:off x="5732461" y="4877445"/>
          <a:ext cx="3133725" cy="1647825"/>
        </p:xfrm>
        <a:graphic>
          <a:graphicData uri="http://schemas.openxmlformats.org/presentationml/2006/ole">
            <mc:AlternateContent xmlns:mc="http://schemas.openxmlformats.org/markup-compatibility/2006">
              <mc:Choice xmlns:v="urn:schemas-microsoft-com:vml" Requires="v">
                <p:oleObj spid="_x0000_s15546" name="グラフ" r:id="rId3" imgW="3133645" imgH="1648005" progId="MSGraph.Chart.8">
                  <p:embed/>
                </p:oleObj>
              </mc:Choice>
              <mc:Fallback>
                <p:oleObj name="グラフ" r:id="rId3" imgW="3133645" imgH="1648005" progId="MSGraph.Chart.8">
                  <p:embed/>
                  <p:pic>
                    <p:nvPicPr>
                      <p:cNvPr id="2" name="オブジェクト 1"/>
                      <p:cNvPicPr>
                        <a:picLocks noChangeAspect="1" noChangeArrowheads="1"/>
                      </p:cNvPicPr>
                      <p:nvPr/>
                    </p:nvPicPr>
                    <p:blipFill>
                      <a:blip r:embed="rId4"/>
                      <a:srcRect/>
                      <a:stretch>
                        <a:fillRect/>
                      </a:stretch>
                    </p:blipFill>
                    <p:spPr bwMode="auto">
                      <a:xfrm>
                        <a:off x="5732461" y="4877445"/>
                        <a:ext cx="31337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オブジェクト 3"/>
          <p:cNvGraphicFramePr>
            <a:graphicFrameLocks noChangeAspect="1"/>
          </p:cNvGraphicFramePr>
          <p:nvPr>
            <p:extLst/>
          </p:nvPr>
        </p:nvGraphicFramePr>
        <p:xfrm>
          <a:off x="2738438" y="4902200"/>
          <a:ext cx="2900362" cy="1571625"/>
        </p:xfrm>
        <a:graphic>
          <a:graphicData uri="http://schemas.openxmlformats.org/presentationml/2006/ole">
            <mc:AlternateContent xmlns:mc="http://schemas.openxmlformats.org/markup-compatibility/2006">
              <mc:Choice xmlns:v="urn:schemas-microsoft-com:vml" Requires="v">
                <p:oleObj spid="_x0000_s15547" name="グラフ" r:id="rId5" imgW="2876448" imgH="1571441" progId="MSGraph.Chart.8">
                  <p:embed/>
                </p:oleObj>
              </mc:Choice>
              <mc:Fallback>
                <p:oleObj name="グラフ" r:id="rId5" imgW="2876448" imgH="1571441" progId="MSGraph.Chart.8">
                  <p:embed/>
                  <p:pic>
                    <p:nvPicPr>
                      <p:cNvPr id="4" name="オブジェクト 3"/>
                      <p:cNvPicPr>
                        <a:picLocks noChangeAspect="1" noChangeArrowheads="1"/>
                      </p:cNvPicPr>
                      <p:nvPr/>
                    </p:nvPicPr>
                    <p:blipFill>
                      <a:blip r:embed="rId6"/>
                      <a:srcRect/>
                      <a:stretch>
                        <a:fillRect/>
                      </a:stretch>
                    </p:blipFill>
                    <p:spPr bwMode="auto">
                      <a:xfrm>
                        <a:off x="2738438" y="4902200"/>
                        <a:ext cx="2900362" cy="1571625"/>
                      </a:xfrm>
                      <a:prstGeom prst="rect">
                        <a:avLst/>
                      </a:prstGeom>
                      <a:noFill/>
                      <a:ln>
                        <a:noFill/>
                      </a:ln>
                      <a:extLst/>
                    </p:spPr>
                  </p:pic>
                </p:oleObj>
              </mc:Fallback>
            </mc:AlternateContent>
          </a:graphicData>
        </a:graphic>
      </p:graphicFrame>
      <p:graphicFrame>
        <p:nvGraphicFramePr>
          <p:cNvPr id="6" name="オブジェクト 5"/>
          <p:cNvGraphicFramePr>
            <a:graphicFrameLocks noChangeAspect="1"/>
          </p:cNvGraphicFramePr>
          <p:nvPr>
            <p:extLst/>
          </p:nvPr>
        </p:nvGraphicFramePr>
        <p:xfrm>
          <a:off x="2771775" y="3255963"/>
          <a:ext cx="2876550" cy="1571625"/>
        </p:xfrm>
        <a:graphic>
          <a:graphicData uri="http://schemas.openxmlformats.org/presentationml/2006/ole">
            <mc:AlternateContent xmlns:mc="http://schemas.openxmlformats.org/markup-compatibility/2006">
              <mc:Choice xmlns:v="urn:schemas-microsoft-com:vml" Requires="v">
                <p:oleObj spid="_x0000_s15548" name="グラフ" r:id="rId7" imgW="2876448" imgH="1571441" progId="MSGraph.Chart.8">
                  <p:embed/>
                </p:oleObj>
              </mc:Choice>
              <mc:Fallback>
                <p:oleObj name="グラフ" r:id="rId7" imgW="2876448" imgH="1571441" progId="MSGraph.Chart.8">
                  <p:embed/>
                  <p:pic>
                    <p:nvPicPr>
                      <p:cNvPr id="6" name="オブジェクト 5"/>
                      <p:cNvPicPr>
                        <a:picLocks noChangeAspect="1" noChangeArrowheads="1"/>
                      </p:cNvPicPr>
                      <p:nvPr/>
                    </p:nvPicPr>
                    <p:blipFill>
                      <a:blip r:embed="rId8"/>
                      <a:srcRect/>
                      <a:stretch>
                        <a:fillRect/>
                      </a:stretch>
                    </p:blipFill>
                    <p:spPr bwMode="auto">
                      <a:xfrm>
                        <a:off x="2771775" y="3255963"/>
                        <a:ext cx="28765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オブジェクト 14"/>
          <p:cNvGraphicFramePr>
            <a:graphicFrameLocks noChangeAspect="1"/>
          </p:cNvGraphicFramePr>
          <p:nvPr>
            <p:extLst/>
          </p:nvPr>
        </p:nvGraphicFramePr>
        <p:xfrm>
          <a:off x="5792788" y="3275013"/>
          <a:ext cx="3033712" cy="1571625"/>
        </p:xfrm>
        <a:graphic>
          <a:graphicData uri="http://schemas.openxmlformats.org/presentationml/2006/ole">
            <mc:AlternateContent xmlns:mc="http://schemas.openxmlformats.org/markup-compatibility/2006">
              <mc:Choice xmlns:v="urn:schemas-microsoft-com:vml" Requires="v">
                <p:oleObj spid="_x0000_s15549" name="グラフ" r:id="rId9" imgW="3095443" imgH="1571441" progId="MSGraph.Chart.8">
                  <p:embed/>
                </p:oleObj>
              </mc:Choice>
              <mc:Fallback>
                <p:oleObj name="グラフ" r:id="rId9" imgW="3095443" imgH="1571441" progId="MSGraph.Chart.8">
                  <p:embed/>
                  <p:pic>
                    <p:nvPicPr>
                      <p:cNvPr id="15" name="オブジェクト 14"/>
                      <p:cNvPicPr>
                        <a:picLocks noChangeAspect="1" noChangeArrowheads="1"/>
                      </p:cNvPicPr>
                      <p:nvPr/>
                    </p:nvPicPr>
                    <p:blipFill>
                      <a:blip r:embed="rId10"/>
                      <a:srcRect/>
                      <a:stretch>
                        <a:fillRect/>
                      </a:stretch>
                    </p:blipFill>
                    <p:spPr bwMode="auto">
                      <a:xfrm>
                        <a:off x="5792788" y="3275013"/>
                        <a:ext cx="3033712" cy="1571625"/>
                      </a:xfrm>
                      <a:prstGeom prst="rect">
                        <a:avLst/>
                      </a:prstGeom>
                      <a:noFill/>
                      <a:ln>
                        <a:noFill/>
                      </a:ln>
                      <a:extLst/>
                    </p:spPr>
                  </p:pic>
                </p:oleObj>
              </mc:Fallback>
            </mc:AlternateContent>
          </a:graphicData>
        </a:graphic>
      </p:graphicFrame>
      <p:graphicFrame>
        <p:nvGraphicFramePr>
          <p:cNvPr id="19" name="オブジェクト 18"/>
          <p:cNvGraphicFramePr>
            <a:graphicFrameLocks noChangeAspect="1"/>
          </p:cNvGraphicFramePr>
          <p:nvPr>
            <p:extLst/>
          </p:nvPr>
        </p:nvGraphicFramePr>
        <p:xfrm>
          <a:off x="5789610" y="1614441"/>
          <a:ext cx="3019425" cy="1562100"/>
        </p:xfrm>
        <a:graphic>
          <a:graphicData uri="http://schemas.openxmlformats.org/presentationml/2006/ole">
            <mc:AlternateContent xmlns:mc="http://schemas.openxmlformats.org/markup-compatibility/2006">
              <mc:Choice xmlns:v="urn:schemas-microsoft-com:vml" Requires="v">
                <p:oleObj spid="_x0000_s15550" name="グラフ" r:id="rId11" imgW="3019419" imgH="1561966" progId="MSGraph.Chart.8">
                  <p:embed/>
                </p:oleObj>
              </mc:Choice>
              <mc:Fallback>
                <p:oleObj name="グラフ" r:id="rId11" imgW="3019419" imgH="1561966" progId="MSGraph.Chart.8">
                  <p:embed/>
                  <p:pic>
                    <p:nvPicPr>
                      <p:cNvPr id="19" name="オブジェクト 18"/>
                      <p:cNvPicPr>
                        <a:picLocks noChangeAspect="1" noChangeArrowheads="1"/>
                      </p:cNvPicPr>
                      <p:nvPr/>
                    </p:nvPicPr>
                    <p:blipFill>
                      <a:blip r:embed="rId12"/>
                      <a:srcRect/>
                      <a:stretch>
                        <a:fillRect/>
                      </a:stretch>
                    </p:blipFill>
                    <p:spPr bwMode="auto">
                      <a:xfrm>
                        <a:off x="5789610" y="1614441"/>
                        <a:ext cx="30194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オブジェクト 39"/>
          <p:cNvGraphicFramePr>
            <a:graphicFrameLocks noChangeAspect="1"/>
          </p:cNvGraphicFramePr>
          <p:nvPr>
            <p:extLst/>
          </p:nvPr>
        </p:nvGraphicFramePr>
        <p:xfrm>
          <a:off x="2816225" y="1638300"/>
          <a:ext cx="2790825" cy="1485900"/>
        </p:xfrm>
        <a:graphic>
          <a:graphicData uri="http://schemas.openxmlformats.org/presentationml/2006/ole">
            <mc:AlternateContent xmlns:mc="http://schemas.openxmlformats.org/markup-compatibility/2006">
              <mc:Choice xmlns:v="urn:schemas-microsoft-com:vml" Requires="v">
                <p:oleObj spid="_x0000_s15551" name="グラフ" r:id="rId13" imgW="2790967" imgH="1505112" progId="MSGraph.Chart.8">
                  <p:embed/>
                </p:oleObj>
              </mc:Choice>
              <mc:Fallback>
                <p:oleObj name="グラフ" r:id="rId13" imgW="2790967" imgH="1505112" progId="MSGraph.Chart.8">
                  <p:embed/>
                  <p:pic>
                    <p:nvPicPr>
                      <p:cNvPr id="40" name="オブジェクト 39"/>
                      <p:cNvPicPr>
                        <a:picLocks noChangeAspect="1" noChangeArrowheads="1"/>
                      </p:cNvPicPr>
                      <p:nvPr/>
                    </p:nvPicPr>
                    <p:blipFill>
                      <a:blip r:embed="rId14"/>
                      <a:srcRect/>
                      <a:stretch>
                        <a:fillRect/>
                      </a:stretch>
                    </p:blipFill>
                    <p:spPr bwMode="auto">
                      <a:xfrm>
                        <a:off x="2816225" y="1638300"/>
                        <a:ext cx="2790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8"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0" name="Rectangle 6"/>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2" name="Rectangle 8"/>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251520" y="1711841"/>
            <a:ext cx="2664295" cy="276999"/>
          </a:xfrm>
          <a:prstGeom prst="rect">
            <a:avLst/>
          </a:prstGeom>
        </p:spPr>
        <p:txBody>
          <a:bodyPr wrap="square">
            <a:spAutoFit/>
          </a:bodyPr>
          <a:lstStyle/>
          <a:p>
            <a:pPr marL="18000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暴力行為の発生件数の</a:t>
            </a:r>
            <a:r>
              <a:rPr lang="ja-JP" altLang="ja-JP" sz="1200" dirty="0" smtClean="0"/>
              <a:t>千人率</a:t>
            </a:r>
            <a:endParaRPr lang="en-US" altLang="ja-JP" sz="1200" dirty="0" smtClean="0"/>
          </a:p>
        </p:txBody>
      </p:sp>
      <p:sp>
        <p:nvSpPr>
          <p:cNvPr id="17" name="正方形/長方形 16"/>
          <p:cNvSpPr/>
          <p:nvPr/>
        </p:nvSpPr>
        <p:spPr>
          <a:xfrm>
            <a:off x="291888" y="3368028"/>
            <a:ext cx="2335896"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不登校児童・生徒数の</a:t>
            </a:r>
            <a:r>
              <a:rPr lang="ja-JP" altLang="ja-JP" sz="1200" dirty="0" smtClean="0"/>
              <a:t>千人率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10"/>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2" name="Rectangle 1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4" name="正方形/長方形 23"/>
          <p:cNvSpPr/>
          <p:nvPr/>
        </p:nvSpPr>
        <p:spPr>
          <a:xfrm>
            <a:off x="323528" y="5024217"/>
            <a:ext cx="1388522"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いじめの解消率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13"/>
          <p:cNvSpPr txBox="1">
            <a:spLocks noChangeArrowheads="1"/>
          </p:cNvSpPr>
          <p:nvPr/>
        </p:nvSpPr>
        <p:spPr bwMode="auto">
          <a:xfrm>
            <a:off x="5291322" y="635896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 name="Text Box 13"/>
          <p:cNvSpPr txBox="1">
            <a:spLocks noChangeArrowheads="1"/>
          </p:cNvSpPr>
          <p:nvPr/>
        </p:nvSpPr>
        <p:spPr bwMode="auto">
          <a:xfrm>
            <a:off x="5371706" y="47216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Text Box 13"/>
          <p:cNvSpPr txBox="1">
            <a:spLocks noChangeArrowheads="1"/>
          </p:cNvSpPr>
          <p:nvPr/>
        </p:nvSpPr>
        <p:spPr bwMode="auto">
          <a:xfrm>
            <a:off x="5305541" y="29884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 name="Text Box 13"/>
          <p:cNvSpPr txBox="1">
            <a:spLocks noChangeArrowheads="1"/>
          </p:cNvSpPr>
          <p:nvPr/>
        </p:nvSpPr>
        <p:spPr bwMode="auto">
          <a:xfrm>
            <a:off x="8542417" y="6370414"/>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 name="Text Box 13"/>
          <p:cNvSpPr txBox="1">
            <a:spLocks noChangeArrowheads="1"/>
          </p:cNvSpPr>
          <p:nvPr/>
        </p:nvSpPr>
        <p:spPr bwMode="auto">
          <a:xfrm>
            <a:off x="8614355" y="4741182"/>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Text Box 13"/>
          <p:cNvSpPr txBox="1">
            <a:spLocks noChangeArrowheads="1"/>
          </p:cNvSpPr>
          <p:nvPr/>
        </p:nvSpPr>
        <p:spPr bwMode="auto">
          <a:xfrm>
            <a:off x="8597980" y="301978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 name="Text Box 13"/>
          <p:cNvSpPr txBox="1">
            <a:spLocks noChangeArrowheads="1"/>
          </p:cNvSpPr>
          <p:nvPr/>
        </p:nvSpPr>
        <p:spPr bwMode="auto">
          <a:xfrm>
            <a:off x="2825317" y="160370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3" name="Text Box 13"/>
          <p:cNvSpPr txBox="1">
            <a:spLocks noChangeArrowheads="1"/>
          </p:cNvSpPr>
          <p:nvPr/>
        </p:nvSpPr>
        <p:spPr bwMode="auto">
          <a:xfrm>
            <a:off x="5789668" y="15796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Text Box 13"/>
          <p:cNvSpPr txBox="1">
            <a:spLocks noChangeArrowheads="1"/>
          </p:cNvSpPr>
          <p:nvPr/>
        </p:nvSpPr>
        <p:spPr bwMode="auto">
          <a:xfrm>
            <a:off x="2817485" y="328153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Text Box 13"/>
          <p:cNvSpPr txBox="1">
            <a:spLocks noChangeArrowheads="1"/>
          </p:cNvSpPr>
          <p:nvPr/>
        </p:nvSpPr>
        <p:spPr bwMode="auto">
          <a:xfrm>
            <a:off x="5806043" y="3264063"/>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6" name="Text Box 13"/>
          <p:cNvSpPr txBox="1">
            <a:spLocks noChangeArrowheads="1"/>
          </p:cNvSpPr>
          <p:nvPr/>
        </p:nvSpPr>
        <p:spPr bwMode="auto">
          <a:xfrm>
            <a:off x="2817328" y="4911140"/>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7" name="Text Box 13"/>
          <p:cNvSpPr txBox="1">
            <a:spLocks noChangeArrowheads="1"/>
          </p:cNvSpPr>
          <p:nvPr/>
        </p:nvSpPr>
        <p:spPr bwMode="auto">
          <a:xfrm>
            <a:off x="5913649" y="4963481"/>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8" name="正方形/長方形 3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37</a:t>
            </a:fld>
            <a:endParaRPr lang="ja-JP" altLang="en-US" dirty="0">
              <a:solidFill>
                <a:prstClr val="black"/>
              </a:solidFill>
            </a:endParaRPr>
          </a:p>
        </p:txBody>
      </p:sp>
      <p:sp>
        <p:nvSpPr>
          <p:cNvPr id="39" name="正方形/長方形 3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1" name="正方形/長方形 40"/>
          <p:cNvSpPr/>
          <p:nvPr/>
        </p:nvSpPr>
        <p:spPr>
          <a:xfrm>
            <a:off x="467543" y="673532"/>
            <a:ext cx="8496945" cy="523220"/>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子どもの貧困対策については、教育、就労</a:t>
            </a:r>
            <a:r>
              <a:rPr lang="ja-JP" altLang="en-US" sz="1400" dirty="0" smtClean="0"/>
              <a:t>、生活</a:t>
            </a:r>
            <a:r>
              <a:rPr lang="ja-JP" altLang="en-US" sz="1400" dirty="0"/>
              <a:t>支援</a:t>
            </a:r>
            <a:r>
              <a:rPr lang="ja-JP" altLang="en-US" sz="1400" dirty="0" smtClean="0"/>
              <a:t>など</a:t>
            </a:r>
            <a:r>
              <a:rPr lang="ja-JP" altLang="en-US" sz="1400" dirty="0"/>
              <a:t>行政だけでなく、地域コミュニティやＮＰＯ、企業などの民間も含め社会全体で総合的に取り組みます。</a:t>
            </a:r>
            <a:r>
              <a:rPr lang="ja-JP" altLang="en-US" sz="1400" dirty="0" smtClean="0"/>
              <a:t>（</a:t>
            </a:r>
            <a:r>
              <a:rPr lang="ja-JP" altLang="en-US" sz="1400" dirty="0">
                <a:cs typeface="Meiryo UI" panose="020B0604030504040204" pitchFamily="50" charset="-128"/>
              </a:rPr>
              <a:t> </a:t>
            </a:r>
            <a:r>
              <a:rPr lang="ja-JP" altLang="en-US" sz="1400" dirty="0" smtClean="0">
                <a:cs typeface="Meiryo UI" panose="020B0604030504040204" pitchFamily="50" charset="-128"/>
              </a:rPr>
              <a:t>➡</a:t>
            </a:r>
            <a:r>
              <a:rPr lang="en-US" altLang="ja-JP" sz="1400" dirty="0" smtClean="0"/>
              <a:t>Topic</a:t>
            </a:r>
            <a:r>
              <a:rPr lang="ja-JP" altLang="en-US" sz="1400" dirty="0" smtClean="0"/>
              <a:t>⑤：</a:t>
            </a:r>
            <a:r>
              <a:rPr lang="ja-JP" altLang="en-US" sz="1400" dirty="0"/>
              <a:t>子どもの貧困対策</a:t>
            </a:r>
            <a:r>
              <a:rPr lang="ja-JP" altLang="en-US" sz="1400" dirty="0" smtClean="0"/>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2915816" y="6525932"/>
            <a:ext cx="4572000" cy="200055"/>
          </a:xfrm>
          <a:prstGeom prst="rect">
            <a:avLst/>
          </a:prstGeom>
        </p:spPr>
        <p:txBody>
          <a:bodyPr>
            <a:spAutoFit/>
          </a:bodyPr>
          <a:lstStyle/>
          <a:p>
            <a:r>
              <a:rPr lang="ja-JP" altLang="en-US" sz="700" dirty="0" smtClean="0"/>
              <a:t>出典：</a:t>
            </a:r>
            <a:r>
              <a:rPr lang="ja-JP" altLang="ja-JP" sz="700" dirty="0" smtClean="0"/>
              <a:t>文部科学省「</a:t>
            </a:r>
            <a:r>
              <a:rPr lang="ja-JP" altLang="ja-JP" sz="700" dirty="0"/>
              <a:t>児童生徒の問題</a:t>
            </a:r>
            <a:r>
              <a:rPr lang="ja-JP" altLang="ja-JP" sz="700" dirty="0" smtClean="0"/>
              <a:t>行動</a:t>
            </a:r>
            <a:r>
              <a:rPr lang="ja-JP" altLang="en-US" sz="700" dirty="0" smtClean="0">
                <a:solidFill>
                  <a:srgbClr val="FF0000"/>
                </a:solidFill>
              </a:rPr>
              <a:t>・不登校</a:t>
            </a:r>
            <a:r>
              <a:rPr lang="ja-JP" altLang="ja-JP" sz="700" dirty="0" smtClean="0"/>
              <a:t>等</a:t>
            </a:r>
            <a:r>
              <a:rPr lang="ja-JP" altLang="ja-JP" sz="700" dirty="0"/>
              <a:t>生徒指導上の諸問題に関する調査」</a:t>
            </a:r>
          </a:p>
        </p:txBody>
      </p:sp>
    </p:spTree>
    <p:extLst>
      <p:ext uri="{BB962C8B-B14F-4D97-AF65-F5344CB8AC3E}">
        <p14:creationId xmlns:p14="http://schemas.microsoft.com/office/powerpoint/2010/main" val="5208647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108978" y="579166"/>
            <a:ext cx="8926051" cy="6180139"/>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smtClean="0">
                <a:solidFill>
                  <a:schemeClr val="tx1"/>
                </a:solidFill>
                <a:latin typeface="Meiryo UI" panose="020B0604030504040204" pitchFamily="50" charset="-128"/>
                <a:ea typeface="Meiryo UI" panose="020B0604030504040204" pitchFamily="50" charset="-128"/>
              </a:rPr>
              <a:t>Topic</a:t>
            </a:r>
            <a:r>
              <a:rPr lang="ja-JP" altLang="en-US" sz="1400" b="1" dirty="0">
                <a:solidFill>
                  <a:schemeClr val="tx1"/>
                </a:solidFill>
                <a:latin typeface="Meiryo UI" panose="020B0604030504040204" pitchFamily="50" charset="-128"/>
                <a:ea typeface="Meiryo UI" panose="020B0604030504040204" pitchFamily="50" charset="-128"/>
              </a:rPr>
              <a:t>⑤　子どもの貧困対策</a:t>
            </a:r>
            <a:endParaRPr lang="en-US" altLang="ja-JP" sz="1400" b="1" dirty="0">
              <a:solidFill>
                <a:schemeClr val="tx1"/>
              </a:solidFill>
              <a:latin typeface="Meiryo UI" panose="020B0604030504040204" pitchFamily="50" charset="-128"/>
              <a:ea typeface="Meiryo UI" panose="020B0604030504040204" pitchFamily="50" charset="-128"/>
            </a:endParaRPr>
          </a:p>
          <a:p>
            <a:pPr algn="just"/>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algn="just"/>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636130" y="916868"/>
            <a:ext cx="7949069" cy="1233043"/>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rPr>
              <a:t>全国の子どもの貧困率（</a:t>
            </a:r>
            <a:r>
              <a:rPr lang="en-US" altLang="ja-JP" sz="1200" dirty="0" smtClean="0">
                <a:solidFill>
                  <a:schemeClr val="tx1"/>
                </a:solidFill>
                <a:latin typeface="Meiryo UI" panose="020B0604030504040204" pitchFamily="50" charset="-128"/>
                <a:ea typeface="Meiryo UI" panose="020B0604030504040204" pitchFamily="50" charset="-128"/>
              </a:rPr>
              <a:t>H27</a:t>
            </a:r>
            <a:r>
              <a:rPr lang="ja-JP" altLang="en-US" sz="1200" dirty="0" smtClean="0">
                <a:solidFill>
                  <a:schemeClr val="tx1"/>
                </a:solidFill>
                <a:latin typeface="Meiryo UI" panose="020B0604030504040204" pitchFamily="50" charset="-128"/>
                <a:ea typeface="Meiryo UI" panose="020B0604030504040204" pitchFamily="50" charset="-128"/>
              </a:rPr>
              <a:t>）は</a:t>
            </a:r>
            <a:r>
              <a:rPr lang="en-US" altLang="ja-JP" sz="1200" dirty="0" smtClean="0">
                <a:solidFill>
                  <a:schemeClr val="tx1"/>
                </a:solidFill>
                <a:latin typeface="Meiryo UI" panose="020B0604030504040204" pitchFamily="50" charset="-128"/>
                <a:ea typeface="Meiryo UI" panose="020B0604030504040204" pitchFamily="50" charset="-128"/>
              </a:rPr>
              <a:t>13.9%</a:t>
            </a:r>
            <a:r>
              <a:rPr lang="ja-JP" altLang="en-US" sz="1200" dirty="0" smtClean="0">
                <a:solidFill>
                  <a:schemeClr val="tx1"/>
                </a:solidFill>
                <a:latin typeface="Meiryo UI" panose="020B0604030504040204" pitchFamily="50" charset="-128"/>
                <a:ea typeface="Meiryo UI" panose="020B0604030504040204" pitchFamily="50" charset="-128"/>
              </a:rPr>
              <a:t>となっており、大阪府</a:t>
            </a:r>
            <a:r>
              <a:rPr lang="ja-JP" altLang="en-US" sz="1200" dirty="0">
                <a:solidFill>
                  <a:schemeClr val="tx1"/>
                </a:solidFill>
                <a:latin typeface="Meiryo UI" panose="020B0604030504040204" pitchFamily="50" charset="-128"/>
                <a:ea typeface="Meiryo UI" panose="020B0604030504040204" pitchFamily="50" charset="-128"/>
              </a:rPr>
              <a:t>においては</a:t>
            </a:r>
            <a:r>
              <a:rPr lang="ja-JP" altLang="en-US" sz="1200" dirty="0" smtClean="0">
                <a:solidFill>
                  <a:schemeClr val="tx1"/>
                </a:solidFill>
                <a:latin typeface="Meiryo UI" panose="020B0604030504040204" pitchFamily="50" charset="-128"/>
                <a:ea typeface="Meiryo UI" panose="020B0604030504040204" pitchFamily="50" charset="-128"/>
              </a:rPr>
              <a:t>、他</a:t>
            </a:r>
            <a:r>
              <a:rPr lang="ja-JP" altLang="en-US" sz="1200" dirty="0">
                <a:solidFill>
                  <a:schemeClr val="tx1"/>
                </a:solidFill>
                <a:latin typeface="Meiryo UI" panose="020B0604030504040204" pitchFamily="50" charset="-128"/>
                <a:ea typeface="Meiryo UI" panose="020B0604030504040204" pitchFamily="50" charset="-128"/>
              </a:rPr>
              <a:t>の都道府県と比較して、就学援助率</a:t>
            </a:r>
            <a:r>
              <a:rPr lang="ja-JP" altLang="en-US" sz="1200" dirty="0" smtClean="0">
                <a:solidFill>
                  <a:schemeClr val="tx1"/>
                </a:solidFill>
                <a:latin typeface="Meiryo UI" panose="020B0604030504040204" pitchFamily="50" charset="-128"/>
                <a:ea typeface="Meiryo UI" panose="020B0604030504040204" pitchFamily="50" charset="-128"/>
              </a:rPr>
              <a:t>や</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生活保護率が高い状況にあります。</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rPr>
              <a:t>・子ども食堂等の居場所の拡がりなど、地域において子どもや保護者を支援する体制の充実は図られている一方</a:t>
            </a:r>
            <a:r>
              <a:rPr lang="ja-JP" altLang="en-US" sz="1200" dirty="0">
                <a:solidFill>
                  <a:schemeClr val="tx1"/>
                </a:solidFill>
                <a:latin typeface="Meiryo UI" panose="020B0604030504040204" pitchFamily="50" charset="-128"/>
                <a:ea typeface="Meiryo UI" panose="020B0604030504040204" pitchFamily="50" charset="-128"/>
              </a:rPr>
              <a:t>で</a:t>
            </a:r>
            <a:r>
              <a:rPr lang="ja-JP" altLang="en-US" sz="1200" dirty="0" smtClean="0">
                <a:solidFill>
                  <a:schemeClr val="tx1"/>
                </a:solidFill>
                <a:latin typeface="Meiryo UI" panose="020B0604030504040204" pitchFamily="50" charset="-128"/>
                <a:ea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支援</a:t>
            </a:r>
            <a:r>
              <a:rPr lang="ja-JP" altLang="en-US" sz="1200" dirty="0">
                <a:solidFill>
                  <a:schemeClr val="tx1"/>
                </a:solidFill>
                <a:latin typeface="Meiryo UI" panose="020B0604030504040204" pitchFamily="50" charset="-128"/>
                <a:ea typeface="Meiryo UI" panose="020B0604030504040204" pitchFamily="50" charset="-128"/>
              </a:rPr>
              <a:t>制度を十分に活用できていない状況もあることから、困難を抱える</a:t>
            </a:r>
            <a:r>
              <a:rPr lang="ja-JP" altLang="en-US" sz="1200" dirty="0" smtClean="0">
                <a:solidFill>
                  <a:schemeClr val="tx1"/>
                </a:solidFill>
                <a:latin typeface="Meiryo UI" panose="020B0604030504040204" pitchFamily="50" charset="-128"/>
                <a:ea typeface="Meiryo UI" panose="020B0604030504040204" pitchFamily="50" charset="-128"/>
              </a:rPr>
              <a:t>子どもや保護者を</a:t>
            </a:r>
            <a:r>
              <a:rPr lang="ja-JP" altLang="en-US" sz="1200" dirty="0">
                <a:solidFill>
                  <a:schemeClr val="tx1"/>
                </a:solidFill>
                <a:latin typeface="Meiryo UI" panose="020B0604030504040204" pitchFamily="50" charset="-128"/>
                <a:ea typeface="Meiryo UI" panose="020B0604030504040204" pitchFamily="50" charset="-128"/>
              </a:rPr>
              <a:t>漏れなく支援や地域</a:t>
            </a:r>
            <a:r>
              <a:rPr lang="ja-JP" altLang="en-US" sz="1200" dirty="0" smtClean="0">
                <a:solidFill>
                  <a:schemeClr val="tx1"/>
                </a:solidFill>
                <a:latin typeface="Meiryo UI" panose="020B0604030504040204" pitchFamily="50" charset="-128"/>
                <a:ea typeface="Meiryo UI" panose="020B0604030504040204" pitchFamily="50" charset="-128"/>
              </a:rPr>
              <a:t>の</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見守り</a:t>
            </a:r>
            <a:r>
              <a:rPr lang="ja-JP" altLang="en-US" sz="1200" dirty="0">
                <a:solidFill>
                  <a:schemeClr val="tx1"/>
                </a:solidFill>
                <a:latin typeface="Meiryo UI" panose="020B0604030504040204" pitchFamily="50" charset="-128"/>
                <a:ea typeface="Meiryo UI" panose="020B0604030504040204" pitchFamily="50" charset="-128"/>
              </a:rPr>
              <a:t>につなぐ仕組みづくりが</a:t>
            </a:r>
            <a:r>
              <a:rPr lang="ja-JP" altLang="en-US" sz="1200" dirty="0" smtClean="0">
                <a:solidFill>
                  <a:schemeClr val="tx1"/>
                </a:solidFill>
                <a:latin typeface="Meiryo UI" panose="020B0604030504040204" pitchFamily="50" charset="-128"/>
                <a:ea typeface="Meiryo UI" panose="020B0604030504040204" pitchFamily="50" charset="-128"/>
              </a:rPr>
              <a:t>必要となっています。</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参考</a:t>
            </a:r>
            <a:r>
              <a:rPr lang="ja-JP" altLang="en-US" sz="1100" dirty="0" smtClean="0">
                <a:solidFill>
                  <a:schemeClr val="tx1"/>
                </a:solidFill>
                <a:latin typeface="Meiryo UI" panose="020B0604030504040204" pitchFamily="50" charset="-128"/>
                <a:ea typeface="Meiryo UI" panose="020B0604030504040204" pitchFamily="50" charset="-128"/>
              </a:rPr>
              <a:t>＞生活</a:t>
            </a:r>
            <a:r>
              <a:rPr lang="ja-JP" altLang="en-US" sz="1100" dirty="0">
                <a:solidFill>
                  <a:schemeClr val="tx1"/>
                </a:solidFill>
                <a:latin typeface="Meiryo UI" panose="020B0604030504040204" pitchFamily="50" charset="-128"/>
                <a:ea typeface="Meiryo UI" panose="020B0604030504040204" pitchFamily="50" charset="-128"/>
              </a:rPr>
              <a:t>保護率（</a:t>
            </a:r>
            <a:r>
              <a:rPr lang="en-US" altLang="ja-JP" sz="1100" dirty="0">
                <a:solidFill>
                  <a:schemeClr val="tx1"/>
                </a:solidFill>
                <a:latin typeface="Meiryo UI" panose="020B0604030504040204" pitchFamily="50" charset="-128"/>
                <a:ea typeface="Meiryo UI" panose="020B0604030504040204" pitchFamily="50" charset="-128"/>
              </a:rPr>
              <a:t>H29</a:t>
            </a:r>
            <a:r>
              <a:rPr lang="ja-JP" altLang="en-US" sz="1100" dirty="0">
                <a:solidFill>
                  <a:schemeClr val="tx1"/>
                </a:solidFill>
                <a:latin typeface="Meiryo UI" panose="020B0604030504040204" pitchFamily="50" charset="-128"/>
                <a:ea typeface="Meiryo UI" panose="020B0604030504040204" pitchFamily="50" charset="-128"/>
              </a:rPr>
              <a:t>）大阪府</a:t>
            </a:r>
            <a:r>
              <a:rPr lang="en-US" altLang="ja-JP" sz="1100" dirty="0">
                <a:solidFill>
                  <a:schemeClr val="tx1"/>
                </a:solidFill>
                <a:latin typeface="Meiryo UI" panose="020B0604030504040204" pitchFamily="50" charset="-128"/>
                <a:ea typeface="Meiryo UI" panose="020B0604030504040204" pitchFamily="50" charset="-128"/>
              </a:rPr>
              <a:t>32.8‰</a:t>
            </a:r>
            <a:r>
              <a:rPr lang="ja-JP" altLang="en-US" sz="1100" dirty="0">
                <a:solidFill>
                  <a:schemeClr val="tx1"/>
                </a:solidFill>
                <a:latin typeface="Meiryo UI" panose="020B0604030504040204" pitchFamily="50" charset="-128"/>
                <a:ea typeface="Meiryo UI" panose="020B0604030504040204" pitchFamily="50" charset="-128"/>
              </a:rPr>
              <a:t>　全国</a:t>
            </a:r>
            <a:r>
              <a:rPr lang="en-US" altLang="ja-JP" sz="1100" dirty="0">
                <a:solidFill>
                  <a:schemeClr val="tx1"/>
                </a:solidFill>
                <a:latin typeface="Meiryo UI" panose="020B0604030504040204" pitchFamily="50" charset="-128"/>
                <a:ea typeface="Meiryo UI" panose="020B0604030504040204" pitchFamily="50" charset="-128"/>
              </a:rPr>
              <a:t>16.8‰</a:t>
            </a:r>
            <a:r>
              <a:rPr lang="ja-JP" altLang="en-US" sz="1100" dirty="0">
                <a:solidFill>
                  <a:schemeClr val="tx1"/>
                </a:solidFill>
                <a:latin typeface="Meiryo UI" panose="020B0604030504040204" pitchFamily="50" charset="-128"/>
                <a:ea typeface="Meiryo UI" panose="020B0604030504040204" pitchFamily="50" charset="-128"/>
              </a:rPr>
              <a:t>（千人率</a:t>
            </a:r>
            <a:r>
              <a:rPr lang="ja-JP" altLang="en-US" sz="1100" dirty="0" smtClean="0">
                <a:solidFill>
                  <a:schemeClr val="tx1"/>
                </a:solidFill>
                <a:latin typeface="Meiryo UI" panose="020B0604030504040204" pitchFamily="50" charset="-128"/>
                <a:ea typeface="Meiryo UI" panose="020B0604030504040204" pitchFamily="50" charset="-128"/>
              </a:rPr>
              <a:t>）、就学</a:t>
            </a:r>
            <a:r>
              <a:rPr lang="ja-JP" altLang="en-US" sz="1100" dirty="0">
                <a:solidFill>
                  <a:schemeClr val="tx1"/>
                </a:solidFill>
                <a:latin typeface="Meiryo UI" panose="020B0604030504040204" pitchFamily="50" charset="-128"/>
                <a:ea typeface="Meiryo UI" panose="020B0604030504040204" pitchFamily="50" charset="-128"/>
              </a:rPr>
              <a:t>援助率（</a:t>
            </a:r>
            <a:r>
              <a:rPr lang="en-US" altLang="ja-JP" sz="1100" dirty="0" smtClean="0">
                <a:solidFill>
                  <a:schemeClr val="tx1"/>
                </a:solidFill>
                <a:latin typeface="Meiryo UI" panose="020B0604030504040204" pitchFamily="50" charset="-128"/>
                <a:ea typeface="Meiryo UI" panose="020B0604030504040204" pitchFamily="50" charset="-128"/>
              </a:rPr>
              <a:t>H28</a:t>
            </a:r>
            <a:r>
              <a:rPr lang="ja-JP" altLang="en-US" sz="1100" dirty="0" smtClean="0">
                <a:solidFill>
                  <a:schemeClr val="tx1"/>
                </a:solidFill>
                <a:latin typeface="Meiryo UI" panose="020B0604030504040204" pitchFamily="50" charset="-128"/>
                <a:ea typeface="Meiryo UI" panose="020B0604030504040204" pitchFamily="50" charset="-128"/>
              </a:rPr>
              <a:t>）大阪府</a:t>
            </a:r>
            <a:r>
              <a:rPr lang="en-US" altLang="ja-JP" sz="1100" dirty="0" smtClean="0">
                <a:solidFill>
                  <a:schemeClr val="tx1"/>
                </a:solidFill>
                <a:latin typeface="Meiryo UI" panose="020B0604030504040204" pitchFamily="50" charset="-128"/>
                <a:ea typeface="Meiryo UI" panose="020B0604030504040204" pitchFamily="50" charset="-128"/>
              </a:rPr>
              <a:t>22.7</a:t>
            </a:r>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　全国</a:t>
            </a:r>
            <a:r>
              <a:rPr lang="en-US" altLang="ja-JP" sz="1100" dirty="0" smtClean="0">
                <a:solidFill>
                  <a:schemeClr val="tx1"/>
                </a:solidFill>
                <a:latin typeface="Meiryo UI" panose="020B0604030504040204" pitchFamily="50" charset="-128"/>
                <a:ea typeface="Meiryo UI" panose="020B0604030504040204" pitchFamily="50" charset="-128"/>
              </a:rPr>
              <a:t>15.0</a:t>
            </a:r>
            <a:r>
              <a:rPr lang="ja-JP" altLang="en-US" sz="1100" dirty="0" smtClean="0">
                <a:solidFill>
                  <a:schemeClr val="tx1"/>
                </a:solidFill>
                <a:latin typeface="Meiryo UI" panose="020B0604030504040204" pitchFamily="50" charset="-128"/>
                <a:ea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406400" y="2614589"/>
            <a:ext cx="4314348" cy="2369880"/>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ja-JP" altLang="en-US"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大阪府では</a:t>
            </a:r>
            <a:r>
              <a:rPr lang="ja-JP" altLang="en-US" sz="1200" dirty="0" smtClean="0">
                <a:solidFill>
                  <a:schemeClr val="tx1"/>
                </a:solidFill>
                <a:latin typeface="Meiryo UI" panose="020B0604030504040204" pitchFamily="50" charset="-128"/>
                <a:ea typeface="Meiryo UI" panose="020B0604030504040204" pitchFamily="50" charset="-128"/>
              </a:rPr>
              <a:t>、平成</a:t>
            </a:r>
            <a:r>
              <a:rPr lang="en-US" altLang="ja-JP" sz="1200" dirty="0" smtClean="0">
                <a:solidFill>
                  <a:schemeClr val="tx1"/>
                </a:solidFill>
                <a:latin typeface="Meiryo UI" panose="020B0604030504040204" pitchFamily="50" charset="-128"/>
                <a:ea typeface="Meiryo UI" panose="020B0604030504040204" pitchFamily="50" charset="-128"/>
              </a:rPr>
              <a:t>27</a:t>
            </a:r>
            <a:r>
              <a:rPr lang="ja-JP" altLang="en-US" sz="1200" dirty="0" smtClean="0">
                <a:solidFill>
                  <a:schemeClr val="tx1"/>
                </a:solidFill>
                <a:latin typeface="Meiryo UI" panose="020B0604030504040204" pitchFamily="50" charset="-128"/>
                <a:ea typeface="Meiryo UI" panose="020B0604030504040204" pitchFamily="50" charset="-128"/>
              </a:rPr>
              <a:t>年</a:t>
            </a:r>
            <a:r>
              <a:rPr lang="ja-JP" altLang="en-US" sz="1200" dirty="0">
                <a:solidFill>
                  <a:schemeClr val="tx1"/>
                </a:solidFill>
                <a:latin typeface="Meiryo UI" panose="020B0604030504040204" pitchFamily="50" charset="-128"/>
                <a:ea typeface="Meiryo UI" panose="020B0604030504040204" pitchFamily="50" charset="-128"/>
              </a:rPr>
              <a:t>３月に子どもの貧困対策の推進に関する法律に基づく都道府県計画を</a:t>
            </a:r>
            <a:r>
              <a:rPr lang="ja-JP"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大阪府</a:t>
            </a:r>
            <a:r>
              <a:rPr lang="ja-JP" altLang="ja-JP" sz="1200" dirty="0">
                <a:solidFill>
                  <a:schemeClr val="tx1"/>
                </a:solidFill>
                <a:latin typeface="Meiryo UI" panose="020B0604030504040204" pitchFamily="50" charset="-128"/>
                <a:ea typeface="Meiryo UI" panose="020B0604030504040204" pitchFamily="50" charset="-128"/>
              </a:rPr>
              <a:t>子ども総合計画」に包含</a:t>
            </a:r>
            <a:r>
              <a:rPr lang="ja-JP" altLang="en-US" sz="1200" dirty="0" smtClean="0">
                <a:solidFill>
                  <a:schemeClr val="tx1"/>
                </a:solidFill>
                <a:latin typeface="Meiryo UI" panose="020B0604030504040204" pitchFamily="50" charset="-128"/>
                <a:ea typeface="Meiryo UI" panose="020B0604030504040204" pitchFamily="50" charset="-128"/>
              </a:rPr>
              <a:t>して策定し、実態調査や施策の総点検など、庁内関係部局が連携した総合的</a:t>
            </a:r>
            <a:r>
              <a:rPr lang="ja-JP" altLang="en-US" sz="1200" dirty="0">
                <a:solidFill>
                  <a:schemeClr val="tx1"/>
                </a:solidFill>
                <a:latin typeface="Meiryo UI" panose="020B0604030504040204" pitchFamily="50" charset="-128"/>
                <a:ea typeface="Meiryo UI" panose="020B0604030504040204" pitchFamily="50" charset="-128"/>
              </a:rPr>
              <a:t>な</a:t>
            </a:r>
            <a:r>
              <a:rPr lang="ja-JP" altLang="en-US" sz="1200" dirty="0" smtClean="0">
                <a:solidFill>
                  <a:schemeClr val="tx1"/>
                </a:solidFill>
                <a:latin typeface="Meiryo UI" panose="020B0604030504040204" pitchFamily="50" charset="-128"/>
                <a:ea typeface="Meiryo UI" panose="020B0604030504040204" pitchFamily="50" charset="-128"/>
              </a:rPr>
              <a:t>取組を進めてきました。</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令和２年３月には、第二次計画を策定</a:t>
            </a:r>
            <a:r>
              <a:rPr lang="ja-JP" altLang="en-US" sz="1200" dirty="0">
                <a:solidFill>
                  <a:schemeClr val="tx1"/>
                </a:solidFill>
                <a:latin typeface="Meiryo UI" panose="020B0604030504040204" pitchFamily="50" charset="-128"/>
                <a:ea typeface="Meiryo UI" panose="020B0604030504040204" pitchFamily="50" charset="-128"/>
              </a:rPr>
              <a:t>し</a:t>
            </a:r>
            <a:r>
              <a:rPr lang="ja-JP" altLang="en-US" sz="1200" dirty="0" smtClean="0">
                <a:solidFill>
                  <a:schemeClr val="tx1"/>
                </a:solidFill>
                <a:latin typeface="Meiryo UI" panose="020B0604030504040204" pitchFamily="50" charset="-128"/>
                <a:ea typeface="Meiryo UI" panose="020B0604030504040204" pitchFamily="50" charset="-128"/>
              </a:rPr>
              <a:t>、市町村とも連携しながら、すべて</a:t>
            </a:r>
            <a:r>
              <a:rPr lang="ja-JP" altLang="en-US" sz="1200" dirty="0">
                <a:solidFill>
                  <a:schemeClr val="tx1"/>
                </a:solidFill>
                <a:latin typeface="Meiryo UI" panose="020B0604030504040204" pitchFamily="50" charset="-128"/>
                <a:ea typeface="Meiryo UI" panose="020B0604030504040204" pitchFamily="50" charset="-128"/>
              </a:rPr>
              <a:t>の子どもたちが同じスタートラインに立って将来をめざすことができるように取り組みます</a:t>
            </a:r>
            <a:r>
              <a:rPr lang="ja-JP" altLang="en-US" sz="1200" dirty="0" smtClean="0">
                <a:solidFill>
                  <a:schemeClr val="tx1"/>
                </a:solidFill>
                <a:latin typeface="Meiryo UI" panose="020B0604030504040204" pitchFamily="50" charset="-128"/>
                <a:ea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just"/>
            <a:endParaRPr lang="en-US" altLang="ja-JP" sz="1000" dirty="0" smtClean="0">
              <a:solidFill>
                <a:schemeClr val="tx1"/>
              </a:solidFill>
              <a:latin typeface="Meiryo UI" panose="020B0604030504040204" pitchFamily="50" charset="-128"/>
              <a:ea typeface="Meiryo UI" panose="020B0604030504040204" pitchFamily="50" charset="-128"/>
            </a:endParaRPr>
          </a:p>
          <a:p>
            <a:pPr algn="just"/>
            <a:r>
              <a:rPr lang="ja-JP" altLang="en-US" sz="1200" dirty="0" smtClean="0">
                <a:solidFill>
                  <a:schemeClr val="tx1"/>
                </a:solidFill>
                <a:latin typeface="Meiryo UI" panose="020B0604030504040204" pitchFamily="50" charset="-128"/>
                <a:ea typeface="Meiryo UI" panose="020B0604030504040204" pitchFamily="50" charset="-128"/>
              </a:rPr>
              <a:t>（第二次計画の主な内容）</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just"/>
            <a:r>
              <a:rPr lang="ja-JP" altLang="en-US" sz="1200" dirty="0" smtClean="0">
                <a:solidFill>
                  <a:schemeClr val="tx1"/>
                </a:solidFill>
                <a:latin typeface="Meiryo UI" panose="020B0604030504040204" pitchFamily="50" charset="-128"/>
                <a:ea typeface="Meiryo UI" panose="020B0604030504040204" pitchFamily="50" charset="-128"/>
              </a:rPr>
              <a:t>　➣学校</a:t>
            </a:r>
            <a:r>
              <a:rPr lang="ja-JP" altLang="en-US" sz="1200" dirty="0">
                <a:solidFill>
                  <a:schemeClr val="tx1"/>
                </a:solidFill>
                <a:latin typeface="Meiryo UI" panose="020B0604030504040204" pitchFamily="50" charset="-128"/>
                <a:ea typeface="Meiryo UI" panose="020B0604030504040204" pitchFamily="50" charset="-128"/>
              </a:rPr>
              <a:t>をプラットフォームと</a:t>
            </a:r>
            <a:r>
              <a:rPr lang="ja-JP" altLang="en-US" sz="1200" dirty="0" smtClean="0">
                <a:solidFill>
                  <a:schemeClr val="tx1"/>
                </a:solidFill>
                <a:latin typeface="Meiryo UI" panose="020B0604030504040204" pitchFamily="50" charset="-128"/>
                <a:ea typeface="Meiryo UI" panose="020B0604030504040204" pitchFamily="50" charset="-128"/>
              </a:rPr>
              <a:t>した地域</a:t>
            </a:r>
            <a:r>
              <a:rPr lang="ja-JP" altLang="en-US" sz="1200" dirty="0">
                <a:solidFill>
                  <a:schemeClr val="tx1"/>
                </a:solidFill>
                <a:latin typeface="Meiryo UI" panose="020B0604030504040204" pitchFamily="50" charset="-128"/>
                <a:ea typeface="Meiryo UI" panose="020B0604030504040204" pitchFamily="50" charset="-128"/>
              </a:rPr>
              <a:t>や福祉との連携の</a:t>
            </a:r>
            <a:r>
              <a:rPr lang="ja-JP" altLang="en-US" sz="1200" dirty="0" smtClean="0">
                <a:solidFill>
                  <a:schemeClr val="tx1"/>
                </a:solidFill>
                <a:latin typeface="Meiryo UI" panose="020B0604030504040204" pitchFamily="50" charset="-128"/>
                <a:ea typeface="Meiryo UI" panose="020B0604030504040204" pitchFamily="50" charset="-128"/>
              </a:rPr>
              <a:t>強化</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➣子どもの居場所づくりへの支援</a:t>
            </a:r>
            <a:endParaRPr lang="en-US" altLang="ja-JP" sz="1200" dirty="0" smtClean="0">
              <a:solidFill>
                <a:schemeClr val="tx1"/>
              </a:solidFill>
              <a:latin typeface="Meiryo UI" panose="020B0604030504040204" pitchFamily="50" charset="-128"/>
              <a:ea typeface="Meiryo UI" panose="020B0604030504040204" pitchFamily="50" charset="-128"/>
            </a:endParaRPr>
          </a:p>
          <a:p>
            <a:pPr algn="just"/>
            <a:r>
              <a:rPr lang="ja-JP" altLang="en-US" sz="1200" dirty="0" smtClean="0">
                <a:solidFill>
                  <a:schemeClr val="tx1"/>
                </a:solidFill>
                <a:latin typeface="Meiryo UI" panose="020B0604030504040204" pitchFamily="50" charset="-128"/>
                <a:ea typeface="Meiryo UI" panose="020B0604030504040204" pitchFamily="50" charset="-128"/>
              </a:rPr>
              <a:t>　➣公民</a:t>
            </a:r>
            <a:r>
              <a:rPr lang="ja-JP" altLang="en-US" sz="1200" dirty="0">
                <a:solidFill>
                  <a:schemeClr val="tx1"/>
                </a:solidFill>
                <a:latin typeface="Meiryo UI" panose="020B0604030504040204" pitchFamily="50" charset="-128"/>
                <a:ea typeface="Meiryo UI" panose="020B0604030504040204" pitchFamily="50" charset="-128"/>
              </a:rPr>
              <a:t>連携などによる社会全体での</a:t>
            </a:r>
            <a:r>
              <a:rPr lang="ja-JP" altLang="en-US" sz="1200" dirty="0" smtClean="0">
                <a:solidFill>
                  <a:schemeClr val="tx1"/>
                </a:solidFill>
                <a:latin typeface="Meiryo UI" panose="020B0604030504040204" pitchFamily="50" charset="-128"/>
                <a:ea typeface="Meiryo UI" panose="020B0604030504040204" pitchFamily="50" charset="-128"/>
              </a:rPr>
              <a:t>取組の推進</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321763" y="916868"/>
            <a:ext cx="314367" cy="12458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現状</a:t>
            </a:r>
          </a:p>
        </p:txBody>
      </p:sp>
      <p:sp>
        <p:nvSpPr>
          <p:cNvPr id="23" name="角丸四角形 22"/>
          <p:cNvSpPr/>
          <p:nvPr/>
        </p:nvSpPr>
        <p:spPr>
          <a:xfrm>
            <a:off x="321763" y="2347934"/>
            <a:ext cx="1581603" cy="2980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大阪府の方向性</a:t>
            </a:r>
          </a:p>
        </p:txBody>
      </p:sp>
      <p:sp>
        <p:nvSpPr>
          <p:cNvPr id="22" name="正方形/長方形 21"/>
          <p:cNvSpPr/>
          <p:nvPr/>
        </p:nvSpPr>
        <p:spPr>
          <a:xfrm>
            <a:off x="179512" y="11826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cxnSp>
        <p:nvCxnSpPr>
          <p:cNvPr id="25" name="直線コネクタ 24"/>
          <p:cNvCxnSpPr/>
          <p:nvPr/>
        </p:nvCxnSpPr>
        <p:spPr>
          <a:xfrm>
            <a:off x="179516" y="472247"/>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6" name="テキスト ボックス 25"/>
          <p:cNvSpPr txBox="1"/>
          <p:nvPr/>
        </p:nvSpPr>
        <p:spPr>
          <a:xfrm>
            <a:off x="3628301" y="2121211"/>
            <a:ext cx="5155654" cy="200055"/>
          </a:xfrm>
          <a:prstGeom prst="rect">
            <a:avLst/>
          </a:prstGeom>
          <a:noFill/>
          <a:ln>
            <a:noFill/>
            <a:prstDash val="dash"/>
          </a:ln>
        </p:spPr>
        <p:txBody>
          <a:bodyPr wrap="square" rtlCol="0">
            <a:spAutoFit/>
          </a:bodyPr>
          <a:lstStyle/>
          <a:p>
            <a:pPr marL="684000" indent="-864000"/>
            <a:r>
              <a:rPr lang="ja-JP" altLang="en-US" sz="700" dirty="0">
                <a:latin typeface="Meiryo UI" panose="020B0604030504040204" pitchFamily="50" charset="-128"/>
                <a:ea typeface="Meiryo UI" panose="020B0604030504040204" pitchFamily="50" charset="-128"/>
              </a:rPr>
              <a:t>出典（掲載順）</a:t>
            </a:r>
            <a:r>
              <a:rPr lang="ja-JP" altLang="en-US" sz="700" dirty="0" smtClean="0">
                <a:latin typeface="Meiryo UI" panose="020B0604030504040204" pitchFamily="50" charset="-128"/>
                <a:ea typeface="Meiryo UI" panose="020B0604030504040204" pitchFamily="50" charset="-128"/>
              </a:rPr>
              <a:t>：厚生</a:t>
            </a:r>
            <a:r>
              <a:rPr lang="ja-JP" altLang="en-US" sz="700" dirty="0">
                <a:latin typeface="Meiryo UI" panose="020B0604030504040204" pitchFamily="50" charset="-128"/>
                <a:ea typeface="Meiryo UI" panose="020B0604030504040204" pitchFamily="50" charset="-128"/>
              </a:rPr>
              <a:t>労働省「国民生活基礎調査の</a:t>
            </a:r>
            <a:r>
              <a:rPr lang="ja-JP" altLang="en-US" sz="700" dirty="0" smtClean="0">
                <a:latin typeface="Meiryo UI" panose="020B0604030504040204" pitchFamily="50" charset="-128"/>
                <a:ea typeface="Meiryo UI" panose="020B0604030504040204" pitchFamily="50" charset="-128"/>
              </a:rPr>
              <a:t>概況」</a:t>
            </a:r>
            <a:r>
              <a:rPr lang="en-US" altLang="ja-JP" sz="700" dirty="0" smtClean="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大阪府</a:t>
            </a:r>
            <a:r>
              <a:rPr lang="zh-TW" altLang="en-US" sz="700" dirty="0" smtClean="0">
                <a:latin typeface="Meiryo UI" panose="020B0604030504040204" pitchFamily="50" charset="-128"/>
                <a:ea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rPr>
              <a:t>大阪府の生活保護</a:t>
            </a:r>
            <a:r>
              <a:rPr lang="zh-TW" altLang="en-US" sz="700" dirty="0" smtClean="0">
                <a:latin typeface="Meiryo UI" panose="020B0604030504040204" pitchFamily="50" charset="-128"/>
                <a:ea typeface="Meiryo UI" panose="020B0604030504040204" pitchFamily="50" charset="-128"/>
              </a:rPr>
              <a:t>」</a:t>
            </a:r>
            <a:r>
              <a:rPr lang="en-US" altLang="zh-TW" sz="700" dirty="0" smtClean="0">
                <a:latin typeface="Meiryo UI" panose="020B0604030504040204" pitchFamily="50" charset="-128"/>
                <a:ea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rPr>
              <a:t>文部科学省</a:t>
            </a:r>
            <a:r>
              <a:rPr lang="zh-CN" altLang="en-US" sz="700" dirty="0" smtClean="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就学援助実施状況等調査</a:t>
            </a:r>
            <a:r>
              <a:rPr lang="zh-CN" altLang="en-US" sz="700" dirty="0" smtClean="0">
                <a:latin typeface="Meiryo UI" panose="020B0604030504040204" pitchFamily="50" charset="-128"/>
                <a:ea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endParaRPr>
          </a:p>
        </p:txBody>
      </p:sp>
      <p:sp>
        <p:nvSpPr>
          <p:cNvPr id="30" name="正方形/長方形 29"/>
          <p:cNvSpPr/>
          <p:nvPr/>
        </p:nvSpPr>
        <p:spPr>
          <a:xfrm>
            <a:off x="520700" y="5485827"/>
            <a:ext cx="8064499" cy="1292662"/>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wrap="square">
            <a:spAutoFit/>
          </a:bodyPr>
          <a:lstStyle/>
          <a:p>
            <a:pPr marL="108000" indent="-457200" algn="just"/>
            <a:r>
              <a:rPr lang="ja-JP" altLang="en-US" sz="1200" dirty="0" smtClean="0">
                <a:solidFill>
                  <a:schemeClr val="tx1"/>
                </a:solidFill>
                <a:latin typeface="Meiryo UI" panose="020B0604030504040204" pitchFamily="50" charset="-128"/>
                <a:ea typeface="Meiryo UI" panose="020B0604030504040204" pitchFamily="50" charset="-128"/>
              </a:rPr>
              <a:t>　</a:t>
            </a:r>
            <a:r>
              <a:rPr lang="ja-JP" altLang="ja-JP" sz="1200" dirty="0" smtClean="0">
                <a:solidFill>
                  <a:schemeClr val="tx1"/>
                </a:solidFill>
                <a:latin typeface="Meiryo UI" panose="020B0604030504040204" pitchFamily="50" charset="-128"/>
                <a:ea typeface="Meiryo UI" panose="020B0604030504040204" pitchFamily="50" charset="-128"/>
              </a:rPr>
              <a:t>実態</a:t>
            </a:r>
            <a:r>
              <a:rPr lang="ja-JP" altLang="ja-JP" sz="1200" dirty="0">
                <a:solidFill>
                  <a:schemeClr val="tx1"/>
                </a:solidFill>
                <a:latin typeface="Meiryo UI" panose="020B0604030504040204" pitchFamily="50" charset="-128"/>
                <a:ea typeface="Meiryo UI" panose="020B0604030504040204" pitchFamily="50" charset="-128"/>
              </a:rPr>
              <a:t>調査の結果を踏まえ、生活の安定に資するための支援、教育に関する支援、子どもや保護者の孤立を防ぐ支援</a:t>
            </a:r>
            <a:r>
              <a:rPr lang="ja-JP" altLang="ja-JP" sz="1200" dirty="0" smtClean="0">
                <a:solidFill>
                  <a:schemeClr val="tx1"/>
                </a:solidFill>
                <a:latin typeface="Meiryo UI" panose="020B0604030504040204" pitchFamily="50" charset="-128"/>
                <a:ea typeface="Meiryo UI" panose="020B0604030504040204" pitchFamily="50" charset="-128"/>
              </a:rPr>
              <a:t>など</a:t>
            </a:r>
            <a:endParaRPr lang="en-US" altLang="ja-JP" sz="1200" dirty="0" smtClean="0">
              <a:solidFill>
                <a:schemeClr val="tx1"/>
              </a:solidFill>
              <a:latin typeface="Meiryo UI" panose="020B0604030504040204" pitchFamily="50" charset="-128"/>
              <a:ea typeface="Meiryo UI" panose="020B0604030504040204" pitchFamily="50" charset="-128"/>
            </a:endParaRPr>
          </a:p>
          <a:p>
            <a:pPr marL="108000" indent="-457200" algn="just"/>
            <a:r>
              <a:rPr lang="ja-JP" altLang="ja-JP" sz="1200" dirty="0" smtClean="0">
                <a:solidFill>
                  <a:schemeClr val="tx1"/>
                </a:solidFill>
                <a:latin typeface="Meiryo UI" panose="020B0604030504040204" pitchFamily="50" charset="-128"/>
                <a:ea typeface="Meiryo UI" panose="020B0604030504040204" pitchFamily="50" charset="-128"/>
              </a:rPr>
              <a:t>総合的</a:t>
            </a:r>
            <a:r>
              <a:rPr lang="ja-JP" altLang="ja-JP" sz="1200" dirty="0">
                <a:solidFill>
                  <a:schemeClr val="tx1"/>
                </a:solidFill>
                <a:latin typeface="Meiryo UI" panose="020B0604030504040204" pitchFamily="50" charset="-128"/>
                <a:ea typeface="Meiryo UI" panose="020B0604030504040204" pitchFamily="50" charset="-128"/>
              </a:rPr>
              <a:t>な取組を推進するため、</a:t>
            </a:r>
            <a:r>
              <a:rPr lang="ja-JP" altLang="en-US" sz="1200" dirty="0">
                <a:solidFill>
                  <a:schemeClr val="tx1"/>
                </a:solidFill>
                <a:latin typeface="Meiryo UI" panose="020B0604030504040204" pitchFamily="50" charset="-128"/>
                <a:ea typeface="Meiryo UI" panose="020B0604030504040204" pitchFamily="50" charset="-128"/>
              </a:rPr>
              <a:t>庁内が連携し</a:t>
            </a:r>
            <a:r>
              <a:rPr lang="ja-JP" altLang="en-US" sz="1200" dirty="0" smtClean="0">
                <a:solidFill>
                  <a:schemeClr val="tx1"/>
                </a:solidFill>
                <a:latin typeface="Meiryo UI" panose="020B0604030504040204" pitchFamily="50" charset="-128"/>
                <a:ea typeface="Meiryo UI" panose="020B0604030504040204" pitchFamily="50" charset="-128"/>
              </a:rPr>
              <a:t>、</a:t>
            </a:r>
            <a:r>
              <a:rPr lang="ja-JP" altLang="ja-JP" sz="1200" dirty="0" smtClean="0">
                <a:solidFill>
                  <a:schemeClr val="tx1"/>
                </a:solidFill>
                <a:latin typeface="Meiryo UI" panose="020B0604030504040204" pitchFamily="50" charset="-128"/>
                <a:ea typeface="Meiryo UI" panose="020B0604030504040204" pitchFamily="50" charset="-128"/>
              </a:rPr>
              <a:t>７つ</a:t>
            </a:r>
            <a:r>
              <a:rPr lang="ja-JP" altLang="ja-JP" sz="1200" dirty="0">
                <a:solidFill>
                  <a:schemeClr val="tx1"/>
                </a:solidFill>
                <a:latin typeface="Meiryo UI" panose="020B0604030504040204" pitchFamily="50" charset="-128"/>
                <a:ea typeface="Meiryo UI" panose="020B0604030504040204" pitchFamily="50" charset="-128"/>
              </a:rPr>
              <a:t>の視点で具体的な取組を進</a:t>
            </a:r>
            <a:r>
              <a:rPr lang="ja-JP" altLang="en-US" sz="1200" dirty="0">
                <a:solidFill>
                  <a:schemeClr val="tx1"/>
                </a:solidFill>
                <a:latin typeface="Meiryo UI" panose="020B0604030504040204" pitchFamily="50" charset="-128"/>
                <a:ea typeface="Meiryo UI" panose="020B0604030504040204" pitchFamily="50" charset="-128"/>
              </a:rPr>
              <a:t>め</a:t>
            </a:r>
            <a:r>
              <a:rPr lang="ja-JP" altLang="ja-JP" sz="1200" dirty="0">
                <a:solidFill>
                  <a:schemeClr val="tx1"/>
                </a:solidFill>
                <a:latin typeface="Meiryo UI" panose="020B0604030504040204" pitchFamily="50" charset="-128"/>
                <a:ea typeface="Meiryo UI" panose="020B0604030504040204" pitchFamily="50" charset="-128"/>
              </a:rPr>
              <a:t>ます</a:t>
            </a:r>
            <a:r>
              <a:rPr lang="ja-JP" altLang="ja-JP" sz="1200" dirty="0" smtClean="0">
                <a:solidFill>
                  <a:schemeClr val="tx1"/>
                </a:solidFill>
                <a:latin typeface="Meiryo UI" panose="020B0604030504040204" pitchFamily="50" charset="-128"/>
                <a:ea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endParaRPr>
          </a:p>
          <a:p>
            <a:pPr marL="108000" indent="-457200" algn="just"/>
            <a:endParaRPr lang="en-US" altLang="ja-JP" sz="400" dirty="0">
              <a:solidFill>
                <a:schemeClr val="tx1"/>
              </a:solidFill>
              <a:latin typeface="Meiryo UI" panose="020B0604030504040204" pitchFamily="50" charset="-128"/>
              <a:ea typeface="Meiryo UI" panose="020B0604030504040204" pitchFamily="50" charset="-128"/>
            </a:endParaRP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困窮している世帯を経済的に支援（就労支援を含む）</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学びを支える環境づくりを支援　　　 　　　 　　</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保護者が孤立しないように支援　　　　　　　　</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健康づくりを支援　</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7" name="テキスト ボックス 2"/>
          <p:cNvSpPr txBox="1"/>
          <p:nvPr/>
        </p:nvSpPr>
        <p:spPr>
          <a:xfrm>
            <a:off x="4746148" y="6119458"/>
            <a:ext cx="3343275" cy="6965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子どもたちが孤立しないように支援</a:t>
            </a:r>
          </a:p>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安心して子育てできる環境を整備</a:t>
            </a:r>
          </a:p>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オール大阪での取り組み</a:t>
            </a:r>
          </a:p>
        </p:txBody>
      </p:sp>
      <p:sp>
        <p:nvSpPr>
          <p:cNvPr id="8" name="角丸四角形 7"/>
          <p:cNvSpPr/>
          <p:nvPr/>
        </p:nvSpPr>
        <p:spPr>
          <a:xfrm>
            <a:off x="331912" y="5144239"/>
            <a:ext cx="1581603" cy="2980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具体的</a:t>
            </a:r>
            <a:r>
              <a:rPr lang="ja-JP" altLang="en-US" sz="1400" b="1" dirty="0">
                <a:solidFill>
                  <a:schemeClr val="tx1"/>
                </a:solidFill>
                <a:latin typeface="Meiryo UI" panose="020B0604030504040204" pitchFamily="50" charset="-128"/>
                <a:ea typeface="Meiryo UI" panose="020B0604030504040204" pitchFamily="50" charset="-128"/>
              </a:rPr>
              <a:t>取組</a:t>
            </a:r>
          </a:p>
        </p:txBody>
      </p:sp>
      <p:pic>
        <p:nvPicPr>
          <p:cNvPr id="31" name="図 30" descr="困難を抱える子どもや保護者を学校や地域で発見し、居場所・地域ボランティアや専門機関につなぐスキーム図" title="学校をプラットフォームとした地域・福祉との連携による子ども(保護者)を支援につなぐスキーム"/>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6312" y="2373180"/>
            <a:ext cx="4141872" cy="3141795"/>
          </a:xfrm>
          <a:prstGeom prst="rect">
            <a:avLst/>
          </a:prstGeom>
          <a:noFill/>
          <a:ln>
            <a:noFill/>
          </a:ln>
        </p:spPr>
      </p:pic>
      <p:sp>
        <p:nvSpPr>
          <p:cNvPr id="17" name="正方形/長方形 16"/>
          <p:cNvSpPr/>
          <p:nvPr/>
        </p:nvSpPr>
        <p:spPr>
          <a:xfrm>
            <a:off x="8432528" y="6489340"/>
            <a:ext cx="648072" cy="317860"/>
          </a:xfrm>
          <a:prstGeom prst="rect">
            <a:avLst/>
          </a:prstGeom>
          <a:ln w="25400">
            <a:solidFill>
              <a:srgbClr val="7FD13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38</a:t>
            </a:r>
            <a:endParaRPr lang="ja-JP" altLang="en-US" dirty="0">
              <a:solidFill>
                <a:prstClr val="black"/>
              </a:solidFill>
            </a:endParaRPr>
          </a:p>
        </p:txBody>
      </p:sp>
    </p:spTree>
    <p:extLst>
      <p:ext uri="{BB962C8B-B14F-4D97-AF65-F5344CB8AC3E}">
        <p14:creationId xmlns:p14="http://schemas.microsoft.com/office/powerpoint/2010/main" val="3770412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a:t>
            </a:fld>
            <a:endParaRPr lang="ja-JP" altLang="en-US" dirty="0">
              <a:solidFill>
                <a:prstClr val="black"/>
              </a:solidFill>
            </a:endParaRPr>
          </a:p>
        </p:txBody>
      </p:sp>
      <p:sp>
        <p:nvSpPr>
          <p:cNvPr id="5" name="正方形/長方形 4"/>
          <p:cNvSpPr/>
          <p:nvPr/>
        </p:nvSpPr>
        <p:spPr>
          <a:xfrm>
            <a:off x="107504" y="620688"/>
            <a:ext cx="8856984" cy="5863144"/>
          </a:xfrm>
          <a:prstGeom prst="rect">
            <a:avLst/>
          </a:prstGeom>
        </p:spPr>
        <p:txBody>
          <a:bodyPr wrap="square">
            <a:spAutoFit/>
          </a:bodyPr>
          <a:lstStyle/>
          <a:p>
            <a:pPr marL="180000" indent="-457200" algn="just">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１</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期総合戦略の振り返り</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期大阪府まち・ひと・しごと総合戦略</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で示された「人口減少・超高齢社会」においても持続的発展を実現するための３つの方向性のもと、６つ</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戦略の柱を位置付け、</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年度までの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年間を計画期間として取組みを進めてきました。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方向性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“若者が活躍でき、子育て安心の都市「大阪」の実現”については、人口減少傾向の抑制</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、将来予想される人口構成を変えていくため、子育て世代が安心して子供を産み育てることのできる環境整備などの女性の活躍支援や、若い世代の安定した雇用支援に関する取り組みを進めてきました。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方向性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“人口減少・超高齢社会でも持続可能な地域づくり”については、今後の人口減少・超高齢者社会に対応するため、若者・女性・高齢者・</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者などすべての人が活躍できる環境づくりや、安全・安心な都市基盤の再構築など、持続可能な社会システムの構築に向けた取組みを実施しました。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方向性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については、大阪府を中心とした関西都市圏はわが国第二の経済圏であり、「大阪」が有する都市としての強みを活かし、経済機能・都市魅力を強化する取り組みを進めてきま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0" name="テキスト ボックス 9"/>
          <p:cNvSpPr txBox="1"/>
          <p:nvPr/>
        </p:nvSpPr>
        <p:spPr>
          <a:xfrm>
            <a:off x="261366" y="2150525"/>
            <a:ext cx="2773514" cy="1343958"/>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）若者</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が活躍でき</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子育て</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安心の都市「大阪」の実現</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dirty="0" smtClean="0"/>
              <a:t>　① 若い</a:t>
            </a:r>
            <a:r>
              <a:rPr lang="ja-JP" altLang="en-US" sz="1200" dirty="0"/>
              <a:t>世代の就職・結婚・出産・</a:t>
            </a:r>
            <a:r>
              <a:rPr lang="ja-JP" altLang="en-US" sz="1200" dirty="0" smtClean="0"/>
              <a:t>子育て</a:t>
            </a:r>
            <a:endParaRPr lang="en-US" altLang="ja-JP" sz="1200" dirty="0" smtClean="0"/>
          </a:p>
          <a:p>
            <a:pPr>
              <a:lnSpc>
                <a:spcPts val="1800"/>
              </a:lnSpc>
            </a:pPr>
            <a:r>
              <a:rPr lang="ja-JP" altLang="en-US" sz="1200" dirty="0"/>
              <a:t>　</a:t>
            </a:r>
            <a:r>
              <a:rPr lang="ja-JP" altLang="en-US" sz="1200" dirty="0" smtClean="0"/>
              <a:t>　　の希望</a:t>
            </a:r>
            <a:r>
              <a:rPr lang="ja-JP" altLang="en-US" sz="1200" dirty="0"/>
              <a:t>を実現する</a:t>
            </a:r>
            <a:endParaRPr lang="en-US" altLang="ja-JP" sz="1200" dirty="0"/>
          </a:p>
          <a:p>
            <a:pPr>
              <a:lnSpc>
                <a:spcPct val="150000"/>
              </a:lnSpc>
            </a:pPr>
            <a:r>
              <a:rPr lang="ja-JP" altLang="en-US" sz="1200" dirty="0"/>
              <a:t>　</a:t>
            </a:r>
            <a:r>
              <a:rPr lang="ja-JP" altLang="en-US" sz="1200" dirty="0" smtClean="0"/>
              <a:t>② 次代</a:t>
            </a:r>
            <a:r>
              <a:rPr lang="ja-JP" altLang="en-US" sz="1200" dirty="0"/>
              <a:t>の「大阪」を担う人を</a:t>
            </a:r>
            <a:r>
              <a:rPr lang="ja-JP" altLang="en-US" sz="1200" dirty="0" smtClean="0"/>
              <a:t>つくる</a:t>
            </a:r>
            <a:endParaRPr lang="en-US" altLang="ja-JP" sz="1200" dirty="0"/>
          </a:p>
        </p:txBody>
      </p:sp>
      <p:sp>
        <p:nvSpPr>
          <p:cNvPr id="11" name="テキスト ボックス 10"/>
          <p:cNvSpPr txBox="1"/>
          <p:nvPr/>
        </p:nvSpPr>
        <p:spPr>
          <a:xfrm>
            <a:off x="3106528" y="2158555"/>
            <a:ext cx="2952000"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）人口</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減少・超高齢社会</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でも</a:t>
            </a:r>
            <a:endPar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持続</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可能な地域づくり</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t>③ 誰</a:t>
            </a:r>
            <a:r>
              <a:rPr lang="ja-JP" altLang="en-US" sz="1200" dirty="0"/>
              <a:t>もが健康でいきいきと活躍</a:t>
            </a:r>
            <a:r>
              <a:rPr lang="ja-JP" altLang="en-US" sz="1200" dirty="0" smtClean="0"/>
              <a:t>できる</a:t>
            </a:r>
            <a:endParaRPr lang="en-US" altLang="ja-JP" sz="1200" dirty="0" smtClean="0"/>
          </a:p>
          <a:p>
            <a:r>
              <a:rPr lang="en-US" altLang="ja-JP" sz="1200" dirty="0"/>
              <a:t> </a:t>
            </a:r>
            <a:r>
              <a:rPr lang="en-US" altLang="ja-JP" sz="1200" dirty="0" smtClean="0"/>
              <a:t>     </a:t>
            </a:r>
            <a:r>
              <a:rPr lang="ja-JP" altLang="en-US" sz="1200" dirty="0" smtClean="0"/>
              <a:t>「</a:t>
            </a:r>
            <a:r>
              <a:rPr lang="ja-JP" altLang="en-US" sz="1200" dirty="0"/>
              <a:t>まち」をつくる</a:t>
            </a:r>
            <a:endParaRPr lang="en-US" altLang="ja-JP" sz="1200" dirty="0"/>
          </a:p>
          <a:p>
            <a:pPr>
              <a:lnSpc>
                <a:spcPct val="150000"/>
              </a:lnSpc>
            </a:pPr>
            <a:r>
              <a:rPr lang="ja-JP" altLang="en-US" sz="1200" dirty="0"/>
              <a:t>　</a:t>
            </a:r>
            <a:r>
              <a:rPr lang="ja-JP" altLang="en-US" sz="1200" dirty="0" smtClean="0"/>
              <a:t>④ 安全</a:t>
            </a:r>
            <a:r>
              <a:rPr lang="ja-JP" altLang="en-US" sz="1200" dirty="0"/>
              <a:t>・安心な地域を</a:t>
            </a:r>
            <a:r>
              <a:rPr lang="ja-JP" altLang="en-US" sz="1200" dirty="0" smtClean="0"/>
              <a:t>つくる</a:t>
            </a:r>
            <a:endParaRPr lang="en-US" altLang="ja-JP" sz="1200" dirty="0" smtClean="0"/>
          </a:p>
        </p:txBody>
      </p:sp>
      <p:sp>
        <p:nvSpPr>
          <p:cNvPr id="12" name="テキスト ボックス 11"/>
          <p:cNvSpPr txBox="1"/>
          <p:nvPr/>
        </p:nvSpPr>
        <p:spPr>
          <a:xfrm>
            <a:off x="6139283" y="2158552"/>
            <a:ext cx="2681189"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）東西</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二極の一極として</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社会</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経済構造の</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構築</a:t>
            </a:r>
            <a:endPar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smtClean="0"/>
              <a:t>　⑤ 都市</a:t>
            </a:r>
            <a:r>
              <a:rPr lang="ja-JP" altLang="en-US" sz="1200" dirty="0"/>
              <a:t>としての経済機能を強化する</a:t>
            </a:r>
            <a:endParaRPr lang="en-US" altLang="ja-JP" sz="1200" dirty="0"/>
          </a:p>
          <a:p>
            <a:pPr>
              <a:lnSpc>
                <a:spcPct val="150000"/>
              </a:lnSpc>
            </a:pPr>
            <a:r>
              <a:rPr lang="ja-JP" altLang="en-US" sz="1200" dirty="0"/>
              <a:t>　</a:t>
            </a:r>
            <a:r>
              <a:rPr lang="ja-JP" altLang="en-US" sz="1200" dirty="0" smtClean="0"/>
              <a:t>⑥ 定住</a:t>
            </a:r>
            <a:r>
              <a:rPr lang="ja-JP" altLang="en-US" sz="1200" dirty="0"/>
              <a:t>魅力・都市魅力を強化</a:t>
            </a:r>
            <a:r>
              <a:rPr lang="ja-JP" altLang="en-US" sz="1200" dirty="0" smtClean="0"/>
              <a:t>する</a:t>
            </a:r>
            <a:endParaRPr lang="ja-JP" altLang="en-US" sz="1200" dirty="0"/>
          </a:p>
        </p:txBody>
      </p:sp>
      <p:sp>
        <p:nvSpPr>
          <p:cNvPr id="13" name="Rectangle 2"/>
          <p:cNvSpPr>
            <a:spLocks noChangeArrowheads="1"/>
          </p:cNvSpPr>
          <p:nvPr/>
        </p:nvSpPr>
        <p:spPr bwMode="auto">
          <a:xfrm>
            <a:off x="248064" y="1782696"/>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4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u="sng" dirty="0" err="1"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方向性と</a:t>
            </a:r>
            <a:r>
              <a:rPr lang="en-US" altLang="ja-JP" sz="14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u="sng" dirty="0" err="1"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戦略</a:t>
            </a:r>
            <a:endPar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168786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303838"/>
            <a:ext cx="5760640" cy="1384995"/>
          </a:xfrm>
          <a:prstGeom prst="rect">
            <a:avLst/>
          </a:prstGeom>
          <a:solidFill>
            <a:srgbClr val="4AD679"/>
          </a:solidFill>
          <a:ln>
            <a:solidFill>
              <a:schemeClr val="tx1"/>
            </a:solidFill>
          </a:ln>
        </p:spPr>
        <p:txBody>
          <a:bodyPr wrap="square" rtlCol="0">
            <a:spAutoFit/>
          </a:bodyPr>
          <a:lstStyle/>
          <a:p>
            <a:pPr algn="ctr"/>
            <a:r>
              <a:rPr kumimoji="1" lang="ja-JP" altLang="en-US" sz="1400" b="1" dirty="0" smtClean="0"/>
              <a:t>外部環境</a:t>
            </a: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kumimoji="1" lang="en-US" altLang="ja-JP" sz="1400" b="1" dirty="0" smtClean="0"/>
          </a:p>
        </p:txBody>
      </p:sp>
      <p:sp>
        <p:nvSpPr>
          <p:cNvPr id="42" name="角丸四角形 41"/>
          <p:cNvSpPr/>
          <p:nvPr/>
        </p:nvSpPr>
        <p:spPr>
          <a:xfrm>
            <a:off x="5973171" y="1641695"/>
            <a:ext cx="2919309" cy="9895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弱　</a:t>
            </a:r>
            <a:r>
              <a:rPr lang="ja-JP" altLang="en-US" sz="1400" b="1" dirty="0" err="1" smtClean="0">
                <a:solidFill>
                  <a:schemeClr val="tx1"/>
                </a:solidFill>
              </a:rPr>
              <a:t>み</a:t>
            </a:r>
            <a:endParaRPr kumimoji="1" lang="en-US" altLang="ja-JP" sz="1400" b="1"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643267"/>
            <a:ext cx="2662665" cy="97922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強　</a:t>
            </a:r>
            <a:r>
              <a:rPr lang="ja-JP" altLang="en-US" sz="1400" b="1" dirty="0" err="1" smtClean="0">
                <a:solidFill>
                  <a:schemeClr val="tx1"/>
                </a:solidFill>
              </a:rPr>
              <a:t>み</a:t>
            </a: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2622493"/>
            <a:ext cx="2985433" cy="2464760"/>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smtClean="0"/>
          </a:p>
          <a:p>
            <a:pPr algn="ctr"/>
            <a:endParaRPr kumimoji="1" lang="en-US" altLang="ja-JP" sz="1400" b="1" dirty="0" smtClean="0"/>
          </a:p>
          <a:p>
            <a:pPr algn="ctr"/>
            <a:r>
              <a:rPr kumimoji="1" lang="ja-JP" altLang="en-US" sz="1400" b="1" dirty="0" smtClean="0"/>
              <a:t>内部要因</a:t>
            </a:r>
            <a:endParaRPr kumimoji="1" lang="ja-JP" altLang="en-US" sz="1400" b="1" dirty="0"/>
          </a:p>
        </p:txBody>
      </p:sp>
      <p:sp>
        <p:nvSpPr>
          <p:cNvPr id="43" name="角丸四角形 42"/>
          <p:cNvSpPr/>
          <p:nvPr/>
        </p:nvSpPr>
        <p:spPr>
          <a:xfrm>
            <a:off x="539552" y="2661349"/>
            <a:ext cx="2591396" cy="69979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強</a:t>
            </a:r>
            <a:endParaRPr kumimoji="1" lang="en-US" altLang="ja-JP" sz="1400" b="1" dirty="0" smtClean="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smtClean="0"/>
              <a:t>　</a:t>
            </a:r>
            <a:r>
              <a:rPr lang="ja-JP" altLang="en-US" sz="1600" b="1" dirty="0"/>
              <a:t>基本目標③：誰もが健康でいきいきと活躍できる「まち」をつくる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現在進行している人口減少・超高齢社会においても</a:t>
            </a:r>
            <a:r>
              <a:rPr lang="ja-JP" altLang="en-US" sz="1600" dirty="0"/>
              <a:t>、あらゆる人が健康でいきいきと活躍できる社会の実現をめざします。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1849838" y="2370465"/>
            <a:ext cx="1271805" cy="316564"/>
          </a:xfrm>
          <a:prstGeom prst="rect">
            <a:avLst/>
          </a:prstGeom>
          <a:noFill/>
        </p:spPr>
        <p:txBody>
          <a:bodyPr wrap="square" rtlCol="0">
            <a:spAutoFit/>
          </a:bodyPr>
          <a:lstStyle/>
          <a:p>
            <a:r>
              <a:rPr kumimoji="1" lang="ja-JP" altLang="en-US" sz="1400" b="1" dirty="0" smtClean="0"/>
              <a:t>＜現状分析＞</a:t>
            </a:r>
            <a:endParaRPr kumimoji="1" lang="ja-JP" altLang="en-US" sz="1400" b="1" dirty="0"/>
          </a:p>
        </p:txBody>
      </p:sp>
      <p:sp>
        <p:nvSpPr>
          <p:cNvPr id="25" name="テキスト ボックス 24"/>
          <p:cNvSpPr txBox="1"/>
          <p:nvPr/>
        </p:nvSpPr>
        <p:spPr>
          <a:xfrm>
            <a:off x="279410" y="5196437"/>
            <a:ext cx="1800200" cy="307777"/>
          </a:xfrm>
          <a:prstGeom prst="rect">
            <a:avLst/>
          </a:prstGeom>
          <a:noFill/>
        </p:spPr>
        <p:txBody>
          <a:bodyPr wrap="square" rtlCol="0">
            <a:spAutoFit/>
          </a:bodyPr>
          <a:lstStyle/>
          <a:p>
            <a:r>
              <a:rPr kumimoji="1" lang="ja-JP" altLang="en-US" sz="1400" b="1" dirty="0" smtClean="0"/>
              <a:t>＜基本的方向＞</a:t>
            </a:r>
            <a:endParaRPr kumimoji="1" lang="ja-JP" altLang="en-US" sz="1400" b="1" dirty="0"/>
          </a:p>
        </p:txBody>
      </p:sp>
      <p:sp>
        <p:nvSpPr>
          <p:cNvPr id="6" name="角丸四角形 5"/>
          <p:cNvSpPr/>
          <p:nvPr/>
        </p:nvSpPr>
        <p:spPr>
          <a:xfrm>
            <a:off x="179512" y="5472516"/>
            <a:ext cx="8712968"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（１）健康寿命の</a:t>
            </a:r>
            <a:r>
              <a:rPr lang="ja-JP" altLang="en-US" sz="1400" b="1" dirty="0" smtClean="0">
                <a:solidFill>
                  <a:schemeClr val="tx1"/>
                </a:solidFill>
              </a:rPr>
              <a:t>延伸</a:t>
            </a:r>
            <a:r>
              <a:rPr lang="ja-JP" altLang="en-US" sz="1400" dirty="0" smtClean="0">
                <a:solidFill>
                  <a:schemeClr val="tx1"/>
                </a:solidFill>
              </a:rPr>
              <a:t>（</a:t>
            </a:r>
            <a:r>
              <a:rPr lang="ja-JP" altLang="en-US" sz="1400" dirty="0">
                <a:solidFill>
                  <a:schemeClr val="tx1"/>
                </a:solidFill>
              </a:rPr>
              <a:t>健（検）診の促進、生活習慣の改善</a:t>
            </a:r>
            <a:r>
              <a:rPr lang="ja-JP" altLang="en-US" sz="1400" dirty="0" smtClean="0">
                <a:solidFill>
                  <a:schemeClr val="tx1"/>
                </a:solidFill>
              </a:rPr>
              <a:t>、健康アプリ「アスマイル」の展開</a:t>
            </a:r>
            <a:r>
              <a:rPr lang="ja-JP" altLang="en-US" sz="1400" dirty="0">
                <a:solidFill>
                  <a:schemeClr val="tx1"/>
                </a:solidFill>
              </a:rPr>
              <a:t>　等</a:t>
            </a:r>
            <a:r>
              <a:rPr lang="ja-JP" altLang="en-US" sz="1400" dirty="0" smtClean="0">
                <a:solidFill>
                  <a:schemeClr val="tx1"/>
                </a:solidFill>
              </a:rPr>
              <a:t>）</a:t>
            </a:r>
            <a:endParaRPr lang="en-US" altLang="ja-JP" sz="1400" dirty="0" smtClean="0">
              <a:solidFill>
                <a:schemeClr val="tx1"/>
              </a:solidFill>
            </a:endParaRPr>
          </a:p>
          <a:p>
            <a:r>
              <a:rPr lang="ja-JP" altLang="en-US" sz="1400" b="1" dirty="0">
                <a:solidFill>
                  <a:schemeClr val="tx1"/>
                </a:solidFill>
              </a:rPr>
              <a:t>（２）高齢者等がいきいきと暮らせる</a:t>
            </a:r>
            <a:r>
              <a:rPr lang="ja-JP" altLang="en-US" sz="1400" b="1" dirty="0" smtClean="0">
                <a:solidFill>
                  <a:schemeClr val="tx1"/>
                </a:solidFill>
              </a:rPr>
              <a:t>まちづくり</a:t>
            </a:r>
            <a:r>
              <a:rPr lang="ja-JP" altLang="en-US" sz="1400" dirty="0" smtClean="0">
                <a:solidFill>
                  <a:schemeClr val="tx1"/>
                </a:solidFill>
              </a:rPr>
              <a:t>（</a:t>
            </a:r>
            <a:r>
              <a:rPr lang="ja-JP" altLang="en-US" sz="1400" dirty="0">
                <a:solidFill>
                  <a:schemeClr val="tx1"/>
                </a:solidFill>
              </a:rPr>
              <a:t>地域包括</a:t>
            </a:r>
            <a:r>
              <a:rPr lang="ja-JP" altLang="en-US" sz="1400" dirty="0" smtClean="0">
                <a:solidFill>
                  <a:schemeClr val="tx1"/>
                </a:solidFill>
              </a:rPr>
              <a:t>ケアシステムの構築、</a:t>
            </a:r>
            <a:r>
              <a:rPr lang="ja-JP" altLang="en-US" sz="1400" dirty="0">
                <a:solidFill>
                  <a:schemeClr val="tx1"/>
                </a:solidFill>
              </a:rPr>
              <a:t>地域医療構想の実現</a:t>
            </a:r>
            <a:r>
              <a:rPr lang="ja-JP" altLang="en-US" sz="1400" dirty="0" smtClean="0">
                <a:solidFill>
                  <a:schemeClr val="tx1"/>
                </a:solidFill>
              </a:rPr>
              <a:t>、先端技術の活用   </a:t>
            </a:r>
            <a:endParaRPr lang="en-US" altLang="ja-JP" sz="1400" dirty="0" smtClean="0">
              <a:solidFill>
                <a:schemeClr val="tx1"/>
              </a:solidFill>
            </a:endParaRPr>
          </a:p>
          <a:p>
            <a:r>
              <a:rPr lang="en-US" altLang="ja-JP" sz="1400" dirty="0">
                <a:solidFill>
                  <a:schemeClr val="tx1"/>
                </a:solidFill>
              </a:rPr>
              <a:t> </a:t>
            </a:r>
            <a:r>
              <a:rPr lang="en-US" altLang="ja-JP" sz="1400" dirty="0" smtClean="0">
                <a:solidFill>
                  <a:schemeClr val="tx1"/>
                </a:solidFill>
              </a:rPr>
              <a:t>                                                          </a:t>
            </a:r>
            <a:r>
              <a:rPr lang="ja-JP" altLang="en-US" sz="1400" dirty="0" smtClean="0">
                <a:solidFill>
                  <a:schemeClr val="tx1"/>
                </a:solidFill>
              </a:rPr>
              <a:t>による住民生活の質の向上　等</a:t>
            </a:r>
            <a:r>
              <a:rPr lang="ja-JP" altLang="en-US" sz="1400" dirty="0">
                <a:solidFill>
                  <a:schemeClr val="tx1"/>
                </a:solidFill>
              </a:rPr>
              <a:t>）</a:t>
            </a:r>
            <a:endParaRPr lang="en-US" altLang="ja-JP" sz="1400" dirty="0">
              <a:solidFill>
                <a:schemeClr val="tx1"/>
              </a:solidFill>
            </a:endParaRPr>
          </a:p>
          <a:p>
            <a:r>
              <a:rPr lang="ja-JP" altLang="en-US" sz="1400" b="1" dirty="0">
                <a:solidFill>
                  <a:schemeClr val="tx1"/>
                </a:solidFill>
              </a:rPr>
              <a:t>（３）あらゆる人が活躍できる「全員参画社会」 </a:t>
            </a:r>
            <a:r>
              <a:rPr lang="ja-JP" altLang="en-US" sz="1400" b="1" dirty="0" smtClean="0">
                <a:solidFill>
                  <a:schemeClr val="tx1"/>
                </a:solidFill>
              </a:rPr>
              <a:t>の実現</a:t>
            </a:r>
            <a:endParaRPr lang="en-US" altLang="ja-JP" sz="1400" b="1" dirty="0">
              <a:solidFill>
                <a:schemeClr val="tx1"/>
              </a:solidFill>
            </a:endParaRPr>
          </a:p>
          <a:p>
            <a:r>
              <a:rPr lang="ja-JP" altLang="en-US" sz="1400" dirty="0" smtClean="0">
                <a:solidFill>
                  <a:schemeClr val="tx1"/>
                </a:solidFill>
              </a:rPr>
              <a:t>　　　　（</a:t>
            </a:r>
            <a:r>
              <a:rPr lang="ja-JP" altLang="en-US" sz="1400" dirty="0">
                <a:solidFill>
                  <a:schemeClr val="tx1"/>
                </a:solidFill>
              </a:rPr>
              <a:t>若者・女性</a:t>
            </a:r>
            <a:r>
              <a:rPr lang="ja-JP" altLang="en-US" sz="1400" dirty="0" smtClean="0">
                <a:solidFill>
                  <a:schemeClr val="tx1"/>
                </a:solidFill>
              </a:rPr>
              <a:t>・高齢者・</a:t>
            </a:r>
            <a:r>
              <a:rPr lang="ja-JP" altLang="en-US" sz="1400" dirty="0" err="1" smtClean="0">
                <a:solidFill>
                  <a:schemeClr val="tx1"/>
                </a:solidFill>
              </a:rPr>
              <a:t>障</a:t>
            </a:r>
            <a:r>
              <a:rPr lang="ja-JP" altLang="en-US" sz="1400" dirty="0" err="1">
                <a:solidFill>
                  <a:schemeClr val="tx1"/>
                </a:solidFill>
              </a:rPr>
              <a:t>がい</a:t>
            </a:r>
            <a:r>
              <a:rPr lang="ja-JP" altLang="en-US" sz="1400" dirty="0">
                <a:solidFill>
                  <a:schemeClr val="tx1"/>
                </a:solidFill>
              </a:rPr>
              <a:t>者などあらゆる人が活躍できる</a:t>
            </a:r>
            <a:r>
              <a:rPr lang="ja-JP" altLang="en-US" sz="1400" dirty="0" smtClean="0">
                <a:solidFill>
                  <a:schemeClr val="tx1"/>
                </a:solidFill>
              </a:rPr>
              <a:t>環境づくりの</a:t>
            </a:r>
            <a:r>
              <a:rPr lang="ja-JP" altLang="en-US" sz="1400" dirty="0">
                <a:solidFill>
                  <a:schemeClr val="tx1"/>
                </a:solidFill>
              </a:rPr>
              <a:t>実現</a:t>
            </a:r>
            <a:r>
              <a:rPr lang="ja-JP" altLang="en-US" sz="1400" dirty="0" smtClean="0">
                <a:solidFill>
                  <a:schemeClr val="tx1"/>
                </a:solidFill>
              </a:rPr>
              <a:t>、</a:t>
            </a:r>
            <a:endParaRPr lang="en-US" altLang="ja-JP" sz="1400" dirty="0" smtClean="0">
              <a:solidFill>
                <a:schemeClr val="tx1"/>
              </a:solidFill>
            </a:endParaRPr>
          </a:p>
          <a:p>
            <a:r>
              <a:rPr lang="ja-JP" altLang="en-US" sz="1400" dirty="0" smtClean="0">
                <a:solidFill>
                  <a:schemeClr val="tx1"/>
                </a:solidFill>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r>
              <a:rPr lang="ja-JP" altLang="en-US" sz="1400" dirty="0" smtClean="0">
                <a:solidFill>
                  <a:schemeClr val="tx1"/>
                </a:solidFill>
              </a:rPr>
              <a:t>、</a:t>
            </a:r>
            <a:r>
              <a:rPr lang="ja-JP" altLang="en-US" sz="1400" dirty="0">
                <a:solidFill>
                  <a:schemeClr val="tx1"/>
                </a:solidFill>
              </a:rPr>
              <a:t>外国人材の円滑な受入れ促進</a:t>
            </a:r>
            <a:r>
              <a:rPr lang="ja-JP" altLang="en-US" sz="1400" dirty="0" smtClean="0">
                <a:solidFill>
                  <a:schemeClr val="tx1"/>
                </a:solidFill>
              </a:rPr>
              <a:t>　等）</a:t>
            </a:r>
            <a:endParaRPr lang="en-US" altLang="ja-JP" sz="1400" dirty="0">
              <a:solidFill>
                <a:schemeClr val="tx1"/>
              </a:solidFill>
            </a:endParaRPr>
          </a:p>
        </p:txBody>
      </p:sp>
      <p:sp>
        <p:nvSpPr>
          <p:cNvPr id="31" name="テキスト ボックス 30"/>
          <p:cNvSpPr txBox="1"/>
          <p:nvPr/>
        </p:nvSpPr>
        <p:spPr>
          <a:xfrm>
            <a:off x="3322055" y="1912990"/>
            <a:ext cx="2697317" cy="611478"/>
          </a:xfrm>
          <a:prstGeom prst="rect">
            <a:avLst/>
          </a:prstGeom>
          <a:noFill/>
          <a:ln>
            <a:noFill/>
          </a:ln>
        </p:spPr>
        <p:txBody>
          <a:bodyPr wrap="square" rtlCol="0">
            <a:noAutofit/>
          </a:bodyPr>
          <a:lstStyle/>
          <a:p>
            <a:pPr marL="72000" indent="-457200"/>
            <a:r>
              <a:rPr lang="ja-JP" altLang="en-US" sz="1200" dirty="0"/>
              <a:t>・元気な高齢者の存在</a:t>
            </a:r>
            <a:endParaRPr lang="en-US" altLang="ja-JP" sz="1200" dirty="0"/>
          </a:p>
          <a:p>
            <a:pPr marL="72000" indent="-457200"/>
            <a:r>
              <a:rPr lang="ja-JP" altLang="en-US" sz="1200" dirty="0"/>
              <a:t>・</a:t>
            </a:r>
            <a:r>
              <a:rPr lang="en-US" altLang="ja-JP" sz="1200" dirty="0"/>
              <a:t>NPO</a:t>
            </a:r>
            <a:r>
              <a:rPr lang="ja-JP" altLang="en-US" sz="1200" dirty="0"/>
              <a:t>の活動の</a:t>
            </a:r>
            <a:r>
              <a:rPr lang="ja-JP" altLang="en-US" sz="1200" dirty="0" smtClean="0"/>
              <a:t>多様性</a:t>
            </a:r>
            <a:endParaRPr lang="en-US" altLang="ja-JP" sz="1200" dirty="0" smtClean="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endParaRPr lang="en-US" altLang="ja-JP" sz="1200" dirty="0"/>
          </a:p>
        </p:txBody>
      </p:sp>
      <p:sp>
        <p:nvSpPr>
          <p:cNvPr id="32" name="テキスト ボックス 31"/>
          <p:cNvSpPr txBox="1"/>
          <p:nvPr/>
        </p:nvSpPr>
        <p:spPr>
          <a:xfrm>
            <a:off x="6162607" y="1845374"/>
            <a:ext cx="2705786" cy="830997"/>
          </a:xfrm>
          <a:prstGeom prst="rect">
            <a:avLst/>
          </a:prstGeom>
          <a:noFill/>
          <a:ln>
            <a:noFill/>
          </a:ln>
        </p:spPr>
        <p:txBody>
          <a:bodyPr wrap="square" rtlCol="0">
            <a:spAutoFit/>
          </a:bodyPr>
          <a:lstStyle/>
          <a:p>
            <a:pPr marL="72000" indent="-457200"/>
            <a:r>
              <a:rPr lang="ja-JP" altLang="en-US" sz="1200" dirty="0"/>
              <a:t>・医療・介護需要の増大</a:t>
            </a:r>
            <a:endParaRPr lang="en-US" altLang="ja-JP" sz="1200" dirty="0"/>
          </a:p>
          <a:p>
            <a:pPr marL="72000" indent="-457200"/>
            <a:r>
              <a:rPr lang="ja-JP" altLang="en-US" sz="1200" dirty="0"/>
              <a:t>・社会保障費の増大</a:t>
            </a:r>
            <a:endParaRPr lang="en-US" altLang="ja-JP" sz="1200" dirty="0"/>
          </a:p>
          <a:p>
            <a:pPr marL="72000" indent="-457200"/>
            <a:r>
              <a:rPr lang="ja-JP" altLang="en-US" sz="1200" dirty="0"/>
              <a:t>・高齢者の社会的孤立の</a:t>
            </a:r>
            <a:r>
              <a:rPr lang="ja-JP" altLang="en-US" sz="1200" dirty="0" smtClean="0"/>
              <a:t>進展</a:t>
            </a:r>
            <a:endParaRPr lang="en-US" altLang="ja-JP" sz="1200" dirty="0" smtClean="0"/>
          </a:p>
          <a:p>
            <a:pPr marL="72000" indent="-457200"/>
            <a:r>
              <a:rPr lang="ja-JP" altLang="en-US" sz="1200" dirty="0" smtClean="0"/>
              <a:t>・非就労者の多様な課題</a:t>
            </a:r>
            <a:endParaRPr lang="en-US" altLang="ja-JP" sz="1200" dirty="0"/>
          </a:p>
        </p:txBody>
      </p:sp>
      <p:sp>
        <p:nvSpPr>
          <p:cNvPr id="35" name="テキスト ボックス 34"/>
          <p:cNvSpPr txBox="1"/>
          <p:nvPr/>
        </p:nvSpPr>
        <p:spPr>
          <a:xfrm>
            <a:off x="862930" y="2657615"/>
            <a:ext cx="2280323" cy="646331"/>
          </a:xfrm>
          <a:prstGeom prst="rect">
            <a:avLst/>
          </a:prstGeom>
          <a:noFill/>
          <a:ln>
            <a:noFill/>
          </a:ln>
        </p:spPr>
        <p:txBody>
          <a:bodyPr wrap="square" rtlCol="0">
            <a:spAutoFit/>
          </a:bodyPr>
          <a:lstStyle/>
          <a:p>
            <a:pPr marL="72000" indent="-457200"/>
            <a:r>
              <a:rPr lang="ja-JP" altLang="en-US" sz="1200" dirty="0" smtClean="0"/>
              <a:t>・高度</a:t>
            </a:r>
            <a:r>
              <a:rPr lang="ja-JP" altLang="en-US" sz="1200" dirty="0"/>
              <a:t>な医療機関等の集積</a:t>
            </a:r>
            <a:endParaRPr lang="en-US" altLang="ja-JP" sz="1200" dirty="0"/>
          </a:p>
          <a:p>
            <a:pPr marL="72000" indent="-457200"/>
            <a:r>
              <a:rPr lang="ja-JP" altLang="en-US" sz="1200" dirty="0"/>
              <a:t>・全国に先駆けた</a:t>
            </a:r>
            <a:r>
              <a:rPr lang="ja-JP" altLang="en-US" sz="1200" dirty="0" err="1"/>
              <a:t>障がい</a:t>
            </a:r>
            <a:r>
              <a:rPr lang="ja-JP" altLang="en-US" sz="1200" dirty="0"/>
              <a:t>者施策、支援教育</a:t>
            </a:r>
            <a:endParaRPr lang="en-US" altLang="ja-JP" sz="1200" dirty="0"/>
          </a:p>
        </p:txBody>
      </p:sp>
      <p:sp>
        <p:nvSpPr>
          <p:cNvPr id="37" name="テキスト ボックス 36"/>
          <p:cNvSpPr txBox="1"/>
          <p:nvPr/>
        </p:nvSpPr>
        <p:spPr>
          <a:xfrm>
            <a:off x="3203847" y="2696796"/>
            <a:ext cx="2697317" cy="666412"/>
          </a:xfrm>
          <a:prstGeom prst="rect">
            <a:avLst/>
          </a:prstGeom>
          <a:noFill/>
          <a:ln>
            <a:solidFill>
              <a:schemeClr val="tx1"/>
            </a:solidFill>
          </a:ln>
        </p:spPr>
        <p:txBody>
          <a:bodyPr wrap="square" rtlCol="0" anchor="ctr">
            <a:noAutofit/>
          </a:bodyPr>
          <a:lstStyle/>
          <a:p>
            <a:r>
              <a:rPr lang="ja-JP" altLang="en-US" sz="1200" dirty="0"/>
              <a:t>・若者・女性・高齢者・</a:t>
            </a:r>
            <a:r>
              <a:rPr lang="ja-JP" altLang="en-US" sz="1200" dirty="0" err="1"/>
              <a:t>障がい</a:t>
            </a:r>
            <a:r>
              <a:rPr lang="ja-JP" altLang="en-US" sz="1200" dirty="0"/>
              <a:t>者などあらゆる人が活躍できる環境づくりの</a:t>
            </a:r>
            <a:r>
              <a:rPr lang="ja-JP" altLang="en-US" sz="1200" dirty="0" smtClean="0"/>
              <a:t>実現</a:t>
            </a:r>
            <a:endParaRPr lang="en-US" altLang="ja-JP" sz="1200" dirty="0"/>
          </a:p>
        </p:txBody>
      </p:sp>
      <p:sp>
        <p:nvSpPr>
          <p:cNvPr id="38" name="テキスト ボックス 37"/>
          <p:cNvSpPr txBox="1"/>
          <p:nvPr/>
        </p:nvSpPr>
        <p:spPr>
          <a:xfrm>
            <a:off x="3203845" y="3371171"/>
            <a:ext cx="2697317" cy="1716082"/>
          </a:xfrm>
          <a:prstGeom prst="rect">
            <a:avLst/>
          </a:prstGeom>
          <a:noFill/>
          <a:ln>
            <a:solidFill>
              <a:schemeClr val="tx1"/>
            </a:solidFill>
          </a:ln>
        </p:spPr>
        <p:txBody>
          <a:bodyPr wrap="square" rtlCol="0">
            <a:noAutofit/>
          </a:bodyPr>
          <a:lstStyle/>
          <a:p>
            <a:r>
              <a:rPr lang="ja-JP" altLang="en-US" sz="1200" dirty="0" smtClean="0"/>
              <a:t>・１０歳若返りの取組</a:t>
            </a:r>
            <a:endParaRPr lang="en-US" altLang="ja-JP" sz="1200" dirty="0" smtClean="0"/>
          </a:p>
          <a:p>
            <a:r>
              <a:rPr lang="ja-JP" altLang="en-US" sz="1200" dirty="0"/>
              <a:t>・先端技術の活用による住民生活の質の</a:t>
            </a:r>
            <a:r>
              <a:rPr lang="ja-JP" altLang="en-US" sz="1200" dirty="0" smtClean="0"/>
              <a:t>向上</a:t>
            </a:r>
            <a:endParaRPr lang="en-US" altLang="ja-JP" sz="1200" dirty="0" smtClean="0"/>
          </a:p>
          <a:p>
            <a:r>
              <a:rPr lang="ja-JP" altLang="en-US" sz="1200" dirty="0" smtClean="0"/>
              <a:t>・若者</a:t>
            </a:r>
            <a:r>
              <a:rPr lang="ja-JP" altLang="en-US" sz="1200" dirty="0"/>
              <a:t>・女性</a:t>
            </a:r>
            <a:r>
              <a:rPr lang="ja-JP" altLang="en-US" sz="1200" dirty="0" smtClean="0"/>
              <a:t>・高齢者・</a:t>
            </a:r>
            <a:r>
              <a:rPr lang="ja-JP" altLang="en-US" sz="1200" dirty="0" err="1" smtClean="0"/>
              <a:t>障</a:t>
            </a:r>
            <a:r>
              <a:rPr lang="ja-JP" altLang="en-US" sz="1200" dirty="0" err="1"/>
              <a:t>がい</a:t>
            </a:r>
            <a:r>
              <a:rPr lang="ja-JP" altLang="en-US" sz="1200" dirty="0"/>
              <a:t>者などあらゆる人</a:t>
            </a:r>
            <a:r>
              <a:rPr lang="ja-JP" altLang="en-US" sz="1200" dirty="0" smtClean="0"/>
              <a:t>が活躍</a:t>
            </a:r>
            <a:r>
              <a:rPr lang="ja-JP" altLang="en-US" sz="1200" dirty="0"/>
              <a:t>できる環境づくりの</a:t>
            </a:r>
            <a:r>
              <a:rPr lang="ja-JP" altLang="en-US" sz="1200" dirty="0" smtClean="0"/>
              <a:t>実現</a:t>
            </a:r>
            <a:endParaRPr lang="en-US" altLang="ja-JP" sz="1200" dirty="0"/>
          </a:p>
          <a:p>
            <a:r>
              <a:rPr lang="ja-JP" altLang="en-US" sz="1200" dirty="0"/>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現</a:t>
            </a:r>
            <a:endParaRPr lang="en-US" altLang="ja-JP" sz="1200" dirty="0"/>
          </a:p>
          <a:p>
            <a:r>
              <a:rPr lang="ja-JP" altLang="en-US" sz="1200" dirty="0"/>
              <a:t>・外国人材の円滑な受入れ促進</a:t>
            </a:r>
            <a:endParaRPr lang="en-US" altLang="ja-JP" sz="1200" dirty="0" smtClean="0"/>
          </a:p>
        </p:txBody>
      </p:sp>
      <p:sp>
        <p:nvSpPr>
          <p:cNvPr id="40" name="テキスト ボックス 39"/>
          <p:cNvSpPr txBox="1"/>
          <p:nvPr/>
        </p:nvSpPr>
        <p:spPr>
          <a:xfrm>
            <a:off x="5961759" y="2678213"/>
            <a:ext cx="3002729" cy="684995"/>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t>・地域</a:t>
            </a:r>
            <a:r>
              <a:rPr lang="ja-JP" altLang="en-US" sz="1200" dirty="0"/>
              <a:t>医療構想の実現</a:t>
            </a:r>
            <a:endParaRPr lang="en-US" altLang="ja-JP" sz="1200" dirty="0" smtClean="0"/>
          </a:p>
        </p:txBody>
      </p:sp>
      <p:sp>
        <p:nvSpPr>
          <p:cNvPr id="41" name="テキスト ボックス 40"/>
          <p:cNvSpPr txBox="1"/>
          <p:nvPr/>
        </p:nvSpPr>
        <p:spPr>
          <a:xfrm>
            <a:off x="5952603" y="3381793"/>
            <a:ext cx="3011885" cy="1705460"/>
          </a:xfrm>
          <a:prstGeom prst="rect">
            <a:avLst/>
          </a:prstGeom>
          <a:noFill/>
          <a:ln>
            <a:solidFill>
              <a:schemeClr val="tx1"/>
            </a:solidFill>
          </a:ln>
        </p:spPr>
        <p:txBody>
          <a:bodyPr wrap="square" rtlCol="0">
            <a:noAutofit/>
          </a:bodyPr>
          <a:lstStyle/>
          <a:p>
            <a:pPr marL="72000" indent="-457200"/>
            <a:r>
              <a:rPr lang="ja-JP" altLang="en-US" sz="1200" dirty="0" smtClean="0"/>
              <a:t>・生活習慣の改善</a:t>
            </a:r>
            <a:endParaRPr lang="en-US" altLang="ja-JP" sz="1200" dirty="0" smtClean="0"/>
          </a:p>
          <a:p>
            <a:pPr marL="72000" indent="-457200"/>
            <a:r>
              <a:rPr lang="ja-JP" altLang="en-US" sz="1200" dirty="0" smtClean="0"/>
              <a:t>・</a:t>
            </a:r>
            <a:r>
              <a:rPr lang="ja-JP" altLang="en-US" sz="1200" dirty="0"/>
              <a:t>健（検）診の促進</a:t>
            </a:r>
            <a:endParaRPr lang="en-US" altLang="ja-JP" sz="1200" dirty="0"/>
          </a:p>
          <a:p>
            <a:pPr marL="72000" indent="-457200"/>
            <a:r>
              <a:rPr lang="ja-JP" altLang="en-US" sz="1200" dirty="0" smtClean="0"/>
              <a:t>・</a:t>
            </a:r>
            <a:r>
              <a:rPr lang="ja-JP" altLang="en-US" sz="1200" dirty="0"/>
              <a:t>地域包括</a:t>
            </a:r>
            <a:r>
              <a:rPr lang="ja-JP" altLang="en-US" sz="1200" dirty="0" smtClean="0"/>
              <a:t>ケアシステムの構築</a:t>
            </a:r>
            <a:endParaRPr lang="en-US" altLang="ja-JP" sz="1200" dirty="0" smtClean="0"/>
          </a:p>
          <a:p>
            <a:pPr marL="72000" indent="-457200"/>
            <a:r>
              <a:rPr lang="ja-JP" altLang="en-US" sz="1200" dirty="0" smtClean="0"/>
              <a:t>・個々の状況に応じた就業支援</a:t>
            </a:r>
            <a:endParaRPr lang="en-US" altLang="ja-JP" sz="1200" dirty="0" smtClean="0"/>
          </a:p>
        </p:txBody>
      </p:sp>
      <p:sp>
        <p:nvSpPr>
          <p:cNvPr id="44" name="角丸四角形 43"/>
          <p:cNvSpPr/>
          <p:nvPr/>
        </p:nvSpPr>
        <p:spPr>
          <a:xfrm>
            <a:off x="539552" y="3382569"/>
            <a:ext cx="2603700" cy="170468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弱</a:t>
            </a:r>
            <a:endParaRPr kumimoji="1" lang="en-US" altLang="ja-JP" sz="1400" b="1" dirty="0" smtClean="0">
              <a:solidFill>
                <a:schemeClr val="tx1"/>
              </a:solidFill>
            </a:endParaRPr>
          </a:p>
          <a:p>
            <a:pPr algn="ctr"/>
            <a:endParaRPr lang="en-US" altLang="ja-JP" sz="1400" b="1" dirty="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49472" y="4076331"/>
            <a:ext cx="38526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2735" y="3392953"/>
            <a:ext cx="2260672" cy="1569660"/>
          </a:xfrm>
          <a:prstGeom prst="rect">
            <a:avLst/>
          </a:prstGeom>
          <a:noFill/>
          <a:ln>
            <a:noFill/>
          </a:ln>
        </p:spPr>
        <p:txBody>
          <a:bodyPr wrap="square" rtlCol="0">
            <a:spAutoFit/>
          </a:bodyPr>
          <a:lstStyle/>
          <a:p>
            <a:pPr marL="72000" lvl="0" indent="-457200">
              <a:defRPr/>
            </a:pPr>
            <a:r>
              <a:rPr lang="ja-JP" altLang="en-US" sz="1200" dirty="0" smtClean="0"/>
              <a:t>・平均寿命・健康寿命ともに全国を下回る</a:t>
            </a:r>
            <a:endParaRPr lang="en-US" altLang="ja-JP" sz="1200" dirty="0"/>
          </a:p>
          <a:p>
            <a:pPr marL="72000" lvl="0" indent="-457200">
              <a:defRPr/>
            </a:pPr>
            <a:r>
              <a:rPr lang="ja-JP" altLang="en-US" sz="1200" dirty="0"/>
              <a:t>・健康寿命と平均寿命との差が大きい</a:t>
            </a:r>
            <a:endParaRPr lang="en-US" altLang="ja-JP" sz="1200" dirty="0"/>
          </a:p>
          <a:p>
            <a:pPr marL="72000" indent="-457200"/>
            <a:r>
              <a:rPr lang="ja-JP" altLang="en-US" sz="1200" dirty="0"/>
              <a:t>・特定健診やがん検診の受診率が低い</a:t>
            </a:r>
            <a:endParaRPr lang="en-US" altLang="ja-JP" sz="1200" dirty="0"/>
          </a:p>
          <a:p>
            <a:pPr marL="72000" lvl="0" indent="-457200">
              <a:defRPr/>
            </a:pPr>
            <a:r>
              <a:rPr lang="ja-JP" altLang="en-US" sz="1200" dirty="0"/>
              <a:t>・地域のかかわりの希薄化、コミュニティの弱体化</a:t>
            </a:r>
          </a:p>
        </p:txBody>
      </p:sp>
      <p:sp>
        <p:nvSpPr>
          <p:cNvPr id="46" name="テキスト ボックス 45"/>
          <p:cNvSpPr txBox="1"/>
          <p:nvPr/>
        </p:nvSpPr>
        <p:spPr>
          <a:xfrm>
            <a:off x="69051" y="1385907"/>
            <a:ext cx="2573506" cy="307777"/>
          </a:xfrm>
          <a:prstGeom prst="rect">
            <a:avLst/>
          </a:prstGeom>
          <a:noFill/>
        </p:spPr>
        <p:txBody>
          <a:bodyPr wrap="square" rtlCol="0">
            <a:spAutoFit/>
          </a:bodyPr>
          <a:lstStyle/>
          <a:p>
            <a:r>
              <a:rPr kumimoji="1" lang="ja-JP" altLang="en-US" sz="1400" b="1" dirty="0" smtClean="0"/>
              <a:t>＜関連する</a:t>
            </a:r>
            <a:r>
              <a:rPr kumimoji="1" lang="en-US" altLang="ja-JP" sz="1400" b="1" dirty="0" smtClean="0"/>
              <a:t>SDG</a:t>
            </a:r>
            <a:r>
              <a:rPr kumimoji="1" lang="ja-JP" altLang="en-US" sz="1400" b="1" dirty="0" err="1" smtClean="0"/>
              <a:t>ｓ</a:t>
            </a:r>
            <a:r>
              <a:rPr kumimoji="1" lang="ja-JP" altLang="en-US" sz="1400" b="1" dirty="0" smtClean="0"/>
              <a:t>のゴール＞</a:t>
            </a:r>
            <a:endParaRPr kumimoji="1" lang="ja-JP" altLang="en-US" sz="1400" b="1" dirty="0"/>
          </a:p>
        </p:txBody>
      </p:sp>
      <p:sp>
        <p:nvSpPr>
          <p:cNvPr id="48" name="角丸四角形 47"/>
          <p:cNvSpPr/>
          <p:nvPr/>
        </p:nvSpPr>
        <p:spPr>
          <a:xfrm>
            <a:off x="6404320" y="215292"/>
            <a:ext cx="2448272" cy="58597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smtClean="0"/>
              <a:t>．</a:t>
            </a:r>
            <a:r>
              <a:rPr lang="ja-JP" altLang="en-US" sz="1400" b="1" dirty="0"/>
              <a:t>人口減少・超高齢社会でも持続可能な地域づくり</a:t>
            </a:r>
          </a:p>
        </p:txBody>
      </p:sp>
      <p:sp>
        <p:nvSpPr>
          <p:cNvPr id="4" name="正方形/長方形 3"/>
          <p:cNvSpPr/>
          <p:nvPr/>
        </p:nvSpPr>
        <p:spPr>
          <a:xfrm>
            <a:off x="8470387" y="6554119"/>
            <a:ext cx="648072" cy="2697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39</a:t>
            </a:fld>
            <a:endParaRPr lang="ja-JP" altLang="en-US" dirty="0">
              <a:solidFill>
                <a:prstClr val="black"/>
              </a:solidFill>
            </a:endParaRPr>
          </a:p>
        </p:txBody>
      </p:sp>
      <p:pic>
        <p:nvPicPr>
          <p:cNvPr id="47"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227" y="1722156"/>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50" y="1718892"/>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1681" y="1718892"/>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822" y="209293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図 61"/>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148943" y="2100320"/>
            <a:ext cx="360000" cy="360000"/>
          </a:xfrm>
          <a:prstGeom prst="rect">
            <a:avLst/>
          </a:prstGeom>
        </p:spPr>
      </p:pic>
      <p:pic>
        <p:nvPicPr>
          <p:cNvPr id="63" name="図 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905" y="1718892"/>
            <a:ext cx="360000" cy="360000"/>
          </a:xfrm>
          <a:prstGeom prst="rect">
            <a:avLst/>
          </a:prstGeom>
        </p:spPr>
      </p:pic>
      <p:pic>
        <p:nvPicPr>
          <p:cNvPr id="64" name="図 6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267" y="2100320"/>
            <a:ext cx="360000" cy="360000"/>
          </a:xfrm>
          <a:prstGeom prst="rect">
            <a:avLst/>
          </a:prstGeom>
        </p:spPr>
      </p:pic>
      <p:pic>
        <p:nvPicPr>
          <p:cNvPr id="65" name="図 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70684" y="2116613"/>
            <a:ext cx="360000" cy="360000"/>
          </a:xfrm>
          <a:prstGeom prst="rect">
            <a:avLst/>
          </a:prstGeom>
        </p:spPr>
      </p:pic>
    </p:spTree>
    <p:extLst>
      <p:ext uri="{BB962C8B-B14F-4D97-AF65-F5344CB8AC3E}">
        <p14:creationId xmlns:p14="http://schemas.microsoft.com/office/powerpoint/2010/main" val="5070082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378097" y="637852"/>
            <a:ext cx="8460940" cy="997517"/>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健康</a:t>
            </a:r>
            <a:r>
              <a:rPr lang="ja-JP" altLang="en-US" sz="1400" b="1" dirty="0">
                <a:solidFill>
                  <a:schemeClr val="tx1"/>
                </a:solidFill>
              </a:rPr>
              <a:t>寿命</a:t>
            </a:r>
            <a:r>
              <a:rPr lang="ja-JP" altLang="en-US" sz="1400" b="1" dirty="0" smtClean="0">
                <a:solidFill>
                  <a:schemeClr val="tx1"/>
                </a:solidFill>
              </a:rPr>
              <a:t>の</a:t>
            </a:r>
            <a:r>
              <a:rPr lang="en-US" altLang="ja-JP" sz="1400" b="1" dirty="0" smtClean="0">
                <a:solidFill>
                  <a:schemeClr val="tx1"/>
                </a:solidFill>
              </a:rPr>
              <a:t>2</a:t>
            </a:r>
            <a:r>
              <a:rPr lang="ja-JP" altLang="en-US" sz="1400" b="1" dirty="0" smtClean="0">
                <a:solidFill>
                  <a:schemeClr val="tx1"/>
                </a:solidFill>
              </a:rPr>
              <a:t>歳以上延伸　　　　　　健康寿命（</a:t>
            </a:r>
            <a:r>
              <a:rPr lang="en-US" altLang="ja-JP" sz="1400" b="1" dirty="0" smtClean="0">
                <a:solidFill>
                  <a:schemeClr val="tx1"/>
                </a:solidFill>
              </a:rPr>
              <a:t>2013</a:t>
            </a:r>
            <a:r>
              <a:rPr lang="ja-JP" altLang="en-US" sz="1400" b="1" dirty="0" smtClean="0">
                <a:solidFill>
                  <a:schemeClr val="tx1"/>
                </a:solidFill>
              </a:rPr>
              <a:t>年）：男性</a:t>
            </a:r>
            <a:r>
              <a:rPr lang="en-US" altLang="ja-JP" sz="1400" b="1" dirty="0">
                <a:solidFill>
                  <a:schemeClr val="tx1"/>
                </a:solidFill>
              </a:rPr>
              <a:t>70.46</a:t>
            </a:r>
            <a:r>
              <a:rPr lang="ja-JP" altLang="en-US" sz="1400" b="1" dirty="0" smtClean="0">
                <a:solidFill>
                  <a:schemeClr val="tx1"/>
                </a:solidFill>
              </a:rPr>
              <a:t>歳</a:t>
            </a:r>
            <a:r>
              <a:rPr kumimoji="1" lang="ja-JP" altLang="en-US" sz="1400" b="1" dirty="0" smtClean="0">
                <a:solidFill>
                  <a:schemeClr val="tx1"/>
                </a:solidFill>
              </a:rPr>
              <a:t>　女性</a:t>
            </a:r>
            <a:r>
              <a:rPr kumimoji="1" lang="en-US" altLang="ja-JP" sz="1400" b="1" dirty="0" smtClean="0">
                <a:solidFill>
                  <a:schemeClr val="tx1"/>
                </a:solidFill>
              </a:rPr>
              <a:t>72.49</a:t>
            </a:r>
            <a:r>
              <a:rPr kumimoji="1" lang="ja-JP" altLang="en-US" sz="1400" b="1" dirty="0" smtClean="0">
                <a:solidFill>
                  <a:schemeClr val="tx1"/>
                </a:solidFill>
              </a:rPr>
              <a:t>歳</a:t>
            </a:r>
            <a:endParaRPr kumimoji="1" lang="en-US" altLang="ja-JP" sz="1400" b="1" dirty="0" smtClean="0">
              <a:solidFill>
                <a:schemeClr val="tx1"/>
              </a:solidFill>
            </a:endParaRPr>
          </a:p>
          <a:p>
            <a:r>
              <a:rPr kumimoji="1" lang="ja-JP" altLang="en-US" sz="1400" b="1" dirty="0" smtClean="0">
                <a:solidFill>
                  <a:schemeClr val="tx1"/>
                </a:solidFill>
              </a:rPr>
              <a:t>　　　　　　　　　　　　　　　　　　　　　　　　</a:t>
            </a:r>
            <a:r>
              <a:rPr lang="ja-JP" altLang="en-US" sz="1400" b="1" dirty="0">
                <a:solidFill>
                  <a:schemeClr val="tx1"/>
                </a:solidFill>
              </a:rPr>
              <a:t> </a:t>
            </a:r>
            <a:r>
              <a:rPr kumimoji="1" lang="ja-JP" altLang="en-US" sz="1400" b="1" dirty="0" smtClean="0">
                <a:solidFill>
                  <a:schemeClr val="tx1"/>
                </a:solidFill>
              </a:rPr>
              <a:t>健康</a:t>
            </a:r>
            <a:r>
              <a:rPr lang="ja-JP" altLang="en-US" sz="1400" b="1" dirty="0" smtClean="0">
                <a:solidFill>
                  <a:schemeClr val="tx1"/>
                </a:solidFill>
              </a:rPr>
              <a:t>寿命</a:t>
            </a:r>
            <a:r>
              <a:rPr lang="ja-JP" altLang="en-US" sz="1400" b="1" dirty="0">
                <a:solidFill>
                  <a:schemeClr val="tx1"/>
                </a:solidFill>
              </a:rPr>
              <a:t>（</a:t>
            </a:r>
            <a:r>
              <a:rPr lang="en-US" altLang="ja-JP" sz="1400" b="1" dirty="0" smtClean="0">
                <a:solidFill>
                  <a:schemeClr val="tx1"/>
                </a:solidFill>
              </a:rPr>
              <a:t>2016</a:t>
            </a:r>
            <a:r>
              <a:rPr lang="ja-JP" altLang="en-US" sz="1400" b="1" dirty="0" smtClean="0">
                <a:solidFill>
                  <a:schemeClr val="tx1"/>
                </a:solidFill>
              </a:rPr>
              <a:t>年</a:t>
            </a:r>
            <a:r>
              <a:rPr lang="ja-JP" altLang="en-US" sz="1400" b="1" dirty="0">
                <a:solidFill>
                  <a:schemeClr val="tx1"/>
                </a:solidFill>
              </a:rPr>
              <a:t>）：</a:t>
            </a:r>
            <a:r>
              <a:rPr lang="ja-JP" altLang="en-US" sz="1400" b="1" dirty="0" smtClean="0">
                <a:solidFill>
                  <a:schemeClr val="tx1"/>
                </a:solidFill>
              </a:rPr>
              <a:t>男性</a:t>
            </a:r>
            <a:r>
              <a:rPr lang="en-US" altLang="ja-JP" sz="1400" b="1" dirty="0" smtClean="0">
                <a:solidFill>
                  <a:schemeClr val="tx1"/>
                </a:solidFill>
              </a:rPr>
              <a:t>71.50</a:t>
            </a:r>
            <a:r>
              <a:rPr lang="ja-JP" altLang="en-US" sz="1400" b="1" dirty="0" smtClean="0">
                <a:solidFill>
                  <a:schemeClr val="tx1"/>
                </a:solidFill>
              </a:rPr>
              <a:t>歳</a:t>
            </a:r>
            <a:r>
              <a:rPr lang="ja-JP" altLang="en-US" sz="1400" b="1" dirty="0">
                <a:solidFill>
                  <a:schemeClr val="tx1"/>
                </a:solidFill>
              </a:rPr>
              <a:t>　</a:t>
            </a:r>
            <a:r>
              <a:rPr lang="ja-JP" altLang="en-US" sz="1400" b="1" dirty="0" smtClean="0">
                <a:solidFill>
                  <a:schemeClr val="tx1"/>
                </a:solidFill>
              </a:rPr>
              <a:t>女性</a:t>
            </a:r>
            <a:r>
              <a:rPr lang="en-US" altLang="ja-JP" sz="1400" b="1" dirty="0" smtClean="0">
                <a:solidFill>
                  <a:schemeClr val="tx1"/>
                </a:solidFill>
              </a:rPr>
              <a:t>74.46</a:t>
            </a:r>
            <a:r>
              <a:rPr lang="ja-JP" altLang="en-US" sz="1400" b="1" dirty="0" smtClean="0">
                <a:solidFill>
                  <a:schemeClr val="tx1"/>
                </a:solidFill>
              </a:rPr>
              <a:t>歳</a:t>
            </a:r>
            <a:endParaRPr lang="en-US" altLang="ja-JP" sz="1400" b="1" dirty="0">
              <a:solidFill>
                <a:schemeClr val="tx1"/>
              </a:solidFill>
            </a:endParaRPr>
          </a:p>
          <a:p>
            <a:r>
              <a:rPr lang="ja-JP" altLang="en-US" sz="1400" b="1" dirty="0" smtClean="0">
                <a:solidFill>
                  <a:schemeClr val="tx1"/>
                </a:solidFill>
              </a:rPr>
              <a:t>○　府内民間企業の</a:t>
            </a:r>
            <a:r>
              <a:rPr lang="ja-JP" altLang="en-US" sz="1400" b="1" dirty="0" err="1" smtClean="0">
                <a:solidFill>
                  <a:schemeClr val="tx1"/>
                </a:solidFill>
              </a:rPr>
              <a:t>障がい</a:t>
            </a:r>
            <a:r>
              <a:rPr lang="ja-JP" altLang="en-US" sz="1400" b="1" dirty="0" smtClean="0">
                <a:solidFill>
                  <a:schemeClr val="tx1"/>
                </a:solidFill>
              </a:rPr>
              <a:t>者実雇用率：</a:t>
            </a:r>
            <a:r>
              <a:rPr lang="en-US" altLang="ja-JP" sz="1400" b="1" dirty="0" smtClean="0">
                <a:solidFill>
                  <a:schemeClr val="tx1"/>
                </a:solidFill>
              </a:rPr>
              <a:t>2.08</a:t>
            </a:r>
            <a:r>
              <a:rPr lang="ja-JP" altLang="en-US" sz="1400" b="1" dirty="0" smtClean="0">
                <a:solidFill>
                  <a:schemeClr val="tx1"/>
                </a:solidFill>
              </a:rPr>
              <a:t>％　（</a:t>
            </a:r>
            <a:r>
              <a:rPr lang="en-US" altLang="ja-JP" sz="1400" b="1" dirty="0" smtClean="0">
                <a:solidFill>
                  <a:schemeClr val="tx1"/>
                </a:solidFill>
              </a:rPr>
              <a:t>2019</a:t>
            </a:r>
            <a:r>
              <a:rPr lang="ja-JP" altLang="en-US" sz="1400" b="1" dirty="0" smtClean="0">
                <a:solidFill>
                  <a:schemeClr val="tx1"/>
                </a:solidFill>
              </a:rPr>
              <a:t>年度）➡　</a:t>
            </a:r>
            <a:r>
              <a:rPr lang="en-US" altLang="ja-JP" sz="1400" b="1" dirty="0" smtClean="0">
                <a:solidFill>
                  <a:schemeClr val="tx1"/>
                </a:solidFill>
              </a:rPr>
              <a:t>2.2</a:t>
            </a:r>
            <a:r>
              <a:rPr lang="ja-JP" altLang="en-US" sz="1400" b="1" dirty="0" smtClean="0">
                <a:solidFill>
                  <a:schemeClr val="tx1"/>
                </a:solidFill>
              </a:rPr>
              <a:t>％以上</a:t>
            </a:r>
            <a:endParaRPr kumimoji="1" lang="en-US" altLang="ja-JP" sz="1400" b="1" dirty="0" smtClean="0">
              <a:solidFill>
                <a:schemeClr val="tx1"/>
              </a:solidFill>
            </a:endParaRPr>
          </a:p>
        </p:txBody>
      </p:sp>
      <p:sp>
        <p:nvSpPr>
          <p:cNvPr id="20" name="テキスト ボックス 19"/>
          <p:cNvSpPr txBox="1"/>
          <p:nvPr/>
        </p:nvSpPr>
        <p:spPr>
          <a:xfrm>
            <a:off x="8604448" y="1876538"/>
            <a:ext cx="595068" cy="230832"/>
          </a:xfrm>
          <a:prstGeom prst="rect">
            <a:avLst/>
          </a:prstGeom>
          <a:noFill/>
        </p:spPr>
        <p:txBody>
          <a:bodyPr wrap="square" rtlCol="0">
            <a:spAutoFit/>
          </a:bodyPr>
          <a:lstStyle/>
          <a:p>
            <a:r>
              <a:rPr kumimoji="1" lang="ja-JP" altLang="en-US" sz="900" dirty="0" smtClean="0"/>
              <a:t>（年）</a:t>
            </a:r>
            <a:endParaRPr kumimoji="1" lang="ja-JP" altLang="en-US" sz="900" dirty="0"/>
          </a:p>
        </p:txBody>
      </p:sp>
      <p:sp>
        <p:nvSpPr>
          <p:cNvPr id="24" name="正方形/長方形 2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54" name="正方形/長方形 53"/>
          <p:cNvSpPr/>
          <p:nvPr/>
        </p:nvSpPr>
        <p:spPr>
          <a:xfrm>
            <a:off x="8432528" y="64786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40</a:t>
            </a:fld>
            <a:endParaRPr lang="ja-JP" altLang="en-US" dirty="0">
              <a:solidFill>
                <a:prstClr val="black"/>
              </a:solidFill>
            </a:endParaRPr>
          </a:p>
        </p:txBody>
      </p:sp>
      <p:sp>
        <p:nvSpPr>
          <p:cNvPr id="55" name="正方形/長方形 54"/>
          <p:cNvSpPr/>
          <p:nvPr/>
        </p:nvSpPr>
        <p:spPr>
          <a:xfrm>
            <a:off x="158779" y="1844824"/>
            <a:ext cx="4985174" cy="2677656"/>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（１）健康</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大阪府の健康寿命（</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）は男性</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（いずれ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）と全国と比べて短い状況にあります。また、特定健診やがん検診の受診率も従前に比べ、順位の上昇は見られるものの、依然全国と比較して低い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順位と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今後、少子高齢化や疾病構造の変化がさらに進展する中で、生涯を通じて心身ともに自立し、健やかで質の高い生活を送ることができる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よう、</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健康寿命の延伸を図る必要があります。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健康寿命・・・人の寿命において「健康上の問題で日常生活が制限されることなく</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生活できる期間」</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6" name="グラフ 55"/>
          <p:cNvGraphicFramePr>
            <a:graphicFrameLocks/>
          </p:cNvGraphicFramePr>
          <p:nvPr>
            <p:extLst>
              <p:ext uri="{D42A27DB-BD31-4B8C-83A1-F6EECF244321}">
                <p14:modId xmlns:p14="http://schemas.microsoft.com/office/powerpoint/2010/main" val="895326472"/>
              </p:ext>
            </p:extLst>
          </p:nvPr>
        </p:nvGraphicFramePr>
        <p:xfrm>
          <a:off x="5244107" y="2011421"/>
          <a:ext cx="3811057" cy="27680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7" name="グラフ 56"/>
          <p:cNvGraphicFramePr>
            <a:graphicFrameLocks/>
          </p:cNvGraphicFramePr>
          <p:nvPr>
            <p:extLst>
              <p:ext uri="{D42A27DB-BD31-4B8C-83A1-F6EECF244321}">
                <p14:modId xmlns:p14="http://schemas.microsoft.com/office/powerpoint/2010/main" val="3177865458"/>
              </p:ext>
            </p:extLst>
          </p:nvPr>
        </p:nvGraphicFramePr>
        <p:xfrm>
          <a:off x="503904" y="5114606"/>
          <a:ext cx="7914612" cy="1660286"/>
        </p:xfrm>
        <a:graphic>
          <a:graphicData uri="http://schemas.openxmlformats.org/drawingml/2006/chart">
            <c:chart xmlns:c="http://schemas.openxmlformats.org/drawingml/2006/chart" xmlns:r="http://schemas.openxmlformats.org/officeDocument/2006/relationships" r:id="rId3"/>
          </a:graphicData>
        </a:graphic>
      </p:graphicFrame>
      <p:sp>
        <p:nvSpPr>
          <p:cNvPr id="58" name="テキスト ボックス 57"/>
          <p:cNvSpPr txBox="1"/>
          <p:nvPr/>
        </p:nvSpPr>
        <p:spPr>
          <a:xfrm>
            <a:off x="5202789" y="1935441"/>
            <a:ext cx="3674010" cy="276999"/>
          </a:xfrm>
          <a:prstGeom prst="rect">
            <a:avLst/>
          </a:prstGeom>
          <a:noFill/>
        </p:spPr>
        <p:txBody>
          <a:bodyPr wrap="square" rtlCol="0">
            <a:spAutoFit/>
          </a:bodyPr>
          <a:lstStyle/>
          <a:p>
            <a:r>
              <a:rPr kumimoji="1" lang="ja-JP" altLang="en-US" sz="1200" dirty="0" smtClean="0"/>
              <a:t>■　</a:t>
            </a:r>
            <a:r>
              <a:rPr lang="ja-JP" altLang="en-US" sz="1200" dirty="0"/>
              <a:t>平均寿命</a:t>
            </a:r>
            <a:r>
              <a:rPr lang="ja-JP" altLang="en-US" sz="1200" dirty="0" smtClean="0"/>
              <a:t>（</a:t>
            </a:r>
            <a:r>
              <a:rPr lang="en-US" altLang="ja-JP" sz="1200" dirty="0" smtClean="0"/>
              <a:t>2015</a:t>
            </a:r>
            <a:r>
              <a:rPr lang="ja-JP" altLang="en-US" sz="1200" dirty="0" smtClean="0"/>
              <a:t>年）と健康</a:t>
            </a:r>
            <a:r>
              <a:rPr kumimoji="1" lang="ja-JP" altLang="en-US" sz="1200" dirty="0" smtClean="0"/>
              <a:t>寿命（</a:t>
            </a:r>
            <a:r>
              <a:rPr kumimoji="1" lang="en-US" altLang="ja-JP" sz="1200" dirty="0" smtClean="0"/>
              <a:t>2016</a:t>
            </a:r>
            <a:r>
              <a:rPr kumimoji="1" lang="ja-JP" altLang="en-US" sz="1200" dirty="0" smtClean="0"/>
              <a:t>年）</a:t>
            </a:r>
            <a:endParaRPr kumimoji="1" lang="ja-JP" altLang="en-US" sz="1200" dirty="0"/>
          </a:p>
        </p:txBody>
      </p:sp>
      <p:sp>
        <p:nvSpPr>
          <p:cNvPr id="59" name="テキスト ボックス 58"/>
          <p:cNvSpPr txBox="1"/>
          <p:nvPr/>
        </p:nvSpPr>
        <p:spPr>
          <a:xfrm>
            <a:off x="460437" y="4851236"/>
            <a:ext cx="4041111" cy="276999"/>
          </a:xfrm>
          <a:prstGeom prst="rect">
            <a:avLst/>
          </a:prstGeom>
          <a:noFill/>
        </p:spPr>
        <p:txBody>
          <a:bodyPr wrap="square" rtlCol="0">
            <a:spAutoFit/>
          </a:bodyPr>
          <a:lstStyle/>
          <a:p>
            <a:r>
              <a:rPr kumimoji="1" lang="ja-JP" altLang="en-US" sz="1200" dirty="0" smtClean="0"/>
              <a:t>■　</a:t>
            </a:r>
            <a:r>
              <a:rPr lang="ja-JP" altLang="en-US" sz="1200" dirty="0"/>
              <a:t>都道府県</a:t>
            </a:r>
            <a:r>
              <a:rPr lang="ja-JP" altLang="en-US" sz="1200" dirty="0" smtClean="0"/>
              <a:t>別特定健診受診率（</a:t>
            </a:r>
            <a:r>
              <a:rPr lang="en-US" altLang="ja-JP" sz="1200" dirty="0"/>
              <a:t>2015</a:t>
            </a:r>
            <a:r>
              <a:rPr lang="ja-JP" altLang="en-US" sz="1200" dirty="0" smtClean="0"/>
              <a:t>年度）</a:t>
            </a:r>
            <a:endParaRPr lang="en-US" altLang="ja-JP" sz="1200" dirty="0" smtClean="0"/>
          </a:p>
        </p:txBody>
      </p:sp>
      <p:sp>
        <p:nvSpPr>
          <p:cNvPr id="60" name="テキスト ボックス 59"/>
          <p:cNvSpPr txBox="1"/>
          <p:nvPr/>
        </p:nvSpPr>
        <p:spPr>
          <a:xfrm>
            <a:off x="827588" y="6677917"/>
            <a:ext cx="2030176" cy="200055"/>
          </a:xfrm>
          <a:prstGeom prst="rect">
            <a:avLst/>
          </a:prstGeom>
          <a:noFill/>
        </p:spPr>
        <p:txBody>
          <a:bodyPr wrap="square" rtlCol="0">
            <a:spAutoFit/>
          </a:bodyPr>
          <a:lstStyle/>
          <a:p>
            <a:r>
              <a:rPr kumimoji="1" lang="ja-JP" altLang="en-US" sz="700" dirty="0" smtClean="0"/>
              <a:t>出典</a:t>
            </a:r>
            <a:r>
              <a:rPr lang="ja-JP" altLang="en-US" sz="700" dirty="0" smtClean="0"/>
              <a:t>：厚生</a:t>
            </a:r>
            <a:r>
              <a:rPr lang="ja-JP" altLang="en-US" sz="700" dirty="0"/>
              <a:t>労働省</a:t>
            </a:r>
            <a:r>
              <a:rPr lang="ja-JP" altLang="en-US" sz="700" dirty="0" smtClean="0"/>
              <a:t>ホームページ</a:t>
            </a:r>
            <a:endParaRPr lang="ja-JP" altLang="en-US" sz="700" dirty="0"/>
          </a:p>
        </p:txBody>
      </p:sp>
      <p:sp>
        <p:nvSpPr>
          <p:cNvPr id="61" name="正方形/長方形 60"/>
          <p:cNvSpPr/>
          <p:nvPr/>
        </p:nvSpPr>
        <p:spPr>
          <a:xfrm>
            <a:off x="1358206" y="5097390"/>
            <a:ext cx="831114" cy="275826"/>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800" dirty="0"/>
              <a:t>東京都</a:t>
            </a:r>
            <a:endParaRPr lang="en-US" altLang="ja-JP" sz="800" dirty="0"/>
          </a:p>
          <a:p>
            <a:pPr algn="ctr"/>
            <a:r>
              <a:rPr lang="en-US" altLang="ja-JP" sz="800" dirty="0" smtClean="0"/>
              <a:t>63.4%(1</a:t>
            </a:r>
            <a:r>
              <a:rPr lang="ja-JP" altLang="en-US" sz="800" dirty="0" smtClean="0"/>
              <a:t>位</a:t>
            </a:r>
            <a:r>
              <a:rPr lang="en-US" altLang="ja-JP" sz="800" dirty="0" smtClean="0"/>
              <a:t>)</a:t>
            </a:r>
            <a:endParaRPr lang="ja-JP" sz="800" dirty="0"/>
          </a:p>
        </p:txBody>
      </p:sp>
      <p:sp>
        <p:nvSpPr>
          <p:cNvPr id="62" name="正方形/長方形 61"/>
          <p:cNvSpPr/>
          <p:nvPr/>
        </p:nvSpPr>
        <p:spPr>
          <a:xfrm>
            <a:off x="4939904" y="5217783"/>
            <a:ext cx="841643" cy="272022"/>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800" dirty="0"/>
              <a:t>大阪府</a:t>
            </a:r>
            <a:endParaRPr lang="en-US" altLang="ja-JP" sz="800" dirty="0"/>
          </a:p>
          <a:p>
            <a:pPr algn="ctr"/>
            <a:r>
              <a:rPr lang="en-US" altLang="ja-JP" sz="800" dirty="0" smtClean="0"/>
              <a:t>45.6%(36</a:t>
            </a:r>
            <a:r>
              <a:rPr lang="ja-JP" altLang="en-US" sz="800" dirty="0" smtClean="0"/>
              <a:t>位</a:t>
            </a:r>
            <a:r>
              <a:rPr lang="en-US" altLang="ja-JP" sz="800" dirty="0" smtClean="0"/>
              <a:t>)</a:t>
            </a:r>
            <a:endParaRPr lang="ja-JP" altLang="ja-JP" sz="800" dirty="0"/>
          </a:p>
        </p:txBody>
      </p:sp>
      <p:sp>
        <p:nvSpPr>
          <p:cNvPr id="63" name="正方形/長方形 62"/>
          <p:cNvSpPr/>
          <p:nvPr/>
        </p:nvSpPr>
        <p:spPr>
          <a:xfrm>
            <a:off x="3569517" y="5206680"/>
            <a:ext cx="811404" cy="283125"/>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800" dirty="0">
                <a:solidFill>
                  <a:schemeClr val="tx1"/>
                </a:solidFill>
              </a:rPr>
              <a:t>全国</a:t>
            </a:r>
            <a:r>
              <a:rPr lang="ja-JP" altLang="en-US" sz="800" dirty="0" smtClean="0">
                <a:solidFill>
                  <a:schemeClr val="tx1"/>
                </a:solidFill>
              </a:rPr>
              <a:t>平均</a:t>
            </a:r>
            <a:r>
              <a:rPr lang="en-US" altLang="ja-JP" sz="800" dirty="0" smtClean="0">
                <a:solidFill>
                  <a:schemeClr val="tx1"/>
                </a:solidFill>
              </a:rPr>
              <a:t>50.1%</a:t>
            </a:r>
            <a:endParaRPr lang="en-US" altLang="ja-JP" sz="800" dirty="0">
              <a:solidFill>
                <a:schemeClr val="tx1"/>
              </a:solidFill>
            </a:endParaRPr>
          </a:p>
        </p:txBody>
      </p:sp>
      <p:cxnSp>
        <p:nvCxnSpPr>
          <p:cNvPr id="64" name="直線コネクタ 63"/>
          <p:cNvCxnSpPr/>
          <p:nvPr/>
        </p:nvCxnSpPr>
        <p:spPr>
          <a:xfrm>
            <a:off x="952649" y="5546423"/>
            <a:ext cx="6984732" cy="0"/>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cxnSp>
        <p:nvCxnSpPr>
          <p:cNvPr id="65" name="直線矢印コネクタ 64"/>
          <p:cNvCxnSpPr/>
          <p:nvPr/>
        </p:nvCxnSpPr>
        <p:spPr>
          <a:xfrm>
            <a:off x="7330122" y="4324609"/>
            <a:ext cx="698262"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66" name="テキスト ボックス 65"/>
          <p:cNvSpPr txBox="1"/>
          <p:nvPr/>
        </p:nvSpPr>
        <p:spPr>
          <a:xfrm>
            <a:off x="8028384" y="3565779"/>
            <a:ext cx="892954" cy="230832"/>
          </a:xfrm>
          <a:prstGeom prst="rect">
            <a:avLst/>
          </a:prstGeom>
          <a:noFill/>
        </p:spPr>
        <p:txBody>
          <a:bodyPr wrap="square" rtlCol="0">
            <a:spAutoFit/>
          </a:bodyPr>
          <a:lstStyle/>
          <a:p>
            <a:r>
              <a:rPr kumimoji="1" lang="ja-JP" altLang="en-US" sz="900" b="1" dirty="0" smtClean="0"/>
              <a:t>不健康な期間</a:t>
            </a:r>
            <a:endParaRPr kumimoji="1" lang="ja-JP" altLang="en-US" sz="900" b="1" dirty="0"/>
          </a:p>
        </p:txBody>
      </p:sp>
      <p:cxnSp>
        <p:nvCxnSpPr>
          <p:cNvPr id="67" name="直線矢印コネクタ 66"/>
          <p:cNvCxnSpPr/>
          <p:nvPr/>
        </p:nvCxnSpPr>
        <p:spPr>
          <a:xfrm>
            <a:off x="7341841" y="3702876"/>
            <a:ext cx="686543"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8" name="直線矢印コネクタ 67"/>
          <p:cNvCxnSpPr/>
          <p:nvPr/>
        </p:nvCxnSpPr>
        <p:spPr>
          <a:xfrm>
            <a:off x="7161841" y="3150025"/>
            <a:ext cx="504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9" name="直線矢印コネクタ 68"/>
          <p:cNvCxnSpPr/>
          <p:nvPr/>
        </p:nvCxnSpPr>
        <p:spPr>
          <a:xfrm>
            <a:off x="7197841" y="2565554"/>
            <a:ext cx="468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6970480" y="4655331"/>
            <a:ext cx="2605482" cy="307777"/>
          </a:xfrm>
          <a:prstGeom prst="rect">
            <a:avLst/>
          </a:prstGeom>
          <a:noFill/>
        </p:spPr>
        <p:txBody>
          <a:bodyPr wrap="square" rtlCol="0">
            <a:spAutoFit/>
          </a:bodyPr>
          <a:lstStyle/>
          <a:p>
            <a:r>
              <a:rPr kumimoji="1" lang="ja-JP" altLang="en-US" sz="700" dirty="0" smtClean="0"/>
              <a:t>出典：</a:t>
            </a:r>
            <a:r>
              <a:rPr lang="ja-JP" altLang="en-US" sz="700" dirty="0" smtClean="0"/>
              <a:t>厚生労働省都道府県別生命表（</a:t>
            </a:r>
            <a:r>
              <a:rPr lang="en-US" altLang="ja-JP" sz="700" dirty="0" smtClean="0"/>
              <a:t>2015</a:t>
            </a:r>
            <a:r>
              <a:rPr lang="ja-JP" altLang="en-US" sz="700" dirty="0" smtClean="0"/>
              <a:t>年）</a:t>
            </a:r>
            <a:endParaRPr lang="en-US" altLang="ja-JP" sz="700" dirty="0" smtClean="0"/>
          </a:p>
          <a:p>
            <a:r>
              <a:rPr lang="ja-JP" altLang="en-US" sz="700" dirty="0"/>
              <a:t>　</a:t>
            </a:r>
            <a:r>
              <a:rPr lang="ja-JP" altLang="en-US" sz="700" dirty="0" smtClean="0"/>
              <a:t>　　　 厚生労働科学研究報告書（</a:t>
            </a:r>
            <a:r>
              <a:rPr lang="en-US" altLang="ja-JP" sz="700" dirty="0" smtClean="0"/>
              <a:t>2016</a:t>
            </a:r>
            <a:r>
              <a:rPr lang="ja-JP" altLang="en-US" sz="700" dirty="0" smtClean="0"/>
              <a:t>年）</a:t>
            </a:r>
            <a:endParaRPr lang="ja-JP" altLang="en-US" sz="700" dirty="0"/>
          </a:p>
        </p:txBody>
      </p:sp>
      <p:cxnSp>
        <p:nvCxnSpPr>
          <p:cNvPr id="5" name="直線矢印コネクタ 4"/>
          <p:cNvCxnSpPr>
            <a:stCxn id="63" idx="3"/>
          </p:cNvCxnSpPr>
          <p:nvPr/>
        </p:nvCxnSpPr>
        <p:spPr>
          <a:xfrm>
            <a:off x="4380921" y="5348243"/>
            <a:ext cx="276490" cy="1981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stCxn id="62" idx="3"/>
          </p:cNvCxnSpPr>
          <p:nvPr/>
        </p:nvCxnSpPr>
        <p:spPr>
          <a:xfrm>
            <a:off x="5781547" y="5353794"/>
            <a:ext cx="518645" cy="2391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6485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41</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34" name="正方形/長方形 33"/>
          <p:cNvSpPr/>
          <p:nvPr/>
        </p:nvSpPr>
        <p:spPr>
          <a:xfrm>
            <a:off x="378917" y="625324"/>
            <a:ext cx="8460123" cy="6140142"/>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府民一人ひとりが健康づくりに取り組み、</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全ての府民が健やかで心豊かに生活できる活力ある社会「いのち輝く健康未来都市・大阪」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実現をめざし、市町村、関係機関、医療保険者や地域などと連携して、生活習慣病の予防・早期発見・重症化予防、ライフステージに応じた健康づくりの取組み、府民の健康づくりを支える社会環境整備などを進めます。特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月に制定した「大阪府健康づくり推進条例」に基づき、オール大阪体制による府民の健康づくりと気運の醸成を図ります。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〇　府民の健康づくりに対する意識の向上と実践を促すことを目的に、インセンティブを活用した健康づくり事業を実施するための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基盤（プラットフォーム）を整備し、府民向けサービスとして健康アプリ「アスマイル」を展開します。アプリを通じて収集した歩数や健診データなどを活用し</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PHR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ーソナルヘルスレコード）として個人の健康情報の見える化を行うとともに、蓄積したデータの分析・研究により、データヘルスの推進や府民への効果的な健康づくり施策と医療費適正化施策の実施につなげ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健康アプリ「アスマイル」・・・ウォーキングや特定健診の受診などの健康行動を行った結果にポイントを付与し、一定のポイントが貯まると、抽選に参加</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でき</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たり、電子マネーなどの特典と交換できる仕組み。</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健康増進法の改正を受けて、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年３月に大阪府受動喫煙防止条例を定め、望まない受動喫煙をなくすため、全国トップクラスの受動喫煙防止対策を行います。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こころの健康を維持するための取組みを推進するとともに、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見据え、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依存症対策の強化を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中小企業で働く従業員とその家族等の健康づくりを進めるため、保険者と連携した働きかけや、従業員の健康づくりに関する積極的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の表彰・周知を行うことにより、生活習慣を改善し、健康寿命の延伸を図ります。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多言語遠隔医療通訳サービスの実施、医療機関のワンストップ相談窓口等により、外国人を受け入れる医療機関を支援します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「いきいき百歳体操」などを行う通いの場の拡充などを通じて、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主導から住民主体の介護予防へと転換を図ります。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年大阪・関西万博のテーマである「いのち輝く未来社会」の実現に向けて、地域の健康づくり活動に加え、革新技術を最大限活用し、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“１０歳若返り”の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、府内市町村や企業と連携し、充実・拡大を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若返りの取組み）</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81574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29858" y="379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179516" y="467166"/>
            <a:ext cx="8735318" cy="634003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smtClean="0">
                <a:solidFill>
                  <a:schemeClr val="tx1"/>
                </a:solidFill>
              </a:rPr>
              <a:t>Topic</a:t>
            </a:r>
            <a:r>
              <a:rPr lang="ja-JP" altLang="en-US" sz="1400" b="1" dirty="0" smtClean="0">
                <a:solidFill>
                  <a:schemeClr val="tx1"/>
                </a:solidFill>
              </a:rPr>
              <a:t>⑥</a:t>
            </a:r>
            <a:r>
              <a:rPr lang="ja-JP" altLang="en-US" sz="1400" b="1" dirty="0">
                <a:solidFill>
                  <a:schemeClr val="tx1"/>
                </a:solidFill>
              </a:rPr>
              <a:t>　</a:t>
            </a:r>
            <a:r>
              <a:rPr lang="en-US" altLang="ja-JP" sz="1400" b="1" dirty="0" smtClean="0">
                <a:solidFill>
                  <a:schemeClr val="tx1"/>
                </a:solidFill>
              </a:rPr>
              <a:t>10</a:t>
            </a:r>
            <a:r>
              <a:rPr lang="ja-JP" altLang="en-US" sz="1400" b="1" dirty="0" smtClean="0">
                <a:solidFill>
                  <a:schemeClr val="tx1"/>
                </a:solidFill>
              </a:rPr>
              <a:t>歳若返りの取組み</a:t>
            </a:r>
            <a:endParaRPr lang="en-US" altLang="ja-JP" sz="1400" b="1" dirty="0">
              <a:solidFill>
                <a:schemeClr val="tx1"/>
              </a:solidFill>
            </a:endParaRPr>
          </a:p>
          <a:p>
            <a:pPr algn="just"/>
            <a:endParaRPr lang="en-US" altLang="ja-JP" sz="1050" dirty="0" smtClean="0">
              <a:solidFill>
                <a:schemeClr val="accent4"/>
              </a:solidFill>
            </a:endParaRPr>
          </a:p>
          <a:p>
            <a:r>
              <a:rPr lang="ja-JP" altLang="en-US" sz="1400" dirty="0" smtClean="0">
                <a:solidFill>
                  <a:schemeClr val="tx1"/>
                </a:solidFill>
              </a:rPr>
              <a:t>　「いのち輝く未来社会をめざすビジョン（</a:t>
            </a:r>
            <a:r>
              <a:rPr lang="en-US" altLang="ja-JP" sz="1400" dirty="0" smtClean="0">
                <a:solidFill>
                  <a:schemeClr val="tx1"/>
                </a:solidFill>
              </a:rPr>
              <a:t>2018</a:t>
            </a:r>
            <a:r>
              <a:rPr lang="ja-JP" altLang="en-US" sz="1400" dirty="0" smtClean="0">
                <a:solidFill>
                  <a:schemeClr val="tx1"/>
                </a:solidFill>
              </a:rPr>
              <a:t>年３月策定）」は、万博のテーマである「いのち輝く未来社会のデザイン」の理念を先取りした施策の推進を図るため、オール大阪で取組みを進める共通の目標として以下の２つを掲げている。</a:t>
            </a:r>
            <a:endParaRPr lang="en-US" altLang="ja-JP" sz="1400" dirty="0" smtClean="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r>
              <a:rPr lang="ja-JP" altLang="en-US" sz="1400" dirty="0" smtClean="0">
                <a:solidFill>
                  <a:schemeClr val="tx1"/>
                </a:solidFill>
              </a:rPr>
              <a:t>「</a:t>
            </a:r>
            <a:r>
              <a:rPr lang="en-US" altLang="ja-JP" sz="1400" dirty="0" smtClean="0">
                <a:solidFill>
                  <a:schemeClr val="tx1"/>
                </a:solidFill>
              </a:rPr>
              <a:t>10</a:t>
            </a:r>
            <a:r>
              <a:rPr lang="ja-JP" altLang="en-US" sz="1400" dirty="0" smtClean="0">
                <a:solidFill>
                  <a:schemeClr val="tx1"/>
                </a:solidFill>
              </a:rPr>
              <a:t>歳若返り」とは、</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健康</a:t>
            </a:r>
            <a:r>
              <a:rPr lang="ja-JP" altLang="en-US" sz="1400" dirty="0">
                <a:solidFill>
                  <a:schemeClr val="tx1"/>
                </a:solidFill>
              </a:rPr>
              <a:t>寿命の延伸に加え、</a:t>
            </a:r>
            <a:r>
              <a:rPr lang="ja-JP" altLang="en-US" sz="1400" b="1" dirty="0">
                <a:solidFill>
                  <a:schemeClr val="tx1"/>
                </a:solidFill>
              </a:rPr>
              <a:t>健康状態に応じて、誰もが生涯を通じ、自らの意思に基づき活動的に生活</a:t>
            </a:r>
            <a:r>
              <a:rPr lang="ja-JP" altLang="en-US" sz="1400" b="1" dirty="0" smtClean="0">
                <a:solidFill>
                  <a:schemeClr val="tx1"/>
                </a:solidFill>
              </a:rPr>
              <a:t>できる</a:t>
            </a:r>
            <a:r>
              <a:rPr lang="ja-JP" altLang="en-US" sz="1400" dirty="0" smtClean="0">
                <a:solidFill>
                  <a:schemeClr val="tx1"/>
                </a:solidFill>
              </a:rPr>
              <a:t>こと</a:t>
            </a:r>
            <a:endParaRPr lang="ja-JP" altLang="en-US" sz="1400" dirty="0">
              <a:solidFill>
                <a:schemeClr val="tx1"/>
              </a:solidFill>
            </a:endParaRPr>
          </a:p>
          <a:p>
            <a:r>
              <a:rPr lang="ja-JP" altLang="en-US" sz="1400" dirty="0" smtClean="0">
                <a:solidFill>
                  <a:schemeClr val="tx1"/>
                </a:solidFill>
              </a:rPr>
              <a:t>⇒</a:t>
            </a:r>
            <a:r>
              <a:rPr lang="ja-JP" altLang="en-US" sz="1400" dirty="0">
                <a:solidFill>
                  <a:schemeClr val="tx1"/>
                </a:solidFill>
              </a:rPr>
              <a:t>　大阪・関西万博が開催される</a:t>
            </a:r>
            <a:r>
              <a:rPr lang="en-US" altLang="ja-JP" sz="1400" dirty="0">
                <a:solidFill>
                  <a:schemeClr val="tx1"/>
                </a:solidFill>
              </a:rPr>
              <a:t>2025</a:t>
            </a:r>
            <a:r>
              <a:rPr lang="ja-JP" altLang="en-US" sz="1400" dirty="0">
                <a:solidFill>
                  <a:schemeClr val="tx1"/>
                </a:solidFill>
              </a:rPr>
              <a:t>年に向けて、健康寿命を延ばすことに加え、</a:t>
            </a:r>
          </a:p>
          <a:p>
            <a:r>
              <a:rPr lang="ja-JP" altLang="en-US" sz="1400" dirty="0">
                <a:solidFill>
                  <a:schemeClr val="tx1"/>
                </a:solidFill>
              </a:rPr>
              <a:t>　</a:t>
            </a:r>
            <a:r>
              <a:rPr lang="ja-JP" altLang="en-US" sz="1400" dirty="0" smtClean="0">
                <a:solidFill>
                  <a:schemeClr val="tx1"/>
                </a:solidFill>
              </a:rPr>
              <a:t>健康</a:t>
            </a:r>
            <a:r>
              <a:rPr lang="ja-JP" altLang="en-US" sz="1400" dirty="0">
                <a:solidFill>
                  <a:schemeClr val="tx1"/>
                </a:solidFill>
              </a:rPr>
              <a:t>に影響があってもいきいきと活動できるようにすることで</a:t>
            </a:r>
            <a:r>
              <a:rPr lang="ja-JP" altLang="en-US" sz="1400" dirty="0" smtClean="0">
                <a:solidFill>
                  <a:schemeClr val="tx1"/>
                </a:solidFill>
              </a:rPr>
              <a:t>、平均寿命と健康寿命の間の</a:t>
            </a:r>
            <a:r>
              <a:rPr lang="en-US" altLang="ja-JP" sz="1400" dirty="0" smtClean="0">
                <a:solidFill>
                  <a:schemeClr val="tx1"/>
                </a:solidFill>
              </a:rPr>
              <a:t>10</a:t>
            </a:r>
            <a:r>
              <a:rPr lang="ja-JP" altLang="en-US" sz="1400" dirty="0">
                <a:solidFill>
                  <a:schemeClr val="tx1"/>
                </a:solidFill>
              </a:rPr>
              <a:t>歳の差を限りなく縮めて</a:t>
            </a:r>
            <a:r>
              <a:rPr lang="ja-JP" altLang="en-US" sz="1400" dirty="0" smtClean="0">
                <a:solidFill>
                  <a:schemeClr val="tx1"/>
                </a:solidFill>
              </a:rPr>
              <a:t>いく。</a:t>
            </a:r>
            <a:endParaRPr lang="en-US" altLang="ja-JP" sz="1400" dirty="0" smtClean="0">
              <a:solidFill>
                <a:schemeClr val="tx1"/>
              </a:solidFill>
            </a:endParaRPr>
          </a:p>
          <a:p>
            <a:endParaRPr lang="ja-JP" altLang="en-US" sz="1400" dirty="0">
              <a:solidFill>
                <a:schemeClr val="tx1"/>
              </a:solidFill>
            </a:endParaRPr>
          </a:p>
          <a:p>
            <a:r>
              <a:rPr lang="ja-JP" altLang="en-US" sz="1400" dirty="0" smtClean="0">
                <a:solidFill>
                  <a:schemeClr val="tx1"/>
                </a:solidFill>
              </a:rPr>
              <a:t>・</a:t>
            </a:r>
            <a:r>
              <a:rPr lang="en-US" altLang="ja-JP" sz="1400" dirty="0" smtClean="0">
                <a:solidFill>
                  <a:schemeClr val="tx1"/>
                </a:solidFill>
              </a:rPr>
              <a:t>10</a:t>
            </a:r>
            <a:r>
              <a:rPr lang="ja-JP" altLang="en-US" sz="1400" dirty="0" smtClean="0">
                <a:solidFill>
                  <a:schemeClr val="tx1"/>
                </a:solidFill>
              </a:rPr>
              <a:t>歳若返りの取組分野</a:t>
            </a:r>
            <a:endParaRPr lang="en-US" altLang="ja-JP" sz="1400" dirty="0">
              <a:solidFill>
                <a:schemeClr val="tx1"/>
              </a:solidFill>
            </a:endParaRPr>
          </a:p>
          <a:p>
            <a:pPr lvl="0" defTabSz="457200">
              <a:defRPr/>
            </a:pPr>
            <a:r>
              <a:rPr kumimoji="0" lang="ja-JP" altLang="ja-JP" sz="1400" kern="0" dirty="0" smtClean="0">
                <a:solidFill>
                  <a:schemeClr val="tx1"/>
                </a:solidFill>
                <a:latin typeface="Meiryo UI" panose="020B0604030504040204" pitchFamily="50" charset="-128"/>
                <a:ea typeface="Meiryo UI" panose="020B0604030504040204" pitchFamily="50" charset="-128"/>
              </a:rPr>
              <a:t>（</a:t>
            </a:r>
            <a:r>
              <a:rPr kumimoji="0" lang="ja-JP" altLang="ja-JP" sz="1400" kern="0" dirty="0">
                <a:solidFill>
                  <a:schemeClr val="tx1"/>
                </a:solidFill>
                <a:latin typeface="Meiryo UI" panose="020B0604030504040204" pitchFamily="50" charset="-128"/>
                <a:ea typeface="Meiryo UI" panose="020B0604030504040204" pitchFamily="50" charset="-128"/>
              </a:rPr>
              <a:t>１）運動</a:t>
            </a:r>
            <a:r>
              <a:rPr kumimoji="0" lang="ja-JP" altLang="en-US" sz="1400" kern="0" dirty="0">
                <a:solidFill>
                  <a:schemeClr val="tx1"/>
                </a:solidFill>
                <a:latin typeface="Meiryo UI" panose="020B0604030504040204" pitchFamily="50" charset="-128"/>
                <a:ea typeface="Meiryo UI" panose="020B0604030504040204" pitchFamily="50" charset="-128"/>
              </a:rPr>
              <a:t>と</a:t>
            </a:r>
            <a:r>
              <a:rPr kumimoji="0" lang="ja-JP" altLang="ja-JP" sz="1400" kern="0" dirty="0">
                <a:solidFill>
                  <a:schemeClr val="tx1"/>
                </a:solidFill>
                <a:latin typeface="Meiryo UI" panose="020B0604030504040204" pitchFamily="50" charset="-128"/>
                <a:ea typeface="Meiryo UI" panose="020B0604030504040204" pitchFamily="50" charset="-128"/>
              </a:rPr>
              <a:t>笑い、音楽</a:t>
            </a:r>
            <a:endParaRPr kumimoji="0" lang="ja-JP" altLang="ja-JP" sz="14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400" kern="0" dirty="0">
                <a:solidFill>
                  <a:schemeClr val="tx1"/>
                </a:solidFill>
                <a:latin typeface="Meiryo UI" panose="020B0604030504040204" pitchFamily="50" charset="-128"/>
                <a:ea typeface="Meiryo UI" panose="020B0604030504040204" pitchFamily="50" charset="-128"/>
              </a:rPr>
              <a:t>（２）口の健康、食</a:t>
            </a:r>
            <a:endParaRPr kumimoji="0" lang="ja-JP" altLang="ja-JP" sz="14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400" kern="0" dirty="0">
                <a:solidFill>
                  <a:schemeClr val="tx1"/>
                </a:solidFill>
                <a:latin typeface="Meiryo UI" panose="020B0604030504040204" pitchFamily="50" charset="-128"/>
                <a:ea typeface="Meiryo UI" panose="020B0604030504040204" pitchFamily="50" charset="-128"/>
              </a:rPr>
              <a:t>（３）認知症予防</a:t>
            </a:r>
            <a:endParaRPr kumimoji="0" lang="ja-JP" altLang="ja-JP" sz="14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en-US" sz="1400" kern="0" dirty="0">
                <a:solidFill>
                  <a:schemeClr val="tx1"/>
                </a:solidFill>
                <a:latin typeface="Meiryo UI" panose="020B0604030504040204" pitchFamily="50" charset="-128"/>
                <a:ea typeface="Meiryo UI" panose="020B0604030504040204" pitchFamily="50" charset="-128"/>
              </a:rPr>
              <a:t>（４）アンチエイジング</a:t>
            </a:r>
            <a:endParaRPr kumimoji="0" lang="en-US" altLang="ja-JP" sz="14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400" kern="0" dirty="0">
                <a:solidFill>
                  <a:schemeClr val="tx1"/>
                </a:solidFill>
                <a:latin typeface="Meiryo UI" panose="020B0604030504040204" pitchFamily="50" charset="-128"/>
                <a:ea typeface="Meiryo UI" panose="020B0604030504040204" pitchFamily="50" charset="-128"/>
              </a:rPr>
              <a:t>（５）企業の取組み促進</a:t>
            </a:r>
            <a:endParaRPr kumimoji="0" lang="en-US" altLang="ja-JP" sz="14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400" kern="0" dirty="0">
                <a:solidFill>
                  <a:schemeClr val="tx1"/>
                </a:solidFill>
                <a:latin typeface="Meiryo UI" panose="020B0604030504040204" pitchFamily="50" charset="-128"/>
                <a:ea typeface="Meiryo UI" panose="020B0604030504040204" pitchFamily="50" charset="-128"/>
              </a:rPr>
              <a:t>（６）高齢社会のまちづくり　など</a:t>
            </a:r>
          </a:p>
          <a:p>
            <a:endParaRPr lang="en-US" altLang="ja-JP" sz="1400" dirty="0" smtClean="0">
              <a:solidFill>
                <a:schemeClr val="tx1"/>
              </a:solidFill>
            </a:endParaRPr>
          </a:p>
          <a:p>
            <a:pPr defTabSz="457200"/>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歳若返りの取組みの視点</a:t>
            </a:r>
            <a:endParaRPr lang="en-US" altLang="ja-JP" sz="1400" dirty="0">
              <a:solidFill>
                <a:schemeClr val="tx1"/>
              </a:solidFill>
              <a:latin typeface="Meiryo UI" panose="020B0604030504040204" pitchFamily="50" charset="-128"/>
              <a:ea typeface="Meiryo UI" panose="020B0604030504040204" pitchFamily="50" charset="-128"/>
            </a:endParaRPr>
          </a:p>
          <a:p>
            <a:pPr defTabSz="457200"/>
            <a:r>
              <a:rPr lang="ja-JP" altLang="en-US" sz="1400" dirty="0">
                <a:solidFill>
                  <a:schemeClr val="tx1"/>
                </a:solidFill>
                <a:latin typeface="Meiryo UI" panose="020B0604030504040204" pitchFamily="50" charset="-128"/>
                <a:ea typeface="Meiryo UI" panose="020B0604030504040204" pitchFamily="50" charset="-128"/>
              </a:rPr>
              <a:t>①　連携の視点</a:t>
            </a:r>
            <a:endParaRPr lang="en-US" altLang="ja-JP" sz="1400" dirty="0">
              <a:solidFill>
                <a:schemeClr val="tx1"/>
              </a:solidFill>
              <a:latin typeface="Meiryo UI" panose="020B0604030504040204" pitchFamily="50" charset="-128"/>
              <a:ea typeface="Meiryo UI" panose="020B0604030504040204" pitchFamily="50" charset="-128"/>
            </a:endParaRPr>
          </a:p>
          <a:p>
            <a:pPr marL="99568" indent="-99568" defTabSz="457200"/>
            <a:r>
              <a:rPr lang="ja-JP" altLang="en-US" sz="1400" dirty="0">
                <a:solidFill>
                  <a:schemeClr val="tx1"/>
                </a:solidFill>
                <a:latin typeface="Meiryo UI" panose="020B0604030504040204" pitchFamily="50" charset="-128"/>
                <a:ea typeface="Meiryo UI" panose="020B0604030504040204" pitchFamily="50" charset="-128"/>
              </a:rPr>
              <a:t>　・　企業、地域や分野間の連携</a:t>
            </a:r>
            <a:endParaRPr lang="en-US" altLang="ja-JP" sz="1400" dirty="0">
              <a:solidFill>
                <a:schemeClr val="tx1"/>
              </a:solidFill>
              <a:latin typeface="Meiryo UI" panose="020B0604030504040204" pitchFamily="50" charset="-128"/>
              <a:ea typeface="Meiryo UI" panose="020B0604030504040204" pitchFamily="50" charset="-128"/>
            </a:endParaRPr>
          </a:p>
          <a:p>
            <a:pPr marL="99568" indent="-99568" defTabSz="457200"/>
            <a:r>
              <a:rPr lang="ja-JP" altLang="en-US" sz="1400" dirty="0">
                <a:solidFill>
                  <a:schemeClr val="tx1"/>
                </a:solidFill>
                <a:latin typeface="Meiryo UI" panose="020B0604030504040204" pitchFamily="50" charset="-128"/>
                <a:ea typeface="Meiryo UI" panose="020B0604030504040204" pitchFamily="50" charset="-128"/>
              </a:rPr>
              <a:t>　・　生きがい、楽しみやつながりなど</a:t>
            </a:r>
            <a:r>
              <a:rPr lang="ja-JP" altLang="en-US" sz="1400" dirty="0" smtClean="0">
                <a:solidFill>
                  <a:schemeClr val="tx1"/>
                </a:solidFill>
                <a:latin typeface="Meiryo UI" panose="020B0604030504040204" pitchFamily="50" charset="-128"/>
                <a:ea typeface="Meiryo UI" panose="020B0604030504040204" pitchFamily="50" charset="-128"/>
              </a:rPr>
              <a:t>の</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99568" indent="-99568" defTabSz="457200"/>
            <a:r>
              <a:rPr lang="ja-JP" altLang="en-US" sz="1400" dirty="0" smtClean="0">
                <a:solidFill>
                  <a:schemeClr val="tx1"/>
                </a:solidFill>
                <a:latin typeface="Meiryo UI" panose="020B0604030504040204" pitchFamily="50" charset="-128"/>
                <a:ea typeface="Meiryo UI" panose="020B0604030504040204" pitchFamily="50" charset="-128"/>
              </a:rPr>
              <a:t>　　  視点</a:t>
            </a:r>
            <a:r>
              <a:rPr lang="ja-JP" altLang="en-US" sz="1400" dirty="0">
                <a:solidFill>
                  <a:schemeClr val="tx1"/>
                </a:solidFill>
                <a:latin typeface="Meiryo UI" panose="020B0604030504040204" pitchFamily="50" charset="-128"/>
                <a:ea typeface="Meiryo UI" panose="020B0604030504040204" pitchFamily="50" charset="-128"/>
              </a:rPr>
              <a:t>を加味</a:t>
            </a:r>
            <a:endParaRPr lang="en-US" altLang="ja-JP" sz="1400" dirty="0">
              <a:solidFill>
                <a:schemeClr val="tx1"/>
              </a:solidFill>
              <a:latin typeface="Meiryo UI" panose="020B0604030504040204" pitchFamily="50" charset="-128"/>
              <a:ea typeface="Meiryo UI" panose="020B0604030504040204" pitchFamily="50" charset="-128"/>
            </a:endParaRPr>
          </a:p>
          <a:p>
            <a:pPr defTabSz="457200"/>
            <a:r>
              <a:rPr lang="ja-JP" altLang="en-US" sz="1400" dirty="0">
                <a:solidFill>
                  <a:schemeClr val="tx1"/>
                </a:solidFill>
                <a:latin typeface="Meiryo UI" panose="020B0604030504040204" pitchFamily="50" charset="-128"/>
                <a:ea typeface="Meiryo UI" panose="020B0604030504040204" pitchFamily="50" charset="-128"/>
              </a:rPr>
              <a:t>②　先進技術の視点</a:t>
            </a:r>
            <a:endParaRPr lang="en-US" altLang="ja-JP" sz="1400" dirty="0">
              <a:solidFill>
                <a:schemeClr val="tx1"/>
              </a:solidFill>
              <a:latin typeface="Meiryo UI" panose="020B0604030504040204" pitchFamily="50" charset="-128"/>
              <a:ea typeface="Meiryo UI" panose="020B0604030504040204" pitchFamily="50" charset="-128"/>
            </a:endParaRPr>
          </a:p>
          <a:p>
            <a:pPr defTabSz="457200"/>
            <a:r>
              <a:rPr lang="ja-JP" altLang="en-US" sz="1400" dirty="0">
                <a:solidFill>
                  <a:schemeClr val="tx1"/>
                </a:solidFill>
                <a:latin typeface="Meiryo UI" panose="020B0604030504040204" pitchFamily="50" charset="-128"/>
                <a:ea typeface="Meiryo UI" panose="020B0604030504040204" pitchFamily="50" charset="-128"/>
              </a:rPr>
              <a:t>　・　先進技術や新たな手法を</a:t>
            </a:r>
            <a:r>
              <a:rPr lang="ja-JP" altLang="en-US" sz="1400" dirty="0" smtClean="0">
                <a:solidFill>
                  <a:schemeClr val="tx1"/>
                </a:solidFill>
                <a:latin typeface="Meiryo UI" panose="020B0604030504040204" pitchFamily="50" charset="-128"/>
                <a:ea typeface="Meiryo UI" panose="020B0604030504040204" pitchFamily="50" charset="-128"/>
              </a:rPr>
              <a:t>活用</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42</a:t>
            </a:fld>
            <a:endParaRPr lang="ja-JP" altLang="en-US" dirty="0">
              <a:solidFill>
                <a:prstClr val="black"/>
              </a:solidFill>
            </a:endParaRPr>
          </a:p>
        </p:txBody>
      </p:sp>
      <p:sp>
        <p:nvSpPr>
          <p:cNvPr id="10" name="正方形/長方形 9"/>
          <p:cNvSpPr/>
          <p:nvPr/>
        </p:nvSpPr>
        <p:spPr>
          <a:xfrm>
            <a:off x="179516" y="10479"/>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12" name="二等辺三角形 11"/>
          <p:cNvSpPr/>
          <p:nvPr/>
        </p:nvSpPr>
        <p:spPr>
          <a:xfrm rot="10800000">
            <a:off x="3459750" y="2170819"/>
            <a:ext cx="1386391" cy="216024"/>
          </a:xfrm>
          <a:prstGeom prst="triangl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 name="グループ化 4"/>
          <p:cNvGrpSpPr/>
          <p:nvPr/>
        </p:nvGrpSpPr>
        <p:grpSpPr>
          <a:xfrm>
            <a:off x="3101502" y="3747473"/>
            <a:ext cx="5544615" cy="2674506"/>
            <a:chOff x="3059832" y="3717032"/>
            <a:chExt cx="5544615" cy="2674506"/>
          </a:xfrm>
        </p:grpSpPr>
        <p:grpSp>
          <p:nvGrpSpPr>
            <p:cNvPr id="2" name="グループ化 1"/>
            <p:cNvGrpSpPr/>
            <p:nvPr/>
          </p:nvGrpSpPr>
          <p:grpSpPr>
            <a:xfrm>
              <a:off x="3059832" y="3717032"/>
              <a:ext cx="5544615" cy="2674506"/>
              <a:chOff x="5066568" y="548680"/>
              <a:chExt cx="4710968" cy="2882661"/>
            </a:xfrm>
          </p:grpSpPr>
          <p:sp>
            <p:nvSpPr>
              <p:cNvPr id="15" name="角丸四角形 14"/>
              <p:cNvSpPr/>
              <p:nvPr/>
            </p:nvSpPr>
            <p:spPr>
              <a:xfrm>
                <a:off x="5094617" y="797082"/>
                <a:ext cx="1668329" cy="1474380"/>
              </a:xfrm>
              <a:prstGeom prst="roundRect">
                <a:avLst>
                  <a:gd name="adj" fmla="val 5964"/>
                </a:avLst>
              </a:prstGeom>
              <a:solidFill>
                <a:sysClr val="window" lastClr="FFFFFF"/>
              </a:solidFill>
              <a:ln w="19050" cap="flat" cmpd="sng" algn="ctr">
                <a:solidFill>
                  <a:sysClr val="window" lastClr="FFFFFF">
                    <a:lumMod val="50000"/>
                  </a:sysClr>
                </a:solidFill>
                <a:prstDash val="solid"/>
                <a:miter lim="800000"/>
              </a:ln>
              <a:effectLst/>
            </p:spPr>
            <p:txBody>
              <a:bodyPr vert="horz" rtlCol="0" anchor="t"/>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ja-JP" altLang="en-US" sz="800" b="1" i="0" u="none" strike="noStrike" kern="0" cap="none" spc="306"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健康づくり</a:t>
                </a:r>
                <a:endParaRPr kumimoji="0" lang="en-US" altLang="ja-JP" sz="800" b="0" i="0" u="none" strike="noStrike" kern="0" cap="none" spc="306"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角丸四角形 15"/>
              <p:cNvSpPr/>
              <p:nvPr/>
            </p:nvSpPr>
            <p:spPr>
              <a:xfrm>
                <a:off x="6915720" y="797082"/>
                <a:ext cx="2826775" cy="1474380"/>
              </a:xfrm>
              <a:prstGeom prst="roundRect">
                <a:avLst>
                  <a:gd name="adj" fmla="val 4918"/>
                </a:avLst>
              </a:prstGeom>
              <a:solidFill>
                <a:sysClr val="window" lastClr="FFFFFF"/>
              </a:solidFill>
              <a:ln w="19050" cap="flat" cmpd="sng" algn="ctr">
                <a:solidFill>
                  <a:sysClr val="window" lastClr="FFFFFF">
                    <a:lumMod val="50000"/>
                  </a:sysClr>
                </a:solidFill>
                <a:prstDash val="solid"/>
                <a:miter lim="800000"/>
              </a:ln>
              <a:effectLst/>
            </p:spPr>
            <p:txBody>
              <a:bodyPr vert="horz" rtlCol="0" anchor="t"/>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ja-JP" altLang="en-US" sz="800" b="1" i="0" u="none" strike="noStrike" kern="0" cap="none" spc="153"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多様な活動</a:t>
                </a:r>
                <a:endParaRPr kumimoji="0" lang="en-US" altLang="ja-JP" sz="800" b="0" i="0" u="none" strike="noStrike" kern="0" cap="none" spc="153"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角丸四角形 16"/>
              <p:cNvSpPr/>
              <p:nvPr/>
            </p:nvSpPr>
            <p:spPr>
              <a:xfrm>
                <a:off x="7041489" y="1701052"/>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仕事</a:t>
                </a:r>
              </a:p>
            </p:txBody>
          </p:sp>
          <p:sp>
            <p:nvSpPr>
              <p:cNvPr id="18" name="角丸四角形 17"/>
              <p:cNvSpPr/>
              <p:nvPr/>
            </p:nvSpPr>
            <p:spPr>
              <a:xfrm>
                <a:off x="7783349"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地域活動</a:t>
                </a:r>
              </a:p>
            </p:txBody>
          </p:sp>
          <p:sp>
            <p:nvSpPr>
              <p:cNvPr id="19" name="角丸四角形 18"/>
              <p:cNvSpPr/>
              <p:nvPr/>
            </p:nvSpPr>
            <p:spPr>
              <a:xfrm>
                <a:off x="8895152"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家族・</a:t>
                </a:r>
                <a:endPar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友人との交流</a:t>
                </a:r>
              </a:p>
            </p:txBody>
          </p:sp>
          <p:sp>
            <p:nvSpPr>
              <p:cNvPr id="20" name="角丸四角形 19"/>
              <p:cNvSpPr/>
              <p:nvPr/>
            </p:nvSpPr>
            <p:spPr>
              <a:xfrm>
                <a:off x="8153687"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スポーツ</a:t>
                </a:r>
              </a:p>
            </p:txBody>
          </p:sp>
          <p:sp>
            <p:nvSpPr>
              <p:cNvPr id="21" name="角丸四角形 20"/>
              <p:cNvSpPr/>
              <p:nvPr/>
            </p:nvSpPr>
            <p:spPr>
              <a:xfrm>
                <a:off x="8524807"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趣味・</a:t>
                </a:r>
                <a:endPar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娯楽</a:t>
                </a:r>
              </a:p>
            </p:txBody>
          </p:sp>
          <p:sp>
            <p:nvSpPr>
              <p:cNvPr id="22" name="正方形/長方形 21"/>
              <p:cNvSpPr/>
              <p:nvPr/>
            </p:nvSpPr>
            <p:spPr>
              <a:xfrm>
                <a:off x="5339906" y="1142307"/>
                <a:ext cx="1119593" cy="366717"/>
              </a:xfrm>
              <a:prstGeom prst="rect">
                <a:avLst/>
              </a:prstGeom>
              <a:noFill/>
              <a:ln w="12700" cap="flat" cmpd="sng" algn="ctr">
                <a:noFill/>
                <a:prstDash val="solid"/>
                <a:miter lim="800000"/>
              </a:ln>
              <a:effectLst/>
            </p:spPr>
            <p:txBody>
              <a:bodyPr rtlCol="0" anchor="ctr"/>
              <a:lstStyle/>
              <a:p>
                <a:pPr marL="47789" marR="0" lvl="0" indent="-47789" algn="ctr" defTabSz="4572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府民一人ひとりが健康への関心と理解を深め、</a:t>
                </a:r>
                <a:endParaRPr kumimoji="0" lang="en-US" altLang="ja-JP" sz="7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7789" marR="0" lvl="0" indent="-47789" algn="ctr" defTabSz="4572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健康寿命の延伸をめざす</a:t>
                </a:r>
              </a:p>
            </p:txBody>
          </p:sp>
          <p:sp>
            <p:nvSpPr>
              <p:cNvPr id="23" name="楕円 22"/>
              <p:cNvSpPr/>
              <p:nvPr/>
            </p:nvSpPr>
            <p:spPr>
              <a:xfrm>
                <a:off x="7041488" y="1071493"/>
                <a:ext cx="2595171" cy="455565"/>
              </a:xfrm>
              <a:prstGeom prst="ellipse">
                <a:avLst/>
              </a:prstGeom>
              <a:noFill/>
              <a:ln w="19050" cap="flat" cmpd="sng" algn="ctr">
                <a:solidFill>
                  <a:srgbClr val="ED7D31"/>
                </a:solidFill>
                <a:prstDash val="sysDash"/>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153"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加齢等により健康に影響が生じても</a:t>
                </a:r>
                <a:endParaRPr kumimoji="0" lang="en-US" altLang="ja-JP" sz="700" b="0" i="0" u="none" strike="noStrike" kern="0" cap="none" spc="153"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153"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いつまでも活動できる環境</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153"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先進技術でサポート</a:t>
                </a:r>
              </a:p>
            </p:txBody>
          </p:sp>
          <p:cxnSp>
            <p:nvCxnSpPr>
              <p:cNvPr id="24" name="直線矢印コネクタ 23"/>
              <p:cNvCxnSpPr/>
              <p:nvPr/>
            </p:nvCxnSpPr>
            <p:spPr>
              <a:xfrm flipV="1">
                <a:off x="6561980" y="1299013"/>
                <a:ext cx="610176" cy="72"/>
              </a:xfrm>
              <a:prstGeom prst="straightConnector1">
                <a:avLst/>
              </a:prstGeom>
              <a:noFill/>
              <a:ln w="57150" cap="flat" cmpd="sng" algn="ctr">
                <a:solidFill>
                  <a:sysClr val="window" lastClr="FFFFFF">
                    <a:lumMod val="50000"/>
                  </a:sysClr>
                </a:solidFill>
                <a:prstDash val="sysDot"/>
                <a:miter lim="800000"/>
                <a:tailEnd type="triangle" w="med" len="sm"/>
              </a:ln>
              <a:effectLst/>
            </p:spPr>
          </p:cxnSp>
          <p:sp>
            <p:nvSpPr>
              <p:cNvPr id="25" name="ホームベース 24"/>
              <p:cNvSpPr/>
              <p:nvPr/>
            </p:nvSpPr>
            <p:spPr>
              <a:xfrm rot="16200000">
                <a:off x="6984523" y="673369"/>
                <a:ext cx="868065" cy="4647879"/>
              </a:xfrm>
              <a:prstGeom prst="homePlate">
                <a:avLst>
                  <a:gd name="adj" fmla="val 0"/>
                </a:avLst>
              </a:prstGeom>
              <a:noFill/>
              <a:ln w="19050" cap="flat" cmpd="sng" algn="ctr">
                <a:solidFill>
                  <a:sysClr val="window" lastClr="FFFFFF">
                    <a:lumMod val="7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687" b="0" i="0" u="none"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円弧 25"/>
              <p:cNvSpPr/>
              <p:nvPr/>
            </p:nvSpPr>
            <p:spPr>
              <a:xfrm>
                <a:off x="6619835" y="634601"/>
                <a:ext cx="421654" cy="303406"/>
              </a:xfrm>
              <a:prstGeom prst="arc">
                <a:avLst>
                  <a:gd name="adj1" fmla="val 10777143"/>
                  <a:gd name="adj2" fmla="val 0"/>
                </a:avLst>
              </a:prstGeom>
              <a:noFill/>
              <a:ln w="38100" cap="flat" cmpd="sng" algn="ctr">
                <a:solidFill>
                  <a:sysClr val="window" lastClr="FFFFFF">
                    <a:lumMod val="50000"/>
                  </a:sysClr>
                </a:solidFill>
                <a:prstDash val="solid"/>
                <a:miter lim="800000"/>
                <a:headEnd type="triangle" w="lg" len="med"/>
                <a:tailEnd type="triangle" w="lg"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536" b="0" i="0" u="none" strike="noStrike" kern="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角丸四角形 26"/>
              <p:cNvSpPr/>
              <p:nvPr/>
            </p:nvSpPr>
            <p:spPr>
              <a:xfrm>
                <a:off x="9266179"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その他の</a:t>
                </a:r>
                <a:endPar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活動</a:t>
                </a:r>
              </a:p>
            </p:txBody>
          </p:sp>
          <p:sp>
            <p:nvSpPr>
              <p:cNvPr id="28" name="正方形/長方形 27"/>
              <p:cNvSpPr/>
              <p:nvPr/>
            </p:nvSpPr>
            <p:spPr>
              <a:xfrm>
                <a:off x="5172014" y="2836830"/>
                <a:ext cx="1787664" cy="448511"/>
              </a:xfrm>
              <a:prstGeom prst="rect">
                <a:avLst/>
              </a:prstGeom>
              <a:noFill/>
              <a:ln w="12700" cap="flat" cmpd="sng" algn="ctr">
                <a:noFill/>
                <a:prstDash val="solid"/>
                <a:miter lim="800000"/>
              </a:ln>
              <a:effectLst/>
            </p:spPr>
            <p:txBody>
              <a:bodyPr rtlCol="0" anchor="t"/>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再生医療</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6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などによる早期発見、診断精度向上</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医療技術や医療機器の進歩</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ロボットによるリハビリ支援</a:t>
                </a:r>
              </a:p>
            </p:txBody>
          </p:sp>
          <p:sp>
            <p:nvSpPr>
              <p:cNvPr id="29" name="正方形/長方形 28"/>
              <p:cNvSpPr/>
              <p:nvPr/>
            </p:nvSpPr>
            <p:spPr>
              <a:xfrm>
                <a:off x="5066568" y="2617427"/>
                <a:ext cx="4710968" cy="163501"/>
              </a:xfrm>
              <a:prstGeom prst="rect">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先進技術の活用</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：再生医療、ロボット、</a:t>
                </a:r>
                <a:r>
                  <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8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8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0" lang="ja-JP" altLang="en-US" sz="8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VR</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AR</a:t>
                </a:r>
                <a:r>
                  <a:rPr kumimoji="0" lang="ja-JP" altLang="en-US" sz="8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アンチエイジング</a:t>
                </a:r>
                <a:r>
                  <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機能的な衰えの予防→心身に好影響</a:t>
                </a:r>
                <a:r>
                  <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など</a:t>
                </a:r>
              </a:p>
            </p:txBody>
          </p:sp>
          <p:sp>
            <p:nvSpPr>
              <p:cNvPr id="30" name="角丸四角形 29"/>
              <p:cNvSpPr/>
              <p:nvPr/>
            </p:nvSpPr>
            <p:spPr>
              <a:xfrm>
                <a:off x="5174372" y="1701052"/>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生活習慣病の予防</a:t>
                </a:r>
              </a:p>
            </p:txBody>
          </p:sp>
          <p:sp>
            <p:nvSpPr>
              <p:cNvPr id="31" name="角丸四角形 30"/>
              <p:cNvSpPr/>
              <p:nvPr/>
            </p:nvSpPr>
            <p:spPr>
              <a:xfrm>
                <a:off x="5544854"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早期発見</a:t>
                </a:r>
                <a:endPar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早期治療</a:t>
                </a:r>
              </a:p>
            </p:txBody>
          </p:sp>
          <p:sp>
            <p:nvSpPr>
              <p:cNvPr id="32" name="角丸四角形 31"/>
              <p:cNvSpPr/>
              <p:nvPr/>
            </p:nvSpPr>
            <p:spPr>
              <a:xfrm>
                <a:off x="5916232"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歯と口の健康づくり</a:t>
                </a:r>
              </a:p>
            </p:txBody>
          </p:sp>
          <p:sp>
            <p:nvSpPr>
              <p:cNvPr id="33" name="角丸四角形 32"/>
              <p:cNvSpPr/>
              <p:nvPr/>
            </p:nvSpPr>
            <p:spPr>
              <a:xfrm>
                <a:off x="6286569"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その他様々な</a:t>
                </a:r>
                <a:endPar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健康づくり</a:t>
                </a:r>
              </a:p>
            </p:txBody>
          </p:sp>
          <p:sp>
            <p:nvSpPr>
              <p:cNvPr id="34" name="二等辺三角形 33"/>
              <p:cNvSpPr/>
              <p:nvPr/>
            </p:nvSpPr>
            <p:spPr>
              <a:xfrm>
                <a:off x="6945401" y="2336972"/>
                <a:ext cx="946309" cy="155838"/>
              </a:xfrm>
              <a:prstGeom prst="triangl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687" b="0" i="0" u="none" strike="noStrike" kern="0" cap="none" spc="0" normalizeH="0" baseline="0" noProof="0" smtClean="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2EC53338-F363-404D-8FA4-47C6A626F5DE}"/>
                  </a:ext>
                </a:extLst>
              </p:cNvPr>
              <p:cNvSpPr txBox="1"/>
              <p:nvPr/>
            </p:nvSpPr>
            <p:spPr>
              <a:xfrm>
                <a:off x="5094617" y="2362669"/>
                <a:ext cx="4647878" cy="200055"/>
              </a:xfrm>
              <a:prstGeom prst="rect">
                <a:avLst/>
              </a:prstGeom>
              <a:noFill/>
            </p:spPr>
            <p:txBody>
              <a:bodyPr wrap="square" rIns="0" rtlCol="0">
                <a:spAutoFit/>
              </a:bodyPr>
              <a:lstStyle/>
              <a:p>
                <a:pPr algn="ctr" defTabSz="466549"/>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先進技術を活用して、健康づくりや多様な活動につながる取組みをさらに充実・拡大</a:t>
                </a:r>
              </a:p>
            </p:txBody>
          </p:sp>
          <p:sp>
            <p:nvSpPr>
              <p:cNvPr id="36" name="正方形/長方形 35"/>
              <p:cNvSpPr/>
              <p:nvPr/>
            </p:nvSpPr>
            <p:spPr>
              <a:xfrm>
                <a:off x="6230347" y="548680"/>
                <a:ext cx="1242933" cy="133840"/>
              </a:xfrm>
              <a:prstGeom prst="rect">
                <a:avLst/>
              </a:prstGeom>
              <a:noFill/>
              <a:ln w="12700" cap="flat" cmpd="sng" algn="ctr">
                <a:noFill/>
                <a:prstDash val="solid"/>
                <a:miter lim="800000"/>
              </a:ln>
              <a:effectLst/>
            </p:spPr>
            <p:txBody>
              <a:bodyPr rtlCol="0" anchor="t"/>
              <a:lstStyle/>
              <a:p>
                <a:pPr marL="47789" marR="0" lvl="0" indent="-47789" algn="ctr" defTabSz="457200" eaLnBrk="1" fontAlgn="auto" latinLnBrk="0" hangingPunct="1">
                  <a:lnSpc>
                    <a:spcPct val="100000"/>
                  </a:lnSpc>
                  <a:spcBef>
                    <a:spcPts val="0"/>
                  </a:spcBef>
                  <a:spcAft>
                    <a:spcPts val="0"/>
                  </a:spcAft>
                  <a:buClrTx/>
                  <a:buSzTx/>
                  <a:buFontTx/>
                  <a:buNone/>
                  <a:tabLst/>
                  <a:defRPr/>
                </a:pPr>
                <a:r>
                  <a:rPr kumimoji="0" lang="ja-JP" altLang="en-US" sz="612"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多様な活動と健康には相乗効果</a:t>
                </a:r>
              </a:p>
            </p:txBody>
          </p:sp>
        </p:grpSp>
        <p:sp>
          <p:nvSpPr>
            <p:cNvPr id="37" name="正方形/長方形 36"/>
            <p:cNvSpPr/>
            <p:nvPr/>
          </p:nvSpPr>
          <p:spPr>
            <a:xfrm>
              <a:off x="5688629" y="5825318"/>
              <a:ext cx="2445270" cy="528994"/>
            </a:xfrm>
            <a:prstGeom prst="rect">
              <a:avLst/>
            </a:prstGeom>
            <a:noFill/>
            <a:ln w="12700" cap="flat" cmpd="sng" algn="ctr">
              <a:noFill/>
              <a:prstDash val="solid"/>
              <a:miter lim="800000"/>
            </a:ln>
            <a:effectLst/>
          </p:spPr>
          <p:txBody>
            <a:bodyPr rtlCol="0" anchor="t"/>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　ロボットによる行動負荷の軽減</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　</a:t>
              </a:r>
              <a:r>
                <a:rPr kumimoji="0" lang="en-US" altLang="ja-JP" sz="600" b="0" i="0" u="none" strike="noStrike" kern="0" cap="none" spc="0" normalizeH="0" baseline="0" noProof="0" dirty="0" err="1" smtClean="0">
                  <a:ln>
                    <a:noFill/>
                  </a:ln>
                  <a:effectLst/>
                  <a:uLnTx/>
                  <a:uFillTx/>
                  <a:latin typeface="Meiryo UI" panose="020B0604030504040204" pitchFamily="50" charset="-128"/>
                  <a:ea typeface="Meiryo UI" panose="020B0604030504040204" pitchFamily="50" charset="-128"/>
                  <a:cs typeface="+mn-cs"/>
                </a:rPr>
                <a:t>IoT</a:t>
              </a: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によるコミュニケーションツールの充実、働く場所の柔軟化</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　</a:t>
              </a:r>
              <a:r>
                <a:rPr kumimoji="0" lang="en-US" altLang="ja-JP" sz="600" b="0" i="0" u="none" strike="noStrike" kern="0" cap="none" spc="0" normalizeH="0" baseline="0" noProof="0" dirty="0" err="1" smtClean="0">
                  <a:ln>
                    <a:noFill/>
                  </a:ln>
                  <a:effectLst/>
                  <a:uLnTx/>
                  <a:uFillTx/>
                  <a:latin typeface="Meiryo UI" panose="020B0604030504040204" pitchFamily="50" charset="-128"/>
                  <a:ea typeface="Meiryo UI" panose="020B0604030504040204" pitchFamily="50" charset="-128"/>
                  <a:cs typeface="+mn-cs"/>
                </a:rPr>
                <a:t>IoT</a:t>
              </a: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などによるスマートホームの進展</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　</a:t>
              </a:r>
              <a:r>
                <a:rPr kumimoji="0" lang="en-US" altLang="ja-JP"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VR</a:t>
              </a: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r>
                <a:rPr kumimoji="0" lang="en-US" altLang="ja-JP"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AR</a:t>
              </a: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によるスポーツ、旅行等の疑似体験</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　先進の通信技術や認識技術などによる自動運転等の実用化</a:t>
              </a:r>
            </a:p>
          </p:txBody>
        </p:sp>
        <p:sp>
          <p:nvSpPr>
            <p:cNvPr id="38" name="角丸四角形 37"/>
            <p:cNvSpPr/>
            <p:nvPr/>
          </p:nvSpPr>
          <p:spPr>
            <a:xfrm>
              <a:off x="5820274" y="4796585"/>
              <a:ext cx="435873" cy="329927"/>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社会貢献</a:t>
              </a:r>
              <a:endPar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活動</a:t>
              </a:r>
            </a:p>
          </p:txBody>
        </p:sp>
      </p:grpSp>
      <p:sp>
        <p:nvSpPr>
          <p:cNvPr id="6" name="テキスト ボックス 5"/>
          <p:cNvSpPr txBox="1"/>
          <p:nvPr/>
        </p:nvSpPr>
        <p:spPr>
          <a:xfrm>
            <a:off x="3141571" y="3514614"/>
            <a:ext cx="1917790" cy="261610"/>
          </a:xfrm>
          <a:prstGeom prst="rect">
            <a:avLst/>
          </a:prstGeom>
          <a:noFill/>
        </p:spPr>
        <p:txBody>
          <a:bodyPr wrap="square" rtlCol="0">
            <a:spAutoFit/>
          </a:bodyPr>
          <a:lstStyle/>
          <a:p>
            <a:r>
              <a:rPr kumimoji="1" lang="ja-JP" altLang="en-US" sz="1100" dirty="0" smtClean="0"/>
              <a:t>■</a:t>
            </a:r>
            <a:r>
              <a:rPr kumimoji="1" lang="en-US" altLang="ja-JP" sz="1100" dirty="0" smtClean="0"/>
              <a:t>10</a:t>
            </a:r>
            <a:r>
              <a:rPr kumimoji="1" lang="ja-JP" altLang="en-US" sz="1100" dirty="0" smtClean="0"/>
              <a:t>歳若返りのイメージ</a:t>
            </a:r>
            <a:endParaRPr kumimoji="1" lang="ja-JP" altLang="en-US" sz="1100" dirty="0"/>
          </a:p>
        </p:txBody>
      </p:sp>
      <p:sp>
        <p:nvSpPr>
          <p:cNvPr id="9" name="角丸四角形 8"/>
          <p:cNvSpPr/>
          <p:nvPr/>
        </p:nvSpPr>
        <p:spPr>
          <a:xfrm>
            <a:off x="832316" y="1386964"/>
            <a:ext cx="7647994" cy="6731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400" dirty="0" smtClean="0">
                <a:solidFill>
                  <a:schemeClr val="tx1"/>
                </a:solidFill>
              </a:rPr>
              <a:t>〇「健康」を重点ターゲットに健康寿命の延伸</a:t>
            </a:r>
            <a:endParaRPr kumimoji="1" lang="en-US" altLang="ja-JP" sz="1400" dirty="0" smtClean="0">
              <a:solidFill>
                <a:schemeClr val="tx1"/>
              </a:solidFill>
            </a:endParaRPr>
          </a:p>
          <a:p>
            <a:r>
              <a:rPr lang="ja-JP" altLang="en-US" sz="1400" dirty="0" smtClean="0">
                <a:solidFill>
                  <a:schemeClr val="tx1"/>
                </a:solidFill>
              </a:rPr>
              <a:t>〇地域の健康づくり活動に加え、革新技術を最大限活用し、さらに</a:t>
            </a:r>
            <a:r>
              <a:rPr lang="en-US" altLang="ja-JP" sz="1400" dirty="0" smtClean="0">
                <a:solidFill>
                  <a:schemeClr val="tx1"/>
                </a:solidFill>
              </a:rPr>
              <a:t>2025</a:t>
            </a:r>
            <a:r>
              <a:rPr lang="ja-JP" altLang="en-US" sz="1400" dirty="0" smtClean="0">
                <a:solidFill>
                  <a:schemeClr val="tx1"/>
                </a:solidFill>
              </a:rPr>
              <a:t>年万博のインパクトを活かして、</a:t>
            </a:r>
            <a:endParaRPr lang="en-US" altLang="ja-JP" sz="1400" dirty="0" smtClean="0">
              <a:solidFill>
                <a:schemeClr val="tx1"/>
              </a:solidFill>
            </a:endParaRPr>
          </a:p>
          <a:p>
            <a:r>
              <a:rPr lang="ja-JP" altLang="en-US" sz="1400" dirty="0" smtClean="0">
                <a:solidFill>
                  <a:schemeClr val="tx1"/>
                </a:solidFill>
              </a:rPr>
              <a:t>いきいきと長く活躍できる</a:t>
            </a:r>
            <a:r>
              <a:rPr lang="ja-JP" altLang="en-US" sz="1400" b="1" u="sng" dirty="0" smtClean="0">
                <a:solidFill>
                  <a:schemeClr val="tx1"/>
                </a:solidFill>
              </a:rPr>
              <a:t>「</a:t>
            </a:r>
            <a:r>
              <a:rPr lang="en-US" altLang="ja-JP" sz="1400" b="1" u="sng" dirty="0" smtClean="0">
                <a:solidFill>
                  <a:schemeClr val="tx1"/>
                </a:solidFill>
              </a:rPr>
              <a:t>10</a:t>
            </a:r>
            <a:r>
              <a:rPr lang="ja-JP" altLang="en-US" sz="1400" b="1" u="sng" dirty="0" smtClean="0">
                <a:solidFill>
                  <a:schemeClr val="tx1"/>
                </a:solidFill>
              </a:rPr>
              <a:t>歳若返り」</a:t>
            </a:r>
            <a:endParaRPr kumimoji="1" lang="ja-JP" altLang="en-US" sz="1400" b="1" u="sng" dirty="0">
              <a:solidFill>
                <a:schemeClr val="tx1"/>
              </a:solidFill>
            </a:endParaRPr>
          </a:p>
        </p:txBody>
      </p:sp>
    </p:spTree>
    <p:extLst>
      <p:ext uri="{BB962C8B-B14F-4D97-AF65-F5344CB8AC3E}">
        <p14:creationId xmlns:p14="http://schemas.microsoft.com/office/powerpoint/2010/main" val="32982594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43</a:t>
            </a:fld>
            <a:endParaRPr lang="ja-JP" altLang="en-US" dirty="0">
              <a:solidFill>
                <a:prstClr val="black"/>
              </a:solidFill>
            </a:endParaRPr>
          </a:p>
        </p:txBody>
      </p:sp>
      <p:sp>
        <p:nvSpPr>
          <p:cNvPr id="6" name="正方形/長方形 5"/>
          <p:cNvSpPr/>
          <p:nvPr/>
        </p:nvSpPr>
        <p:spPr>
          <a:xfrm>
            <a:off x="251522" y="676286"/>
            <a:ext cx="8712968" cy="6394058"/>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（２）高齢者</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高齢化が急速に進展する中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、高齢者が可能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な限り住み慣れた地域で安心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していきいきと生活するためには、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医療・介護サービスをはじめ、必要なサービスを必要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なときに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受けることができる体制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を整えると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ともに、地域コミュニティの再構築や住まい・生活支援サービスの提供など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の基盤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整備する必要があります。（「地域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包括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ケアシステム」の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構築）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大阪府では、市町村における在宅医療と介護の連携推進に向けた取組み支援等を通じて、地域で安心して在宅生活を送れる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体制づくりを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を人材資源と捉え、有償ボランティア等で活躍する場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を創出すること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により、世代内での助け合いを強化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不足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が予想される介護人材について、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教育関係機関と連携し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、福祉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の職場体験等を通じて、福祉・介護の仕事の内容について理解を深めることにより、人材確保に努めます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住み慣れた地域で医療・介護サービスの提供を受けることができるよう、地域の実情に沿った医療提供体制の構築に向け、地域医療構想（</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）の推進、医師確保、医師の働き方改革の推進などの策定を一体的に進めます。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一般</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病床及び療養病床について、病床の機能区分（高度急性期、急性期、回復期、慢性期）ごとの将来の医療需要と病床数の必要量と</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在宅医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療等の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将来の医療需要を推計し、</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年のあるべき医療体制の姿を明らかにするとともに、その実現に必要となる施策の方向を示すもの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高齢者をはじめ、あらゆる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人が安心</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して快適に住み続けられ、多様な世代の新たな住民を惹きつけるとともに、幅広い関連産業の創出・振興を図るなど、超高齢社会の課題解決と地域の活性化を進めるまちづくり「スマートエイジング・シティ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cs typeface="Meiryo UI" panose="020B0604030504040204" pitchFamily="50" charset="-128"/>
            </a:endParaRPr>
          </a:p>
          <a:p>
            <a:pPr marL="179388" indent="88900" algn="just"/>
            <a:r>
              <a:rPr lang="ja-JP" altLang="en-US" sz="1400" dirty="0" smtClean="0">
                <a:cs typeface="Meiryo UI" panose="020B0604030504040204" pitchFamily="50" charset="-128"/>
              </a:rPr>
              <a:t>「</a:t>
            </a:r>
            <a:r>
              <a:rPr lang="ja-JP" altLang="en-US" sz="1400" dirty="0">
                <a:cs typeface="Meiryo UI" panose="020B0604030504040204" pitchFamily="50" charset="-128"/>
              </a:rPr>
              <a:t>スマートエイジング・シティ」では、基礎自治体や地域関係者間の主体的な取組みを支援し</a:t>
            </a:r>
            <a:r>
              <a:rPr lang="ja-JP" altLang="en-US" sz="1400" dirty="0" smtClean="0">
                <a:cs typeface="Meiryo UI" panose="020B0604030504040204" pitchFamily="50" charset="-128"/>
              </a:rPr>
              <a:t>、</a:t>
            </a:r>
            <a:r>
              <a:rPr lang="ja-JP" altLang="ja-JP" sz="1400" dirty="0" smtClean="0"/>
              <a:t>健康</a:t>
            </a:r>
            <a:r>
              <a:rPr lang="ja-JP" altLang="ja-JP" sz="1400" dirty="0"/>
              <a:t>寿命の延伸</a:t>
            </a:r>
            <a:r>
              <a:rPr lang="ja-JP" altLang="en-US" sz="1400" dirty="0"/>
              <a:t>と生涯にわたる生活の質の向上のため、保健・医療・福祉に加えて、住宅、移動手段、都市機能などに</a:t>
            </a:r>
            <a:r>
              <a:rPr lang="ja-JP" altLang="en-US" sz="1400" dirty="0" smtClean="0"/>
              <a:t>ついても領域</a:t>
            </a:r>
            <a:r>
              <a:rPr lang="ja-JP" altLang="en-US" sz="1400" dirty="0"/>
              <a:t>横断的に課題解決を</a:t>
            </a:r>
            <a:r>
              <a:rPr lang="ja-JP" altLang="en-US" sz="1400" dirty="0" smtClean="0"/>
              <a:t>図ります。</a:t>
            </a:r>
            <a:r>
              <a:rPr lang="ja-JP" altLang="en-US" sz="1400" dirty="0"/>
              <a:t>これにより、人口</a:t>
            </a:r>
            <a:r>
              <a:rPr lang="ja-JP" altLang="ja-JP" sz="1400" dirty="0"/>
              <a:t>流出</a:t>
            </a:r>
            <a:r>
              <a:rPr lang="ja-JP" altLang="en-US" sz="1400" dirty="0"/>
              <a:t>の</a:t>
            </a:r>
            <a:r>
              <a:rPr lang="ja-JP" altLang="ja-JP" sz="1400" dirty="0"/>
              <a:t>抑制</a:t>
            </a:r>
            <a:r>
              <a:rPr lang="ja-JP" altLang="en-US" sz="1400" dirty="0"/>
              <a:t>や、</a:t>
            </a:r>
            <a:r>
              <a:rPr lang="ja-JP" altLang="ja-JP" sz="1400" dirty="0"/>
              <a:t>周辺</a:t>
            </a:r>
            <a:r>
              <a:rPr lang="ja-JP" altLang="en-US" sz="1400" dirty="0"/>
              <a:t>地域</a:t>
            </a:r>
            <a:r>
              <a:rPr lang="ja-JP" altLang="ja-JP" sz="1400" dirty="0"/>
              <a:t>からのまちなか居住</a:t>
            </a:r>
            <a:r>
              <a:rPr lang="ja-JP" altLang="en-US" sz="1400" dirty="0"/>
              <a:t>、さらには東京圏等からの</a:t>
            </a:r>
            <a:r>
              <a:rPr lang="en-US" altLang="ja-JP" sz="1400" dirty="0"/>
              <a:t>U</a:t>
            </a:r>
            <a:r>
              <a:rPr lang="ja-JP" altLang="ja-JP" sz="1400" dirty="0"/>
              <a:t>ターンにも</a:t>
            </a:r>
            <a:r>
              <a:rPr lang="ja-JP" altLang="en-US" sz="1400" dirty="0"/>
              <a:t>つながるなど、</a:t>
            </a:r>
            <a:r>
              <a:rPr lang="ja-JP" altLang="en-US" sz="1400" dirty="0">
                <a:cs typeface="Meiryo UI" panose="020B0604030504040204" pitchFamily="50" charset="-128"/>
              </a:rPr>
              <a:t>都市部における「生涯活躍のまち構想（</a:t>
            </a:r>
            <a:r>
              <a:rPr lang="en-US" altLang="ja-JP" sz="1400" dirty="0" smtClean="0">
                <a:cs typeface="Meiryo UI" panose="020B0604030504040204" pitchFamily="50" charset="-128"/>
              </a:rPr>
              <a:t>※</a:t>
            </a:r>
            <a:r>
              <a:rPr lang="ja-JP" altLang="en-US" sz="1400" dirty="0" smtClean="0">
                <a:cs typeface="Meiryo UI" panose="020B0604030504040204" pitchFamily="50" charset="-128"/>
              </a:rPr>
              <a:t>２）</a:t>
            </a:r>
            <a:r>
              <a:rPr lang="ja-JP" altLang="en-US" sz="1400" dirty="0">
                <a:cs typeface="Meiryo UI" panose="020B0604030504040204" pitchFamily="50" charset="-128"/>
              </a:rPr>
              <a:t>」を実現します。</a:t>
            </a:r>
            <a:endParaRPr lang="en-US" altLang="ja-JP" sz="1400" dirty="0">
              <a:cs typeface="Meiryo UI" panose="020B0604030504040204" pitchFamily="50" charset="-128"/>
            </a:endParaRPr>
          </a:p>
          <a:p>
            <a:pPr algn="just"/>
            <a:r>
              <a:rPr lang="ja-JP" altLang="en-US" sz="1050" dirty="0" smtClean="0"/>
              <a:t>　</a:t>
            </a:r>
            <a:r>
              <a:rPr lang="ja-JP" altLang="en-US" sz="1050" dirty="0"/>
              <a:t>　</a:t>
            </a:r>
            <a:r>
              <a:rPr lang="en-US" altLang="ja-JP" sz="1050" dirty="0" smtClean="0"/>
              <a:t>※</a:t>
            </a:r>
            <a:r>
              <a:rPr lang="ja-JP" altLang="en-US" sz="1050" dirty="0" smtClean="0"/>
              <a:t>１</a:t>
            </a:r>
            <a:r>
              <a:rPr lang="ja-JP" altLang="en-US" sz="1050" dirty="0"/>
              <a:t>　「スマートエイジング・シティ」は、「大阪府市医療戦略会議提言</a:t>
            </a:r>
            <a:r>
              <a:rPr lang="ja-JP" altLang="en-US" sz="1050" dirty="0" smtClean="0"/>
              <a:t>（平成</a:t>
            </a:r>
            <a:r>
              <a:rPr lang="en-US" altLang="ja-JP" sz="1050" dirty="0" smtClean="0"/>
              <a:t>26</a:t>
            </a:r>
            <a:r>
              <a:rPr lang="ja-JP" altLang="en-US" sz="1050" dirty="0" smtClean="0"/>
              <a:t>年１月）</a:t>
            </a:r>
            <a:r>
              <a:rPr lang="ja-JP" altLang="en-US" sz="1050" dirty="0"/>
              <a:t>」で示された戦略の１つです。</a:t>
            </a:r>
            <a:endParaRPr lang="en-US" altLang="ja-JP" sz="1050" dirty="0"/>
          </a:p>
          <a:p>
            <a:pPr algn="just"/>
            <a:r>
              <a:rPr lang="ja-JP" altLang="en-US" sz="1050" dirty="0" smtClean="0"/>
              <a:t>　　</a:t>
            </a:r>
            <a:r>
              <a:rPr lang="en-US" altLang="ja-JP" sz="1050" dirty="0" smtClean="0"/>
              <a:t>※</a:t>
            </a:r>
            <a:r>
              <a:rPr lang="ja-JP" altLang="en-US" sz="1050" dirty="0" smtClean="0"/>
              <a:t>２</a:t>
            </a:r>
            <a:r>
              <a:rPr lang="ja-JP" altLang="en-US" sz="1050" dirty="0"/>
              <a:t>　</a:t>
            </a:r>
            <a:r>
              <a:rPr lang="en-US" altLang="ja-JP" sz="1050" dirty="0"/>
              <a:t> </a:t>
            </a:r>
            <a:r>
              <a:rPr lang="ja-JP" altLang="en-US" sz="1050" dirty="0"/>
              <a:t>生涯活躍のまち</a:t>
            </a:r>
            <a:r>
              <a:rPr lang="ja-JP" altLang="en-US" sz="1050" dirty="0" smtClean="0"/>
              <a:t>構想（日本版</a:t>
            </a:r>
            <a:r>
              <a:rPr lang="en-US" altLang="ja-JP" sz="1050" dirty="0"/>
              <a:t>CCRC</a:t>
            </a:r>
            <a:r>
              <a:rPr lang="ja-JP" altLang="en-US" sz="1050" dirty="0"/>
              <a:t>（</a:t>
            </a:r>
            <a:r>
              <a:rPr lang="en-US" altLang="ja-JP" sz="1050" dirty="0"/>
              <a:t>Continuing Care Retirement Community</a:t>
            </a:r>
            <a:r>
              <a:rPr lang="ja-JP" altLang="en-US" sz="1050" dirty="0"/>
              <a:t>））</a:t>
            </a:r>
            <a:endParaRPr lang="en-US" altLang="ja-JP" sz="1050" dirty="0"/>
          </a:p>
          <a:p>
            <a:pPr algn="just"/>
            <a:r>
              <a:rPr lang="ja-JP" altLang="en-US" sz="1050" dirty="0" smtClean="0"/>
              <a:t>　　</a:t>
            </a:r>
            <a:r>
              <a:rPr lang="ja-JP" altLang="en-US" sz="1050" dirty="0"/>
              <a:t>　　　　</a:t>
            </a:r>
            <a:r>
              <a:rPr lang="ja-JP" altLang="en-US" sz="1050" dirty="0" smtClean="0"/>
              <a:t>・・・老後</a:t>
            </a:r>
            <a:r>
              <a:rPr lang="ja-JP" altLang="en-US" sz="1050" dirty="0"/>
              <a:t>、まだ健康な間に入居し、人生最期の時までを過ごす高齢者のため</a:t>
            </a:r>
            <a:r>
              <a:rPr lang="ja-JP" altLang="en-US" sz="1050" dirty="0" smtClean="0"/>
              <a:t>の生活共同体</a:t>
            </a:r>
            <a:endParaRPr lang="en-US" altLang="ja-JP" sz="1050" dirty="0" smtClean="0"/>
          </a:p>
          <a:p>
            <a:pPr algn="just"/>
            <a:endParaRPr lang="en-US" altLang="ja-JP" sz="1050" dirty="0"/>
          </a:p>
          <a:p>
            <a:pPr algn="just"/>
            <a:endParaRPr lang="en-US" altLang="ja-JP" sz="1050" dirty="0"/>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13609074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6139" y="599775"/>
            <a:ext cx="8878353" cy="6673622"/>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（３）あらゆる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若者・女性・高齢者・</a:t>
            </a:r>
            <a:r>
              <a:rPr lang="ja-JP" altLang="en-US" sz="1400" dirty="0" err="1">
                <a:cs typeface="Meiryo UI" panose="020B0604030504040204" pitchFamily="50" charset="-128"/>
              </a:rPr>
              <a:t>障がい</a:t>
            </a:r>
            <a:r>
              <a:rPr lang="ja-JP" altLang="en-US" sz="1400" dirty="0" smtClean="0">
                <a:cs typeface="Meiryo UI" panose="020B0604030504040204" pitchFamily="50" charset="-128"/>
              </a:rPr>
              <a:t>者・外国人など</a:t>
            </a:r>
            <a:r>
              <a:rPr lang="ja-JP" altLang="en-US" sz="1400" dirty="0">
                <a:cs typeface="Meiryo UI" panose="020B0604030504040204" pitchFamily="50" charset="-128"/>
              </a:rPr>
              <a:t>、あらゆる人が活躍できる「全員参画社会」の実現に向け、個々の適性や能力に応じたきめ細やかな就業や就学支援策などが求められます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　また、年齢を問わず、ボランティア活動等に気軽に参加できる環境づくりや</a:t>
            </a:r>
            <a:r>
              <a:rPr lang="en-US" altLang="ja-JP" sz="1400" dirty="0" smtClean="0">
                <a:cs typeface="Meiryo UI" panose="020B0604030504040204" pitchFamily="50" charset="-128"/>
              </a:rPr>
              <a:t>NPO</a:t>
            </a:r>
            <a:r>
              <a:rPr lang="ja-JP" altLang="en-US" sz="1400" dirty="0" smtClean="0">
                <a:cs typeface="Meiryo UI" panose="020B0604030504040204" pitchFamily="50" charset="-128"/>
              </a:rPr>
              <a:t>の活性化も「全員参画社会」の実現に向けて重要となっています。</a:t>
            </a:r>
            <a:endParaRPr lang="en-US" altLang="ja-JP" sz="1400" dirty="0" smtClean="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　　</a:t>
            </a:r>
            <a:r>
              <a:rPr lang="ja-JP" altLang="ja-JP" sz="1400" dirty="0" smtClean="0"/>
              <a:t>さらに</a:t>
            </a:r>
            <a:r>
              <a:rPr lang="ja-JP" altLang="ja-JP" sz="1400" dirty="0"/>
              <a:t>、人口減少や超高齢</a:t>
            </a:r>
            <a:r>
              <a:rPr lang="ja-JP" altLang="ja-JP" sz="1400" dirty="0" smtClean="0"/>
              <a:t>社会</a:t>
            </a:r>
            <a:r>
              <a:rPr lang="ja-JP" altLang="en-US" sz="1400" dirty="0" smtClean="0"/>
              <a:t>の進展</a:t>
            </a:r>
            <a:r>
              <a:rPr lang="ja-JP" altLang="ja-JP" sz="1400" dirty="0" smtClean="0"/>
              <a:t>に</a:t>
            </a:r>
            <a:r>
              <a:rPr lang="ja-JP" altLang="ja-JP" sz="1400" dirty="0"/>
              <a:t>より</a:t>
            </a:r>
            <a:r>
              <a:rPr lang="ja-JP" altLang="ja-JP" sz="1400" dirty="0" smtClean="0"/>
              <a:t>、コミュニティ</a:t>
            </a:r>
            <a:r>
              <a:rPr lang="ja-JP" altLang="ja-JP" sz="1400" dirty="0"/>
              <a:t>の希薄化が課題となる中、地域における見守り・発見・つなぎ機能の強化等を通じて、</a:t>
            </a:r>
            <a:r>
              <a:rPr lang="ja-JP" altLang="ja-JP" sz="1400" dirty="0" smtClean="0"/>
              <a:t>住民</a:t>
            </a:r>
            <a:r>
              <a:rPr lang="ja-JP" altLang="en-US" sz="1400" dirty="0"/>
              <a:t>の</a:t>
            </a:r>
            <a:r>
              <a:rPr lang="ja-JP" altLang="ja-JP" sz="1400" dirty="0" smtClean="0"/>
              <a:t>理解</a:t>
            </a:r>
            <a:r>
              <a:rPr lang="ja-JP" altLang="ja-JP" sz="1400" dirty="0"/>
              <a:t>や関心を高め、地域福祉を支える多様な</a:t>
            </a:r>
            <a:r>
              <a:rPr lang="ja-JP" altLang="ja-JP" sz="1400" dirty="0" smtClean="0"/>
              <a:t>人づくり</a:t>
            </a:r>
            <a:r>
              <a:rPr lang="ja-JP" altLang="en-US" sz="1400" dirty="0" smtClean="0"/>
              <a:t>が求められています。</a:t>
            </a:r>
            <a:endParaRPr lang="en-US" altLang="ja-JP" sz="1400" dirty="0"/>
          </a:p>
          <a:p>
            <a:pPr marL="180000" indent="-457200" algn="just">
              <a:lnSpc>
                <a:spcPts val="1300"/>
              </a:lnSpc>
            </a:pPr>
            <a:endParaRPr lang="en-US" altLang="ja-JP" sz="1400" dirty="0">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次</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大阪府障がい者</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計画」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に基づき、障がい福祉の総合的な推進に取り組んでいます。障がい者の就労支援については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就労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準備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段階</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就労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の定着支援に至るまで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の就労支援機関のネットワークの構築・強化や福祉施設への人的・技術的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のほか、企業への働きかけ等により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、障がい者が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安心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就労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できる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環境づくりを進めます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特に、精神・発達障がい者については、職場定着に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課題があること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から支援を強化します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また、アート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作品の販売支援等により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者の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アーティストとしての活躍の場を創出する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仕組み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を構築します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6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cs typeface="Meiryo UI" panose="020B0604030504040204" pitchFamily="50" charset="-128"/>
              </a:rPr>
              <a:t>障</a:t>
            </a:r>
            <a:r>
              <a:rPr lang="ja-JP" altLang="en-US" sz="1400" dirty="0">
                <a:cs typeface="Meiryo UI" panose="020B0604030504040204" pitchFamily="50" charset="-128"/>
              </a:rPr>
              <a:t>がいのある子どもたちに対しては、「ともに学び、ともに育つ」教育を推進するため、支援学級・支援学校だけでなく、小・中・高校等のすべての学校で連続性のある多様な学びの場を提供するとともに、就労や職場定着支援を行い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lnSpc>
                <a:spcPts val="600"/>
              </a:lnSpc>
            </a:pPr>
            <a:endParaRPr lang="en-US" altLang="ja-JP" sz="1400" dirty="0" smtClean="0">
              <a:cs typeface="Meiryo UI" panose="020B0604030504040204" pitchFamily="50" charset="-128"/>
            </a:endParaRPr>
          </a:p>
          <a:p>
            <a:pPr marL="180000" lvl="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就職が困難な方</a:t>
            </a:r>
            <a:r>
              <a:rPr lang="ja-JP" altLang="en-US" sz="1400" dirty="0">
                <a:cs typeface="Meiryo UI" panose="020B0604030504040204" pitchFamily="50" charset="-128"/>
              </a:rPr>
              <a:t>の早期の就職や定着をめざし、以下の取組みを進めます。</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高等職業技術専門校等や、民間教育訓練機関を活用した職業訓練の充実</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a:t>
            </a:r>
            <a:r>
              <a:rPr lang="ja-JP" altLang="en-US" sz="1400" dirty="0" smtClean="0">
                <a:cs typeface="Meiryo UI" panose="020B0604030504040204" pitchFamily="50" charset="-128"/>
              </a:rPr>
              <a:t>　・</a:t>
            </a:r>
            <a:r>
              <a:rPr lang="ja-JP" altLang="en-US" sz="1400" dirty="0">
                <a:cs typeface="Meiryo UI" panose="020B0604030504040204" pitchFamily="50" charset="-128"/>
              </a:rPr>
              <a:t>　</a:t>
            </a:r>
            <a:r>
              <a:rPr lang="en-US" altLang="ja-JP" sz="1400" dirty="0">
                <a:cs typeface="Meiryo UI" panose="020B0604030504040204" pitchFamily="50" charset="-128"/>
              </a:rPr>
              <a:t>OSAKA</a:t>
            </a:r>
            <a:r>
              <a:rPr lang="ja-JP" altLang="en-US" sz="1400" dirty="0">
                <a:cs typeface="Meiryo UI" panose="020B0604030504040204" pitchFamily="50" charset="-128"/>
              </a:rPr>
              <a:t>しごとフィールド</a:t>
            </a:r>
            <a:r>
              <a:rPr lang="ja-JP" altLang="en-US" sz="1400" dirty="0" smtClean="0">
                <a:cs typeface="Meiryo UI" panose="020B0604030504040204" pitchFamily="50" charset="-128"/>
              </a:rPr>
              <a:t>が軸</a:t>
            </a:r>
            <a:r>
              <a:rPr lang="ja-JP" altLang="en-US" sz="1400" dirty="0">
                <a:cs typeface="Meiryo UI" panose="020B0604030504040204" pitchFamily="50" charset="-128"/>
              </a:rPr>
              <a:t>となり、若者や女性、中高年齢者（就職氷河期世代を含む）、</a:t>
            </a:r>
            <a:r>
              <a:rPr lang="ja-JP" altLang="en-US" sz="1400" dirty="0" err="1">
                <a:cs typeface="Meiryo UI" panose="020B0604030504040204" pitchFamily="50" charset="-128"/>
              </a:rPr>
              <a:t>障がい</a:t>
            </a:r>
            <a:r>
              <a:rPr lang="ja-JP" altLang="en-US" sz="1400" dirty="0">
                <a:cs typeface="Meiryo UI" panose="020B0604030504040204" pitchFamily="50" charset="-128"/>
              </a:rPr>
              <a:t>者</a:t>
            </a:r>
            <a:r>
              <a:rPr lang="ja-JP" altLang="en-US" sz="1400" dirty="0" smtClean="0">
                <a:cs typeface="Meiryo UI" panose="020B0604030504040204" pitchFamily="50" charset="-128"/>
              </a:rPr>
              <a:t>など就業をめざす</a:t>
            </a:r>
            <a:r>
              <a:rPr lang="ja-JP" altLang="en-US" sz="1400" dirty="0">
                <a:cs typeface="Meiryo UI" panose="020B0604030504040204" pitchFamily="50" charset="-128"/>
              </a:rPr>
              <a:t>全ての方に</a:t>
            </a:r>
            <a:r>
              <a:rPr lang="ja-JP" altLang="en-US" sz="1400" dirty="0" smtClean="0">
                <a:cs typeface="Meiryo UI" panose="020B0604030504040204" pitchFamily="50" charset="-128"/>
              </a:rPr>
              <a:t>対 </a:t>
            </a:r>
            <a:endParaRPr lang="en-US" altLang="ja-JP" sz="1400" dirty="0" smtClean="0">
              <a:cs typeface="Meiryo UI" panose="020B0604030504040204" pitchFamily="50" charset="-128"/>
            </a:endParaRPr>
          </a:p>
          <a:p>
            <a:pPr marL="180000" lvl="0" indent="-457200" algn="just"/>
            <a:r>
              <a:rPr lang="en-US" altLang="ja-JP" sz="1400" dirty="0">
                <a:cs typeface="Meiryo UI" panose="020B0604030504040204" pitchFamily="50" charset="-128"/>
              </a:rPr>
              <a:t> </a:t>
            </a:r>
            <a:r>
              <a:rPr lang="en-US" altLang="ja-JP" sz="1400" dirty="0" smtClean="0">
                <a:cs typeface="Meiryo UI" panose="020B0604030504040204" pitchFamily="50" charset="-128"/>
              </a:rPr>
              <a:t>      </a:t>
            </a:r>
            <a:r>
              <a:rPr lang="ja-JP" altLang="en-US" sz="1400" dirty="0" smtClean="0">
                <a:cs typeface="Meiryo UI" panose="020B0604030504040204" pitchFamily="50" charset="-128"/>
              </a:rPr>
              <a:t>する</a:t>
            </a:r>
            <a:r>
              <a:rPr lang="ja-JP" altLang="en-US" sz="1400" dirty="0">
                <a:cs typeface="Meiryo UI" panose="020B0604030504040204" pitchFamily="50" charset="-128"/>
              </a:rPr>
              <a:t>支援</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発達障</a:t>
            </a:r>
            <a:r>
              <a:rPr lang="ja-JP" altLang="en-US" sz="1400" dirty="0" smtClean="0">
                <a:cs typeface="Meiryo UI" panose="020B0604030504040204" pitchFamily="50" charset="-128"/>
              </a:rPr>
              <a:t>がいの可能性がある方</a:t>
            </a:r>
            <a:r>
              <a:rPr lang="ja-JP" altLang="en-US" sz="1400" dirty="0">
                <a:cs typeface="Meiryo UI" panose="020B0604030504040204" pitchFamily="50" charset="-128"/>
              </a:rPr>
              <a:t>への</a:t>
            </a:r>
            <a:r>
              <a:rPr lang="ja-JP" altLang="en-US" sz="1400" dirty="0" smtClean="0">
                <a:cs typeface="Meiryo UI" panose="020B0604030504040204" pitchFamily="50" charset="-128"/>
              </a:rPr>
              <a:t>支援</a:t>
            </a:r>
            <a:endParaRPr lang="en-US" altLang="ja-JP" sz="1400" strike="dblStrike" dirty="0">
              <a:cs typeface="Meiryo UI" panose="020B0604030504040204" pitchFamily="50" charset="-128"/>
            </a:endParaRPr>
          </a:p>
          <a:p>
            <a:pPr marL="180000" lvl="0" indent="-457200" algn="just"/>
            <a:r>
              <a:rPr lang="ja-JP" altLang="en-US" sz="1400" dirty="0">
                <a:cs typeface="Meiryo UI" panose="020B0604030504040204" pitchFamily="50" charset="-128"/>
              </a:rPr>
              <a:t>　　・　働く意欲のある</a:t>
            </a:r>
            <a:r>
              <a:rPr lang="ja-JP" altLang="en-US" sz="1400" dirty="0" smtClean="0">
                <a:cs typeface="Meiryo UI" panose="020B0604030504040204" pitchFamily="50" charset="-128"/>
              </a:rPr>
              <a:t>高齢者</a:t>
            </a:r>
            <a:r>
              <a:rPr lang="ja-JP" altLang="en-US" sz="1400" dirty="0">
                <a:cs typeface="Meiryo UI" panose="020B0604030504040204" pitchFamily="50" charset="-128"/>
              </a:rPr>
              <a:t>に対する多様な就業機会を提供するための</a:t>
            </a:r>
            <a:r>
              <a:rPr lang="ja-JP" altLang="en-US" sz="1400" dirty="0" smtClean="0">
                <a:cs typeface="Meiryo UI" panose="020B0604030504040204" pitchFamily="50" charset="-128"/>
              </a:rPr>
              <a:t>職域開拓</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生活困窮者等に対する就労支援員のサポート及び就労場所や就労体験等の受け入れ事業所の開拓</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en-US" sz="400" dirty="0" smtClean="0">
                <a:cs typeface="Meiryo UI" panose="020B0604030504040204" pitchFamily="50" charset="-128"/>
              </a:rPr>
              <a:t> </a:t>
            </a:r>
            <a:r>
              <a:rPr lang="ja-JP" altLang="en-US" sz="1400" dirty="0" smtClean="0">
                <a:cs typeface="Meiryo UI" panose="020B0604030504040204" pitchFamily="50" charset="-128"/>
              </a:rPr>
              <a:t>・</a:t>
            </a:r>
            <a:r>
              <a:rPr lang="ja-JP" altLang="en-US" sz="1400" dirty="0">
                <a:cs typeface="Meiryo UI" panose="020B0604030504040204" pitchFamily="50" charset="-128"/>
              </a:rPr>
              <a:t>　中小事業主における</a:t>
            </a:r>
            <a:r>
              <a:rPr lang="ja-JP" altLang="en-US" sz="1400" dirty="0" err="1">
                <a:cs typeface="Meiryo UI" panose="020B0604030504040204" pitchFamily="50" charset="-128"/>
              </a:rPr>
              <a:t>障がい</a:t>
            </a:r>
            <a:r>
              <a:rPr lang="ja-JP" altLang="en-US" sz="1400" dirty="0">
                <a:cs typeface="Meiryo UI" panose="020B0604030504040204" pitchFamily="50" charset="-128"/>
              </a:rPr>
              <a:t>者の雇用状況の改善が進まない状況を踏まえた、効果的な意識啓発と個々の状況・段階に応じた</a:t>
            </a:r>
            <a:r>
              <a:rPr lang="ja-JP" altLang="en-US" sz="1400" dirty="0" smtClean="0">
                <a:cs typeface="Meiryo UI" panose="020B0604030504040204" pitchFamily="50" charset="-128"/>
              </a:rPr>
              <a:t>支援</a:t>
            </a:r>
            <a:endParaRPr lang="en-US" altLang="ja-JP" sz="1400" strike="sngStrike" dirty="0">
              <a:cs typeface="Meiryo UI" panose="020B0604030504040204" pitchFamily="50" charset="-128"/>
            </a:endParaRPr>
          </a:p>
          <a:p>
            <a:pPr marL="180000" lvl="0" indent="-457200" algn="just">
              <a:lnSpc>
                <a:spcPts val="800"/>
              </a:lnSpc>
            </a:pPr>
            <a:endParaRPr lang="en-US" altLang="ja-JP" sz="1400" strike="sngStrike" dirty="0">
              <a:cs typeface="Meiryo UI" panose="020B0604030504040204" pitchFamily="50" charset="-128"/>
            </a:endParaRPr>
          </a:p>
          <a:p>
            <a:pPr marL="180000" indent="-457200" algn="just"/>
            <a:r>
              <a:rPr lang="ja-JP" altLang="en-US" sz="1400" dirty="0">
                <a:cs typeface="Meiryo UI" panose="020B0604030504040204" pitchFamily="50" charset="-128"/>
              </a:rPr>
              <a:t>○　キャリアブランクのある女性、高年齢者、就職氷河期世代等の潜在求職者を掘り起こし</a:t>
            </a:r>
            <a:r>
              <a:rPr lang="ja-JP" altLang="en-US" sz="1400" dirty="0" smtClean="0">
                <a:cs typeface="Meiryo UI" panose="020B0604030504040204" pitchFamily="50" charset="-128"/>
              </a:rPr>
              <a:t>、</a:t>
            </a:r>
            <a:r>
              <a:rPr lang="ja-JP" altLang="en-US" sz="1400" dirty="0" smtClean="0"/>
              <a:t>就業</a:t>
            </a:r>
            <a:r>
              <a:rPr lang="ja-JP" altLang="en-US" sz="1400" dirty="0"/>
              <a:t>支援を行うとともに、企業における職場環境の改善に向けた助言を行いながら、求職者と企業のマッチングを図っていきます。 </a:t>
            </a:r>
            <a:endParaRPr lang="en-US" altLang="ja-JP" sz="1400" dirty="0"/>
          </a:p>
          <a:p>
            <a:pPr marL="180000" indent="-457200" algn="just"/>
            <a:r>
              <a:rPr lang="en-US" altLang="ja-JP" sz="1400" dirty="0" smtClean="0">
                <a:cs typeface="Meiryo UI" panose="020B0604030504040204" pitchFamily="50" charset="-128"/>
              </a:rPr>
              <a:t>※</a:t>
            </a:r>
            <a:r>
              <a:rPr lang="ja-JP" altLang="en-US" sz="1400" dirty="0">
                <a:cs typeface="Meiryo UI" panose="020B0604030504040204" pitchFamily="50" charset="-128"/>
              </a:rPr>
              <a:t>　若者は①（１）</a:t>
            </a:r>
            <a:r>
              <a:rPr lang="en-US" altLang="ja-JP" sz="1400" dirty="0" smtClean="0">
                <a:cs typeface="Meiryo UI" panose="020B0604030504040204" pitchFamily="50" charset="-128"/>
              </a:rPr>
              <a:t>P27</a:t>
            </a:r>
            <a:r>
              <a:rPr lang="ja-JP" altLang="en-US" sz="1400" dirty="0" err="1" smtClean="0">
                <a:cs typeface="Meiryo UI" panose="020B0604030504040204" pitchFamily="50" charset="-128"/>
              </a:rPr>
              <a:t>、</a:t>
            </a:r>
            <a:r>
              <a:rPr lang="ja-JP" altLang="en-US" sz="1400" dirty="0" smtClean="0">
                <a:cs typeface="Meiryo UI" panose="020B0604030504040204" pitchFamily="50" charset="-128"/>
              </a:rPr>
              <a:t> </a:t>
            </a:r>
            <a:r>
              <a:rPr lang="ja-JP" altLang="en-US" sz="1400" dirty="0">
                <a:cs typeface="Meiryo UI" panose="020B0604030504040204" pitchFamily="50" charset="-128"/>
              </a:rPr>
              <a:t>女性は①（２）</a:t>
            </a:r>
            <a:r>
              <a:rPr lang="en-US" altLang="ja-JP" sz="1400" dirty="0" smtClean="0">
                <a:cs typeface="Meiryo UI" panose="020B0604030504040204" pitchFamily="50" charset="-128"/>
              </a:rPr>
              <a:t>P30</a:t>
            </a:r>
            <a:r>
              <a:rPr lang="ja-JP" altLang="en-US" sz="1400" dirty="0" err="1" smtClean="0">
                <a:cs typeface="Meiryo UI" panose="020B0604030504040204" pitchFamily="50" charset="-128"/>
              </a:rPr>
              <a:t>、</a:t>
            </a:r>
            <a:r>
              <a:rPr lang="ja-JP" altLang="en-US" sz="1400" dirty="0">
                <a:cs typeface="Meiryo UI" panose="020B0604030504040204" pitchFamily="50" charset="-128"/>
              </a:rPr>
              <a:t>高齢者は③（２）</a:t>
            </a:r>
            <a:r>
              <a:rPr lang="en-US" altLang="ja-JP" sz="1400" dirty="0" smtClean="0">
                <a:cs typeface="Meiryo UI" panose="020B0604030504040204" pitchFamily="50" charset="-128"/>
              </a:rPr>
              <a:t>P43</a:t>
            </a:r>
            <a:r>
              <a:rPr lang="ja-JP" altLang="en-US" sz="1400" dirty="0">
                <a:cs typeface="Meiryo UI" panose="020B0604030504040204" pitchFamily="50" charset="-128"/>
              </a:rPr>
              <a:t>　にも記載しています。</a:t>
            </a:r>
            <a:endParaRPr lang="en-US" altLang="ja-JP" sz="1400" dirty="0">
              <a:cs typeface="Meiryo UI" panose="020B0604030504040204" pitchFamily="50" charset="-128"/>
            </a:endParaRPr>
          </a:p>
          <a:p>
            <a:pPr marL="180000" indent="-457200" algn="just"/>
            <a:endParaRPr lang="en-US" altLang="ja-JP" sz="1400" dirty="0" smtClean="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44</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40743134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251522" y="626196"/>
            <a:ext cx="8712968" cy="5047536"/>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では、「大阪府人権尊重の社会づくり条例」に基づき、全ての人の人権が尊重される社会の実現を目指して</a:t>
            </a:r>
            <a:r>
              <a:rPr lang="ja-JP" altLang="ja-JP" sz="1400" dirty="0">
                <a:latin typeface="+mn-ea"/>
              </a:rPr>
              <a:t>人</a:t>
            </a:r>
            <a:endParaRPr lang="en-US" altLang="ja-JP" sz="1400" dirty="0">
              <a:latin typeface="+mn-ea"/>
            </a:endParaRPr>
          </a:p>
          <a:p>
            <a:r>
              <a:rPr lang="ja-JP" altLang="en-US" sz="1400" dirty="0">
                <a:latin typeface="+mn-ea"/>
              </a:rPr>
              <a:t>　</a:t>
            </a:r>
            <a:r>
              <a:rPr lang="ja-JP" altLang="ja-JP" sz="1400" dirty="0">
                <a:latin typeface="+mn-ea"/>
              </a:rPr>
              <a:t>権施策を推進して</a:t>
            </a:r>
            <a:r>
              <a:rPr lang="ja-JP" altLang="en-US" sz="1400" dirty="0">
                <a:latin typeface="+mn-ea"/>
              </a:rPr>
              <a:t>います</a:t>
            </a:r>
            <a:r>
              <a:rPr lang="ja-JP" altLang="ja-JP" sz="1400" dirty="0">
                <a:latin typeface="+mn-ea"/>
              </a:rPr>
              <a:t>。近年</a:t>
            </a:r>
            <a:r>
              <a:rPr lang="ja-JP" altLang="en-US" sz="1400" dirty="0">
                <a:latin typeface="+mn-ea"/>
              </a:rPr>
              <a:t>では</a:t>
            </a:r>
            <a:r>
              <a:rPr lang="ja-JP" altLang="ja-JP" sz="1400" dirty="0">
                <a:latin typeface="+mn-ea"/>
              </a:rPr>
              <a:t>、</a:t>
            </a:r>
            <a:r>
              <a:rPr lang="ja-JP" altLang="en-US" sz="1400" dirty="0">
                <a:latin typeface="+mn-ea"/>
              </a:rPr>
              <a:t>性の多様性や</a:t>
            </a:r>
            <a:r>
              <a:rPr lang="ja-JP" altLang="ja-JP" sz="1400" dirty="0">
                <a:latin typeface="+mn-ea"/>
              </a:rPr>
              <a:t>ヘイトスピーチなど複雑多様化</a:t>
            </a:r>
            <a:r>
              <a:rPr lang="ja-JP" altLang="en-US" sz="1400" dirty="0">
                <a:latin typeface="+mn-ea"/>
              </a:rPr>
              <a:t>する</a:t>
            </a:r>
            <a:r>
              <a:rPr lang="ja-JP" altLang="ja-JP" sz="1400" dirty="0">
                <a:latin typeface="+mn-ea"/>
              </a:rPr>
              <a:t>人権課題</a:t>
            </a:r>
            <a:r>
              <a:rPr lang="ja-JP" altLang="en-US" sz="1400" dirty="0">
                <a:latin typeface="+mn-ea"/>
              </a:rPr>
              <a:t>にも的確に対応し、国</a:t>
            </a:r>
            <a:endParaRPr lang="en-US" altLang="ja-JP" sz="1400" dirty="0">
              <a:latin typeface="+mn-ea"/>
            </a:endParaRPr>
          </a:p>
          <a:p>
            <a:r>
              <a:rPr lang="ja-JP" altLang="en-US" sz="1400" dirty="0">
                <a:latin typeface="+mn-ea"/>
              </a:rPr>
              <a:t>　際都市にふさわしい環境を整備していくことが求められています。</a:t>
            </a:r>
            <a:endParaRPr lang="en-US" altLang="ja-JP" sz="1400" dirty="0">
              <a:latin typeface="+mn-ea"/>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多様性については、「生物学的な性」と「性自認」が一致している人や、「性的指向」が異性に向いている人が多数派とされる一方で、これらにあてはまらない「性的マイノリティ」の人権問題に対する理解がまだ十分に進んでいない状況です。このため、まず正しい知識の普及・定着を図り、差別や誤解、偏見をなくしていくこと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cs typeface="Meiryo UI" panose="020B0604030504040204" pitchFamily="50" charset="-128"/>
              </a:rPr>
              <a:t>特定の人種や民族の人々を排斥する差別的言動、いわゆるヘイトスピーチについては、人々に不安感や嫌悪感を与えるだけでなく、人としての尊厳を傷つけ、また、差別意識を生じさせるものであり、その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解消のために、啓発、教育、相談体制の充実を図ります。特に社会に与える影響の大きいインターネット上の差別的書き込みについては、迅速に拡散防止を図るため、市町村と連携し、人権擁護機関である法務局に対し、削除要請を行い、ヘイトスピーチの抑止に向けて取り組んでいきます</a:t>
            </a:r>
            <a:r>
              <a:rPr lang="ja-JP" altLang="en-US" sz="1400" dirty="0">
                <a:cs typeface="Meiryo UI" panose="020B0604030504040204" pitchFamily="50" charset="-128"/>
              </a:rPr>
              <a:t>。</a:t>
            </a:r>
            <a:endParaRPr lang="en-US" altLang="ja-JP" sz="1400" dirty="0">
              <a:cs typeface="Meiryo UI" panose="020B0604030504040204" pitchFamily="50" charset="-128"/>
            </a:endParaRPr>
          </a:p>
          <a:p>
            <a:pPr marL="180000" indent="-457200" algn="just"/>
            <a:endParaRPr lang="en-US" altLang="ja-JP" sz="1400"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（外国人）</a:t>
            </a:r>
            <a:endParaRPr lang="en-US" altLang="ja-JP" sz="1400" dirty="0" smtClean="0">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や市町村、民間団体等、多様な主体との連携のもと、外国人材の受入れ促進と外国人が安心して暮らせる共生社会の実現に向けて、事業者・外国人・府民にとって「三方良し」となるよう、効果的な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施策を推進します。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外国人材は⑤（１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P.53</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記載しています。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45</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20371047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624798" y="1457634"/>
            <a:ext cx="5364123"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smtClean="0"/>
              <a:t>外部環境</a:t>
            </a:r>
            <a:endParaRPr kumimoji="1" lang="en-US" altLang="ja-JP" sz="1400" b="1" dirty="0" smtClean="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kumimoji="1" lang="en-US" altLang="ja-JP" sz="1400" b="1" dirty="0" smtClean="0"/>
          </a:p>
        </p:txBody>
      </p:sp>
      <p:sp>
        <p:nvSpPr>
          <p:cNvPr id="42" name="角丸四角形 41"/>
          <p:cNvSpPr/>
          <p:nvPr/>
        </p:nvSpPr>
        <p:spPr>
          <a:xfrm>
            <a:off x="6046251" y="1739954"/>
            <a:ext cx="2918235" cy="132845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smtClean="0">
                <a:solidFill>
                  <a:schemeClr val="tx1"/>
                </a:solidFill>
              </a:rPr>
              <a:t>弱　</a:t>
            </a:r>
            <a:r>
              <a:rPr kumimoji="1" lang="ja-JP" altLang="en-US" sz="1400" b="1" dirty="0" err="1" smtClean="0">
                <a:solidFill>
                  <a:schemeClr val="tx1"/>
                </a:solidFill>
              </a:rPr>
              <a:t>み</a:t>
            </a:r>
            <a:endParaRPr kumimoji="1" lang="en-US" altLang="ja-JP" sz="1400" b="1" dirty="0" smtClean="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705032" y="1739954"/>
            <a:ext cx="2298328" cy="13181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強　</a:t>
            </a:r>
            <a:r>
              <a:rPr lang="ja-JP" altLang="en-US" sz="1400" b="1" dirty="0" err="1" smtClean="0">
                <a:solidFill>
                  <a:schemeClr val="tx1"/>
                </a:solidFill>
              </a:rPr>
              <a:t>み</a:t>
            </a:r>
            <a:endParaRPr lang="en-US" altLang="ja-JP" sz="1400" b="1"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3493" y="3083415"/>
            <a:ext cx="363176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smtClean="0"/>
          </a:p>
          <a:p>
            <a:pPr algn="ctr"/>
            <a:endParaRPr kumimoji="1" lang="en-US" altLang="ja-JP" sz="1400" b="1" dirty="0" smtClean="0"/>
          </a:p>
          <a:p>
            <a:pPr algn="ctr"/>
            <a:endParaRPr kumimoji="1" lang="en-US" altLang="ja-JP" sz="1400" b="1" dirty="0" smtClean="0"/>
          </a:p>
          <a:p>
            <a:pPr algn="ctr"/>
            <a:endParaRPr kumimoji="1" lang="en-US" altLang="ja-JP" sz="1400" b="1" dirty="0" smtClean="0"/>
          </a:p>
          <a:p>
            <a:pPr algn="ctr"/>
            <a:endParaRPr kumimoji="1" lang="en-US" altLang="ja-JP" sz="1400" b="1" dirty="0" smtClean="0"/>
          </a:p>
          <a:p>
            <a:pPr algn="ctr"/>
            <a:r>
              <a:rPr kumimoji="1" lang="ja-JP" altLang="en-US" sz="1400" b="1" dirty="0" smtClean="0"/>
              <a:t>内部要因</a:t>
            </a:r>
            <a:endParaRPr kumimoji="1" lang="ja-JP" altLang="en-US" sz="1400" b="1" dirty="0"/>
          </a:p>
        </p:txBody>
      </p:sp>
      <p:sp>
        <p:nvSpPr>
          <p:cNvPr id="43" name="角丸四角形 42"/>
          <p:cNvSpPr/>
          <p:nvPr/>
        </p:nvSpPr>
        <p:spPr>
          <a:xfrm>
            <a:off x="371046" y="3119182"/>
            <a:ext cx="3212809"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強</a:t>
            </a:r>
            <a:endParaRPr kumimoji="1" lang="en-US" altLang="ja-JP" sz="1400" b="1" dirty="0" smtClean="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smtClean="0"/>
              <a:t>　</a:t>
            </a:r>
            <a:r>
              <a:rPr lang="ja-JP" altLang="en-US" sz="1600" b="1" dirty="0"/>
              <a:t>基本目標④：</a:t>
            </a:r>
            <a:r>
              <a:rPr lang="ja-JP" altLang="ja-JP" sz="1600" b="1" dirty="0"/>
              <a:t>安全・安心な地域</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防災・治安の確保に向けて地域力の強化を図るとともに、公共施設等の利活用・長寿命化などを通じて、人口減少社会においても安全・安心で快適な都市基盤整備の最適化を実現します。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2491503" y="2781712"/>
            <a:ext cx="1271805" cy="316564"/>
          </a:xfrm>
          <a:prstGeom prst="rect">
            <a:avLst/>
          </a:prstGeom>
          <a:noFill/>
        </p:spPr>
        <p:txBody>
          <a:bodyPr wrap="square" rtlCol="0">
            <a:spAutoFit/>
          </a:bodyPr>
          <a:lstStyle/>
          <a:p>
            <a:r>
              <a:rPr kumimoji="1" lang="ja-JP" altLang="en-US" sz="1400" b="1" dirty="0" smtClean="0"/>
              <a:t>＜現状分析＞</a:t>
            </a:r>
            <a:endParaRPr kumimoji="1" lang="ja-JP" altLang="en-US" sz="1400" b="1" dirty="0"/>
          </a:p>
        </p:txBody>
      </p:sp>
      <p:sp>
        <p:nvSpPr>
          <p:cNvPr id="25" name="テキスト ボックス 24"/>
          <p:cNvSpPr txBox="1"/>
          <p:nvPr/>
        </p:nvSpPr>
        <p:spPr>
          <a:xfrm>
            <a:off x="289159" y="5747426"/>
            <a:ext cx="1800200" cy="307777"/>
          </a:xfrm>
          <a:prstGeom prst="rect">
            <a:avLst/>
          </a:prstGeom>
          <a:noFill/>
        </p:spPr>
        <p:txBody>
          <a:bodyPr wrap="square" rtlCol="0">
            <a:spAutoFit/>
          </a:bodyPr>
          <a:lstStyle/>
          <a:p>
            <a:r>
              <a:rPr kumimoji="1" lang="ja-JP" altLang="en-US" sz="1400" b="1" dirty="0" smtClean="0"/>
              <a:t>＜基本的方向＞</a:t>
            </a:r>
            <a:endParaRPr kumimoji="1" lang="ja-JP" altLang="en-US" sz="1400" b="1" dirty="0"/>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46</a:t>
            </a:fld>
            <a:endParaRPr lang="ja-JP" altLang="en-US" dirty="0">
              <a:solidFill>
                <a:prstClr val="black"/>
              </a:solidFill>
            </a:endParaRPr>
          </a:p>
        </p:txBody>
      </p:sp>
      <p:sp>
        <p:nvSpPr>
          <p:cNvPr id="6" name="角丸四角形 5"/>
          <p:cNvSpPr/>
          <p:nvPr/>
        </p:nvSpPr>
        <p:spPr>
          <a:xfrm>
            <a:off x="506668" y="6051258"/>
            <a:ext cx="7801354" cy="78319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（１）安全・安心の</a:t>
            </a:r>
            <a:r>
              <a:rPr lang="ja-JP" altLang="en-US" sz="1400" dirty="0" smtClean="0">
                <a:solidFill>
                  <a:schemeClr val="tx1"/>
                </a:solidFill>
              </a:rPr>
              <a:t>確保（南海</a:t>
            </a:r>
            <a:r>
              <a:rPr lang="ja-JP" altLang="en-US" sz="1400" dirty="0">
                <a:solidFill>
                  <a:schemeClr val="tx1"/>
                </a:solidFill>
              </a:rPr>
              <a:t>トラフ巨大地震対策</a:t>
            </a:r>
            <a:r>
              <a:rPr lang="ja-JP" altLang="en-US" sz="1400" dirty="0" smtClean="0">
                <a:solidFill>
                  <a:schemeClr val="tx1"/>
                </a:solidFill>
              </a:rPr>
              <a:t>、治安</a:t>
            </a:r>
            <a:r>
              <a:rPr lang="ja-JP" altLang="en-US" sz="1400" dirty="0">
                <a:solidFill>
                  <a:schemeClr val="tx1"/>
                </a:solidFill>
              </a:rPr>
              <a:t>・防犯の</a:t>
            </a:r>
            <a:r>
              <a:rPr lang="ja-JP" altLang="en-US" sz="1400" dirty="0" smtClean="0">
                <a:solidFill>
                  <a:schemeClr val="tx1"/>
                </a:solidFill>
              </a:rPr>
              <a:t>推進</a:t>
            </a:r>
            <a:r>
              <a:rPr lang="ja-JP" altLang="en-US" sz="1400" dirty="0">
                <a:solidFill>
                  <a:schemeClr val="tx1"/>
                </a:solidFill>
              </a:rPr>
              <a:t>　</a:t>
            </a:r>
            <a:r>
              <a:rPr lang="ja-JP" altLang="en-US" sz="1400" dirty="0" smtClean="0">
                <a:solidFill>
                  <a:schemeClr val="tx1"/>
                </a:solidFill>
              </a:rPr>
              <a:t>等）</a:t>
            </a:r>
            <a:endParaRPr lang="en-US" altLang="ja-JP" sz="1400" dirty="0">
              <a:solidFill>
                <a:schemeClr val="tx1"/>
              </a:solidFill>
            </a:endParaRPr>
          </a:p>
          <a:p>
            <a:r>
              <a:rPr lang="ja-JP" altLang="en-US" sz="1400" dirty="0">
                <a:solidFill>
                  <a:schemeClr val="tx1"/>
                </a:solidFill>
              </a:rPr>
              <a:t>（２）都市基盤の</a:t>
            </a:r>
            <a:r>
              <a:rPr lang="ja-JP" altLang="en-US" sz="1400" dirty="0" smtClean="0">
                <a:solidFill>
                  <a:schemeClr val="tx1"/>
                </a:solidFill>
              </a:rPr>
              <a:t>再構築（ファシリティマネジメントの推進</a:t>
            </a:r>
            <a:r>
              <a:rPr lang="ja-JP" altLang="en-US" sz="1400" dirty="0">
                <a:solidFill>
                  <a:schemeClr val="tx1"/>
                </a:solidFill>
              </a:rPr>
              <a:t>　</a:t>
            </a:r>
            <a:r>
              <a:rPr lang="ja-JP" altLang="en-US" sz="1400" dirty="0" smtClean="0">
                <a:solidFill>
                  <a:schemeClr val="tx1"/>
                </a:solidFill>
              </a:rPr>
              <a:t>等）</a:t>
            </a:r>
            <a:endParaRPr lang="en-US" altLang="ja-JP" sz="1400" dirty="0" smtClean="0">
              <a:solidFill>
                <a:schemeClr val="tx1"/>
              </a:solidFill>
            </a:endParaRPr>
          </a:p>
          <a:p>
            <a:r>
              <a:rPr lang="ja-JP" altLang="en-US" sz="1400" dirty="0" smtClean="0">
                <a:solidFill>
                  <a:schemeClr val="tx1"/>
                </a:solidFill>
              </a:rPr>
              <a:t>（３）環境にやさしい都市の実現（プラスチックごみ対策、食品ロス対策</a:t>
            </a:r>
            <a:r>
              <a:rPr lang="ja-JP" altLang="en-US" sz="1400" dirty="0">
                <a:solidFill>
                  <a:schemeClr val="tx1"/>
                </a:solidFill>
              </a:rPr>
              <a:t>　等</a:t>
            </a:r>
            <a:r>
              <a:rPr lang="ja-JP" altLang="en-US" sz="1400" dirty="0" smtClean="0">
                <a:solidFill>
                  <a:schemeClr val="tx1"/>
                </a:solidFill>
              </a:rPr>
              <a:t>）</a:t>
            </a:r>
            <a:endParaRPr lang="en-US" altLang="ja-JP" sz="1400" dirty="0">
              <a:solidFill>
                <a:schemeClr val="tx1"/>
              </a:solidFill>
            </a:endParaRPr>
          </a:p>
        </p:txBody>
      </p:sp>
      <p:sp>
        <p:nvSpPr>
          <p:cNvPr id="31" name="テキスト ボックス 30"/>
          <p:cNvSpPr txBox="1"/>
          <p:nvPr/>
        </p:nvSpPr>
        <p:spPr>
          <a:xfrm>
            <a:off x="3742850" y="2124753"/>
            <a:ext cx="2369539" cy="1015663"/>
          </a:xfrm>
          <a:prstGeom prst="rect">
            <a:avLst/>
          </a:prstGeom>
          <a:noFill/>
          <a:ln>
            <a:noFill/>
          </a:ln>
        </p:spPr>
        <p:txBody>
          <a:bodyPr wrap="square" rtlCol="0">
            <a:noAutofit/>
          </a:bodyPr>
          <a:lstStyle/>
          <a:p>
            <a:pPr marL="72000" lvl="0" indent="-457200">
              <a:defRPr/>
            </a:pPr>
            <a:r>
              <a:rPr lang="ja-JP" altLang="en-US" sz="1200" dirty="0" smtClean="0"/>
              <a:t>・</a:t>
            </a:r>
            <a:r>
              <a:rPr lang="en-US" altLang="ja-JP" sz="1200" dirty="0" smtClean="0"/>
              <a:t>2025</a:t>
            </a:r>
            <a:r>
              <a:rPr lang="ja-JP" altLang="en-US" sz="1200" dirty="0" smtClean="0"/>
              <a:t>大阪・関西万博の開催</a:t>
            </a:r>
            <a:endParaRPr lang="en-US" altLang="ja-JP" sz="1200" dirty="0" smtClean="0"/>
          </a:p>
          <a:p>
            <a:pPr marL="72000" lvl="0" indent="-457200">
              <a:defRPr/>
            </a:pPr>
            <a:r>
              <a:rPr lang="ja-JP" altLang="en-US" sz="1200" dirty="0" smtClean="0"/>
              <a:t>・</a:t>
            </a:r>
            <a:r>
              <a:rPr lang="en-US" altLang="ja-JP" sz="1200" dirty="0" smtClean="0"/>
              <a:t>G20</a:t>
            </a:r>
            <a:r>
              <a:rPr lang="ja-JP" altLang="en-US" sz="1200" dirty="0" smtClean="0"/>
              <a:t>サミットにおいて「大阪ブルー・オーシャン・ビジョン」共有</a:t>
            </a:r>
            <a:endParaRPr lang="en-US" altLang="ja-JP" sz="1200" dirty="0"/>
          </a:p>
        </p:txBody>
      </p:sp>
      <p:sp>
        <p:nvSpPr>
          <p:cNvPr id="32" name="テキスト ボックス 31"/>
          <p:cNvSpPr txBox="1"/>
          <p:nvPr/>
        </p:nvSpPr>
        <p:spPr>
          <a:xfrm>
            <a:off x="6046252" y="2067752"/>
            <a:ext cx="2919543" cy="1015663"/>
          </a:xfrm>
          <a:prstGeom prst="rect">
            <a:avLst/>
          </a:prstGeom>
          <a:noFill/>
          <a:ln>
            <a:noFill/>
          </a:ln>
        </p:spPr>
        <p:txBody>
          <a:bodyPr wrap="square" rtlCol="0">
            <a:spAutoFit/>
          </a:bodyPr>
          <a:lstStyle/>
          <a:p>
            <a:pPr marL="72000" indent="-457200"/>
            <a:r>
              <a:rPr lang="ja-JP" altLang="en-US" sz="1200" dirty="0" smtClean="0"/>
              <a:t>・突発的で局地的な集中豪雨が頻発</a:t>
            </a:r>
            <a:endParaRPr lang="en-US" altLang="ja-JP" sz="1200" dirty="0" smtClean="0"/>
          </a:p>
          <a:p>
            <a:pPr marL="72000" indent="-457200"/>
            <a:r>
              <a:rPr lang="ja-JP" altLang="en-US" sz="1200" dirty="0" smtClean="0"/>
              <a:t>・台風被害や猛暑など気候変動の深刻化</a:t>
            </a:r>
            <a:endParaRPr lang="en-US" altLang="ja-JP" sz="1200" dirty="0" smtClean="0"/>
          </a:p>
          <a:p>
            <a:pPr marL="72000" indent="-457200"/>
            <a:r>
              <a:rPr lang="ja-JP" altLang="en-US" sz="1200" dirty="0"/>
              <a:t>・ひったくりや特殊詐欺、性犯罪が高水準で</a:t>
            </a:r>
            <a:r>
              <a:rPr lang="ja-JP" altLang="en-US" sz="1200" dirty="0" smtClean="0"/>
              <a:t>推移</a:t>
            </a:r>
            <a:endParaRPr lang="en-US" altLang="ja-JP" sz="1200" dirty="0" smtClean="0"/>
          </a:p>
          <a:p>
            <a:pPr marL="72000" indent="-457200"/>
            <a:r>
              <a:rPr lang="ja-JP" altLang="en-US" sz="1200" dirty="0"/>
              <a:t>・</a:t>
            </a:r>
            <a:r>
              <a:rPr lang="ja-JP" altLang="en-US" sz="1200" dirty="0" smtClean="0"/>
              <a:t>交通</a:t>
            </a:r>
            <a:r>
              <a:rPr lang="ja-JP" altLang="en-US" sz="1200" dirty="0"/>
              <a:t>事故の</a:t>
            </a:r>
            <a:r>
              <a:rPr lang="ja-JP" altLang="en-US" sz="1200" dirty="0" smtClean="0"/>
              <a:t>多発</a:t>
            </a:r>
            <a:endParaRPr lang="en-US" altLang="ja-JP" sz="1200" dirty="0"/>
          </a:p>
        </p:txBody>
      </p:sp>
      <p:sp>
        <p:nvSpPr>
          <p:cNvPr id="35" name="テキスト ボックス 34"/>
          <p:cNvSpPr txBox="1"/>
          <p:nvPr/>
        </p:nvSpPr>
        <p:spPr>
          <a:xfrm>
            <a:off x="678401" y="3159386"/>
            <a:ext cx="2905455" cy="830997"/>
          </a:xfrm>
          <a:prstGeom prst="rect">
            <a:avLst/>
          </a:prstGeom>
          <a:noFill/>
          <a:ln>
            <a:noFill/>
          </a:ln>
        </p:spPr>
        <p:txBody>
          <a:bodyPr wrap="square" rtlCol="0">
            <a:spAutoFit/>
          </a:bodyPr>
          <a:lstStyle/>
          <a:p>
            <a:pPr marL="72000" indent="-457200"/>
            <a:r>
              <a:rPr lang="ja-JP" altLang="en-US" sz="1200" dirty="0"/>
              <a:t>・全国に先駆けた「逃げる」「凌ぐ」「防ぐ」の総合的な災害</a:t>
            </a:r>
            <a:r>
              <a:rPr lang="ja-JP" altLang="en-US" sz="1200" dirty="0" smtClean="0"/>
              <a:t>対策</a:t>
            </a:r>
            <a:endParaRPr lang="en-US" altLang="ja-JP" sz="1200" dirty="0" smtClean="0"/>
          </a:p>
          <a:p>
            <a:pPr marL="72000" indent="-457200"/>
            <a:r>
              <a:rPr lang="ja-JP" altLang="en-US" sz="1200" dirty="0" smtClean="0"/>
              <a:t>・</a:t>
            </a:r>
            <a:r>
              <a:rPr lang="ja-JP" altLang="en-US" sz="1200" dirty="0"/>
              <a:t>安全なまちづくりに向けた警察との</a:t>
            </a:r>
            <a:r>
              <a:rPr lang="ja-JP" altLang="en-US" sz="1200" dirty="0" smtClean="0"/>
              <a:t>連携</a:t>
            </a:r>
            <a:endParaRPr lang="en-US" altLang="ja-JP" sz="1200" dirty="0" smtClean="0"/>
          </a:p>
          <a:p>
            <a:pPr marL="72000" indent="-457200"/>
            <a:r>
              <a:rPr lang="ja-JP" altLang="en-US" sz="1200" dirty="0" smtClean="0"/>
              <a:t>・</a:t>
            </a:r>
            <a:r>
              <a:rPr lang="ja-JP" altLang="en-US" sz="1200" dirty="0"/>
              <a:t>おおさか</a:t>
            </a:r>
            <a:r>
              <a:rPr lang="ja-JP" altLang="en-US" sz="1200" dirty="0" smtClean="0"/>
              <a:t>プラスチック</a:t>
            </a:r>
            <a:r>
              <a:rPr lang="ja-JP" altLang="en-US" sz="1200" dirty="0"/>
              <a:t>ごみゼロ宣言</a:t>
            </a:r>
            <a:endParaRPr lang="en-US" altLang="ja-JP" sz="1200" dirty="0"/>
          </a:p>
        </p:txBody>
      </p:sp>
      <p:sp>
        <p:nvSpPr>
          <p:cNvPr id="37" name="テキスト ボックス 36"/>
          <p:cNvSpPr txBox="1"/>
          <p:nvPr/>
        </p:nvSpPr>
        <p:spPr>
          <a:xfrm>
            <a:off x="3678768" y="3168743"/>
            <a:ext cx="2197382" cy="971120"/>
          </a:xfrm>
          <a:prstGeom prst="rect">
            <a:avLst/>
          </a:prstGeom>
          <a:noFill/>
          <a:ln>
            <a:solidFill>
              <a:schemeClr val="tx1"/>
            </a:solidFill>
          </a:ln>
        </p:spPr>
        <p:txBody>
          <a:bodyPr wrap="square" rtlCol="0" anchor="ctr">
            <a:noAutofit/>
          </a:bodyPr>
          <a:lstStyle/>
          <a:p>
            <a:pPr marL="72000" indent="-457200"/>
            <a:r>
              <a:rPr lang="ja-JP" altLang="en-US" sz="1200" dirty="0" smtClean="0"/>
              <a:t>・</a:t>
            </a:r>
            <a:r>
              <a:rPr lang="ja-JP" altLang="en-US" sz="1200" dirty="0"/>
              <a:t>プラスチックごみ</a:t>
            </a:r>
            <a:r>
              <a:rPr lang="ja-JP" altLang="en-US" sz="1200" dirty="0" smtClean="0"/>
              <a:t>対策など環境にやさしい都市の実現</a:t>
            </a:r>
            <a:endParaRPr lang="en-US" altLang="ja-JP" sz="1200" dirty="0"/>
          </a:p>
          <a:p>
            <a:pPr marL="72000" indent="-457200"/>
            <a:endParaRPr lang="en-US" altLang="ja-JP" sz="1200" dirty="0" smtClean="0"/>
          </a:p>
        </p:txBody>
      </p:sp>
      <p:sp>
        <p:nvSpPr>
          <p:cNvPr id="38" name="テキスト ボックス 37"/>
          <p:cNvSpPr txBox="1"/>
          <p:nvPr/>
        </p:nvSpPr>
        <p:spPr>
          <a:xfrm>
            <a:off x="3692416" y="4172054"/>
            <a:ext cx="2205206" cy="1344700"/>
          </a:xfrm>
          <a:prstGeom prst="rect">
            <a:avLst/>
          </a:prstGeom>
          <a:noFill/>
          <a:ln>
            <a:solidFill>
              <a:schemeClr val="tx1"/>
            </a:solidFill>
          </a:ln>
        </p:spPr>
        <p:txBody>
          <a:bodyPr wrap="square" rtlCol="0" anchor="ctr">
            <a:noAutofit/>
          </a:bodyPr>
          <a:lstStyle/>
          <a:p>
            <a:pPr marL="72000" indent="-457200"/>
            <a:r>
              <a:rPr lang="ja-JP" altLang="en-US" sz="1200" dirty="0" smtClean="0"/>
              <a:t>・</a:t>
            </a:r>
            <a:r>
              <a:rPr lang="ja-JP" altLang="en-US" sz="1200" dirty="0"/>
              <a:t>ファシリティマネジメントの</a:t>
            </a:r>
            <a:r>
              <a:rPr lang="ja-JP" altLang="en-US" sz="1200" dirty="0" smtClean="0"/>
              <a:t>推進</a:t>
            </a:r>
            <a:endParaRPr lang="en-US" altLang="ja-JP" sz="1200" dirty="0"/>
          </a:p>
        </p:txBody>
      </p:sp>
      <p:sp>
        <p:nvSpPr>
          <p:cNvPr id="40" name="テキスト ボックス 39"/>
          <p:cNvSpPr txBox="1"/>
          <p:nvPr/>
        </p:nvSpPr>
        <p:spPr>
          <a:xfrm>
            <a:off x="5951933" y="3136045"/>
            <a:ext cx="3012554" cy="966134"/>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t>・地域と連携した治安の確保・防犯力向上</a:t>
            </a:r>
            <a:endParaRPr lang="en-US" altLang="ja-JP" sz="1200" dirty="0" smtClean="0"/>
          </a:p>
          <a:p>
            <a:pPr marL="72000" indent="-457200"/>
            <a:endParaRPr lang="en-US" altLang="ja-JP" sz="1200" dirty="0" smtClean="0"/>
          </a:p>
          <a:p>
            <a:pPr marL="72000" indent="-457200"/>
            <a:r>
              <a:rPr lang="ja-JP" altLang="en-US" sz="1200" dirty="0" smtClean="0"/>
              <a:t>・少年</a:t>
            </a:r>
            <a:r>
              <a:rPr lang="ja-JP" altLang="en-US" sz="1200" dirty="0"/>
              <a:t>非行等への</a:t>
            </a:r>
            <a:r>
              <a:rPr lang="ja-JP" altLang="en-US" sz="1200" dirty="0" smtClean="0"/>
              <a:t>対応</a:t>
            </a:r>
            <a:endParaRPr lang="en-US" altLang="ja-JP" sz="1200" dirty="0" smtClean="0"/>
          </a:p>
        </p:txBody>
      </p:sp>
      <p:sp>
        <p:nvSpPr>
          <p:cNvPr id="41" name="テキスト ボックス 40"/>
          <p:cNvSpPr txBox="1"/>
          <p:nvPr/>
        </p:nvSpPr>
        <p:spPr>
          <a:xfrm>
            <a:off x="5951933" y="4165656"/>
            <a:ext cx="3012554" cy="1365700"/>
          </a:xfrm>
          <a:prstGeom prst="rect">
            <a:avLst/>
          </a:prstGeom>
          <a:noFill/>
          <a:ln>
            <a:solidFill>
              <a:schemeClr val="tx1"/>
            </a:solidFill>
          </a:ln>
        </p:spPr>
        <p:txBody>
          <a:bodyPr wrap="square" rtlCol="0" anchor="ctr">
            <a:noAutofit/>
          </a:bodyPr>
          <a:lstStyle/>
          <a:p>
            <a:pPr marL="72000" indent="-457200"/>
            <a:r>
              <a:rPr lang="ja-JP" altLang="en-US" sz="1200" dirty="0"/>
              <a:t>・大規模災害に備えた国土強靭化計画に基づく取組</a:t>
            </a:r>
            <a:endParaRPr lang="en-US" altLang="ja-JP" sz="1200" dirty="0"/>
          </a:p>
          <a:p>
            <a:pPr marL="72000" indent="-457200"/>
            <a:r>
              <a:rPr lang="ja-JP" altLang="en-US" sz="1200" dirty="0" smtClean="0"/>
              <a:t>・</a:t>
            </a:r>
            <a:r>
              <a:rPr lang="ja-JP" altLang="en-US" sz="1200" dirty="0"/>
              <a:t>関係市と連携した</a:t>
            </a:r>
            <a:r>
              <a:rPr lang="ja-JP" altLang="en-US" sz="1200" dirty="0" smtClean="0"/>
              <a:t>密集</a:t>
            </a:r>
            <a:r>
              <a:rPr lang="ja-JP" altLang="en-US" sz="1200" dirty="0"/>
              <a:t>市街地の解消</a:t>
            </a:r>
            <a:endParaRPr lang="en-US" altLang="ja-JP" sz="1200" dirty="0"/>
          </a:p>
          <a:p>
            <a:pPr marL="72000" indent="-457200"/>
            <a:r>
              <a:rPr lang="ja-JP" altLang="en-US" sz="1200" dirty="0" smtClean="0"/>
              <a:t>・</a:t>
            </a:r>
            <a:r>
              <a:rPr lang="ja-JP" altLang="en-US" sz="1200" dirty="0"/>
              <a:t>地域の</a:t>
            </a:r>
            <a:r>
              <a:rPr lang="ja-JP" altLang="en-US" sz="1200" dirty="0" smtClean="0"/>
              <a:t>防犯・防災</a:t>
            </a:r>
            <a:r>
              <a:rPr lang="ja-JP" altLang="en-US" sz="1200" dirty="0"/>
              <a:t>体制の</a:t>
            </a:r>
            <a:r>
              <a:rPr lang="ja-JP" altLang="en-US" sz="1200" dirty="0" smtClean="0"/>
              <a:t>強化</a:t>
            </a:r>
            <a:endParaRPr lang="en-US" altLang="ja-JP" sz="1200" dirty="0"/>
          </a:p>
        </p:txBody>
      </p:sp>
      <p:sp>
        <p:nvSpPr>
          <p:cNvPr id="44" name="角丸四角形 43"/>
          <p:cNvSpPr/>
          <p:nvPr/>
        </p:nvSpPr>
        <p:spPr>
          <a:xfrm>
            <a:off x="371047" y="4172054"/>
            <a:ext cx="3212808"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弱</a:t>
            </a:r>
            <a:endParaRPr kumimoji="1" lang="en-US" altLang="ja-JP" sz="1400" b="1" dirty="0" smtClean="0">
              <a:solidFill>
                <a:schemeClr val="tx1"/>
              </a:solidFill>
            </a:endParaRPr>
          </a:p>
          <a:p>
            <a:pPr algn="ctr"/>
            <a:endParaRPr lang="en-US" altLang="ja-JP" sz="1400" b="1" dirty="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502967" y="4594617"/>
            <a:ext cx="506178"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755577" y="4357553"/>
            <a:ext cx="2828278" cy="1015663"/>
          </a:xfrm>
          <a:prstGeom prst="rect">
            <a:avLst/>
          </a:prstGeom>
          <a:noFill/>
          <a:ln>
            <a:noFill/>
          </a:ln>
        </p:spPr>
        <p:txBody>
          <a:bodyPr wrap="square" rtlCol="0">
            <a:spAutoFit/>
          </a:bodyPr>
          <a:lstStyle/>
          <a:p>
            <a:pPr marL="72000" indent="-457200"/>
            <a:r>
              <a:rPr lang="ja-JP" altLang="en-US" sz="1200" dirty="0"/>
              <a:t>・南海トラフ巨大地震による被害の</a:t>
            </a:r>
            <a:r>
              <a:rPr lang="ja-JP" altLang="en-US" sz="1200" dirty="0" smtClean="0"/>
              <a:t>想定（</a:t>
            </a:r>
            <a:r>
              <a:rPr lang="ja-JP" altLang="en-US" sz="1200" dirty="0"/>
              <a:t>ゼロメートル地帯に人口・資産が集中）</a:t>
            </a:r>
            <a:endParaRPr lang="en-US" altLang="ja-JP" sz="1200" dirty="0"/>
          </a:p>
          <a:p>
            <a:pPr marL="72000" lvl="0" indent="-457200">
              <a:defRPr/>
            </a:pPr>
            <a:r>
              <a:rPr lang="ja-JP" altLang="en-US" sz="1200" dirty="0"/>
              <a:t>・高齢化等による地域の</a:t>
            </a:r>
            <a:r>
              <a:rPr lang="ja-JP" altLang="en-US" sz="1200" dirty="0" smtClean="0"/>
              <a:t>防犯・防災力低下</a:t>
            </a:r>
            <a:endParaRPr lang="en-US" altLang="ja-JP" sz="1200" dirty="0"/>
          </a:p>
          <a:p>
            <a:pPr marL="72000" indent="-457200"/>
            <a:r>
              <a:rPr lang="ja-JP" altLang="en-US" sz="1200" dirty="0" smtClean="0"/>
              <a:t>・</a:t>
            </a:r>
            <a:r>
              <a:rPr lang="ja-JP" altLang="en-US" sz="1200" dirty="0"/>
              <a:t>全国最大規模の密集市街地の存在</a:t>
            </a:r>
            <a:endParaRPr lang="en-US" altLang="ja-JP" sz="1200" dirty="0"/>
          </a:p>
          <a:p>
            <a:pPr marL="72000" lvl="0" indent="-457200">
              <a:defRPr/>
            </a:pPr>
            <a:r>
              <a:rPr lang="ja-JP" altLang="en-US" sz="1200" dirty="0"/>
              <a:t>・公共施設等の老朽化</a:t>
            </a:r>
          </a:p>
        </p:txBody>
      </p:sp>
      <p:sp>
        <p:nvSpPr>
          <p:cNvPr id="46" name="テキスト ボックス 45"/>
          <p:cNvSpPr txBox="1"/>
          <p:nvPr/>
        </p:nvSpPr>
        <p:spPr>
          <a:xfrm>
            <a:off x="0" y="1432178"/>
            <a:ext cx="2573506" cy="307777"/>
          </a:xfrm>
          <a:prstGeom prst="rect">
            <a:avLst/>
          </a:prstGeom>
          <a:noFill/>
        </p:spPr>
        <p:txBody>
          <a:bodyPr wrap="square" rtlCol="0">
            <a:spAutoFit/>
          </a:bodyPr>
          <a:lstStyle/>
          <a:p>
            <a:r>
              <a:rPr kumimoji="1" lang="ja-JP" altLang="en-US" sz="1400" b="1" dirty="0" smtClean="0"/>
              <a:t>＜関連する</a:t>
            </a:r>
            <a:r>
              <a:rPr kumimoji="1" lang="en-US" altLang="ja-JP" sz="1400" b="1" dirty="0" smtClean="0"/>
              <a:t>SDG</a:t>
            </a:r>
            <a:r>
              <a:rPr kumimoji="1" lang="ja-JP" altLang="en-US" sz="1400" b="1" dirty="0" err="1" smtClean="0"/>
              <a:t>ｓ</a:t>
            </a:r>
            <a:r>
              <a:rPr kumimoji="1" lang="ja-JP" altLang="en-US" sz="1400" b="1" dirty="0" smtClean="0"/>
              <a:t>のゴール＞</a:t>
            </a:r>
            <a:endParaRPr kumimoji="1" lang="ja-JP" altLang="en-US" sz="1400" b="1" dirty="0"/>
          </a:p>
        </p:txBody>
      </p:sp>
      <p:sp>
        <p:nvSpPr>
          <p:cNvPr id="54" name="角丸四角形 53"/>
          <p:cNvSpPr/>
          <p:nvPr/>
        </p:nvSpPr>
        <p:spPr>
          <a:xfrm>
            <a:off x="6404320" y="215292"/>
            <a:ext cx="2448272" cy="58597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smtClean="0"/>
              <a:t>．</a:t>
            </a:r>
            <a:r>
              <a:rPr lang="ja-JP" altLang="en-US" sz="1400" b="1" dirty="0"/>
              <a:t>人口減少・超高齢社会でも持続可能な地域づくり</a:t>
            </a:r>
          </a:p>
        </p:txBody>
      </p:sp>
      <p:pic>
        <p:nvPicPr>
          <p:cNvPr id="48"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890" y="191296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377" y="191296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8286" y="191296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0374" y="191296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2258" y="2365590"/>
            <a:ext cx="360000" cy="34773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7"/>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94646" y="2372385"/>
            <a:ext cx="360000" cy="347737"/>
          </a:xfrm>
          <a:prstGeom prst="rect">
            <a:avLst/>
          </a:prstGeom>
          <a:noFill/>
          <a:extLst>
            <a:ext uri="{909E8E84-426E-40DD-AFC4-6F175D3DCCD1}">
              <a14:hiddenFill xmlns:a14="http://schemas.microsoft.com/office/drawing/2010/main">
                <a:solidFill>
                  <a:srgbClr val="FFFFFF"/>
                </a:solidFill>
              </a14:hiddenFill>
            </a:ext>
          </a:extLst>
        </p:spPr>
      </p:pic>
      <p:pic>
        <p:nvPicPr>
          <p:cNvPr id="67" name="図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2282" y="2336799"/>
            <a:ext cx="360000" cy="375091"/>
          </a:xfrm>
          <a:prstGeom prst="rect">
            <a:avLst/>
          </a:prstGeom>
        </p:spPr>
      </p:pic>
      <p:pic>
        <p:nvPicPr>
          <p:cNvPr id="68" name="図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6165" y="2371036"/>
            <a:ext cx="360000" cy="362314"/>
          </a:xfrm>
          <a:prstGeom prst="rect">
            <a:avLst/>
          </a:prstGeom>
        </p:spPr>
      </p:pic>
      <p:pic>
        <p:nvPicPr>
          <p:cNvPr id="69" name="図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5421" y="2374987"/>
            <a:ext cx="360000" cy="362314"/>
          </a:xfrm>
          <a:prstGeom prst="rect">
            <a:avLst/>
          </a:prstGeom>
        </p:spPr>
      </p:pic>
      <p:pic>
        <p:nvPicPr>
          <p:cNvPr id="70" name="図 6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6773" y="1912968"/>
            <a:ext cx="360000" cy="360000"/>
          </a:xfrm>
          <a:prstGeom prst="rect">
            <a:avLst/>
          </a:prstGeom>
        </p:spPr>
      </p:pic>
    </p:spTree>
    <p:extLst>
      <p:ext uri="{BB962C8B-B14F-4D97-AF65-F5344CB8AC3E}">
        <p14:creationId xmlns:p14="http://schemas.microsoft.com/office/powerpoint/2010/main" val="36588294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47</a:t>
            </a:fld>
            <a:endParaRPr lang="ja-JP" altLang="en-US" dirty="0">
              <a:solidFill>
                <a:prstClr val="black"/>
              </a:solidFill>
            </a:endParaRPr>
          </a:p>
        </p:txBody>
      </p:sp>
      <p:sp>
        <p:nvSpPr>
          <p:cNvPr id="2" name="正方形/長方形 1"/>
          <p:cNvSpPr/>
          <p:nvPr/>
        </p:nvSpPr>
        <p:spPr>
          <a:xfrm>
            <a:off x="323527" y="1649984"/>
            <a:ext cx="8515510" cy="298543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（１）安全・安心の確保</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が有する多様な機能が、自然災害によって致命的な被害を負わないだけの「強さ」と、被災後も、地域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活動や経済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活動が可能な限り速やかに回復し、成長を持続することができるだけの「しなやかさ」を併せ持った地域・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社会づくり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を進めることが必要です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。また、地域の高齢化が進む中、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地震・津波・風水害などの様々な災害に対応する上で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防災力の向上を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はじめ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ソフト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・ハード両面にわたる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対策が必要です。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府民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の安全・安心の確保には治安・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視点も欠かせません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t>高齢者</a:t>
            </a:r>
            <a:r>
              <a:rPr lang="ja-JP" altLang="en-US" sz="1400" dirty="0"/>
              <a:t>に対する特殊</a:t>
            </a:r>
            <a:r>
              <a:rPr lang="ja-JP" altLang="en-US" sz="1400" dirty="0" smtClean="0"/>
              <a:t>詐欺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、子どもや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女性に対する性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犯罪は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依然として高水準で推移しています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。交通事故も同様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です。これらの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犯罪や事故等の抑止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のため、地域ぐるみ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での防犯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充実や啓発が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重要です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大規模災害に備え、起きてはならない最悪の事態を想定のうえ、これらの事態を確実に回避するために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に「大阪府国土強靭化計画」を策定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年３月</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には大阪府北部を震源とする地震や平成</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年台風第</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号などの災害で顕在化した課題へ対応していくため、出勤及び帰宅困難者への対応や訪日外国人への対応</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などを踏まえ改訂を行いました。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計画で位置付けた最悪の事態を回避するために必要な施策の推進を図ります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23527" y="659885"/>
            <a:ext cx="8515510" cy="1013490"/>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地震による被害予測</a:t>
            </a:r>
            <a:r>
              <a:rPr lang="ja-JP" altLang="en-US" sz="1050" b="1" dirty="0" smtClean="0">
                <a:solidFill>
                  <a:schemeClr val="tx1"/>
                </a:solidFill>
              </a:rPr>
              <a:t>（人的被害</a:t>
            </a:r>
            <a:r>
              <a:rPr lang="en-US" altLang="ja-JP" sz="1050" b="1" dirty="0" smtClean="0">
                <a:solidFill>
                  <a:schemeClr val="tx1"/>
                </a:solidFill>
              </a:rPr>
              <a:t>(</a:t>
            </a:r>
            <a:r>
              <a:rPr lang="ja-JP" altLang="en-US" sz="1050" b="1" dirty="0" smtClean="0">
                <a:solidFill>
                  <a:schemeClr val="tx1"/>
                </a:solidFill>
              </a:rPr>
              <a:t>死者数</a:t>
            </a:r>
            <a:r>
              <a:rPr lang="en-US" altLang="ja-JP" sz="1050" b="1" dirty="0" smtClean="0">
                <a:solidFill>
                  <a:schemeClr val="tx1"/>
                </a:solidFill>
              </a:rPr>
              <a:t>)</a:t>
            </a:r>
            <a:r>
              <a:rPr lang="ja-JP" altLang="en-US" sz="1050" b="1" dirty="0" smtClean="0">
                <a:solidFill>
                  <a:schemeClr val="tx1"/>
                </a:solidFill>
              </a:rPr>
              <a:t>）</a:t>
            </a:r>
            <a:r>
              <a:rPr lang="ja-JP" altLang="en-US" sz="1400" b="1" dirty="0" smtClean="0">
                <a:solidFill>
                  <a:schemeClr val="tx1"/>
                </a:solidFill>
              </a:rPr>
              <a:t>：</a:t>
            </a:r>
            <a:endParaRPr lang="en-US" altLang="ja-JP" sz="1400" b="1" dirty="0" smtClean="0">
              <a:solidFill>
                <a:schemeClr val="tx1"/>
              </a:solidFill>
            </a:endParaRPr>
          </a:p>
          <a:p>
            <a:r>
              <a:rPr lang="ja-JP" altLang="en-US" sz="1400" b="1" dirty="0">
                <a:solidFill>
                  <a:schemeClr val="tx1"/>
                </a:solidFill>
              </a:rPr>
              <a:t>　</a:t>
            </a:r>
            <a:r>
              <a:rPr lang="ja-JP" altLang="en-US" sz="1400" b="1" dirty="0" smtClean="0">
                <a:solidFill>
                  <a:schemeClr val="tx1"/>
                </a:solidFill>
              </a:rPr>
              <a:t>　　　　　　　　　　　　約</a:t>
            </a:r>
            <a:r>
              <a:rPr lang="en-US" altLang="ja-JP" sz="1400" b="1" dirty="0" smtClean="0">
                <a:solidFill>
                  <a:schemeClr val="tx1"/>
                </a:solidFill>
              </a:rPr>
              <a:t>134,000</a:t>
            </a:r>
            <a:r>
              <a:rPr lang="ja-JP" altLang="en-US" sz="1400" b="1" dirty="0" smtClean="0">
                <a:solidFill>
                  <a:schemeClr val="tx1"/>
                </a:solidFill>
              </a:rPr>
              <a:t>人（</a:t>
            </a:r>
            <a:r>
              <a:rPr lang="en-US" altLang="ja-JP" sz="1400" b="1" dirty="0" smtClean="0">
                <a:solidFill>
                  <a:schemeClr val="tx1"/>
                </a:solidFill>
              </a:rPr>
              <a:t>2013</a:t>
            </a:r>
            <a:r>
              <a:rPr lang="ja-JP" altLang="en-US" sz="1400" b="1" dirty="0" smtClean="0">
                <a:solidFill>
                  <a:schemeClr val="tx1"/>
                </a:solidFill>
              </a:rPr>
              <a:t>年度公表） ➡　限りなくゼロに（</a:t>
            </a:r>
            <a:r>
              <a:rPr lang="en-US" altLang="ja-JP" sz="1400" b="1" dirty="0" smtClean="0">
                <a:solidFill>
                  <a:schemeClr val="tx1"/>
                </a:solidFill>
              </a:rPr>
              <a:t>2024</a:t>
            </a:r>
            <a:r>
              <a:rPr lang="ja-JP" altLang="en-US" sz="1400" b="1" dirty="0" smtClean="0">
                <a:solidFill>
                  <a:schemeClr val="tx1"/>
                </a:solidFill>
              </a:rPr>
              <a:t>年まで</a:t>
            </a:r>
            <a:r>
              <a:rPr lang="en-US" altLang="ja-JP" sz="1400" b="1" dirty="0" smtClean="0">
                <a:solidFill>
                  <a:schemeClr val="tx1"/>
                </a:solidFill>
              </a:rPr>
              <a:t>】</a:t>
            </a:r>
          </a:p>
          <a:p>
            <a:r>
              <a:rPr kumimoji="1" lang="ja-JP" altLang="en-US" sz="1400" dirty="0" smtClean="0">
                <a:solidFill>
                  <a:schemeClr val="tx1"/>
                </a:solidFill>
              </a:rPr>
              <a:t>＜参考指標＞特殊詐欺の認知件数、性犯罪の認知件数</a:t>
            </a:r>
            <a:endParaRPr kumimoji="1" lang="en-US" altLang="ja-JP" sz="1400" dirty="0" smtClean="0">
              <a:solidFill>
                <a:schemeClr val="tx1"/>
              </a:solidFill>
            </a:endParaRPr>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graphicFrame>
        <p:nvGraphicFramePr>
          <p:cNvPr id="33" name="グラフ 32"/>
          <p:cNvGraphicFramePr/>
          <p:nvPr>
            <p:extLst>
              <p:ext uri="{D42A27DB-BD31-4B8C-83A1-F6EECF244321}">
                <p14:modId xmlns:p14="http://schemas.microsoft.com/office/powerpoint/2010/main" val="11269807"/>
              </p:ext>
            </p:extLst>
          </p:nvPr>
        </p:nvGraphicFramePr>
        <p:xfrm>
          <a:off x="4413422" y="4544841"/>
          <a:ext cx="3498455" cy="2304256"/>
        </p:xfrm>
        <a:graphic>
          <a:graphicData uri="http://schemas.openxmlformats.org/drawingml/2006/chart">
            <c:chart xmlns:c="http://schemas.openxmlformats.org/drawingml/2006/chart" xmlns:r="http://schemas.openxmlformats.org/officeDocument/2006/relationships" r:id="rId2"/>
          </a:graphicData>
        </a:graphic>
      </p:graphicFrame>
      <p:sp>
        <p:nvSpPr>
          <p:cNvPr id="35" name="正方形/長方形 34"/>
          <p:cNvSpPr/>
          <p:nvPr/>
        </p:nvSpPr>
        <p:spPr>
          <a:xfrm>
            <a:off x="4995385" y="4513228"/>
            <a:ext cx="4021076" cy="438582"/>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smtClean="0"/>
              <a:t>■　</a:t>
            </a:r>
            <a:r>
              <a:rPr lang="ja-JP" altLang="ja-JP" sz="1200" dirty="0" smtClean="0"/>
              <a:t>性</a:t>
            </a:r>
            <a:r>
              <a:rPr lang="ja-JP" altLang="ja-JP" sz="1200" dirty="0"/>
              <a:t>犯罪</a:t>
            </a:r>
            <a:r>
              <a:rPr lang="ja-JP" altLang="en-US" sz="1200" dirty="0"/>
              <a:t>の</a:t>
            </a:r>
            <a:r>
              <a:rPr lang="ja-JP" altLang="ja-JP" sz="1200" dirty="0"/>
              <a:t>認知</a:t>
            </a:r>
            <a:r>
              <a:rPr lang="ja-JP" altLang="ja-JP" sz="1200" dirty="0" smtClean="0"/>
              <a:t>件</a:t>
            </a:r>
            <a:r>
              <a:rPr lang="ja-JP" altLang="en-US" sz="1200" dirty="0" smtClean="0"/>
              <a:t>数　</a:t>
            </a:r>
            <a:endParaRPr lang="en-US" altLang="ja-JP" sz="1200" dirty="0" smtClean="0"/>
          </a:p>
          <a:p>
            <a:pPr>
              <a:defRPr sz="2160" b="1" i="0" u="none" strike="noStrike" kern="1200" baseline="0">
                <a:solidFill>
                  <a:prstClr val="black"/>
                </a:solidFill>
                <a:latin typeface="+mn-lt"/>
                <a:ea typeface="+mn-ea"/>
                <a:cs typeface="+mn-cs"/>
              </a:defRPr>
            </a:pPr>
            <a:r>
              <a:rPr lang="ja-JP" altLang="en-US" sz="1000" dirty="0" smtClean="0"/>
              <a:t>　　　</a:t>
            </a:r>
            <a:r>
              <a:rPr lang="en-US" altLang="ja-JP" sz="1000" dirty="0" smtClean="0"/>
              <a:t>(</a:t>
            </a:r>
            <a:r>
              <a:rPr lang="ja-JP" altLang="en-US" sz="1000" dirty="0" smtClean="0"/>
              <a:t>強制性交等</a:t>
            </a:r>
            <a:r>
              <a:rPr lang="en-US" altLang="ja-JP" sz="1000" dirty="0" smtClean="0"/>
              <a:t>(</a:t>
            </a:r>
            <a:r>
              <a:rPr lang="ja-JP" altLang="ja-JP" sz="1000" dirty="0" smtClean="0"/>
              <a:t>強姦</a:t>
            </a:r>
            <a:r>
              <a:rPr lang="en-US" altLang="ja-JP" sz="1000" dirty="0" smtClean="0"/>
              <a:t>)</a:t>
            </a:r>
            <a:r>
              <a:rPr lang="ja-JP" altLang="ja-JP" sz="1000" dirty="0" smtClean="0"/>
              <a:t>と</a:t>
            </a:r>
            <a:r>
              <a:rPr lang="ja-JP" altLang="ja-JP" sz="1000" dirty="0"/>
              <a:t>強制わいせつの認知件数の合計</a:t>
            </a:r>
            <a:r>
              <a:rPr lang="en-US" altLang="ja-JP" sz="1000" dirty="0"/>
              <a:t>)</a:t>
            </a:r>
            <a:endParaRPr lang="ja-JP" altLang="ja-JP" sz="1050" dirty="0"/>
          </a:p>
        </p:txBody>
      </p:sp>
      <p:sp>
        <p:nvSpPr>
          <p:cNvPr id="38" name="テキスト ボックス 37"/>
          <p:cNvSpPr txBox="1"/>
          <p:nvPr/>
        </p:nvSpPr>
        <p:spPr>
          <a:xfrm>
            <a:off x="4953481" y="6712625"/>
            <a:ext cx="3021460"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大阪府警察</a:t>
            </a:r>
            <a:r>
              <a:rPr lang="zh-TW" altLang="en-US" sz="700" dirty="0">
                <a:latin typeface="+mn-ea"/>
              </a:rPr>
              <a:t>　</a:t>
            </a:r>
            <a:r>
              <a:rPr lang="ja-JP" altLang="en-US" sz="700" dirty="0" smtClean="0">
                <a:latin typeface="+mn-ea"/>
              </a:rPr>
              <a:t>「</a:t>
            </a:r>
            <a:r>
              <a:rPr lang="zh-TW" altLang="en-US" sz="700" dirty="0" smtClean="0">
                <a:latin typeface="+mn-ea"/>
              </a:rPr>
              <a:t>犯罪統計</a:t>
            </a:r>
            <a:r>
              <a:rPr lang="ja-JP" altLang="en-US" sz="700" dirty="0" smtClean="0">
                <a:latin typeface="+mn-ea"/>
              </a:rPr>
              <a:t>」</a:t>
            </a:r>
            <a:r>
              <a:rPr lang="ja-JP" altLang="en-US" sz="700" dirty="0">
                <a:latin typeface="+mn-ea"/>
              </a:rPr>
              <a:t>（</a:t>
            </a:r>
            <a:r>
              <a:rPr lang="ja-JP" altLang="en-US" sz="700" dirty="0" smtClean="0">
                <a:latin typeface="+mn-ea"/>
              </a:rPr>
              <a:t>平成</a:t>
            </a:r>
            <a:r>
              <a:rPr lang="en-US" altLang="ja-JP" sz="700" dirty="0" smtClean="0">
                <a:latin typeface="+mn-ea"/>
              </a:rPr>
              <a:t>30</a:t>
            </a:r>
            <a:r>
              <a:rPr lang="ja-JP" altLang="en-US" sz="700" dirty="0" smtClean="0">
                <a:latin typeface="+mn-ea"/>
              </a:rPr>
              <a:t>年）</a:t>
            </a:r>
            <a:endParaRPr lang="ja-JP" altLang="en-US" sz="700" dirty="0">
              <a:latin typeface="+mn-ea"/>
            </a:endParaRPr>
          </a:p>
        </p:txBody>
      </p:sp>
      <p:sp>
        <p:nvSpPr>
          <p:cNvPr id="39" name="正方形/長方形 38"/>
          <p:cNvSpPr/>
          <p:nvPr/>
        </p:nvSpPr>
        <p:spPr>
          <a:xfrm>
            <a:off x="7846614" y="5695969"/>
            <a:ext cx="86697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bg2">
                    <a:lumMod val="50000"/>
                  </a:schemeClr>
                </a:solidFill>
              </a:rPr>
              <a:t>■</a:t>
            </a:r>
            <a:r>
              <a:rPr lang="ja-JP" altLang="en-US" sz="1200" dirty="0" smtClean="0">
                <a:solidFill>
                  <a:schemeClr val="tx1"/>
                </a:solidFill>
              </a:rPr>
              <a:t>・・大阪</a:t>
            </a:r>
          </a:p>
          <a:p>
            <a:pPr algn="ctr"/>
            <a:r>
              <a:rPr lang="ja-JP" altLang="en-US" sz="1200" dirty="0" smtClean="0">
                <a:solidFill>
                  <a:srgbClr val="FF0000"/>
                </a:solidFill>
              </a:rPr>
              <a:t>▲</a:t>
            </a:r>
            <a:r>
              <a:rPr kumimoji="1" lang="ja-JP" altLang="en-US" sz="1200" dirty="0" smtClean="0">
                <a:solidFill>
                  <a:schemeClr val="tx1"/>
                </a:solidFill>
              </a:rPr>
              <a:t>・・東京</a:t>
            </a:r>
            <a:endParaRPr kumimoji="1" lang="ja-JP" altLang="en-US" sz="1200" dirty="0">
              <a:solidFill>
                <a:schemeClr val="tx1"/>
              </a:solidFill>
            </a:endParaRPr>
          </a:p>
        </p:txBody>
      </p:sp>
      <p:sp>
        <p:nvSpPr>
          <p:cNvPr id="40" name="テキスト ボックス 39"/>
          <p:cNvSpPr txBox="1"/>
          <p:nvPr/>
        </p:nvSpPr>
        <p:spPr>
          <a:xfrm>
            <a:off x="7542893" y="6632501"/>
            <a:ext cx="495672" cy="200055"/>
          </a:xfrm>
          <a:prstGeom prst="rect">
            <a:avLst/>
          </a:prstGeom>
          <a:noFill/>
        </p:spPr>
        <p:txBody>
          <a:bodyPr wrap="square" rtlCol="0">
            <a:spAutoFit/>
          </a:bodyPr>
          <a:lstStyle/>
          <a:p>
            <a:pPr marL="185738" indent="-185738"/>
            <a:r>
              <a:rPr lang="ja-JP" altLang="en-US" sz="700" dirty="0" smtClean="0">
                <a:latin typeface="+mn-ea"/>
              </a:rPr>
              <a:t>（年）</a:t>
            </a:r>
            <a:endParaRPr lang="ja-JP" altLang="en-US" sz="700" dirty="0">
              <a:latin typeface="+mn-ea"/>
            </a:endParaRPr>
          </a:p>
        </p:txBody>
      </p:sp>
      <p:sp>
        <p:nvSpPr>
          <p:cNvPr id="42" name="テキスト ボックス 41"/>
          <p:cNvSpPr txBox="1"/>
          <p:nvPr/>
        </p:nvSpPr>
        <p:spPr>
          <a:xfrm>
            <a:off x="4688740" y="4688285"/>
            <a:ext cx="495672" cy="200055"/>
          </a:xfrm>
          <a:prstGeom prst="rect">
            <a:avLst/>
          </a:prstGeom>
          <a:noFill/>
        </p:spPr>
        <p:txBody>
          <a:bodyPr wrap="square" rtlCol="0">
            <a:spAutoFit/>
          </a:bodyPr>
          <a:lstStyle/>
          <a:p>
            <a:pPr marL="185738" indent="-185738"/>
            <a:r>
              <a:rPr lang="ja-JP" altLang="en-US" sz="700" dirty="0" smtClean="0">
                <a:latin typeface="+mn-ea"/>
              </a:rPr>
              <a:t>（</a:t>
            </a:r>
            <a:r>
              <a:rPr lang="ja-JP" altLang="en-US" sz="700" dirty="0">
                <a:latin typeface="+mn-ea"/>
              </a:rPr>
              <a:t>件</a:t>
            </a:r>
            <a:r>
              <a:rPr lang="ja-JP" altLang="en-US" sz="700" dirty="0" smtClean="0">
                <a:latin typeface="+mn-ea"/>
              </a:rPr>
              <a:t>）</a:t>
            </a:r>
            <a:endParaRPr lang="ja-JP" altLang="en-US" sz="700" dirty="0">
              <a:latin typeface="+mn-ea"/>
            </a:endParaRPr>
          </a:p>
        </p:txBody>
      </p:sp>
      <p:graphicFrame>
        <p:nvGraphicFramePr>
          <p:cNvPr id="32" name="グラフ 31"/>
          <p:cNvGraphicFramePr/>
          <p:nvPr>
            <p:extLst>
              <p:ext uri="{D42A27DB-BD31-4B8C-83A1-F6EECF244321}">
                <p14:modId xmlns:p14="http://schemas.microsoft.com/office/powerpoint/2010/main" val="3576378830"/>
              </p:ext>
            </p:extLst>
          </p:nvPr>
        </p:nvGraphicFramePr>
        <p:xfrm>
          <a:off x="-58181" y="4553513"/>
          <a:ext cx="4422599" cy="2304486"/>
        </p:xfrm>
        <a:graphic>
          <a:graphicData uri="http://schemas.openxmlformats.org/drawingml/2006/chart">
            <c:chart xmlns:c="http://schemas.openxmlformats.org/drawingml/2006/chart" xmlns:r="http://schemas.openxmlformats.org/officeDocument/2006/relationships" r:id="rId3"/>
          </a:graphicData>
        </a:graphic>
      </p:graphicFrame>
      <p:sp>
        <p:nvSpPr>
          <p:cNvPr id="36" name="正方形/長方形 35"/>
          <p:cNvSpPr/>
          <p:nvPr/>
        </p:nvSpPr>
        <p:spPr>
          <a:xfrm>
            <a:off x="943061" y="4624732"/>
            <a:ext cx="4021076" cy="276999"/>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smtClean="0"/>
              <a:t>■　特殊詐欺の認知件数</a:t>
            </a:r>
            <a:r>
              <a:rPr lang="ja-JP" altLang="en-US" sz="1000" dirty="0" smtClean="0"/>
              <a:t>（令和元年</a:t>
            </a:r>
            <a:r>
              <a:rPr lang="en-US" altLang="ja-JP" sz="1000" dirty="0" smtClean="0"/>
              <a:t>11</a:t>
            </a:r>
            <a:r>
              <a:rPr lang="ja-JP" altLang="en-US" sz="1000" dirty="0" smtClean="0"/>
              <a:t>月まで）</a:t>
            </a:r>
            <a:endParaRPr lang="ja-JP" altLang="ja-JP" sz="1000" dirty="0"/>
          </a:p>
        </p:txBody>
      </p:sp>
      <p:sp>
        <p:nvSpPr>
          <p:cNvPr id="45" name="テキスト ボックス 44"/>
          <p:cNvSpPr txBox="1"/>
          <p:nvPr/>
        </p:nvSpPr>
        <p:spPr>
          <a:xfrm>
            <a:off x="1238156" y="6664597"/>
            <a:ext cx="3021460" cy="200055"/>
          </a:xfrm>
          <a:prstGeom prst="rect">
            <a:avLst/>
          </a:prstGeom>
          <a:noFill/>
        </p:spPr>
        <p:txBody>
          <a:bodyPr wrap="square" rtlCol="0">
            <a:spAutoFit/>
          </a:bodyPr>
          <a:lstStyle/>
          <a:p>
            <a:pPr marL="185738" indent="-185738"/>
            <a:r>
              <a:rPr kumimoji="1" lang="ja-JP" altLang="en-US" sz="700" dirty="0" smtClean="0">
                <a:latin typeface="+mn-ea"/>
              </a:rPr>
              <a:t>出典：</a:t>
            </a:r>
            <a:r>
              <a:rPr lang="zh-TW" altLang="en-US" sz="700" dirty="0" smtClean="0">
                <a:latin typeface="+mn-ea"/>
              </a:rPr>
              <a:t>大阪府</a:t>
            </a:r>
            <a:r>
              <a:rPr lang="zh-TW" altLang="en-US" sz="700" dirty="0">
                <a:latin typeface="+mn-ea"/>
              </a:rPr>
              <a:t>警察　</a:t>
            </a:r>
            <a:r>
              <a:rPr lang="ja-JP" altLang="en-US" sz="700" dirty="0" smtClean="0">
                <a:latin typeface="+mn-ea"/>
              </a:rPr>
              <a:t>「</a:t>
            </a:r>
            <a:r>
              <a:rPr lang="zh-TW" altLang="en-US" sz="700" dirty="0" smtClean="0">
                <a:latin typeface="+mn-ea"/>
              </a:rPr>
              <a:t>犯罪統計</a:t>
            </a:r>
            <a:r>
              <a:rPr lang="ja-JP" altLang="en-US" sz="700" dirty="0" smtClean="0">
                <a:latin typeface="+mn-ea"/>
              </a:rPr>
              <a:t>」（令和元年）</a:t>
            </a:r>
            <a:endParaRPr kumimoji="1" lang="ja-JP" altLang="en-US" sz="700" dirty="0">
              <a:latin typeface="+mn-ea"/>
            </a:endParaRPr>
          </a:p>
        </p:txBody>
      </p:sp>
      <p:sp>
        <p:nvSpPr>
          <p:cNvPr id="41" name="テキスト ボックス 40"/>
          <p:cNvSpPr txBox="1"/>
          <p:nvPr/>
        </p:nvSpPr>
        <p:spPr>
          <a:xfrm>
            <a:off x="451699" y="4895027"/>
            <a:ext cx="495672" cy="200055"/>
          </a:xfrm>
          <a:prstGeom prst="rect">
            <a:avLst/>
          </a:prstGeom>
          <a:noFill/>
        </p:spPr>
        <p:txBody>
          <a:bodyPr wrap="square" rtlCol="0">
            <a:spAutoFit/>
          </a:bodyPr>
          <a:lstStyle/>
          <a:p>
            <a:pPr marL="185738" indent="-185738"/>
            <a:r>
              <a:rPr lang="ja-JP" altLang="en-US" sz="700" dirty="0" smtClean="0">
                <a:latin typeface="+mn-ea"/>
              </a:rPr>
              <a:t>（</a:t>
            </a:r>
            <a:r>
              <a:rPr lang="ja-JP" altLang="en-US" sz="700" dirty="0">
                <a:latin typeface="+mn-ea"/>
              </a:rPr>
              <a:t>件</a:t>
            </a:r>
            <a:r>
              <a:rPr lang="ja-JP" altLang="en-US" sz="700" dirty="0" smtClean="0">
                <a:latin typeface="+mn-ea"/>
              </a:rPr>
              <a:t>）</a:t>
            </a:r>
            <a:endParaRPr lang="ja-JP" altLang="en-US" sz="700" dirty="0">
              <a:latin typeface="+mn-ea"/>
            </a:endParaRPr>
          </a:p>
        </p:txBody>
      </p:sp>
      <p:sp>
        <p:nvSpPr>
          <p:cNvPr id="46" name="テキスト ボックス 45"/>
          <p:cNvSpPr txBox="1"/>
          <p:nvPr/>
        </p:nvSpPr>
        <p:spPr>
          <a:xfrm>
            <a:off x="3920510" y="4924446"/>
            <a:ext cx="495672" cy="200055"/>
          </a:xfrm>
          <a:prstGeom prst="rect">
            <a:avLst/>
          </a:prstGeom>
          <a:noFill/>
        </p:spPr>
        <p:txBody>
          <a:bodyPr wrap="square" rtlCol="0">
            <a:spAutoFit/>
          </a:bodyPr>
          <a:lstStyle/>
          <a:p>
            <a:pPr marL="185738" indent="-185738"/>
            <a:r>
              <a:rPr lang="ja-JP" altLang="en-US" sz="700" dirty="0" smtClean="0">
                <a:latin typeface="+mn-ea"/>
              </a:rPr>
              <a:t>（円）</a:t>
            </a:r>
            <a:endParaRPr lang="ja-JP" altLang="en-US" sz="700" dirty="0">
              <a:latin typeface="+mn-ea"/>
            </a:endParaRPr>
          </a:p>
        </p:txBody>
      </p:sp>
    </p:spTree>
    <p:extLst>
      <p:ext uri="{BB962C8B-B14F-4D97-AF65-F5344CB8AC3E}">
        <p14:creationId xmlns:p14="http://schemas.microsoft.com/office/powerpoint/2010/main" val="38172910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48</a:t>
            </a:fld>
            <a:endParaRPr lang="ja-JP" altLang="en-US" dirty="0">
              <a:solidFill>
                <a:prstClr val="black"/>
              </a:solidFill>
            </a:endParaRPr>
          </a:p>
        </p:txBody>
      </p:sp>
      <p:sp>
        <p:nvSpPr>
          <p:cNvPr id="2" name="正方形/長方形 1"/>
          <p:cNvSpPr/>
          <p:nvPr/>
        </p:nvSpPr>
        <p:spPr>
          <a:xfrm>
            <a:off x="179512" y="784248"/>
            <a:ext cx="5261773" cy="3062377"/>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南海トラフ巨大地震はもとより、土砂災害、風水害等の自然災害から府民の生命・財産を守るため、計画的な災害対策等を進めるとともに、防災・減災を図る観点から、地域コミュニティに貢献する自主防災組織や消防団等の充実強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の利活用の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推進等により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、地域の住民自らが地域防災の担い手となる環境整備の充実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防災力の強化を図ります。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を見据え、防潮堤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の強化や道路・鉄道の耐震性強化、密集市街地の解消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住宅・建築物の耐震化の促進、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公園の整備と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いったハード対策を着実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集中豪雨が頻発する近年の状況を鑑み、まちづくりと連携した総合的な治水対策、土砂災害対策を実施するとともに、住民の自主的な避難行動の促進のため、防災情報の収集、発信機能の高度化を図ります。</a:t>
            </a:r>
          </a:p>
        </p:txBody>
      </p:sp>
      <p:grpSp>
        <p:nvGrpSpPr>
          <p:cNvPr id="10" name="グループ化 9"/>
          <p:cNvGrpSpPr>
            <a:grpSpLocks noChangeAspect="1"/>
          </p:cNvGrpSpPr>
          <p:nvPr/>
        </p:nvGrpSpPr>
        <p:grpSpPr>
          <a:xfrm>
            <a:off x="6426291" y="3539632"/>
            <a:ext cx="2538198" cy="2864091"/>
            <a:chOff x="6338198" y="2374020"/>
            <a:chExt cx="2266249" cy="2557224"/>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38198" y="2374020"/>
              <a:ext cx="2266249" cy="255722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00392" y="4221088"/>
              <a:ext cx="429621" cy="59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6284511" y="3258215"/>
            <a:ext cx="1980029" cy="276999"/>
          </a:xfrm>
          <a:prstGeom prst="rect">
            <a:avLst/>
          </a:prstGeom>
        </p:spPr>
        <p:txBody>
          <a:bodyPr wrap="none">
            <a:spAutoFit/>
          </a:bodyPr>
          <a:lstStyle/>
          <a:p>
            <a:r>
              <a:rPr lang="ja-JP" altLang="en-US" sz="1200" dirty="0" smtClean="0"/>
              <a:t>■　大阪府</a:t>
            </a:r>
            <a:r>
              <a:rPr lang="ja-JP" altLang="en-US" sz="1200" dirty="0"/>
              <a:t>津波浸水想定図</a:t>
            </a:r>
          </a:p>
        </p:txBody>
      </p:sp>
      <p:sp>
        <p:nvSpPr>
          <p:cNvPr id="12" name="テキスト ボックス 11"/>
          <p:cNvSpPr txBox="1"/>
          <p:nvPr/>
        </p:nvSpPr>
        <p:spPr>
          <a:xfrm>
            <a:off x="6300192" y="6433599"/>
            <a:ext cx="3021460" cy="307777"/>
          </a:xfrm>
          <a:prstGeom prst="rect">
            <a:avLst/>
          </a:prstGeom>
          <a:noFill/>
        </p:spPr>
        <p:txBody>
          <a:bodyPr wrap="square" rtlCol="0">
            <a:spAutoFit/>
          </a:bodyPr>
          <a:lstStyle/>
          <a:p>
            <a:pPr marL="185738" indent="-185738"/>
            <a:r>
              <a:rPr lang="ja-JP" altLang="en-US" sz="700" dirty="0">
                <a:latin typeface="+mn-ea"/>
              </a:rPr>
              <a:t>出典</a:t>
            </a:r>
            <a:r>
              <a:rPr lang="ja-JP" altLang="en-US" sz="700" dirty="0" smtClean="0">
                <a:latin typeface="+mn-ea"/>
              </a:rPr>
              <a:t>：</a:t>
            </a:r>
            <a:r>
              <a:rPr lang="ja-JP" altLang="en-US" sz="700" dirty="0">
                <a:latin typeface="+mn-ea"/>
              </a:rPr>
              <a:t>大阪府</a:t>
            </a:r>
            <a:r>
              <a:rPr lang="ja-JP" altLang="en-US" sz="700" dirty="0" smtClean="0">
                <a:latin typeface="+mn-ea"/>
              </a:rPr>
              <a:t>危機管理室</a:t>
            </a:r>
            <a:endParaRPr lang="en-US" altLang="ja-JP" sz="700" dirty="0" smtClean="0">
              <a:latin typeface="+mn-ea"/>
            </a:endParaRPr>
          </a:p>
          <a:p>
            <a:pPr marL="185738" indent="-185738"/>
            <a:r>
              <a:rPr lang="ja-JP" altLang="en-US" sz="700" dirty="0" smtClean="0">
                <a:latin typeface="+mn-ea"/>
              </a:rPr>
              <a:t>　　　　「大阪府津波</a:t>
            </a:r>
            <a:r>
              <a:rPr lang="ja-JP" altLang="en-US" sz="700" dirty="0">
                <a:latin typeface="+mn-ea"/>
              </a:rPr>
              <a:t>浸水</a:t>
            </a:r>
            <a:r>
              <a:rPr lang="ja-JP" altLang="en-US" sz="700" dirty="0" smtClean="0">
                <a:latin typeface="+mn-ea"/>
              </a:rPr>
              <a:t>想定」（</a:t>
            </a:r>
            <a:r>
              <a:rPr lang="ja-JP" altLang="en-US" sz="700" dirty="0">
                <a:latin typeface="+mn-ea"/>
              </a:rPr>
              <a:t>平成</a:t>
            </a:r>
            <a:r>
              <a:rPr lang="en-US" altLang="ja-JP" sz="700" dirty="0">
                <a:latin typeface="+mn-ea"/>
              </a:rPr>
              <a:t>25</a:t>
            </a:r>
            <a:r>
              <a:rPr lang="ja-JP" altLang="en-US" sz="700" dirty="0" smtClean="0">
                <a:latin typeface="+mn-ea"/>
              </a:rPr>
              <a:t>年）</a:t>
            </a:r>
            <a:endParaRPr kumimoji="1" lang="ja-JP" altLang="en-US" sz="700" dirty="0">
              <a:latin typeface="+mn-ea"/>
            </a:endParaRPr>
          </a:p>
        </p:txBody>
      </p:sp>
      <p:sp>
        <p:nvSpPr>
          <p:cNvPr id="21" name="正方形/長方形 20"/>
          <p:cNvSpPr/>
          <p:nvPr/>
        </p:nvSpPr>
        <p:spPr>
          <a:xfrm>
            <a:off x="5506249" y="2731795"/>
            <a:ext cx="3466162" cy="415498"/>
          </a:xfrm>
          <a:prstGeom prst="rect">
            <a:avLst/>
          </a:prstGeom>
        </p:spPr>
        <p:txBody>
          <a:bodyPr wrap="square">
            <a:spAutoFit/>
          </a:bodyPr>
          <a:lstStyle/>
          <a:p>
            <a:r>
              <a:rPr lang="ja-JP" altLang="ja-JP" sz="700" dirty="0"/>
              <a:t>※１…「早期避難率低」の場合（避難開始が発災</a:t>
            </a:r>
            <a:r>
              <a:rPr lang="en-US" altLang="ja-JP" sz="700" dirty="0"/>
              <a:t>5</a:t>
            </a:r>
            <a:r>
              <a:rPr lang="ja-JP" altLang="ja-JP" sz="700" dirty="0"/>
              <a:t>分後</a:t>
            </a:r>
            <a:r>
              <a:rPr lang="en-US" altLang="ja-JP" sz="700" dirty="0"/>
              <a:t>:20</a:t>
            </a:r>
            <a:r>
              <a:rPr lang="ja-JP" altLang="ja-JP" sz="700" dirty="0"/>
              <a:t>％、</a:t>
            </a:r>
            <a:r>
              <a:rPr lang="en-US" altLang="ja-JP" sz="700" dirty="0"/>
              <a:t>15</a:t>
            </a:r>
            <a:r>
              <a:rPr lang="ja-JP" altLang="ja-JP" sz="700" dirty="0"/>
              <a:t>分後</a:t>
            </a:r>
            <a:r>
              <a:rPr lang="en-US" altLang="ja-JP" sz="700" dirty="0"/>
              <a:t>:50</a:t>
            </a:r>
            <a:r>
              <a:rPr lang="ja-JP" altLang="ja-JP" sz="700" dirty="0"/>
              <a:t>％</a:t>
            </a:r>
            <a:r>
              <a:rPr lang="ja-JP" altLang="ja-JP" sz="700" dirty="0" smtClean="0"/>
              <a:t>、津波到</a:t>
            </a:r>
            <a:r>
              <a:rPr lang="ja-JP" altLang="en-US" sz="700" dirty="0" smtClean="0"/>
              <a:t>　　　　　</a:t>
            </a:r>
            <a:endParaRPr lang="en-US" altLang="ja-JP" sz="700" dirty="0" smtClean="0"/>
          </a:p>
          <a:p>
            <a:r>
              <a:rPr lang="ja-JP" altLang="en-US" sz="700" dirty="0"/>
              <a:t>　</a:t>
            </a:r>
            <a:r>
              <a:rPr lang="ja-JP" altLang="en-US" sz="700" dirty="0" smtClean="0"/>
              <a:t>　　　　</a:t>
            </a:r>
            <a:r>
              <a:rPr lang="ja-JP" altLang="ja-JP" sz="700" dirty="0" smtClean="0"/>
              <a:t>達後あるいは避難しな</a:t>
            </a:r>
            <a:r>
              <a:rPr lang="ja-JP" altLang="en-US" sz="700" dirty="0" smtClean="0"/>
              <a:t>い</a:t>
            </a:r>
            <a:r>
              <a:rPr lang="en-US" altLang="ja-JP" sz="700" dirty="0" smtClean="0"/>
              <a:t>:</a:t>
            </a:r>
            <a:r>
              <a:rPr lang="en-US" altLang="ja-JP" sz="700" dirty="0"/>
              <a:t>30</a:t>
            </a:r>
            <a:r>
              <a:rPr lang="ja-JP" altLang="ja-JP" sz="700" dirty="0"/>
              <a:t>％</a:t>
            </a:r>
            <a:r>
              <a:rPr lang="ja-JP" altLang="ja-JP" sz="700" dirty="0" smtClean="0"/>
              <a:t>）</a:t>
            </a:r>
            <a:endParaRPr lang="en-US" altLang="ja-JP" sz="700" dirty="0" smtClean="0"/>
          </a:p>
          <a:p>
            <a:r>
              <a:rPr lang="ja-JP" altLang="ja-JP" sz="700" dirty="0" smtClean="0"/>
              <a:t>※</a:t>
            </a:r>
            <a:r>
              <a:rPr lang="ja-JP" altLang="ja-JP" sz="700" dirty="0"/>
              <a:t>２…「避難迅速化」の場合（避難開始が発災</a:t>
            </a:r>
            <a:r>
              <a:rPr lang="en-US" altLang="ja-JP" sz="700" dirty="0"/>
              <a:t>5</a:t>
            </a:r>
            <a:r>
              <a:rPr lang="ja-JP" altLang="ja-JP" sz="700" dirty="0"/>
              <a:t>分後</a:t>
            </a:r>
            <a:r>
              <a:rPr lang="en-US" altLang="ja-JP" sz="700" dirty="0"/>
              <a:t>:100</a:t>
            </a:r>
            <a:r>
              <a:rPr lang="ja-JP" altLang="ja-JP" sz="700" dirty="0"/>
              <a:t>％）</a:t>
            </a:r>
          </a:p>
        </p:txBody>
      </p:sp>
      <p:sp>
        <p:nvSpPr>
          <p:cNvPr id="22" name="正方形/長方形 21"/>
          <p:cNvSpPr/>
          <p:nvPr/>
        </p:nvSpPr>
        <p:spPr>
          <a:xfrm>
            <a:off x="179512" y="3877478"/>
            <a:ext cx="6079005" cy="2477601"/>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発災後の迅速かつ的確な初動対応に向け、資機材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の充実等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を含めた応急災害対策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の強化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実践的な避難訓練や教職員に対する研修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の実施など、学校・地域における防災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教育の充実を図り、子どもたちが自らの命を守り抜く力の育成を図ります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まちの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安全や治安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の確保に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は、市町村をはじめ、地域のあらゆる方々と連携し、また、その資源を活用することで地域防犯力を向上させるとともに、活動を地域に根付かせ、さらに活性化し、息の長い自律的な活動へとつなげ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交通事故を未然に防止し、誰もが安全で安心できる交通環境を整備するため、歩行者、自転車通行空間の確保などの交通安全対策を着実に実施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また、防犯教育や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交通安全教育を通じて、子どもたちの安全を確保します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5475193" y="632882"/>
            <a:ext cx="3057247" cy="276999"/>
          </a:xfrm>
          <a:prstGeom prst="rect">
            <a:avLst/>
          </a:prstGeom>
        </p:spPr>
        <p:txBody>
          <a:bodyPr wrap="none">
            <a:spAutoFit/>
          </a:bodyPr>
          <a:lstStyle/>
          <a:p>
            <a:r>
              <a:rPr lang="ja-JP" altLang="en-US" sz="1200" dirty="0" smtClean="0"/>
              <a:t>■　被害軽減目標（人的被害（死者数））</a:t>
            </a:r>
            <a:endParaRPr lang="ja-JP" altLang="en-US" sz="1200" dirty="0"/>
          </a:p>
        </p:txBody>
      </p:sp>
      <p:sp>
        <p:nvSpPr>
          <p:cNvPr id="24" name="テキスト ボックス 23"/>
          <p:cNvSpPr txBox="1"/>
          <p:nvPr/>
        </p:nvSpPr>
        <p:spPr>
          <a:xfrm>
            <a:off x="5508104" y="3074953"/>
            <a:ext cx="3562767"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大阪府「</a:t>
            </a:r>
            <a:r>
              <a:rPr kumimoji="1" lang="ja-JP" altLang="en-US" sz="700" dirty="0" smtClean="0">
                <a:latin typeface="+mn-ea"/>
              </a:rPr>
              <a:t>新・大阪府地震防災アクションプラン」（</a:t>
            </a:r>
            <a:r>
              <a:rPr lang="en-US" altLang="ja-JP" sz="700" dirty="0" smtClean="0">
                <a:latin typeface="+mn-ea"/>
              </a:rPr>
              <a:t>2016</a:t>
            </a:r>
            <a:r>
              <a:rPr kumimoji="1" lang="ja-JP" altLang="en-US" sz="700" dirty="0" smtClean="0">
                <a:latin typeface="+mn-ea"/>
              </a:rPr>
              <a:t>年）</a:t>
            </a:r>
            <a:endParaRPr kumimoji="1" lang="ja-JP" altLang="en-US" sz="700" dirty="0">
              <a:latin typeface="+mn-ea"/>
            </a:endParaRP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369" y="895821"/>
            <a:ext cx="3434695" cy="187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6294548" y="2479110"/>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178044" y="2416548"/>
            <a:ext cx="1008112" cy="184666"/>
          </a:xfrm>
          <a:prstGeom prst="rect">
            <a:avLst/>
          </a:prstGeom>
          <a:noFill/>
        </p:spPr>
        <p:txBody>
          <a:bodyPr wrap="square" rtlCol="0">
            <a:spAutoFit/>
          </a:bodyPr>
          <a:lstStyle/>
          <a:p>
            <a:pPr marL="185738" indent="-185738"/>
            <a:r>
              <a:rPr kumimoji="1" lang="ja-JP" altLang="en-US" sz="600" dirty="0" smtClean="0">
                <a:latin typeface="HG丸ｺﾞｼｯｸM-PRO" panose="020F0600000000000000" pitchFamily="50" charset="-128"/>
                <a:ea typeface="HG丸ｺﾞｼｯｸM-PRO" panose="020F0600000000000000" pitchFamily="50" charset="-128"/>
              </a:rPr>
              <a:t>現況</a:t>
            </a:r>
            <a:r>
              <a:rPr kumimoji="1" lang="ja-JP" altLang="en-US" sz="500" dirty="0" smtClean="0">
                <a:latin typeface="HG丸ｺﾞｼｯｸM-PRO" panose="020F0600000000000000" pitchFamily="50" charset="-128"/>
                <a:ea typeface="HG丸ｺﾞｼｯｸM-PRO" panose="020F0600000000000000" pitchFamily="50" charset="-128"/>
              </a:rPr>
              <a:t>（</a:t>
            </a:r>
            <a:r>
              <a:rPr kumimoji="1" lang="en-US" altLang="ja-JP" sz="500" dirty="0" smtClean="0">
                <a:latin typeface="HG丸ｺﾞｼｯｸM-PRO" panose="020F0600000000000000" pitchFamily="50" charset="-128"/>
                <a:ea typeface="HG丸ｺﾞｼｯｸM-PRO" panose="020F0600000000000000" pitchFamily="50" charset="-128"/>
              </a:rPr>
              <a:t>2013</a:t>
            </a:r>
            <a:r>
              <a:rPr kumimoji="1" lang="ja-JP" altLang="en-US" sz="500" dirty="0" smtClean="0">
                <a:latin typeface="HG丸ｺﾞｼｯｸM-PRO" panose="020F0600000000000000" pitchFamily="50" charset="-128"/>
                <a:ea typeface="HG丸ｺﾞｼｯｸM-PRO" panose="020F0600000000000000" pitchFamily="50" charset="-128"/>
              </a:rPr>
              <a:t>年公表）</a:t>
            </a:r>
            <a:endParaRPr kumimoji="1" lang="ja-JP" altLang="en-US" sz="500" dirty="0">
              <a:latin typeface="HG丸ｺﾞｼｯｸM-PRO" panose="020F0600000000000000" pitchFamily="50" charset="-128"/>
              <a:ea typeface="HG丸ｺﾞｼｯｸM-PRO" panose="020F0600000000000000" pitchFamily="50" charset="-128"/>
            </a:endParaRPr>
          </a:p>
        </p:txBody>
      </p:sp>
      <p:sp>
        <p:nvSpPr>
          <p:cNvPr id="30" name="正方形/長方形 29"/>
          <p:cNvSpPr/>
          <p:nvPr/>
        </p:nvSpPr>
        <p:spPr>
          <a:xfrm>
            <a:off x="6998403" y="2483496"/>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965987" y="2419812"/>
            <a:ext cx="692689" cy="184666"/>
          </a:xfrm>
          <a:prstGeom prst="rect">
            <a:avLst/>
          </a:prstGeom>
          <a:noFill/>
        </p:spPr>
        <p:txBody>
          <a:bodyPr wrap="square" rtlCol="0">
            <a:spAutoFit/>
          </a:bodyPr>
          <a:lstStyle/>
          <a:p>
            <a:pPr marL="185738" indent="-185738"/>
            <a:r>
              <a:rPr kumimoji="1" lang="ja-JP" altLang="en-US" sz="600" dirty="0" smtClean="0">
                <a:latin typeface="HG丸ｺﾞｼｯｸM-PRO" panose="020F0600000000000000" pitchFamily="50" charset="-128"/>
                <a:ea typeface="HG丸ｺﾞｼｯｸM-PRO" panose="020F0600000000000000" pitchFamily="50" charset="-128"/>
              </a:rPr>
              <a:t>（</a:t>
            </a:r>
            <a:r>
              <a:rPr kumimoji="1" lang="en-US" altLang="ja-JP" sz="600" dirty="0" smtClean="0">
                <a:latin typeface="HG丸ｺﾞｼｯｸM-PRO" panose="020F0600000000000000" pitchFamily="50" charset="-128"/>
                <a:ea typeface="HG丸ｺﾞｼｯｸM-PRO" panose="020F0600000000000000" pitchFamily="50" charset="-128"/>
              </a:rPr>
              <a:t>2017</a:t>
            </a:r>
            <a:r>
              <a:rPr kumimoji="1" lang="ja-JP" altLang="en-US" sz="600" dirty="0" smtClean="0">
                <a:latin typeface="HG丸ｺﾞｼｯｸM-PRO" panose="020F0600000000000000" pitchFamily="50" charset="-128"/>
                <a:ea typeface="HG丸ｺﾞｼｯｸM-PRO" panose="020F0600000000000000" pitchFamily="50" charset="-128"/>
              </a:rPr>
              <a:t>年）</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31" name="正方形/長方形 30"/>
          <p:cNvSpPr/>
          <p:nvPr/>
        </p:nvSpPr>
        <p:spPr>
          <a:xfrm>
            <a:off x="8383365" y="2483496"/>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8332941" y="2410286"/>
            <a:ext cx="692689" cy="184666"/>
          </a:xfrm>
          <a:prstGeom prst="rect">
            <a:avLst/>
          </a:prstGeom>
          <a:noFill/>
        </p:spPr>
        <p:txBody>
          <a:bodyPr wrap="square" rtlCol="0">
            <a:spAutoFit/>
          </a:bodyPr>
          <a:lstStyle/>
          <a:p>
            <a:pPr marL="185738" indent="-185738"/>
            <a:r>
              <a:rPr kumimoji="1" lang="ja-JP" altLang="en-US" sz="600" dirty="0" smtClean="0">
                <a:latin typeface="HG丸ｺﾞｼｯｸM-PRO" panose="020F0600000000000000" pitchFamily="50" charset="-128"/>
                <a:ea typeface="HG丸ｺﾞｼｯｸM-PRO" panose="020F0600000000000000" pitchFamily="50" charset="-128"/>
              </a:rPr>
              <a:t>（</a:t>
            </a:r>
            <a:r>
              <a:rPr kumimoji="1" lang="en-US" altLang="ja-JP" sz="600" dirty="0" smtClean="0">
                <a:latin typeface="HG丸ｺﾞｼｯｸM-PRO" panose="020F0600000000000000" pitchFamily="50" charset="-128"/>
                <a:ea typeface="HG丸ｺﾞｼｯｸM-PRO" panose="020F0600000000000000" pitchFamily="50" charset="-128"/>
              </a:rPr>
              <a:t>2024</a:t>
            </a:r>
            <a:r>
              <a:rPr kumimoji="1" lang="ja-JP" altLang="en-US" sz="600" dirty="0" smtClean="0">
                <a:latin typeface="HG丸ｺﾞｼｯｸM-PRO" panose="020F0600000000000000" pitchFamily="50" charset="-128"/>
                <a:ea typeface="HG丸ｺﾞｼｯｸM-PRO" panose="020F0600000000000000" pitchFamily="50" charset="-128"/>
              </a:rPr>
              <a:t>年）</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34" name="正方形/長方形 33"/>
          <p:cNvSpPr/>
          <p:nvPr/>
        </p:nvSpPr>
        <p:spPr>
          <a:xfrm>
            <a:off x="7077155" y="1553761"/>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8407808" y="2109662"/>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7149216" y="1505122"/>
            <a:ext cx="692689" cy="169277"/>
          </a:xfrm>
          <a:prstGeom prst="rect">
            <a:avLst/>
          </a:prstGeom>
          <a:noFill/>
        </p:spPr>
        <p:txBody>
          <a:bodyPr wrap="square" rtlCol="0">
            <a:spAutoFit/>
          </a:bodyPr>
          <a:lstStyle/>
          <a:p>
            <a:pPr marL="185738" indent="-185738"/>
            <a:r>
              <a:rPr kumimoji="1" lang="ja-JP" altLang="en-US" sz="500" dirty="0" smtClean="0">
                <a:latin typeface="ＭＳ Ｐ明朝" panose="02020600040205080304" pitchFamily="18" charset="-128"/>
                <a:ea typeface="ＭＳ Ｐ明朝" panose="02020600040205080304" pitchFamily="18" charset="-128"/>
              </a:rPr>
              <a:t>（</a:t>
            </a:r>
            <a:r>
              <a:rPr kumimoji="1" lang="en-US" altLang="ja-JP" sz="500" dirty="0" smtClean="0">
                <a:latin typeface="ＭＳ Ｐ明朝" panose="02020600040205080304" pitchFamily="18" charset="-128"/>
                <a:ea typeface="ＭＳ Ｐ明朝" panose="02020600040205080304" pitchFamily="18" charset="-128"/>
              </a:rPr>
              <a:t>2017</a:t>
            </a:r>
            <a:r>
              <a:rPr kumimoji="1" lang="ja-JP" altLang="en-US" sz="500" dirty="0" smtClean="0">
                <a:latin typeface="ＭＳ Ｐ明朝" panose="02020600040205080304" pitchFamily="18" charset="-128"/>
                <a:ea typeface="ＭＳ Ｐ明朝" panose="02020600040205080304" pitchFamily="18" charset="-128"/>
              </a:rPr>
              <a:t>年）</a:t>
            </a:r>
            <a:endParaRPr kumimoji="1" lang="ja-JP" altLang="en-US" sz="500" dirty="0">
              <a:latin typeface="ＭＳ Ｐ明朝" panose="02020600040205080304" pitchFamily="18" charset="-128"/>
              <a:ea typeface="ＭＳ Ｐ明朝" panose="02020600040205080304" pitchFamily="18" charset="-128"/>
            </a:endParaRPr>
          </a:p>
        </p:txBody>
      </p:sp>
      <p:sp>
        <p:nvSpPr>
          <p:cNvPr id="36" name="テキスト ボックス 35"/>
          <p:cNvSpPr txBox="1"/>
          <p:nvPr/>
        </p:nvSpPr>
        <p:spPr>
          <a:xfrm>
            <a:off x="8356079" y="2052630"/>
            <a:ext cx="692689" cy="169277"/>
          </a:xfrm>
          <a:prstGeom prst="rect">
            <a:avLst/>
          </a:prstGeom>
          <a:noFill/>
        </p:spPr>
        <p:txBody>
          <a:bodyPr wrap="square" rtlCol="0">
            <a:spAutoFit/>
          </a:bodyPr>
          <a:lstStyle/>
          <a:p>
            <a:pPr marL="185738" indent="-185738"/>
            <a:r>
              <a:rPr kumimoji="1" lang="ja-JP" altLang="en-US" sz="500" dirty="0" smtClean="0">
                <a:latin typeface="ＭＳ Ｐ明朝" panose="02020600040205080304" pitchFamily="18" charset="-128"/>
                <a:ea typeface="ＭＳ Ｐ明朝" panose="02020600040205080304" pitchFamily="18" charset="-128"/>
              </a:rPr>
              <a:t>（</a:t>
            </a:r>
            <a:r>
              <a:rPr kumimoji="1" lang="en-US" altLang="ja-JP" sz="500" dirty="0" smtClean="0">
                <a:latin typeface="ＭＳ Ｐ明朝" panose="02020600040205080304" pitchFamily="18" charset="-128"/>
                <a:ea typeface="ＭＳ Ｐ明朝" panose="02020600040205080304" pitchFamily="18" charset="-128"/>
              </a:rPr>
              <a:t>2024</a:t>
            </a:r>
            <a:r>
              <a:rPr kumimoji="1" lang="ja-JP" altLang="en-US" sz="500" dirty="0" smtClean="0">
                <a:latin typeface="ＭＳ Ｐ明朝" panose="02020600040205080304" pitchFamily="18" charset="-128"/>
                <a:ea typeface="ＭＳ Ｐ明朝" panose="02020600040205080304" pitchFamily="18" charset="-128"/>
              </a:rPr>
              <a:t>年）</a:t>
            </a:r>
            <a:endParaRPr kumimoji="1" lang="ja-JP" altLang="en-US" sz="500" dirty="0">
              <a:latin typeface="ＭＳ Ｐ明朝" panose="02020600040205080304" pitchFamily="18" charset="-128"/>
              <a:ea typeface="ＭＳ Ｐ明朝" panose="02020600040205080304" pitchFamily="18" charset="-128"/>
            </a:endParaRPr>
          </a:p>
        </p:txBody>
      </p:sp>
      <p:sp>
        <p:nvSpPr>
          <p:cNvPr id="37" name="正方形/長方形 36"/>
          <p:cNvSpPr/>
          <p:nvPr/>
        </p:nvSpPr>
        <p:spPr>
          <a:xfrm>
            <a:off x="6399798" y="933669"/>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6319546" y="880195"/>
            <a:ext cx="692689" cy="169277"/>
          </a:xfrm>
          <a:prstGeom prst="rect">
            <a:avLst/>
          </a:prstGeom>
          <a:noFill/>
        </p:spPr>
        <p:txBody>
          <a:bodyPr wrap="square" rtlCol="0">
            <a:spAutoFit/>
          </a:bodyPr>
          <a:lstStyle/>
          <a:p>
            <a:pPr marL="185738" indent="-185738"/>
            <a:r>
              <a:rPr kumimoji="1" lang="ja-JP" altLang="en-US" sz="500" dirty="0" smtClean="0">
                <a:latin typeface="ＭＳ Ｐ明朝" panose="02020600040205080304" pitchFamily="18" charset="-128"/>
                <a:ea typeface="ＭＳ Ｐ明朝" panose="02020600040205080304" pitchFamily="18" charset="-128"/>
              </a:rPr>
              <a:t>現況（</a:t>
            </a:r>
            <a:r>
              <a:rPr kumimoji="1" lang="en-US" altLang="ja-JP" sz="500" dirty="0" smtClean="0">
                <a:latin typeface="ＭＳ Ｐ明朝" panose="02020600040205080304" pitchFamily="18" charset="-128"/>
                <a:ea typeface="ＭＳ Ｐ明朝" panose="02020600040205080304" pitchFamily="18" charset="-128"/>
              </a:rPr>
              <a:t>2013</a:t>
            </a:r>
            <a:r>
              <a:rPr kumimoji="1" lang="ja-JP" altLang="en-US" sz="500" dirty="0" smtClean="0">
                <a:latin typeface="ＭＳ Ｐ明朝" panose="02020600040205080304" pitchFamily="18" charset="-128"/>
                <a:ea typeface="ＭＳ Ｐ明朝" panose="02020600040205080304" pitchFamily="18" charset="-128"/>
              </a:rPr>
              <a:t>年公表）</a:t>
            </a:r>
            <a:endParaRPr kumimoji="1" lang="ja-JP" altLang="en-US" sz="5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884398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graphicFrame>
        <p:nvGraphicFramePr>
          <p:cNvPr id="6" name="表 5"/>
          <p:cNvGraphicFramePr>
            <a:graphicFrameLocks noGrp="1"/>
          </p:cNvGraphicFramePr>
          <p:nvPr>
            <p:extLst/>
          </p:nvPr>
        </p:nvGraphicFramePr>
        <p:xfrm>
          <a:off x="539552" y="3442417"/>
          <a:ext cx="8433911" cy="3238431"/>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7741">
                  <a:extLst>
                    <a:ext uri="{9D8B030D-6E8A-4147-A177-3AD203B41FA5}">
                      <a16:colId xmlns:a16="http://schemas.microsoft.com/office/drawing/2014/main" val="108265800"/>
                    </a:ext>
                  </a:extLst>
                </a:gridCol>
                <a:gridCol w="1755957">
                  <a:extLst>
                    <a:ext uri="{9D8B030D-6E8A-4147-A177-3AD203B41FA5}">
                      <a16:colId xmlns:a16="http://schemas.microsoft.com/office/drawing/2014/main" val="1876572018"/>
                    </a:ext>
                  </a:extLst>
                </a:gridCol>
                <a:gridCol w="1755957">
                  <a:extLst>
                    <a:ext uri="{9D8B030D-6E8A-4147-A177-3AD203B41FA5}">
                      <a16:colId xmlns:a16="http://schemas.microsoft.com/office/drawing/2014/main" val="1161421592"/>
                    </a:ext>
                  </a:extLst>
                </a:gridCol>
              </a:tblGrid>
              <a:tr h="292031">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現在値</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3">
                  <a:txBody>
                    <a:bodyPr/>
                    <a:lstStyle/>
                    <a:p>
                      <a:pPr algn="l">
                        <a:lnSpc>
                          <a:spcPts val="1400"/>
                        </a:lnSpc>
                      </a:pPr>
                      <a:r>
                        <a:rPr kumimoji="1" lang="ja-JP" altLang="en-US" sz="1200" dirty="0" smtClean="0">
                          <a:solidFill>
                            <a:sysClr val="windowText" lastClr="000000"/>
                          </a:solidFill>
                          <a:latin typeface="+mn-lt"/>
                        </a:rPr>
                        <a:t>① 若い世代の就職・結婚・出</a:t>
                      </a:r>
                      <a:endParaRPr kumimoji="1" lang="en-US" altLang="ja-JP" sz="1200" dirty="0" smtClean="0">
                        <a:solidFill>
                          <a:sysClr val="windowText" lastClr="000000"/>
                        </a:solidFill>
                        <a:latin typeface="+mn-lt"/>
                      </a:endParaRPr>
                    </a:p>
                    <a:p>
                      <a:pPr algn="l">
                        <a:lnSpc>
                          <a:spcPts val="1400"/>
                        </a:lnSpc>
                      </a:pPr>
                      <a:r>
                        <a:rPr kumimoji="1" lang="en-US" altLang="ja-JP" sz="1200" dirty="0" smtClean="0">
                          <a:solidFill>
                            <a:sysClr val="windowText" lastClr="000000"/>
                          </a:solidFill>
                          <a:latin typeface="+mn-lt"/>
                        </a:rPr>
                        <a:t>   </a:t>
                      </a:r>
                      <a:r>
                        <a:rPr kumimoji="1" lang="ja-JP" altLang="en-US" sz="1200" dirty="0" smtClean="0">
                          <a:solidFill>
                            <a:sysClr val="windowText" lastClr="000000"/>
                          </a:solidFill>
                          <a:latin typeface="+mn-lt"/>
                        </a:rPr>
                        <a:t>産・子育ての希望を実現する</a:t>
                      </a:r>
                      <a:endParaRPr kumimoji="1" lang="ja-JP" altLang="en-US" sz="120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就業率（</a:t>
                      </a:r>
                      <a:r>
                        <a:rPr kumimoji="1" lang="en-US" altLang="ja-JP" sz="1050" b="1" u="sng" dirty="0" smtClean="0">
                          <a:solidFill>
                            <a:sysClr val="windowText" lastClr="000000"/>
                          </a:solidFill>
                          <a:latin typeface="+mn-lt"/>
                        </a:rPr>
                        <a:t>15</a:t>
                      </a:r>
                      <a:r>
                        <a:rPr kumimoji="1" lang="ja-JP" altLang="en-US" sz="1050" b="1" u="sng" dirty="0" smtClean="0">
                          <a:solidFill>
                            <a:sysClr val="windowText" lastClr="000000"/>
                          </a:solidFill>
                          <a:latin typeface="+mn-lt"/>
                        </a:rPr>
                        <a:t>～</a:t>
                      </a:r>
                      <a:r>
                        <a:rPr kumimoji="1" lang="en-US" altLang="ja-JP" sz="1050" b="1" u="sng" dirty="0" smtClean="0">
                          <a:solidFill>
                            <a:sysClr val="windowText" lastClr="000000"/>
                          </a:solidFill>
                          <a:latin typeface="+mn-lt"/>
                        </a:rPr>
                        <a:t>34</a:t>
                      </a:r>
                      <a:r>
                        <a:rPr kumimoji="1" lang="ja-JP" altLang="en-US" sz="1050" b="1" u="sng" dirty="0" smtClean="0">
                          <a:solidFill>
                            <a:sysClr val="windowText" lastClr="000000"/>
                          </a:solidFill>
                          <a:latin typeface="+mn-lt"/>
                        </a:rPr>
                        <a:t>歳）</a:t>
                      </a:r>
                      <a:endParaRPr kumimoji="1" lang="en-US" altLang="ja-JP" sz="1050" b="1" u="sng" dirty="0" smtClean="0">
                        <a:solidFill>
                          <a:sysClr val="windowText" lastClr="000000"/>
                        </a:solidFill>
                        <a:latin typeface="+mn-lt"/>
                      </a:endParaRPr>
                    </a:p>
                    <a:p>
                      <a:pPr>
                        <a:lnSpc>
                          <a:spcPts val="1400"/>
                        </a:lnSpc>
                      </a:pPr>
                      <a:r>
                        <a:rPr kumimoji="1" lang="ja-JP" altLang="en-US" sz="1050" baseline="0" dirty="0" smtClean="0">
                          <a:solidFill>
                            <a:sysClr val="windowText" lastClr="000000"/>
                          </a:solidFill>
                          <a:latin typeface="+mn-lt"/>
                        </a:rPr>
                        <a:t>  </a:t>
                      </a:r>
                      <a:r>
                        <a:rPr kumimoji="1" lang="ja-JP" altLang="en-US" sz="1050" dirty="0" smtClean="0">
                          <a:solidFill>
                            <a:sysClr val="windowText" lastClr="000000"/>
                          </a:solidFill>
                          <a:latin typeface="+mn-lt"/>
                        </a:rPr>
                        <a:t>目標：全国平均を上回る</a:t>
                      </a:r>
                    </a:p>
                    <a:p>
                      <a:pPr>
                        <a:lnSpc>
                          <a:spcPts val="1400"/>
                        </a:lnSpc>
                      </a:pPr>
                      <a:r>
                        <a:rPr kumimoji="1" lang="ja-JP" altLang="en-US" sz="1050" baseline="0" dirty="0" smtClean="0">
                          <a:solidFill>
                            <a:sysClr val="windowText" lastClr="000000"/>
                          </a:solidFill>
                          <a:latin typeface="+mn-lt"/>
                        </a:rPr>
                        <a:t>  </a:t>
                      </a:r>
                      <a:r>
                        <a:rPr kumimoji="1" lang="ja-JP" altLang="en-US" sz="1050" dirty="0" smtClean="0">
                          <a:solidFill>
                            <a:sysClr val="windowText" lastClr="000000"/>
                          </a:solidFill>
                          <a:latin typeface="+mn-lt"/>
                        </a:rPr>
                        <a:t>目標年（年度）：</a:t>
                      </a:r>
                      <a:r>
                        <a:rPr kumimoji="1" lang="en-US" altLang="ja-JP" sz="1050" dirty="0" smtClean="0">
                          <a:solidFill>
                            <a:sysClr val="windowText" lastClr="000000"/>
                          </a:solidFill>
                          <a:latin typeface="+mn-lt"/>
                        </a:rPr>
                        <a:t>2019</a:t>
                      </a:r>
                      <a:r>
                        <a:rPr kumimoji="1" lang="ja-JP" altLang="en-US" sz="1050" dirty="0" smtClean="0">
                          <a:solidFill>
                            <a:sysClr val="windowText" lastClr="000000"/>
                          </a:solidFill>
                          <a:latin typeface="+mn-lt"/>
                        </a:rPr>
                        <a:t>年度</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      61.07</a:t>
                      </a:r>
                      <a:r>
                        <a:rPr kumimoji="1" lang="ja-JP" altLang="en-US" sz="1050" b="1" dirty="0" smtClean="0">
                          <a:solidFill>
                            <a:sysClr val="windowText" lastClr="000000"/>
                          </a:solidFill>
                          <a:latin typeface="+mn-lt"/>
                        </a:rPr>
                        <a:t>％</a:t>
                      </a:r>
                      <a:endParaRPr kumimoji="1" lang="en-US" altLang="ja-JP" sz="1050" b="1" dirty="0" smtClean="0">
                        <a:solidFill>
                          <a:sysClr val="windowText" lastClr="000000"/>
                        </a:solidFill>
                        <a:latin typeface="+mn-lt"/>
                      </a:endParaRPr>
                    </a:p>
                    <a:p>
                      <a:pPr algn="ctr">
                        <a:lnSpc>
                          <a:spcPts val="1400"/>
                        </a:lnSpc>
                      </a:pPr>
                      <a:r>
                        <a:rPr kumimoji="1" lang="en-US" altLang="ja-JP" sz="1050" b="1" dirty="0" smtClean="0">
                          <a:solidFill>
                            <a:sysClr val="windowText" lastClr="000000"/>
                          </a:solidFill>
                          <a:latin typeface="+mn-lt"/>
                        </a:rPr>
                        <a:t>(</a:t>
                      </a:r>
                      <a:r>
                        <a:rPr kumimoji="1" lang="ja-JP" altLang="en-US" sz="1050" b="1" dirty="0" smtClean="0">
                          <a:solidFill>
                            <a:sysClr val="windowText" lastClr="000000"/>
                          </a:solidFill>
                          <a:latin typeface="+mn-lt"/>
                        </a:rPr>
                        <a:t>全国</a:t>
                      </a:r>
                      <a:r>
                        <a:rPr kumimoji="1" lang="en-US" altLang="ja-JP" sz="1050" b="1" dirty="0" smtClean="0">
                          <a:solidFill>
                            <a:sysClr val="windowText" lastClr="000000"/>
                          </a:solidFill>
                          <a:latin typeface="+mn-lt"/>
                        </a:rPr>
                        <a:t>62.17</a:t>
                      </a:r>
                      <a:r>
                        <a:rPr kumimoji="1" lang="ja-JP" altLang="en-US" sz="1050" b="1" dirty="0" smtClean="0">
                          <a:solidFill>
                            <a:sysClr val="windowText" lastClr="000000"/>
                          </a:solidFill>
                          <a:latin typeface="+mn-lt"/>
                        </a:rPr>
                        <a:t>％</a:t>
                      </a:r>
                      <a:r>
                        <a:rPr kumimoji="1" lang="en-US" altLang="ja-JP" sz="1050" b="1" dirty="0" smtClean="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      64.96</a:t>
                      </a:r>
                      <a:r>
                        <a:rPr kumimoji="1" lang="ja-JP" altLang="en-US" sz="1050" b="1" dirty="0" smtClean="0">
                          <a:solidFill>
                            <a:sysClr val="windowText" lastClr="000000"/>
                          </a:solidFill>
                          <a:latin typeface="+mn-lt"/>
                        </a:rPr>
                        <a:t>％</a:t>
                      </a:r>
                      <a:endParaRPr kumimoji="1" lang="en-US" altLang="ja-JP" sz="1050" b="1" dirty="0" smtClean="0">
                        <a:solidFill>
                          <a:sysClr val="windowText" lastClr="000000"/>
                        </a:solidFill>
                        <a:latin typeface="+mn-lt"/>
                      </a:endParaRPr>
                    </a:p>
                    <a:p>
                      <a:pPr algn="ctr">
                        <a:lnSpc>
                          <a:spcPts val="1400"/>
                        </a:lnSpc>
                      </a:pPr>
                      <a:r>
                        <a:rPr kumimoji="1" lang="en-US" altLang="ja-JP" sz="1050" b="1" dirty="0" smtClean="0">
                          <a:solidFill>
                            <a:sysClr val="windowText" lastClr="000000"/>
                          </a:solidFill>
                          <a:latin typeface="+mn-lt"/>
                        </a:rPr>
                        <a:t>(</a:t>
                      </a:r>
                      <a:r>
                        <a:rPr kumimoji="1" lang="ja-JP" altLang="en-US" sz="1050" b="1" dirty="0" smtClean="0">
                          <a:solidFill>
                            <a:sysClr val="windowText" lastClr="000000"/>
                          </a:solidFill>
                          <a:latin typeface="+mn-lt"/>
                        </a:rPr>
                        <a:t>全国</a:t>
                      </a:r>
                      <a:r>
                        <a:rPr kumimoji="1" lang="en-US" altLang="ja-JP" sz="1050" b="1" dirty="0" smtClean="0">
                          <a:solidFill>
                            <a:sysClr val="windowText" lastClr="000000"/>
                          </a:solidFill>
                          <a:latin typeface="+mn-lt"/>
                        </a:rPr>
                        <a:t>66.36</a:t>
                      </a:r>
                      <a:r>
                        <a:rPr kumimoji="1" lang="ja-JP" altLang="en-US" sz="1050" b="1" dirty="0" smtClean="0">
                          <a:solidFill>
                            <a:sysClr val="windowText" lastClr="000000"/>
                          </a:solidFill>
                          <a:latin typeface="+mn-lt"/>
                        </a:rPr>
                        <a:t>％</a:t>
                      </a:r>
                      <a:r>
                        <a:rPr kumimoji="1" lang="en-US" altLang="ja-JP" sz="1050" b="1" dirty="0" smtClean="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178917"/>
                  </a:ext>
                </a:extLst>
              </a:tr>
              <a:tr h="0">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女性の就業率（</a:t>
                      </a:r>
                      <a:r>
                        <a:rPr kumimoji="1" lang="en-US" altLang="ja-JP" sz="1050" b="1" u="sng" dirty="0" smtClean="0">
                          <a:solidFill>
                            <a:sysClr val="windowText" lastClr="000000"/>
                          </a:solidFill>
                          <a:latin typeface="+mn-lt"/>
                        </a:rPr>
                        <a:t>15</a:t>
                      </a:r>
                      <a:r>
                        <a:rPr kumimoji="1" lang="ja-JP" altLang="en-US" sz="1050" b="1" u="sng" dirty="0" smtClean="0">
                          <a:solidFill>
                            <a:sysClr val="windowText" lastClr="000000"/>
                          </a:solidFill>
                          <a:latin typeface="+mn-lt"/>
                        </a:rPr>
                        <a:t>歳～）</a:t>
                      </a:r>
                      <a:endParaRPr kumimoji="1" lang="en-US" altLang="ja-JP" sz="1050" b="1" u="sng" dirty="0" smtClean="0">
                        <a:solidFill>
                          <a:sysClr val="windowText" lastClr="000000"/>
                        </a:solidFill>
                        <a:latin typeface="+mn-lt"/>
                      </a:endParaRPr>
                    </a:p>
                    <a:p>
                      <a:pPr>
                        <a:lnSpc>
                          <a:spcPts val="1400"/>
                        </a:lnSpc>
                      </a:pPr>
                      <a:r>
                        <a:rPr kumimoji="1" lang="ja-JP" altLang="en-US" sz="1050" baseline="0" dirty="0" smtClean="0">
                          <a:solidFill>
                            <a:sysClr val="windowText" lastClr="000000"/>
                          </a:solidFill>
                          <a:latin typeface="+mn-lt"/>
                        </a:rPr>
                        <a:t>  </a:t>
                      </a:r>
                      <a:r>
                        <a:rPr kumimoji="1" lang="ja-JP" altLang="en-US" sz="1050" dirty="0" smtClean="0">
                          <a:solidFill>
                            <a:sysClr val="windowText" lastClr="000000"/>
                          </a:solidFill>
                          <a:latin typeface="+mn-lt"/>
                        </a:rPr>
                        <a:t>目標：全国平均を上回る</a:t>
                      </a:r>
                    </a:p>
                    <a:p>
                      <a:pPr>
                        <a:lnSpc>
                          <a:spcPts val="1400"/>
                        </a:lnSpc>
                      </a:pPr>
                      <a:r>
                        <a:rPr kumimoji="1" lang="ja-JP" altLang="en-US" sz="1050" baseline="0" dirty="0" smtClean="0">
                          <a:solidFill>
                            <a:sysClr val="windowText" lastClr="000000"/>
                          </a:solidFill>
                          <a:latin typeface="+mn-lt"/>
                        </a:rPr>
                        <a:t>  </a:t>
                      </a:r>
                      <a:r>
                        <a:rPr kumimoji="1" lang="ja-JP" altLang="en-US" sz="1050" dirty="0" smtClean="0">
                          <a:solidFill>
                            <a:sysClr val="windowText" lastClr="000000"/>
                          </a:solidFill>
                          <a:latin typeface="+mn-lt"/>
                        </a:rPr>
                        <a:t>目標年（年度）：</a:t>
                      </a:r>
                      <a:r>
                        <a:rPr kumimoji="1" lang="en-US" altLang="ja-JP" sz="1050" dirty="0" smtClean="0">
                          <a:solidFill>
                            <a:sysClr val="windowText" lastClr="000000"/>
                          </a:solidFill>
                          <a:latin typeface="+mn-lt"/>
                        </a:rPr>
                        <a:t>2019</a:t>
                      </a:r>
                      <a:r>
                        <a:rPr kumimoji="1" lang="ja-JP" altLang="en-US" sz="1050" dirty="0" smtClean="0">
                          <a:solidFill>
                            <a:sysClr val="windowText" lastClr="000000"/>
                          </a:solidFill>
                          <a:latin typeface="+mn-lt"/>
                        </a:rPr>
                        <a:t>年度</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      44.80</a:t>
                      </a:r>
                      <a:r>
                        <a:rPr kumimoji="1" lang="ja-JP" altLang="en-US" sz="1050" b="1" dirty="0" smtClean="0">
                          <a:solidFill>
                            <a:sysClr val="windowText" lastClr="000000"/>
                          </a:solidFill>
                          <a:latin typeface="+mn-lt"/>
                        </a:rPr>
                        <a:t>％</a:t>
                      </a:r>
                      <a:endParaRPr kumimoji="1" lang="en-US" altLang="ja-JP" sz="1050" b="1" dirty="0" smtClean="0">
                        <a:solidFill>
                          <a:sysClr val="windowText" lastClr="000000"/>
                        </a:solidFill>
                        <a:latin typeface="+mn-lt"/>
                      </a:endParaRPr>
                    </a:p>
                    <a:p>
                      <a:pPr algn="ctr">
                        <a:lnSpc>
                          <a:spcPts val="1400"/>
                        </a:lnSpc>
                      </a:pPr>
                      <a:r>
                        <a:rPr kumimoji="1" lang="en-US" altLang="ja-JP" sz="1050" b="1" dirty="0" smtClean="0">
                          <a:solidFill>
                            <a:sysClr val="windowText" lastClr="000000"/>
                          </a:solidFill>
                          <a:latin typeface="+mn-lt"/>
                        </a:rPr>
                        <a:t>(</a:t>
                      </a:r>
                      <a:r>
                        <a:rPr kumimoji="1" lang="ja-JP" altLang="en-US" sz="1050" b="1" dirty="0" smtClean="0">
                          <a:solidFill>
                            <a:sysClr val="windowText" lastClr="000000"/>
                          </a:solidFill>
                          <a:latin typeface="+mn-lt"/>
                        </a:rPr>
                        <a:t>全国</a:t>
                      </a:r>
                      <a:r>
                        <a:rPr kumimoji="1" lang="en-US" altLang="ja-JP" sz="1050" b="1" dirty="0" smtClean="0">
                          <a:solidFill>
                            <a:sysClr val="windowText" lastClr="000000"/>
                          </a:solidFill>
                          <a:latin typeface="+mn-lt"/>
                        </a:rPr>
                        <a:t>47.72</a:t>
                      </a:r>
                      <a:r>
                        <a:rPr kumimoji="1" lang="ja-JP" altLang="en-US" sz="1050" b="1" dirty="0" smtClean="0">
                          <a:solidFill>
                            <a:sysClr val="windowText" lastClr="000000"/>
                          </a:solidFill>
                          <a:latin typeface="+mn-lt"/>
                        </a:rPr>
                        <a:t>％</a:t>
                      </a:r>
                      <a:r>
                        <a:rPr kumimoji="1" lang="en-US" altLang="ja-JP" sz="1050" b="1" dirty="0" smtClean="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dirty="0" smtClean="0">
                          <a:solidFill>
                            <a:sysClr val="windowText" lastClr="000000"/>
                          </a:solidFill>
                          <a:latin typeface="+mn-lt"/>
                        </a:rPr>
                        <a:t>     </a:t>
                      </a:r>
                      <a:r>
                        <a:rPr kumimoji="1" lang="en-US" altLang="ja-JP" sz="1050" b="1" dirty="0" smtClean="0">
                          <a:solidFill>
                            <a:sysClr val="windowText" lastClr="000000"/>
                          </a:solidFill>
                          <a:latin typeface="+mn-lt"/>
                        </a:rPr>
                        <a:t> 48.65</a:t>
                      </a:r>
                      <a:r>
                        <a:rPr kumimoji="1" lang="ja-JP" altLang="en-US" sz="1050" b="1" dirty="0" smtClean="0">
                          <a:solidFill>
                            <a:sysClr val="windowText" lastClr="000000"/>
                          </a:solidFill>
                          <a:latin typeface="+mn-lt"/>
                        </a:rPr>
                        <a:t>％</a:t>
                      </a:r>
                      <a:endParaRPr kumimoji="1" lang="en-US" altLang="ja-JP" sz="1050" b="1" dirty="0" smtClean="0">
                        <a:solidFill>
                          <a:sysClr val="windowText" lastClr="000000"/>
                        </a:solidFill>
                        <a:latin typeface="+mn-lt"/>
                      </a:endParaRPr>
                    </a:p>
                    <a:p>
                      <a:pPr algn="ctr">
                        <a:lnSpc>
                          <a:spcPts val="1400"/>
                        </a:lnSpc>
                      </a:pPr>
                      <a:r>
                        <a:rPr kumimoji="1" lang="en-US" altLang="ja-JP" sz="1050" b="1" dirty="0" smtClean="0">
                          <a:solidFill>
                            <a:sysClr val="windowText" lastClr="000000"/>
                          </a:solidFill>
                          <a:latin typeface="+mn-lt"/>
                        </a:rPr>
                        <a:t>(</a:t>
                      </a:r>
                      <a:r>
                        <a:rPr kumimoji="1" lang="ja-JP" altLang="en-US" sz="1050" b="1" dirty="0" smtClean="0">
                          <a:solidFill>
                            <a:sysClr val="windowText" lastClr="000000"/>
                          </a:solidFill>
                          <a:latin typeface="+mn-lt"/>
                        </a:rPr>
                        <a:t>全国</a:t>
                      </a:r>
                      <a:r>
                        <a:rPr kumimoji="1" lang="en-US" altLang="ja-JP" sz="1050" b="1" dirty="0" smtClean="0">
                          <a:solidFill>
                            <a:sysClr val="windowText" lastClr="000000"/>
                          </a:solidFill>
                          <a:latin typeface="+mn-lt"/>
                        </a:rPr>
                        <a:t>51.55</a:t>
                      </a:r>
                      <a:r>
                        <a:rPr kumimoji="1" lang="ja-JP" altLang="en-US" sz="1050" b="1" dirty="0" smtClean="0">
                          <a:solidFill>
                            <a:sysClr val="windowText" lastClr="000000"/>
                          </a:solidFill>
                          <a:latin typeface="+mn-lt"/>
                        </a:rPr>
                        <a:t>％</a:t>
                      </a:r>
                      <a:r>
                        <a:rPr kumimoji="1" lang="en-US" altLang="ja-JP" sz="1050" b="1" dirty="0" smtClean="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947236"/>
                  </a:ext>
                </a:extLst>
              </a:tr>
              <a:tr h="132632">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合計特殊出生率</a:t>
                      </a:r>
                    </a:p>
                    <a:p>
                      <a:pPr>
                        <a:lnSpc>
                          <a:spcPts val="1400"/>
                        </a:lnSpc>
                      </a:pPr>
                      <a:r>
                        <a:rPr kumimoji="1" lang="ja-JP" altLang="en-US" sz="1050" baseline="0" dirty="0" smtClean="0">
                          <a:solidFill>
                            <a:sysClr val="windowText" lastClr="000000"/>
                          </a:solidFill>
                          <a:latin typeface="+mn-lt"/>
                        </a:rPr>
                        <a:t>  </a:t>
                      </a:r>
                      <a:r>
                        <a:rPr kumimoji="1" lang="ja-JP" altLang="en-US" sz="1050" dirty="0" smtClean="0">
                          <a:solidFill>
                            <a:sysClr val="windowText" lastClr="000000"/>
                          </a:solidFill>
                          <a:latin typeface="+mn-lt"/>
                        </a:rPr>
                        <a:t>目標：前年を上回る</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1.31</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ja-JP" altLang="en-US" sz="1050" dirty="0" smtClean="0">
                          <a:solidFill>
                            <a:sysClr val="windowText" lastClr="000000"/>
                          </a:solidFill>
                          <a:latin typeface="+mn-lt"/>
                        </a:rPr>
                        <a:t>　　　　　</a:t>
                      </a:r>
                      <a:r>
                        <a:rPr kumimoji="1" lang="ja-JP" altLang="en-US" sz="1050" b="1" dirty="0" smtClean="0">
                          <a:solidFill>
                            <a:sysClr val="windowText" lastClr="000000"/>
                          </a:solidFill>
                          <a:latin typeface="+mn-lt"/>
                        </a:rPr>
                        <a:t>　</a:t>
                      </a:r>
                      <a:r>
                        <a:rPr kumimoji="1" lang="en-US" altLang="ja-JP" sz="1050" b="1" dirty="0" smtClean="0">
                          <a:solidFill>
                            <a:sysClr val="windowText" lastClr="000000"/>
                          </a:solidFill>
                          <a:latin typeface="+mn-lt"/>
                        </a:rPr>
                        <a:t>1.35</a:t>
                      </a:r>
                      <a:r>
                        <a:rPr kumimoji="1" lang="ja-JP" altLang="en-US" sz="1050" b="1" dirty="0" smtClean="0">
                          <a:solidFill>
                            <a:sysClr val="windowText" lastClr="000000"/>
                          </a:solidFill>
                          <a:latin typeface="+mn-lt"/>
                        </a:rPr>
                        <a:t>（概数）</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305349"/>
                  </a:ext>
                </a:extLst>
              </a:tr>
              <a:tr h="0">
                <a:tc rowSpan="2">
                  <a:txBody>
                    <a:bodyPr/>
                    <a:lstStyle/>
                    <a:p>
                      <a:pPr algn="l">
                        <a:lnSpc>
                          <a:spcPts val="1400"/>
                        </a:lnSpc>
                      </a:pPr>
                      <a:r>
                        <a:rPr kumimoji="1" lang="ja-JP" altLang="en-US" sz="1200" u="none" dirty="0" smtClean="0">
                          <a:solidFill>
                            <a:sysClr val="windowText" lastClr="000000"/>
                          </a:solidFill>
                          <a:latin typeface="+mn-lt"/>
                        </a:rPr>
                        <a:t>② 次代の大阪を担う人をつくる</a:t>
                      </a:r>
                      <a:endParaRPr kumimoji="1" lang="ja-JP" altLang="en-US" sz="120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全国学力・学習状況調査における</a:t>
                      </a:r>
                      <a:endParaRPr kumimoji="1" lang="en-US" altLang="ja-JP" sz="1050" b="1" u="sng" dirty="0" smtClean="0">
                        <a:solidFill>
                          <a:sysClr val="windowText" lastClr="000000"/>
                        </a:solidFill>
                        <a:latin typeface="+mn-lt"/>
                      </a:endParaRPr>
                    </a:p>
                    <a:p>
                      <a:pPr>
                        <a:lnSpc>
                          <a:spcPts val="1400"/>
                        </a:lnSpc>
                      </a:pPr>
                      <a:r>
                        <a:rPr kumimoji="1" lang="ja-JP" altLang="en-US" sz="1050" b="1" u="sng" dirty="0" smtClean="0">
                          <a:solidFill>
                            <a:sysClr val="windowText" lastClr="000000"/>
                          </a:solidFill>
                          <a:latin typeface="+mn-lt"/>
                        </a:rPr>
                        <a:t>平均正答率</a:t>
                      </a:r>
                    </a:p>
                    <a:p>
                      <a:pPr>
                        <a:lnSpc>
                          <a:spcPts val="1400"/>
                        </a:lnSpc>
                      </a:pPr>
                      <a:r>
                        <a:rPr kumimoji="1" lang="ja-JP" altLang="en-US"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目標：全国水準をめざす</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【2015</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zh-CN" altLang="en-US" sz="1050" b="1" dirty="0" smtClean="0">
                          <a:solidFill>
                            <a:sysClr val="windowText" lastClr="000000"/>
                          </a:solidFill>
                          <a:latin typeface="+mn-lt"/>
                        </a:rPr>
                        <a:t>小：</a:t>
                      </a:r>
                      <a:r>
                        <a:rPr kumimoji="1" lang="en-US" altLang="zh-CN" sz="1050" b="1" dirty="0" smtClean="0">
                          <a:solidFill>
                            <a:sysClr val="windowText" lastClr="000000"/>
                          </a:solidFill>
                          <a:latin typeface="+mn-lt"/>
                        </a:rPr>
                        <a:t>62.3(</a:t>
                      </a:r>
                      <a:r>
                        <a:rPr kumimoji="1" lang="zh-CN" altLang="en-US" sz="1050" b="1" dirty="0" smtClean="0">
                          <a:solidFill>
                            <a:sysClr val="windowText" lastClr="000000"/>
                          </a:solidFill>
                          <a:latin typeface="+mn-lt"/>
                        </a:rPr>
                        <a:t>全国</a:t>
                      </a:r>
                      <a:r>
                        <a:rPr kumimoji="1" lang="en-US" altLang="zh-CN" sz="1050" b="1" dirty="0" smtClean="0">
                          <a:solidFill>
                            <a:sysClr val="windowText" lastClr="000000"/>
                          </a:solidFill>
                          <a:latin typeface="+mn-lt"/>
                        </a:rPr>
                        <a:t>63.9)</a:t>
                      </a:r>
                    </a:p>
                    <a:p>
                      <a:pPr algn="ctr">
                        <a:lnSpc>
                          <a:spcPts val="1400"/>
                        </a:lnSpc>
                      </a:pPr>
                      <a:r>
                        <a:rPr kumimoji="1" lang="zh-CN" altLang="en-US" sz="1050" b="1" dirty="0" smtClean="0">
                          <a:solidFill>
                            <a:sysClr val="windowText" lastClr="000000"/>
                          </a:solidFill>
                          <a:latin typeface="+mn-lt"/>
                        </a:rPr>
                        <a:t>中：</a:t>
                      </a:r>
                      <a:r>
                        <a:rPr kumimoji="1" lang="en-US" altLang="zh-CN" sz="1050" b="1" dirty="0" smtClean="0">
                          <a:solidFill>
                            <a:sysClr val="windowText" lastClr="000000"/>
                          </a:solidFill>
                          <a:latin typeface="+mn-lt"/>
                        </a:rPr>
                        <a:t>61.2(</a:t>
                      </a:r>
                      <a:r>
                        <a:rPr kumimoji="1" lang="zh-CN" altLang="en-US" sz="1050" b="1" dirty="0" smtClean="0">
                          <a:solidFill>
                            <a:sysClr val="windowText" lastClr="000000"/>
                          </a:solidFill>
                          <a:latin typeface="+mn-lt"/>
                        </a:rPr>
                        <a:t>全国</a:t>
                      </a:r>
                      <a:r>
                        <a:rPr kumimoji="1" lang="en-US" altLang="zh-CN" sz="1050" b="1" dirty="0" smtClean="0">
                          <a:solidFill>
                            <a:sysClr val="windowText" lastClr="000000"/>
                          </a:solidFill>
                          <a:latin typeface="+mn-lt"/>
                        </a:rPr>
                        <a:t>61.9)</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zh-CN" altLang="en-US" sz="1050" b="1" dirty="0" smtClean="0">
                          <a:solidFill>
                            <a:sysClr val="windowText" lastClr="000000"/>
                          </a:solidFill>
                          <a:latin typeface="+mn-lt"/>
                        </a:rPr>
                        <a:t>小：</a:t>
                      </a:r>
                      <a:r>
                        <a:rPr kumimoji="1" lang="en-US" altLang="zh-CN" sz="1050" b="1" dirty="0" smtClean="0">
                          <a:solidFill>
                            <a:sysClr val="windowText" lastClr="000000"/>
                          </a:solidFill>
                          <a:latin typeface="+mn-lt"/>
                        </a:rPr>
                        <a:t>58.</a:t>
                      </a:r>
                      <a:r>
                        <a:rPr kumimoji="1" lang="en-US" altLang="ja-JP" sz="1050" b="1" dirty="0" smtClean="0">
                          <a:solidFill>
                            <a:sysClr val="windowText" lastClr="000000"/>
                          </a:solidFill>
                          <a:latin typeface="+mn-lt"/>
                        </a:rPr>
                        <a:t>6</a:t>
                      </a:r>
                      <a:r>
                        <a:rPr kumimoji="1" lang="en-US" altLang="zh-CN" sz="1050" b="1" dirty="0" smtClean="0">
                          <a:solidFill>
                            <a:sysClr val="windowText" lastClr="000000"/>
                          </a:solidFill>
                          <a:latin typeface="+mn-lt"/>
                        </a:rPr>
                        <a:t>(</a:t>
                      </a:r>
                      <a:r>
                        <a:rPr kumimoji="1" lang="zh-CN" altLang="en-US" sz="1050" b="1" dirty="0" smtClean="0">
                          <a:solidFill>
                            <a:sysClr val="windowText" lastClr="000000"/>
                          </a:solidFill>
                          <a:latin typeface="+mn-lt"/>
                        </a:rPr>
                        <a:t>全国</a:t>
                      </a:r>
                      <a:r>
                        <a:rPr kumimoji="1" lang="en-US" altLang="zh-CN" sz="1050" b="1" dirty="0" smtClean="0">
                          <a:solidFill>
                            <a:sysClr val="windowText" lastClr="000000"/>
                          </a:solidFill>
                          <a:latin typeface="+mn-lt"/>
                        </a:rPr>
                        <a:t>60.1)</a:t>
                      </a:r>
                    </a:p>
                    <a:p>
                      <a:pPr algn="ctr">
                        <a:lnSpc>
                          <a:spcPts val="1400"/>
                        </a:lnSpc>
                      </a:pPr>
                      <a:r>
                        <a:rPr kumimoji="1" lang="zh-CN" altLang="en-US" sz="1050" b="1" dirty="0" smtClean="0">
                          <a:solidFill>
                            <a:sysClr val="windowText" lastClr="000000"/>
                          </a:solidFill>
                          <a:latin typeface="+mn-lt"/>
                        </a:rPr>
                        <a:t>中：</a:t>
                      </a:r>
                      <a:r>
                        <a:rPr kumimoji="1" lang="en-US" altLang="zh-CN" sz="1050" b="1" dirty="0" smtClean="0">
                          <a:solidFill>
                            <a:sysClr val="windowText" lastClr="000000"/>
                          </a:solidFill>
                          <a:latin typeface="+mn-lt"/>
                        </a:rPr>
                        <a:t>61.3(</a:t>
                      </a:r>
                      <a:r>
                        <a:rPr kumimoji="1" lang="zh-CN" altLang="en-US" sz="1050" b="1" dirty="0" smtClean="0">
                          <a:solidFill>
                            <a:sysClr val="windowText" lastClr="000000"/>
                          </a:solidFill>
                          <a:latin typeface="+mn-lt"/>
                        </a:rPr>
                        <a:t>全国</a:t>
                      </a:r>
                      <a:r>
                        <a:rPr kumimoji="1" lang="en-US" altLang="zh-CN" sz="1050" b="1" dirty="0" smtClean="0">
                          <a:solidFill>
                            <a:sysClr val="windowText" lastClr="000000"/>
                          </a:solidFill>
                          <a:latin typeface="+mn-lt"/>
                        </a:rPr>
                        <a:t>6</a:t>
                      </a:r>
                      <a:r>
                        <a:rPr kumimoji="1" lang="en-US" altLang="ja-JP" sz="1050" b="1" dirty="0" smtClean="0">
                          <a:solidFill>
                            <a:sysClr val="windowText" lastClr="000000"/>
                          </a:solidFill>
                          <a:latin typeface="+mn-lt"/>
                        </a:rPr>
                        <a:t>2.6</a:t>
                      </a:r>
                      <a:r>
                        <a:rPr kumimoji="1" lang="en-US" altLang="zh-CN" sz="1050" b="1" dirty="0" smtClean="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3517678"/>
                  </a:ext>
                </a:extLst>
              </a:tr>
              <a:tr h="148632">
                <a:tc vMerge="1">
                  <a:txBody>
                    <a:bodyPr/>
                    <a:lstStyle/>
                    <a:p>
                      <a:endParaRPr kumimoji="1" lang="ja-JP" altLang="en-US" sz="120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ts val="1400"/>
                        </a:lnSpc>
                      </a:pPr>
                      <a:r>
                        <a:rPr kumimoji="1" lang="ja-JP" altLang="en-US" sz="1050" b="1" u="sng" dirty="0" smtClean="0">
                          <a:solidFill>
                            <a:sysClr val="windowText" lastClr="000000"/>
                          </a:solidFill>
                          <a:latin typeface="+mn-lt"/>
                        </a:rPr>
                        <a:t>少年非行防止活動ネットワーク構築市町村</a:t>
                      </a:r>
                    </a:p>
                    <a:p>
                      <a:pPr>
                        <a:lnSpc>
                          <a:spcPts val="1400"/>
                        </a:lnSpc>
                      </a:pPr>
                      <a:r>
                        <a:rPr kumimoji="1" lang="ja-JP" altLang="en-US"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目標：全市町村での構築</a:t>
                      </a:r>
                    </a:p>
                    <a:p>
                      <a:pPr>
                        <a:lnSpc>
                          <a:spcPts val="1400"/>
                        </a:lnSpc>
                      </a:pPr>
                      <a:r>
                        <a:rPr kumimoji="1" lang="ja-JP" altLang="en-US"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目標年</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年度</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a:t>
                      </a:r>
                      <a:r>
                        <a:rPr kumimoji="1" lang="en-US" altLang="ja-JP" sz="1050" u="none" dirty="0" smtClean="0">
                          <a:solidFill>
                            <a:sysClr val="windowText" lastClr="000000"/>
                          </a:solidFill>
                          <a:latin typeface="+mn-lt"/>
                        </a:rPr>
                        <a:t>2019</a:t>
                      </a:r>
                      <a:r>
                        <a:rPr kumimoji="1" lang="ja-JP" altLang="en-US" sz="1050" u="none" dirty="0" smtClean="0">
                          <a:solidFill>
                            <a:sysClr val="windowText" lastClr="000000"/>
                          </a:solidFill>
                          <a:latin typeface="+mn-lt"/>
                        </a:rPr>
                        <a:t>年度</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30</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43</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6157935"/>
                  </a:ext>
                </a:extLst>
              </a:tr>
            </a:tbl>
          </a:graphicData>
        </a:graphic>
      </p:graphicFrame>
      <p:sp>
        <p:nvSpPr>
          <p:cNvPr id="15" name="正方形/長方形 14"/>
          <p:cNvSpPr/>
          <p:nvPr/>
        </p:nvSpPr>
        <p:spPr>
          <a:xfrm>
            <a:off x="156884" y="689789"/>
            <a:ext cx="8856984" cy="2754600"/>
          </a:xfrm>
          <a:prstGeom prst="rect">
            <a:avLst/>
          </a:prstGeom>
        </p:spPr>
        <p:txBody>
          <a:bodyPr wrap="square">
            <a:spAutoFit/>
          </a:bodyPr>
          <a:lstStyle/>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これらの取組みの結果、第</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期総合戦略の具体的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目標の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達成状況は以下のとおりです。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基本目標①「若い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世代の就職・結婚・</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出産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・子育ての希望を実現</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する」について、</a:t>
            </a:r>
            <a:r>
              <a:rPr lang="ja-JP" altLang="en-US" sz="1600" dirty="0" smtClean="0"/>
              <a:t>若者や女性の就業率や合計特殊出生率の指標には、具体的目標を達成していないものの、一定の改善傾向は見られます。</a:t>
            </a:r>
            <a:endParaRPr lang="en-US" altLang="ja-JP" sz="1600" dirty="0" smtClean="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基本目標②「次代の大阪を担う人をつくる」について、少年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非行防止活動</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ネットワークは全市町村で構築されたものの、小・中学生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の学力・学習状況調査については、全国平均よりやや低い状況が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続いています。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a:t>
            </a:fld>
            <a:endParaRPr lang="ja-JP" altLang="en-US" dirty="0">
              <a:solidFill>
                <a:prstClr val="black"/>
              </a:solidFill>
            </a:endParaRPr>
          </a:p>
        </p:txBody>
      </p:sp>
    </p:spTree>
    <p:extLst>
      <p:ext uri="{BB962C8B-B14F-4D97-AF65-F5344CB8AC3E}">
        <p14:creationId xmlns:p14="http://schemas.microsoft.com/office/powerpoint/2010/main" val="9385503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49</a:t>
            </a:fld>
            <a:endParaRPr lang="ja-JP" altLang="en-US" dirty="0">
              <a:solidFill>
                <a:prstClr val="black"/>
              </a:solidFill>
            </a:endParaRPr>
          </a:p>
        </p:txBody>
      </p:sp>
      <p:sp>
        <p:nvSpPr>
          <p:cNvPr id="2" name="正方形/長方形 1"/>
          <p:cNvSpPr/>
          <p:nvPr/>
        </p:nvSpPr>
        <p:spPr>
          <a:xfrm>
            <a:off x="332289" y="608296"/>
            <a:ext cx="8640960" cy="2677656"/>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基盤の再構築</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高度経済成長期以降に建設された都市基盤施設（インフラ）をはじめ多くの公共施設等が、今後一斉に更新時期を迎えるため、府民の安全・安心を確保しつつ、中長期を見通したうえで投資すべき事業の重点化を図っていく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に、建物については、今後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年間で、建築後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年を経過するものが全体の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を占めることとなる一方で、人口の減少や構成の変化により利用需要が変化することも予想されます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高度経済成長期に、大量かつ集中的に整備された府域の道路や河川などの都市基盤施設についても、防災・減災の視点も踏まえ、将来の更新も見据えた長寿命化対策などを、市町村と連携して進める必要があります。さらに、大阪が魅力あるまちであり続けるためには、自然環境・生活環境に配慮することも必要です。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「大阪府ファシリティマネジメント基本方針」に基づき、</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資産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の最適な経営管理という観点から、老朽化や利用状況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施設等全体の状況を把握し、総合的かつ計画的な管理を行う「ファシリティマネジメント」を推進し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施設等の長寿命化と総量最適化・有効活用を図ります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30" name="右矢印 29"/>
          <p:cNvSpPr/>
          <p:nvPr/>
        </p:nvSpPr>
        <p:spPr>
          <a:xfrm>
            <a:off x="1007036" y="3338987"/>
            <a:ext cx="1826665" cy="1406188"/>
          </a:xfrm>
          <a:prstGeom prst="rightArrow">
            <a:avLst/>
          </a:prstGeom>
          <a:solidFill>
            <a:schemeClr val="accent6"/>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ct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ja-JP" altLang="en-US" sz="4000" i="1" u="none" strike="noStrike" kern="0" cap="all" spc="0" normalizeH="0" baseline="0" noProof="0" dirty="0" smtClean="0">
              <a:ln/>
              <a:solidFill>
                <a:sysClr val="windowText" lastClr="00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HG丸ｺﾞｼｯｸM-PRO" panose="020F0600000000000000" pitchFamily="50" charset="-128"/>
              <a:ea typeface="HG丸ｺﾞｼｯｸM-PRO" panose="020F0600000000000000" pitchFamily="50" charset="-128"/>
            </a:endParaRPr>
          </a:p>
        </p:txBody>
      </p:sp>
      <p:grpSp>
        <p:nvGrpSpPr>
          <p:cNvPr id="24" name="グループ化 23"/>
          <p:cNvGrpSpPr/>
          <p:nvPr/>
        </p:nvGrpSpPr>
        <p:grpSpPr>
          <a:xfrm>
            <a:off x="332289" y="3224016"/>
            <a:ext cx="8488183" cy="3424261"/>
            <a:chOff x="268380" y="3215064"/>
            <a:chExt cx="8488183" cy="3424261"/>
          </a:xfrm>
        </p:grpSpPr>
        <p:graphicFrame>
          <p:nvGraphicFramePr>
            <p:cNvPr id="25" name="グラフ 24"/>
            <p:cNvGraphicFramePr>
              <a:graphicFrameLocks/>
            </p:cNvGraphicFramePr>
            <p:nvPr>
              <p:extLst/>
            </p:nvPr>
          </p:nvGraphicFramePr>
          <p:xfrm>
            <a:off x="268380" y="3403200"/>
            <a:ext cx="7979399" cy="3120790"/>
          </p:xfrm>
          <a:graphic>
            <a:graphicData uri="http://schemas.openxmlformats.org/drawingml/2006/chart">
              <c:chart xmlns:c="http://schemas.openxmlformats.org/drawingml/2006/chart" xmlns:r="http://schemas.openxmlformats.org/officeDocument/2006/relationships" r:id="rId3"/>
            </a:graphicData>
          </a:graphic>
        </p:graphicFrame>
        <p:sp>
          <p:nvSpPr>
            <p:cNvPr id="26" name="正方形/長方形 25"/>
            <p:cNvSpPr/>
            <p:nvPr/>
          </p:nvSpPr>
          <p:spPr>
            <a:xfrm>
              <a:off x="343936" y="3215064"/>
              <a:ext cx="5742384" cy="276999"/>
            </a:xfrm>
            <a:prstGeom prst="rect">
              <a:avLst/>
            </a:prstGeom>
          </p:spPr>
          <p:txBody>
            <a:bodyPr wrap="square">
              <a:spAutoFit/>
            </a:bodyPr>
            <a:lstStyle/>
            <a:p>
              <a:r>
                <a:rPr lang="ja-JP" altLang="en-US" sz="1200" dirty="0" smtClean="0"/>
                <a:t>■　</a:t>
              </a:r>
              <a:r>
                <a:rPr lang="ja-JP" altLang="ja-JP" sz="1200" dirty="0" smtClean="0"/>
                <a:t>公共</a:t>
              </a:r>
              <a:r>
                <a:rPr lang="ja-JP" altLang="ja-JP" sz="1200" dirty="0"/>
                <a:t>施設等</a:t>
              </a:r>
              <a:r>
                <a:rPr lang="ja-JP" altLang="en-US" sz="1200" dirty="0"/>
                <a:t>（建物）の建替時期別延床面積（</a:t>
              </a:r>
              <a:r>
                <a:rPr lang="ja-JP" altLang="en-US" sz="1200" dirty="0" smtClean="0"/>
                <a:t>平成</a:t>
              </a:r>
              <a:r>
                <a:rPr lang="en-US" altLang="ja-JP" sz="1200" dirty="0" smtClean="0"/>
                <a:t>27</a:t>
              </a:r>
              <a:r>
                <a:rPr lang="ja-JP" altLang="en-US" sz="1200" dirty="0" smtClean="0"/>
                <a:t>年</a:t>
              </a:r>
              <a:r>
                <a:rPr lang="ja-JP" altLang="en-US" sz="1200" dirty="0"/>
                <a:t>３</a:t>
              </a:r>
              <a:r>
                <a:rPr lang="ja-JP" altLang="en-US" sz="1200" dirty="0" smtClean="0"/>
                <a:t>月</a:t>
              </a:r>
              <a:r>
                <a:rPr lang="ja-JP" altLang="en-US" sz="1200" dirty="0"/>
                <a:t>末</a:t>
              </a:r>
              <a:r>
                <a:rPr lang="ja-JP" altLang="en-US" sz="1200" dirty="0" smtClean="0"/>
                <a:t>現在）（</a:t>
              </a:r>
              <a:r>
                <a:rPr lang="en-US" altLang="ja-JP" sz="1200" dirty="0" smtClean="0"/>
                <a:t>※</a:t>
              </a:r>
              <a:r>
                <a:rPr lang="ja-JP" altLang="en-US" sz="1200" dirty="0" smtClean="0"/>
                <a:t>１）</a:t>
              </a:r>
              <a:endParaRPr lang="ja-JP" altLang="en-US" sz="1200" dirty="0"/>
            </a:p>
          </p:txBody>
        </p:sp>
        <p:sp>
          <p:nvSpPr>
            <p:cNvPr id="27" name="角丸四角形吹き出し 26"/>
            <p:cNvSpPr/>
            <p:nvPr/>
          </p:nvSpPr>
          <p:spPr>
            <a:xfrm>
              <a:off x="3635896" y="4443575"/>
              <a:ext cx="5120667" cy="432048"/>
            </a:xfrm>
            <a:prstGeom prst="wedgeRoundRectCallout">
              <a:avLst>
                <a:gd name="adj1" fmla="val -73652"/>
                <a:gd name="adj2" fmla="val -65116"/>
                <a:gd name="adj3" fmla="val 16667"/>
              </a:avLst>
            </a:prstGeom>
          </p:spPr>
          <p:style>
            <a:lnRef idx="2">
              <a:schemeClr val="accent6"/>
            </a:lnRef>
            <a:fillRef idx="1">
              <a:schemeClr val="lt1"/>
            </a:fillRef>
            <a:effectRef idx="0">
              <a:schemeClr val="accent6"/>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dirty="0">
                  <a:solidFill>
                    <a:schemeClr val="tx1"/>
                  </a:solidFill>
                  <a:latin typeface="+mn-ea"/>
                </a:rPr>
                <a:t>今後</a:t>
              </a:r>
              <a:r>
                <a:rPr lang="en-US" altLang="ja-JP" sz="1200" dirty="0">
                  <a:solidFill>
                    <a:schemeClr val="tx1"/>
                  </a:solidFill>
                  <a:latin typeface="+mn-ea"/>
                </a:rPr>
                <a:t>10</a:t>
              </a:r>
              <a:r>
                <a:rPr lang="ja-JP" altLang="en-US" sz="1200" dirty="0">
                  <a:solidFill>
                    <a:schemeClr val="tx1"/>
                  </a:solidFill>
                  <a:latin typeface="+mn-ea"/>
                </a:rPr>
                <a:t>年間で建築後</a:t>
              </a:r>
              <a:r>
                <a:rPr lang="en-US" altLang="ja-JP" sz="1200" dirty="0">
                  <a:solidFill>
                    <a:schemeClr val="tx1"/>
                  </a:solidFill>
                  <a:latin typeface="+mn-ea"/>
                </a:rPr>
                <a:t>50</a:t>
              </a:r>
              <a:r>
                <a:rPr lang="ja-JP" altLang="en-US" sz="1200" dirty="0">
                  <a:solidFill>
                    <a:schemeClr val="tx1"/>
                  </a:solidFill>
                  <a:latin typeface="+mn-ea"/>
                </a:rPr>
                <a:t>年を経過する建物は全体の約</a:t>
              </a:r>
              <a:r>
                <a:rPr lang="en-US" altLang="ja-JP" sz="1200" dirty="0">
                  <a:solidFill>
                    <a:schemeClr val="tx1"/>
                  </a:solidFill>
                  <a:latin typeface="+mn-ea"/>
                </a:rPr>
                <a:t>4</a:t>
              </a:r>
              <a:r>
                <a:rPr lang="ja-JP" altLang="en-US" sz="1200" dirty="0">
                  <a:solidFill>
                    <a:schemeClr val="tx1"/>
                  </a:solidFill>
                  <a:latin typeface="+mn-ea"/>
                </a:rPr>
                <a:t>割を</a:t>
              </a:r>
              <a:r>
                <a:rPr lang="ja-JP" altLang="en-US" sz="1200" dirty="0" smtClean="0">
                  <a:solidFill>
                    <a:schemeClr val="tx1"/>
                  </a:solidFill>
                  <a:latin typeface="+mn-ea"/>
                </a:rPr>
                <a:t>占める（</a:t>
              </a:r>
              <a:r>
                <a:rPr lang="en-US" altLang="ja-JP" sz="1200" dirty="0" smtClean="0">
                  <a:solidFill>
                    <a:schemeClr val="tx1"/>
                  </a:solidFill>
                  <a:latin typeface="+mn-ea"/>
                </a:rPr>
                <a:t>※</a:t>
              </a:r>
              <a:r>
                <a:rPr lang="ja-JP" altLang="en-US" sz="1200" dirty="0" smtClean="0">
                  <a:solidFill>
                    <a:schemeClr val="tx1"/>
                  </a:solidFill>
                  <a:latin typeface="+mn-ea"/>
                </a:rPr>
                <a:t>２）</a:t>
              </a:r>
              <a:endParaRPr lang="en-US" altLang="ja-JP" sz="1200" dirty="0">
                <a:solidFill>
                  <a:schemeClr val="tx1"/>
                </a:solidFill>
                <a:latin typeface="+mn-ea"/>
              </a:endParaRPr>
            </a:p>
          </p:txBody>
        </p:sp>
        <p:sp>
          <p:nvSpPr>
            <p:cNvPr id="28" name="正方形/長方形 27"/>
            <p:cNvSpPr/>
            <p:nvPr/>
          </p:nvSpPr>
          <p:spPr>
            <a:xfrm>
              <a:off x="845389" y="6440866"/>
              <a:ext cx="4759273" cy="19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smtClean="0">
                  <a:solidFill>
                    <a:schemeClr val="tx1"/>
                  </a:solidFill>
                  <a:latin typeface="+mn-ea"/>
                </a:rPr>
                <a:t>※</a:t>
              </a:r>
              <a:r>
                <a:rPr lang="ja-JP" altLang="en-US" sz="1050" dirty="0" smtClean="0">
                  <a:solidFill>
                    <a:schemeClr val="tx1"/>
                  </a:solidFill>
                  <a:latin typeface="+mn-ea"/>
                </a:rPr>
                <a:t>２　全ての建物について、耐用年数（</a:t>
              </a:r>
              <a:r>
                <a:rPr lang="en-US" altLang="ja-JP" sz="1050" dirty="0" smtClean="0">
                  <a:solidFill>
                    <a:schemeClr val="tx1"/>
                  </a:solidFill>
                  <a:latin typeface="+mn-ea"/>
                </a:rPr>
                <a:t>50</a:t>
              </a:r>
              <a:r>
                <a:rPr lang="ja-JP" altLang="en-US" sz="1050" dirty="0" smtClean="0">
                  <a:solidFill>
                    <a:schemeClr val="tx1"/>
                  </a:solidFill>
                  <a:latin typeface="+mn-ea"/>
                </a:rPr>
                <a:t>年と仮定）経過後に建替えする場合</a:t>
              </a:r>
              <a:endParaRPr lang="ja-JP" altLang="en-US" sz="1050" dirty="0">
                <a:solidFill>
                  <a:schemeClr val="tx1"/>
                </a:solidFill>
                <a:latin typeface="+mn-ea"/>
              </a:endParaRPr>
            </a:p>
          </p:txBody>
        </p:sp>
        <p:sp>
          <p:nvSpPr>
            <p:cNvPr id="33" name="正方形/長方形 32"/>
            <p:cNvSpPr/>
            <p:nvPr/>
          </p:nvSpPr>
          <p:spPr>
            <a:xfrm>
              <a:off x="835491" y="6260516"/>
              <a:ext cx="5906865" cy="21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smtClean="0">
                  <a:solidFill>
                    <a:schemeClr val="tx1"/>
                  </a:solidFill>
                  <a:latin typeface="+mn-ea"/>
                </a:rPr>
                <a:t>※</a:t>
              </a:r>
              <a:r>
                <a:rPr lang="ja-JP" altLang="en-US" sz="1050" dirty="0">
                  <a:solidFill>
                    <a:schemeClr val="tx1"/>
                  </a:solidFill>
                  <a:latin typeface="+mn-ea"/>
                </a:rPr>
                <a:t>１</a:t>
              </a:r>
              <a:r>
                <a:rPr lang="ja-JP" altLang="en-US" sz="1050" dirty="0" smtClean="0">
                  <a:solidFill>
                    <a:schemeClr val="tx1"/>
                  </a:solidFill>
                  <a:latin typeface="+mn-ea"/>
                </a:rPr>
                <a:t>　大阪市内の</a:t>
              </a:r>
              <a:r>
                <a:rPr lang="ja-JP" altLang="ja-JP" sz="1050" dirty="0" smtClean="0">
                  <a:solidFill>
                    <a:schemeClr val="tx1"/>
                  </a:solidFill>
                </a:rPr>
                <a:t>府営</a:t>
              </a:r>
              <a:r>
                <a:rPr lang="ja-JP" altLang="ja-JP" sz="1050" dirty="0">
                  <a:solidFill>
                    <a:schemeClr val="tx1"/>
                  </a:solidFill>
                </a:rPr>
                <a:t>住宅については、平成</a:t>
              </a:r>
              <a:r>
                <a:rPr lang="en-US" altLang="ja-JP" sz="1050" dirty="0">
                  <a:solidFill>
                    <a:schemeClr val="tx1"/>
                  </a:solidFill>
                </a:rPr>
                <a:t>27</a:t>
              </a:r>
              <a:r>
                <a:rPr lang="ja-JP" altLang="ja-JP" sz="1050" dirty="0" smtClean="0">
                  <a:solidFill>
                    <a:schemeClr val="tx1"/>
                  </a:solidFill>
                </a:rPr>
                <a:t>年</a:t>
              </a:r>
              <a:r>
                <a:rPr lang="ja-JP" altLang="en-US" sz="1050" dirty="0" smtClean="0">
                  <a:solidFill>
                    <a:schemeClr val="tx1"/>
                  </a:solidFill>
                </a:rPr>
                <a:t>８</a:t>
              </a:r>
              <a:r>
                <a:rPr lang="ja-JP" altLang="ja-JP" sz="1050" dirty="0" smtClean="0">
                  <a:solidFill>
                    <a:schemeClr val="tx1"/>
                  </a:solidFill>
                </a:rPr>
                <a:t>月</a:t>
              </a:r>
              <a:r>
                <a:rPr lang="ja-JP" altLang="en-US" sz="1050" dirty="0">
                  <a:solidFill>
                    <a:schemeClr val="tx1"/>
                  </a:solidFill>
                </a:rPr>
                <a:t>１</a:t>
              </a:r>
              <a:r>
                <a:rPr lang="ja-JP" altLang="ja-JP" sz="1050" dirty="0" smtClean="0">
                  <a:solidFill>
                    <a:schemeClr val="tx1"/>
                  </a:solidFill>
                </a:rPr>
                <a:t>日</a:t>
              </a:r>
              <a:r>
                <a:rPr lang="ja-JP" altLang="ja-JP" sz="1050" dirty="0">
                  <a:solidFill>
                    <a:schemeClr val="tx1"/>
                  </a:solidFill>
                </a:rPr>
                <a:t>に移管済のものについて除いて</a:t>
              </a:r>
              <a:r>
                <a:rPr lang="ja-JP" altLang="ja-JP" sz="1050" dirty="0" smtClean="0">
                  <a:solidFill>
                    <a:schemeClr val="tx1"/>
                  </a:solidFill>
                </a:rPr>
                <a:t>いる</a:t>
              </a:r>
              <a:endParaRPr lang="ja-JP" altLang="en-US" sz="1050" dirty="0">
                <a:solidFill>
                  <a:schemeClr val="tx1"/>
                </a:solidFill>
                <a:latin typeface="+mn-ea"/>
              </a:endParaRPr>
            </a:p>
          </p:txBody>
        </p:sp>
      </p:grpSp>
      <p:sp>
        <p:nvSpPr>
          <p:cNvPr id="34" name="正方形/長方形 33"/>
          <p:cNvSpPr/>
          <p:nvPr/>
        </p:nvSpPr>
        <p:spPr>
          <a:xfrm>
            <a:off x="952553" y="3826546"/>
            <a:ext cx="1836000" cy="2214000"/>
          </a:xfrm>
          <a:prstGeom prst="rect">
            <a:avLst/>
          </a:prstGeom>
          <a:noFill/>
          <a:ln w="38100">
            <a:prstDash val="sysDash"/>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41" name="テキスト ボックス 40"/>
          <p:cNvSpPr txBox="1"/>
          <p:nvPr/>
        </p:nvSpPr>
        <p:spPr>
          <a:xfrm>
            <a:off x="899596" y="6669368"/>
            <a:ext cx="4536500"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a:t>
            </a:r>
            <a:r>
              <a:rPr lang="ja-JP" altLang="en-US" sz="700" dirty="0">
                <a:latin typeface="+mn-ea"/>
              </a:rPr>
              <a:t>大阪府ファシリティマネジメント基本方針</a:t>
            </a:r>
            <a:r>
              <a:rPr kumimoji="1" lang="ja-JP" altLang="en-US" sz="700" dirty="0" smtClean="0">
                <a:latin typeface="+mn-ea"/>
              </a:rPr>
              <a:t>」（</a:t>
            </a:r>
            <a:r>
              <a:rPr lang="ja-JP" altLang="en-US" sz="700" dirty="0">
                <a:latin typeface="+mn-ea"/>
              </a:rPr>
              <a:t>平成</a:t>
            </a:r>
            <a:r>
              <a:rPr kumimoji="1" lang="en-US" altLang="ja-JP" sz="700" dirty="0" smtClean="0">
                <a:latin typeface="+mn-ea"/>
              </a:rPr>
              <a:t>27</a:t>
            </a:r>
            <a:r>
              <a:rPr kumimoji="1" lang="ja-JP" altLang="en-US" sz="700" dirty="0" smtClean="0">
                <a:latin typeface="+mn-ea"/>
              </a:rPr>
              <a:t>年</a:t>
            </a:r>
            <a:r>
              <a:rPr kumimoji="1" lang="en-US" altLang="ja-JP" sz="700" dirty="0" smtClean="0">
                <a:latin typeface="+mn-ea"/>
              </a:rPr>
              <a:t>11</a:t>
            </a:r>
            <a:r>
              <a:rPr kumimoji="1" lang="ja-JP" altLang="en-US" sz="700" dirty="0" smtClean="0">
                <a:latin typeface="+mn-ea"/>
              </a:rPr>
              <a:t>月策定、平成</a:t>
            </a:r>
            <a:r>
              <a:rPr kumimoji="1" lang="en-US" altLang="ja-JP" sz="700" dirty="0" smtClean="0">
                <a:latin typeface="+mn-ea"/>
              </a:rPr>
              <a:t>31</a:t>
            </a:r>
            <a:r>
              <a:rPr kumimoji="1" lang="ja-JP" altLang="en-US" sz="700" dirty="0" smtClean="0">
                <a:latin typeface="+mn-ea"/>
              </a:rPr>
              <a:t>年</a:t>
            </a:r>
            <a:r>
              <a:rPr kumimoji="1" lang="en-US" altLang="ja-JP" sz="700" dirty="0" smtClean="0">
                <a:latin typeface="+mn-ea"/>
              </a:rPr>
              <a:t>2</a:t>
            </a:r>
            <a:r>
              <a:rPr kumimoji="1" lang="ja-JP" altLang="en-US" sz="700" dirty="0" smtClean="0">
                <a:latin typeface="+mn-ea"/>
              </a:rPr>
              <a:t>月改訂）</a:t>
            </a:r>
            <a:endParaRPr kumimoji="1" lang="ja-JP" altLang="en-US" sz="700" dirty="0">
              <a:latin typeface="+mn-ea"/>
            </a:endParaRPr>
          </a:p>
        </p:txBody>
      </p:sp>
    </p:spTree>
    <p:extLst>
      <p:ext uri="{BB962C8B-B14F-4D97-AF65-F5344CB8AC3E}">
        <p14:creationId xmlns:p14="http://schemas.microsoft.com/office/powerpoint/2010/main" val="26170487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正方形/長方形 20"/>
          <p:cNvSpPr/>
          <p:nvPr/>
        </p:nvSpPr>
        <p:spPr>
          <a:xfrm>
            <a:off x="323528" y="678755"/>
            <a:ext cx="8640960" cy="3323987"/>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（３）環境にやさしい都市の実現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i="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〇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2050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年まで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にゼロに</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目指す「大阪ブルー・オーシャン・ビジョン」が共有されるなど、世界的にも環境に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関心が高まっており、環境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やさしい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都市の実現が求められています。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i="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i="1" dirty="0">
                <a:latin typeface="Meiryo UI" panose="020B0604030504040204" pitchFamily="50" charset="-128"/>
                <a:ea typeface="Meiryo UI" panose="020B0604030504040204" pitchFamily="50" charset="-128"/>
                <a:cs typeface="Meiryo UI" panose="020B0604030504040204" pitchFamily="50" charset="-128"/>
              </a:rPr>
              <a:t>〇　大阪府では、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年１月に、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大阪サミット及び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大阪・関西万博の開催地として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先進都市を目指し、プラスチックごみによる河川や海洋の汚染の</a:t>
            </a:r>
            <a:r>
              <a:rPr lang="ja-JP" altLang="en-US" sz="1400" i="1" dirty="0" smtClean="0">
                <a:latin typeface="Meiryo UI" panose="020B0604030504040204" pitchFamily="50" charset="-128"/>
                <a:ea typeface="Meiryo UI" panose="020B0604030504040204" pitchFamily="50" charset="-128"/>
                <a:cs typeface="Meiryo UI" panose="020B0604030504040204" pitchFamily="50" charset="-128"/>
              </a:rPr>
              <a:t>防止や</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プラスチックの資源循環の推進などを盛り込んだ「おおさかプラスチックごみゼロ宣言」を大阪市と共同で行い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、市町村や企業と連携し、府民や来阪者に対して啓発に努めていきます。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ja-JP" altLang="en-US" sz="1400" i="1"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i="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大阪・関西万博を見据え、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内外からひとや企業が集う環境・エネルギー先進都市を実現し、人々の生活の質</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）を高めるため、再生可能エネルギーの普及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拡大、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省エネの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促進や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温室効果ガスの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排出削減など、</a:t>
            </a:r>
            <a:r>
              <a:rPr lang="ja-JP" altLang="ja-JP" sz="1400" dirty="0" smtClean="0"/>
              <a:t>ヒートアイランド</a:t>
            </a:r>
            <a:r>
              <a:rPr lang="ja-JP" altLang="ja-JP" sz="1400" dirty="0"/>
              <a:t>対策や温暖化対策に</a:t>
            </a:r>
            <a:r>
              <a:rPr lang="ja-JP" altLang="ja-JP" sz="1400" dirty="0" smtClean="0"/>
              <a:t>関する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また、食品ロス対策についても、府民への啓発など、企業と連携して取り組んでいきます。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50</a:t>
            </a:fld>
            <a:endParaRPr lang="ja-JP" altLang="en-US" dirty="0">
              <a:solidFill>
                <a:prstClr val="black"/>
              </a:solidFill>
            </a:endParaRPr>
          </a:p>
        </p:txBody>
      </p:sp>
      <p:sp>
        <p:nvSpPr>
          <p:cNvPr id="15" name="テキスト ボックス 14"/>
          <p:cNvSpPr txBox="1"/>
          <p:nvPr/>
        </p:nvSpPr>
        <p:spPr>
          <a:xfrm>
            <a:off x="699164" y="6532993"/>
            <a:ext cx="4176464"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気象庁・大阪管区気象台ホームページより大阪府環境農林水産部作成</a:t>
            </a:r>
            <a:endParaRPr kumimoji="1" lang="ja-JP" altLang="en-US" sz="700" dirty="0">
              <a:latin typeface="+mn-ea"/>
            </a:endParaRPr>
          </a:p>
        </p:txBody>
      </p:sp>
      <p:sp>
        <p:nvSpPr>
          <p:cNvPr id="17" name="正方形/長方形 16"/>
          <p:cNvSpPr/>
          <p:nvPr/>
        </p:nvSpPr>
        <p:spPr>
          <a:xfrm>
            <a:off x="461935" y="4076215"/>
            <a:ext cx="1983249" cy="276999"/>
          </a:xfrm>
          <a:prstGeom prst="rect">
            <a:avLst/>
          </a:prstGeom>
        </p:spPr>
        <p:txBody>
          <a:bodyPr wrap="square">
            <a:spAutoFit/>
          </a:bodyPr>
          <a:lstStyle/>
          <a:p>
            <a:r>
              <a:rPr lang="ja-JP" altLang="en-US" sz="1200" dirty="0" smtClean="0"/>
              <a:t>■　年間平均気温の推移</a:t>
            </a:r>
            <a:endParaRPr lang="ja-JP" altLang="en-US" sz="1200" dirty="0"/>
          </a:p>
        </p:txBody>
      </p:sp>
      <p:sp>
        <p:nvSpPr>
          <p:cNvPr id="20" name="正方形/長方形 19"/>
          <p:cNvSpPr/>
          <p:nvPr/>
        </p:nvSpPr>
        <p:spPr>
          <a:xfrm>
            <a:off x="4377660" y="4103510"/>
            <a:ext cx="3240360" cy="276999"/>
          </a:xfrm>
          <a:prstGeom prst="rect">
            <a:avLst/>
          </a:prstGeom>
        </p:spPr>
        <p:txBody>
          <a:bodyPr wrap="square">
            <a:spAutoFit/>
          </a:bodyPr>
          <a:lstStyle/>
          <a:p>
            <a:r>
              <a:rPr lang="ja-JP" altLang="en-US" sz="1200" dirty="0" smtClean="0"/>
              <a:t>■　全国</a:t>
            </a:r>
            <a:r>
              <a:rPr lang="en-US" altLang="ja-JP" sz="1200" dirty="0"/>
              <a:t>3</a:t>
            </a:r>
            <a:r>
              <a:rPr lang="ja-JP" altLang="en-US" sz="1200" dirty="0" smtClean="0"/>
              <a:t>都市</a:t>
            </a:r>
            <a:r>
              <a:rPr lang="ja-JP" altLang="en-US" sz="1200" dirty="0"/>
              <a:t>における</a:t>
            </a:r>
            <a:r>
              <a:rPr lang="ja-JP" altLang="en-US" sz="1200" dirty="0" smtClean="0"/>
              <a:t>熱帯夜</a:t>
            </a:r>
            <a:r>
              <a:rPr lang="ja-JP" altLang="en-US" sz="1200" dirty="0"/>
              <a:t>日数</a:t>
            </a:r>
            <a:r>
              <a:rPr lang="ja-JP" altLang="en-US" sz="1200" dirty="0" smtClean="0"/>
              <a:t>の</a:t>
            </a:r>
            <a:r>
              <a:rPr lang="ja-JP" altLang="en-US" sz="1200" dirty="0"/>
              <a:t>比較</a:t>
            </a:r>
          </a:p>
        </p:txBody>
      </p:sp>
      <p:sp>
        <p:nvSpPr>
          <p:cNvPr id="29" name="テキスト ボックス 28"/>
          <p:cNvSpPr txBox="1"/>
          <p:nvPr/>
        </p:nvSpPr>
        <p:spPr>
          <a:xfrm>
            <a:off x="4655150" y="6526915"/>
            <a:ext cx="3123636"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気象庁データより大阪府環境農林水産部作成</a:t>
            </a:r>
            <a:endParaRPr kumimoji="1" lang="ja-JP" altLang="en-US" sz="700" dirty="0">
              <a:latin typeface="+mn-ea"/>
            </a:endParaRPr>
          </a:p>
        </p:txBody>
      </p:sp>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162" y="4286559"/>
            <a:ext cx="3724724" cy="2346462"/>
          </a:xfrm>
          <a:prstGeom prst="rect">
            <a:avLst/>
          </a:prstGeom>
        </p:spPr>
      </p:pic>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159" y="4037687"/>
            <a:ext cx="3919871" cy="26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1362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443627"/>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smtClean="0"/>
              <a:t>外部環境</a:t>
            </a:r>
            <a:endParaRPr kumimoji="1" lang="en-US" altLang="ja-JP" sz="1400" b="1" dirty="0" smtClean="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kumimoji="1" lang="en-US" altLang="ja-JP" sz="1400" b="1" dirty="0" smtClean="0"/>
          </a:p>
          <a:p>
            <a:pPr algn="ctr"/>
            <a:endParaRPr kumimoji="1" lang="ja-JP" altLang="en-US" sz="1400" b="1" dirty="0"/>
          </a:p>
        </p:txBody>
      </p:sp>
      <p:sp>
        <p:nvSpPr>
          <p:cNvPr id="42" name="角丸四角形 41"/>
          <p:cNvSpPr/>
          <p:nvPr/>
        </p:nvSpPr>
        <p:spPr>
          <a:xfrm>
            <a:off x="5901163" y="1732601"/>
            <a:ext cx="3063325" cy="14699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弱　</a:t>
            </a:r>
            <a:r>
              <a:rPr lang="ja-JP" altLang="en-US" sz="1400" b="1" dirty="0" err="1" smtClean="0">
                <a:solidFill>
                  <a:schemeClr val="tx1"/>
                </a:solidFill>
              </a:rPr>
              <a:t>み</a:t>
            </a:r>
            <a:endParaRPr lang="en-US" altLang="ja-JP" sz="1400" b="1"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32602"/>
            <a:ext cx="2662665" cy="14530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強　</a:t>
            </a:r>
            <a:r>
              <a:rPr lang="ja-JP" altLang="en-US" sz="1400" b="1" dirty="0" err="1" smtClean="0">
                <a:solidFill>
                  <a:schemeClr val="tx1"/>
                </a:solidFill>
              </a:rPr>
              <a:t>み</a:t>
            </a:r>
            <a:endParaRPr lang="en-US" altLang="ja-JP" sz="1400" b="1" dirty="0" smtClean="0">
              <a:solidFill>
                <a:schemeClr val="tx1"/>
              </a:solidFill>
            </a:endParaRPr>
          </a:p>
          <a:p>
            <a:pPr algn="ctr"/>
            <a:endParaRPr kumimoji="1" lang="en-US" altLang="ja-JP" sz="1400" b="1"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7202" y="3027128"/>
            <a:ext cx="3200876" cy="2074118"/>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smtClean="0"/>
          </a:p>
          <a:p>
            <a:pPr algn="ctr"/>
            <a:endParaRPr kumimoji="1" lang="en-US" altLang="ja-JP" sz="1400" b="1" dirty="0" smtClean="0"/>
          </a:p>
          <a:p>
            <a:pPr algn="ctr"/>
            <a:endParaRPr kumimoji="1" lang="en-US" altLang="ja-JP" sz="1400" b="1" dirty="0" smtClean="0"/>
          </a:p>
          <a:p>
            <a:pPr algn="ctr"/>
            <a:r>
              <a:rPr kumimoji="1" lang="ja-JP" altLang="en-US" sz="1400" b="1" dirty="0" smtClean="0"/>
              <a:t>内部要因</a:t>
            </a:r>
            <a:endParaRPr kumimoji="1" lang="ja-JP" altLang="en-US" sz="1400" b="1" dirty="0"/>
          </a:p>
        </p:txBody>
      </p:sp>
      <p:sp>
        <p:nvSpPr>
          <p:cNvPr id="43" name="角丸四角形 42"/>
          <p:cNvSpPr/>
          <p:nvPr/>
        </p:nvSpPr>
        <p:spPr>
          <a:xfrm>
            <a:off x="373275" y="3041967"/>
            <a:ext cx="2847898" cy="132718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　</a:t>
            </a:r>
            <a:endParaRPr kumimoji="1" lang="en-US" altLang="ja-JP" sz="1400" b="1" dirty="0" smtClean="0">
              <a:solidFill>
                <a:schemeClr val="tx1"/>
              </a:solidFill>
            </a:endParaRPr>
          </a:p>
          <a:p>
            <a:r>
              <a:rPr kumimoji="1" lang="ja-JP" altLang="en-US" sz="1400" b="1" dirty="0" smtClean="0">
                <a:solidFill>
                  <a:schemeClr val="tx1"/>
                </a:solidFill>
              </a:rPr>
              <a:t>強</a:t>
            </a:r>
            <a:endParaRPr kumimoji="1" lang="en-US" altLang="ja-JP" sz="1400" b="1" dirty="0" smtClean="0">
              <a:solidFill>
                <a:schemeClr val="tx1"/>
              </a:solidFill>
            </a:endParaRPr>
          </a:p>
          <a:p>
            <a:endParaRPr kumimoji="1" lang="en-US" altLang="ja-JP" sz="1400" b="1" dirty="0" smtClean="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smtClean="0"/>
              <a:t>　</a:t>
            </a:r>
            <a:r>
              <a:rPr lang="ja-JP" altLang="en-US" sz="1600" b="1" dirty="0"/>
              <a:t>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東京圏への経済機能の流出に歯止めをかけるとともに、関西経済圏の中心を担う大阪において、</a:t>
            </a:r>
            <a:r>
              <a:rPr lang="ja-JP" altLang="ja-JP" sz="1600" dirty="0"/>
              <a:t>東西二極の一極としての経済中枢機能、世界との交流窓口となる中継都市機能を強化</a:t>
            </a:r>
            <a:r>
              <a:rPr lang="ja-JP" altLang="en-US" sz="1600" dirty="0"/>
              <a:t>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2099544" y="2729796"/>
            <a:ext cx="1271805" cy="316564"/>
          </a:xfrm>
          <a:prstGeom prst="rect">
            <a:avLst/>
          </a:prstGeom>
          <a:noFill/>
        </p:spPr>
        <p:txBody>
          <a:bodyPr wrap="square" rtlCol="0">
            <a:spAutoFit/>
          </a:bodyPr>
          <a:lstStyle/>
          <a:p>
            <a:r>
              <a:rPr kumimoji="1" lang="ja-JP" altLang="en-US" sz="1400" b="1" dirty="0" smtClean="0"/>
              <a:t>＜現状分析＞</a:t>
            </a:r>
            <a:endParaRPr kumimoji="1" lang="ja-JP" altLang="en-US" sz="1400" b="1" dirty="0"/>
          </a:p>
        </p:txBody>
      </p:sp>
      <p:sp>
        <p:nvSpPr>
          <p:cNvPr id="25" name="テキスト ボックス 24"/>
          <p:cNvSpPr txBox="1"/>
          <p:nvPr/>
        </p:nvSpPr>
        <p:spPr>
          <a:xfrm>
            <a:off x="299176" y="5175074"/>
            <a:ext cx="1800200" cy="307777"/>
          </a:xfrm>
          <a:prstGeom prst="rect">
            <a:avLst/>
          </a:prstGeom>
          <a:noFill/>
        </p:spPr>
        <p:txBody>
          <a:bodyPr wrap="square" rtlCol="0">
            <a:spAutoFit/>
          </a:bodyPr>
          <a:lstStyle/>
          <a:p>
            <a:r>
              <a:rPr kumimoji="1" lang="ja-JP" altLang="en-US" sz="1400" b="1" dirty="0" smtClean="0"/>
              <a:t>＜基本的方向＞</a:t>
            </a:r>
            <a:endParaRPr kumimoji="1" lang="ja-JP" altLang="en-US" sz="1400" b="1" dirty="0"/>
          </a:p>
        </p:txBody>
      </p:sp>
      <p:sp>
        <p:nvSpPr>
          <p:cNvPr id="6" name="角丸四角形 5"/>
          <p:cNvSpPr/>
          <p:nvPr/>
        </p:nvSpPr>
        <p:spPr>
          <a:xfrm>
            <a:off x="107504" y="5496500"/>
            <a:ext cx="8986744"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smtClean="0">
                <a:solidFill>
                  <a:schemeClr val="tx1"/>
                </a:solidFill>
              </a:rPr>
              <a:t>　（</a:t>
            </a:r>
            <a:r>
              <a:rPr lang="ja-JP" altLang="en-US" sz="1400" dirty="0">
                <a:solidFill>
                  <a:schemeClr val="tx1"/>
                </a:solidFill>
              </a:rPr>
              <a:t>１）産業の創出・</a:t>
            </a:r>
            <a:r>
              <a:rPr lang="ja-JP" altLang="en-US" sz="1400" dirty="0" smtClean="0">
                <a:solidFill>
                  <a:schemeClr val="tx1"/>
                </a:solidFill>
              </a:rPr>
              <a:t>振興（イノベーション</a:t>
            </a:r>
            <a:r>
              <a:rPr lang="ja-JP" altLang="en-US" sz="1400" dirty="0">
                <a:solidFill>
                  <a:schemeClr val="tx1"/>
                </a:solidFill>
              </a:rPr>
              <a:t>の創出、起業・第二</a:t>
            </a:r>
            <a:r>
              <a:rPr lang="ja-JP" altLang="en-US" sz="1400" dirty="0" smtClean="0">
                <a:solidFill>
                  <a:schemeClr val="tx1"/>
                </a:solidFill>
              </a:rPr>
              <a:t>創業、</a:t>
            </a:r>
            <a:r>
              <a:rPr lang="ja-JP" altLang="en-US" sz="1400" dirty="0">
                <a:solidFill>
                  <a:schemeClr val="tx1"/>
                </a:solidFill>
              </a:rPr>
              <a:t>先端技術</a:t>
            </a:r>
            <a:r>
              <a:rPr lang="ja-JP" altLang="en-US" sz="1400" dirty="0" smtClean="0">
                <a:solidFill>
                  <a:schemeClr val="tx1"/>
                </a:solidFill>
              </a:rPr>
              <a:t>を活用した生産性の向上、外国</a:t>
            </a:r>
            <a:r>
              <a:rPr lang="ja-JP" altLang="en-US" sz="1400" dirty="0">
                <a:solidFill>
                  <a:schemeClr val="tx1"/>
                </a:solidFill>
              </a:rPr>
              <a:t>人材</a:t>
            </a:r>
            <a:r>
              <a:rPr lang="ja-JP" altLang="en-US" sz="1400" dirty="0" smtClean="0">
                <a:solidFill>
                  <a:schemeClr val="tx1"/>
                </a:solidFill>
              </a:rPr>
              <a:t>の円滑</a:t>
            </a:r>
            <a:endParaRPr lang="en-US" altLang="ja-JP" sz="1400" dirty="0" smtClean="0">
              <a:solidFill>
                <a:schemeClr val="tx1"/>
              </a:solidFill>
            </a:endParaRPr>
          </a:p>
          <a:p>
            <a:r>
              <a:rPr lang="ja-JP" altLang="en-US" sz="1400" dirty="0" smtClean="0">
                <a:solidFill>
                  <a:schemeClr val="tx1"/>
                </a:solidFill>
              </a:rPr>
              <a:t>                                   な受入れ促進</a:t>
            </a:r>
            <a:r>
              <a:rPr lang="ja-JP" altLang="en-US" sz="1400" dirty="0">
                <a:solidFill>
                  <a:schemeClr val="tx1"/>
                </a:solidFill>
              </a:rPr>
              <a:t>、</a:t>
            </a:r>
            <a:r>
              <a:rPr lang="ja-JP" altLang="en-US" sz="1400" dirty="0" smtClean="0">
                <a:solidFill>
                  <a:srgbClr val="FF0000"/>
                </a:solidFill>
              </a:rPr>
              <a:t>事業承継</a:t>
            </a:r>
            <a:r>
              <a:rPr lang="ja-JP" altLang="en-US" sz="1400" dirty="0" smtClean="0">
                <a:solidFill>
                  <a:schemeClr val="tx1"/>
                </a:solidFill>
              </a:rPr>
              <a:t>の支援　等）</a:t>
            </a:r>
            <a:endParaRPr lang="en-US" altLang="ja-JP" sz="1400" dirty="0">
              <a:solidFill>
                <a:schemeClr val="tx1"/>
              </a:solidFill>
            </a:endParaRPr>
          </a:p>
          <a:p>
            <a:r>
              <a:rPr lang="ja-JP" altLang="en-US" sz="1400" dirty="0" smtClean="0">
                <a:solidFill>
                  <a:schemeClr val="tx1"/>
                </a:solidFill>
              </a:rPr>
              <a:t>　（</a:t>
            </a:r>
            <a:r>
              <a:rPr lang="ja-JP" altLang="en-US" sz="1400" dirty="0">
                <a:solidFill>
                  <a:schemeClr val="tx1"/>
                </a:solidFill>
              </a:rPr>
              <a:t>２）企業立地の</a:t>
            </a:r>
            <a:r>
              <a:rPr lang="ja-JP" altLang="en-US" sz="1400" dirty="0" smtClean="0">
                <a:solidFill>
                  <a:schemeClr val="tx1"/>
                </a:solidFill>
              </a:rPr>
              <a:t>促進（東京圏</a:t>
            </a:r>
            <a:r>
              <a:rPr lang="ja-JP" altLang="en-US" sz="1400" dirty="0">
                <a:solidFill>
                  <a:schemeClr val="tx1"/>
                </a:solidFill>
              </a:rPr>
              <a:t>等への経済機能の流出</a:t>
            </a:r>
            <a:r>
              <a:rPr lang="ja-JP" altLang="en-US" sz="1400" dirty="0" smtClean="0">
                <a:solidFill>
                  <a:schemeClr val="tx1"/>
                </a:solidFill>
              </a:rPr>
              <a:t>抑制　等）</a:t>
            </a:r>
            <a:endParaRPr lang="en-US" altLang="ja-JP" sz="1400" dirty="0" smtClean="0">
              <a:solidFill>
                <a:schemeClr val="tx1"/>
              </a:solidFill>
            </a:endParaRPr>
          </a:p>
          <a:p>
            <a:r>
              <a:rPr lang="ja-JP" altLang="en-US" sz="1400" dirty="0" smtClean="0">
                <a:solidFill>
                  <a:schemeClr val="tx1"/>
                </a:solidFill>
              </a:rPr>
              <a:t>　（</a:t>
            </a:r>
            <a:r>
              <a:rPr lang="ja-JP" altLang="en-US" sz="1400" dirty="0">
                <a:solidFill>
                  <a:schemeClr val="tx1"/>
                </a:solidFill>
              </a:rPr>
              <a:t>３）活力ある農林水産業の</a:t>
            </a:r>
            <a:r>
              <a:rPr lang="ja-JP" altLang="en-US" sz="1400" dirty="0" smtClean="0">
                <a:solidFill>
                  <a:schemeClr val="tx1"/>
                </a:solidFill>
              </a:rPr>
              <a:t>実現（都市型</a:t>
            </a:r>
            <a:r>
              <a:rPr lang="ja-JP" altLang="en-US" sz="1400" dirty="0">
                <a:solidFill>
                  <a:schemeClr val="tx1"/>
                </a:solidFill>
              </a:rPr>
              <a:t>農業の</a:t>
            </a:r>
            <a:r>
              <a:rPr lang="ja-JP" altLang="en-US" sz="1400" dirty="0" smtClean="0">
                <a:solidFill>
                  <a:schemeClr val="tx1"/>
                </a:solidFill>
              </a:rPr>
              <a:t>振興、農水</a:t>
            </a:r>
            <a:r>
              <a:rPr lang="ja-JP" altLang="en-US" sz="1400" dirty="0">
                <a:solidFill>
                  <a:schemeClr val="tx1"/>
                </a:solidFill>
              </a:rPr>
              <a:t>産物、加工食品</a:t>
            </a:r>
            <a:r>
              <a:rPr lang="ja-JP" altLang="en-US" sz="1400" dirty="0" smtClean="0">
                <a:solidFill>
                  <a:schemeClr val="tx1"/>
                </a:solidFill>
              </a:rPr>
              <a:t>など特産品の海外展開　等）</a:t>
            </a:r>
            <a:endParaRPr lang="en-US" altLang="ja-JP" sz="1400" dirty="0" smtClean="0">
              <a:solidFill>
                <a:schemeClr val="tx1"/>
              </a:solidFill>
            </a:endParaRPr>
          </a:p>
          <a:p>
            <a:r>
              <a:rPr lang="ja-JP" altLang="en-US" sz="1400" dirty="0" smtClean="0">
                <a:solidFill>
                  <a:schemeClr val="tx1"/>
                </a:solidFill>
              </a:rPr>
              <a:t>　（</a:t>
            </a:r>
            <a:r>
              <a:rPr lang="ja-JP" altLang="en-US" sz="1400" dirty="0">
                <a:solidFill>
                  <a:schemeClr val="tx1"/>
                </a:solidFill>
              </a:rPr>
              <a:t>４）多様な担い手との</a:t>
            </a:r>
            <a:r>
              <a:rPr lang="ja-JP" altLang="en-US" sz="1400" dirty="0" smtClean="0">
                <a:solidFill>
                  <a:schemeClr val="tx1"/>
                </a:solidFill>
              </a:rPr>
              <a:t>協働（民間</a:t>
            </a:r>
            <a:r>
              <a:rPr lang="ja-JP" altLang="en-US" sz="1400" dirty="0">
                <a:solidFill>
                  <a:schemeClr val="tx1"/>
                </a:solidFill>
              </a:rPr>
              <a:t>など多様な担い手との幅広い連携・</a:t>
            </a:r>
            <a:r>
              <a:rPr lang="ja-JP" altLang="en-US" sz="1400" dirty="0" smtClean="0">
                <a:solidFill>
                  <a:schemeClr val="tx1"/>
                </a:solidFill>
              </a:rPr>
              <a:t>ネットワーク　等）</a:t>
            </a:r>
            <a:endParaRPr lang="en-US" altLang="ja-JP" sz="1400" dirty="0" smtClean="0">
              <a:solidFill>
                <a:schemeClr val="tx1"/>
              </a:solidFill>
            </a:endParaRPr>
          </a:p>
          <a:p>
            <a:r>
              <a:rPr lang="ja-JP" altLang="en-US" sz="1400" dirty="0" smtClean="0">
                <a:solidFill>
                  <a:schemeClr val="tx1"/>
                </a:solidFill>
              </a:rPr>
              <a:t>　（</a:t>
            </a:r>
            <a:r>
              <a:rPr lang="ja-JP" altLang="en-US" sz="1400" dirty="0">
                <a:solidFill>
                  <a:schemeClr val="tx1"/>
                </a:solidFill>
              </a:rPr>
              <a:t>５）インフラの充実・</a:t>
            </a:r>
            <a:r>
              <a:rPr lang="ja-JP" altLang="en-US" sz="1400" dirty="0" smtClean="0">
                <a:solidFill>
                  <a:schemeClr val="tx1"/>
                </a:solidFill>
              </a:rPr>
              <a:t>強化（広域</a:t>
            </a:r>
            <a:r>
              <a:rPr lang="ja-JP" altLang="en-US" sz="1400" dirty="0">
                <a:solidFill>
                  <a:schemeClr val="tx1"/>
                </a:solidFill>
              </a:rPr>
              <a:t>交通インフラ整備　</a:t>
            </a:r>
            <a:r>
              <a:rPr lang="ja-JP" altLang="en-US" sz="1400" dirty="0" smtClean="0">
                <a:solidFill>
                  <a:schemeClr val="tx1"/>
                </a:solidFill>
              </a:rPr>
              <a:t>等）</a:t>
            </a:r>
            <a:endParaRPr lang="en-US" altLang="ja-JP" sz="1400" dirty="0" smtClean="0">
              <a:solidFill>
                <a:schemeClr val="tx1"/>
              </a:solidFill>
            </a:endParaRPr>
          </a:p>
        </p:txBody>
      </p:sp>
      <p:sp>
        <p:nvSpPr>
          <p:cNvPr id="31" name="テキスト ボックス 30"/>
          <p:cNvSpPr txBox="1"/>
          <p:nvPr/>
        </p:nvSpPr>
        <p:spPr>
          <a:xfrm>
            <a:off x="3320223" y="2003897"/>
            <a:ext cx="2697317" cy="1190914"/>
          </a:xfrm>
          <a:prstGeom prst="rect">
            <a:avLst/>
          </a:prstGeom>
          <a:noFill/>
          <a:ln>
            <a:noFill/>
          </a:ln>
        </p:spPr>
        <p:txBody>
          <a:bodyPr wrap="square" rtlCol="0">
            <a:noAutofit/>
          </a:bodyPr>
          <a:lstStyle/>
          <a:p>
            <a:pPr marL="72000" indent="-457200"/>
            <a:r>
              <a:rPr lang="ja-JP" altLang="en-US" sz="1200" dirty="0"/>
              <a:t>・わが国第二の経済都市圏</a:t>
            </a:r>
            <a:endParaRPr lang="en-US" altLang="ja-JP" sz="1200" dirty="0"/>
          </a:p>
          <a:p>
            <a:pPr marL="72000" indent="-457200"/>
            <a:r>
              <a:rPr lang="ja-JP" altLang="en-US" sz="1200" dirty="0"/>
              <a:t>・中小企業の集積</a:t>
            </a:r>
            <a:endParaRPr lang="en-US" altLang="ja-JP" sz="1200" dirty="0"/>
          </a:p>
          <a:p>
            <a:pPr marL="72000" indent="-457200"/>
            <a:r>
              <a:rPr lang="ja-JP" altLang="en-US" sz="1200" dirty="0"/>
              <a:t>・金融機関・大学・研究機関の集積</a:t>
            </a:r>
            <a:endParaRPr lang="en-US" altLang="ja-JP" sz="1200" dirty="0"/>
          </a:p>
          <a:p>
            <a:pPr marL="72000" indent="-457200"/>
            <a:r>
              <a:rPr lang="ja-JP" altLang="en-US" sz="1200" dirty="0"/>
              <a:t>・創薬等の支援機能の集積（</a:t>
            </a:r>
            <a:r>
              <a:rPr lang="en-US" altLang="ja-JP" sz="1200" dirty="0" smtClean="0"/>
              <a:t>AMED</a:t>
            </a:r>
            <a:r>
              <a:rPr lang="ja-JP" altLang="en-US" sz="1200" dirty="0" smtClean="0"/>
              <a:t>創薬戦略本部、</a:t>
            </a:r>
            <a:r>
              <a:rPr lang="en-US" altLang="ja-JP" sz="1200" dirty="0"/>
              <a:t>PMDA</a:t>
            </a:r>
            <a:r>
              <a:rPr lang="ja-JP" altLang="en-US" sz="1200" dirty="0"/>
              <a:t>関西支部</a:t>
            </a:r>
            <a:r>
              <a:rPr lang="ja-JP" altLang="en-US" sz="1200" dirty="0" smtClean="0"/>
              <a:t>）</a:t>
            </a:r>
            <a:endParaRPr lang="en-US" altLang="ja-JP" sz="1200" dirty="0" smtClean="0"/>
          </a:p>
          <a:p>
            <a:pPr marL="72000" indent="-457200"/>
            <a:r>
              <a:rPr lang="ja-JP" altLang="en-US" sz="1200" dirty="0"/>
              <a:t>・</a:t>
            </a:r>
            <a:r>
              <a:rPr lang="en-US" altLang="ja-JP" sz="1200" dirty="0"/>
              <a:t>2025</a:t>
            </a:r>
            <a:r>
              <a:rPr lang="ja-JP" altLang="en-US" sz="1200" dirty="0"/>
              <a:t>大阪・関西万博の</a:t>
            </a:r>
            <a:r>
              <a:rPr lang="ja-JP" altLang="en-US" sz="1200" dirty="0" smtClean="0"/>
              <a:t>開催</a:t>
            </a:r>
            <a:endParaRPr lang="en-US" altLang="ja-JP" sz="1200" dirty="0"/>
          </a:p>
        </p:txBody>
      </p:sp>
      <p:sp>
        <p:nvSpPr>
          <p:cNvPr id="32" name="テキスト ボックス 31"/>
          <p:cNvSpPr txBox="1"/>
          <p:nvPr/>
        </p:nvSpPr>
        <p:spPr>
          <a:xfrm>
            <a:off x="5947377" y="2096240"/>
            <a:ext cx="3028675" cy="830997"/>
          </a:xfrm>
          <a:prstGeom prst="rect">
            <a:avLst/>
          </a:prstGeom>
          <a:noFill/>
          <a:ln>
            <a:noFill/>
          </a:ln>
        </p:spPr>
        <p:txBody>
          <a:bodyPr wrap="square" rtlCol="0">
            <a:spAutoFit/>
          </a:bodyPr>
          <a:lstStyle/>
          <a:p>
            <a:pPr marL="72000" indent="-457200"/>
            <a:r>
              <a:rPr lang="ja-JP" altLang="en-US" sz="1200" dirty="0"/>
              <a:t>・人口減少に伴う労働力の不足</a:t>
            </a:r>
            <a:endParaRPr lang="en-US" altLang="ja-JP" sz="1200" dirty="0"/>
          </a:p>
          <a:p>
            <a:pPr marL="72000" indent="-457200"/>
            <a:r>
              <a:rPr lang="ja-JP" altLang="en-US" sz="1200" dirty="0"/>
              <a:t>・経営者・技術者の高齢化、後継者不足</a:t>
            </a:r>
            <a:endParaRPr lang="en-US" altLang="ja-JP" sz="1200" dirty="0"/>
          </a:p>
          <a:p>
            <a:pPr marL="72000" indent="-457200"/>
            <a:r>
              <a:rPr lang="ja-JP" altLang="en-US" sz="1200" dirty="0"/>
              <a:t>・環状交通ネットワーク機能が東京圏（・中京圏）と比較して</a:t>
            </a:r>
            <a:r>
              <a:rPr lang="ja-JP" altLang="en-US" sz="1200" dirty="0" smtClean="0"/>
              <a:t>低い</a:t>
            </a:r>
            <a:endParaRPr lang="en-US" altLang="ja-JP" sz="1200" dirty="0" smtClean="0"/>
          </a:p>
        </p:txBody>
      </p:sp>
      <p:sp>
        <p:nvSpPr>
          <p:cNvPr id="35" name="テキスト ボックス 34"/>
          <p:cNvSpPr txBox="1"/>
          <p:nvPr/>
        </p:nvSpPr>
        <p:spPr>
          <a:xfrm>
            <a:off x="540762" y="3025035"/>
            <a:ext cx="2602492" cy="1384995"/>
          </a:xfrm>
          <a:prstGeom prst="rect">
            <a:avLst/>
          </a:prstGeom>
          <a:noFill/>
          <a:ln>
            <a:noFill/>
          </a:ln>
        </p:spPr>
        <p:txBody>
          <a:bodyPr wrap="square" rtlCol="0">
            <a:spAutoFit/>
          </a:bodyPr>
          <a:lstStyle/>
          <a:p>
            <a:pPr marL="72000" lvl="0" indent="-457200">
              <a:defRPr/>
            </a:pPr>
            <a:r>
              <a:rPr lang="ja-JP" altLang="en-US" sz="1200" dirty="0"/>
              <a:t>・ライフサイエンス、新エネルギーなど成長産業の集積</a:t>
            </a:r>
            <a:endParaRPr lang="en-US" altLang="ja-JP" sz="1200" dirty="0"/>
          </a:p>
          <a:p>
            <a:pPr marL="72000" indent="-457200">
              <a:defRPr/>
            </a:pPr>
            <a:r>
              <a:rPr lang="ja-JP" altLang="en-US" sz="1200" dirty="0"/>
              <a:t>・多様な担い手との協働</a:t>
            </a:r>
            <a:r>
              <a:rPr lang="en-US" altLang="ja-JP" sz="1200" dirty="0"/>
              <a:t>(</a:t>
            </a:r>
            <a:r>
              <a:rPr lang="ja-JP" altLang="en-US" sz="1200" dirty="0"/>
              <a:t>産学公民金の連携</a:t>
            </a:r>
            <a:r>
              <a:rPr lang="en-US" altLang="ja-JP" sz="1200" dirty="0"/>
              <a:t>)</a:t>
            </a:r>
          </a:p>
          <a:p>
            <a:pPr marL="72000" indent="-457200"/>
            <a:r>
              <a:rPr lang="ja-JP" altLang="en-US" sz="1200" dirty="0"/>
              <a:t>・充実した都市交通</a:t>
            </a:r>
            <a:r>
              <a:rPr lang="ja-JP" altLang="en-US" sz="1200" dirty="0" smtClean="0"/>
              <a:t>インフラ</a:t>
            </a:r>
            <a:endParaRPr lang="en-US" altLang="ja-JP" sz="1200" dirty="0" smtClean="0"/>
          </a:p>
          <a:p>
            <a:pPr marL="72000" indent="-457200"/>
            <a:r>
              <a:rPr lang="ja-JP" altLang="en-US" sz="1200" dirty="0" smtClean="0"/>
              <a:t>・大阪産業局、大阪市、大商との連携</a:t>
            </a:r>
            <a:endParaRPr lang="en-US" altLang="ja-JP" sz="1200" dirty="0" smtClean="0"/>
          </a:p>
          <a:p>
            <a:pPr marL="72000" indent="-457200"/>
            <a:r>
              <a:rPr lang="ja-JP" altLang="en-US" sz="1200" dirty="0" smtClean="0"/>
              <a:t>・外国人労働者数が全国第３位</a:t>
            </a:r>
            <a:endParaRPr lang="ja-JP" altLang="en-US" sz="1200" dirty="0"/>
          </a:p>
        </p:txBody>
      </p:sp>
      <p:sp>
        <p:nvSpPr>
          <p:cNvPr id="37" name="テキスト ボックス 36"/>
          <p:cNvSpPr txBox="1"/>
          <p:nvPr/>
        </p:nvSpPr>
        <p:spPr>
          <a:xfrm>
            <a:off x="3203847" y="3221128"/>
            <a:ext cx="2697317" cy="948230"/>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t>・</a:t>
            </a:r>
            <a:r>
              <a:rPr lang="ja-JP" altLang="en-US" sz="1200" dirty="0"/>
              <a:t>民間など多様な担い手との幅広い連携・</a:t>
            </a:r>
            <a:r>
              <a:rPr lang="ja-JP" altLang="en-US" sz="1200" dirty="0" smtClean="0"/>
              <a:t>ネットワーク</a:t>
            </a:r>
            <a:endParaRPr lang="en-US" altLang="ja-JP" sz="1200" dirty="0" smtClean="0"/>
          </a:p>
          <a:p>
            <a:pPr marL="72000" indent="-457200"/>
            <a:r>
              <a:rPr lang="ja-JP" altLang="en-US" sz="1200" dirty="0" smtClean="0"/>
              <a:t>・近隣の産業・研究クラスターとの連携</a:t>
            </a:r>
            <a:endParaRPr lang="en-US" altLang="ja-JP" sz="1200" dirty="0" smtClean="0"/>
          </a:p>
        </p:txBody>
      </p:sp>
      <p:sp>
        <p:nvSpPr>
          <p:cNvPr id="38" name="テキスト ボックス 37"/>
          <p:cNvSpPr txBox="1"/>
          <p:nvPr/>
        </p:nvSpPr>
        <p:spPr>
          <a:xfrm>
            <a:off x="3203847" y="4238551"/>
            <a:ext cx="2697317" cy="862695"/>
          </a:xfrm>
          <a:prstGeom prst="rect">
            <a:avLst/>
          </a:prstGeom>
          <a:noFill/>
          <a:ln>
            <a:solidFill>
              <a:schemeClr val="tx1"/>
            </a:solidFill>
          </a:ln>
        </p:spPr>
        <p:txBody>
          <a:bodyPr wrap="square" rtlCol="0">
            <a:noAutofit/>
          </a:bodyPr>
          <a:lstStyle/>
          <a:p>
            <a:pPr marL="72000" indent="-457200"/>
            <a:r>
              <a:rPr lang="ja-JP" altLang="en-US" sz="1200" dirty="0" smtClean="0"/>
              <a:t>・</a:t>
            </a:r>
            <a:r>
              <a:rPr lang="ja-JP" altLang="en-US" sz="1200" dirty="0"/>
              <a:t>東京圏等への経済機能の流出</a:t>
            </a:r>
            <a:r>
              <a:rPr lang="ja-JP" altLang="en-US" sz="1200" dirty="0" smtClean="0"/>
              <a:t>抑制</a:t>
            </a:r>
            <a:endParaRPr lang="en-US" altLang="ja-JP" sz="1200" dirty="0" smtClean="0"/>
          </a:p>
          <a:p>
            <a:pPr marL="72000" indent="-457200"/>
            <a:endParaRPr lang="en-US" altLang="ja-JP" sz="1200" dirty="0" smtClean="0"/>
          </a:p>
          <a:p>
            <a:pPr marL="72000" indent="-457200"/>
            <a:r>
              <a:rPr lang="ja-JP" altLang="en-US" sz="1200" dirty="0" smtClean="0"/>
              <a:t>・イノベーション</a:t>
            </a:r>
            <a:r>
              <a:rPr lang="ja-JP" altLang="en-US" sz="1200" dirty="0"/>
              <a:t>の創出、起業・第二創業　</a:t>
            </a:r>
            <a:endParaRPr lang="en-US" altLang="ja-JP" sz="1200" dirty="0"/>
          </a:p>
          <a:p>
            <a:pPr marL="72000" indent="-457200"/>
            <a:endParaRPr lang="en-US" altLang="ja-JP" sz="1200" dirty="0"/>
          </a:p>
        </p:txBody>
      </p:sp>
      <p:sp>
        <p:nvSpPr>
          <p:cNvPr id="40" name="テキスト ボックス 39"/>
          <p:cNvSpPr txBox="1"/>
          <p:nvPr/>
        </p:nvSpPr>
        <p:spPr>
          <a:xfrm>
            <a:off x="5961759" y="3202545"/>
            <a:ext cx="3002729" cy="952247"/>
          </a:xfrm>
          <a:prstGeom prst="rect">
            <a:avLst/>
          </a:prstGeom>
          <a:noFill/>
          <a:ln>
            <a:solidFill>
              <a:schemeClr val="tx1"/>
            </a:solidFill>
          </a:ln>
        </p:spPr>
        <p:txBody>
          <a:bodyPr wrap="square" rtlCol="0">
            <a:noAutofit/>
          </a:bodyPr>
          <a:lstStyle/>
          <a:p>
            <a:pPr marL="72000" indent="-457200"/>
            <a:endParaRPr lang="en-US" altLang="ja-JP" sz="1200" dirty="0" smtClean="0">
              <a:solidFill>
                <a:srgbClr val="FF0000"/>
              </a:solidFill>
            </a:endParaRPr>
          </a:p>
          <a:p>
            <a:pPr marL="72000" indent="-457200"/>
            <a:r>
              <a:rPr lang="ja-JP" altLang="en-US" sz="1200" dirty="0" smtClean="0"/>
              <a:t>・先端技術を活用した生産性の向上</a:t>
            </a:r>
            <a:endParaRPr lang="en-US" altLang="ja-JP" sz="1200" dirty="0" smtClean="0"/>
          </a:p>
          <a:p>
            <a:pPr marL="72000" indent="-457200"/>
            <a:r>
              <a:rPr lang="ja-JP" altLang="en-US" sz="1200" dirty="0" smtClean="0"/>
              <a:t>・外国人材の円滑な受入れ促進</a:t>
            </a:r>
            <a:endParaRPr lang="en-US" altLang="ja-JP" sz="1200" dirty="0" smtClean="0"/>
          </a:p>
          <a:p>
            <a:pPr marL="72000" indent="-457200"/>
            <a:r>
              <a:rPr lang="ja-JP" altLang="en-US" sz="1200" dirty="0" smtClean="0"/>
              <a:t>・</a:t>
            </a:r>
            <a:r>
              <a:rPr lang="ja-JP" altLang="en-US" sz="1200" dirty="0"/>
              <a:t>広域交通</a:t>
            </a:r>
            <a:r>
              <a:rPr lang="ja-JP" altLang="en-US" sz="1200" dirty="0" smtClean="0"/>
              <a:t>インフラの整備</a:t>
            </a:r>
            <a:endParaRPr lang="en-US" altLang="ja-JP" sz="1200" dirty="0"/>
          </a:p>
        </p:txBody>
      </p:sp>
      <p:sp>
        <p:nvSpPr>
          <p:cNvPr id="41" name="テキスト ボックス 40"/>
          <p:cNvSpPr txBox="1"/>
          <p:nvPr/>
        </p:nvSpPr>
        <p:spPr>
          <a:xfrm>
            <a:off x="5961759" y="4234373"/>
            <a:ext cx="3031635" cy="883736"/>
          </a:xfrm>
          <a:prstGeom prst="rect">
            <a:avLst/>
          </a:prstGeom>
          <a:noFill/>
          <a:ln>
            <a:solidFill>
              <a:schemeClr val="tx1"/>
            </a:solidFill>
          </a:ln>
        </p:spPr>
        <p:txBody>
          <a:bodyPr wrap="square" rtlCol="0">
            <a:noAutofit/>
          </a:bodyPr>
          <a:lstStyle/>
          <a:p>
            <a:pPr marL="72000" indent="-457200"/>
            <a:r>
              <a:rPr lang="ja-JP" altLang="en-US" sz="1200" dirty="0" smtClean="0"/>
              <a:t>・都市型</a:t>
            </a:r>
            <a:r>
              <a:rPr lang="ja-JP" altLang="en-US" sz="1200" dirty="0"/>
              <a:t>農業の</a:t>
            </a:r>
            <a:r>
              <a:rPr lang="ja-JP" altLang="en-US" sz="1200" dirty="0" smtClean="0"/>
              <a:t>振興</a:t>
            </a:r>
            <a:endParaRPr lang="en-US" altLang="ja-JP" sz="1200" dirty="0" smtClean="0"/>
          </a:p>
          <a:p>
            <a:pPr marL="72000" indent="-457200"/>
            <a:r>
              <a:rPr lang="ja-JP" altLang="en-US" sz="1200" dirty="0" smtClean="0"/>
              <a:t>・</a:t>
            </a:r>
            <a:r>
              <a:rPr lang="ja-JP" altLang="en-US" sz="1200" dirty="0"/>
              <a:t>農水産物、加工食品</a:t>
            </a:r>
            <a:r>
              <a:rPr lang="ja-JP" altLang="en-US" sz="1200" dirty="0" smtClean="0"/>
              <a:t>など特産品の海外展開</a:t>
            </a:r>
            <a:endParaRPr lang="en-US" altLang="ja-JP" sz="1200" dirty="0"/>
          </a:p>
          <a:p>
            <a:pPr marL="72000" indent="-457200"/>
            <a:r>
              <a:rPr lang="ja-JP" altLang="en-US" sz="1200" dirty="0" smtClean="0"/>
              <a:t>・</a:t>
            </a:r>
            <a:r>
              <a:rPr lang="ja-JP" altLang="en-US" sz="1200" dirty="0" smtClean="0">
                <a:solidFill>
                  <a:srgbClr val="FF0000"/>
                </a:solidFill>
              </a:rPr>
              <a:t>事業</a:t>
            </a:r>
            <a:r>
              <a:rPr lang="ja-JP" altLang="en-US" sz="1200" dirty="0">
                <a:solidFill>
                  <a:srgbClr val="FF0000"/>
                </a:solidFill>
              </a:rPr>
              <a:t>承継</a:t>
            </a:r>
            <a:r>
              <a:rPr lang="ja-JP" altLang="en-US" sz="1200" dirty="0" smtClean="0"/>
              <a:t>の支援</a:t>
            </a:r>
            <a:endParaRPr lang="en-US" altLang="ja-JP" sz="1200" dirty="0" smtClean="0"/>
          </a:p>
          <a:p>
            <a:pPr marL="72000" indent="-457200"/>
            <a:r>
              <a:rPr lang="ja-JP" altLang="en-US" sz="1200" dirty="0" smtClean="0"/>
              <a:t>・学生の流出防止</a:t>
            </a:r>
            <a:endParaRPr lang="en-US" altLang="ja-JP" sz="1200" dirty="0" smtClean="0"/>
          </a:p>
        </p:txBody>
      </p:sp>
      <p:sp>
        <p:nvSpPr>
          <p:cNvPr id="44" name="角丸四角形 43"/>
          <p:cNvSpPr/>
          <p:nvPr/>
        </p:nvSpPr>
        <p:spPr>
          <a:xfrm>
            <a:off x="373275" y="4392912"/>
            <a:ext cx="2864803" cy="7166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　弱</a:t>
            </a:r>
            <a:endParaRPr lang="en-US" altLang="ja-JP" sz="1400" b="1" dirty="0">
              <a:solidFill>
                <a:schemeClr val="tx1"/>
              </a:solidFill>
            </a:endParaRPr>
          </a:p>
          <a:p>
            <a:r>
              <a:rPr kumimoji="1" lang="ja-JP" altLang="en-US" sz="1400" b="1" dirty="0" smtClean="0">
                <a:solidFill>
                  <a:schemeClr val="tx1"/>
                </a:solidFill>
              </a:rPr>
              <a:t>　み</a:t>
            </a:r>
            <a:endParaRPr kumimoji="1" lang="ja-JP" altLang="en-US" sz="2000" b="1" dirty="0">
              <a:solidFill>
                <a:schemeClr val="tx1"/>
              </a:solidFill>
            </a:endParaRPr>
          </a:p>
        </p:txBody>
      </p:sp>
      <p:sp>
        <p:nvSpPr>
          <p:cNvPr id="45" name="ストライプ矢印 44"/>
          <p:cNvSpPr/>
          <p:nvPr/>
        </p:nvSpPr>
        <p:spPr>
          <a:xfrm rot="5400000">
            <a:off x="5805837" y="4098113"/>
            <a:ext cx="307777"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62511" y="4431152"/>
            <a:ext cx="2375567" cy="646331"/>
          </a:xfrm>
          <a:prstGeom prst="rect">
            <a:avLst/>
          </a:prstGeom>
          <a:noFill/>
          <a:ln>
            <a:noFill/>
          </a:ln>
        </p:spPr>
        <p:txBody>
          <a:bodyPr wrap="square" rtlCol="0">
            <a:spAutoFit/>
          </a:bodyPr>
          <a:lstStyle/>
          <a:p>
            <a:pPr marL="72000" indent="-457200"/>
            <a:r>
              <a:rPr lang="ja-JP" altLang="en-US" sz="1200" dirty="0"/>
              <a:t>・東京圏及び近隣府県への</a:t>
            </a:r>
            <a:r>
              <a:rPr lang="ja-JP" altLang="en-US" sz="1200" dirty="0" smtClean="0"/>
              <a:t>企業、人材の</a:t>
            </a:r>
            <a:r>
              <a:rPr lang="ja-JP" altLang="en-US" sz="1200" dirty="0"/>
              <a:t>流出</a:t>
            </a:r>
            <a:endParaRPr lang="en-US" altLang="ja-JP" sz="1200" dirty="0"/>
          </a:p>
          <a:p>
            <a:pPr marL="72000" indent="-457200"/>
            <a:r>
              <a:rPr lang="ja-JP" altLang="en-US" sz="1200" dirty="0"/>
              <a:t>・産業用地の</a:t>
            </a:r>
            <a:r>
              <a:rPr lang="ja-JP" altLang="en-US" sz="1200" dirty="0" smtClean="0"/>
              <a:t>不足</a:t>
            </a:r>
            <a:endParaRPr lang="en-US" altLang="ja-JP" sz="1200" dirty="0"/>
          </a:p>
        </p:txBody>
      </p:sp>
      <p:sp>
        <p:nvSpPr>
          <p:cNvPr id="46" name="テキスト ボックス 45"/>
          <p:cNvSpPr txBox="1"/>
          <p:nvPr/>
        </p:nvSpPr>
        <p:spPr>
          <a:xfrm>
            <a:off x="-33866" y="1347513"/>
            <a:ext cx="2573506" cy="307777"/>
          </a:xfrm>
          <a:prstGeom prst="rect">
            <a:avLst/>
          </a:prstGeom>
          <a:noFill/>
        </p:spPr>
        <p:txBody>
          <a:bodyPr wrap="square" rtlCol="0">
            <a:spAutoFit/>
          </a:bodyPr>
          <a:lstStyle/>
          <a:p>
            <a:r>
              <a:rPr kumimoji="1" lang="ja-JP" altLang="en-US" sz="1400" b="1" dirty="0" smtClean="0"/>
              <a:t>＜関連する</a:t>
            </a:r>
            <a:r>
              <a:rPr kumimoji="1" lang="en-US" altLang="ja-JP" sz="1400" b="1" dirty="0" smtClean="0"/>
              <a:t>SDG</a:t>
            </a:r>
            <a:r>
              <a:rPr kumimoji="1" lang="ja-JP" altLang="en-US" sz="1400" b="1" dirty="0" err="1" smtClean="0"/>
              <a:t>ｓ</a:t>
            </a:r>
            <a:r>
              <a:rPr kumimoji="1" lang="ja-JP" altLang="en-US" sz="1400" b="1" dirty="0" smtClean="0"/>
              <a:t>のゴール＞</a:t>
            </a:r>
            <a:endParaRPr kumimoji="1" lang="ja-JP" altLang="en-US" sz="1400" b="1" dirty="0"/>
          </a:p>
        </p:txBody>
      </p:sp>
      <p:sp>
        <p:nvSpPr>
          <p:cNvPr id="47" name="角丸四角形 46"/>
          <p:cNvSpPr/>
          <p:nvPr/>
        </p:nvSpPr>
        <p:spPr>
          <a:xfrm>
            <a:off x="6404320" y="215292"/>
            <a:ext cx="2448272" cy="58597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a:t>
            </a:r>
            <a:r>
              <a:rPr lang="ja-JP" altLang="en-US" sz="1400" b="1" dirty="0" smtClean="0"/>
              <a:t>構築</a:t>
            </a:r>
            <a:endParaRPr kumimoji="1" lang="ja-JP" altLang="en-US" dirty="0"/>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51</a:t>
            </a:fld>
            <a:endParaRPr lang="ja-JP" altLang="en-US" dirty="0">
              <a:solidFill>
                <a:prstClr val="black"/>
              </a:solidFill>
            </a:endParaRPr>
          </a:p>
        </p:txBody>
      </p:sp>
      <p:pic>
        <p:nvPicPr>
          <p:cNvPr id="39"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297" y="1843471"/>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8887" y="1880445"/>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4260" y="1875614"/>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72" y="2272342"/>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図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6670" y="1843471"/>
            <a:ext cx="360000" cy="360000"/>
          </a:xfrm>
          <a:prstGeom prst="rect">
            <a:avLst/>
          </a:prstGeom>
        </p:spPr>
      </p:pic>
      <p:pic>
        <p:nvPicPr>
          <p:cNvPr id="65" name="図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6172" y="1854143"/>
            <a:ext cx="360000" cy="360000"/>
          </a:xfrm>
          <a:prstGeom prst="rect">
            <a:avLst/>
          </a:prstGeom>
        </p:spPr>
      </p:pic>
      <p:pic>
        <p:nvPicPr>
          <p:cNvPr id="66" name="図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6258" y="2296672"/>
            <a:ext cx="360000" cy="360000"/>
          </a:xfrm>
          <a:prstGeom prst="rect">
            <a:avLst/>
          </a:prstGeom>
        </p:spPr>
      </p:pic>
      <p:pic>
        <p:nvPicPr>
          <p:cNvPr id="67" name="図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00844" y="2299534"/>
            <a:ext cx="360000" cy="360000"/>
          </a:xfrm>
          <a:prstGeom prst="rect">
            <a:avLst/>
          </a:prstGeom>
        </p:spPr>
      </p:pic>
      <p:pic>
        <p:nvPicPr>
          <p:cNvPr id="68" name="図 6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2465" y="2285390"/>
            <a:ext cx="360000" cy="360000"/>
          </a:xfrm>
          <a:prstGeom prst="rect">
            <a:avLst/>
          </a:prstGeom>
        </p:spPr>
      </p:pic>
    </p:spTree>
    <p:extLst>
      <p:ext uri="{BB962C8B-B14F-4D97-AF65-F5344CB8AC3E}">
        <p14:creationId xmlns:p14="http://schemas.microsoft.com/office/powerpoint/2010/main" val="3491725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52</a:t>
            </a:fld>
            <a:endParaRPr lang="ja-JP" altLang="en-US" dirty="0">
              <a:solidFill>
                <a:prstClr val="black"/>
              </a:solidFill>
            </a:endParaRPr>
          </a:p>
        </p:txBody>
      </p:sp>
      <p:sp>
        <p:nvSpPr>
          <p:cNvPr id="2" name="正方形/長方形 1"/>
          <p:cNvSpPr/>
          <p:nvPr/>
        </p:nvSpPr>
        <p:spPr>
          <a:xfrm>
            <a:off x="323528" y="1628802"/>
            <a:ext cx="8640960" cy="2031325"/>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の創出・振興</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第二の経済圏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である関西都市圏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が、「日本の成長をけん引する東西二極の一極として世界で存在感を発揮する都市」をめざし、価値創造（ハイエンド）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中継都市を担う（大阪の成長戦略（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ためには、ライフサイエンス・新エネルギー分野など大阪が有する特色や強みを活かしてイノベーションの創出を促進するとともに、市町村、経済団体、金融機関等とのネットワークの強化による中小企業への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を中心に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プロフェッショナル人材」や「企業が求める優秀な若者」などの人材還流の推進などにより、効果的に産業の創出・振興を進める必要があります。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78097" y="684560"/>
            <a:ext cx="8460940" cy="785227"/>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実質経済成長率：</a:t>
            </a:r>
            <a:r>
              <a:rPr lang="en-US" altLang="ja-JP" sz="1400" b="1" dirty="0" smtClean="0">
                <a:solidFill>
                  <a:schemeClr val="tx1"/>
                </a:solidFill>
              </a:rPr>
              <a:t>+0.0</a:t>
            </a:r>
            <a:r>
              <a:rPr lang="ja-JP" altLang="en-US" sz="1400" b="1" dirty="0" smtClean="0">
                <a:solidFill>
                  <a:schemeClr val="tx1"/>
                </a:solidFill>
              </a:rPr>
              <a:t>％（</a:t>
            </a:r>
            <a:r>
              <a:rPr lang="en-US" altLang="ja-JP" sz="1400" b="1" dirty="0" smtClean="0">
                <a:solidFill>
                  <a:schemeClr val="tx1"/>
                </a:solidFill>
              </a:rPr>
              <a:t>2016</a:t>
            </a:r>
            <a:r>
              <a:rPr lang="ja-JP" altLang="en-US" sz="1400" b="1" dirty="0" smtClean="0">
                <a:solidFill>
                  <a:schemeClr val="tx1"/>
                </a:solidFill>
              </a:rPr>
              <a:t>年度　大阪府）　➡　年平均</a:t>
            </a:r>
            <a:r>
              <a:rPr lang="en-US" altLang="ja-JP" sz="1400" b="1" dirty="0" smtClean="0">
                <a:solidFill>
                  <a:schemeClr val="tx1"/>
                </a:solidFill>
              </a:rPr>
              <a:t>+</a:t>
            </a:r>
            <a:r>
              <a:rPr lang="ja-JP" altLang="en-US" sz="1400" b="1" dirty="0" smtClean="0">
                <a:solidFill>
                  <a:schemeClr val="tx1"/>
                </a:solidFill>
              </a:rPr>
              <a:t>２％以上</a:t>
            </a:r>
            <a:endParaRPr lang="en-US" altLang="ja-JP" sz="1400" b="1" dirty="0" smtClean="0">
              <a:solidFill>
                <a:schemeClr val="tx1"/>
              </a:solidFill>
            </a:endParaRPr>
          </a:p>
          <a:p>
            <a:r>
              <a:rPr lang="ja-JP" altLang="en-US" sz="1400" b="1" dirty="0">
                <a:solidFill>
                  <a:schemeClr val="tx1"/>
                </a:solidFill>
              </a:rPr>
              <a:t>○　開業事業所数：</a:t>
            </a:r>
            <a:r>
              <a:rPr lang="en-US" altLang="ja-JP" sz="1400" b="1" dirty="0" smtClean="0">
                <a:solidFill>
                  <a:schemeClr val="tx1"/>
                </a:solidFill>
              </a:rPr>
              <a:t>8,463</a:t>
            </a:r>
            <a:r>
              <a:rPr lang="ja-JP" altLang="en-US" sz="1400" b="1" dirty="0" smtClean="0">
                <a:solidFill>
                  <a:schemeClr val="tx1"/>
                </a:solidFill>
              </a:rPr>
              <a:t>か</a:t>
            </a:r>
            <a:r>
              <a:rPr lang="ja-JP" altLang="en-US" sz="1400" b="1" dirty="0">
                <a:solidFill>
                  <a:schemeClr val="tx1"/>
                </a:solidFill>
              </a:rPr>
              <a:t>所</a:t>
            </a:r>
            <a:r>
              <a:rPr lang="ja-JP" altLang="en-US" sz="1400" b="1" dirty="0" smtClean="0">
                <a:solidFill>
                  <a:schemeClr val="tx1"/>
                </a:solidFill>
              </a:rPr>
              <a:t>（</a:t>
            </a:r>
            <a:r>
              <a:rPr lang="en-US" altLang="ja-JP" sz="1400" b="1" dirty="0" smtClean="0">
                <a:solidFill>
                  <a:schemeClr val="tx1"/>
                </a:solidFill>
              </a:rPr>
              <a:t>2018</a:t>
            </a:r>
            <a:r>
              <a:rPr lang="ja-JP" altLang="en-US" sz="1400" b="1" dirty="0" smtClean="0">
                <a:solidFill>
                  <a:schemeClr val="tx1"/>
                </a:solidFill>
              </a:rPr>
              <a:t>年度）</a:t>
            </a:r>
            <a:r>
              <a:rPr lang="ja-JP" altLang="en-US" sz="1400" b="1" dirty="0">
                <a:solidFill>
                  <a:schemeClr val="tx1"/>
                </a:solidFill>
              </a:rPr>
              <a:t>　➡　</a:t>
            </a:r>
            <a:r>
              <a:rPr lang="en-US" altLang="ja-JP" sz="1400" b="1" dirty="0">
                <a:solidFill>
                  <a:schemeClr val="tx1"/>
                </a:solidFill>
              </a:rPr>
              <a:t>10,000</a:t>
            </a:r>
            <a:r>
              <a:rPr lang="ja-JP" altLang="en-US" sz="1400" b="1" dirty="0">
                <a:solidFill>
                  <a:schemeClr val="tx1"/>
                </a:solidFill>
              </a:rPr>
              <a:t>か</a:t>
            </a:r>
            <a:r>
              <a:rPr lang="ja-JP" altLang="en-US" sz="1400" b="1" dirty="0" smtClean="0">
                <a:solidFill>
                  <a:schemeClr val="tx1"/>
                </a:solidFill>
              </a:rPr>
              <a:t>所</a:t>
            </a:r>
            <a:endParaRPr lang="ja-JP" altLang="en-US" sz="1400" dirty="0">
              <a:solidFill>
                <a:srgbClr val="FF0000"/>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5" name="正方形/長方形 4"/>
          <p:cNvSpPr/>
          <p:nvPr/>
        </p:nvSpPr>
        <p:spPr>
          <a:xfrm>
            <a:off x="323528" y="3472051"/>
            <a:ext cx="4968552" cy="353943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「国家戦略特区」等による大胆な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規制改革や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「国際戦略総合特区」における産業の国際競争力強化を図る取組成果を活かし、環境・エネルギーや医薬品・医療機器など、成長分野に挑戦する企業を支援します。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 ライフサイエンスや新エネルギー分野等における企業集積や研究開発の促進、新たなビジネスの創出などのイノベーション（技術革新）を生み出す環境整備を図ります。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a:t>
            </a:r>
            <a:r>
              <a:rPr lang="en-US" altLang="ja-JP" sz="1400" dirty="0" smtClean="0">
                <a:cs typeface="Meiryo UI" panose="020B0604030504040204" pitchFamily="50" charset="-128"/>
              </a:rPr>
              <a:t>Topic</a:t>
            </a:r>
            <a:r>
              <a:rPr lang="ja-JP" altLang="en-US" sz="1400" dirty="0" smtClean="0">
                <a:cs typeface="Meiryo UI" panose="020B0604030504040204" pitchFamily="50" charset="-128"/>
              </a:rPr>
              <a:t>⑦</a:t>
            </a:r>
            <a:r>
              <a:rPr lang="ja-JP" altLang="en-US" sz="1400" dirty="0">
                <a:cs typeface="Meiryo UI" panose="020B0604030504040204" pitchFamily="50" charset="-128"/>
              </a:rPr>
              <a:t>：</a:t>
            </a:r>
            <a:r>
              <a:rPr lang="ja-JP" altLang="en-US" sz="1400" dirty="0">
                <a:solidFill>
                  <a:srgbClr val="FF0000"/>
                </a:solidFill>
                <a:cs typeface="Meiryo UI" panose="020B0604030504040204" pitchFamily="50" charset="-128"/>
              </a:rPr>
              <a:t>革新的医薬品・医療機器等の創出のための環境整備</a:t>
            </a:r>
            <a:r>
              <a:rPr lang="ja-JP" altLang="en-US" sz="1400" dirty="0">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や国内市場の縮小、</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TPP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協定（環太平洋パートナーシップ協定）の発効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に伴う市場の変化を見据え、成長著しいアジアなど世界市場の開拓に積極的に打って出る在阪企業を支援するとともに、今後需要の増大が見込まれる健康医療産業などの生活支援型サービス等を強化します。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367858" y="5256169"/>
            <a:ext cx="720080" cy="184666"/>
          </a:xfrm>
          <a:prstGeom prst="rect">
            <a:avLst/>
          </a:prstGeom>
          <a:noFill/>
        </p:spPr>
        <p:txBody>
          <a:bodyPr wrap="square" rtlCol="0">
            <a:spAutoFit/>
          </a:bodyPr>
          <a:lstStyle/>
          <a:p>
            <a:r>
              <a:rPr kumimoji="1" lang="ja-JP" altLang="en-US" sz="600" dirty="0" smtClean="0"/>
              <a:t>（社）</a:t>
            </a:r>
            <a:endParaRPr kumimoji="1" lang="ja-JP" altLang="en-US" sz="600" dirty="0"/>
          </a:p>
        </p:txBody>
      </p:sp>
      <p:sp>
        <p:nvSpPr>
          <p:cNvPr id="13" name="テキスト ボックス 12"/>
          <p:cNvSpPr txBox="1"/>
          <p:nvPr/>
        </p:nvSpPr>
        <p:spPr>
          <a:xfrm>
            <a:off x="3673615" y="6652411"/>
            <a:ext cx="2232248"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地域</a:t>
            </a:r>
            <a:r>
              <a:rPr lang="ja-JP" altLang="en-US" sz="700" dirty="0">
                <a:latin typeface="+mn-ea"/>
              </a:rPr>
              <a:t>経済分析</a:t>
            </a:r>
            <a:r>
              <a:rPr lang="ja-JP" altLang="en-US" sz="700" dirty="0" smtClean="0">
                <a:latin typeface="+mn-ea"/>
              </a:rPr>
              <a:t>システム（</a:t>
            </a:r>
            <a:r>
              <a:rPr lang="en-US" altLang="ja-JP" sz="700" dirty="0" smtClean="0">
                <a:latin typeface="+mn-ea"/>
              </a:rPr>
              <a:t>RESAS</a:t>
            </a:r>
            <a:r>
              <a:rPr lang="ja-JP" altLang="en-US" sz="700" dirty="0" smtClean="0">
                <a:latin typeface="+mn-ea"/>
              </a:rPr>
              <a:t>）」より作成</a:t>
            </a:r>
            <a:endParaRPr kumimoji="1" lang="ja-JP" altLang="en-US" sz="700" dirty="0">
              <a:latin typeface="+mn-ea"/>
            </a:endParaRPr>
          </a:p>
        </p:txBody>
      </p:sp>
      <p:sp>
        <p:nvSpPr>
          <p:cNvPr id="18" name="テキスト ボックス 17"/>
          <p:cNvSpPr txBox="1"/>
          <p:nvPr/>
        </p:nvSpPr>
        <p:spPr>
          <a:xfrm>
            <a:off x="7631512" y="6660106"/>
            <a:ext cx="495672" cy="184666"/>
          </a:xfrm>
          <a:prstGeom prst="rect">
            <a:avLst/>
          </a:prstGeom>
          <a:noFill/>
        </p:spPr>
        <p:txBody>
          <a:bodyPr wrap="square" rtlCol="0">
            <a:spAutoFit/>
          </a:bodyPr>
          <a:lstStyle/>
          <a:p>
            <a:pPr marL="185738" indent="-185738"/>
            <a:r>
              <a:rPr lang="ja-JP" altLang="en-US" sz="600" dirty="0" smtClean="0">
                <a:latin typeface="+mn-ea"/>
              </a:rPr>
              <a:t>（年）</a:t>
            </a:r>
            <a:endParaRPr lang="ja-JP" altLang="en-US" sz="600" dirty="0">
              <a:latin typeface="+mn-ea"/>
            </a:endParaRPr>
          </a:p>
        </p:txBody>
      </p:sp>
      <p:sp>
        <p:nvSpPr>
          <p:cNvPr id="23" name="正方形/長方形 2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52</a:t>
            </a:fld>
            <a:endParaRPr lang="ja-JP" altLang="en-US" dirty="0">
              <a:solidFill>
                <a:prstClr val="black"/>
              </a:solidFill>
            </a:endParaRPr>
          </a:p>
        </p:txBody>
      </p:sp>
      <p:sp>
        <p:nvSpPr>
          <p:cNvPr id="25" name="テキスト ボックス 24"/>
          <p:cNvSpPr txBox="1"/>
          <p:nvPr/>
        </p:nvSpPr>
        <p:spPr>
          <a:xfrm>
            <a:off x="5320514" y="4976959"/>
            <a:ext cx="720080" cy="184666"/>
          </a:xfrm>
          <a:prstGeom prst="rect">
            <a:avLst/>
          </a:prstGeom>
          <a:noFill/>
        </p:spPr>
        <p:txBody>
          <a:bodyPr wrap="square" rtlCol="0">
            <a:spAutoFit/>
          </a:bodyPr>
          <a:lstStyle/>
          <a:p>
            <a:r>
              <a:rPr kumimoji="1" lang="ja-JP" altLang="en-US" sz="600" dirty="0" smtClean="0"/>
              <a:t>（社）</a:t>
            </a:r>
            <a:endParaRPr kumimoji="1" lang="ja-JP" altLang="en-US" sz="600" dirty="0"/>
          </a:p>
        </p:txBody>
      </p:sp>
      <p:sp>
        <p:nvSpPr>
          <p:cNvPr id="26" name="テキスト ボックス 25"/>
          <p:cNvSpPr txBox="1"/>
          <p:nvPr/>
        </p:nvSpPr>
        <p:spPr>
          <a:xfrm>
            <a:off x="8384440" y="6318395"/>
            <a:ext cx="495672" cy="184666"/>
          </a:xfrm>
          <a:prstGeom prst="rect">
            <a:avLst/>
          </a:prstGeom>
          <a:noFill/>
        </p:spPr>
        <p:txBody>
          <a:bodyPr wrap="square" rtlCol="0">
            <a:spAutoFit/>
          </a:bodyPr>
          <a:lstStyle/>
          <a:p>
            <a:pPr marL="185738" indent="-185738"/>
            <a:r>
              <a:rPr lang="ja-JP" altLang="en-US" sz="600" dirty="0" smtClean="0">
                <a:latin typeface="+mn-ea"/>
              </a:rPr>
              <a:t>（年）</a:t>
            </a:r>
            <a:endParaRPr lang="ja-JP" altLang="en-US" sz="600" dirty="0">
              <a:latin typeface="+mn-ea"/>
            </a:endParaRPr>
          </a:p>
        </p:txBody>
      </p:sp>
      <p:graphicFrame>
        <p:nvGraphicFramePr>
          <p:cNvPr id="27" name="グラフ 26"/>
          <p:cNvGraphicFramePr/>
          <p:nvPr>
            <p:extLst>
              <p:ext uri="{D42A27DB-BD31-4B8C-83A1-F6EECF244321}">
                <p14:modId xmlns:p14="http://schemas.microsoft.com/office/powerpoint/2010/main" val="2615949930"/>
              </p:ext>
            </p:extLst>
          </p:nvPr>
        </p:nvGraphicFramePr>
        <p:xfrm>
          <a:off x="5180123" y="3130300"/>
          <a:ext cx="3699989" cy="20489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グラフ 27"/>
          <p:cNvGraphicFramePr>
            <a:graphicFrameLocks/>
          </p:cNvGraphicFramePr>
          <p:nvPr>
            <p:extLst>
              <p:ext uri="{D42A27DB-BD31-4B8C-83A1-F6EECF244321}">
                <p14:modId xmlns:p14="http://schemas.microsoft.com/office/powerpoint/2010/main" val="2584903388"/>
              </p:ext>
            </p:extLst>
          </p:nvPr>
        </p:nvGraphicFramePr>
        <p:xfrm>
          <a:off x="5321651" y="4713794"/>
          <a:ext cx="3253609" cy="21442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89534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241640" y="580638"/>
            <a:ext cx="8757072" cy="6555641"/>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医薬品等の承認審査機関である医薬品医療機器総合機構（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年６月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支部にて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、テレビ会議システムを活用して、高度で、専門的な相談に対応できる体制が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整いました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。今後、大阪・関西が強みを有する再生医療分野における審査機能の委譲を求めるなど、関西支部の一層の発展をめざします。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起業や第二創業の促進に向けて、市町村、商工会・商工会議所等による創業支援体制の整備とともに、女性・若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者・シニアなど多様な起業家を育成・支援します。また、</a:t>
            </a:r>
            <a:r>
              <a:rPr lang="en-US" altLang="ja-JP" sz="1400" dirty="0">
                <a:solidFill>
                  <a:srgbClr val="FF0000"/>
                </a:solidFill>
                <a:cs typeface="Meiryo UI" panose="020B0604030504040204" pitchFamily="50" charset="-128"/>
              </a:rPr>
              <a:t> </a:t>
            </a:r>
            <a:r>
              <a:rPr lang="en-US" altLang="ja-JP" sz="1400" dirty="0">
                <a:cs typeface="Meiryo UI" panose="020B0604030504040204" pitchFamily="50" charset="-128"/>
              </a:rPr>
              <a:t>2019</a:t>
            </a:r>
            <a:r>
              <a:rPr lang="ja-JP" altLang="en-US" sz="1400" dirty="0">
                <a:cs typeface="Meiryo UI" panose="020B0604030504040204" pitchFamily="50" charset="-128"/>
              </a:rPr>
              <a:t>年</a:t>
            </a:r>
            <a:r>
              <a:rPr lang="en-US" altLang="ja-JP" sz="1400" dirty="0">
                <a:cs typeface="Meiryo UI" panose="020B0604030504040204" pitchFamily="50" charset="-128"/>
              </a:rPr>
              <a:t>4</a:t>
            </a:r>
            <a:r>
              <a:rPr lang="ja-JP" altLang="en-US" sz="1400" dirty="0">
                <a:cs typeface="Meiryo UI" panose="020B0604030504040204" pitchFamily="50" charset="-128"/>
              </a:rPr>
              <a:t>月に発足した中小企業支援機関である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公益社団法人大阪産業局等と連携し、創業を促進するとともに、大阪の強みを活かした成長志向型の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スタートアップの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輩出をめざします。</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製品・サービスの高付加価値化への支援により、革新的な都市型サービス産業の育成や地域産業の振興、さらに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少子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・高齢化に伴う地域課題の解決等にも資するビジネスモデルを創出します。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p>
          <a:p>
            <a:pPr marL="180000" indent="-457200" algn="just"/>
            <a:r>
              <a:rPr lang="ja-JP" altLang="en-US" sz="1400" dirty="0"/>
              <a:t>○　</a:t>
            </a:r>
            <a:r>
              <a:rPr lang="en-US" altLang="ja-JP" sz="1400" dirty="0"/>
              <a:t>EG</a:t>
            </a:r>
            <a:r>
              <a:rPr lang="ja-JP" altLang="en-US" sz="1400" dirty="0"/>
              <a:t>（</a:t>
            </a:r>
            <a:r>
              <a:rPr lang="ja-JP" altLang="en-US" sz="1400" dirty="0" smtClean="0"/>
              <a:t>エコノミックガーデニング（</a:t>
            </a:r>
            <a:r>
              <a:rPr lang="en-US" altLang="ja-JP" sz="1400" dirty="0" smtClean="0"/>
              <a:t>※</a:t>
            </a:r>
            <a:r>
              <a:rPr lang="ja-JP" altLang="en-US" sz="1400" dirty="0" smtClean="0"/>
              <a:t>））</a:t>
            </a:r>
            <a:r>
              <a:rPr lang="ja-JP" altLang="en-US" sz="1400" dirty="0"/>
              <a:t>おおさか推進ネットワークなど、「産・学・公・民（民間支援者）・金（金融機関）」の連携・協働の強化により、中小企業にとって最適なビジネス環境の整備を進め、頑張る中小企業を応援します</a:t>
            </a:r>
            <a:r>
              <a:rPr lang="ja-JP" altLang="en-US" sz="1400" dirty="0" smtClean="0"/>
              <a:t>。</a:t>
            </a:r>
            <a:endParaRPr lang="en-US" altLang="ja-JP" sz="1400" dirty="0" smtClean="0"/>
          </a:p>
          <a:p>
            <a:pPr marL="180000" indent="-457200"/>
            <a:r>
              <a:rPr lang="en-US" altLang="ja-JP" sz="1050" dirty="0"/>
              <a:t>※</a:t>
            </a:r>
            <a:r>
              <a:rPr lang="ja-JP" altLang="en-US" sz="1050" dirty="0"/>
              <a:t>　エコノミックガーデニング・・・ 地域経済を「庭」、地元の中小企業を「植物」に見立て、地域という土壌を生かして地元の中小企業を大切に育てることにより地域経済を活性化させる政策</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400"/>
              </a:lnSpc>
            </a:pPr>
            <a:endParaRPr lang="en-US" altLang="ja-JP" sz="1400" dirty="0"/>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また、</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やロボット、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などの先端技術を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活用した生産性の向上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を図ります。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事業を推進することにより、省エネリニューアル事業を創出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し、省エネビジネス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の振興・人材育成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をめざします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市町村、民間団体等、多様な主体との連携のもと、外国人材の受入れ促進と外国人が安心して暮らせる共生社会の実現に向けて、事業者・外国人・府民にとって「三方良し」となるよう、効果的な施策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r>
              <a:rPr lang="ja-JP" altLang="en-US" sz="1400" dirty="0" smtClean="0">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外国人材は③</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P.45</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記載しています。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cs typeface="Meiryo UI" panose="020B0604030504040204" pitchFamily="50" charset="-128"/>
            </a:endParaRPr>
          </a:p>
          <a:p>
            <a:pPr marL="180000" indent="-457200" algn="just"/>
            <a:r>
              <a:rPr lang="ja-JP" altLang="en-US" sz="1400" dirty="0" smtClean="0">
                <a:cs typeface="Meiryo UI" panose="020B0604030504040204" pitchFamily="50" charset="-128"/>
              </a:rPr>
              <a:t>〇　府内企業の人材確保とグローバル化に寄与するため、外国人留学生の採用意欲向上を図り、マッチングの促進と職場定着を支援します。</a:t>
            </a:r>
            <a:endParaRPr lang="en-US" altLang="ja-JP" sz="1400" dirty="0" smtClean="0">
              <a:cs typeface="Meiryo UI" panose="020B0604030504040204" pitchFamily="50" charset="-128"/>
            </a:endParaRPr>
          </a:p>
          <a:p>
            <a:pPr marL="180000" indent="-457200" algn="just">
              <a:lnSpc>
                <a:spcPts val="1400"/>
              </a:lnSpc>
            </a:pPr>
            <a:endParaRPr lang="en-US" altLang="ja-JP" sz="1400"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〇　府内企業への就職につなげるため、府内大学との連携により、低学年次から継続的に学生志向に合う地域企業や成長企業と学生との接点を創出します。また、ＵＩＪターン就職に係る協定を締結した東京圏の８大学との連携に</a:t>
            </a:r>
            <a:endParaRPr lang="en-US" altLang="ja-JP" sz="1400" dirty="0" smtClean="0">
              <a:cs typeface="Meiryo UI" panose="020B0604030504040204" pitchFamily="50" charset="-128"/>
            </a:endParaRPr>
          </a:p>
          <a:p>
            <a:pPr marL="180000" indent="-457200" algn="just"/>
            <a:r>
              <a:rPr lang="en-US" altLang="ja-JP" sz="1400" dirty="0">
                <a:cs typeface="Meiryo UI" panose="020B0604030504040204" pitchFamily="50" charset="-128"/>
              </a:rPr>
              <a:t> </a:t>
            </a:r>
            <a:r>
              <a:rPr lang="en-US" altLang="ja-JP" sz="1400" dirty="0" smtClean="0">
                <a:cs typeface="Meiryo UI" panose="020B0604030504040204" pitchFamily="50" charset="-128"/>
              </a:rPr>
              <a:t>  </a:t>
            </a:r>
            <a:r>
              <a:rPr lang="ja-JP" altLang="en-US" sz="1400" dirty="0" smtClean="0">
                <a:cs typeface="Meiryo UI" panose="020B0604030504040204" pitchFamily="50" charset="-128"/>
              </a:rPr>
              <a:t>よる府内企業等の情報発信を実施します。</a:t>
            </a:r>
            <a:endParaRPr lang="en-US" altLang="ja-JP" sz="1400" dirty="0">
              <a:cs typeface="Meiryo UI" panose="020B0604030504040204" pitchFamily="50" charset="-128"/>
            </a:endParaRPr>
          </a:p>
        </p:txBody>
      </p:sp>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53</a:t>
            </a:fld>
            <a:endParaRPr lang="ja-JP" altLang="en-US" dirty="0">
              <a:solidFill>
                <a:prstClr val="black"/>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31843524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正方形/長方形 1"/>
          <p:cNvSpPr/>
          <p:nvPr/>
        </p:nvSpPr>
        <p:spPr>
          <a:xfrm>
            <a:off x="323530" y="650137"/>
            <a:ext cx="8640961" cy="2462213"/>
          </a:xfrm>
          <a:prstGeom prst="rect">
            <a:avLst/>
          </a:prstGeom>
        </p:spPr>
        <p:txBody>
          <a:bodyPr wrap="square">
            <a:spAutoFit/>
          </a:bodyPr>
          <a:lstStyle/>
          <a:p>
            <a:pPr marL="180000" indent="-457200" algn="just"/>
            <a:r>
              <a:rPr lang="ja-JP" altLang="en-US" sz="1400" dirty="0" smtClean="0">
                <a:cs typeface="Meiryo UI" panose="020B0604030504040204" pitchFamily="50" charset="-128"/>
              </a:rPr>
              <a:t>〇</a:t>
            </a:r>
            <a:r>
              <a:rPr lang="ja-JP" altLang="en-US" sz="1400" dirty="0">
                <a:cs typeface="Meiryo UI" panose="020B0604030504040204" pitchFamily="50" charset="-128"/>
              </a:rPr>
              <a:t>　府内企業の成長戦略を実現し、雇用の拡大に寄与するため、副業・兼業等による大企業人材の受入れ推進等を通じて多様な人材供給を拡大し、幅広く人材マッチングを支援します。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〇　中小企業への支援機能の強化として</a:t>
            </a:r>
            <a:r>
              <a:rPr lang="ja-JP" altLang="en-US" sz="1400" dirty="0" smtClean="0">
                <a:cs typeface="Meiryo UI" panose="020B0604030504040204" pitchFamily="50" charset="-128"/>
              </a:rPr>
              <a:t>、大阪</a:t>
            </a:r>
            <a:r>
              <a:rPr lang="ja-JP" altLang="en-US" sz="1400" dirty="0">
                <a:cs typeface="Meiryo UI" panose="020B0604030504040204" pitchFamily="50" charset="-128"/>
              </a:rPr>
              <a:t>産業局と連携し、中小企業への支援を行います。具体的には、海外企業とのマッチング</a:t>
            </a:r>
            <a:r>
              <a:rPr lang="ja-JP" altLang="en-US" sz="1400" dirty="0" smtClean="0">
                <a:cs typeface="Meiryo UI" panose="020B0604030504040204" pitchFamily="50" charset="-128"/>
              </a:rPr>
              <a:t>や海外</a:t>
            </a:r>
            <a:r>
              <a:rPr lang="ja-JP" altLang="en-US" sz="1400" dirty="0">
                <a:cs typeface="Meiryo UI" panose="020B0604030504040204" pitchFamily="50" charset="-128"/>
              </a:rPr>
              <a:t>から大阪への投資を通じたグローバル化の促進を図ります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smtClean="0">
                <a:cs typeface="Meiryo UI" panose="020B0604030504040204" pitchFamily="50" charset="-128"/>
              </a:rPr>
              <a:t>〇　また</a:t>
            </a:r>
            <a:r>
              <a:rPr lang="ja-JP" altLang="en-US" sz="1400" dirty="0">
                <a:cs typeface="Meiryo UI" panose="020B0604030504040204" pitchFamily="50" charset="-128"/>
              </a:rPr>
              <a:t>、行政と</a:t>
            </a:r>
            <a:r>
              <a:rPr lang="ja-JP" altLang="en-US" sz="1400" dirty="0" smtClean="0">
                <a:cs typeface="Meiryo UI" panose="020B0604030504040204" pitchFamily="50" charset="-128"/>
              </a:rPr>
              <a:t>経済界等が</a:t>
            </a:r>
            <a:r>
              <a:rPr lang="ja-JP" altLang="en-US" sz="1400" dirty="0">
                <a:cs typeface="Meiryo UI" panose="020B0604030504040204" pitchFamily="50" charset="-128"/>
              </a:rPr>
              <a:t>一体となって、次代の産業を担うスタートアップをオール大阪で産み育てる環境を整備するとともに、グローバルに展開できるスタートアップ・エコシステムの構築・拠点形成に取り組みます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endParaRPr lang="en-US" altLang="ja-JP" sz="1400" strike="sng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〇　商工会や商工会議所、金融機関等の関係機関などと連携し、「大阪府事業承継ネットワーク（事務局：大阪産業局） 」を構築し、府内の中小企業・小規模事業者経営者等に対し、事業承継支援に取り組みます。</a:t>
            </a:r>
          </a:p>
        </p:txBody>
      </p:sp>
      <p:sp>
        <p:nvSpPr>
          <p:cNvPr id="8" name="正方形/長方形 7"/>
          <p:cNvSpPr/>
          <p:nvPr/>
        </p:nvSpPr>
        <p:spPr>
          <a:xfrm>
            <a:off x="252055" y="3284984"/>
            <a:ext cx="8640961" cy="3312368"/>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lvl="0">
              <a:defRPr/>
            </a:pPr>
            <a:r>
              <a:rPr kumimoji="1" lang="en-US" altLang="ja-JP" sz="1400" b="1" i="0" u="none" strike="noStrike" kern="1200" cap="none" spc="0" normalizeH="0" baseline="0" noProof="0" dirty="0" smtClean="0">
                <a:ln>
                  <a:noFill/>
                </a:ln>
                <a:solidFill>
                  <a:prstClr val="black"/>
                </a:solidFill>
                <a:effectLst/>
                <a:uLnTx/>
                <a:uFillTx/>
                <a:latin typeface="Meiryo UI"/>
                <a:ea typeface="Meiryo UI"/>
                <a:cs typeface="+mn-cs"/>
              </a:rPr>
              <a:t>Topic</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⑦</a:t>
            </a:r>
            <a:r>
              <a:rPr kumimoji="1" lang="ja-JP" altLang="en-US" sz="1400" b="1" i="0" u="none" strike="noStrike" kern="1200" cap="none" spc="0" normalizeH="0" baseline="0" noProof="0" dirty="0" smtClean="0">
                <a:ln>
                  <a:noFill/>
                </a:ln>
                <a:solidFill>
                  <a:schemeClr val="tx1"/>
                </a:solidFill>
                <a:effectLst/>
                <a:uLnTx/>
                <a:uFillTx/>
                <a:latin typeface="Meiryo UI"/>
                <a:ea typeface="Meiryo UI"/>
                <a:cs typeface="+mn-cs"/>
              </a:rPr>
              <a:t>　</a:t>
            </a:r>
            <a:r>
              <a:rPr lang="ja-JP" altLang="en-US" sz="1400" b="1" dirty="0">
                <a:solidFill>
                  <a:srgbClr val="FF0000"/>
                </a:solidFill>
              </a:rPr>
              <a:t>革新的医薬品・医療機器等の創出のための環境整備</a:t>
            </a:r>
            <a:endParaRPr kumimoji="1" lang="en-US" altLang="ja-JP" sz="1400" b="0" i="0" u="none" strike="noStrike" kern="1200" cap="none" spc="0" normalizeH="0" baseline="0" noProof="0" dirty="0" smtClean="0">
              <a:ln>
                <a:noFill/>
              </a:ln>
              <a:solidFill>
                <a:srgbClr val="FF0000"/>
              </a:solidFill>
              <a:effectLst/>
              <a:uLnTx/>
              <a:uFillTx/>
              <a:latin typeface="Meiryo UI"/>
              <a:ea typeface="Meiryo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prstClr val="black"/>
              </a:solidFill>
              <a:latin typeface="Meiryo UI"/>
              <a:ea typeface="Meiryo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１　革新的医薬品</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等の開発に必要な臨床研究の中心的役割を担い、他の医療機関</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の臨床研究</a:t>
            </a:r>
            <a:endPar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　　　も支援</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する医療機関と</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して、</a:t>
            </a: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2015</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年</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４</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月から医療法に位置づけられた。</a:t>
            </a: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
            </a:r>
            <a:b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また、</a:t>
            </a: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2016</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年４月に施行済の「患者申出療養」において制度の中核を担う</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こと</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とされて</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いる。</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２　全国で</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６</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法人</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。国民の健康に重大な影響のある特定の疾患等に係る医療に関し</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、調査</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研究</a:t>
            </a: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
            </a:r>
            <a:b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及び</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技術の開発並び</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にこれら</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の業務に密接に関連する医療の提供</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、技術者</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の研修等を</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行う医療</a:t>
            </a:r>
            <a:endPar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　　　機関。</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200" b="0" i="0" u="none" strike="noStrike" kern="1200" cap="none" spc="0" normalizeH="0" baseline="0" noProof="0" dirty="0" smtClean="0">
              <a:ln>
                <a:noFill/>
              </a:ln>
              <a:solidFill>
                <a:prstClr val="black"/>
              </a:solidFill>
              <a:effectLst/>
              <a:uLnTx/>
              <a:uFillTx/>
              <a:latin typeface="Meiryo UI"/>
              <a:ea typeface="Meiryo UI"/>
              <a:cs typeface="+mn-cs"/>
            </a:endParaRPr>
          </a:p>
        </p:txBody>
      </p:sp>
      <p:sp>
        <p:nvSpPr>
          <p:cNvPr id="10" name="正方形/長方形 9"/>
          <p:cNvSpPr/>
          <p:nvPr/>
        </p:nvSpPr>
        <p:spPr>
          <a:xfrm>
            <a:off x="6401207" y="3341127"/>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eiryo UI" panose="020B0604030504040204" pitchFamily="50" charset="-128"/>
              </a:rPr>
              <a:t>■大阪大学医学部附属病院</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pic>
        <p:nvPicPr>
          <p:cNvPr id="1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83160" y="3617028"/>
            <a:ext cx="1944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5"/>
          <p:cNvSpPr txBox="1"/>
          <p:nvPr/>
        </p:nvSpPr>
        <p:spPr>
          <a:xfrm>
            <a:off x="278576" y="3662041"/>
            <a:ext cx="5731774" cy="1600438"/>
          </a:xfrm>
          <a:prstGeom prst="rect">
            <a:avLst/>
          </a:prstGeom>
          <a:noFill/>
        </p:spPr>
        <p:txBody>
          <a:bodyPr wrap="square" rtlCol="0">
            <a:spAutoFit/>
          </a:bodyPr>
          <a:lstStyle/>
          <a:p>
            <a:pPr lvl="0" algn="just">
              <a:defRPr/>
            </a:pP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　</a:t>
            </a:r>
            <a:r>
              <a:rPr lang="en-US" altLang="ja-JP" sz="1400" dirty="0">
                <a:solidFill>
                  <a:prstClr val="black"/>
                </a:solidFill>
              </a:rPr>
              <a:t>2015</a:t>
            </a:r>
            <a:r>
              <a:rPr lang="ja-JP" altLang="en-US" sz="1400" dirty="0">
                <a:solidFill>
                  <a:prstClr val="black"/>
                </a:solidFill>
              </a:rPr>
              <a:t>年８月、 「大阪大学医学部附属病院」が、医療法に基づく臨床研究</a:t>
            </a:r>
            <a:r>
              <a:rPr lang="en-US" altLang="ja-JP" sz="1400" dirty="0">
                <a:solidFill>
                  <a:prstClr val="black"/>
                </a:solidFill>
              </a:rPr>
              <a:t/>
            </a:r>
            <a:br>
              <a:rPr lang="en-US" altLang="ja-JP" sz="1400" dirty="0">
                <a:solidFill>
                  <a:prstClr val="black"/>
                </a:solidFill>
              </a:rPr>
            </a:br>
            <a:r>
              <a:rPr lang="ja-JP" altLang="en-US" sz="1400" dirty="0">
                <a:solidFill>
                  <a:prstClr val="black"/>
                </a:solidFill>
              </a:rPr>
              <a:t>中核病院（</a:t>
            </a:r>
            <a:r>
              <a:rPr lang="en-US" altLang="ja-JP" sz="1400" dirty="0">
                <a:solidFill>
                  <a:prstClr val="black"/>
                </a:solidFill>
              </a:rPr>
              <a:t>※</a:t>
            </a:r>
            <a:r>
              <a:rPr lang="ja-JP" altLang="en-US" sz="1400" dirty="0">
                <a:solidFill>
                  <a:prstClr val="black"/>
                </a:solidFill>
              </a:rPr>
              <a:t>１）として、全国に先駆け国に承認されました。</a:t>
            </a:r>
            <a:endParaRPr lang="en-US" altLang="ja-JP" sz="1400" dirty="0">
              <a:solidFill>
                <a:prstClr val="black"/>
              </a:solidFill>
            </a:endParaRPr>
          </a:p>
          <a:p>
            <a:pPr lvl="0" algn="just">
              <a:defRPr/>
            </a:pPr>
            <a:r>
              <a:rPr lang="ja-JP" altLang="en-US" sz="1400" dirty="0">
                <a:solidFill>
                  <a:prstClr val="black"/>
                </a:solidFill>
              </a:rPr>
              <a:t>　また、大阪府内には国立高度専門医療研究センター（</a:t>
            </a:r>
            <a:r>
              <a:rPr lang="en-US" altLang="ja-JP" sz="1400" dirty="0">
                <a:solidFill>
                  <a:prstClr val="black"/>
                </a:solidFill>
              </a:rPr>
              <a:t>※</a:t>
            </a:r>
            <a:r>
              <a:rPr lang="ja-JP" altLang="en-US" sz="1400" dirty="0">
                <a:solidFill>
                  <a:prstClr val="black"/>
                </a:solidFill>
              </a:rPr>
              <a:t>２）である「国立循環器病研究センター」といった、国内屈指の臨床研究拠点が存在しています。</a:t>
            </a:r>
            <a:endParaRPr lang="en-US" altLang="ja-JP" sz="1400" dirty="0">
              <a:solidFill>
                <a:prstClr val="black"/>
              </a:solidFill>
            </a:endParaRPr>
          </a:p>
          <a:p>
            <a:pPr lvl="0" algn="just">
              <a:defRPr/>
            </a:pPr>
            <a:r>
              <a:rPr lang="ja-JP" altLang="en-US" sz="1400" dirty="0">
                <a:solidFill>
                  <a:prstClr val="black"/>
                </a:solidFill>
              </a:rPr>
              <a:t>　これら大阪の優位性を活かし、革新的な医薬品・医療機器等を次々と生み出すための環境整備に取り組みます。</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9" name="正方形/長方形 8"/>
          <p:cNvSpPr/>
          <p:nvPr/>
        </p:nvSpPr>
        <p:spPr>
          <a:xfrm>
            <a:off x="8411319" y="6473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54</a:t>
            </a:fld>
            <a:endParaRPr lang="ja-JP" altLang="en-US" dirty="0">
              <a:solidFill>
                <a:prstClr val="black"/>
              </a:solidFill>
            </a:endParaRPr>
          </a:p>
        </p:txBody>
      </p:sp>
      <p:sp>
        <p:nvSpPr>
          <p:cNvPr id="18" name="正方形/長方形 17"/>
          <p:cNvSpPr/>
          <p:nvPr/>
        </p:nvSpPr>
        <p:spPr>
          <a:xfrm>
            <a:off x="6225891" y="4991685"/>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eiryo UI" panose="020B0604030504040204" pitchFamily="50" charset="-128"/>
              </a:rPr>
              <a:t>■国立循環器病研究センター</a:t>
            </a:r>
            <a:r>
              <a:rPr kumimoji="1" lang="en-US" altLang="ja-JP" sz="1200" b="0" i="0" u="none" strike="noStrike" kern="1200" cap="none" spc="0" normalizeH="0" baseline="0" noProof="0" dirty="0" smtClean="0">
                <a:ln>
                  <a:noFill/>
                </a:ln>
                <a:solidFill>
                  <a:prstClr val="black"/>
                </a:solidFill>
                <a:effectLst/>
                <a:uLnTx/>
                <a:uFillTx/>
                <a:latin typeface="Meiryo UI"/>
                <a:ea typeface="Meiryo UI"/>
                <a:cs typeface="Meiryo UI" panose="020B0604030504040204" pitchFamily="50" charset="-128"/>
              </a:rPr>
              <a:t> </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pic>
        <p:nvPicPr>
          <p:cNvPr id="19" name="図 18"/>
          <p:cNvPicPr>
            <a:picLocks noChangeAspect="1"/>
          </p:cNvPicPr>
          <p:nvPr/>
        </p:nvPicPr>
        <p:blipFill rotWithShape="1">
          <a:blip r:embed="rId3" cstate="print">
            <a:extLst>
              <a:ext uri="{28A0092B-C50C-407E-A947-70E740481C1C}">
                <a14:useLocalDpi xmlns:a14="http://schemas.microsoft.com/office/drawing/2010/main" val="0"/>
              </a:ext>
            </a:extLst>
          </a:blip>
          <a:srcRect t="24476" r="9515" b="8512"/>
          <a:stretch/>
        </p:blipFill>
        <p:spPr bwMode="gray">
          <a:xfrm>
            <a:off x="6260811" y="5268684"/>
            <a:ext cx="2308183" cy="1139940"/>
          </a:xfrm>
          <a:prstGeom prst="rect">
            <a:avLst/>
          </a:prstGeom>
        </p:spPr>
      </p:pic>
    </p:spTree>
    <p:extLst>
      <p:ext uri="{BB962C8B-B14F-4D97-AF65-F5344CB8AC3E}">
        <p14:creationId xmlns:p14="http://schemas.microsoft.com/office/powerpoint/2010/main" val="13735902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p:cNvPicPr>
            <a:picLocks noChangeAspect="1"/>
          </p:cNvPicPr>
          <p:nvPr/>
        </p:nvPicPr>
        <p:blipFill>
          <a:blip r:embed="rId2"/>
          <a:stretch>
            <a:fillRect/>
          </a:stretch>
        </p:blipFill>
        <p:spPr>
          <a:xfrm>
            <a:off x="4879213" y="897867"/>
            <a:ext cx="3668475" cy="5189118"/>
          </a:xfrm>
          <a:prstGeom prst="rect">
            <a:avLst/>
          </a:prstGeom>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55</a:t>
            </a:fld>
            <a:endParaRPr lang="ja-JP" altLang="en-US" dirty="0">
              <a:solidFill>
                <a:prstClr val="black"/>
              </a:solidFill>
            </a:endParaRPr>
          </a:p>
        </p:txBody>
      </p:sp>
      <p:sp>
        <p:nvSpPr>
          <p:cNvPr id="2" name="正方形/長方形 1"/>
          <p:cNvSpPr/>
          <p:nvPr/>
        </p:nvSpPr>
        <p:spPr>
          <a:xfrm>
            <a:off x="323532" y="607910"/>
            <a:ext cx="4475120" cy="5478423"/>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（２）企業</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立地の促進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　</a:t>
            </a:r>
            <a:r>
              <a:rPr lang="en-US" altLang="ja-JP" sz="1400" dirty="0"/>
              <a:t>2018</a:t>
            </a:r>
            <a:r>
              <a:rPr lang="ja-JP" altLang="ja-JP" sz="1400" dirty="0"/>
              <a:t>年に大阪府へ本社を移転した企業は</a:t>
            </a:r>
            <a:r>
              <a:rPr lang="en-US" altLang="ja-JP" sz="1400" dirty="0"/>
              <a:t>174</a:t>
            </a:r>
            <a:r>
              <a:rPr lang="ja-JP" altLang="ja-JP" sz="1400" dirty="0"/>
              <a:t>社で、</a:t>
            </a:r>
            <a:endParaRPr lang="en-US" altLang="ja-JP" sz="1400" dirty="0"/>
          </a:p>
          <a:p>
            <a:r>
              <a:rPr lang="ja-JP" altLang="en-US" sz="1400" dirty="0"/>
              <a:t>　 </a:t>
            </a:r>
            <a:r>
              <a:rPr lang="en-US" altLang="ja-JP" sz="1400" dirty="0"/>
              <a:t>23</a:t>
            </a:r>
            <a:r>
              <a:rPr lang="ja-JP" altLang="ja-JP" sz="1400" dirty="0"/>
              <a:t>年ぶりの高水準</a:t>
            </a:r>
            <a:r>
              <a:rPr lang="ja-JP" altLang="en-US" sz="1400" dirty="0"/>
              <a:t>であり、</a:t>
            </a:r>
            <a:r>
              <a:rPr lang="ja-JP" altLang="ja-JP" sz="1400" dirty="0"/>
              <a:t>逆に府から転出した企業</a:t>
            </a:r>
            <a:r>
              <a:rPr lang="ja-JP" altLang="en-US" sz="1400" dirty="0"/>
              <a:t>数</a:t>
            </a:r>
            <a:r>
              <a:rPr lang="ja-JP" altLang="ja-JP" sz="1400" dirty="0"/>
              <a:t>は過</a:t>
            </a:r>
            <a:endParaRPr lang="en-US" altLang="ja-JP" sz="1400" dirty="0"/>
          </a:p>
          <a:p>
            <a:r>
              <a:rPr lang="ja-JP" altLang="en-US" sz="1400" dirty="0"/>
              <a:t>　 </a:t>
            </a:r>
            <a:r>
              <a:rPr lang="ja-JP" altLang="ja-JP" sz="1400" dirty="0"/>
              <a:t>去</a:t>
            </a:r>
            <a:r>
              <a:rPr lang="en-US" altLang="ja-JP" sz="1400" dirty="0"/>
              <a:t>26</a:t>
            </a:r>
            <a:r>
              <a:rPr lang="ja-JP" altLang="ja-JP" sz="1400" dirty="0"/>
              <a:t>年間で</a:t>
            </a:r>
            <a:r>
              <a:rPr lang="ja-JP" altLang="en-US" sz="1400" dirty="0"/>
              <a:t>最小でした。</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大阪経済の発展のためには、引き続き、東京圏等への経済機能の流出に歯止めをかけ、府内での再投資及び国内外からの企業立地を促進する必要があります。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地域再生法に基づく地方活力向上</a:t>
            </a:r>
            <a:r>
              <a:rPr lang="ja-JP" altLang="en-US" sz="1400" dirty="0" smtClean="0">
                <a:cs typeface="Meiryo UI" panose="020B0604030504040204" pitchFamily="50" charset="-128"/>
              </a:rPr>
              <a:t>地域等特定</a:t>
            </a:r>
            <a:r>
              <a:rPr lang="ja-JP" altLang="en-US" sz="1400" dirty="0">
                <a:cs typeface="Meiryo UI" panose="020B0604030504040204" pitchFamily="50" charset="-128"/>
              </a:rPr>
              <a:t>業務施設整備</a:t>
            </a:r>
            <a:r>
              <a:rPr lang="ja-JP" altLang="en-US" sz="1400" dirty="0" smtClean="0">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（地方拠点強化税制）</a:t>
            </a:r>
            <a:r>
              <a:rPr lang="ja-JP" altLang="en-US" sz="1400" dirty="0" smtClean="0">
                <a:cs typeface="Meiryo UI" panose="020B0604030504040204" pitchFamily="50" charset="-128"/>
              </a:rPr>
              <a:t>を</a:t>
            </a:r>
            <a:r>
              <a:rPr lang="ja-JP" altLang="en-US" sz="1400" dirty="0">
                <a:cs typeface="Meiryo UI" panose="020B0604030504040204" pitchFamily="50" charset="-128"/>
              </a:rPr>
              <a:t>活用し、本社機能をもった企業の他府県への流出を防止するとともに、府外からの企業立地を促進します</a:t>
            </a:r>
            <a:r>
              <a:rPr lang="ja-JP" altLang="en-US" sz="1400" dirty="0" smtClean="0">
                <a:cs typeface="Meiryo UI" panose="020B0604030504040204" pitchFamily="50" charset="-128"/>
              </a:rPr>
              <a:t>。</a:t>
            </a:r>
            <a:endParaRPr lang="en-US" altLang="ja-JP" sz="1400" dirty="0">
              <a:cs typeface="Meiryo UI" panose="020B0604030504040204" pitchFamily="50" charset="-128"/>
            </a:endParaRPr>
          </a:p>
          <a:p>
            <a:pPr marL="179388" indent="3175" algn="just"/>
            <a:r>
              <a:rPr lang="ja-JP" altLang="en-US" sz="1400" dirty="0" smtClean="0">
                <a:cs typeface="Meiryo UI" panose="020B0604030504040204" pitchFamily="50" charset="-128"/>
              </a:rPr>
              <a:t>（➡</a:t>
            </a:r>
            <a:r>
              <a:rPr lang="en-US" altLang="ja-JP" sz="1400" dirty="0" smtClean="0">
                <a:cs typeface="Meiryo UI" panose="020B0604030504040204" pitchFamily="50" charset="-128"/>
              </a:rPr>
              <a:t>Topic</a:t>
            </a:r>
            <a:r>
              <a:rPr lang="ja-JP" altLang="en-US" sz="1400" dirty="0" smtClean="0">
                <a:cs typeface="Meiryo UI" panose="020B0604030504040204" pitchFamily="50" charset="-128"/>
              </a:rPr>
              <a:t>⑧：</a:t>
            </a:r>
            <a:r>
              <a:rPr lang="ja-JP" altLang="en-US" sz="1400" dirty="0">
                <a:cs typeface="Meiryo UI" panose="020B0604030504040204" pitchFamily="50" charset="-128"/>
              </a:rPr>
              <a:t>地方拠点強化税制の活用）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a:t>
            </a:r>
            <a:r>
              <a:rPr lang="ja-JP" altLang="en-US" sz="1400" dirty="0">
                <a:cs typeface="Meiryo UI" panose="020B0604030504040204" pitchFamily="50" charset="-128"/>
              </a:rPr>
              <a:t>　 ライフサイエンス・新エネルギー分野の成長産業分野を対象とした企業の立地促進を図ります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　（➡</a:t>
            </a:r>
            <a:r>
              <a:rPr lang="en-US" altLang="ja-JP" sz="1400" dirty="0" smtClean="0">
                <a:cs typeface="Meiryo UI" panose="020B0604030504040204" pitchFamily="50" charset="-128"/>
              </a:rPr>
              <a:t>Topic</a:t>
            </a:r>
            <a:r>
              <a:rPr lang="ja-JP" altLang="en-US" sz="1400" dirty="0" smtClean="0">
                <a:cs typeface="Meiryo UI" panose="020B0604030504040204" pitchFamily="50" charset="-128"/>
              </a:rPr>
              <a:t>⑨：</a:t>
            </a:r>
            <a:r>
              <a:rPr lang="ja-JP" altLang="en-US" sz="1400" dirty="0">
                <a:cs typeface="Meiryo UI" panose="020B0604030504040204" pitchFamily="50" charset="-128"/>
              </a:rPr>
              <a:t>北大阪健康医療都市「健都」の形成）</a:t>
            </a:r>
            <a:endParaRPr lang="en-US" altLang="ja-JP" sz="1400" dirty="0" smtClean="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latin typeface="+mn-ea"/>
              </a:rPr>
              <a:t>幹線道路沿道等の交通ネットワークを活用した産業立地を推進する区域については、周辺環境及び景観に配慮しつつ、工業系の用途地域を指定するなど、適切な土地利用を促進します。</a:t>
            </a:r>
            <a:endParaRPr lang="en-US" altLang="ja-JP" sz="1400" dirty="0">
              <a:latin typeface="+mn-ea"/>
            </a:endParaRPr>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彩都東部地区における新た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拠点の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形成）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6" name="正方形/長方形 4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55</a:t>
            </a:fld>
            <a:endParaRPr lang="ja-JP" altLang="en-US" dirty="0">
              <a:solidFill>
                <a:prstClr val="black"/>
              </a:solidFill>
            </a:endParaRPr>
          </a:p>
        </p:txBody>
      </p:sp>
      <p:sp>
        <p:nvSpPr>
          <p:cNvPr id="47" name="テキスト ボックス 46"/>
          <p:cNvSpPr txBox="1"/>
          <p:nvPr/>
        </p:nvSpPr>
        <p:spPr>
          <a:xfrm>
            <a:off x="5078055" y="836716"/>
            <a:ext cx="2926487" cy="276999"/>
          </a:xfrm>
          <a:prstGeom prst="rect">
            <a:avLst/>
          </a:prstGeom>
          <a:noFill/>
        </p:spPr>
        <p:txBody>
          <a:bodyPr wrap="square" rtlCol="0">
            <a:spAutoFit/>
          </a:bodyPr>
          <a:lstStyle/>
          <a:p>
            <a:r>
              <a:rPr lang="ja-JP" altLang="en-US" sz="1200" dirty="0" smtClean="0"/>
              <a:t>■　</a:t>
            </a:r>
            <a:r>
              <a:rPr lang="ja-JP" altLang="en-US" sz="1200" dirty="0"/>
              <a:t>大阪府の企業立地優遇制度対象地域</a:t>
            </a:r>
            <a:endParaRPr kumimoji="1" lang="ja-JP" altLang="en-US" sz="1200" dirty="0"/>
          </a:p>
        </p:txBody>
      </p:sp>
      <p:sp>
        <p:nvSpPr>
          <p:cNvPr id="26" name="テキスト ボックス 25"/>
          <p:cNvSpPr txBox="1"/>
          <p:nvPr/>
        </p:nvSpPr>
        <p:spPr>
          <a:xfrm>
            <a:off x="5364088" y="6426880"/>
            <a:ext cx="4176464"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商工</a:t>
            </a:r>
            <a:r>
              <a:rPr lang="ja-JP" altLang="en-US" sz="700" dirty="0">
                <a:latin typeface="+mn-ea"/>
              </a:rPr>
              <a:t>労働部「企業立地の優遇制度のご案内（制度リーフレット）」</a:t>
            </a:r>
            <a:endParaRPr kumimoji="1" lang="ja-JP" altLang="en-US" sz="700" dirty="0">
              <a:latin typeface="+mn-ea"/>
            </a:endParaRPr>
          </a:p>
        </p:txBody>
      </p:sp>
      <p:sp>
        <p:nvSpPr>
          <p:cNvPr id="27" name="テキスト ボックス 37"/>
          <p:cNvSpPr txBox="1">
            <a:spLocks noChangeArrowheads="1"/>
          </p:cNvSpPr>
          <p:nvPr/>
        </p:nvSpPr>
        <p:spPr bwMode="auto">
          <a:xfrm>
            <a:off x="6099378" y="5635379"/>
            <a:ext cx="2400413" cy="646595"/>
          </a:xfrm>
          <a:prstGeom prst="rect">
            <a:avLst/>
          </a:prstGeom>
          <a:noFill/>
          <a:ln w="6350">
            <a:solidFill>
              <a:schemeClr val="tx1"/>
            </a:solidFill>
            <a:miter lim="800000"/>
            <a:headEnd/>
            <a:tailEnd/>
          </a:ln>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①～⑨　</a:t>
            </a:r>
            <a:r>
              <a:rPr kumimoji="1" lang="en-US" altLang="ja-JP" sz="700" b="0" i="0" u="none" strike="noStrike" cap="none" normalizeH="0" baseline="0" dirty="0" smtClean="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成長特区税制対象区域</a:t>
            </a:r>
            <a:endParaRPr kumimoji="1" lang="en-US" altLang="ja-JP" sz="700" b="0" i="0" u="none" strike="noStrike" cap="none" normalizeH="0" baseline="0" dirty="0" smtClean="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kumimoji="1" lang="en-US" altLang="ja-JP" sz="700" b="0" i="0" u="none" strike="noStrike" cap="none" normalizeH="0" baseline="0" dirty="0" smtClean="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　　　　</a:t>
            </a:r>
            <a:r>
              <a:rPr kumimoji="1" lang="en-US" altLang="ja-JP" sz="700" b="0" i="0" u="none" strike="noStrike" cap="none" normalizeH="0" baseline="0" dirty="0" smtClean="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研究開発施設の投資奨励計画</a:t>
            </a:r>
            <a:r>
              <a:rPr lang="ja-JP" altLang="en-US" sz="700" dirty="0" smtClean="0">
                <a:latin typeface="Meiryo UI 本文"/>
                <a:ea typeface="メイリオ" pitchFamily="50" charset="-128"/>
                <a:cs typeface="ＭＳ Ｐゴシック" pitchFamily="50" charset="-128"/>
              </a:rPr>
              <a:t>がある</a:t>
            </a: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市町村</a:t>
            </a:r>
            <a:endParaRPr kumimoji="1" lang="en-US" altLang="ja-JP" sz="700" b="0" i="0" u="none" strike="noStrike" cap="none" normalizeH="0" baseline="0" dirty="0" smtClean="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en-US" altLang="ja-JP" sz="700" dirty="0" smtClean="0">
                <a:latin typeface="Meiryo UI 本文"/>
                <a:ea typeface="メイリオ" pitchFamily="50" charset="-128"/>
                <a:cs typeface="ＭＳ Ｐゴシック" pitchFamily="50" charset="-128"/>
              </a:rPr>
              <a:t>             </a:t>
            </a:r>
            <a:r>
              <a:rPr kumimoji="1" lang="en-US" altLang="ja-JP" sz="700" b="0" i="0" u="none" strike="noStrike" cap="none" normalizeH="0" baseline="0" dirty="0" smtClean="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産業集積促進地域がある市町村</a:t>
            </a:r>
            <a:endParaRPr lang="ja-JP" altLang="en-US"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700" dirty="0" smtClean="0">
                <a:latin typeface="Meiryo UI 本文"/>
                <a:ea typeface="メイリオ" pitchFamily="50" charset="-128"/>
                <a:cs typeface="ＭＳ Ｐゴシック" pitchFamily="50" charset="-128"/>
              </a:rPr>
              <a:t>　　</a:t>
            </a:r>
            <a:endParaRPr lang="en-US" altLang="ja-JP" sz="700" dirty="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700" dirty="0" smtClean="0">
                <a:latin typeface="Meiryo UI 本文"/>
                <a:ea typeface="メイリオ" pitchFamily="50" charset="-128"/>
                <a:cs typeface="ＭＳ Ｐゴシック" pitchFamily="50" charset="-128"/>
              </a:rPr>
              <a:t>  市町　</a:t>
            </a:r>
            <a:r>
              <a:rPr lang="ja-JP" altLang="en-US" sz="700" dirty="0">
                <a:latin typeface="Meiryo UI 本文"/>
                <a:ea typeface="メイリオ" pitchFamily="50" charset="-128"/>
                <a:cs typeface="ＭＳ Ｐゴシック" pitchFamily="50" charset="-128"/>
              </a:rPr>
              <a:t> </a:t>
            </a:r>
            <a:r>
              <a:rPr lang="en-US" altLang="ja-JP" sz="700" dirty="0" smtClean="0">
                <a:latin typeface="Meiryo UI 本文"/>
                <a:ea typeface="メイリオ" pitchFamily="50" charset="-128"/>
                <a:cs typeface="ＭＳ Ｐゴシック" pitchFamily="50" charset="-128"/>
              </a:rPr>
              <a:t>…</a:t>
            </a:r>
            <a:r>
              <a:rPr lang="ja-JP" altLang="en-US" sz="700" dirty="0" smtClean="0">
                <a:latin typeface="Meiryo UI 本文"/>
                <a:ea typeface="メイリオ" pitchFamily="50" charset="-128"/>
                <a:cs typeface="ＭＳ Ｐゴシック" pitchFamily="50" charset="-128"/>
              </a:rPr>
              <a:t>地域未来投資促進法の基本計画がある市町村</a:t>
            </a:r>
            <a:endParaRPr lang="en-US" altLang="ja-JP" sz="700" dirty="0" smtClean="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900" dirty="0" smtClean="0">
                <a:latin typeface="Meiryo UI 本文"/>
                <a:ea typeface="メイリオ" pitchFamily="50" charset="-128"/>
                <a:cs typeface="ＭＳ Ｐゴシック" pitchFamily="50" charset="-128"/>
              </a:rPr>
              <a:t>　　　</a:t>
            </a:r>
            <a:endParaRPr lang="en-US" altLang="ja-JP" sz="900" dirty="0" smtClean="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Meiryo UI 本文"/>
                <a:ea typeface="メイリオ" pitchFamily="50" charset="-128"/>
                <a:cs typeface="ＭＳ Ｐゴシック" pitchFamily="50" charset="-128"/>
              </a:rPr>
              <a:t>　　　　</a:t>
            </a:r>
            <a:endParaRPr kumimoji="1" lang="en-US" altLang="ja-JP" sz="900" b="0" i="0" u="none" strike="noStrike" cap="none" normalizeH="0" baseline="0" dirty="0" smtClean="0">
              <a:ln>
                <a:noFill/>
              </a:ln>
              <a:solidFill>
                <a:schemeClr val="tx1"/>
              </a:solidFill>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900" dirty="0">
                <a:latin typeface="Meiryo UI 本文"/>
                <a:ea typeface="メイリオ" pitchFamily="50" charset="-128"/>
                <a:cs typeface="ＭＳ Ｐゴシック" pitchFamily="50" charset="-128"/>
              </a:rPr>
              <a:t>　</a:t>
            </a:r>
            <a:r>
              <a:rPr lang="ja-JP" altLang="en-US" sz="900" dirty="0" smtClean="0">
                <a:latin typeface="Meiryo UI 本文"/>
                <a:ea typeface="メイリオ" pitchFamily="50" charset="-128"/>
                <a:cs typeface="ＭＳ Ｐゴシック" pitchFamily="50" charset="-128"/>
              </a:rPr>
              <a:t>　　　　</a:t>
            </a:r>
            <a:endParaRPr kumimoji="1" lang="ja-JP" altLang="ja-JP" sz="1800" b="0" i="0" u="none" strike="noStrike" cap="none" normalizeH="0" baseline="0" dirty="0" smtClean="0">
              <a:ln>
                <a:noFill/>
              </a:ln>
              <a:solidFill>
                <a:schemeClr val="tx1"/>
              </a:solidFill>
              <a:effectLst/>
              <a:latin typeface="Meiryo UI 本文"/>
              <a:ea typeface="ＭＳ Ｐゴシック" pitchFamily="50" charset="-128"/>
              <a:cs typeface="ＭＳ Ｐゴシック" pitchFamily="50" charset="-128"/>
            </a:endParaRPr>
          </a:p>
        </p:txBody>
      </p:sp>
    </p:spTree>
    <p:extLst>
      <p:ext uri="{BB962C8B-B14F-4D97-AF65-F5344CB8AC3E}">
        <p14:creationId xmlns:p14="http://schemas.microsoft.com/office/powerpoint/2010/main" val="13978363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323531" y="3140968"/>
            <a:ext cx="8640961" cy="3528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⑧</a:t>
            </a:r>
            <a:r>
              <a:rPr lang="ja-JP" altLang="en-US" sz="1400" b="1" dirty="0">
                <a:solidFill>
                  <a:schemeClr val="tx1"/>
                </a:solidFill>
              </a:rPr>
              <a:t>　地方拠点強化税制の活用</a:t>
            </a:r>
            <a:endParaRPr lang="en-US" altLang="ja-JP" sz="1400" b="1" dirty="0">
              <a:solidFill>
                <a:schemeClr val="tx1"/>
              </a:solidFill>
            </a:endParaRPr>
          </a:p>
          <a:p>
            <a:r>
              <a:rPr lang="ja-JP" altLang="en-US" sz="1400" dirty="0">
                <a:solidFill>
                  <a:schemeClr val="tx1"/>
                </a:solidFill>
              </a:rPr>
              <a:t>　</a:t>
            </a:r>
            <a:endParaRPr lang="en-US" altLang="ja-JP" sz="1400" dirty="0">
              <a:solidFill>
                <a:schemeClr val="tx1"/>
              </a:solidFill>
            </a:endParaRPr>
          </a:p>
        </p:txBody>
      </p:sp>
      <p:sp>
        <p:nvSpPr>
          <p:cNvPr id="10" name="テキスト ボックス 9"/>
          <p:cNvSpPr txBox="1"/>
          <p:nvPr/>
        </p:nvSpPr>
        <p:spPr>
          <a:xfrm>
            <a:off x="5796140" y="3361023"/>
            <a:ext cx="2880316"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000" dirty="0" smtClean="0">
                <a:solidFill>
                  <a:schemeClr val="tx1"/>
                </a:solidFill>
              </a:rPr>
              <a:t>◆</a:t>
            </a:r>
            <a:r>
              <a:rPr kumimoji="1" lang="ja-JP" altLang="en-US" sz="1000" dirty="0" smtClean="0">
                <a:solidFill>
                  <a:schemeClr val="tx1"/>
                </a:solidFill>
              </a:rPr>
              <a:t>近畿圏で対象外となっているエリア（拡充型のみ）</a:t>
            </a:r>
            <a:endParaRPr kumimoji="1" lang="ja-JP" altLang="en-US" sz="10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1709" y="3799648"/>
            <a:ext cx="2241130" cy="200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flipH="1">
            <a:off x="7164290" y="3607239"/>
            <a:ext cx="72008" cy="11952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直線矢印コネクタ 12"/>
          <p:cNvCxnSpPr/>
          <p:nvPr/>
        </p:nvCxnSpPr>
        <p:spPr>
          <a:xfrm>
            <a:off x="7236300" y="3607239"/>
            <a:ext cx="288032" cy="7827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56</a:t>
            </a:fld>
            <a:endParaRPr lang="ja-JP" altLang="en-US" dirty="0">
              <a:solidFill>
                <a:prstClr val="black"/>
              </a:solidFill>
            </a:endParaRPr>
          </a:p>
        </p:txBody>
      </p:sp>
      <p:sp>
        <p:nvSpPr>
          <p:cNvPr id="11" name="テキスト ボックス 10"/>
          <p:cNvSpPr txBox="1"/>
          <p:nvPr/>
        </p:nvSpPr>
        <p:spPr>
          <a:xfrm>
            <a:off x="185728" y="692704"/>
            <a:ext cx="4212666" cy="276999"/>
          </a:xfrm>
          <a:prstGeom prst="rect">
            <a:avLst/>
          </a:prstGeom>
          <a:noFill/>
        </p:spPr>
        <p:txBody>
          <a:bodyPr wrap="square" rtlCol="0">
            <a:spAutoFit/>
          </a:bodyPr>
          <a:lstStyle/>
          <a:p>
            <a:r>
              <a:rPr kumimoji="1" lang="ja-JP" altLang="en-US" sz="1200" dirty="0" smtClean="0"/>
              <a:t>■　大阪府における転入・転出企業数の推移</a:t>
            </a:r>
            <a:endParaRPr kumimoji="1" lang="ja-JP" altLang="en-US" sz="1200" dirty="0"/>
          </a:p>
        </p:txBody>
      </p:sp>
      <p:sp>
        <p:nvSpPr>
          <p:cNvPr id="17" name="正方形/長方形 16"/>
          <p:cNvSpPr/>
          <p:nvPr/>
        </p:nvSpPr>
        <p:spPr>
          <a:xfrm>
            <a:off x="539556" y="5861292"/>
            <a:ext cx="5594909"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8000" indent="-457200" algn="just"/>
            <a:r>
              <a:rPr kumimoji="1" lang="en-US" altLang="ja-JP" sz="1100" dirty="0" smtClean="0">
                <a:solidFill>
                  <a:schemeClr val="tx1"/>
                </a:solidFill>
              </a:rPr>
              <a:t>※</a:t>
            </a:r>
            <a:r>
              <a:rPr kumimoji="1" lang="ja-JP" altLang="en-US" sz="1100" dirty="0" smtClean="0">
                <a:solidFill>
                  <a:schemeClr val="tx1"/>
                </a:solidFill>
              </a:rPr>
              <a:t>　</a:t>
            </a:r>
            <a:r>
              <a:rPr lang="ja-JP" altLang="en-US" sz="1100" dirty="0" smtClean="0">
                <a:solidFill>
                  <a:schemeClr val="tx1"/>
                </a:solidFill>
              </a:rPr>
              <a:t>「調査・企画部門」「情報処理部門」「研究開発部門」「国際事業部門」「その他管理業務部門」のいずれかを有する事務所又は研究所若しくは研修所であって重要な役割を担う事業所をいう。</a:t>
            </a:r>
            <a:r>
              <a:rPr lang="en-US" altLang="ja-JP" sz="1100" dirty="0" smtClean="0">
                <a:solidFill>
                  <a:schemeClr val="tx1"/>
                </a:solidFill>
              </a:rPr>
              <a:t/>
            </a:r>
            <a:br>
              <a:rPr lang="en-US" altLang="ja-JP" sz="1100" dirty="0" smtClean="0">
                <a:solidFill>
                  <a:schemeClr val="tx1"/>
                </a:solidFill>
              </a:rPr>
            </a:br>
            <a:r>
              <a:rPr lang="ja-JP" altLang="en-US" sz="1100" dirty="0" smtClean="0">
                <a:solidFill>
                  <a:schemeClr val="tx1"/>
                </a:solidFill>
              </a:rPr>
              <a:t>工場及び当該地域を管轄する営業所等は含まない。</a:t>
            </a:r>
            <a:endParaRPr kumimoji="1" lang="ja-JP" altLang="en-US" sz="1100" dirty="0">
              <a:solidFill>
                <a:schemeClr val="tx1"/>
              </a:solidFill>
            </a:endParaRPr>
          </a:p>
        </p:txBody>
      </p:sp>
      <p:sp>
        <p:nvSpPr>
          <p:cNvPr id="18" name="大かっこ 17"/>
          <p:cNvSpPr/>
          <p:nvPr/>
        </p:nvSpPr>
        <p:spPr>
          <a:xfrm>
            <a:off x="467548" y="5925118"/>
            <a:ext cx="5738925" cy="612000"/>
          </a:xfrm>
          <a:prstGeom prst="bracketPair">
            <a:avLst>
              <a:gd name="adj" fmla="val 94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19" name="テキスト ボックス 18"/>
          <p:cNvSpPr txBox="1"/>
          <p:nvPr/>
        </p:nvSpPr>
        <p:spPr>
          <a:xfrm>
            <a:off x="3879062" y="2140500"/>
            <a:ext cx="2804274" cy="200055"/>
          </a:xfrm>
          <a:prstGeom prst="rect">
            <a:avLst/>
          </a:prstGeom>
          <a:noFill/>
        </p:spPr>
        <p:txBody>
          <a:bodyPr wrap="square" rtlCol="0">
            <a:spAutoFit/>
          </a:bodyPr>
          <a:lstStyle/>
          <a:p>
            <a:r>
              <a:rPr kumimoji="1" lang="ja-JP" altLang="en-US" sz="700" dirty="0" smtClean="0"/>
              <a:t>出典</a:t>
            </a:r>
            <a:r>
              <a:rPr lang="ja-JP" altLang="en-US" sz="700" dirty="0" smtClean="0">
                <a:sym typeface="Wingdings" panose="05000000000000000000" pitchFamily="2" charset="2"/>
              </a:rPr>
              <a:t>：</a:t>
            </a:r>
            <a:r>
              <a:rPr kumimoji="1" lang="ja-JP" altLang="en-US" sz="700" dirty="0" smtClean="0"/>
              <a:t>帝国データバンク　「大阪府・本社移転</a:t>
            </a:r>
            <a:r>
              <a:rPr lang="ja-JP" altLang="en-US" sz="700" dirty="0" smtClean="0"/>
              <a:t>企業調査」（</a:t>
            </a:r>
            <a:r>
              <a:rPr lang="en-US" altLang="ja-JP" sz="700" dirty="0" smtClean="0"/>
              <a:t>2018</a:t>
            </a:r>
            <a:r>
              <a:rPr lang="ja-JP" altLang="en-US" sz="700" dirty="0" smtClean="0"/>
              <a:t>年）</a:t>
            </a:r>
            <a:endParaRPr kumimoji="1" lang="ja-JP" altLang="en-US" sz="700" dirty="0"/>
          </a:p>
        </p:txBody>
      </p:sp>
      <p:graphicFrame>
        <p:nvGraphicFramePr>
          <p:cNvPr id="2" name="表 1"/>
          <p:cNvGraphicFramePr>
            <a:graphicFrameLocks noGrp="1"/>
          </p:cNvGraphicFramePr>
          <p:nvPr>
            <p:extLst>
              <p:ext uri="{D42A27DB-BD31-4B8C-83A1-F6EECF244321}">
                <p14:modId xmlns:p14="http://schemas.microsoft.com/office/powerpoint/2010/main" val="634429925"/>
              </p:ext>
            </p:extLst>
          </p:nvPr>
        </p:nvGraphicFramePr>
        <p:xfrm>
          <a:off x="6907447" y="1204976"/>
          <a:ext cx="1944215" cy="1560590"/>
        </p:xfrm>
        <a:graphic>
          <a:graphicData uri="http://schemas.openxmlformats.org/drawingml/2006/table">
            <a:tbl>
              <a:tblPr firstRow="1" bandRow="1">
                <a:tableStyleId>{5C22544A-7EE6-4342-B048-85BDC9FD1C3A}</a:tableStyleId>
              </a:tblPr>
              <a:tblGrid>
                <a:gridCol w="432048">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1008111">
                  <a:extLst>
                    <a:ext uri="{9D8B030D-6E8A-4147-A177-3AD203B41FA5}">
                      <a16:colId xmlns:a16="http://schemas.microsoft.com/office/drawing/2014/main" val="20002"/>
                    </a:ext>
                  </a:extLst>
                </a:gridCol>
              </a:tblGrid>
              <a:tr h="360040">
                <a:tc>
                  <a:txBody>
                    <a:bodyPr/>
                    <a:lstStyle/>
                    <a:p>
                      <a:pPr algn="ctr"/>
                      <a:r>
                        <a:rPr kumimoji="1" lang="ja-JP" altLang="en-US" sz="900" dirty="0" smtClean="0"/>
                        <a:t>順位</a:t>
                      </a:r>
                      <a:endParaRPr kumimoji="1" lang="ja-JP" altLang="en-US" sz="900" dirty="0"/>
                    </a:p>
                  </a:txBody>
                  <a:tcPr anchor="ctr"/>
                </a:tc>
                <a:tc>
                  <a:txBody>
                    <a:bodyPr/>
                    <a:lstStyle/>
                    <a:p>
                      <a:pPr algn="ctr"/>
                      <a:r>
                        <a:rPr kumimoji="1" lang="ja-JP" altLang="en-US" sz="900" dirty="0" smtClean="0"/>
                        <a:t>都道</a:t>
                      </a:r>
                      <a:endParaRPr kumimoji="1" lang="en-US" altLang="ja-JP" sz="900" dirty="0" smtClean="0"/>
                    </a:p>
                    <a:p>
                      <a:pPr algn="ctr"/>
                      <a:r>
                        <a:rPr kumimoji="1" lang="ja-JP" altLang="en-US" sz="900" dirty="0" smtClean="0"/>
                        <a:t>府県</a:t>
                      </a:r>
                      <a:endParaRPr kumimoji="1" lang="ja-JP" altLang="en-US" sz="900" dirty="0"/>
                    </a:p>
                  </a:txBody>
                  <a:tcPr anchor="ctr"/>
                </a:tc>
                <a:tc>
                  <a:txBody>
                    <a:bodyPr/>
                    <a:lstStyle/>
                    <a:p>
                      <a:pPr algn="ctr">
                        <a:lnSpc>
                          <a:spcPts val="1700"/>
                        </a:lnSpc>
                        <a:spcAft>
                          <a:spcPts val="0"/>
                        </a:spcAft>
                      </a:pPr>
                      <a:r>
                        <a:rPr lang="ja-JP" altLang="ja-JP" sz="900" kern="100" dirty="0" smtClean="0">
                          <a:effectLst/>
                        </a:rPr>
                        <a:t>転入－転出</a:t>
                      </a:r>
                      <a:endParaRPr lang="ja-JP" altLang="ja-JP" sz="1800" kern="100" dirty="0">
                        <a:effectLst/>
                        <a:latin typeface="Century"/>
                        <a:ea typeface="ＭＳ 明朝"/>
                        <a:cs typeface="Times New Roman"/>
                      </a:endParaRPr>
                    </a:p>
                  </a:txBody>
                  <a:tcPr anchor="ctr"/>
                </a:tc>
                <a:extLst>
                  <a:ext uri="{0D108BD9-81ED-4DB2-BD59-A6C34878D82A}">
                    <a16:rowId xmlns:a16="http://schemas.microsoft.com/office/drawing/2014/main" val="10000"/>
                  </a:ext>
                </a:extLst>
              </a:tr>
              <a:tr h="238966">
                <a:tc>
                  <a:txBody>
                    <a:bodyPr/>
                    <a:lstStyle/>
                    <a:p>
                      <a:pPr algn="ctr"/>
                      <a:r>
                        <a:rPr kumimoji="1" lang="en-US" altLang="ja-JP" sz="900" dirty="0" smtClean="0"/>
                        <a:t>1</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東京都</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smtClean="0">
                          <a:solidFill>
                            <a:srgbClr val="000000"/>
                          </a:solidFill>
                          <a:effectLst/>
                          <a:latin typeface="+mn-lt"/>
                        </a:rPr>
                        <a:t>372</a:t>
                      </a:r>
                      <a:r>
                        <a:rPr lang="ja-JP" altLang="en-US" sz="900" b="0" i="0" u="none" strike="noStrike" dirty="0" smtClean="0">
                          <a:solidFill>
                            <a:srgbClr val="000000"/>
                          </a:solidFill>
                          <a:effectLst/>
                          <a:latin typeface="+mn-lt"/>
                        </a:rPr>
                        <a:t>（▲</a:t>
                      </a:r>
                      <a:r>
                        <a:rPr lang="en-US" altLang="ja-JP" sz="900" b="0" i="0" u="none" strike="noStrike" dirty="0" smtClean="0">
                          <a:solidFill>
                            <a:srgbClr val="000000"/>
                          </a:solidFill>
                          <a:effectLst/>
                          <a:latin typeface="+mn-lt"/>
                        </a:rPr>
                        <a:t>89</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1"/>
                  </a:ext>
                </a:extLst>
              </a:tr>
              <a:tr h="238966">
                <a:tc>
                  <a:txBody>
                    <a:bodyPr/>
                    <a:lstStyle/>
                    <a:p>
                      <a:pPr algn="ctr"/>
                      <a:r>
                        <a:rPr kumimoji="1" lang="en-US" altLang="ja-JP" sz="900" dirty="0" smtClean="0"/>
                        <a:t>2</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兵庫県</a:t>
                      </a:r>
                    </a:p>
                  </a:txBody>
                  <a:tcPr marL="9525" marR="9525" marT="9525" marB="0" anchor="ctr"/>
                </a:tc>
                <a:tc>
                  <a:txBody>
                    <a:bodyPr/>
                    <a:lstStyle/>
                    <a:p>
                      <a:pPr algn="ctr" fontAlgn="b"/>
                      <a:r>
                        <a:rPr lang="ja-JP" altLang="en-US" sz="900" b="0" i="0" u="none" strike="noStrike" dirty="0" smtClean="0">
                          <a:solidFill>
                            <a:schemeClr val="tx1"/>
                          </a:solidFill>
                          <a:effectLst/>
                          <a:latin typeface="+mn-lt"/>
                        </a:rPr>
                        <a:t>▲ </a:t>
                      </a:r>
                      <a:r>
                        <a:rPr lang="en-US" altLang="ja-JP" sz="900" b="0" i="0" u="none" strike="noStrike" dirty="0" smtClean="0">
                          <a:solidFill>
                            <a:schemeClr val="tx1"/>
                          </a:solidFill>
                          <a:effectLst/>
                          <a:latin typeface="+mn-lt"/>
                        </a:rPr>
                        <a:t>296</a:t>
                      </a:r>
                      <a:r>
                        <a:rPr lang="ja-JP" altLang="en-US" sz="900" b="0" i="0" u="none" strike="noStrike" dirty="0" smtClean="0">
                          <a:solidFill>
                            <a:srgbClr val="000000"/>
                          </a:solidFill>
                          <a:effectLst/>
                          <a:latin typeface="+mn-lt"/>
                        </a:rPr>
                        <a:t>（▲</a:t>
                      </a:r>
                      <a:r>
                        <a:rPr lang="en-US" altLang="ja-JP" sz="900" b="0" i="0" u="none" strike="noStrike" dirty="0" smtClean="0">
                          <a:solidFill>
                            <a:srgbClr val="000000"/>
                          </a:solidFill>
                          <a:effectLst/>
                          <a:latin typeface="+mn-lt"/>
                        </a:rPr>
                        <a:t>13</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2"/>
                  </a:ext>
                </a:extLst>
              </a:tr>
              <a:tr h="238966">
                <a:tc>
                  <a:txBody>
                    <a:bodyPr/>
                    <a:lstStyle/>
                    <a:p>
                      <a:pPr algn="ctr"/>
                      <a:r>
                        <a:rPr kumimoji="1" lang="en-US" altLang="ja-JP" sz="900" dirty="0" smtClean="0"/>
                        <a:t>3</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奈良県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smtClean="0">
                          <a:solidFill>
                            <a:srgbClr val="000000"/>
                          </a:solidFill>
                          <a:effectLst/>
                          <a:latin typeface="+mn-lt"/>
                        </a:rPr>
                        <a:t>115</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+6</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r h="238966">
                <a:tc>
                  <a:txBody>
                    <a:bodyPr/>
                    <a:lstStyle/>
                    <a:p>
                      <a:pPr algn="ctr"/>
                      <a:r>
                        <a:rPr kumimoji="1" lang="en-US" altLang="ja-JP" sz="900" dirty="0" smtClean="0"/>
                        <a:t>4</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京都府</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64</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+3</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r h="238966">
                <a:tc>
                  <a:txBody>
                    <a:bodyPr/>
                    <a:lstStyle/>
                    <a:p>
                      <a:pPr algn="ctr"/>
                      <a:r>
                        <a:rPr kumimoji="1" lang="en-US" altLang="ja-JP" sz="900" dirty="0" smtClean="0"/>
                        <a:t>5</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滋賀県</a:t>
                      </a:r>
                    </a:p>
                  </a:txBody>
                  <a:tcPr marL="9525" marR="9525" marT="9525" marB="0" anchor="ctr"/>
                </a:tc>
                <a:tc>
                  <a:txBody>
                    <a:bodyPr/>
                    <a:lstStyle/>
                    <a:p>
                      <a:pPr algn="ctr" fontAlgn="b"/>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21</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4</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6732240" y="608823"/>
            <a:ext cx="2519970" cy="646331"/>
          </a:xfrm>
          <a:prstGeom prst="rect">
            <a:avLst/>
          </a:prstGeom>
          <a:noFill/>
        </p:spPr>
        <p:txBody>
          <a:bodyPr wrap="square" rtlCol="0">
            <a:spAutoFit/>
          </a:bodyPr>
          <a:lstStyle/>
          <a:p>
            <a:r>
              <a:rPr kumimoji="1" lang="ja-JP" altLang="en-US" sz="1200" dirty="0" smtClean="0"/>
              <a:t>■　</a:t>
            </a:r>
            <a:r>
              <a:rPr lang="ja-JP" altLang="ja-JP" sz="1200" dirty="0"/>
              <a:t>大阪府外への転出</a:t>
            </a:r>
            <a:r>
              <a:rPr lang="ja-JP" altLang="ja-JP" sz="1200" dirty="0" smtClean="0"/>
              <a:t>超過数</a:t>
            </a:r>
            <a:r>
              <a:rPr lang="en-US" altLang="ja-JP" sz="1200" dirty="0" smtClean="0"/>
              <a:t/>
            </a:r>
            <a:br>
              <a:rPr lang="en-US" altLang="ja-JP" sz="1200" dirty="0" smtClean="0"/>
            </a:br>
            <a:r>
              <a:rPr lang="ja-JP" altLang="en-US" sz="1200" dirty="0" smtClean="0"/>
              <a:t>　　　</a:t>
            </a:r>
            <a:r>
              <a:rPr lang="en-US" altLang="ja-JP" sz="1200" dirty="0" smtClean="0"/>
              <a:t>(</a:t>
            </a:r>
            <a:r>
              <a:rPr lang="ja-JP" altLang="ja-JP" sz="1200" dirty="0"/>
              <a:t>都道府県</a:t>
            </a:r>
            <a:r>
              <a:rPr lang="ja-JP" altLang="ja-JP" sz="1200" dirty="0" smtClean="0"/>
              <a:t>別</a:t>
            </a:r>
            <a:r>
              <a:rPr lang="ja-JP" altLang="en-US" sz="1200" dirty="0" smtClean="0"/>
              <a:t>：</a:t>
            </a:r>
            <a:r>
              <a:rPr lang="en-US" altLang="ja-JP" sz="1200" dirty="0" smtClean="0"/>
              <a:t>2005</a:t>
            </a:r>
            <a:r>
              <a:rPr lang="ja-JP" altLang="en-US" sz="1200" dirty="0" smtClean="0"/>
              <a:t>～</a:t>
            </a:r>
            <a:r>
              <a:rPr lang="en-US" altLang="ja-JP" sz="1200" dirty="0" smtClean="0"/>
              <a:t/>
            </a:r>
            <a:br>
              <a:rPr lang="en-US" altLang="ja-JP" sz="1200" dirty="0" smtClean="0"/>
            </a:br>
            <a:r>
              <a:rPr lang="ja-JP" altLang="en-US" sz="1200" dirty="0" smtClean="0"/>
              <a:t>　　　 </a:t>
            </a:r>
            <a:r>
              <a:rPr lang="en-US" altLang="ja-JP" sz="1200" dirty="0" smtClean="0"/>
              <a:t>2014</a:t>
            </a:r>
            <a:r>
              <a:rPr lang="ja-JP" altLang="en-US" sz="1200" dirty="0" smtClean="0"/>
              <a:t>年の合計）</a:t>
            </a:r>
            <a:endParaRPr kumimoji="1" lang="ja-JP" altLang="en-US" sz="1200" dirty="0"/>
          </a:p>
        </p:txBody>
      </p:sp>
      <p:sp>
        <p:nvSpPr>
          <p:cNvPr id="21" name="テキスト ボックス 20"/>
          <p:cNvSpPr txBox="1"/>
          <p:nvPr/>
        </p:nvSpPr>
        <p:spPr>
          <a:xfrm>
            <a:off x="6854105" y="2731700"/>
            <a:ext cx="2226495" cy="215444"/>
          </a:xfrm>
          <a:prstGeom prst="rect">
            <a:avLst/>
          </a:prstGeom>
          <a:noFill/>
        </p:spPr>
        <p:txBody>
          <a:bodyPr wrap="square" rtlCol="0">
            <a:spAutoFit/>
          </a:bodyPr>
          <a:lstStyle/>
          <a:p>
            <a:r>
              <a:rPr kumimoji="1" lang="en-US" altLang="ja-JP" sz="800" dirty="0" smtClean="0"/>
              <a:t>※</a:t>
            </a:r>
            <a:r>
              <a:rPr kumimoji="1" lang="ja-JP" altLang="en-US" sz="800" dirty="0" smtClean="0"/>
              <a:t>　（　　）内は資本金</a:t>
            </a:r>
            <a:r>
              <a:rPr lang="ja-JP" altLang="en-US" sz="800" dirty="0"/>
              <a:t>３</a:t>
            </a:r>
            <a:r>
              <a:rPr kumimoji="1" lang="ja-JP" altLang="en-US" sz="800" dirty="0" smtClean="0"/>
              <a:t>億円以上の企業</a:t>
            </a:r>
            <a:endParaRPr kumimoji="1" lang="ja-JP" altLang="en-US" sz="800" dirty="0"/>
          </a:p>
        </p:txBody>
      </p:sp>
      <p:sp>
        <p:nvSpPr>
          <p:cNvPr id="22" name="テキスト ボックス 21"/>
          <p:cNvSpPr txBox="1"/>
          <p:nvPr/>
        </p:nvSpPr>
        <p:spPr>
          <a:xfrm>
            <a:off x="6228184" y="5904091"/>
            <a:ext cx="4176464" cy="307777"/>
          </a:xfrm>
          <a:prstGeom prst="rect">
            <a:avLst/>
          </a:prstGeom>
          <a:noFill/>
        </p:spPr>
        <p:txBody>
          <a:bodyPr wrap="square" rtlCol="0">
            <a:spAutoFit/>
          </a:bodyPr>
          <a:lstStyle/>
          <a:p>
            <a:pPr marL="185738" indent="-185738"/>
            <a:r>
              <a:rPr lang="ja-JP" altLang="en-US" sz="700" dirty="0" smtClean="0">
                <a:latin typeface="+mn-ea"/>
              </a:rPr>
              <a:t>出典</a:t>
            </a:r>
            <a:r>
              <a:rPr lang="ja-JP" altLang="en-US" sz="700" dirty="0">
                <a:latin typeface="+mn-ea"/>
              </a:rPr>
              <a:t>：内閣府・経済産業省・厚生</a:t>
            </a:r>
            <a:r>
              <a:rPr lang="ja-JP" altLang="en-US" sz="700" dirty="0" smtClean="0">
                <a:latin typeface="+mn-ea"/>
              </a:rPr>
              <a:t>労働省</a:t>
            </a:r>
            <a:endParaRPr lang="en-US" altLang="ja-JP" sz="700" dirty="0" smtClean="0">
              <a:latin typeface="+mn-ea"/>
            </a:endParaRPr>
          </a:p>
          <a:p>
            <a:pPr marL="185738" indent="-185738"/>
            <a:r>
              <a:rPr lang="ja-JP" altLang="en-US" sz="700" dirty="0" smtClean="0">
                <a:latin typeface="+mn-ea"/>
              </a:rPr>
              <a:t>「</a:t>
            </a:r>
            <a:r>
              <a:rPr lang="ja-JP" altLang="en-US" sz="700" dirty="0">
                <a:latin typeface="+mn-ea"/>
              </a:rPr>
              <a:t>地域再生計画に基づく地方拠点強化税制等について」</a:t>
            </a:r>
            <a:r>
              <a:rPr lang="ja-JP" altLang="en-US" sz="700" dirty="0" smtClean="0">
                <a:latin typeface="+mn-ea"/>
              </a:rPr>
              <a:t>（</a:t>
            </a:r>
            <a:r>
              <a:rPr lang="en-US" altLang="ja-JP" sz="700" dirty="0" smtClean="0">
                <a:latin typeface="+mn-ea"/>
              </a:rPr>
              <a:t>2015</a:t>
            </a:r>
            <a:r>
              <a:rPr lang="ja-JP" altLang="en-US" sz="700" dirty="0" smtClean="0">
                <a:latin typeface="+mn-ea"/>
              </a:rPr>
              <a:t>年）</a:t>
            </a:r>
            <a:endParaRPr kumimoji="1" lang="ja-JP" altLang="en-US" sz="700" dirty="0">
              <a:latin typeface="+mn-ea"/>
            </a:endParaRPr>
          </a:p>
        </p:txBody>
      </p:sp>
      <p:sp>
        <p:nvSpPr>
          <p:cNvPr id="5" name="テキスト ボックス 4"/>
          <p:cNvSpPr txBox="1"/>
          <p:nvPr/>
        </p:nvSpPr>
        <p:spPr>
          <a:xfrm>
            <a:off x="395536" y="3415062"/>
            <a:ext cx="5400600" cy="1384995"/>
          </a:xfrm>
          <a:prstGeom prst="rect">
            <a:avLst/>
          </a:prstGeom>
          <a:noFill/>
        </p:spPr>
        <p:txBody>
          <a:bodyPr wrap="square" rtlCol="0">
            <a:spAutoFit/>
          </a:bodyPr>
          <a:lstStyle/>
          <a:p>
            <a:r>
              <a:rPr lang="ja-JP" altLang="en-US" sz="1400" dirty="0" smtClean="0"/>
              <a:t>　在阪企業</a:t>
            </a:r>
            <a:r>
              <a:rPr lang="ja-JP" altLang="en-US" sz="1400" dirty="0"/>
              <a:t>の東京圏及び近隣府県への流出を防ぐとともに、大阪以外の</a:t>
            </a:r>
            <a:r>
              <a:rPr lang="en-US" altLang="ja-JP" sz="1400" dirty="0"/>
              <a:t/>
            </a:r>
            <a:br>
              <a:rPr lang="en-US" altLang="ja-JP" sz="1400" dirty="0"/>
            </a:br>
            <a:r>
              <a:rPr lang="ja-JP" altLang="en-US" sz="1400" dirty="0"/>
              <a:t>他地域に対する立地競争力を維持し、再投資促進を図るため、地域再生</a:t>
            </a:r>
            <a:r>
              <a:rPr lang="en-US" altLang="ja-JP" sz="1400" dirty="0"/>
              <a:t/>
            </a:r>
            <a:br>
              <a:rPr lang="en-US" altLang="ja-JP" sz="1400" dirty="0"/>
            </a:br>
            <a:r>
              <a:rPr lang="ja-JP" altLang="en-US" sz="1400" dirty="0"/>
              <a:t>計画を策定し、地方拠点強化税制（「移転型」及び「拡充型」）を活用</a:t>
            </a:r>
            <a:r>
              <a:rPr lang="en-US" altLang="ja-JP" sz="1400" dirty="0"/>
              <a:t/>
            </a:r>
            <a:br>
              <a:rPr lang="en-US" altLang="ja-JP" sz="1400" dirty="0"/>
            </a:br>
            <a:r>
              <a:rPr lang="ja-JP" altLang="en-US" sz="1400" dirty="0"/>
              <a:t>することとしています。</a:t>
            </a:r>
            <a:endParaRPr lang="en-US" altLang="ja-JP" sz="1400" dirty="0"/>
          </a:p>
          <a:p>
            <a:r>
              <a:rPr lang="ja-JP" altLang="en-US" sz="1400" dirty="0" smtClean="0"/>
              <a:t>大阪市</a:t>
            </a:r>
            <a:r>
              <a:rPr lang="ja-JP" altLang="en-US" sz="1400" dirty="0"/>
              <a:t>の全域、守口市</a:t>
            </a:r>
            <a:r>
              <a:rPr lang="ja-JP" altLang="en-US" sz="1400" dirty="0" smtClean="0"/>
              <a:t>・東大阪市</a:t>
            </a:r>
            <a:r>
              <a:rPr lang="ja-JP" altLang="en-US" sz="1400" dirty="0"/>
              <a:t>・堺市の一部が除外されて</a:t>
            </a:r>
            <a:r>
              <a:rPr lang="ja-JP" altLang="en-US" sz="1400" dirty="0" smtClean="0"/>
              <a:t>いましたが、</a:t>
            </a:r>
            <a:r>
              <a:rPr lang="en-US" altLang="ja-JP" sz="1400" dirty="0" smtClean="0"/>
              <a:t>2018</a:t>
            </a:r>
            <a:r>
              <a:rPr lang="ja-JP" altLang="en-US" sz="1400" dirty="0" smtClean="0"/>
              <a:t>年６月から「移転型」については、大阪府全域が対象となりました。</a:t>
            </a:r>
            <a:endParaRPr lang="en-US" altLang="ja-JP" sz="1400" dirty="0"/>
          </a:p>
        </p:txBody>
      </p:sp>
      <p:sp>
        <p:nvSpPr>
          <p:cNvPr id="23" name="テキスト ボックス 22"/>
          <p:cNvSpPr txBox="1"/>
          <p:nvPr/>
        </p:nvSpPr>
        <p:spPr>
          <a:xfrm>
            <a:off x="323528" y="4851165"/>
            <a:ext cx="5810472" cy="954107"/>
          </a:xfrm>
          <a:prstGeom prst="rect">
            <a:avLst/>
          </a:prstGeom>
          <a:noFill/>
        </p:spPr>
        <p:txBody>
          <a:bodyPr wrap="square" rtlCol="0">
            <a:spAutoFit/>
          </a:bodyPr>
          <a:lstStyle/>
          <a:p>
            <a:pPr algn="just"/>
            <a:r>
              <a:rPr lang="ja-JP" altLang="en-US" sz="1400" dirty="0" smtClean="0"/>
              <a:t>・</a:t>
            </a:r>
            <a:r>
              <a:rPr lang="ja-JP" altLang="en-US" sz="1400" dirty="0"/>
              <a:t>移転型</a:t>
            </a:r>
            <a:endParaRPr lang="en-US" altLang="ja-JP" sz="1400" dirty="0"/>
          </a:p>
          <a:p>
            <a:pPr algn="just"/>
            <a:r>
              <a:rPr lang="ja-JP" altLang="en-US" sz="1400" dirty="0"/>
              <a:t>　</a:t>
            </a:r>
            <a:r>
              <a:rPr lang="ja-JP" altLang="en-US" sz="1400" spc="-50" dirty="0"/>
              <a:t>東京</a:t>
            </a:r>
            <a:r>
              <a:rPr lang="en-US" altLang="ja-JP" sz="1400" spc="-50" dirty="0"/>
              <a:t>23</a:t>
            </a:r>
            <a:r>
              <a:rPr lang="ja-JP" altLang="en-US" sz="1400" spc="-50" dirty="0"/>
              <a:t>区にある本社機能を地方に移転し、特定業務施設</a:t>
            </a:r>
            <a:r>
              <a:rPr lang="en-US" altLang="ja-JP" sz="1400" spc="-50" dirty="0"/>
              <a:t>(※)</a:t>
            </a:r>
            <a:r>
              <a:rPr lang="ja-JP" altLang="en-US" sz="1400" spc="-50" dirty="0"/>
              <a:t>を整備する</a:t>
            </a:r>
            <a:r>
              <a:rPr lang="ja-JP" altLang="en-US" sz="1400" spc="-50" dirty="0" smtClean="0"/>
              <a:t>事業</a:t>
            </a:r>
            <a:endParaRPr lang="en-US" altLang="ja-JP" sz="1400" spc="-50" dirty="0" smtClean="0"/>
          </a:p>
          <a:p>
            <a:pPr algn="just"/>
            <a:r>
              <a:rPr lang="ja-JP" altLang="en-US" sz="1400" dirty="0" smtClean="0"/>
              <a:t>・拡充型</a:t>
            </a:r>
            <a:endParaRPr lang="en-US" altLang="ja-JP" sz="1400" dirty="0" smtClean="0"/>
          </a:p>
          <a:p>
            <a:pPr algn="just"/>
            <a:r>
              <a:rPr lang="ja-JP" altLang="en-US" sz="1400" dirty="0"/>
              <a:t>　</a:t>
            </a:r>
            <a:r>
              <a:rPr lang="ja-JP" altLang="en-US" sz="1400" dirty="0" smtClean="0"/>
              <a:t>地方にある本社機能を拡充し、特定業務施設を整備する事業</a:t>
            </a:r>
            <a:endParaRPr kumimoji="1" lang="ja-JP" altLang="en-US" sz="1400" dirty="0"/>
          </a:p>
        </p:txBody>
      </p:sp>
      <p:graphicFrame>
        <p:nvGraphicFramePr>
          <p:cNvPr id="28" name="表 27"/>
          <p:cNvGraphicFramePr>
            <a:graphicFrameLocks noGrp="1"/>
          </p:cNvGraphicFramePr>
          <p:nvPr>
            <p:extLst>
              <p:ext uri="{D42A27DB-BD31-4B8C-83A1-F6EECF244321}">
                <p14:modId xmlns:p14="http://schemas.microsoft.com/office/powerpoint/2010/main" val="3152362268"/>
              </p:ext>
            </p:extLst>
          </p:nvPr>
        </p:nvGraphicFramePr>
        <p:xfrm>
          <a:off x="274627" y="1021673"/>
          <a:ext cx="6408709" cy="1080119"/>
        </p:xfrm>
        <a:graphic>
          <a:graphicData uri="http://schemas.openxmlformats.org/drawingml/2006/table">
            <a:tbl>
              <a:tblPr firstRow="1" firstCol="1" bandRow="1">
                <a:tableStyleId>{5C22544A-7EE6-4342-B048-85BDC9FD1C3A}</a:tableStyleId>
              </a:tblPr>
              <a:tblGrid>
                <a:gridCol w="772848">
                  <a:extLst>
                    <a:ext uri="{9D8B030D-6E8A-4147-A177-3AD203B41FA5}">
                      <a16:colId xmlns:a16="http://schemas.microsoft.com/office/drawing/2014/main" val="20000"/>
                    </a:ext>
                  </a:extLst>
                </a:gridCol>
                <a:gridCol w="512351">
                  <a:extLst>
                    <a:ext uri="{9D8B030D-6E8A-4147-A177-3AD203B41FA5}">
                      <a16:colId xmlns:a16="http://schemas.microsoft.com/office/drawing/2014/main" val="20005"/>
                    </a:ext>
                  </a:extLst>
                </a:gridCol>
                <a:gridCol w="512351">
                  <a:extLst>
                    <a:ext uri="{9D8B030D-6E8A-4147-A177-3AD203B41FA5}">
                      <a16:colId xmlns:a16="http://schemas.microsoft.com/office/drawing/2014/main" val="20006"/>
                    </a:ext>
                  </a:extLst>
                </a:gridCol>
                <a:gridCol w="512351">
                  <a:extLst>
                    <a:ext uri="{9D8B030D-6E8A-4147-A177-3AD203B41FA5}">
                      <a16:colId xmlns:a16="http://schemas.microsoft.com/office/drawing/2014/main" val="20007"/>
                    </a:ext>
                  </a:extLst>
                </a:gridCol>
                <a:gridCol w="512351">
                  <a:extLst>
                    <a:ext uri="{9D8B030D-6E8A-4147-A177-3AD203B41FA5}">
                      <a16:colId xmlns:a16="http://schemas.microsoft.com/office/drawing/2014/main" val="20008"/>
                    </a:ext>
                  </a:extLst>
                </a:gridCol>
                <a:gridCol w="512351">
                  <a:extLst>
                    <a:ext uri="{9D8B030D-6E8A-4147-A177-3AD203B41FA5}">
                      <a16:colId xmlns:a16="http://schemas.microsoft.com/office/drawing/2014/main" val="20009"/>
                    </a:ext>
                  </a:extLst>
                </a:gridCol>
                <a:gridCol w="512351">
                  <a:extLst>
                    <a:ext uri="{9D8B030D-6E8A-4147-A177-3AD203B41FA5}">
                      <a16:colId xmlns:a16="http://schemas.microsoft.com/office/drawing/2014/main" val="20010"/>
                    </a:ext>
                  </a:extLst>
                </a:gridCol>
                <a:gridCol w="512351">
                  <a:extLst>
                    <a:ext uri="{9D8B030D-6E8A-4147-A177-3AD203B41FA5}">
                      <a16:colId xmlns:a16="http://schemas.microsoft.com/office/drawing/2014/main" val="752361803"/>
                    </a:ext>
                  </a:extLst>
                </a:gridCol>
                <a:gridCol w="512351">
                  <a:extLst>
                    <a:ext uri="{9D8B030D-6E8A-4147-A177-3AD203B41FA5}">
                      <a16:colId xmlns:a16="http://schemas.microsoft.com/office/drawing/2014/main" val="1125620657"/>
                    </a:ext>
                  </a:extLst>
                </a:gridCol>
                <a:gridCol w="512351">
                  <a:extLst>
                    <a:ext uri="{9D8B030D-6E8A-4147-A177-3AD203B41FA5}">
                      <a16:colId xmlns:a16="http://schemas.microsoft.com/office/drawing/2014/main" val="1733461847"/>
                    </a:ext>
                  </a:extLst>
                </a:gridCol>
                <a:gridCol w="512351">
                  <a:extLst>
                    <a:ext uri="{9D8B030D-6E8A-4147-A177-3AD203B41FA5}">
                      <a16:colId xmlns:a16="http://schemas.microsoft.com/office/drawing/2014/main" val="1777187100"/>
                    </a:ext>
                  </a:extLst>
                </a:gridCol>
                <a:gridCol w="512351">
                  <a:extLst>
                    <a:ext uri="{9D8B030D-6E8A-4147-A177-3AD203B41FA5}">
                      <a16:colId xmlns:a16="http://schemas.microsoft.com/office/drawing/2014/main" val="20011"/>
                    </a:ext>
                  </a:extLst>
                </a:gridCol>
              </a:tblGrid>
              <a:tr h="272411">
                <a:tc>
                  <a:txBody>
                    <a:bodyPr/>
                    <a:lstStyle/>
                    <a:p>
                      <a:pPr algn="r">
                        <a:lnSpc>
                          <a:spcPts val="1700"/>
                        </a:lnSpc>
                        <a:spcAft>
                          <a:spcPts val="0"/>
                        </a:spcAft>
                      </a:pPr>
                      <a:r>
                        <a:rPr lang="ja-JP" sz="900" kern="100" dirty="0">
                          <a:effectLst/>
                        </a:rPr>
                        <a:t>（年）</a:t>
                      </a:r>
                      <a:endParaRPr lang="ja-JP" sz="1200" kern="100" dirty="0">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2009</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2010</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2011</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2012</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2013</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2014</a:t>
                      </a:r>
                      <a:endParaRPr lang="ja-JP" sz="8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smtClean="0">
                          <a:solidFill>
                            <a:schemeClr val="bg1"/>
                          </a:solidFill>
                          <a:effectLst/>
                          <a:latin typeface="+mn-lt"/>
                          <a:ea typeface="ＭＳ 明朝"/>
                          <a:cs typeface="Times New Roman"/>
                        </a:rPr>
                        <a:t>2015</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smtClean="0">
                          <a:solidFill>
                            <a:schemeClr val="bg1"/>
                          </a:solidFill>
                          <a:effectLst/>
                          <a:latin typeface="+mn-lt"/>
                          <a:ea typeface="ＭＳ 明朝"/>
                          <a:cs typeface="Times New Roman"/>
                        </a:rPr>
                        <a:t>2016</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smtClean="0">
                          <a:solidFill>
                            <a:schemeClr val="bg1"/>
                          </a:solidFill>
                          <a:effectLst/>
                          <a:latin typeface="+mn-lt"/>
                          <a:ea typeface="ＭＳ 明朝"/>
                          <a:cs typeface="Times New Roman"/>
                        </a:rPr>
                        <a:t>2017</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smtClean="0">
                          <a:solidFill>
                            <a:schemeClr val="bg1"/>
                          </a:solidFill>
                          <a:effectLst/>
                          <a:latin typeface="+mn-lt"/>
                          <a:ea typeface="ＭＳ 明朝"/>
                          <a:cs typeface="Times New Roman"/>
                        </a:rPr>
                        <a:t>2018</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ja-JP" sz="800" kern="100" dirty="0">
                          <a:solidFill>
                            <a:schemeClr val="bg1"/>
                          </a:solidFill>
                          <a:effectLst/>
                        </a:rPr>
                        <a:t>合　計</a:t>
                      </a:r>
                      <a:endParaRPr lang="ja-JP" sz="800" kern="100" dirty="0">
                        <a:solidFill>
                          <a:schemeClr val="bg1"/>
                        </a:solidFill>
                        <a:effectLst/>
                        <a:latin typeface="Century"/>
                        <a:ea typeface="ＭＳ 明朝"/>
                        <a:cs typeface="Times New Roman"/>
                      </a:endParaRPr>
                    </a:p>
                  </a:txBody>
                  <a:tcPr marL="68580" marR="68580" marT="0" marB="0"/>
                </a:tc>
                <a:extLst>
                  <a:ext uri="{0D108BD9-81ED-4DB2-BD59-A6C34878D82A}">
                    <a16:rowId xmlns:a16="http://schemas.microsoft.com/office/drawing/2014/main" val="10000"/>
                  </a:ext>
                </a:extLst>
              </a:tr>
              <a:tr h="262886">
                <a:tc>
                  <a:txBody>
                    <a:bodyPr/>
                    <a:lstStyle/>
                    <a:p>
                      <a:pPr algn="ctr">
                        <a:lnSpc>
                          <a:spcPts val="1700"/>
                        </a:lnSpc>
                        <a:spcAft>
                          <a:spcPts val="0"/>
                        </a:spcAft>
                      </a:pPr>
                      <a:r>
                        <a:rPr lang="ja-JP" sz="900" kern="100" dirty="0">
                          <a:effectLst/>
                        </a:rPr>
                        <a:t>転入</a:t>
                      </a:r>
                      <a:endParaRPr lang="ja-JP" sz="12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155</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ＭＳ 明朝"/>
                          <a:cs typeface="Times New Roman"/>
                        </a:rPr>
                        <a:t>146</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ＭＳ 明朝"/>
                          <a:cs typeface="Times New Roman"/>
                        </a:rPr>
                        <a:t>157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ＭＳ 明朝"/>
                          <a:cs typeface="Times New Roman"/>
                        </a:rPr>
                        <a:t>145</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ＭＳ 明朝"/>
                          <a:cs typeface="Times New Roman"/>
                        </a:rPr>
                        <a:t>174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sz="800" kern="100" dirty="0" smtClean="0">
                          <a:solidFill>
                            <a:schemeClr val="tx1"/>
                          </a:solidFill>
                          <a:effectLst/>
                        </a:rPr>
                        <a:t>1,540</a:t>
                      </a:r>
                      <a:endParaRPr lang="ja-JP" sz="800" kern="100" dirty="0">
                        <a:solidFill>
                          <a:schemeClr val="tx1"/>
                        </a:solidFill>
                        <a:effectLst/>
                        <a:latin typeface="Century"/>
                        <a:ea typeface="ＭＳ 明朝"/>
                        <a:cs typeface="Times New Roman"/>
                      </a:endParaRPr>
                    </a:p>
                  </a:txBody>
                  <a:tcPr marL="68580" marR="68580" marT="0" marB="0"/>
                </a:tc>
                <a:extLst>
                  <a:ext uri="{0D108BD9-81ED-4DB2-BD59-A6C34878D82A}">
                    <a16:rowId xmlns:a16="http://schemas.microsoft.com/office/drawing/2014/main" val="10001"/>
                  </a:ext>
                </a:extLst>
              </a:tr>
              <a:tr h="272411">
                <a:tc>
                  <a:txBody>
                    <a:bodyPr/>
                    <a:lstStyle/>
                    <a:p>
                      <a:pPr algn="ctr">
                        <a:lnSpc>
                          <a:spcPts val="1700"/>
                        </a:lnSpc>
                        <a:spcAft>
                          <a:spcPts val="0"/>
                        </a:spcAft>
                      </a:pPr>
                      <a:r>
                        <a:rPr lang="ja-JP" sz="900" kern="100">
                          <a:effectLst/>
                        </a:rPr>
                        <a:t>転出</a:t>
                      </a:r>
                      <a:endParaRPr lang="ja-JP" sz="1200" kern="10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244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218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198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mn-ea"/>
                          <a:cs typeface="Times New Roman"/>
                        </a:rPr>
                        <a:t>206</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mn-ea"/>
                          <a:cs typeface="Times New Roman"/>
                        </a:rPr>
                        <a:t>191</a:t>
                      </a: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2,216</a:t>
                      </a:r>
                      <a:endParaRPr lang="ja-JP" sz="800" kern="100" dirty="0">
                        <a:solidFill>
                          <a:schemeClr val="tx1"/>
                        </a:solidFill>
                        <a:effectLst/>
                        <a:latin typeface="+mn-ea"/>
                        <a:ea typeface="+mn-ea"/>
                        <a:cs typeface="Times New Roman"/>
                      </a:endParaRPr>
                    </a:p>
                  </a:txBody>
                  <a:tcPr marL="68580" marR="68580" marT="0" marB="0"/>
                </a:tc>
                <a:extLst>
                  <a:ext uri="{0D108BD9-81ED-4DB2-BD59-A6C34878D82A}">
                    <a16:rowId xmlns:a16="http://schemas.microsoft.com/office/drawing/2014/main" val="10002"/>
                  </a:ext>
                </a:extLst>
              </a:tr>
              <a:tr h="272411">
                <a:tc>
                  <a:txBody>
                    <a:bodyPr/>
                    <a:lstStyle/>
                    <a:p>
                      <a:pPr algn="ctr">
                        <a:lnSpc>
                          <a:spcPts val="1700"/>
                        </a:lnSpc>
                        <a:spcAft>
                          <a:spcPts val="0"/>
                        </a:spcAft>
                      </a:pPr>
                      <a:r>
                        <a:rPr lang="ja-JP" sz="900" kern="100" dirty="0">
                          <a:effectLst/>
                        </a:rPr>
                        <a:t>転入－転出</a:t>
                      </a:r>
                      <a:endParaRPr lang="ja-JP" sz="18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sz="800" kern="100" dirty="0" smtClean="0">
                          <a:solidFill>
                            <a:schemeClr val="tx1"/>
                          </a:solidFill>
                          <a:effectLst/>
                        </a:rPr>
                        <a:t>110</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96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54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76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57</a:t>
                      </a:r>
                      <a:endParaRPr lang="ja-JP" sz="8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altLang="en-US" sz="800" kern="100" dirty="0" smtClean="0">
                          <a:solidFill>
                            <a:schemeClr val="tx1"/>
                          </a:solidFill>
                          <a:effectLst/>
                          <a:latin typeface="+mn-lt"/>
                          <a:ea typeface="ＭＳ 明朝"/>
                          <a:cs typeface="Times New Roman"/>
                        </a:rPr>
                        <a:t>▲</a:t>
                      </a:r>
                      <a:r>
                        <a:rPr lang="en-US" altLang="ja-JP" sz="800" kern="100" dirty="0" smtClean="0">
                          <a:solidFill>
                            <a:schemeClr val="tx1"/>
                          </a:solidFill>
                          <a:effectLst/>
                          <a:latin typeface="+mn-lt"/>
                          <a:ea typeface="ＭＳ 明朝"/>
                          <a:cs typeface="Times New Roman"/>
                        </a:rPr>
                        <a:t>64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smtClean="0">
                          <a:solidFill>
                            <a:schemeClr val="tx1"/>
                          </a:solidFill>
                          <a:effectLst/>
                          <a:latin typeface="+mn-lt"/>
                          <a:ea typeface="ＭＳ 明朝"/>
                          <a:cs typeface="Times New Roman"/>
                        </a:rPr>
                        <a:t>▲</a:t>
                      </a:r>
                      <a:r>
                        <a:rPr lang="en-US" altLang="ja-JP" sz="800" kern="100" dirty="0" smtClean="0">
                          <a:solidFill>
                            <a:schemeClr val="tx1"/>
                          </a:solidFill>
                          <a:effectLst/>
                          <a:latin typeface="+mn-lt"/>
                          <a:ea typeface="ＭＳ 明朝"/>
                          <a:cs typeface="Times New Roman"/>
                        </a:rPr>
                        <a:t>53</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smtClean="0">
                          <a:solidFill>
                            <a:schemeClr val="tx1"/>
                          </a:solidFill>
                          <a:effectLst/>
                          <a:latin typeface="+mn-lt"/>
                          <a:ea typeface="ＭＳ 明朝"/>
                          <a:cs typeface="Times New Roman"/>
                        </a:rPr>
                        <a:t>▲</a:t>
                      </a:r>
                      <a:r>
                        <a:rPr lang="en-US" altLang="ja-JP" sz="800" kern="100" dirty="0" smtClean="0">
                          <a:solidFill>
                            <a:schemeClr val="tx1"/>
                          </a:solidFill>
                          <a:effectLst/>
                          <a:latin typeface="+mn-lt"/>
                          <a:ea typeface="ＭＳ 明朝"/>
                          <a:cs typeface="Times New Roman"/>
                        </a:rPr>
                        <a:t>61</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smtClean="0">
                          <a:solidFill>
                            <a:schemeClr val="tx1"/>
                          </a:solidFill>
                          <a:effectLst/>
                          <a:latin typeface="+mn-lt"/>
                          <a:ea typeface="ＭＳ 明朝"/>
                          <a:cs typeface="Times New Roman"/>
                        </a:rPr>
                        <a:t>▲</a:t>
                      </a:r>
                      <a:r>
                        <a:rPr lang="en-US" altLang="ja-JP" sz="800" kern="100" dirty="0" smtClean="0">
                          <a:solidFill>
                            <a:schemeClr val="tx1"/>
                          </a:solidFill>
                          <a:effectLst/>
                          <a:latin typeface="+mn-lt"/>
                          <a:ea typeface="ＭＳ 明朝"/>
                          <a:cs typeface="Times New Roman"/>
                        </a:rPr>
                        <a:t>17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676</a:t>
                      </a:r>
                      <a:endParaRPr lang="ja-JP" sz="800" kern="100" dirty="0">
                        <a:solidFill>
                          <a:schemeClr val="tx1"/>
                        </a:solidFill>
                        <a:effectLst/>
                        <a:latin typeface="Century"/>
                        <a:ea typeface="ＭＳ 明朝"/>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29" name="テキスト ボックス 28"/>
          <p:cNvSpPr txBox="1"/>
          <p:nvPr/>
        </p:nvSpPr>
        <p:spPr>
          <a:xfrm>
            <a:off x="6501494" y="2917651"/>
            <a:ext cx="2722253" cy="200055"/>
          </a:xfrm>
          <a:prstGeom prst="rect">
            <a:avLst/>
          </a:prstGeom>
          <a:noFill/>
        </p:spPr>
        <p:txBody>
          <a:bodyPr wrap="square" rtlCol="0">
            <a:spAutoFit/>
          </a:bodyPr>
          <a:lstStyle/>
          <a:p>
            <a:r>
              <a:rPr kumimoji="1" lang="ja-JP" altLang="en-US" sz="700" dirty="0" smtClean="0"/>
              <a:t>出典</a:t>
            </a:r>
            <a:r>
              <a:rPr lang="ja-JP" altLang="en-US" sz="700" dirty="0" smtClean="0">
                <a:sym typeface="Wingdings" panose="05000000000000000000" pitchFamily="2" charset="2"/>
              </a:rPr>
              <a:t>：</a:t>
            </a:r>
            <a:r>
              <a:rPr kumimoji="1" lang="ja-JP" altLang="en-US" sz="700" dirty="0" smtClean="0"/>
              <a:t>帝国データバンク　「大阪府・本社移転</a:t>
            </a:r>
            <a:r>
              <a:rPr lang="ja-JP" altLang="en-US" sz="700" dirty="0" smtClean="0"/>
              <a:t>企業調査」（</a:t>
            </a:r>
            <a:r>
              <a:rPr lang="en-US" altLang="ja-JP" sz="700" dirty="0" smtClean="0"/>
              <a:t>2015</a:t>
            </a:r>
            <a:r>
              <a:rPr lang="ja-JP" altLang="en-US" sz="700" dirty="0" smtClean="0"/>
              <a:t>年）</a:t>
            </a:r>
            <a:endParaRPr kumimoji="1" lang="ja-JP" altLang="en-US" sz="700" dirty="0"/>
          </a:p>
        </p:txBody>
      </p:sp>
    </p:spTree>
    <p:extLst>
      <p:ext uri="{BB962C8B-B14F-4D97-AF65-F5344CB8AC3E}">
        <p14:creationId xmlns:p14="http://schemas.microsoft.com/office/powerpoint/2010/main" val="18448457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64704"/>
            <a:ext cx="8640961" cy="5883566"/>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⑨　北大阪健康医療都市「健都」の形成</a:t>
            </a:r>
            <a:endParaRPr lang="en-US" altLang="ja-JP" sz="1400" b="1" dirty="0" smtClean="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80" name="テキスト ボックス 179"/>
          <p:cNvSpPr txBox="1"/>
          <p:nvPr/>
        </p:nvSpPr>
        <p:spPr>
          <a:xfrm>
            <a:off x="5358257" y="1126450"/>
            <a:ext cx="3298379" cy="276999"/>
          </a:xfrm>
          <a:prstGeom prst="rect">
            <a:avLst/>
          </a:prstGeom>
          <a:noFill/>
        </p:spPr>
        <p:txBody>
          <a:bodyPr wrap="square" rtlCol="0">
            <a:spAutoFit/>
          </a:bodyPr>
          <a:lstStyle/>
          <a:p>
            <a:r>
              <a:rPr kumimoji="1" lang="ja-JP" altLang="en-US" sz="1200" dirty="0" smtClean="0"/>
              <a:t>■　</a:t>
            </a:r>
            <a:r>
              <a:rPr lang="ja-JP" altLang="en-US" sz="1200" dirty="0" smtClean="0"/>
              <a:t>北大阪健康医療都市（健都）</a:t>
            </a:r>
            <a:r>
              <a:rPr lang="ja-JP" altLang="en-US" sz="1200" dirty="0"/>
              <a:t>の</a:t>
            </a:r>
            <a:r>
              <a:rPr lang="ja-JP" altLang="en-US" sz="1200" dirty="0" smtClean="0"/>
              <a:t>ロケーション</a:t>
            </a:r>
            <a:endParaRPr lang="en-US" altLang="ja-JP" sz="1200" dirty="0" smtClean="0"/>
          </a:p>
        </p:txBody>
      </p:sp>
      <p:sp>
        <p:nvSpPr>
          <p:cNvPr id="11" name="正方形/長方形 1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395537" y="1196753"/>
            <a:ext cx="4689814" cy="2031325"/>
          </a:xfrm>
          <a:prstGeom prst="rect">
            <a:avLst/>
          </a:prstGeom>
          <a:noFill/>
        </p:spPr>
        <p:txBody>
          <a:bodyPr wrap="square" rtlCol="0">
            <a:spAutoFit/>
          </a:bodyPr>
          <a:lstStyle/>
          <a:p>
            <a:pPr algn="just"/>
            <a:r>
              <a:rPr lang="ja-JP" altLang="en-US" sz="1400" dirty="0" smtClean="0"/>
              <a:t>　北大阪健康医療都市「健都」において、</a:t>
            </a:r>
            <a:r>
              <a:rPr lang="en-US" altLang="ja-JP" sz="1400" dirty="0" smtClean="0"/>
              <a:t>2019</a:t>
            </a:r>
            <a:r>
              <a:rPr lang="ja-JP" altLang="en-US" sz="1400" dirty="0" smtClean="0"/>
              <a:t>年</a:t>
            </a:r>
            <a:r>
              <a:rPr lang="en-US" altLang="ja-JP" sz="1400" dirty="0" smtClean="0"/>
              <a:t>7</a:t>
            </a:r>
            <a:r>
              <a:rPr lang="ja-JP" altLang="en-US" sz="1400" dirty="0" smtClean="0"/>
              <a:t>月にオープンした国立循環器病研究センター（国循）及び健都への移転が決定した国立健康・栄養研究所（健栄研）を中心とした、健康・医療のクラスター形成を推進しています。</a:t>
            </a:r>
            <a:endParaRPr lang="en-US" altLang="ja-JP" sz="1400" dirty="0" smtClean="0"/>
          </a:p>
          <a:p>
            <a:pPr algn="just"/>
            <a:r>
              <a:rPr lang="ja-JP" altLang="en-US" sz="1400" dirty="0"/>
              <a:t>　</a:t>
            </a:r>
            <a:r>
              <a:rPr lang="ja-JP" altLang="en-US" sz="1400" dirty="0" smtClean="0"/>
              <a:t>地元市や国循、健栄研などの関連機関と連携し、「健康・医療」に関連する企業等を集積させるととも</a:t>
            </a:r>
            <a:r>
              <a:rPr lang="ja-JP" altLang="en-US" sz="1400" dirty="0"/>
              <a:t>に</a:t>
            </a:r>
            <a:r>
              <a:rPr lang="ja-JP" altLang="en-US" sz="1400" dirty="0" smtClean="0"/>
              <a:t>、健康</a:t>
            </a:r>
            <a:r>
              <a:rPr lang="ja-JP" altLang="en-US" sz="1400" dirty="0"/>
              <a:t>・医療関連産業のイノベーション創出に</a:t>
            </a:r>
            <a:r>
              <a:rPr lang="ja-JP" altLang="en-US" sz="1400" dirty="0" smtClean="0"/>
              <a:t>向け、健都内外の研究機関や企業等との連携を推進するためのコーディネート機能（産学</a:t>
            </a:r>
            <a:r>
              <a:rPr lang="ja-JP" altLang="en-US" sz="1400" dirty="0"/>
              <a:t>連携</a:t>
            </a:r>
            <a:r>
              <a:rPr lang="ja-JP" altLang="en-US" sz="1400" dirty="0" smtClean="0"/>
              <a:t>機能など）を構築し、産業拠点としての成長を促進していきます。</a:t>
            </a:r>
            <a:endParaRPr lang="en-US" altLang="ja-JP" sz="1400" dirty="0"/>
          </a:p>
        </p:txBody>
      </p:sp>
      <p:pic>
        <p:nvPicPr>
          <p:cNvPr id="4" name="図 3"/>
          <p:cNvPicPr>
            <a:picLocks noChangeAspect="1"/>
          </p:cNvPicPr>
          <p:nvPr/>
        </p:nvPicPr>
        <p:blipFill>
          <a:blip r:embed="rId2"/>
          <a:stretch>
            <a:fillRect/>
          </a:stretch>
        </p:blipFill>
        <p:spPr>
          <a:xfrm>
            <a:off x="1300997" y="3553794"/>
            <a:ext cx="7167608" cy="3080169"/>
          </a:xfrm>
          <a:prstGeom prst="rect">
            <a:avLst/>
          </a:prstGeom>
        </p:spPr>
      </p:pic>
      <p:pic>
        <p:nvPicPr>
          <p:cNvPr id="6" name="図 5"/>
          <p:cNvPicPr>
            <a:picLocks noChangeAspect="1"/>
          </p:cNvPicPr>
          <p:nvPr/>
        </p:nvPicPr>
        <p:blipFill rotWithShape="1">
          <a:blip r:embed="rId3"/>
          <a:srcRect l="21651" t="17183" b="4789"/>
          <a:stretch/>
        </p:blipFill>
        <p:spPr>
          <a:xfrm>
            <a:off x="5085351" y="1388087"/>
            <a:ext cx="3844190" cy="2084610"/>
          </a:xfrm>
          <a:prstGeom prst="rect">
            <a:avLst/>
          </a:prstGeom>
        </p:spPr>
      </p:pic>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57</a:t>
            </a:fld>
            <a:endParaRPr lang="ja-JP" altLang="en-US" dirty="0">
              <a:solidFill>
                <a:prstClr val="black"/>
              </a:solidFill>
            </a:endParaRPr>
          </a:p>
        </p:txBody>
      </p:sp>
    </p:spTree>
    <p:extLst>
      <p:ext uri="{BB962C8B-B14F-4D97-AF65-F5344CB8AC3E}">
        <p14:creationId xmlns:p14="http://schemas.microsoft.com/office/powerpoint/2010/main" val="3510007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p:nvPr/>
        </p:nvPicPr>
        <p:blipFill rotWithShape="1">
          <a:blip r:embed="rId3">
            <a:extLst>
              <a:ext uri="{28A0092B-C50C-407E-A947-70E740481C1C}">
                <a14:useLocalDpi xmlns:a14="http://schemas.microsoft.com/office/drawing/2010/main" val="0"/>
              </a:ext>
            </a:extLst>
          </a:blip>
          <a:srcRect b="8949"/>
          <a:stretch/>
        </p:blipFill>
        <p:spPr bwMode="auto">
          <a:xfrm>
            <a:off x="4863329" y="1158284"/>
            <a:ext cx="3976843" cy="4201578"/>
          </a:xfrm>
          <a:prstGeom prst="rect">
            <a:avLst/>
          </a:prstGeom>
          <a:noFill/>
          <a:ln>
            <a:noFill/>
          </a:ln>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3" y="692695"/>
            <a:ext cx="8784980" cy="5976665"/>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⑩　</a:t>
            </a:r>
            <a:r>
              <a:rPr lang="ja-JP" altLang="en-US" sz="1400" b="1" dirty="0">
                <a:solidFill>
                  <a:schemeClr val="tx1"/>
                </a:solidFill>
              </a:rPr>
              <a:t>彩都東部地区における新たな産業拠点の</a:t>
            </a:r>
            <a:r>
              <a:rPr lang="ja-JP" altLang="en-US" sz="1400" b="1" dirty="0" smtClean="0">
                <a:solidFill>
                  <a:schemeClr val="tx1"/>
                </a:solidFill>
              </a:rPr>
              <a:t>形成</a:t>
            </a:r>
            <a:endParaRPr lang="en-US" altLang="ja-JP" sz="1400" b="1" dirty="0" smtClean="0">
              <a:solidFill>
                <a:schemeClr val="tx1"/>
              </a:solidFill>
            </a:endParaRPr>
          </a:p>
          <a:p>
            <a:r>
              <a:rPr lang="ja-JP" altLang="en-US" sz="1400" dirty="0" smtClean="0">
                <a:solidFill>
                  <a:schemeClr val="tx1"/>
                </a:solidFill>
              </a:rPr>
              <a:t>　</a:t>
            </a:r>
            <a:endParaRPr lang="en-US" altLang="ja-JP" sz="1400" dirty="0" smtClean="0">
              <a:solidFill>
                <a:schemeClr val="tx1"/>
              </a:solidFill>
            </a:endParaRPr>
          </a:p>
        </p:txBody>
      </p:sp>
      <p:sp>
        <p:nvSpPr>
          <p:cNvPr id="7" name="テキスト ボックス 6"/>
          <p:cNvSpPr txBox="1"/>
          <p:nvPr/>
        </p:nvSpPr>
        <p:spPr>
          <a:xfrm>
            <a:off x="6597350" y="5389185"/>
            <a:ext cx="2480344" cy="200055"/>
          </a:xfrm>
          <a:prstGeom prst="rect">
            <a:avLst/>
          </a:prstGeom>
          <a:noFill/>
        </p:spPr>
        <p:txBody>
          <a:bodyPr wrap="square" rtlCol="0">
            <a:spAutoFit/>
          </a:bodyPr>
          <a:lstStyle/>
          <a:p>
            <a:pPr marL="185738" indent="-185738"/>
            <a:r>
              <a:rPr lang="ja-JP" altLang="en-US" sz="700" dirty="0" smtClean="0">
                <a:latin typeface="+mn-ea"/>
              </a:rPr>
              <a:t>出典：</a:t>
            </a:r>
            <a:r>
              <a:rPr lang="zh-TW" altLang="en-US" sz="700" dirty="0"/>
              <a:t>彩都（国際文化公園都市）建設推進協</a:t>
            </a:r>
            <a:r>
              <a:rPr lang="zh-TW" altLang="en-US" sz="700" dirty="0" smtClean="0"/>
              <a:t>議会</a:t>
            </a:r>
            <a:r>
              <a:rPr lang="ja-JP" altLang="en-US" sz="700" dirty="0" smtClean="0"/>
              <a:t>資料</a:t>
            </a:r>
            <a:endParaRPr lang="ja-JP" altLang="en-US" sz="700" dirty="0">
              <a:latin typeface="+mn-ea"/>
            </a:endParaRPr>
          </a:p>
        </p:txBody>
      </p:sp>
      <p:sp>
        <p:nvSpPr>
          <p:cNvPr id="8" name="正方形/長方形 7"/>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262885" y="980728"/>
            <a:ext cx="4597147" cy="3431709"/>
          </a:xfrm>
          <a:prstGeom prst="rect">
            <a:avLst/>
          </a:prstGeom>
          <a:noFill/>
        </p:spPr>
        <p:txBody>
          <a:bodyPr wrap="square" rtlCol="0">
            <a:spAutoFit/>
          </a:bodyPr>
          <a:lstStyle/>
          <a:p>
            <a:r>
              <a:rPr lang="ja-JP" altLang="en-US" sz="1400" dirty="0" smtClean="0"/>
              <a:t>　</a:t>
            </a:r>
            <a:r>
              <a:rPr lang="ja-JP" altLang="ja-JP" sz="1400" dirty="0" smtClean="0"/>
              <a:t>彩</a:t>
            </a:r>
            <a:r>
              <a:rPr lang="ja-JP" altLang="ja-JP" sz="1400" dirty="0"/>
              <a:t>都東部</a:t>
            </a:r>
            <a:r>
              <a:rPr lang="ja-JP" altLang="ja-JP" sz="1400" dirty="0" smtClean="0"/>
              <a:t>地区</a:t>
            </a:r>
            <a:r>
              <a:rPr lang="ja-JP" altLang="en-US" sz="1400" dirty="0" smtClean="0"/>
              <a:t>（約</a:t>
            </a:r>
            <a:r>
              <a:rPr lang="en-US" altLang="ja-JP" sz="1400" dirty="0" smtClean="0"/>
              <a:t>367ha</a:t>
            </a:r>
            <a:r>
              <a:rPr lang="ja-JP" altLang="en-US" sz="1400" dirty="0" smtClean="0"/>
              <a:t>）において</a:t>
            </a:r>
            <a:r>
              <a:rPr lang="ja-JP" altLang="ja-JP" sz="1400" dirty="0" smtClean="0"/>
              <a:t>、</a:t>
            </a:r>
            <a:r>
              <a:rPr lang="ja-JP" altLang="en-US" sz="1400" dirty="0" smtClean="0"/>
              <a:t>民間主導の</a:t>
            </a:r>
            <a:r>
              <a:rPr lang="ja-JP" altLang="ja-JP" sz="1400" dirty="0" smtClean="0"/>
              <a:t>土地</a:t>
            </a:r>
            <a:r>
              <a:rPr lang="ja-JP" altLang="ja-JP" sz="1400" dirty="0"/>
              <a:t>区画整理事業による</a:t>
            </a:r>
            <a:r>
              <a:rPr lang="ja-JP" altLang="en-US" sz="1400" dirty="0"/>
              <a:t>新たな</a:t>
            </a:r>
            <a:r>
              <a:rPr lang="ja-JP" altLang="ja-JP" sz="1400" dirty="0"/>
              <a:t>産業用地</a:t>
            </a:r>
            <a:r>
              <a:rPr lang="ja-JP" altLang="ja-JP" sz="1400" dirty="0" smtClean="0"/>
              <a:t>の創出</a:t>
            </a:r>
            <a:r>
              <a:rPr lang="ja-JP" altLang="en-US" sz="1400" dirty="0"/>
              <a:t>が</a:t>
            </a:r>
            <a:r>
              <a:rPr lang="ja-JP" altLang="en-US" sz="1400" dirty="0" smtClean="0"/>
              <a:t>進められて</a:t>
            </a:r>
            <a:r>
              <a:rPr lang="ja-JP" altLang="ja-JP" sz="1400" dirty="0" smtClean="0"/>
              <a:t>います</a:t>
            </a:r>
            <a:r>
              <a:rPr lang="ja-JP" altLang="ja-JP" sz="1400" dirty="0"/>
              <a:t>。</a:t>
            </a:r>
          </a:p>
          <a:p>
            <a:r>
              <a:rPr lang="ja-JP" altLang="en-US" sz="1050" dirty="0"/>
              <a:t>　</a:t>
            </a:r>
            <a:endParaRPr lang="en-US" altLang="ja-JP" sz="1050" dirty="0" smtClean="0"/>
          </a:p>
          <a:p>
            <a:r>
              <a:rPr lang="ja-JP" altLang="en-US" sz="1400" dirty="0"/>
              <a:t>　</a:t>
            </a:r>
            <a:r>
              <a:rPr lang="en-US" altLang="ja-JP" sz="1400" dirty="0" smtClean="0"/>
              <a:t>2019</a:t>
            </a:r>
            <a:r>
              <a:rPr lang="ja-JP" altLang="en-US" sz="1400" dirty="0"/>
              <a:t>年</a:t>
            </a:r>
            <a:r>
              <a:rPr lang="en-US" altLang="ja-JP" sz="1400" dirty="0"/>
              <a:t>5</a:t>
            </a:r>
            <a:r>
              <a:rPr lang="ja-JP" altLang="en-US" sz="1400" dirty="0"/>
              <a:t>月</a:t>
            </a:r>
            <a:r>
              <a:rPr lang="ja-JP" altLang="en-US" sz="1400" dirty="0" smtClean="0"/>
              <a:t>には産業・業務施設を主体とする新たな土地</a:t>
            </a:r>
            <a:r>
              <a:rPr lang="ja-JP" altLang="en-US" sz="1400" dirty="0"/>
              <a:t>利用方針（案）及び土地利用計画（案</a:t>
            </a:r>
            <a:r>
              <a:rPr lang="ja-JP" altLang="en-US" sz="1400" dirty="0" smtClean="0"/>
              <a:t>）が策定されました。今後、土地利用計画（案）に基づき、彩都東部地区全体で段階的な整備が進められます。</a:t>
            </a:r>
            <a:endParaRPr lang="en-US" altLang="ja-JP" sz="1400" dirty="0" smtClean="0"/>
          </a:p>
          <a:p>
            <a:r>
              <a:rPr lang="ja-JP" altLang="en-US" sz="1050" dirty="0"/>
              <a:t>　</a:t>
            </a:r>
            <a:endParaRPr lang="en-US" altLang="ja-JP" sz="1050" dirty="0" smtClean="0"/>
          </a:p>
          <a:p>
            <a:r>
              <a:rPr lang="ja-JP" altLang="en-US" sz="1400" dirty="0"/>
              <a:t>　</a:t>
            </a:r>
            <a:r>
              <a:rPr lang="ja-JP" altLang="en-US" sz="1400" dirty="0" smtClean="0"/>
              <a:t>東部</a:t>
            </a:r>
            <a:r>
              <a:rPr lang="ja-JP" altLang="en-US" sz="1400" dirty="0"/>
              <a:t>地区の整備では、大阪府下での産業用地の受け皿として、関西をけん引する企業の府外への流出防止や、</a:t>
            </a:r>
            <a:r>
              <a:rPr lang="ja-JP" altLang="ja-JP" sz="1400" dirty="0"/>
              <a:t>府外</a:t>
            </a:r>
            <a:r>
              <a:rPr lang="ja-JP" altLang="en-US" sz="1400" dirty="0"/>
              <a:t>から</a:t>
            </a:r>
            <a:r>
              <a:rPr lang="ja-JP" altLang="ja-JP" sz="1400" dirty="0"/>
              <a:t>の企業誘致の促進</a:t>
            </a:r>
            <a:r>
              <a:rPr lang="ja-JP" altLang="en-US" sz="1400" dirty="0"/>
              <a:t>を通じて</a:t>
            </a:r>
            <a:r>
              <a:rPr lang="ja-JP" altLang="ja-JP" sz="1400" dirty="0"/>
              <a:t>、</a:t>
            </a:r>
            <a:r>
              <a:rPr lang="ja-JP" altLang="en-US" sz="1400" dirty="0"/>
              <a:t>大阪経済の成長・発展に寄与する産業拠点の形成が期待されます。</a:t>
            </a:r>
            <a:endParaRPr lang="en-US" altLang="ja-JP" sz="1400" dirty="0"/>
          </a:p>
          <a:p>
            <a:r>
              <a:rPr lang="ja-JP" altLang="en-US" sz="1400" dirty="0" smtClean="0"/>
              <a:t>　併せて、茨木市</a:t>
            </a:r>
            <a:r>
              <a:rPr lang="ja-JP" altLang="en-US" sz="1400" dirty="0"/>
              <a:t>北部地域の豊かな緑を活かした</a:t>
            </a:r>
            <a:r>
              <a:rPr lang="ja-JP" altLang="en-US" sz="1400" dirty="0" smtClean="0"/>
              <a:t>憩いと潤いの</a:t>
            </a:r>
            <a:r>
              <a:rPr lang="ja-JP" altLang="en-US" sz="1400" dirty="0"/>
              <a:t>ある都市空間の形成や、健康医療等に関する産業施設の誘致などにより多様な世代</a:t>
            </a:r>
            <a:r>
              <a:rPr lang="ja-JP" altLang="en-US" sz="1400" dirty="0" smtClean="0"/>
              <a:t>の健康と安心</a:t>
            </a:r>
            <a:r>
              <a:rPr lang="ja-JP" altLang="en-US" sz="1400" dirty="0"/>
              <a:t>な</a:t>
            </a:r>
            <a:r>
              <a:rPr lang="ja-JP" altLang="en-US" sz="1400" dirty="0" smtClean="0"/>
              <a:t>生活を支える</a:t>
            </a:r>
            <a:r>
              <a:rPr lang="ja-JP" altLang="en-US" sz="1400" dirty="0"/>
              <a:t>まちづくりを目指しています</a:t>
            </a:r>
            <a:r>
              <a:rPr lang="ja-JP" altLang="en-US" sz="1400" dirty="0" smtClean="0"/>
              <a:t>。</a:t>
            </a:r>
            <a:endParaRPr lang="en-US" altLang="ja-JP" sz="1400" dirty="0" smtClean="0"/>
          </a:p>
        </p:txBody>
      </p:sp>
      <p:sp>
        <p:nvSpPr>
          <p:cNvPr id="24" name="テキスト ボックス 23"/>
          <p:cNvSpPr txBox="1"/>
          <p:nvPr/>
        </p:nvSpPr>
        <p:spPr>
          <a:xfrm>
            <a:off x="5212052" y="1042868"/>
            <a:ext cx="1350642" cy="230832"/>
          </a:xfrm>
          <a:prstGeom prst="rect">
            <a:avLst/>
          </a:prstGeom>
          <a:noFill/>
        </p:spPr>
        <p:txBody>
          <a:bodyPr wrap="square" rtlCol="0">
            <a:spAutoFit/>
          </a:bodyPr>
          <a:lstStyle/>
          <a:p>
            <a:pPr marL="185738" indent="-185738"/>
            <a:r>
              <a:rPr lang="ja-JP" altLang="en-US" sz="900" dirty="0" smtClean="0">
                <a:latin typeface="+mn-ea"/>
              </a:rPr>
              <a:t>土地利用計画図（案）</a:t>
            </a:r>
            <a:endParaRPr lang="ja-JP" altLang="en-US" sz="900" dirty="0">
              <a:latin typeface="+mn-ea"/>
            </a:endParaRPr>
          </a:p>
        </p:txBody>
      </p:sp>
      <p:sp>
        <p:nvSpPr>
          <p:cNvPr id="27" name="テキスト ボックス 26"/>
          <p:cNvSpPr txBox="1"/>
          <p:nvPr/>
        </p:nvSpPr>
        <p:spPr>
          <a:xfrm>
            <a:off x="3499918" y="5996090"/>
            <a:ext cx="1238304" cy="538609"/>
          </a:xfrm>
          <a:prstGeom prst="rect">
            <a:avLst/>
          </a:prstGeom>
          <a:noFill/>
        </p:spPr>
        <p:txBody>
          <a:bodyPr wrap="square" lIns="0" tIns="0" rIns="0" bIns="0" rtlCol="0">
            <a:spAutoFit/>
          </a:bodyPr>
          <a:lstStyle/>
          <a:p>
            <a:pPr indent="-185738"/>
            <a:r>
              <a:rPr lang="ja-JP" altLang="en-US" sz="700" dirty="0" smtClean="0">
                <a:latin typeface="游ゴシック Medium" panose="020B0500000000000000" pitchFamily="50" charset="-128"/>
                <a:ea typeface="游ゴシック Medium" panose="020B0500000000000000" pitchFamily="50" charset="-128"/>
              </a:rPr>
              <a:t>「中央東地区」及び</a:t>
            </a:r>
            <a:endParaRPr lang="en-US" altLang="ja-JP" sz="700" dirty="0" smtClean="0">
              <a:latin typeface="游ゴシック Medium" panose="020B0500000000000000" pitchFamily="50" charset="-128"/>
              <a:ea typeface="游ゴシック Medium" panose="020B0500000000000000" pitchFamily="50" charset="-128"/>
            </a:endParaRPr>
          </a:p>
          <a:p>
            <a:pPr indent="-185738"/>
            <a:r>
              <a:rPr lang="ja-JP" altLang="en-US" sz="700" dirty="0" smtClean="0">
                <a:latin typeface="游ゴシック Medium" panose="020B0500000000000000" pitchFamily="50" charset="-128"/>
                <a:ea typeface="游ゴシック Medium" panose="020B0500000000000000" pitchFamily="50" charset="-128"/>
              </a:rPr>
              <a:t>「山麓線エリア地区」　</a:t>
            </a:r>
            <a:endParaRPr lang="en-US" altLang="ja-JP" sz="700" dirty="0" smtClean="0">
              <a:latin typeface="游ゴシック Medium" panose="020B0500000000000000" pitchFamily="50" charset="-128"/>
              <a:ea typeface="游ゴシック Medium" panose="020B0500000000000000" pitchFamily="50" charset="-128"/>
            </a:endParaRPr>
          </a:p>
          <a:p>
            <a:pPr indent="-185738"/>
            <a:r>
              <a:rPr lang="ja-JP" altLang="en-US" sz="700" dirty="0" smtClean="0">
                <a:latin typeface="游ゴシック Medium" panose="020B0500000000000000" pitchFamily="50" charset="-128"/>
                <a:ea typeface="游ゴシック Medium" panose="020B0500000000000000" pitchFamily="50" charset="-128"/>
              </a:rPr>
              <a:t> は</a:t>
            </a:r>
            <a:r>
              <a:rPr lang="en-US" altLang="ja-JP" sz="700" dirty="0" smtClean="0">
                <a:latin typeface="游ゴシック Medium" panose="020B0500000000000000" pitchFamily="50" charset="-128"/>
                <a:ea typeface="游ゴシック Medium" panose="020B0500000000000000" pitchFamily="50" charset="-128"/>
              </a:rPr>
              <a:t>2015</a:t>
            </a:r>
            <a:r>
              <a:rPr lang="ja-JP" altLang="en-US" sz="700" dirty="0" smtClean="0">
                <a:latin typeface="游ゴシック Medium" panose="020B0500000000000000" pitchFamily="50" charset="-128"/>
                <a:ea typeface="游ゴシック Medium" panose="020B0500000000000000" pitchFamily="50" charset="-128"/>
              </a:rPr>
              <a:t>年度より東部他地区に</a:t>
            </a:r>
            <a:endParaRPr lang="en-US" altLang="ja-JP" sz="700" dirty="0" smtClean="0">
              <a:latin typeface="游ゴシック Medium" panose="020B0500000000000000" pitchFamily="50" charset="-128"/>
              <a:ea typeface="游ゴシック Medium" panose="020B0500000000000000" pitchFamily="50" charset="-128"/>
            </a:endParaRPr>
          </a:p>
          <a:p>
            <a:pPr indent="-185738"/>
            <a:r>
              <a:rPr lang="en-US" altLang="ja-JP" sz="700" dirty="0">
                <a:latin typeface="游ゴシック Medium" panose="020B0500000000000000" pitchFamily="50" charset="-128"/>
                <a:ea typeface="游ゴシック Medium" panose="020B0500000000000000" pitchFamily="50" charset="-128"/>
              </a:rPr>
              <a:t> </a:t>
            </a:r>
            <a:r>
              <a:rPr lang="ja-JP" altLang="en-US" sz="700" dirty="0" smtClean="0">
                <a:latin typeface="游ゴシック Medium" panose="020B0500000000000000" pitchFamily="50" charset="-128"/>
                <a:ea typeface="游ゴシック Medium" panose="020B0500000000000000" pitchFamily="50" charset="-128"/>
              </a:rPr>
              <a:t>先行して事業実施中</a:t>
            </a:r>
            <a:endParaRPr lang="en-US" altLang="ja-JP" sz="700" dirty="0" smtClean="0">
              <a:latin typeface="游ゴシック Medium" panose="020B0500000000000000" pitchFamily="50" charset="-128"/>
              <a:ea typeface="游ゴシック Medium" panose="020B0500000000000000" pitchFamily="50" charset="-128"/>
            </a:endParaRPr>
          </a:p>
          <a:p>
            <a:pPr indent="-185738"/>
            <a:r>
              <a:rPr lang="ja-JP" altLang="en-US" sz="700" dirty="0" smtClean="0">
                <a:latin typeface="游ゴシック Medium" panose="020B0500000000000000" pitchFamily="50" charset="-128"/>
                <a:ea typeface="游ゴシック Medium" panose="020B0500000000000000" pitchFamily="50" charset="-128"/>
              </a:rPr>
              <a:t>（</a:t>
            </a:r>
            <a:r>
              <a:rPr lang="en-US" altLang="ja-JP" sz="700" dirty="0" smtClean="0">
                <a:latin typeface="游ゴシック Medium" panose="020B0500000000000000" pitchFamily="50" charset="-128"/>
                <a:ea typeface="游ゴシック Medium" panose="020B0500000000000000" pitchFamily="50" charset="-128"/>
              </a:rPr>
              <a:t>2019</a:t>
            </a:r>
            <a:r>
              <a:rPr lang="ja-JP" altLang="en-US" sz="700" dirty="0" smtClean="0">
                <a:latin typeface="游ゴシック Medium" panose="020B0500000000000000" pitchFamily="50" charset="-128"/>
                <a:ea typeface="游ゴシック Medium" panose="020B0500000000000000" pitchFamily="50" charset="-128"/>
              </a:rPr>
              <a:t>年時点いずれも概成）</a:t>
            </a:r>
            <a:endParaRPr lang="ja-JP" altLang="en-US" sz="700" dirty="0">
              <a:latin typeface="游ゴシック Medium" panose="020B0500000000000000" pitchFamily="50" charset="-128"/>
              <a:ea typeface="游ゴシック Medium" panose="020B0500000000000000" pitchFamily="50" charset="-128"/>
            </a:endParaRPr>
          </a:p>
        </p:txBody>
      </p:sp>
      <p:grpSp>
        <p:nvGrpSpPr>
          <p:cNvPr id="36" name="グループ化 35"/>
          <p:cNvGrpSpPr/>
          <p:nvPr/>
        </p:nvGrpSpPr>
        <p:grpSpPr>
          <a:xfrm>
            <a:off x="781900" y="4394383"/>
            <a:ext cx="2709980" cy="2185553"/>
            <a:chOff x="1187624" y="4077072"/>
            <a:chExt cx="2709980" cy="2185553"/>
          </a:xfrm>
        </p:grpSpPr>
        <p:grpSp>
          <p:nvGrpSpPr>
            <p:cNvPr id="26" name="グループ化 25"/>
            <p:cNvGrpSpPr/>
            <p:nvPr/>
          </p:nvGrpSpPr>
          <p:grpSpPr>
            <a:xfrm>
              <a:off x="1187624" y="4077072"/>
              <a:ext cx="2709980" cy="2185553"/>
              <a:chOff x="1907704" y="4005064"/>
              <a:chExt cx="2709980" cy="2185553"/>
            </a:xfrm>
          </p:grpSpPr>
          <p:grpSp>
            <p:nvGrpSpPr>
              <p:cNvPr id="14" name="グループ化 13"/>
              <p:cNvGrpSpPr/>
              <p:nvPr/>
            </p:nvGrpSpPr>
            <p:grpSpPr>
              <a:xfrm>
                <a:off x="1907704" y="4005064"/>
                <a:ext cx="2709980" cy="2185553"/>
                <a:chOff x="1971675" y="3848100"/>
                <a:chExt cx="2709980" cy="2185553"/>
              </a:xfrm>
            </p:grpSpPr>
            <p:pic>
              <p:nvPicPr>
                <p:cNvPr id="1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024" t="5261" r="14258" b="1642"/>
                <a:stretch/>
              </p:blipFill>
              <p:spPr bwMode="auto">
                <a:xfrm>
                  <a:off x="1979713" y="3848100"/>
                  <a:ext cx="2701942" cy="218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フリーフォーム 4"/>
                <p:cNvSpPr/>
                <p:nvPr/>
              </p:nvSpPr>
              <p:spPr>
                <a:xfrm>
                  <a:off x="1971675" y="3848100"/>
                  <a:ext cx="1481138" cy="771525"/>
                </a:xfrm>
                <a:custGeom>
                  <a:avLst/>
                  <a:gdLst>
                    <a:gd name="connsiteX0" fmla="*/ 0 w 1481138"/>
                    <a:gd name="connsiteY0" fmla="*/ 762000 h 771525"/>
                    <a:gd name="connsiteX1" fmla="*/ 223838 w 1481138"/>
                    <a:gd name="connsiteY1" fmla="*/ 771525 h 771525"/>
                    <a:gd name="connsiteX2" fmla="*/ 300038 w 1481138"/>
                    <a:gd name="connsiteY2" fmla="*/ 766763 h 771525"/>
                    <a:gd name="connsiteX3" fmla="*/ 423863 w 1481138"/>
                    <a:gd name="connsiteY3" fmla="*/ 747713 h 771525"/>
                    <a:gd name="connsiteX4" fmla="*/ 561975 w 1481138"/>
                    <a:gd name="connsiteY4" fmla="*/ 719138 h 771525"/>
                    <a:gd name="connsiteX5" fmla="*/ 628650 w 1481138"/>
                    <a:gd name="connsiteY5" fmla="*/ 700088 h 771525"/>
                    <a:gd name="connsiteX6" fmla="*/ 700088 w 1481138"/>
                    <a:gd name="connsiteY6" fmla="*/ 681038 h 771525"/>
                    <a:gd name="connsiteX7" fmla="*/ 819150 w 1481138"/>
                    <a:gd name="connsiteY7" fmla="*/ 614363 h 771525"/>
                    <a:gd name="connsiteX8" fmla="*/ 952500 w 1481138"/>
                    <a:gd name="connsiteY8" fmla="*/ 519113 h 771525"/>
                    <a:gd name="connsiteX9" fmla="*/ 1104900 w 1481138"/>
                    <a:gd name="connsiteY9" fmla="*/ 366713 h 771525"/>
                    <a:gd name="connsiteX10" fmla="*/ 1481138 w 1481138"/>
                    <a:gd name="connsiteY10" fmla="*/ 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1138" h="771525">
                      <a:moveTo>
                        <a:pt x="0" y="762000"/>
                      </a:moveTo>
                      <a:lnTo>
                        <a:pt x="223838" y="771525"/>
                      </a:lnTo>
                      <a:lnTo>
                        <a:pt x="300038" y="766763"/>
                      </a:lnTo>
                      <a:lnTo>
                        <a:pt x="423863" y="747713"/>
                      </a:lnTo>
                      <a:lnTo>
                        <a:pt x="561975" y="719138"/>
                      </a:lnTo>
                      <a:lnTo>
                        <a:pt x="628650" y="700088"/>
                      </a:lnTo>
                      <a:lnTo>
                        <a:pt x="700088" y="681038"/>
                      </a:lnTo>
                      <a:lnTo>
                        <a:pt x="819150" y="614363"/>
                      </a:lnTo>
                      <a:lnTo>
                        <a:pt x="952500" y="519113"/>
                      </a:lnTo>
                      <a:lnTo>
                        <a:pt x="1104900" y="366713"/>
                      </a:lnTo>
                      <a:lnTo>
                        <a:pt x="1481138" y="0"/>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a:xfrm>
                  <a:off x="3248232" y="3930413"/>
                  <a:ext cx="120779" cy="120779"/>
                </a:xfrm>
                <a:prstGeom prst="ellipse">
                  <a:avLst/>
                </a:prstGeom>
                <a:solidFill>
                  <a:schemeClr val="bg1"/>
                </a:solidFill>
                <a:ln>
                  <a:solidFill>
                    <a:srgbClr val="E99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255234" y="4422822"/>
                  <a:ext cx="416895" cy="9049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smtClean="0">
                      <a:solidFill>
                        <a:schemeClr val="tx1"/>
                      </a:solidFill>
                    </a:rPr>
                    <a:t>安威川ダム</a:t>
                  </a:r>
                  <a:endParaRPr kumimoji="1" lang="ja-JP" altLang="en-US" sz="600" dirty="0">
                    <a:solidFill>
                      <a:schemeClr val="tx1"/>
                    </a:solidFill>
                  </a:endParaRPr>
                </a:p>
              </p:txBody>
            </p:sp>
            <p:sp>
              <p:nvSpPr>
                <p:cNvPr id="17" name="正方形/長方形 16"/>
                <p:cNvSpPr/>
                <p:nvPr/>
              </p:nvSpPr>
              <p:spPr>
                <a:xfrm>
                  <a:off x="2888955" y="5517232"/>
                  <a:ext cx="386901" cy="12688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dirty="0">
                      <a:solidFill>
                        <a:schemeClr val="tx1"/>
                      </a:solidFill>
                    </a:rPr>
                    <a:t>彩</a:t>
                  </a:r>
                  <a:r>
                    <a:rPr lang="ja-JP" altLang="en-US" sz="700" dirty="0" smtClean="0">
                      <a:solidFill>
                        <a:schemeClr val="tx1"/>
                      </a:solidFill>
                    </a:rPr>
                    <a:t>都西駅</a:t>
                  </a:r>
                  <a:endParaRPr kumimoji="1" lang="ja-JP" altLang="en-US" sz="700" dirty="0">
                    <a:solidFill>
                      <a:schemeClr val="tx1"/>
                    </a:solidFill>
                  </a:endParaRPr>
                </a:p>
              </p:txBody>
            </p:sp>
            <p:sp>
              <p:nvSpPr>
                <p:cNvPr id="18" name="正方形/長方形 17"/>
                <p:cNvSpPr/>
                <p:nvPr/>
              </p:nvSpPr>
              <p:spPr>
                <a:xfrm>
                  <a:off x="2099913" y="4079745"/>
                  <a:ext cx="885006" cy="1765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800" dirty="0" smtClean="0">
                      <a:solidFill>
                        <a:schemeClr val="tx1"/>
                      </a:solidFill>
                    </a:rPr>
                    <a:t>新名神高速道路</a:t>
                  </a:r>
                  <a:endParaRPr kumimoji="1" lang="ja-JP" altLang="en-US" sz="800" dirty="0">
                    <a:solidFill>
                      <a:schemeClr val="tx1"/>
                    </a:solidFill>
                  </a:endParaRPr>
                </a:p>
              </p:txBody>
            </p:sp>
            <p:sp>
              <p:nvSpPr>
                <p:cNvPr id="19" name="正方形/長方形 18"/>
                <p:cNvSpPr/>
                <p:nvPr/>
              </p:nvSpPr>
              <p:spPr>
                <a:xfrm>
                  <a:off x="3411835" y="3958343"/>
                  <a:ext cx="497638" cy="10461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600" dirty="0" smtClean="0">
                      <a:solidFill>
                        <a:schemeClr val="tx1"/>
                      </a:solidFill>
                    </a:rPr>
                    <a:t>茨木千提寺</a:t>
                  </a:r>
                  <a:r>
                    <a:rPr lang="en-US" altLang="ja-JP" sz="600" dirty="0" smtClean="0">
                      <a:solidFill>
                        <a:schemeClr val="tx1"/>
                      </a:solidFill>
                    </a:rPr>
                    <a:t>IC</a:t>
                  </a:r>
                  <a:endParaRPr kumimoji="1" lang="ja-JP" altLang="en-US" sz="600" dirty="0">
                    <a:solidFill>
                      <a:schemeClr val="tx1"/>
                    </a:solidFill>
                  </a:endParaRPr>
                </a:p>
              </p:txBody>
            </p:sp>
            <p:sp>
              <p:nvSpPr>
                <p:cNvPr id="20" name="正方形/長方形 19"/>
                <p:cNvSpPr/>
                <p:nvPr/>
              </p:nvSpPr>
              <p:spPr>
                <a:xfrm>
                  <a:off x="2195736" y="4775070"/>
                  <a:ext cx="452214" cy="135068"/>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西部地区</a:t>
                  </a:r>
                  <a:endParaRPr kumimoji="1" lang="ja-JP" altLang="en-US" sz="7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22" name="正方形/長方形 21"/>
                <p:cNvSpPr/>
                <p:nvPr/>
              </p:nvSpPr>
              <p:spPr>
                <a:xfrm>
                  <a:off x="2837493" y="4910138"/>
                  <a:ext cx="452214" cy="135068"/>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中部</a:t>
                  </a:r>
                  <a:r>
                    <a:rPr lang="ja-JP" altLang="en-US" sz="700"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地区</a:t>
                  </a:r>
                  <a:endParaRPr kumimoji="1" lang="ja-JP" altLang="en-US" sz="7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23" name="正方形/長方形 22"/>
                <p:cNvSpPr/>
                <p:nvPr/>
              </p:nvSpPr>
              <p:spPr>
                <a:xfrm>
                  <a:off x="3275609" y="4539057"/>
                  <a:ext cx="452214" cy="135068"/>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東部</a:t>
                  </a:r>
                  <a:r>
                    <a:rPr lang="ja-JP" altLang="en-US" sz="700"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地区</a:t>
                  </a:r>
                  <a:endParaRPr kumimoji="1" lang="ja-JP" altLang="en-US" sz="7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grpSp>
          <p:sp>
            <p:nvSpPr>
              <p:cNvPr id="25" name="テキスト ボックス 24"/>
              <p:cNvSpPr txBox="1"/>
              <p:nvPr/>
            </p:nvSpPr>
            <p:spPr>
              <a:xfrm>
                <a:off x="3563889" y="6072971"/>
                <a:ext cx="1008361" cy="92333"/>
              </a:xfrm>
              <a:prstGeom prst="rect">
                <a:avLst/>
              </a:prstGeom>
              <a:noFill/>
            </p:spPr>
            <p:txBody>
              <a:bodyPr wrap="square" lIns="0" tIns="0" rIns="0" bIns="0" rtlCol="0">
                <a:spAutoFit/>
              </a:bodyPr>
              <a:lstStyle/>
              <a:p>
                <a:r>
                  <a:rPr kumimoji="1" lang="en-US" altLang="ja-JP" sz="600" b="1" dirty="0" smtClean="0">
                    <a:solidFill>
                      <a:schemeClr val="bg1"/>
                    </a:solidFill>
                    <a:effectLst>
                      <a:outerShdw blurRad="38100" dist="38100" dir="2700000" algn="tl">
                        <a:srgbClr val="000000">
                          <a:alpha val="43137"/>
                        </a:srgbClr>
                      </a:outerShdw>
                    </a:effectLst>
                  </a:rPr>
                  <a:t>2018.12</a:t>
                </a:r>
                <a:r>
                  <a:rPr kumimoji="1" lang="ja-JP" altLang="en-US" sz="600" b="1" dirty="0" smtClean="0">
                    <a:solidFill>
                      <a:schemeClr val="bg1"/>
                    </a:solidFill>
                    <a:effectLst>
                      <a:outerShdw blurRad="38100" dist="38100" dir="2700000" algn="tl">
                        <a:srgbClr val="000000">
                          <a:alpha val="43137"/>
                        </a:srgbClr>
                      </a:outerShdw>
                    </a:effectLst>
                  </a:rPr>
                  <a:t>撮影航空写真に加工</a:t>
                </a:r>
                <a:endParaRPr kumimoji="1" lang="ja-JP" altLang="en-US" sz="600" b="1" dirty="0">
                  <a:solidFill>
                    <a:schemeClr val="bg1"/>
                  </a:solidFill>
                  <a:effectLst>
                    <a:outerShdw blurRad="38100" dist="38100" dir="2700000" algn="tl">
                      <a:srgbClr val="000000">
                        <a:alpha val="43137"/>
                      </a:srgbClr>
                    </a:outerShdw>
                  </a:effectLst>
                </a:endParaRPr>
              </a:p>
            </p:txBody>
          </p:sp>
        </p:grpSp>
        <p:sp>
          <p:nvSpPr>
            <p:cNvPr id="21" name="フリーフォーム 20"/>
            <p:cNvSpPr/>
            <p:nvPr/>
          </p:nvSpPr>
          <p:spPr>
            <a:xfrm>
              <a:off x="3009901" y="4417218"/>
              <a:ext cx="447676" cy="402432"/>
            </a:xfrm>
            <a:custGeom>
              <a:avLst/>
              <a:gdLst>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14313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23813 w 442913"/>
                <a:gd name="connsiteY36" fmla="*/ 309563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14288 w 442913"/>
                <a:gd name="connsiteY35" fmla="*/ 345281 h 400050"/>
                <a:gd name="connsiteX36" fmla="*/ 23813 w 442913"/>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0050 w 447676"/>
                <a:gd name="connsiteY24" fmla="*/ 126206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4807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88131 w 447676"/>
                <a:gd name="connsiteY20" fmla="*/ 42863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2868 w 447676"/>
                <a:gd name="connsiteY14" fmla="*/ 33339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7676" h="402432">
                  <a:moveTo>
                    <a:pt x="23813" y="311945"/>
                  </a:moveTo>
                  <a:lnTo>
                    <a:pt x="0" y="252413"/>
                  </a:lnTo>
                  <a:lnTo>
                    <a:pt x="42863" y="242888"/>
                  </a:lnTo>
                  <a:lnTo>
                    <a:pt x="38100" y="223838"/>
                  </a:lnTo>
                  <a:lnTo>
                    <a:pt x="61913" y="219076"/>
                  </a:lnTo>
                  <a:lnTo>
                    <a:pt x="19050" y="188120"/>
                  </a:lnTo>
                  <a:lnTo>
                    <a:pt x="30956" y="152401"/>
                  </a:lnTo>
                  <a:lnTo>
                    <a:pt x="38100" y="128588"/>
                  </a:lnTo>
                  <a:lnTo>
                    <a:pt x="59531" y="116682"/>
                  </a:lnTo>
                  <a:lnTo>
                    <a:pt x="59531" y="100013"/>
                  </a:lnTo>
                  <a:lnTo>
                    <a:pt x="40481" y="90488"/>
                  </a:lnTo>
                  <a:lnTo>
                    <a:pt x="47625" y="76201"/>
                  </a:lnTo>
                  <a:lnTo>
                    <a:pt x="76200" y="76201"/>
                  </a:lnTo>
                  <a:lnTo>
                    <a:pt x="83344" y="71438"/>
                  </a:lnTo>
                  <a:lnTo>
                    <a:pt x="92868" y="33339"/>
                  </a:lnTo>
                  <a:lnTo>
                    <a:pt x="138113" y="88107"/>
                  </a:lnTo>
                  <a:lnTo>
                    <a:pt x="197644" y="73820"/>
                  </a:lnTo>
                  <a:lnTo>
                    <a:pt x="223838" y="64295"/>
                  </a:lnTo>
                  <a:lnTo>
                    <a:pt x="223838" y="23813"/>
                  </a:lnTo>
                  <a:lnTo>
                    <a:pt x="266701" y="0"/>
                  </a:lnTo>
                  <a:lnTo>
                    <a:pt x="295275" y="33338"/>
                  </a:lnTo>
                  <a:lnTo>
                    <a:pt x="328613" y="45245"/>
                  </a:lnTo>
                  <a:lnTo>
                    <a:pt x="354807" y="2382"/>
                  </a:lnTo>
                  <a:lnTo>
                    <a:pt x="373856" y="66676"/>
                  </a:lnTo>
                  <a:lnTo>
                    <a:pt x="407193" y="126207"/>
                  </a:lnTo>
                  <a:lnTo>
                    <a:pt x="447676" y="188120"/>
                  </a:lnTo>
                  <a:lnTo>
                    <a:pt x="407194" y="223838"/>
                  </a:lnTo>
                  <a:lnTo>
                    <a:pt x="269081" y="300038"/>
                  </a:lnTo>
                  <a:lnTo>
                    <a:pt x="259556" y="345282"/>
                  </a:lnTo>
                  <a:lnTo>
                    <a:pt x="223838" y="345282"/>
                  </a:lnTo>
                  <a:lnTo>
                    <a:pt x="195262" y="378620"/>
                  </a:lnTo>
                  <a:lnTo>
                    <a:pt x="126206" y="397670"/>
                  </a:lnTo>
                  <a:lnTo>
                    <a:pt x="109538" y="402432"/>
                  </a:lnTo>
                  <a:lnTo>
                    <a:pt x="80963" y="397670"/>
                  </a:lnTo>
                  <a:lnTo>
                    <a:pt x="50006" y="390526"/>
                  </a:lnTo>
                  <a:lnTo>
                    <a:pt x="14288" y="347663"/>
                  </a:lnTo>
                  <a:lnTo>
                    <a:pt x="23813" y="31194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3350419" y="5638800"/>
              <a:ext cx="283369" cy="340519"/>
            </a:xfrm>
            <a:custGeom>
              <a:avLst/>
              <a:gdLst>
                <a:gd name="connsiteX0" fmla="*/ 9525 w 283369"/>
                <a:gd name="connsiteY0" fmla="*/ 123825 h 340519"/>
                <a:gd name="connsiteX1" fmla="*/ 66675 w 283369"/>
                <a:gd name="connsiteY1" fmla="*/ 76200 h 340519"/>
                <a:gd name="connsiteX2" fmla="*/ 102394 w 283369"/>
                <a:gd name="connsiteY2" fmla="*/ 78581 h 340519"/>
                <a:gd name="connsiteX3" fmla="*/ 114300 w 283369"/>
                <a:gd name="connsiteY3" fmla="*/ 38100 h 340519"/>
                <a:gd name="connsiteX4" fmla="*/ 128587 w 283369"/>
                <a:gd name="connsiteY4" fmla="*/ 0 h 340519"/>
                <a:gd name="connsiteX5" fmla="*/ 157162 w 283369"/>
                <a:gd name="connsiteY5" fmla="*/ 33338 h 340519"/>
                <a:gd name="connsiteX6" fmla="*/ 245269 w 283369"/>
                <a:gd name="connsiteY6" fmla="*/ 109538 h 340519"/>
                <a:gd name="connsiteX7" fmla="*/ 264319 w 283369"/>
                <a:gd name="connsiteY7" fmla="*/ 119063 h 340519"/>
                <a:gd name="connsiteX8" fmla="*/ 283369 w 283369"/>
                <a:gd name="connsiteY8" fmla="*/ 142875 h 340519"/>
                <a:gd name="connsiteX9" fmla="*/ 283369 w 283369"/>
                <a:gd name="connsiteY9" fmla="*/ 142875 h 340519"/>
                <a:gd name="connsiteX10" fmla="*/ 264319 w 283369"/>
                <a:gd name="connsiteY10" fmla="*/ 178594 h 340519"/>
                <a:gd name="connsiteX11" fmla="*/ 226219 w 283369"/>
                <a:gd name="connsiteY11" fmla="*/ 207169 h 340519"/>
                <a:gd name="connsiteX12" fmla="*/ 188119 w 283369"/>
                <a:gd name="connsiteY12" fmla="*/ 221456 h 340519"/>
                <a:gd name="connsiteX13" fmla="*/ 180975 w 283369"/>
                <a:gd name="connsiteY13" fmla="*/ 247650 h 340519"/>
                <a:gd name="connsiteX14" fmla="*/ 154781 w 283369"/>
                <a:gd name="connsiteY14" fmla="*/ 254794 h 340519"/>
                <a:gd name="connsiteX15" fmla="*/ 154781 w 283369"/>
                <a:gd name="connsiteY15" fmla="*/ 285750 h 340519"/>
                <a:gd name="connsiteX16" fmla="*/ 123825 w 283369"/>
                <a:gd name="connsiteY16" fmla="*/ 283369 h 340519"/>
                <a:gd name="connsiteX17" fmla="*/ 83344 w 283369"/>
                <a:gd name="connsiteY17" fmla="*/ 304800 h 340519"/>
                <a:gd name="connsiteX18" fmla="*/ 83344 w 283369"/>
                <a:gd name="connsiteY18" fmla="*/ 314325 h 340519"/>
                <a:gd name="connsiteX19" fmla="*/ 66675 w 283369"/>
                <a:gd name="connsiteY19" fmla="*/ 314325 h 340519"/>
                <a:gd name="connsiteX20" fmla="*/ 50006 w 283369"/>
                <a:gd name="connsiteY20" fmla="*/ 323850 h 340519"/>
                <a:gd name="connsiteX21" fmla="*/ 35719 w 283369"/>
                <a:gd name="connsiteY21" fmla="*/ 340519 h 340519"/>
                <a:gd name="connsiteX22" fmla="*/ 26194 w 283369"/>
                <a:gd name="connsiteY22" fmla="*/ 335756 h 340519"/>
                <a:gd name="connsiteX23" fmla="*/ 23812 w 283369"/>
                <a:gd name="connsiteY23" fmla="*/ 314325 h 340519"/>
                <a:gd name="connsiteX24" fmla="*/ 35719 w 283369"/>
                <a:gd name="connsiteY24" fmla="*/ 288131 h 340519"/>
                <a:gd name="connsiteX25" fmla="*/ 35719 w 283369"/>
                <a:gd name="connsiteY25" fmla="*/ 288131 h 340519"/>
                <a:gd name="connsiteX26" fmla="*/ 0 w 283369"/>
                <a:gd name="connsiteY26" fmla="*/ 257175 h 340519"/>
                <a:gd name="connsiteX27" fmla="*/ 14287 w 283369"/>
                <a:gd name="connsiteY27" fmla="*/ 219075 h 340519"/>
                <a:gd name="connsiteX28" fmla="*/ 4762 w 283369"/>
                <a:gd name="connsiteY28" fmla="*/ 202406 h 340519"/>
                <a:gd name="connsiteX29" fmla="*/ 28575 w 283369"/>
                <a:gd name="connsiteY29" fmla="*/ 178594 h 340519"/>
                <a:gd name="connsiteX30" fmla="*/ 9525 w 283369"/>
                <a:gd name="connsiteY30" fmla="*/ 123825 h 34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369" h="340519">
                  <a:moveTo>
                    <a:pt x="9525" y="123825"/>
                  </a:moveTo>
                  <a:lnTo>
                    <a:pt x="66675" y="76200"/>
                  </a:lnTo>
                  <a:lnTo>
                    <a:pt x="102394" y="78581"/>
                  </a:lnTo>
                  <a:lnTo>
                    <a:pt x="114300" y="38100"/>
                  </a:lnTo>
                  <a:lnTo>
                    <a:pt x="128587" y="0"/>
                  </a:lnTo>
                  <a:lnTo>
                    <a:pt x="157162" y="33338"/>
                  </a:lnTo>
                  <a:lnTo>
                    <a:pt x="245269" y="109538"/>
                  </a:lnTo>
                  <a:lnTo>
                    <a:pt x="264319" y="119063"/>
                  </a:lnTo>
                  <a:lnTo>
                    <a:pt x="283369" y="142875"/>
                  </a:lnTo>
                  <a:lnTo>
                    <a:pt x="283369" y="142875"/>
                  </a:lnTo>
                  <a:lnTo>
                    <a:pt x="264319" y="178594"/>
                  </a:lnTo>
                  <a:lnTo>
                    <a:pt x="226219" y="207169"/>
                  </a:lnTo>
                  <a:lnTo>
                    <a:pt x="188119" y="221456"/>
                  </a:lnTo>
                  <a:lnTo>
                    <a:pt x="180975" y="247650"/>
                  </a:lnTo>
                  <a:lnTo>
                    <a:pt x="154781" y="254794"/>
                  </a:lnTo>
                  <a:lnTo>
                    <a:pt x="154781" y="285750"/>
                  </a:lnTo>
                  <a:lnTo>
                    <a:pt x="123825" y="283369"/>
                  </a:lnTo>
                  <a:lnTo>
                    <a:pt x="83344" y="304800"/>
                  </a:lnTo>
                  <a:lnTo>
                    <a:pt x="83344" y="314325"/>
                  </a:lnTo>
                  <a:lnTo>
                    <a:pt x="66675" y="314325"/>
                  </a:lnTo>
                  <a:lnTo>
                    <a:pt x="50006" y="323850"/>
                  </a:lnTo>
                  <a:lnTo>
                    <a:pt x="35719" y="340519"/>
                  </a:lnTo>
                  <a:lnTo>
                    <a:pt x="26194" y="335756"/>
                  </a:lnTo>
                  <a:lnTo>
                    <a:pt x="23812" y="314325"/>
                  </a:lnTo>
                  <a:lnTo>
                    <a:pt x="35719" y="288131"/>
                  </a:lnTo>
                  <a:lnTo>
                    <a:pt x="35719" y="288131"/>
                  </a:lnTo>
                  <a:lnTo>
                    <a:pt x="0" y="257175"/>
                  </a:lnTo>
                  <a:lnTo>
                    <a:pt x="14287" y="219075"/>
                  </a:lnTo>
                  <a:lnTo>
                    <a:pt x="4762" y="202406"/>
                  </a:lnTo>
                  <a:lnTo>
                    <a:pt x="28575" y="178594"/>
                  </a:lnTo>
                  <a:lnTo>
                    <a:pt x="9525" y="12382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p:cNvCxnSpPr>
              <a:stCxn id="21" idx="19"/>
            </p:cNvCxnSpPr>
            <p:nvPr/>
          </p:nvCxnSpPr>
          <p:spPr>
            <a:xfrm flipV="1">
              <a:off x="3276602" y="4280164"/>
              <a:ext cx="86834" cy="1370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a:xfrm>
              <a:off x="3258696" y="4176181"/>
              <a:ext cx="418177" cy="108501"/>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smtClean="0">
                  <a:solidFill>
                    <a:srgbClr val="FF0000"/>
                  </a:solidFill>
                  <a:latin typeface="游ゴシック Medium" panose="020B0500000000000000" pitchFamily="50" charset="-128"/>
                  <a:ea typeface="游ゴシック Medium" panose="020B0500000000000000" pitchFamily="50" charset="-128"/>
                </a:rPr>
                <a:t>中央東地区</a:t>
              </a:r>
              <a:endParaRPr kumimoji="1" lang="ja-JP" altLang="en-US" sz="600" dirty="0">
                <a:solidFill>
                  <a:srgbClr val="FF0000"/>
                </a:solidFill>
                <a:latin typeface="游ゴシック Medium" panose="020B0500000000000000" pitchFamily="50" charset="-128"/>
                <a:ea typeface="游ゴシック Medium" panose="020B0500000000000000" pitchFamily="50" charset="-128"/>
              </a:endParaRPr>
            </a:p>
          </p:txBody>
        </p:sp>
        <p:cxnSp>
          <p:nvCxnSpPr>
            <p:cNvPr id="35" name="直線コネクタ 34"/>
            <p:cNvCxnSpPr>
              <a:endCxn id="29" idx="28"/>
            </p:cNvCxnSpPr>
            <p:nvPr/>
          </p:nvCxnSpPr>
          <p:spPr>
            <a:xfrm flipV="1">
              <a:off x="3242154" y="5841206"/>
              <a:ext cx="113027" cy="7207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角丸四角形 29"/>
            <p:cNvSpPr/>
            <p:nvPr/>
          </p:nvSpPr>
          <p:spPr>
            <a:xfrm>
              <a:off x="2843809" y="5850732"/>
              <a:ext cx="463748" cy="194704"/>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600" dirty="0" smtClean="0">
                  <a:solidFill>
                    <a:srgbClr val="FF0000"/>
                  </a:solidFill>
                  <a:latin typeface="游ゴシック Medium" panose="020B0500000000000000" pitchFamily="50" charset="-128"/>
                  <a:ea typeface="游ゴシック Medium" panose="020B0500000000000000" pitchFamily="50" charset="-128"/>
                </a:rPr>
                <a:t>山麓線</a:t>
              </a:r>
              <a:endParaRPr lang="en-US" altLang="ja-JP" sz="600" dirty="0" smtClean="0">
                <a:solidFill>
                  <a:srgbClr val="FF0000"/>
                </a:solidFill>
                <a:latin typeface="游ゴシック Medium" panose="020B0500000000000000" pitchFamily="50" charset="-128"/>
                <a:ea typeface="游ゴシック Medium" panose="020B0500000000000000" pitchFamily="50" charset="-128"/>
              </a:endParaRPr>
            </a:p>
            <a:p>
              <a:pPr algn="ctr"/>
              <a:r>
                <a:rPr lang="ja-JP" altLang="en-US" sz="600" dirty="0" smtClean="0">
                  <a:solidFill>
                    <a:srgbClr val="FF0000"/>
                  </a:solidFill>
                  <a:latin typeface="游ゴシック Medium" panose="020B0500000000000000" pitchFamily="50" charset="-128"/>
                  <a:ea typeface="游ゴシック Medium" panose="020B0500000000000000" pitchFamily="50" charset="-128"/>
                </a:rPr>
                <a:t>エリア</a:t>
              </a:r>
              <a:r>
                <a:rPr kumimoji="1" lang="ja-JP" altLang="en-US" sz="600" dirty="0" smtClean="0">
                  <a:solidFill>
                    <a:srgbClr val="FF0000"/>
                  </a:solidFill>
                  <a:latin typeface="游ゴシック Medium" panose="020B0500000000000000" pitchFamily="50" charset="-128"/>
                  <a:ea typeface="游ゴシック Medium" panose="020B0500000000000000" pitchFamily="50" charset="-128"/>
                </a:rPr>
                <a:t>地区</a:t>
              </a:r>
              <a:endParaRPr kumimoji="1" lang="ja-JP" altLang="en-US" sz="600" dirty="0">
                <a:solidFill>
                  <a:srgbClr val="FF0000"/>
                </a:solidFill>
                <a:latin typeface="游ゴシック Medium" panose="020B0500000000000000" pitchFamily="50" charset="-128"/>
                <a:ea typeface="游ゴシック Medium" panose="020B0500000000000000" pitchFamily="50" charset="-128"/>
              </a:endParaRPr>
            </a:p>
          </p:txBody>
        </p:sp>
      </p:gr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Tree>
    <p:extLst>
      <p:ext uri="{BB962C8B-B14F-4D97-AF65-F5344CB8AC3E}">
        <p14:creationId xmlns:p14="http://schemas.microsoft.com/office/powerpoint/2010/main" val="1854635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0" name="正方形/長方形 9"/>
          <p:cNvSpPr/>
          <p:nvPr/>
        </p:nvSpPr>
        <p:spPr>
          <a:xfrm>
            <a:off x="97740" y="706546"/>
            <a:ext cx="8856984" cy="2308324"/>
          </a:xfrm>
          <a:prstGeom prst="rect">
            <a:avLst/>
          </a:prstGeom>
        </p:spPr>
        <p:txBody>
          <a:bodyPr wrap="square">
            <a:spAutoFit/>
          </a:bodyPr>
          <a:lstStyle/>
          <a:p>
            <a:pPr marL="180000" indent="-457200" algn="just"/>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〇　基本目標③「誰もが健康でいきいきと活躍できる「まち」をつくる」について、健康寿命は</a:t>
            </a:r>
            <a:r>
              <a:rPr lang="ja-JP" altLang="en-US" sz="1600" dirty="0" smtClean="0"/>
              <a:t>平均寿命の増加分を上回る増加となっています</a:t>
            </a:r>
            <a:r>
              <a:rPr lang="ja-JP" altLang="en-US" sz="1600" dirty="0"/>
              <a:t>が</a:t>
            </a:r>
            <a:r>
              <a:rPr lang="ja-JP" altLang="en-US" sz="1600" dirty="0" smtClean="0"/>
              <a:t>、日常</a:t>
            </a:r>
            <a:r>
              <a:rPr lang="ja-JP" altLang="en-US" sz="1600" dirty="0"/>
              <a:t>生活に制限の</a:t>
            </a:r>
            <a:r>
              <a:rPr lang="ja-JP" altLang="en-US" sz="1600" dirty="0" smtClean="0"/>
              <a:t>ある不健康</a:t>
            </a:r>
            <a:r>
              <a:rPr lang="ja-JP" altLang="en-US" sz="1600" dirty="0"/>
              <a:t>な</a:t>
            </a:r>
            <a:r>
              <a:rPr lang="ja-JP" altLang="en-US" sz="1600" dirty="0" smtClean="0"/>
              <a:t>期間が拡大</a:t>
            </a:r>
            <a:r>
              <a:rPr lang="ja-JP" altLang="en-US" sz="1600" dirty="0"/>
              <a:t>すれば個人の生活の質を</a:t>
            </a:r>
            <a:r>
              <a:rPr lang="ja-JP" altLang="en-US" sz="1600" dirty="0" smtClean="0"/>
              <a:t>損なう</a:t>
            </a:r>
            <a:r>
              <a:rPr lang="ja-JP" altLang="en-US" sz="1600" dirty="0"/>
              <a:t>だけでなく、</a:t>
            </a:r>
            <a:r>
              <a:rPr lang="ja-JP" altLang="en-US" sz="1600" dirty="0" smtClean="0"/>
              <a:t>医療や介護</a:t>
            </a:r>
            <a:r>
              <a:rPr lang="ja-JP" altLang="en-US" sz="1600" dirty="0"/>
              <a:t>に係る費用</a:t>
            </a:r>
            <a:r>
              <a:rPr lang="ja-JP" altLang="en-US" sz="1600" dirty="0" smtClean="0"/>
              <a:t>を</a:t>
            </a:r>
            <a:r>
              <a:rPr lang="ja-JP" altLang="en-US" sz="1600" dirty="0"/>
              <a:t>多く必要とする期間が拡大</a:t>
            </a:r>
            <a:r>
              <a:rPr lang="ja-JP" altLang="en-US" sz="1600" dirty="0" smtClean="0"/>
              <a:t>すること</a:t>
            </a:r>
            <a:r>
              <a:rPr lang="ja-JP" altLang="en-US" sz="1600" dirty="0"/>
              <a:t>になるため</a:t>
            </a:r>
            <a:r>
              <a:rPr lang="ja-JP" altLang="en-US" sz="1600" dirty="0" smtClean="0"/>
              <a:t>、</a:t>
            </a:r>
            <a:r>
              <a:rPr lang="ja-JP" altLang="en-US" sz="1600" dirty="0"/>
              <a:t>平均寿命と健康寿命</a:t>
            </a:r>
            <a:r>
              <a:rPr lang="ja-JP" altLang="en-US" sz="1600" dirty="0" smtClean="0"/>
              <a:t>の差</a:t>
            </a:r>
            <a:r>
              <a:rPr lang="ja-JP" altLang="en-US" sz="1600" dirty="0"/>
              <a:t>を縮小</a:t>
            </a:r>
            <a:r>
              <a:rPr lang="ja-JP" altLang="en-US" sz="1600" dirty="0" smtClean="0"/>
              <a:t>すること</a:t>
            </a:r>
            <a:r>
              <a:rPr lang="ja-JP" altLang="en-US" sz="1600" dirty="0"/>
              <a:t>が重要</a:t>
            </a:r>
            <a:r>
              <a:rPr lang="ja-JP" altLang="en-US" sz="1600" dirty="0" smtClean="0"/>
              <a:t>です。</a:t>
            </a:r>
            <a:endParaRPr lang="en-US" altLang="ja-JP" sz="1600" dirty="0" smtClean="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〇　基本目標④「安全・安心なまちをつくる」について、地震による被害の軽減や危険な密集市街地の解消に向けた取組は着実に進んでいるものの、引き続き取組みが必要です。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2548151807"/>
              </p:ext>
            </p:extLst>
          </p:nvPr>
        </p:nvGraphicFramePr>
        <p:xfrm>
          <a:off x="355221" y="3015477"/>
          <a:ext cx="8433911" cy="3511498"/>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2397">
                  <a:extLst>
                    <a:ext uri="{9D8B030D-6E8A-4147-A177-3AD203B41FA5}">
                      <a16:colId xmlns:a16="http://schemas.microsoft.com/office/drawing/2014/main" val="108265800"/>
                    </a:ext>
                  </a:extLst>
                </a:gridCol>
                <a:gridCol w="1758629">
                  <a:extLst>
                    <a:ext uri="{9D8B030D-6E8A-4147-A177-3AD203B41FA5}">
                      <a16:colId xmlns:a16="http://schemas.microsoft.com/office/drawing/2014/main" val="1876572018"/>
                    </a:ext>
                  </a:extLst>
                </a:gridCol>
                <a:gridCol w="1758629">
                  <a:extLst>
                    <a:ext uri="{9D8B030D-6E8A-4147-A177-3AD203B41FA5}">
                      <a16:colId xmlns:a16="http://schemas.microsoft.com/office/drawing/2014/main" val="1161421592"/>
                    </a:ext>
                  </a:extLst>
                </a:gridCol>
              </a:tblGrid>
              <a:tr h="300938">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現在値</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522152">
                <a:tc rowSpan="2">
                  <a:txBody>
                    <a:bodyPr/>
                    <a:lstStyle/>
                    <a:p>
                      <a:pPr>
                        <a:lnSpc>
                          <a:spcPts val="1400"/>
                        </a:lnSpc>
                      </a:pPr>
                      <a:r>
                        <a:rPr kumimoji="1" lang="ja-JP" altLang="en-US" sz="1200" u="none" dirty="0" smtClean="0">
                          <a:solidFill>
                            <a:sysClr val="windowText" lastClr="000000"/>
                          </a:solidFill>
                          <a:latin typeface="+mn-lt"/>
                        </a:rPr>
                        <a:t>③ 誰もが健康でいきいきと活</a:t>
                      </a:r>
                      <a:endParaRPr kumimoji="1" lang="en-US" altLang="ja-JP" sz="1200" u="none" dirty="0" smtClean="0">
                        <a:solidFill>
                          <a:sysClr val="windowText" lastClr="000000"/>
                        </a:solidFill>
                        <a:latin typeface="+mn-lt"/>
                      </a:endParaRPr>
                    </a:p>
                    <a:p>
                      <a:pPr>
                        <a:lnSpc>
                          <a:spcPts val="1400"/>
                        </a:lnSpc>
                      </a:pPr>
                      <a:r>
                        <a:rPr kumimoji="1" lang="en-US" altLang="ja-JP" sz="1200" u="none" dirty="0" smtClean="0">
                          <a:solidFill>
                            <a:sysClr val="windowText" lastClr="000000"/>
                          </a:solidFill>
                          <a:latin typeface="+mn-lt"/>
                        </a:rPr>
                        <a:t>   </a:t>
                      </a:r>
                      <a:r>
                        <a:rPr kumimoji="1" lang="ja-JP" altLang="en-US" sz="1200" u="none" dirty="0" smtClean="0">
                          <a:solidFill>
                            <a:sysClr val="windowText" lastClr="000000"/>
                          </a:solidFill>
                          <a:latin typeface="+mn-lt"/>
                        </a:rPr>
                        <a:t>躍できる「まち」をつくる</a:t>
                      </a:r>
                      <a:endParaRPr kumimoji="1" lang="ja-JP" altLang="en-US" sz="120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健康寿命</a:t>
                      </a:r>
                      <a:r>
                        <a:rPr kumimoji="1" lang="en-US" altLang="ja-JP" sz="1050" b="1" u="sng" dirty="0" smtClean="0">
                          <a:solidFill>
                            <a:sysClr val="windowText" lastClr="000000"/>
                          </a:solidFill>
                          <a:latin typeface="+mn-lt"/>
                        </a:rPr>
                        <a:t>[</a:t>
                      </a:r>
                      <a:r>
                        <a:rPr kumimoji="1" lang="ja-JP" altLang="en-US" sz="1050" b="1" u="sng" dirty="0" smtClean="0">
                          <a:solidFill>
                            <a:sysClr val="windowText" lastClr="000000"/>
                          </a:solidFill>
                          <a:latin typeface="+mn-lt"/>
                        </a:rPr>
                        <a:t>歳</a:t>
                      </a:r>
                      <a:r>
                        <a:rPr kumimoji="1" lang="en-US" altLang="ja-JP" sz="1050" b="1" u="sng" dirty="0" smtClean="0">
                          <a:solidFill>
                            <a:sysClr val="windowText" lastClr="000000"/>
                          </a:solidFill>
                          <a:latin typeface="+mn-lt"/>
                        </a:rPr>
                        <a:t>]</a:t>
                      </a:r>
                    </a:p>
                    <a:p>
                      <a:pPr>
                        <a:lnSpc>
                          <a:spcPts val="1400"/>
                        </a:lnSpc>
                      </a:pPr>
                      <a:r>
                        <a:rPr kumimoji="1" lang="ja-JP" altLang="en-US"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目標：平均寿命の増加分を上回る</a:t>
                      </a:r>
                      <a:endParaRPr kumimoji="1" lang="en-US" altLang="ja-JP" sz="1050" u="none" dirty="0" smtClean="0">
                        <a:solidFill>
                          <a:sysClr val="windowText" lastClr="000000"/>
                        </a:solidFill>
                        <a:latin typeface="+mn-lt"/>
                      </a:endParaRPr>
                    </a:p>
                    <a:p>
                      <a:pPr>
                        <a:lnSpc>
                          <a:spcPts val="1400"/>
                        </a:lnSpc>
                      </a:pPr>
                      <a:r>
                        <a:rPr kumimoji="1" lang="en-US" altLang="ja-JP" sz="1050" u="none" dirty="0" smtClean="0">
                          <a:solidFill>
                            <a:sysClr val="windowText" lastClr="000000"/>
                          </a:solidFill>
                          <a:latin typeface="+mn-lt"/>
                        </a:rPr>
                        <a:t>          </a:t>
                      </a:r>
                      <a:r>
                        <a:rPr kumimoji="1" lang="ja-JP" altLang="en-US" sz="1050" u="none" dirty="0" smtClean="0">
                          <a:solidFill>
                            <a:sysClr val="windowText" lastClr="000000"/>
                          </a:solidFill>
                          <a:latin typeface="+mn-lt"/>
                        </a:rPr>
                        <a:t>健康寿命の増加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【2010</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zh-CN" sz="1050" b="1" u="none" dirty="0" smtClean="0">
                          <a:solidFill>
                            <a:sysClr val="windowText" lastClr="000000"/>
                          </a:solidFill>
                          <a:latin typeface="+mn-lt"/>
                        </a:rPr>
                        <a:t>&lt;</a:t>
                      </a:r>
                      <a:r>
                        <a:rPr kumimoji="1" lang="zh-CN" altLang="en-US" sz="1050" b="1" u="none" dirty="0" smtClean="0">
                          <a:solidFill>
                            <a:sysClr val="windowText" lastClr="000000"/>
                          </a:solidFill>
                          <a:latin typeface="+mn-lt"/>
                        </a:rPr>
                        <a:t>平均寿命</a:t>
                      </a:r>
                      <a:r>
                        <a:rPr kumimoji="1" lang="en-US" altLang="zh-CN" sz="1050" b="1" u="none" dirty="0" smtClean="0">
                          <a:solidFill>
                            <a:sysClr val="windowText" lastClr="000000"/>
                          </a:solidFill>
                          <a:latin typeface="+mn-lt"/>
                        </a:rPr>
                        <a:t>&gt;</a:t>
                      </a:r>
                    </a:p>
                    <a:p>
                      <a:pPr algn="ctr">
                        <a:lnSpc>
                          <a:spcPts val="1400"/>
                        </a:lnSpc>
                      </a:pPr>
                      <a:r>
                        <a:rPr kumimoji="1" lang="zh-CN" altLang="en-US" sz="1050" b="1" dirty="0" smtClean="0">
                          <a:solidFill>
                            <a:sysClr val="windowText" lastClr="000000"/>
                          </a:solidFill>
                          <a:latin typeface="+mn-lt"/>
                        </a:rPr>
                        <a:t>男性 </a:t>
                      </a:r>
                      <a:r>
                        <a:rPr kumimoji="1" lang="en-US" altLang="zh-CN" sz="1050" b="1" dirty="0" smtClean="0">
                          <a:solidFill>
                            <a:sysClr val="windowText" lastClr="000000"/>
                          </a:solidFill>
                          <a:latin typeface="+mn-lt"/>
                        </a:rPr>
                        <a:t>78.99</a:t>
                      </a:r>
                      <a:r>
                        <a:rPr kumimoji="1" lang="ja-JP" altLang="en-US" sz="1050" b="1" dirty="0" err="1" smtClean="0">
                          <a:solidFill>
                            <a:sysClr val="windowText" lastClr="000000"/>
                          </a:solidFill>
                          <a:latin typeface="+mn-lt"/>
                        </a:rPr>
                        <a:t>、</a:t>
                      </a:r>
                      <a:r>
                        <a:rPr kumimoji="1" lang="zh-CN" altLang="en-US" sz="1050" b="1" dirty="0" smtClean="0">
                          <a:solidFill>
                            <a:sysClr val="windowText" lastClr="000000"/>
                          </a:solidFill>
                          <a:latin typeface="+mn-lt"/>
                        </a:rPr>
                        <a:t>女性 </a:t>
                      </a:r>
                      <a:r>
                        <a:rPr kumimoji="1" lang="en-US" altLang="zh-CN" sz="1050" b="1" dirty="0" smtClean="0">
                          <a:solidFill>
                            <a:sysClr val="windowText" lastClr="000000"/>
                          </a:solidFill>
                          <a:latin typeface="+mn-lt"/>
                        </a:rPr>
                        <a:t>85.93</a:t>
                      </a:r>
                    </a:p>
                    <a:p>
                      <a:pPr algn="l">
                        <a:lnSpc>
                          <a:spcPts val="1400"/>
                        </a:lnSpc>
                      </a:pPr>
                      <a:r>
                        <a:rPr kumimoji="1" lang="en-US" altLang="ja-JP" sz="1050" dirty="0" smtClean="0">
                          <a:solidFill>
                            <a:sysClr val="windowText" lastClr="000000"/>
                          </a:solidFill>
                          <a:latin typeface="+mn-lt"/>
                        </a:rPr>
                        <a:t>【2010</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endParaRPr kumimoji="1" lang="en-US" altLang="zh-CN" sz="1050" dirty="0" smtClean="0">
                        <a:solidFill>
                          <a:sysClr val="windowText" lastClr="000000"/>
                        </a:solidFill>
                        <a:latin typeface="+mn-lt"/>
                      </a:endParaRPr>
                    </a:p>
                    <a:p>
                      <a:pPr algn="ctr">
                        <a:lnSpc>
                          <a:spcPts val="1400"/>
                        </a:lnSpc>
                      </a:pPr>
                      <a:r>
                        <a:rPr kumimoji="1" lang="en-US" altLang="zh-CN" sz="1050" b="1" dirty="0" smtClean="0">
                          <a:solidFill>
                            <a:sysClr val="windowText" lastClr="000000"/>
                          </a:solidFill>
                          <a:latin typeface="+mn-lt"/>
                        </a:rPr>
                        <a:t>&lt;</a:t>
                      </a:r>
                      <a:r>
                        <a:rPr kumimoji="1" lang="zh-CN" altLang="en-US" sz="1050" b="1" dirty="0" smtClean="0">
                          <a:solidFill>
                            <a:sysClr val="windowText" lastClr="000000"/>
                          </a:solidFill>
                          <a:latin typeface="+mn-lt"/>
                        </a:rPr>
                        <a:t>健康寿命</a:t>
                      </a:r>
                      <a:r>
                        <a:rPr kumimoji="1" lang="en-US" altLang="zh-CN" sz="1050" b="1" dirty="0" smtClean="0">
                          <a:solidFill>
                            <a:sysClr val="windowText" lastClr="000000"/>
                          </a:solidFill>
                          <a:latin typeface="+mn-lt"/>
                        </a:rPr>
                        <a:t>&gt;</a:t>
                      </a:r>
                    </a:p>
                    <a:p>
                      <a:pPr algn="ctr">
                        <a:lnSpc>
                          <a:spcPts val="1400"/>
                        </a:lnSpc>
                      </a:pPr>
                      <a:r>
                        <a:rPr kumimoji="1" lang="zh-CN" altLang="en-US" sz="1050" b="1" dirty="0" smtClean="0">
                          <a:solidFill>
                            <a:sysClr val="windowText" lastClr="000000"/>
                          </a:solidFill>
                          <a:latin typeface="+mn-lt"/>
                        </a:rPr>
                        <a:t>男性 </a:t>
                      </a:r>
                      <a:r>
                        <a:rPr kumimoji="1" lang="en-US" altLang="zh-CN" sz="1050" b="1" dirty="0" smtClean="0">
                          <a:solidFill>
                            <a:sysClr val="windowText" lastClr="000000"/>
                          </a:solidFill>
                          <a:latin typeface="+mn-lt"/>
                        </a:rPr>
                        <a:t>69.39</a:t>
                      </a:r>
                      <a:r>
                        <a:rPr kumimoji="1" lang="ja-JP" altLang="en-US" sz="1050" b="1" dirty="0" err="1" smtClean="0">
                          <a:solidFill>
                            <a:sysClr val="windowText" lastClr="000000"/>
                          </a:solidFill>
                          <a:latin typeface="+mn-lt"/>
                        </a:rPr>
                        <a:t>、</a:t>
                      </a:r>
                      <a:r>
                        <a:rPr kumimoji="1" lang="zh-CN" altLang="en-US" sz="1050" b="1" dirty="0" smtClean="0">
                          <a:solidFill>
                            <a:sysClr val="windowText" lastClr="000000"/>
                          </a:solidFill>
                          <a:latin typeface="+mn-lt"/>
                        </a:rPr>
                        <a:t>女性 </a:t>
                      </a:r>
                      <a:r>
                        <a:rPr kumimoji="1" lang="en-US" altLang="zh-CN" sz="1050" b="1" dirty="0" smtClean="0">
                          <a:solidFill>
                            <a:sysClr val="windowText" lastClr="000000"/>
                          </a:solidFill>
                          <a:latin typeface="+mn-lt"/>
                        </a:rPr>
                        <a:t>72.55</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smtClean="0">
                          <a:solidFill>
                            <a:sysClr val="windowText" lastClr="000000"/>
                          </a:solidFill>
                          <a:latin typeface="+mn-lt"/>
                        </a:rPr>
                        <a:t>【2015</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&lt;</a:t>
                      </a:r>
                      <a:r>
                        <a:rPr kumimoji="1" lang="ja-JP" altLang="en-US" sz="1050" b="1" dirty="0" smtClean="0">
                          <a:solidFill>
                            <a:sysClr val="windowText" lastClr="000000"/>
                          </a:solidFill>
                          <a:latin typeface="+mn-lt"/>
                        </a:rPr>
                        <a:t>平均寿命</a:t>
                      </a:r>
                      <a:r>
                        <a:rPr kumimoji="1" lang="en-US" altLang="ja-JP" sz="1050" b="1" dirty="0" smtClean="0">
                          <a:solidFill>
                            <a:sysClr val="windowText" lastClr="000000"/>
                          </a:solidFill>
                          <a:latin typeface="+mn-lt"/>
                        </a:rPr>
                        <a:t>&gt;</a:t>
                      </a:r>
                    </a:p>
                    <a:p>
                      <a:pPr algn="ctr">
                        <a:lnSpc>
                          <a:spcPts val="1400"/>
                        </a:lnSpc>
                      </a:pPr>
                      <a:r>
                        <a:rPr kumimoji="1" lang="zh-CN" altLang="en-US" sz="1050" b="1" dirty="0" smtClean="0">
                          <a:solidFill>
                            <a:sysClr val="windowText" lastClr="000000"/>
                          </a:solidFill>
                          <a:latin typeface="+mn-lt"/>
                        </a:rPr>
                        <a:t>男性 </a:t>
                      </a:r>
                      <a:r>
                        <a:rPr kumimoji="1" lang="en-US" altLang="zh-CN" sz="1050" b="1" dirty="0" smtClean="0">
                          <a:solidFill>
                            <a:sysClr val="windowText" lastClr="000000"/>
                          </a:solidFill>
                          <a:latin typeface="+mn-lt"/>
                        </a:rPr>
                        <a:t>80.23</a:t>
                      </a:r>
                      <a:r>
                        <a:rPr kumimoji="1" lang="ja-JP" altLang="en-US" sz="1050" b="1" dirty="0" err="1" smtClean="0">
                          <a:solidFill>
                            <a:sysClr val="windowText" lastClr="000000"/>
                          </a:solidFill>
                          <a:latin typeface="+mn-lt"/>
                        </a:rPr>
                        <a:t>、</a:t>
                      </a:r>
                      <a:r>
                        <a:rPr kumimoji="1" lang="zh-CN" altLang="en-US" sz="1050" b="1" dirty="0" smtClean="0">
                          <a:solidFill>
                            <a:sysClr val="windowText" lastClr="000000"/>
                          </a:solidFill>
                          <a:latin typeface="+mn-lt"/>
                        </a:rPr>
                        <a:t>女性 </a:t>
                      </a:r>
                      <a:r>
                        <a:rPr kumimoji="1" lang="en-US" altLang="zh-CN" sz="1050" b="1" dirty="0" smtClean="0">
                          <a:solidFill>
                            <a:sysClr val="windowText" lastClr="000000"/>
                          </a:solidFill>
                          <a:latin typeface="+mn-lt"/>
                        </a:rPr>
                        <a:t>86.73</a:t>
                      </a:r>
                      <a:endParaRPr kumimoji="1" lang="en-US" altLang="ja-JP" sz="1050" b="1" dirty="0" smtClean="0">
                        <a:solidFill>
                          <a:sysClr val="windowText" lastClr="000000"/>
                        </a:solidFill>
                        <a:latin typeface="+mn-lt"/>
                      </a:endParaRPr>
                    </a:p>
                    <a:p>
                      <a:pPr algn="l">
                        <a:lnSpc>
                          <a:spcPts val="1400"/>
                        </a:lnSpc>
                      </a:pPr>
                      <a:r>
                        <a:rPr kumimoji="1" lang="en-US" altLang="ja-JP" sz="1050" dirty="0" smtClean="0">
                          <a:solidFill>
                            <a:sysClr val="windowText" lastClr="000000"/>
                          </a:solidFill>
                          <a:latin typeface="+mn-lt"/>
                        </a:rPr>
                        <a:t>【2016</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&lt;</a:t>
                      </a:r>
                      <a:r>
                        <a:rPr kumimoji="1" lang="ja-JP" altLang="en-US" sz="1050" b="1" dirty="0" smtClean="0">
                          <a:solidFill>
                            <a:sysClr val="windowText" lastClr="000000"/>
                          </a:solidFill>
                          <a:latin typeface="+mn-lt"/>
                        </a:rPr>
                        <a:t>健康寿命</a:t>
                      </a:r>
                      <a:r>
                        <a:rPr kumimoji="1" lang="en-US" altLang="ja-JP" sz="1050" b="1" dirty="0" smtClean="0">
                          <a:solidFill>
                            <a:sysClr val="windowText" lastClr="000000"/>
                          </a:solidFill>
                          <a:latin typeface="+mn-lt"/>
                        </a:rPr>
                        <a:t>&gt;</a:t>
                      </a:r>
                    </a:p>
                    <a:p>
                      <a:pPr algn="ctr">
                        <a:lnSpc>
                          <a:spcPts val="1400"/>
                        </a:lnSpc>
                      </a:pPr>
                      <a:r>
                        <a:rPr kumimoji="1" lang="zh-CN" altLang="en-US" sz="1050" b="1" dirty="0" smtClean="0">
                          <a:solidFill>
                            <a:sysClr val="windowText" lastClr="000000"/>
                          </a:solidFill>
                          <a:latin typeface="+mn-lt"/>
                        </a:rPr>
                        <a:t>男性 </a:t>
                      </a:r>
                      <a:r>
                        <a:rPr kumimoji="1" lang="en-US" altLang="zh-CN" sz="1050" b="1" dirty="0" smtClean="0">
                          <a:solidFill>
                            <a:sysClr val="windowText" lastClr="000000"/>
                          </a:solidFill>
                          <a:latin typeface="+mn-lt"/>
                        </a:rPr>
                        <a:t>71.50</a:t>
                      </a:r>
                      <a:r>
                        <a:rPr kumimoji="1" lang="ja-JP" altLang="en-US" sz="1050" b="1" dirty="0" err="1" smtClean="0">
                          <a:solidFill>
                            <a:sysClr val="windowText" lastClr="000000"/>
                          </a:solidFill>
                          <a:latin typeface="+mn-lt"/>
                        </a:rPr>
                        <a:t>、</a:t>
                      </a:r>
                      <a:r>
                        <a:rPr kumimoji="1" lang="zh-CN" altLang="en-US" sz="1050" b="1" dirty="0" smtClean="0">
                          <a:solidFill>
                            <a:sysClr val="windowText" lastClr="000000"/>
                          </a:solidFill>
                          <a:latin typeface="+mn-lt"/>
                        </a:rPr>
                        <a:t>女性 </a:t>
                      </a:r>
                      <a:r>
                        <a:rPr kumimoji="1" lang="en-US" altLang="zh-CN" sz="1050" b="1" dirty="0" smtClean="0">
                          <a:solidFill>
                            <a:sysClr val="windowText" lastClr="000000"/>
                          </a:solidFill>
                          <a:latin typeface="+mn-lt"/>
                        </a:rPr>
                        <a:t>74.46</a:t>
                      </a:r>
                      <a:endParaRPr kumimoji="1" lang="en-US" altLang="ja-JP" sz="1050" b="1" dirty="0" smtClean="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5988926"/>
                  </a:ext>
                </a:extLst>
              </a:tr>
              <a:tr h="0">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府内民間企業の</a:t>
                      </a:r>
                      <a:r>
                        <a:rPr kumimoji="1" lang="ja-JP" altLang="en-US" sz="1050" b="1" u="sng" dirty="0" err="1" smtClean="0">
                          <a:solidFill>
                            <a:sysClr val="windowText" lastClr="000000"/>
                          </a:solidFill>
                          <a:latin typeface="+mn-lt"/>
                        </a:rPr>
                        <a:t>障がい</a:t>
                      </a:r>
                      <a:r>
                        <a:rPr kumimoji="1" lang="ja-JP" altLang="en-US" sz="1050" b="1" u="sng" dirty="0" smtClean="0">
                          <a:solidFill>
                            <a:sysClr val="windowText" lastClr="000000"/>
                          </a:solidFill>
                          <a:latin typeface="+mn-lt"/>
                        </a:rPr>
                        <a:t>者実雇用率</a:t>
                      </a:r>
                      <a:r>
                        <a:rPr kumimoji="1" lang="en-US" altLang="ja-JP" sz="1050" b="1" u="sng" dirty="0" smtClean="0">
                          <a:solidFill>
                            <a:sysClr val="windowText" lastClr="000000"/>
                          </a:solidFill>
                          <a:latin typeface="+mn-lt"/>
                        </a:rPr>
                        <a:t>[</a:t>
                      </a:r>
                      <a:r>
                        <a:rPr kumimoji="1" lang="ja-JP" altLang="en-US" sz="1050" b="1" u="sng" dirty="0" smtClean="0">
                          <a:solidFill>
                            <a:sysClr val="windowText" lastClr="000000"/>
                          </a:solidFill>
                          <a:latin typeface="+mn-lt"/>
                        </a:rPr>
                        <a:t>％</a:t>
                      </a:r>
                      <a:r>
                        <a:rPr kumimoji="1" lang="en-US" altLang="ja-JP" sz="1050" b="1" u="sng" dirty="0" smtClean="0">
                          <a:solidFill>
                            <a:sysClr val="windowText" lastClr="000000"/>
                          </a:solidFill>
                          <a:latin typeface="+mn-lt"/>
                        </a:rPr>
                        <a:t>]</a:t>
                      </a:r>
                    </a:p>
                    <a:p>
                      <a:pPr>
                        <a:lnSpc>
                          <a:spcPts val="1400"/>
                        </a:lnSpc>
                      </a:pPr>
                      <a:r>
                        <a:rPr kumimoji="1" lang="ja-JP" altLang="en-US" sz="1050" u="none" dirty="0" smtClean="0">
                          <a:solidFill>
                            <a:sysClr val="windowText" lastClr="000000"/>
                          </a:solidFill>
                          <a:latin typeface="+mn-lt"/>
                        </a:rPr>
                        <a:t>目標：</a:t>
                      </a:r>
                      <a:r>
                        <a:rPr kumimoji="1" lang="en-US" altLang="ja-JP" sz="1050" u="none" dirty="0" smtClean="0">
                          <a:solidFill>
                            <a:sysClr val="windowText" lastClr="000000"/>
                          </a:solidFill>
                          <a:latin typeface="+mn-lt"/>
                        </a:rPr>
                        <a:t>2.0</a:t>
                      </a:r>
                      <a:r>
                        <a:rPr kumimoji="1" lang="ja-JP" altLang="en-US" sz="1050" u="none" dirty="0" smtClean="0">
                          <a:solidFill>
                            <a:sysClr val="windowText" lastClr="000000"/>
                          </a:solidFill>
                          <a:latin typeface="+mn-lt"/>
                        </a:rPr>
                        <a:t>以上</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a:t>
                      </a:r>
                      <a:r>
                        <a:rPr kumimoji="1" lang="en-US" altLang="ja-JP" sz="1050" u="none" dirty="0" smtClean="0">
                          <a:solidFill>
                            <a:sysClr val="windowText" lastClr="000000"/>
                          </a:solidFill>
                          <a:latin typeface="+mn-lt"/>
                        </a:rPr>
                        <a:t>2017</a:t>
                      </a:r>
                      <a:r>
                        <a:rPr kumimoji="1" lang="ja-JP" altLang="en-US" sz="1050" u="none" dirty="0" smtClean="0">
                          <a:solidFill>
                            <a:sysClr val="windowText" lastClr="000000"/>
                          </a:solidFill>
                          <a:latin typeface="+mn-lt"/>
                        </a:rPr>
                        <a:t>年度</a:t>
                      </a:r>
                      <a:r>
                        <a:rPr kumimoji="1" lang="en-US" altLang="ja-JP" sz="1050" u="none" dirty="0" smtClean="0">
                          <a:solidFill>
                            <a:sysClr val="windowText" lastClr="000000"/>
                          </a:solidFill>
                          <a:latin typeface="+mn-lt"/>
                        </a:rPr>
                        <a:t>】</a:t>
                      </a:r>
                    </a:p>
                    <a:p>
                      <a:pPr>
                        <a:lnSpc>
                          <a:spcPts val="1400"/>
                        </a:lnSpc>
                      </a:pPr>
                      <a:r>
                        <a:rPr kumimoji="1" lang="ja-JP" altLang="en-US" sz="1050" u="none" dirty="0" smtClean="0">
                          <a:solidFill>
                            <a:sysClr val="windowText" lastClr="000000"/>
                          </a:solidFill>
                          <a:latin typeface="+mn-lt"/>
                        </a:rPr>
                        <a:t>　　　</a:t>
                      </a:r>
                      <a:r>
                        <a:rPr kumimoji="1" lang="en-US" altLang="ja-JP" sz="1050" u="none" dirty="0" smtClean="0">
                          <a:solidFill>
                            <a:sysClr val="windowText" lastClr="000000"/>
                          </a:solidFill>
                          <a:latin typeface="+mn-lt"/>
                        </a:rPr>
                        <a:t>2.2</a:t>
                      </a:r>
                      <a:r>
                        <a:rPr kumimoji="1" lang="ja-JP" altLang="en-US" sz="1050" u="none" dirty="0" smtClean="0">
                          <a:solidFill>
                            <a:sysClr val="windowText" lastClr="000000"/>
                          </a:solidFill>
                          <a:latin typeface="+mn-lt"/>
                        </a:rPr>
                        <a:t>以上</a:t>
                      </a:r>
                      <a:r>
                        <a:rPr kumimoji="1" lang="en-US" altLang="ja-JP" sz="1050" u="none" dirty="0" smtClean="0">
                          <a:solidFill>
                            <a:sysClr val="windowText" lastClr="000000"/>
                          </a:solidFill>
                          <a:latin typeface="+mn-lt"/>
                        </a:rPr>
                        <a:t>【2018</a:t>
                      </a:r>
                      <a:r>
                        <a:rPr kumimoji="1" lang="ja-JP" altLang="en-US" sz="1050" u="none" dirty="0" smtClean="0">
                          <a:solidFill>
                            <a:sysClr val="windowText" lastClr="000000"/>
                          </a:solidFill>
                          <a:latin typeface="+mn-lt"/>
                        </a:rPr>
                        <a:t>年度～</a:t>
                      </a:r>
                      <a:r>
                        <a:rPr kumimoji="1" lang="en-US" altLang="ja-JP" sz="1050" u="none" dirty="0" smtClean="0">
                          <a:solidFill>
                            <a:sysClr val="windowText" lastClr="000000"/>
                          </a:solidFill>
                          <a:latin typeface="+mn-lt"/>
                        </a:rPr>
                        <a:t>】</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【2015</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zh-CN" sz="1050" b="1" dirty="0" smtClean="0">
                          <a:solidFill>
                            <a:sysClr val="windowText" lastClr="000000"/>
                          </a:solidFill>
                          <a:latin typeface="+mn-lt"/>
                        </a:rPr>
                        <a:t>1.84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chemeClr val="tx1"/>
                          </a:solidFill>
                          <a:latin typeface="+mn-lt"/>
                        </a:rPr>
                        <a:t>【2019</a:t>
                      </a:r>
                      <a:r>
                        <a:rPr kumimoji="1" lang="ja-JP" altLang="en-US" sz="1050" dirty="0" smtClean="0">
                          <a:solidFill>
                            <a:schemeClr val="tx1"/>
                          </a:solidFill>
                          <a:latin typeface="+mn-lt"/>
                        </a:rPr>
                        <a:t>年度</a:t>
                      </a:r>
                      <a:r>
                        <a:rPr kumimoji="1" lang="en-US" altLang="ja-JP" sz="1050" dirty="0" smtClean="0">
                          <a:solidFill>
                            <a:schemeClr val="tx1"/>
                          </a:solidFill>
                          <a:latin typeface="+mn-lt"/>
                        </a:rPr>
                        <a:t>】</a:t>
                      </a:r>
                    </a:p>
                    <a:p>
                      <a:pPr algn="ctr">
                        <a:lnSpc>
                          <a:spcPts val="1400"/>
                        </a:lnSpc>
                      </a:pPr>
                      <a:r>
                        <a:rPr kumimoji="1" lang="en-US" altLang="ja-JP" sz="1050" b="1" dirty="0" smtClean="0">
                          <a:solidFill>
                            <a:schemeClr val="tx1"/>
                          </a:solidFill>
                          <a:latin typeface="+mn-lt"/>
                        </a:rPr>
                        <a:t>2.08</a:t>
                      </a:r>
                      <a:endParaRPr kumimoji="1" lang="en-US" altLang="zh-CN" sz="1050" b="1" dirty="0" smtClean="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6210209"/>
                  </a:ext>
                </a:extLst>
              </a:tr>
              <a:tr h="300839">
                <a:tc rowSpan="2">
                  <a:txBody>
                    <a:bodyPr/>
                    <a:lstStyle/>
                    <a:p>
                      <a:pPr>
                        <a:lnSpc>
                          <a:spcPts val="1400"/>
                        </a:lnSpc>
                      </a:pPr>
                      <a:r>
                        <a:rPr kumimoji="1" lang="ja-JP" altLang="en-US" sz="1200" u="none" dirty="0" smtClean="0">
                          <a:solidFill>
                            <a:sysClr val="windowText" lastClr="000000"/>
                          </a:solidFill>
                          <a:latin typeface="+mn-lt"/>
                        </a:rPr>
                        <a:t>④ 安全・安心なまちをつくる</a:t>
                      </a:r>
                      <a:endParaRPr kumimoji="1" lang="ja-JP" altLang="en-US" sz="120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地震による被害予測</a:t>
                      </a:r>
                      <a:endParaRPr kumimoji="1" lang="en-US" altLang="ja-JP" sz="1050" b="1" u="sng" dirty="0" smtClean="0">
                        <a:solidFill>
                          <a:sysClr val="windowText" lastClr="000000"/>
                        </a:solidFill>
                        <a:latin typeface="+mn-lt"/>
                      </a:endParaRPr>
                    </a:p>
                    <a:p>
                      <a:pPr>
                        <a:lnSpc>
                          <a:spcPts val="1400"/>
                        </a:lnSpc>
                      </a:pPr>
                      <a:r>
                        <a:rPr kumimoji="1" lang="ja-JP" altLang="en-US"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目標：限りなくゼロに</a:t>
                      </a:r>
                      <a:endParaRPr kumimoji="1" lang="en-US" altLang="ja-JP" sz="1050" u="none" dirty="0" smtClean="0">
                        <a:solidFill>
                          <a:sysClr val="windowText" lastClr="000000"/>
                        </a:solidFill>
                        <a:latin typeface="+mn-lt"/>
                      </a:endParaRPr>
                    </a:p>
                    <a:p>
                      <a:pPr>
                        <a:lnSpc>
                          <a:spcPts val="1400"/>
                        </a:lnSpc>
                      </a:pPr>
                      <a:r>
                        <a:rPr kumimoji="1" lang="en-US" altLang="ja-JP"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目標年</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年度</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a:t>
                      </a:r>
                      <a:r>
                        <a:rPr kumimoji="1" lang="en-US" altLang="ja-JP" sz="1050" u="none" dirty="0" smtClean="0">
                          <a:solidFill>
                            <a:sysClr val="windowText" lastClr="000000"/>
                          </a:solidFill>
                          <a:latin typeface="+mn-lt"/>
                        </a:rPr>
                        <a:t>2024</a:t>
                      </a:r>
                      <a:r>
                        <a:rPr kumimoji="1" lang="ja-JP" altLang="en-US" sz="1050" u="none" dirty="0" smtClean="0">
                          <a:solidFill>
                            <a:sysClr val="windowText" lastClr="000000"/>
                          </a:solidFill>
                          <a:latin typeface="+mn-lt"/>
                        </a:rPr>
                        <a:t>年度</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【2013</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zh-CN" sz="1050" b="1" dirty="0" smtClean="0">
                          <a:solidFill>
                            <a:sysClr val="windowText" lastClr="000000"/>
                          </a:solidFill>
                          <a:latin typeface="+mn-lt"/>
                        </a:rPr>
                        <a:t>134,000</a:t>
                      </a:r>
                      <a:r>
                        <a:rPr kumimoji="1" lang="ja-JP" altLang="en-US" sz="1050" b="1" dirty="0" smtClean="0">
                          <a:solidFill>
                            <a:sysClr val="windowText" lastClr="000000"/>
                          </a:solidFill>
                          <a:latin typeface="+mn-lt"/>
                        </a:rPr>
                        <a:t>人</a:t>
                      </a:r>
                      <a:endParaRPr kumimoji="1" lang="en-US" altLang="ja-JP" sz="1050" b="1" dirty="0" smtClean="0">
                        <a:solidFill>
                          <a:sysClr val="windowText" lastClr="000000"/>
                        </a:solidFill>
                        <a:latin typeface="+mn-lt"/>
                      </a:endParaRPr>
                    </a:p>
                    <a:p>
                      <a:pPr algn="ctr">
                        <a:lnSpc>
                          <a:spcPts val="1400"/>
                        </a:lnSpc>
                      </a:pPr>
                      <a:r>
                        <a:rPr kumimoji="1" lang="ja-JP" altLang="en-US" sz="900" b="0" dirty="0" smtClean="0">
                          <a:solidFill>
                            <a:sysClr val="windowText" lastClr="000000"/>
                          </a:solidFill>
                          <a:latin typeface="+mn-lt"/>
                        </a:rPr>
                        <a:t>（推定値）</a:t>
                      </a:r>
                      <a:endParaRPr kumimoji="1" lang="en-US" altLang="ja-JP" sz="900" b="0" dirty="0" smtClean="0">
                        <a:solidFill>
                          <a:sysClr val="windowText" lastClr="000000"/>
                        </a:solidFill>
                        <a:latin typeface="+mn-lt"/>
                      </a:endParaRPr>
                    </a:p>
                    <a:p>
                      <a:pPr algn="ctr">
                        <a:lnSpc>
                          <a:spcPts val="1400"/>
                        </a:lnSpc>
                      </a:pPr>
                      <a:endParaRPr kumimoji="1" lang="ja-JP" altLang="en-US" sz="900" b="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24</a:t>
                      </a:r>
                      <a:r>
                        <a:rPr kumimoji="1" lang="en-US" altLang="zh-CN" sz="1050" b="1" dirty="0" smtClean="0">
                          <a:solidFill>
                            <a:sysClr val="windowText" lastClr="000000"/>
                          </a:solidFill>
                          <a:latin typeface="+mn-lt"/>
                        </a:rPr>
                        <a:t>,000</a:t>
                      </a:r>
                      <a:r>
                        <a:rPr kumimoji="1" lang="ja-JP" altLang="en-US" sz="1050" b="1" dirty="0" smtClean="0">
                          <a:solidFill>
                            <a:sysClr val="windowText" lastClr="000000"/>
                          </a:solidFill>
                          <a:latin typeface="+mn-lt"/>
                        </a:rPr>
                        <a:t>人</a:t>
                      </a:r>
                      <a:endParaRPr kumimoji="1" lang="en-US" altLang="ja-JP" sz="1050" b="1" dirty="0" smtClean="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900" b="0" dirty="0" smtClean="0">
                          <a:solidFill>
                            <a:sysClr val="windowText" lastClr="000000"/>
                          </a:solidFill>
                          <a:latin typeface="+mn-lt"/>
                        </a:rPr>
                        <a:t>（推定値</a:t>
                      </a:r>
                      <a:r>
                        <a:rPr kumimoji="1" lang="en-US" altLang="ja-JP" sz="900" b="0" dirty="0" smtClean="0">
                          <a:solidFill>
                            <a:sysClr val="windowText" lastClr="000000"/>
                          </a:solidFill>
                          <a:latin typeface="+mn-lt"/>
                        </a:rPr>
                        <a:t>※</a:t>
                      </a:r>
                      <a:r>
                        <a:rPr kumimoji="1" lang="ja-JP" altLang="en-US" sz="900" b="0" dirty="0" smtClean="0">
                          <a:solidFill>
                            <a:sysClr val="windowText" lastClr="000000"/>
                          </a:solidFill>
                          <a:latin typeface="+mn-lt"/>
                        </a:rPr>
                        <a:t>）</a:t>
                      </a:r>
                      <a:endParaRPr kumimoji="1" lang="en-US" altLang="ja-JP" sz="900" b="0" dirty="0" smtClean="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1" lang="ja-JP" altLang="en-US" sz="1000" b="0" dirty="0" smtClean="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3906282"/>
                  </a:ext>
                </a:extLst>
              </a:tr>
              <a:tr h="437928">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地震時等に著しく危険な密集市街地の面積</a:t>
                      </a:r>
                    </a:p>
                    <a:p>
                      <a:pPr>
                        <a:lnSpc>
                          <a:spcPts val="1400"/>
                        </a:lnSpc>
                      </a:pPr>
                      <a:r>
                        <a:rPr kumimoji="1" lang="ja-JP" altLang="en-US"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目標：解消</a:t>
                      </a:r>
                      <a:endParaRPr kumimoji="1" lang="en-US" altLang="ja-JP" sz="1050" u="none" dirty="0" smtClean="0">
                        <a:solidFill>
                          <a:sysClr val="windowText" lastClr="000000"/>
                        </a:solidFill>
                        <a:latin typeface="+mn-lt"/>
                      </a:endParaRPr>
                    </a:p>
                    <a:p>
                      <a:pPr>
                        <a:lnSpc>
                          <a:spcPts val="1400"/>
                        </a:lnSpc>
                      </a:pPr>
                      <a:r>
                        <a:rPr kumimoji="1" lang="en-US" altLang="ja-JP"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目標年</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年度</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a:t>
                      </a:r>
                      <a:r>
                        <a:rPr kumimoji="1" lang="en-US" altLang="ja-JP" sz="1050" u="none" dirty="0" smtClean="0">
                          <a:solidFill>
                            <a:sysClr val="windowText" lastClr="000000"/>
                          </a:solidFill>
                          <a:latin typeface="+mn-lt"/>
                        </a:rPr>
                        <a:t>2020</a:t>
                      </a:r>
                      <a:r>
                        <a:rPr kumimoji="1" lang="ja-JP" altLang="en-US" sz="1050" u="none" dirty="0" smtClean="0">
                          <a:solidFill>
                            <a:sysClr val="windowText" lastClr="000000"/>
                          </a:solidFill>
                          <a:latin typeface="+mn-lt"/>
                        </a:rPr>
                        <a:t>年度</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zh-CN" sz="1050" b="1" dirty="0" smtClean="0">
                          <a:solidFill>
                            <a:sysClr val="windowText" lastClr="000000"/>
                          </a:solidFill>
                          <a:latin typeface="+mn-lt"/>
                        </a:rPr>
                        <a:t>2,248</a:t>
                      </a:r>
                      <a:r>
                        <a:rPr kumimoji="1" lang="en-US" altLang="ja-JP" sz="1050" b="1" dirty="0" smtClean="0">
                          <a:solidFill>
                            <a:sysClr val="windowText" lastClr="000000"/>
                          </a:solidFill>
                          <a:latin typeface="+mn-lt"/>
                        </a:rPr>
                        <a:t>ha</a:t>
                      </a:r>
                      <a:endParaRPr kumimoji="1" lang="en-US" altLang="zh-CN" sz="1050" b="1" dirty="0" smtClean="0">
                        <a:solidFill>
                          <a:sysClr val="windowText" lastClr="000000"/>
                        </a:solidFill>
                        <a:latin typeface="+mn-lt"/>
                      </a:endParaRPr>
                    </a:p>
                    <a:p>
                      <a:pPr algn="ctr">
                        <a:lnSpc>
                          <a:spcPts val="1400"/>
                        </a:lnSpc>
                      </a:pPr>
                      <a:r>
                        <a:rPr kumimoji="1" lang="en-US" altLang="zh-CN" sz="1050" dirty="0" smtClean="0">
                          <a:solidFill>
                            <a:sysClr val="windowText" lastClr="000000"/>
                          </a:solidFill>
                          <a:latin typeface="+mn-lt"/>
                        </a:rPr>
                        <a:t>(</a:t>
                      </a:r>
                      <a:r>
                        <a:rPr kumimoji="1" lang="ja-JP" altLang="en-US" sz="1050" dirty="0" smtClean="0">
                          <a:solidFill>
                            <a:sysClr val="windowText" lastClr="000000"/>
                          </a:solidFill>
                          <a:latin typeface="+mn-lt"/>
                        </a:rPr>
                        <a:t>地区数：</a:t>
                      </a:r>
                      <a:r>
                        <a:rPr kumimoji="1" lang="zh-CN" altLang="en-US" sz="1050" dirty="0" smtClean="0">
                          <a:solidFill>
                            <a:sysClr val="windowText" lastClr="000000"/>
                          </a:solidFill>
                          <a:latin typeface="+mn-lt"/>
                        </a:rPr>
                        <a:t>７市</a:t>
                      </a:r>
                      <a:r>
                        <a:rPr kumimoji="1" lang="en-US" altLang="zh-CN" sz="1050" dirty="0" smtClean="0">
                          <a:solidFill>
                            <a:sysClr val="windowText" lastClr="000000"/>
                          </a:solidFill>
                          <a:latin typeface="+mn-lt"/>
                        </a:rPr>
                        <a:t>11</a:t>
                      </a:r>
                      <a:r>
                        <a:rPr kumimoji="1" lang="zh-CN" altLang="en-US" sz="1050" dirty="0" smtClean="0">
                          <a:solidFill>
                            <a:sysClr val="windowText" lastClr="000000"/>
                          </a:solidFill>
                          <a:latin typeface="+mn-lt"/>
                        </a:rPr>
                        <a:t>地区</a:t>
                      </a:r>
                      <a:r>
                        <a:rPr kumimoji="1" lang="en-US" altLang="zh-CN" sz="1050" dirty="0" smtClean="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1,885ha</a:t>
                      </a:r>
                      <a:endParaRPr kumimoji="1" lang="en-US" altLang="zh-CN" sz="1050" b="1" dirty="0" smtClean="0">
                        <a:solidFill>
                          <a:sysClr val="windowText" lastClr="000000"/>
                        </a:solidFill>
                        <a:latin typeface="+mn-lt"/>
                      </a:endParaRPr>
                    </a:p>
                    <a:p>
                      <a:pPr algn="ctr">
                        <a:lnSpc>
                          <a:spcPts val="1400"/>
                        </a:lnSpc>
                      </a:pPr>
                      <a:r>
                        <a:rPr kumimoji="1" lang="en-US" altLang="zh-CN" sz="1050" dirty="0" smtClean="0">
                          <a:solidFill>
                            <a:sysClr val="windowText" lastClr="000000"/>
                          </a:solidFill>
                          <a:latin typeface="+mn-lt"/>
                        </a:rPr>
                        <a:t>(</a:t>
                      </a:r>
                      <a:r>
                        <a:rPr kumimoji="1" lang="ja-JP" altLang="en-US" sz="1050" dirty="0" smtClean="0">
                          <a:solidFill>
                            <a:sysClr val="windowText" lastClr="000000"/>
                          </a:solidFill>
                          <a:latin typeface="+mn-lt"/>
                        </a:rPr>
                        <a:t>地区数：</a:t>
                      </a:r>
                      <a:r>
                        <a:rPr kumimoji="1" lang="zh-CN" altLang="en-US" sz="1050" dirty="0" smtClean="0">
                          <a:solidFill>
                            <a:sysClr val="windowText" lastClr="000000"/>
                          </a:solidFill>
                          <a:latin typeface="+mn-lt"/>
                        </a:rPr>
                        <a:t>７市</a:t>
                      </a:r>
                      <a:r>
                        <a:rPr kumimoji="1" lang="en-US" altLang="zh-CN" sz="1050" dirty="0" smtClean="0">
                          <a:solidFill>
                            <a:sysClr val="windowText" lastClr="000000"/>
                          </a:solidFill>
                          <a:latin typeface="+mn-lt"/>
                        </a:rPr>
                        <a:t>1</a:t>
                      </a:r>
                      <a:r>
                        <a:rPr kumimoji="1" lang="en-US" altLang="ja-JP" sz="1050" dirty="0" smtClean="0">
                          <a:solidFill>
                            <a:sysClr val="windowText" lastClr="000000"/>
                          </a:solidFill>
                          <a:latin typeface="+mn-lt"/>
                        </a:rPr>
                        <a:t>0</a:t>
                      </a:r>
                      <a:r>
                        <a:rPr kumimoji="1" lang="zh-CN" altLang="en-US" sz="1050" dirty="0" smtClean="0">
                          <a:solidFill>
                            <a:sysClr val="windowText" lastClr="000000"/>
                          </a:solidFill>
                          <a:latin typeface="+mn-lt"/>
                        </a:rPr>
                        <a:t>地区</a:t>
                      </a:r>
                      <a:r>
                        <a:rPr kumimoji="1" lang="en-US" altLang="zh-CN" sz="1050" dirty="0" smtClean="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82579"/>
                  </a:ext>
                </a:extLst>
              </a:tr>
            </a:tbl>
          </a:graphicData>
        </a:graphic>
      </p:graphicFrame>
      <p:sp>
        <p:nvSpPr>
          <p:cNvPr id="9" name="テキスト ボックス 8"/>
          <p:cNvSpPr txBox="1"/>
          <p:nvPr/>
        </p:nvSpPr>
        <p:spPr>
          <a:xfrm>
            <a:off x="7052524" y="5661810"/>
            <a:ext cx="2033421" cy="200055"/>
          </a:xfrm>
          <a:prstGeom prst="rect">
            <a:avLst/>
          </a:prstGeom>
          <a:noFill/>
        </p:spPr>
        <p:txBody>
          <a:bodyPr wrap="square" rtlCol="0">
            <a:spAutoFit/>
          </a:bodyPr>
          <a:lstStyle/>
          <a:p>
            <a:r>
              <a:rPr lang="en-US" altLang="ja-JP" sz="700" dirty="0"/>
              <a:t>※2018</a:t>
            </a:r>
            <a:r>
              <a:rPr lang="ja-JP" altLang="en-US" sz="700" dirty="0"/>
              <a:t>年度までの整備効果を見込んだ</a:t>
            </a:r>
            <a:r>
              <a:rPr lang="ja-JP" altLang="en-US" sz="700" dirty="0" smtClean="0"/>
              <a:t>もの</a:t>
            </a:r>
            <a:endParaRPr kumimoji="1" lang="ja-JP" altLang="en-US" sz="7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a:t>
            </a:fld>
            <a:endParaRPr lang="ja-JP" altLang="en-US" dirty="0">
              <a:solidFill>
                <a:prstClr val="black"/>
              </a:solidFill>
            </a:endParaRPr>
          </a:p>
        </p:txBody>
      </p:sp>
    </p:spTree>
    <p:extLst>
      <p:ext uri="{BB962C8B-B14F-4D97-AF65-F5344CB8AC3E}">
        <p14:creationId xmlns:p14="http://schemas.microsoft.com/office/powerpoint/2010/main" val="13830677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59</a:t>
            </a:fld>
            <a:endParaRPr lang="ja-JP" altLang="en-US" dirty="0">
              <a:solidFill>
                <a:prstClr val="black"/>
              </a:solidFill>
            </a:endParaRPr>
          </a:p>
        </p:txBody>
      </p:sp>
      <p:sp>
        <p:nvSpPr>
          <p:cNvPr id="27" name="正方形/長方形 26"/>
          <p:cNvSpPr/>
          <p:nvPr/>
        </p:nvSpPr>
        <p:spPr>
          <a:xfrm>
            <a:off x="323528" y="620689"/>
            <a:ext cx="8640960" cy="3754874"/>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（３）活力</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ある農林水産業の実現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農林水産業・食品産業は大消費地に隣接し、多様な産業や人材が集積するなど他県にはない強みがあります。こうした特長を活かした、大都市近郊ならではの農林水産業・食品産業の振興が大阪の特徴と言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また、その基盤である農空間、海・内⽔⾯、森林などの整備・保全と有効活用に取り組む必要があります。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府内産の農水産物やその加工品である 「大阪産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地産地消やブランド化、６次産業化、スマート農業の推進、新規参入機会の拡大、企業などの新たな担い手の育成、環境にやさしいエコ農業の推進、農空間の保全と活用、地域間の交流等に向けた取組みを進めることにより、大都市の強みを活かした農林水産業の活性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〇　また、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時間完全運用で国際貨物ハブ機能を有する関空を有する利点を活用し、アジアをはじめ海外市場を対象とした「大阪産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」や天下の台所・大阪で時代を超えて愛され続ける加工食品「大阪産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名品」等の輸出促進に取り組み、海外への販路拡大をめざします。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〇　年々急増する観光インバウンドを対象として、府内の観光施設や公共施設等と連携し、「大阪産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に取り組んでいきます。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府民や企業・地域と協働しながら、里山保全やため池減災対策など農林水産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基盤の整備・保全を進めます。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Picture 2" descr="棚田全景（10 月頃）"/>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24921" y="5697510"/>
            <a:ext cx="1563971" cy="10448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2402" y="4529606"/>
            <a:ext cx="1290747" cy="100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1" descr="D:\KondoMi\Documents\My Pictures\スニッピング\キャプチャ5.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466" y="4621751"/>
            <a:ext cx="1624907" cy="208557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p:cNvGrpSpPr/>
          <p:nvPr/>
        </p:nvGrpSpPr>
        <p:grpSpPr>
          <a:xfrm>
            <a:off x="1622706" y="5634979"/>
            <a:ext cx="1922743" cy="1141089"/>
            <a:chOff x="-2468211" y="4364794"/>
            <a:chExt cx="3303349" cy="1638238"/>
          </a:xfrm>
        </p:grpSpPr>
        <p:sp>
          <p:nvSpPr>
            <p:cNvPr id="32" name="テキスト ボックス 31"/>
            <p:cNvSpPr txBox="1"/>
            <p:nvPr/>
          </p:nvSpPr>
          <p:spPr>
            <a:xfrm>
              <a:off x="-2468211" y="5638490"/>
              <a:ext cx="1554697" cy="364542"/>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・泉州水なす</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Picture 6" descr="泉州水なす"/>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1453" y="4364794"/>
              <a:ext cx="1806591" cy="1600123"/>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テキスト ボックス 33"/>
          <p:cNvSpPr txBox="1"/>
          <p:nvPr/>
        </p:nvSpPr>
        <p:spPr>
          <a:xfrm>
            <a:off x="4503149" y="4797587"/>
            <a:ext cx="881938"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・キジハタ</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95678" y="5697510"/>
            <a:ext cx="1389971" cy="1042478"/>
          </a:xfrm>
          <a:prstGeom prst="rect">
            <a:avLst/>
          </a:prstGeom>
        </p:spPr>
      </p:pic>
      <p:pic>
        <p:nvPicPr>
          <p:cNvPr id="37" name="Picture 2" descr="\\localhost\LIB\01_総務・企画グループ\写真全般（情報を共有化しましょう！！後年も必要と思われるものを入れていってください）\農空間整備全般\album_1_p2.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73454" y="4545085"/>
            <a:ext cx="1584176" cy="1038408"/>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1331640" y="5315754"/>
            <a:ext cx="198022" cy="230832"/>
          </a:xfrm>
          <a:prstGeom prst="rect">
            <a:avLst/>
          </a:prstGeom>
          <a:noFill/>
        </p:spPr>
        <p:txBody>
          <a:bodyPr wrap="square" rtlCol="0">
            <a:spAutoFit/>
          </a:bodyPr>
          <a:lstStyle/>
          <a:p>
            <a:pPr algn="r"/>
            <a:r>
              <a:rPr kumimoji="1" lang="ja-JP" altLang="en-US" sz="900" dirty="0" smtClean="0"/>
              <a:t>・</a:t>
            </a:r>
            <a:endParaRPr kumimoji="1" lang="ja-JP" altLang="en-US" sz="900" dirty="0"/>
          </a:p>
        </p:txBody>
      </p:sp>
      <p:sp>
        <p:nvSpPr>
          <p:cNvPr id="41" name="テキスト ボックス 40"/>
          <p:cNvSpPr txBox="1"/>
          <p:nvPr/>
        </p:nvSpPr>
        <p:spPr>
          <a:xfrm>
            <a:off x="3735293" y="6675010"/>
            <a:ext cx="1097357"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・大阪いちじく</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1842" y="5617316"/>
            <a:ext cx="1105112" cy="1132204"/>
          </a:xfrm>
          <a:prstGeom prst="rect">
            <a:avLst/>
          </a:prstGeom>
        </p:spPr>
      </p:pic>
      <p:pic>
        <p:nvPicPr>
          <p:cNvPr id="43" name="図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7661" y="4539539"/>
            <a:ext cx="1581231" cy="1083598"/>
          </a:xfrm>
          <a:prstGeom prst="rect">
            <a:avLst/>
          </a:prstGeom>
        </p:spPr>
      </p:pic>
    </p:spTree>
    <p:extLst>
      <p:ext uri="{BB962C8B-B14F-4D97-AF65-F5344CB8AC3E}">
        <p14:creationId xmlns:p14="http://schemas.microsoft.com/office/powerpoint/2010/main" val="13221614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8"/>
            <a:ext cx="8640960" cy="3323987"/>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（４）多様</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担い手との協働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人口構造をはじめ社会環境が大きく変化していく中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民間企業など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多様な担い手との幅広い連携・ネットワークにより、社会全体を支えていくことが重要です。特に、近年、企業価値の向上という観点から、社会貢献活動に対する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ニーズが高まっており、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民間企業等と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関係による社会課題の解決に向けた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一層充実・強化する必要があります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t>公民連携により、企業や大学の</a:t>
            </a:r>
            <a:r>
              <a:rPr lang="ja-JP" altLang="ja-JP" sz="1400" dirty="0"/>
              <a:t>知見やノウハウを取り入れることで、更なる施策効果の拡大と府民サービスの向上</a:t>
            </a:r>
            <a:r>
              <a:rPr lang="ja-JP" altLang="ja-JP" sz="1400" dirty="0" smtClean="0"/>
              <a:t>を</a:t>
            </a:r>
            <a:r>
              <a:rPr lang="ja-JP" altLang="en-US" sz="1400" dirty="0"/>
              <a:t>めざ</a:t>
            </a:r>
            <a:r>
              <a:rPr lang="ja-JP" altLang="en-US" sz="1400" dirty="0" smtClean="0"/>
              <a:t>します</a:t>
            </a:r>
            <a:r>
              <a:rPr lang="ja-JP" altLang="ja-JP" sz="1400" dirty="0" smtClean="0"/>
              <a:t>。</a:t>
            </a:r>
            <a:r>
              <a:rPr lang="ja-JP" altLang="en-US" sz="1400" dirty="0" smtClean="0"/>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の取組みを通じて大阪全体での「稼ぐ力」を創出します。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民間企業等と各部局（事業担当課）をつなぐ、一元的な窓口・相談（コンシェルジュ）機能と、庁内バックアップ（コーディネート）機能を兼ね備えた「公民戦略連携デスク」に専任スタッフを配置しています。公民双方にとってメリットのあ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の関係で社会課題の解決を図ります。</a:t>
            </a:r>
            <a:r>
              <a:rPr lang="ja-JP" altLang="en-US" sz="1400" dirty="0">
                <a:cs typeface="Meiryo UI" panose="020B0604030504040204" pitchFamily="50" charset="-128"/>
              </a:rPr>
              <a:t>（</a:t>
            </a:r>
            <a:r>
              <a:rPr lang="ja-JP" altLang="en-US" sz="1400" dirty="0" smtClean="0">
                <a:cs typeface="Meiryo UI" panose="020B0604030504040204" pitchFamily="50" charset="-128"/>
              </a:rPr>
              <a:t>➡</a:t>
            </a:r>
            <a:r>
              <a:rPr lang="en-US" altLang="ja-JP" sz="1400" dirty="0" smtClean="0">
                <a:cs typeface="Meiryo UI" panose="020B0604030504040204" pitchFamily="50" charset="-128"/>
              </a:rPr>
              <a:t>Topic</a:t>
            </a:r>
            <a:r>
              <a:rPr lang="ja-JP" altLang="en-US" sz="1400" dirty="0" smtClean="0">
                <a:cs typeface="Meiryo UI" panose="020B0604030504040204" pitchFamily="50" charset="-128"/>
              </a:rPr>
              <a:t>⑪：公民戦略連携デスク）</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人口減少が進む中で、民間の創意工夫を最大限活用しながら、福祉など幅広い分野での社会課題の解決をめざすため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クラウドファンディングや社会的インパクト投資（ソーシャルインパクトボンド）などの新たな手法についても、研究・検討を進めます。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60</a:t>
            </a:fld>
            <a:endParaRPr lang="ja-JP" altLang="en-US" dirty="0">
              <a:solidFill>
                <a:prstClr val="black"/>
              </a:solidFill>
            </a:endParaRPr>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8351243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61</a:t>
            </a:fld>
            <a:endParaRPr lang="ja-JP" altLang="en-US" dirty="0">
              <a:solidFill>
                <a:prstClr val="black"/>
              </a:solidFill>
            </a:endParaRPr>
          </a:p>
        </p:txBody>
      </p:sp>
      <p:sp>
        <p:nvSpPr>
          <p:cNvPr id="73" name="正方形/長方形 72"/>
          <p:cNvSpPr/>
          <p:nvPr/>
        </p:nvSpPr>
        <p:spPr>
          <a:xfrm>
            <a:off x="341530" y="692697"/>
            <a:ext cx="8460940" cy="600802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⑪　公民戦略連携デスク</a:t>
            </a:r>
            <a:endParaRPr lang="en-US" altLang="ja-JP" sz="1400" b="1" dirty="0" smtClean="0">
              <a:solidFill>
                <a:schemeClr val="tx1"/>
              </a:solidFill>
            </a:endParaRPr>
          </a:p>
          <a:p>
            <a:r>
              <a:rPr kumimoji="1" lang="ja-JP" altLang="en-US" sz="1400" dirty="0">
                <a:solidFill>
                  <a:schemeClr val="tx1"/>
                </a:solidFill>
              </a:rPr>
              <a:t>　</a:t>
            </a:r>
            <a:endParaRPr lang="ja-JP" altLang="ja-JP" sz="1400" dirty="0">
              <a:solidFill>
                <a:schemeClr val="tx1"/>
              </a:solidFill>
            </a:endParaRPr>
          </a:p>
        </p:txBody>
      </p:sp>
      <p:sp>
        <p:nvSpPr>
          <p:cNvPr id="74" name="テキスト ボックス 73"/>
          <p:cNvSpPr txBox="1"/>
          <p:nvPr/>
        </p:nvSpPr>
        <p:spPr>
          <a:xfrm>
            <a:off x="8180784" y="1406980"/>
            <a:ext cx="639688" cy="276999"/>
          </a:xfrm>
          <a:prstGeom prst="rect">
            <a:avLst/>
          </a:prstGeom>
          <a:noFill/>
        </p:spPr>
        <p:txBody>
          <a:bodyPr wrap="square" rtlCol="0">
            <a:spAutoFit/>
          </a:bodyPr>
          <a:lstStyle/>
          <a:p>
            <a:r>
              <a:rPr kumimoji="1" lang="ja-JP" altLang="en-US" sz="1200" dirty="0" smtClean="0"/>
              <a:t>・・・</a:t>
            </a:r>
            <a:endParaRPr kumimoji="1" lang="ja-JP" altLang="en-US" sz="1200" dirty="0"/>
          </a:p>
        </p:txBody>
      </p:sp>
      <p:sp>
        <p:nvSpPr>
          <p:cNvPr id="75" name="テキスト ボックス 74"/>
          <p:cNvSpPr txBox="1"/>
          <p:nvPr/>
        </p:nvSpPr>
        <p:spPr>
          <a:xfrm>
            <a:off x="6282951" y="2475531"/>
            <a:ext cx="808832" cy="261610"/>
          </a:xfrm>
          <a:prstGeom prst="rect">
            <a:avLst/>
          </a:prstGeom>
          <a:noFill/>
        </p:spPr>
        <p:txBody>
          <a:bodyPr wrap="square" rtlCol="0">
            <a:spAutoFit/>
          </a:bodyPr>
          <a:lstStyle/>
          <a:p>
            <a:r>
              <a:rPr kumimoji="1" lang="ja-JP" altLang="en-US" sz="1050" dirty="0" smtClean="0"/>
              <a:t>民間企業</a:t>
            </a:r>
            <a:endParaRPr kumimoji="1" lang="ja-JP" altLang="en-US" sz="1050" dirty="0"/>
          </a:p>
        </p:txBody>
      </p:sp>
      <p:sp>
        <p:nvSpPr>
          <p:cNvPr id="76" name="右矢印 75"/>
          <p:cNvSpPr/>
          <p:nvPr/>
        </p:nvSpPr>
        <p:spPr>
          <a:xfrm>
            <a:off x="6732242" y="1217030"/>
            <a:ext cx="487312" cy="1368152"/>
          </a:xfrm>
          <a:prstGeom prst="rightArrow">
            <a:avLst/>
          </a:prstGeom>
          <a:gradFill flip="none" rotWithShape="1">
            <a:gsLst>
              <a:gs pos="0">
                <a:srgbClr val="92D050"/>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p:cNvGrpSpPr/>
          <p:nvPr/>
        </p:nvGrpSpPr>
        <p:grpSpPr>
          <a:xfrm>
            <a:off x="5033722" y="646011"/>
            <a:ext cx="1616036" cy="2166627"/>
            <a:chOff x="4915298" y="692704"/>
            <a:chExt cx="1528910" cy="2664288"/>
          </a:xfrm>
        </p:grpSpPr>
        <p:sp>
          <p:nvSpPr>
            <p:cNvPr id="78" name="正方形/長方形 77"/>
            <p:cNvSpPr/>
            <p:nvPr/>
          </p:nvSpPr>
          <p:spPr>
            <a:xfrm>
              <a:off x="5004048" y="969695"/>
              <a:ext cx="1440160" cy="123879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79" name="正方形/長方形 78"/>
            <p:cNvSpPr/>
            <p:nvPr/>
          </p:nvSpPr>
          <p:spPr>
            <a:xfrm>
              <a:off x="5004048" y="969695"/>
              <a:ext cx="144016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t>府　庁</a:t>
              </a:r>
              <a:endParaRPr kumimoji="1" lang="ja-JP" altLang="en-US" sz="1050" b="1" dirty="0"/>
            </a:p>
          </p:txBody>
        </p:sp>
        <p:sp>
          <p:nvSpPr>
            <p:cNvPr id="80" name="テキスト ボックス 79"/>
            <p:cNvSpPr txBox="1"/>
            <p:nvPr/>
          </p:nvSpPr>
          <p:spPr>
            <a:xfrm>
              <a:off x="5029232" y="1167558"/>
              <a:ext cx="334859" cy="1008112"/>
            </a:xfrm>
            <a:prstGeom prst="rect">
              <a:avLst/>
            </a:prstGeom>
            <a:noFill/>
          </p:spPr>
          <p:txBody>
            <a:bodyPr vert="eaVert" wrap="square" rtlCol="0">
              <a:spAutoFit/>
            </a:bodyPr>
            <a:lstStyle/>
            <a:p>
              <a:r>
                <a:rPr kumimoji="1" lang="ja-JP" altLang="en-US" sz="1000" dirty="0" smtClean="0"/>
                <a:t>府民文化部</a:t>
              </a:r>
              <a:endParaRPr kumimoji="1" lang="ja-JP" altLang="en-US" sz="1000" dirty="0"/>
            </a:p>
          </p:txBody>
        </p:sp>
        <p:sp>
          <p:nvSpPr>
            <p:cNvPr id="81" name="テキスト ボックス 80"/>
            <p:cNvSpPr txBox="1"/>
            <p:nvPr/>
          </p:nvSpPr>
          <p:spPr>
            <a:xfrm>
              <a:off x="5855325" y="1173362"/>
              <a:ext cx="334859" cy="1008112"/>
            </a:xfrm>
            <a:prstGeom prst="rect">
              <a:avLst/>
            </a:prstGeom>
            <a:noFill/>
          </p:spPr>
          <p:txBody>
            <a:bodyPr vert="eaVert" wrap="square" rtlCol="0">
              <a:spAutoFit/>
            </a:bodyPr>
            <a:lstStyle/>
            <a:p>
              <a:r>
                <a:rPr lang="ja-JP" altLang="en-US" sz="1000" dirty="0"/>
                <a:t>教育委員会</a:t>
              </a:r>
              <a:endParaRPr kumimoji="1" lang="ja-JP" altLang="en-US" sz="1000" dirty="0"/>
            </a:p>
          </p:txBody>
        </p:sp>
        <p:sp>
          <p:nvSpPr>
            <p:cNvPr id="82" name="テキスト ボックス 81"/>
            <p:cNvSpPr txBox="1"/>
            <p:nvPr/>
          </p:nvSpPr>
          <p:spPr>
            <a:xfrm>
              <a:off x="5439800" y="1181247"/>
              <a:ext cx="487068" cy="970656"/>
            </a:xfrm>
            <a:prstGeom prst="rect">
              <a:avLst/>
            </a:prstGeom>
            <a:noFill/>
          </p:spPr>
          <p:txBody>
            <a:bodyPr vert="eaVert" wrap="square" rtlCol="0">
              <a:spAutoFit/>
            </a:bodyPr>
            <a:lstStyle/>
            <a:p>
              <a:r>
                <a:rPr kumimoji="1" lang="ja-JP" altLang="en-US" sz="1000" dirty="0" smtClean="0"/>
                <a:t>都市整備部</a:t>
              </a:r>
              <a:endParaRPr kumimoji="1" lang="ja-JP" altLang="en-US" sz="1000" dirty="0"/>
            </a:p>
          </p:txBody>
        </p:sp>
        <p:sp>
          <p:nvSpPr>
            <p:cNvPr id="83" name="テキスト ボックス 82"/>
            <p:cNvSpPr txBox="1"/>
            <p:nvPr/>
          </p:nvSpPr>
          <p:spPr>
            <a:xfrm>
              <a:off x="5316332" y="1185719"/>
              <a:ext cx="334859" cy="1008112"/>
            </a:xfrm>
            <a:prstGeom prst="rect">
              <a:avLst/>
            </a:prstGeom>
            <a:noFill/>
          </p:spPr>
          <p:txBody>
            <a:bodyPr vert="eaVert" wrap="square" rtlCol="0">
              <a:spAutoFit/>
            </a:bodyPr>
            <a:lstStyle/>
            <a:p>
              <a:r>
                <a:rPr kumimoji="1" lang="ja-JP" altLang="en-US" sz="1000" dirty="0" smtClean="0"/>
                <a:t>商工労働部</a:t>
              </a:r>
              <a:endParaRPr kumimoji="1" lang="ja-JP" altLang="en-US" sz="1000" dirty="0"/>
            </a:p>
          </p:txBody>
        </p:sp>
        <p:sp>
          <p:nvSpPr>
            <p:cNvPr id="92" name="正方形/長方形 91"/>
            <p:cNvSpPr/>
            <p:nvPr/>
          </p:nvSpPr>
          <p:spPr>
            <a:xfrm>
              <a:off x="507608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a:t>
              </a:r>
              <a:r>
                <a:rPr lang="ja-JP" altLang="en-US" sz="900" dirty="0" smtClean="0"/>
                <a:t>社</a:t>
              </a:r>
              <a:endParaRPr kumimoji="1" lang="ja-JP" altLang="en-US" sz="900" dirty="0"/>
            </a:p>
          </p:txBody>
        </p:sp>
        <p:sp>
          <p:nvSpPr>
            <p:cNvPr id="93" name="正方形/長方形 92"/>
            <p:cNvSpPr/>
            <p:nvPr/>
          </p:nvSpPr>
          <p:spPr>
            <a:xfrm>
              <a:off x="5364088"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smtClean="0"/>
                <a:t>Ｂ社</a:t>
              </a:r>
              <a:endParaRPr kumimoji="1" lang="ja-JP" altLang="en-US" sz="900" dirty="0"/>
            </a:p>
          </p:txBody>
        </p:sp>
        <p:sp>
          <p:nvSpPr>
            <p:cNvPr id="94" name="正方形/長方形 93"/>
            <p:cNvSpPr/>
            <p:nvPr/>
          </p:nvSpPr>
          <p:spPr>
            <a:xfrm>
              <a:off x="565212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smtClean="0"/>
                <a:t>Ｃ社</a:t>
              </a:r>
              <a:endParaRPr kumimoji="1" lang="ja-JP" altLang="en-US" sz="900" dirty="0"/>
            </a:p>
          </p:txBody>
        </p:sp>
        <p:sp>
          <p:nvSpPr>
            <p:cNvPr id="95" name="正方形/長方形 94"/>
            <p:cNvSpPr/>
            <p:nvPr/>
          </p:nvSpPr>
          <p:spPr>
            <a:xfrm>
              <a:off x="594015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smtClean="0"/>
                <a:t>Ｄ社</a:t>
              </a:r>
              <a:endParaRPr kumimoji="1" lang="ja-JP" altLang="en-US" sz="900" dirty="0"/>
            </a:p>
          </p:txBody>
        </p:sp>
        <p:cxnSp>
          <p:nvCxnSpPr>
            <p:cNvPr id="96" name="直線矢印コネクタ 95"/>
            <p:cNvCxnSpPr/>
            <p:nvPr/>
          </p:nvCxnSpPr>
          <p:spPr>
            <a:xfrm flipV="1">
              <a:off x="5184080"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7" name="直線矢印コネクタ 96"/>
            <p:cNvCxnSpPr>
              <a:stCxn id="93" idx="0"/>
            </p:cNvCxnSpPr>
            <p:nvPr/>
          </p:nvCxnSpPr>
          <p:spPr>
            <a:xfrm flipV="1">
              <a:off x="547208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8" name="直線矢印コネクタ 97"/>
            <p:cNvCxnSpPr/>
            <p:nvPr/>
          </p:nvCxnSpPr>
          <p:spPr>
            <a:xfrm flipH="1" flipV="1">
              <a:off x="5760120" y="2012366"/>
              <a:ext cx="9004" cy="90155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9" name="直線矢印コネクタ 98"/>
            <p:cNvCxnSpPr>
              <a:stCxn id="95" idx="0"/>
            </p:cNvCxnSpPr>
            <p:nvPr/>
          </p:nvCxnSpPr>
          <p:spPr>
            <a:xfrm flipH="1" flipV="1">
              <a:off x="604351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00" name="テキスト ボックス 99"/>
            <p:cNvSpPr txBox="1"/>
            <p:nvPr/>
          </p:nvSpPr>
          <p:spPr>
            <a:xfrm>
              <a:off x="5144912" y="2204864"/>
              <a:ext cx="291184" cy="1008112"/>
            </a:xfrm>
            <a:prstGeom prst="rect">
              <a:avLst/>
            </a:prstGeom>
            <a:noFill/>
          </p:spPr>
          <p:txBody>
            <a:bodyPr vert="eaVert" wrap="square" rtlCol="0">
              <a:spAutoFit/>
            </a:bodyPr>
            <a:lstStyle/>
            <a:p>
              <a:r>
                <a:rPr lang="ja-JP" altLang="en-US" sz="800" dirty="0" smtClean="0"/>
                <a:t>観光</a:t>
              </a:r>
              <a:r>
                <a:rPr kumimoji="1" lang="ja-JP" altLang="en-US" sz="800" dirty="0" smtClean="0"/>
                <a:t>等</a:t>
              </a:r>
              <a:endParaRPr kumimoji="1" lang="ja-JP" altLang="en-US" sz="800" dirty="0"/>
            </a:p>
          </p:txBody>
        </p:sp>
        <p:sp>
          <p:nvSpPr>
            <p:cNvPr id="101" name="テキスト ボックス 100"/>
            <p:cNvSpPr txBox="1"/>
            <p:nvPr/>
          </p:nvSpPr>
          <p:spPr>
            <a:xfrm>
              <a:off x="6009008" y="2204864"/>
              <a:ext cx="291184" cy="1038897"/>
            </a:xfrm>
            <a:prstGeom prst="rect">
              <a:avLst/>
            </a:prstGeom>
            <a:noFill/>
          </p:spPr>
          <p:txBody>
            <a:bodyPr vert="eaVert" wrap="square" rtlCol="0">
              <a:spAutoFit/>
            </a:bodyPr>
            <a:lstStyle/>
            <a:p>
              <a:r>
                <a:rPr lang="ja-JP" altLang="en-US" sz="800" dirty="0" smtClean="0"/>
                <a:t>教育等</a:t>
              </a:r>
              <a:endParaRPr kumimoji="1" lang="ja-JP" altLang="en-US" sz="800" dirty="0"/>
            </a:p>
          </p:txBody>
        </p:sp>
        <p:sp>
          <p:nvSpPr>
            <p:cNvPr id="102" name="テキスト ボックス 101"/>
            <p:cNvSpPr txBox="1"/>
            <p:nvPr/>
          </p:nvSpPr>
          <p:spPr>
            <a:xfrm>
              <a:off x="5745691" y="2204864"/>
              <a:ext cx="291184" cy="1008112"/>
            </a:xfrm>
            <a:prstGeom prst="rect">
              <a:avLst/>
            </a:prstGeom>
            <a:noFill/>
          </p:spPr>
          <p:txBody>
            <a:bodyPr vert="eaVert" wrap="square" rtlCol="0">
              <a:spAutoFit/>
            </a:bodyPr>
            <a:lstStyle/>
            <a:p>
              <a:r>
                <a:rPr lang="ja-JP" altLang="en-US" sz="800" dirty="0" smtClean="0"/>
                <a:t>インフラ等</a:t>
              </a:r>
              <a:endParaRPr kumimoji="1" lang="ja-JP" altLang="en-US" sz="1000" dirty="0"/>
            </a:p>
          </p:txBody>
        </p:sp>
        <p:sp>
          <p:nvSpPr>
            <p:cNvPr id="103" name="テキスト ボックス 102"/>
            <p:cNvSpPr txBox="1"/>
            <p:nvPr/>
          </p:nvSpPr>
          <p:spPr>
            <a:xfrm>
              <a:off x="5432945" y="2204864"/>
              <a:ext cx="291184" cy="1008112"/>
            </a:xfrm>
            <a:prstGeom prst="rect">
              <a:avLst/>
            </a:prstGeom>
            <a:noFill/>
          </p:spPr>
          <p:txBody>
            <a:bodyPr vert="eaVert" wrap="square" rtlCol="0">
              <a:spAutoFit/>
            </a:bodyPr>
            <a:lstStyle/>
            <a:p>
              <a:r>
                <a:rPr lang="ja-JP" altLang="en-US" sz="800" dirty="0" smtClean="0"/>
                <a:t>産業雇用</a:t>
              </a:r>
              <a:r>
                <a:rPr kumimoji="1" lang="ja-JP" altLang="en-US" sz="800" dirty="0" smtClean="0"/>
                <a:t>等</a:t>
              </a:r>
              <a:endParaRPr kumimoji="1" lang="ja-JP" altLang="en-US" sz="800" dirty="0"/>
            </a:p>
          </p:txBody>
        </p:sp>
        <p:sp>
          <p:nvSpPr>
            <p:cNvPr id="104" name="テキスト ボックス 103"/>
            <p:cNvSpPr txBox="1"/>
            <p:nvPr/>
          </p:nvSpPr>
          <p:spPr>
            <a:xfrm>
              <a:off x="4915298" y="692704"/>
              <a:ext cx="808832" cy="276999"/>
            </a:xfrm>
            <a:prstGeom prst="rect">
              <a:avLst/>
            </a:prstGeom>
            <a:noFill/>
          </p:spPr>
          <p:txBody>
            <a:bodyPr wrap="square" rtlCol="0">
              <a:spAutoFit/>
            </a:bodyPr>
            <a:lstStyle/>
            <a:p>
              <a:r>
                <a:rPr lang="ja-JP" altLang="en-US" sz="1200" dirty="0"/>
                <a:t>これまで</a:t>
              </a:r>
              <a:endParaRPr kumimoji="1" lang="ja-JP" altLang="en-US" sz="1200" dirty="0"/>
            </a:p>
          </p:txBody>
        </p:sp>
      </p:grpSp>
      <p:grpSp>
        <p:nvGrpSpPr>
          <p:cNvPr id="105" name="グループ化 104"/>
          <p:cNvGrpSpPr/>
          <p:nvPr/>
        </p:nvGrpSpPr>
        <p:grpSpPr>
          <a:xfrm>
            <a:off x="7207675" y="646011"/>
            <a:ext cx="1550176" cy="2189556"/>
            <a:chOff x="7003528" y="692704"/>
            <a:chExt cx="1533394" cy="2664288"/>
          </a:xfrm>
        </p:grpSpPr>
        <p:sp>
          <p:nvSpPr>
            <p:cNvPr id="106" name="正方形/長方形 105"/>
            <p:cNvSpPr/>
            <p:nvPr/>
          </p:nvSpPr>
          <p:spPr>
            <a:xfrm>
              <a:off x="7060922" y="969695"/>
              <a:ext cx="1476000" cy="176419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7" name="正方形/長方形 106"/>
            <p:cNvSpPr/>
            <p:nvPr/>
          </p:nvSpPr>
          <p:spPr>
            <a:xfrm>
              <a:off x="7060922" y="969695"/>
              <a:ext cx="147600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t>府　庁</a:t>
              </a:r>
              <a:endParaRPr kumimoji="1" lang="ja-JP" altLang="en-US" sz="1200" b="1" dirty="0"/>
            </a:p>
          </p:txBody>
        </p:sp>
        <p:sp>
          <p:nvSpPr>
            <p:cNvPr id="108" name="テキスト ボックス 107"/>
            <p:cNvSpPr txBox="1"/>
            <p:nvPr/>
          </p:nvSpPr>
          <p:spPr>
            <a:xfrm>
              <a:off x="7017377" y="1179920"/>
              <a:ext cx="372231" cy="1008113"/>
            </a:xfrm>
            <a:prstGeom prst="rect">
              <a:avLst/>
            </a:prstGeom>
            <a:noFill/>
          </p:spPr>
          <p:txBody>
            <a:bodyPr vert="eaVert" wrap="square" rtlCol="0">
              <a:spAutoFit/>
            </a:bodyPr>
            <a:lstStyle/>
            <a:p>
              <a:r>
                <a:rPr kumimoji="1" lang="ja-JP" altLang="en-US" sz="1050" dirty="0" smtClean="0"/>
                <a:t>府民文化部</a:t>
              </a:r>
              <a:endParaRPr kumimoji="1" lang="ja-JP" altLang="en-US" sz="1050" dirty="0"/>
            </a:p>
          </p:txBody>
        </p:sp>
        <p:sp>
          <p:nvSpPr>
            <p:cNvPr id="109" name="テキスト ボックス 108"/>
            <p:cNvSpPr txBox="1"/>
            <p:nvPr/>
          </p:nvSpPr>
          <p:spPr>
            <a:xfrm>
              <a:off x="7973917" y="1185718"/>
              <a:ext cx="342501" cy="1008113"/>
            </a:xfrm>
            <a:prstGeom prst="rect">
              <a:avLst/>
            </a:prstGeom>
            <a:noFill/>
          </p:spPr>
          <p:txBody>
            <a:bodyPr vert="eaVert" wrap="square" rtlCol="0">
              <a:spAutoFit/>
            </a:bodyPr>
            <a:lstStyle/>
            <a:p>
              <a:r>
                <a:rPr lang="ja-JP" altLang="en-US" sz="1050" dirty="0" smtClean="0"/>
                <a:t>教育庁</a:t>
              </a:r>
              <a:endParaRPr kumimoji="1" lang="ja-JP" altLang="en-US" sz="1050" dirty="0"/>
            </a:p>
          </p:txBody>
        </p:sp>
        <p:sp>
          <p:nvSpPr>
            <p:cNvPr id="110" name="テキスト ボックス 109"/>
            <p:cNvSpPr txBox="1"/>
            <p:nvPr/>
          </p:nvSpPr>
          <p:spPr>
            <a:xfrm>
              <a:off x="7656153" y="1180203"/>
              <a:ext cx="372231" cy="1301660"/>
            </a:xfrm>
            <a:prstGeom prst="rect">
              <a:avLst/>
            </a:prstGeom>
            <a:noFill/>
          </p:spPr>
          <p:txBody>
            <a:bodyPr vert="eaVert" wrap="square" rtlCol="0">
              <a:spAutoFit/>
            </a:bodyPr>
            <a:lstStyle/>
            <a:p>
              <a:r>
                <a:rPr kumimoji="1" lang="ja-JP" altLang="en-US" sz="1050" dirty="0" smtClean="0"/>
                <a:t>都市整備部</a:t>
              </a:r>
              <a:endParaRPr kumimoji="1" lang="ja-JP" altLang="en-US" sz="1050" dirty="0"/>
            </a:p>
          </p:txBody>
        </p:sp>
        <p:sp>
          <p:nvSpPr>
            <p:cNvPr id="111" name="テキスト ボックス 110"/>
            <p:cNvSpPr txBox="1"/>
            <p:nvPr/>
          </p:nvSpPr>
          <p:spPr>
            <a:xfrm>
              <a:off x="7305406" y="1185718"/>
              <a:ext cx="372231" cy="1008113"/>
            </a:xfrm>
            <a:prstGeom prst="rect">
              <a:avLst/>
            </a:prstGeom>
            <a:noFill/>
          </p:spPr>
          <p:txBody>
            <a:bodyPr vert="eaVert" wrap="square" rtlCol="0">
              <a:spAutoFit/>
            </a:bodyPr>
            <a:lstStyle/>
            <a:p>
              <a:r>
                <a:rPr kumimoji="1" lang="ja-JP" altLang="en-US" sz="1050" dirty="0" smtClean="0"/>
                <a:t>商工労働部</a:t>
              </a:r>
              <a:endParaRPr kumimoji="1" lang="ja-JP" altLang="en-US" sz="1050" dirty="0"/>
            </a:p>
          </p:txBody>
        </p:sp>
        <p:sp>
          <p:nvSpPr>
            <p:cNvPr id="112" name="テキスト ボックス 111"/>
            <p:cNvSpPr txBox="1"/>
            <p:nvPr/>
          </p:nvSpPr>
          <p:spPr>
            <a:xfrm>
              <a:off x="7060922" y="2276880"/>
              <a:ext cx="1476000" cy="32575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1100" b="1" dirty="0" smtClean="0"/>
                <a:t>公民戦略連携デスク</a:t>
              </a:r>
              <a:endParaRPr kumimoji="1" lang="ja-JP" altLang="en-US" sz="1100" b="1" dirty="0"/>
            </a:p>
          </p:txBody>
        </p:sp>
        <p:cxnSp>
          <p:nvCxnSpPr>
            <p:cNvPr id="113" name="直線矢印コネクタ 112"/>
            <p:cNvCxnSpPr/>
            <p:nvPr/>
          </p:nvCxnSpPr>
          <p:spPr>
            <a:xfrm flipH="1" flipV="1">
              <a:off x="7482727" y="2045618"/>
              <a:ext cx="153287" cy="2312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4" name="直線矢印コネクタ 113"/>
            <p:cNvCxnSpPr/>
            <p:nvPr/>
          </p:nvCxnSpPr>
          <p:spPr>
            <a:xfrm flipV="1">
              <a:off x="7961034" y="2044568"/>
              <a:ext cx="139232" cy="2323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5" name="直線矢印コネクタ 114"/>
            <p:cNvCxnSpPr/>
            <p:nvPr/>
          </p:nvCxnSpPr>
          <p:spPr>
            <a:xfrm flipV="1">
              <a:off x="7812360" y="2049458"/>
              <a:ext cx="35401" cy="22669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6" name="直線矢印コネクタ 115"/>
            <p:cNvCxnSpPr/>
            <p:nvPr/>
          </p:nvCxnSpPr>
          <p:spPr>
            <a:xfrm flipH="1" flipV="1">
              <a:off x="7215802" y="2026440"/>
              <a:ext cx="277170" cy="25043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7" name="正方形/長方形 116"/>
            <p:cNvSpPr/>
            <p:nvPr/>
          </p:nvSpPr>
          <p:spPr>
            <a:xfrm>
              <a:off x="710780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a:t>
              </a:r>
              <a:r>
                <a:rPr lang="ja-JP" altLang="en-US" sz="900" dirty="0" smtClean="0"/>
                <a:t>社</a:t>
              </a:r>
              <a:endParaRPr kumimoji="1" lang="ja-JP" altLang="en-US" sz="900" dirty="0"/>
            </a:p>
          </p:txBody>
        </p:sp>
        <p:sp>
          <p:nvSpPr>
            <p:cNvPr id="118" name="正方形/長方形 117"/>
            <p:cNvSpPr/>
            <p:nvPr/>
          </p:nvSpPr>
          <p:spPr>
            <a:xfrm>
              <a:off x="749299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smtClean="0"/>
                <a:t>Ｂ社</a:t>
              </a:r>
              <a:endParaRPr kumimoji="1" lang="ja-JP" altLang="en-US" sz="900" dirty="0"/>
            </a:p>
          </p:txBody>
        </p:sp>
        <p:sp>
          <p:nvSpPr>
            <p:cNvPr id="119" name="正方形/長方形 118"/>
            <p:cNvSpPr/>
            <p:nvPr/>
          </p:nvSpPr>
          <p:spPr>
            <a:xfrm>
              <a:off x="785303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smtClean="0"/>
                <a:t>Ｃ社</a:t>
              </a:r>
              <a:endParaRPr kumimoji="1" lang="ja-JP" altLang="en-US" sz="900" dirty="0"/>
            </a:p>
          </p:txBody>
        </p:sp>
        <p:sp>
          <p:nvSpPr>
            <p:cNvPr id="120" name="正方形/長方形 119"/>
            <p:cNvSpPr/>
            <p:nvPr/>
          </p:nvSpPr>
          <p:spPr>
            <a:xfrm>
              <a:off x="821305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smtClean="0"/>
                <a:t>Ｄ社</a:t>
              </a:r>
              <a:endParaRPr kumimoji="1" lang="ja-JP" altLang="en-US" sz="900" dirty="0"/>
            </a:p>
          </p:txBody>
        </p:sp>
        <p:cxnSp>
          <p:nvCxnSpPr>
            <p:cNvPr id="121" name="直線矢印コネクタ 120"/>
            <p:cNvCxnSpPr>
              <a:stCxn id="117" idx="0"/>
            </p:cNvCxnSpPr>
            <p:nvPr/>
          </p:nvCxnSpPr>
          <p:spPr>
            <a:xfrm flipV="1">
              <a:off x="7215802" y="2602636"/>
              <a:ext cx="179054"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2" name="直線矢印コネクタ 121"/>
            <p:cNvCxnSpPr>
              <a:stCxn id="118" idx="0"/>
            </p:cNvCxnSpPr>
            <p:nvPr/>
          </p:nvCxnSpPr>
          <p:spPr>
            <a:xfrm flipV="1">
              <a:off x="7600994" y="2603365"/>
              <a:ext cx="23605" cy="321579"/>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3" name="直線矢印コネクタ 122"/>
            <p:cNvCxnSpPr>
              <a:stCxn id="119" idx="0"/>
              <a:endCxn id="112" idx="2"/>
            </p:cNvCxnSpPr>
            <p:nvPr/>
          </p:nvCxnSpPr>
          <p:spPr>
            <a:xfrm flipH="1" flipV="1">
              <a:off x="7798923" y="2602636"/>
              <a:ext cx="162111"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4" name="直線矢印コネクタ 123"/>
            <p:cNvCxnSpPr>
              <a:stCxn id="120" idx="0"/>
            </p:cNvCxnSpPr>
            <p:nvPr/>
          </p:nvCxnSpPr>
          <p:spPr>
            <a:xfrm flipH="1" flipV="1">
              <a:off x="8122969" y="2610936"/>
              <a:ext cx="198080" cy="3140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25" name="テキスト ボックス 124"/>
            <p:cNvSpPr txBox="1"/>
            <p:nvPr/>
          </p:nvSpPr>
          <p:spPr>
            <a:xfrm>
              <a:off x="7003528" y="692704"/>
              <a:ext cx="808832" cy="276999"/>
            </a:xfrm>
            <a:prstGeom prst="rect">
              <a:avLst/>
            </a:prstGeom>
            <a:noFill/>
          </p:spPr>
          <p:txBody>
            <a:bodyPr wrap="square" rtlCol="0">
              <a:spAutoFit/>
            </a:bodyPr>
            <a:lstStyle/>
            <a:p>
              <a:r>
                <a:rPr lang="ja-JP" altLang="en-US" sz="1200" dirty="0"/>
                <a:t>設置後</a:t>
              </a:r>
              <a:endParaRPr kumimoji="1" lang="ja-JP" altLang="en-US" sz="1200" dirty="0"/>
            </a:p>
          </p:txBody>
        </p:sp>
      </p:grpSp>
      <p:sp>
        <p:nvSpPr>
          <p:cNvPr id="126" name="正方形/長方形 1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61</a:t>
            </a:fld>
            <a:endParaRPr lang="ja-JP" altLang="en-US" dirty="0">
              <a:solidFill>
                <a:prstClr val="black"/>
              </a:solidFill>
            </a:endParaRPr>
          </a:p>
        </p:txBody>
      </p:sp>
      <p:sp>
        <p:nvSpPr>
          <p:cNvPr id="127" name="テキスト ボックス 126"/>
          <p:cNvSpPr txBox="1"/>
          <p:nvPr/>
        </p:nvSpPr>
        <p:spPr>
          <a:xfrm>
            <a:off x="395536" y="891879"/>
            <a:ext cx="4392488" cy="1384995"/>
          </a:xfrm>
          <a:prstGeom prst="rect">
            <a:avLst/>
          </a:prstGeom>
          <a:noFill/>
        </p:spPr>
        <p:txBody>
          <a:bodyPr wrap="square" rtlCol="0">
            <a:spAutoFit/>
          </a:bodyPr>
          <a:lstStyle/>
          <a:p>
            <a:pPr algn="just"/>
            <a:r>
              <a:rPr lang="ja-JP" altLang="en-US" sz="1400" dirty="0" smtClean="0"/>
              <a:t>　</a:t>
            </a:r>
            <a:r>
              <a:rPr lang="ja-JP" altLang="ja-JP" sz="1400" dirty="0" smtClean="0"/>
              <a:t>従来</a:t>
            </a:r>
            <a:r>
              <a:rPr lang="ja-JP" altLang="ja-JP" sz="1400" dirty="0"/>
              <a:t>の「行政完結型」から「連携・ネットワーク型」へ</a:t>
            </a:r>
            <a:r>
              <a:rPr lang="ja-JP" altLang="ja-JP" sz="1400" dirty="0" smtClean="0"/>
              <a:t>と</a:t>
            </a:r>
            <a:r>
              <a:rPr lang="ja-JP" altLang="en-US" sz="1400" dirty="0" smtClean="0"/>
              <a:t>、</a:t>
            </a:r>
            <a:r>
              <a:rPr lang="ja-JP" altLang="ja-JP" sz="1400" dirty="0" smtClean="0"/>
              <a:t>府庁</a:t>
            </a:r>
            <a:r>
              <a:rPr lang="ja-JP" altLang="ja-JP" sz="1400" dirty="0"/>
              <a:t>の仕事のやり方を変えるべく、企業や大学の</a:t>
            </a:r>
            <a:r>
              <a:rPr lang="ja-JP" altLang="ja-JP" sz="1400" dirty="0" smtClean="0"/>
              <a:t>一元的窓口</a:t>
            </a:r>
            <a:r>
              <a:rPr lang="ja-JP" altLang="ja-JP" sz="1400" dirty="0"/>
              <a:t>となる</a:t>
            </a:r>
            <a:r>
              <a:rPr lang="en-US" altLang="ja-JP" sz="1400" dirty="0"/>
              <a:t>『</a:t>
            </a:r>
            <a:r>
              <a:rPr lang="ja-JP" altLang="ja-JP" sz="1400" dirty="0"/>
              <a:t>専任デスク</a:t>
            </a:r>
            <a:r>
              <a:rPr lang="en-US" altLang="ja-JP" sz="1400" dirty="0"/>
              <a:t>』</a:t>
            </a:r>
            <a:r>
              <a:rPr lang="ja-JP" altLang="ja-JP" sz="1400" dirty="0" smtClean="0"/>
              <a:t>を</a:t>
            </a:r>
            <a:r>
              <a:rPr lang="en-US" altLang="ja-JP" sz="1400" dirty="0" smtClean="0"/>
              <a:t>2015</a:t>
            </a:r>
            <a:r>
              <a:rPr lang="ja-JP" altLang="en-US" sz="1400" dirty="0" smtClean="0"/>
              <a:t>年</a:t>
            </a:r>
            <a:r>
              <a:rPr lang="ja-JP" altLang="en-US" sz="1400" dirty="0"/>
              <a:t>４月に設置しました</a:t>
            </a:r>
            <a:r>
              <a:rPr lang="ja-JP" altLang="en-US" sz="1400" dirty="0" smtClean="0"/>
              <a:t>。</a:t>
            </a:r>
            <a:endParaRPr lang="en-US" altLang="ja-JP" sz="1400" dirty="0" smtClean="0"/>
          </a:p>
          <a:p>
            <a:pPr algn="just"/>
            <a:r>
              <a:rPr lang="ja-JP" altLang="en-US" sz="1400" dirty="0" smtClean="0"/>
              <a:t>　都道府県</a:t>
            </a:r>
            <a:r>
              <a:rPr lang="ja-JP" altLang="en-US" sz="1400" dirty="0"/>
              <a:t>では初の試み</a:t>
            </a:r>
            <a:r>
              <a:rPr lang="ja-JP" altLang="ja-JP" sz="1400" dirty="0"/>
              <a:t>となる当デスクが旗振り役となり</a:t>
            </a:r>
            <a:r>
              <a:rPr lang="ja-JP" altLang="ja-JP" sz="1400" dirty="0" smtClean="0"/>
              <a:t>、</a:t>
            </a:r>
            <a:r>
              <a:rPr lang="ja-JP" altLang="en-US" sz="1400" dirty="0" smtClean="0"/>
              <a:t>公民</a:t>
            </a:r>
            <a:r>
              <a:rPr lang="ja-JP" altLang="ja-JP" sz="1400" dirty="0"/>
              <a:t>連携を積極的に展開することで、</a:t>
            </a:r>
            <a:r>
              <a:rPr lang="ja-JP" altLang="en-US" sz="1400" dirty="0"/>
              <a:t>きめ細やかな</a:t>
            </a:r>
            <a:r>
              <a:rPr lang="ja-JP" altLang="ja-JP" sz="1400" dirty="0" smtClean="0"/>
              <a:t>府民サービス</a:t>
            </a:r>
            <a:r>
              <a:rPr lang="ja-JP" altLang="ja-JP" sz="1400" dirty="0"/>
              <a:t>の</a:t>
            </a:r>
            <a:r>
              <a:rPr lang="ja-JP" altLang="en-US" sz="1400" dirty="0"/>
              <a:t>提供や</a:t>
            </a:r>
            <a:r>
              <a:rPr lang="ja-JP" altLang="ja-JP" sz="1400" dirty="0"/>
              <a:t>地域経済の活性化を</a:t>
            </a:r>
            <a:r>
              <a:rPr lang="ja-JP" altLang="en-US" sz="1400" dirty="0"/>
              <a:t>めざしています</a:t>
            </a:r>
            <a:r>
              <a:rPr lang="ja-JP" altLang="ja-JP" sz="1400" dirty="0" smtClean="0"/>
              <a:t>。</a:t>
            </a:r>
            <a:endParaRPr kumimoji="1" lang="ja-JP" altLang="en-US" sz="1400" dirty="0"/>
          </a:p>
        </p:txBody>
      </p:sp>
      <p:pic>
        <p:nvPicPr>
          <p:cNvPr id="12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0" r="9470"/>
          <a:stretch/>
        </p:blipFill>
        <p:spPr bwMode="auto">
          <a:xfrm>
            <a:off x="6600797" y="2904974"/>
            <a:ext cx="1554392" cy="53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 name="図 128"/>
          <p:cNvPicPr>
            <a:picLocks noChangeAspect="1"/>
          </p:cNvPicPr>
          <p:nvPr/>
        </p:nvPicPr>
        <p:blipFill rotWithShape="1">
          <a:blip r:embed="rId3">
            <a:extLst>
              <a:ext uri="{28A0092B-C50C-407E-A947-70E740481C1C}">
                <a14:useLocalDpi xmlns:a14="http://schemas.microsoft.com/office/drawing/2010/main" val="0"/>
              </a:ext>
            </a:extLst>
          </a:blip>
          <a:srcRect l="1763" r="54337" b="46741"/>
          <a:stretch/>
        </p:blipFill>
        <p:spPr>
          <a:xfrm>
            <a:off x="7313090" y="4978447"/>
            <a:ext cx="1440160" cy="682801"/>
          </a:xfrm>
          <a:prstGeom prst="rect">
            <a:avLst/>
          </a:prstGeom>
          <a:ln>
            <a:noFill/>
          </a:ln>
          <a:effectLst>
            <a:softEdge rad="112500"/>
          </a:effectLst>
        </p:spPr>
      </p:pic>
      <p:sp>
        <p:nvSpPr>
          <p:cNvPr id="130" name="テキスト ボックス 129"/>
          <p:cNvSpPr txBox="1"/>
          <p:nvPr/>
        </p:nvSpPr>
        <p:spPr>
          <a:xfrm>
            <a:off x="8374660" y="1297384"/>
            <a:ext cx="364202" cy="307777"/>
          </a:xfrm>
          <a:prstGeom prst="rect">
            <a:avLst/>
          </a:prstGeom>
          <a:noFill/>
        </p:spPr>
        <p:txBody>
          <a:bodyPr wrap="none" rtlCol="0">
            <a:spAutoFit/>
          </a:bodyPr>
          <a:lstStyle/>
          <a:p>
            <a:r>
              <a:rPr kumimoji="1" lang="en-US" altLang="ja-JP" sz="1400" dirty="0" smtClean="0"/>
              <a:t>…</a:t>
            </a:r>
            <a:endParaRPr kumimoji="1" lang="ja-JP" altLang="en-US" sz="1400" dirty="0"/>
          </a:p>
        </p:txBody>
      </p:sp>
      <p:sp>
        <p:nvSpPr>
          <p:cNvPr id="131" name="テキスト ボックス 130"/>
          <p:cNvSpPr txBox="1"/>
          <p:nvPr/>
        </p:nvSpPr>
        <p:spPr>
          <a:xfrm>
            <a:off x="6221276" y="1297384"/>
            <a:ext cx="364202" cy="307777"/>
          </a:xfrm>
          <a:prstGeom prst="rect">
            <a:avLst/>
          </a:prstGeom>
          <a:noFill/>
        </p:spPr>
        <p:txBody>
          <a:bodyPr wrap="none" rtlCol="0">
            <a:spAutoFit/>
          </a:bodyPr>
          <a:lstStyle/>
          <a:p>
            <a:r>
              <a:rPr kumimoji="1" lang="en-US" altLang="ja-JP" sz="1400" dirty="0" smtClean="0"/>
              <a:t>…</a:t>
            </a:r>
            <a:endParaRPr kumimoji="1" lang="ja-JP" altLang="en-US" sz="1400" dirty="0"/>
          </a:p>
        </p:txBody>
      </p:sp>
      <p:pic>
        <p:nvPicPr>
          <p:cNvPr id="13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1227" y="4056997"/>
            <a:ext cx="1349052" cy="101988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図 132">
            <a:extLst>
              <a:ext uri="{FF2B5EF4-FFF2-40B4-BE49-F238E27FC236}">
                <a16:creationId xmlns:a16="http://schemas.microsoft.com/office/drawing/2014/main" id="{CDC6E446-337A-6942-996F-E1639C210E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97"/>
          <a:stretch/>
        </p:blipFill>
        <p:spPr>
          <a:xfrm>
            <a:off x="6166064" y="5666282"/>
            <a:ext cx="1583751" cy="1075086"/>
          </a:xfrm>
          <a:prstGeom prst="rect">
            <a:avLst/>
          </a:prstGeom>
          <a:ln>
            <a:noFill/>
          </a:ln>
          <a:effectLst>
            <a:softEdge rad="112500"/>
          </a:effectLst>
        </p:spPr>
      </p:pic>
      <p:pic>
        <p:nvPicPr>
          <p:cNvPr id="134" name="Picture 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18000"/>
                    </a14:imgEffect>
                    <a14:imgEffect>
                      <a14:brightnessContrast bright="14000"/>
                    </a14:imgEffect>
                  </a14:imgLayer>
                </a14:imgProps>
              </a:ext>
              <a:ext uri="{28A0092B-C50C-407E-A947-70E740481C1C}">
                <a14:useLocalDpi xmlns:a14="http://schemas.microsoft.com/office/drawing/2010/main" val="0"/>
              </a:ext>
            </a:extLst>
          </a:blip>
          <a:srcRect t="5961" b="10183"/>
          <a:stretch/>
        </p:blipFill>
        <p:spPr bwMode="auto">
          <a:xfrm>
            <a:off x="7207675" y="3362275"/>
            <a:ext cx="1629338" cy="102443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 name="テキスト ボックス 134"/>
          <p:cNvSpPr txBox="1"/>
          <p:nvPr/>
        </p:nvSpPr>
        <p:spPr>
          <a:xfrm>
            <a:off x="321869" y="2372389"/>
            <a:ext cx="7141922" cy="4575612"/>
          </a:xfrm>
          <a:prstGeom prst="rect">
            <a:avLst/>
          </a:prstGeom>
          <a:noFill/>
        </p:spPr>
        <p:txBody>
          <a:bodyPr wrap="square" rtlCol="0">
            <a:spAutoFit/>
          </a:bodyPr>
          <a:lstStyle/>
          <a:p>
            <a:r>
              <a:rPr lang="ja-JP" altLang="en-US" sz="1400" dirty="0"/>
              <a:t>　主な</a:t>
            </a:r>
            <a:r>
              <a:rPr lang="ja-JP" altLang="en-US" sz="1400" dirty="0" smtClean="0"/>
              <a:t>取組み</a:t>
            </a:r>
            <a:r>
              <a:rPr lang="ja-JP" altLang="en-US" sz="1400" dirty="0"/>
              <a:t>例</a:t>
            </a:r>
            <a:r>
              <a:rPr lang="ja-JP" altLang="en-US" sz="1400" dirty="0" smtClean="0"/>
              <a:t>は</a:t>
            </a:r>
            <a:r>
              <a:rPr lang="ja-JP" altLang="en-US" sz="1400" dirty="0"/>
              <a:t>下記のとおりです</a:t>
            </a:r>
            <a:r>
              <a:rPr lang="ja-JP" altLang="en-US" sz="1400" dirty="0" smtClean="0"/>
              <a:t>。</a:t>
            </a:r>
            <a:endParaRPr lang="en-US" altLang="ja-JP" sz="1400" dirty="0" smtClean="0"/>
          </a:p>
          <a:p>
            <a:endParaRPr lang="en-US" altLang="ja-JP" sz="900" dirty="0" smtClean="0"/>
          </a:p>
          <a:p>
            <a:pPr marL="252000" lvl="0" indent="-457200"/>
            <a:r>
              <a:rPr lang="ja-JP" altLang="en-US" sz="1400" b="1" dirty="0"/>
              <a:t>・</a:t>
            </a:r>
            <a:r>
              <a:rPr lang="en-US" altLang="ja-JP" sz="1400" b="1" dirty="0"/>
              <a:t>OSAKA</a:t>
            </a:r>
            <a:r>
              <a:rPr lang="ja-JP" altLang="en-US" sz="1400" b="1" dirty="0"/>
              <a:t>愛鑑　</a:t>
            </a:r>
            <a:r>
              <a:rPr lang="en-US" altLang="ja-JP" sz="1400" b="1" dirty="0"/>
              <a:t>(https://meikan.osaka/)</a:t>
            </a:r>
          </a:p>
          <a:p>
            <a:pPr marL="252000" lvl="0" indent="-457200"/>
            <a:r>
              <a:rPr lang="ja-JP" altLang="en-US" sz="1400" dirty="0"/>
              <a:t>　　</a:t>
            </a:r>
            <a:r>
              <a:rPr lang="ja-JP" altLang="ja-JP" sz="1400" dirty="0"/>
              <a:t>府と府内市町村、企業が連携し、</a:t>
            </a:r>
            <a:r>
              <a:rPr lang="ja-JP" altLang="en-US" sz="1400" dirty="0"/>
              <a:t>インターネット</a:t>
            </a:r>
            <a:r>
              <a:rPr lang="en-US" altLang="ja-JP" sz="1400" dirty="0"/>
              <a:t>TV</a:t>
            </a:r>
            <a:r>
              <a:rPr lang="ja-JP" altLang="en-US" sz="1400" dirty="0"/>
              <a:t>や</a:t>
            </a:r>
            <a:r>
              <a:rPr lang="en-US" altLang="ja-JP" sz="1400" dirty="0"/>
              <a:t>SNS</a:t>
            </a:r>
            <a:r>
              <a:rPr lang="ja-JP" altLang="en-US" sz="1400" dirty="0" err="1" smtClean="0"/>
              <a:t>、</a:t>
            </a:r>
            <a:r>
              <a:rPr lang="ja-JP" altLang="en-US" sz="1400" dirty="0" smtClean="0"/>
              <a:t>ホームページ等</a:t>
            </a:r>
            <a:endParaRPr lang="en-US" altLang="ja-JP" sz="1400" dirty="0"/>
          </a:p>
          <a:p>
            <a:pPr marL="252000" lvl="0" indent="-457200"/>
            <a:r>
              <a:rPr lang="ja-JP" altLang="en-US" sz="1400" dirty="0"/>
              <a:t>　</a:t>
            </a:r>
            <a:r>
              <a:rPr lang="ja-JP" altLang="en-US" sz="1400" dirty="0" smtClean="0"/>
              <a:t>様々</a:t>
            </a:r>
            <a:r>
              <a:rPr lang="ja-JP" altLang="en-US" sz="1400" dirty="0"/>
              <a:t>なツールを活用し、</a:t>
            </a:r>
            <a:r>
              <a:rPr lang="ja-JP" altLang="ja-JP" sz="1400" dirty="0"/>
              <a:t>大阪の</a:t>
            </a:r>
            <a:r>
              <a:rPr lang="ja-JP" altLang="en-US" sz="1400" dirty="0"/>
              <a:t>「</a:t>
            </a:r>
            <a:r>
              <a:rPr lang="ja-JP" altLang="ja-JP" sz="1400" dirty="0"/>
              <a:t>ひと・もの・こと</a:t>
            </a:r>
            <a:r>
              <a:rPr lang="ja-JP" altLang="en-US" sz="1400" dirty="0"/>
              <a:t>」</a:t>
            </a:r>
            <a:r>
              <a:rPr lang="ja-JP" altLang="ja-JP" sz="1400" dirty="0"/>
              <a:t>の魅力を発信</a:t>
            </a:r>
            <a:r>
              <a:rPr lang="ja-JP" altLang="en-US" sz="1400" dirty="0"/>
              <a:t>しています</a:t>
            </a:r>
            <a:r>
              <a:rPr lang="ja-JP" altLang="ja-JP" sz="1400" dirty="0"/>
              <a:t>。</a:t>
            </a:r>
            <a:endParaRPr lang="en-US" altLang="ja-JP" sz="1400" dirty="0"/>
          </a:p>
          <a:p>
            <a:pPr marL="252000" lvl="0" indent="-457200"/>
            <a:endParaRPr lang="en-US" altLang="ja-JP" sz="600" b="1" dirty="0" smtClean="0"/>
          </a:p>
          <a:p>
            <a:pPr marL="252000" lvl="0" indent="-457200"/>
            <a:r>
              <a:rPr lang="ja-JP" altLang="en-US" sz="1400" b="1" dirty="0" smtClean="0"/>
              <a:t>・</a:t>
            </a:r>
            <a:r>
              <a:rPr lang="en-US" altLang="ja-JP" sz="1400" b="1" dirty="0"/>
              <a:t>Well-Being</a:t>
            </a:r>
            <a:r>
              <a:rPr lang="ja-JP" altLang="en-US" sz="1400" b="1" dirty="0"/>
              <a:t>　</a:t>
            </a:r>
            <a:r>
              <a:rPr lang="en-US" altLang="ja-JP" sz="1400" b="1" dirty="0"/>
              <a:t>OSAKA</a:t>
            </a:r>
            <a:r>
              <a:rPr lang="ja-JP" altLang="en-US" sz="1400" b="1" dirty="0"/>
              <a:t>　</a:t>
            </a:r>
            <a:r>
              <a:rPr lang="en-US" altLang="ja-JP" sz="1400" b="1" dirty="0"/>
              <a:t>Lab</a:t>
            </a:r>
            <a:r>
              <a:rPr lang="ja-JP" altLang="en-US" sz="1400" b="1" dirty="0"/>
              <a:t>　</a:t>
            </a:r>
            <a:r>
              <a:rPr lang="en-US" altLang="ja-JP" sz="1400" b="1" dirty="0"/>
              <a:t>(https://wellbeing-osaka-lab.com/)</a:t>
            </a:r>
          </a:p>
          <a:p>
            <a:pPr marL="252000" lvl="0" indent="-457200"/>
            <a:r>
              <a:rPr lang="ja-JP" altLang="en-US" sz="1400" dirty="0"/>
              <a:t>　　企業</a:t>
            </a:r>
            <a:r>
              <a:rPr lang="ja-JP" altLang="ja-JP" sz="1400" dirty="0"/>
              <a:t>・大学と連携し、働き方改革や健康経営等に関する</a:t>
            </a:r>
            <a:r>
              <a:rPr lang="ja-JP" altLang="en-US" sz="1400" dirty="0"/>
              <a:t>情報共有</a:t>
            </a:r>
            <a:r>
              <a:rPr lang="ja-JP" altLang="en-US" sz="1400" dirty="0" smtClean="0"/>
              <a:t>やセミナー</a:t>
            </a:r>
            <a:r>
              <a:rPr lang="ja-JP" altLang="en-US" sz="1400" dirty="0"/>
              <a:t>・イベント</a:t>
            </a:r>
            <a:r>
              <a:rPr lang="ja-JP" altLang="en-US" sz="1400" dirty="0" smtClean="0"/>
              <a:t>の</a:t>
            </a:r>
            <a:endParaRPr lang="en-US" altLang="ja-JP" sz="1400" dirty="0" smtClean="0"/>
          </a:p>
          <a:p>
            <a:pPr marL="252000" lvl="0" indent="-457200"/>
            <a:r>
              <a:rPr lang="ja-JP" altLang="en-US" sz="1400" dirty="0" smtClean="0"/>
              <a:t>　開催等を</a:t>
            </a:r>
            <a:r>
              <a:rPr lang="ja-JP" altLang="en-US" sz="1400" dirty="0"/>
              <a:t>通じて健康に関する様々な課題解決を</a:t>
            </a:r>
            <a:r>
              <a:rPr lang="ja-JP" altLang="en-US" sz="1400" dirty="0" smtClean="0"/>
              <a:t>図っています。</a:t>
            </a:r>
            <a:r>
              <a:rPr lang="en-US" altLang="ja-JP" sz="1200" dirty="0" smtClean="0"/>
              <a:t>(</a:t>
            </a:r>
            <a:r>
              <a:rPr lang="en-US" altLang="ja-JP" sz="1200" dirty="0"/>
              <a:t>2019</a:t>
            </a:r>
            <a:r>
              <a:rPr lang="ja-JP" altLang="en-US" sz="1200" dirty="0"/>
              <a:t>年</a:t>
            </a:r>
            <a:r>
              <a:rPr lang="en-US" altLang="ja-JP" sz="1200" dirty="0"/>
              <a:t>10</a:t>
            </a:r>
            <a:r>
              <a:rPr lang="ja-JP" altLang="en-US" sz="1200" dirty="0"/>
              <a:t>月末時点</a:t>
            </a:r>
            <a:r>
              <a:rPr lang="en-US" altLang="ja-JP" sz="1200" dirty="0"/>
              <a:t>150</a:t>
            </a:r>
            <a:r>
              <a:rPr lang="ja-JP" altLang="en-US" sz="1200" dirty="0"/>
              <a:t>団体</a:t>
            </a:r>
            <a:r>
              <a:rPr lang="en-US" altLang="ja-JP" sz="1200" dirty="0" smtClean="0"/>
              <a:t>)</a:t>
            </a:r>
            <a:endParaRPr lang="en-US" altLang="ja-JP" sz="1200" dirty="0"/>
          </a:p>
          <a:p>
            <a:endParaRPr lang="en-US" altLang="ja-JP" sz="600" dirty="0" smtClean="0"/>
          </a:p>
          <a:p>
            <a:pPr>
              <a:lnSpc>
                <a:spcPts val="400"/>
              </a:lnSpc>
            </a:pPr>
            <a:endParaRPr lang="en-US" altLang="ja-JP" sz="1400" dirty="0"/>
          </a:p>
          <a:p>
            <a:r>
              <a:rPr lang="ja-JP" altLang="en-US" sz="1400" b="1" dirty="0" smtClean="0"/>
              <a:t>・</a:t>
            </a:r>
            <a:r>
              <a:rPr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障</a:t>
            </a:r>
            <a:r>
              <a:rPr lang="ja-JP" altLang="en-US" sz="1400" b="1" dirty="0" err="1">
                <a:latin typeface="Meiryo UI" panose="020B0604030504040204" pitchFamily="50" charset="-128"/>
                <a:ea typeface="Meiryo UI" panose="020B0604030504040204" pitchFamily="50" charset="-128"/>
                <a:cs typeface="Meiryo UI" panose="020B0604030504040204" pitchFamily="50" charset="-128"/>
              </a:rPr>
              <a:t>がい</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者の雇用促進</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セブン</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イレブンジャパン他</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p>
          <a:p>
            <a:pPr marL="252000" lvl="0" indent="-457200"/>
            <a:r>
              <a:rPr lang="ja-JP" altLang="en-US" sz="1400" dirty="0"/>
              <a:t>　</a:t>
            </a:r>
            <a:r>
              <a:rPr lang="ja-JP" altLang="en-US" sz="1400" dirty="0" smtClean="0"/>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支援学校の生徒を対象とした研修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職場実習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を実施するなど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者雇用の促進に取り組んでいます。</a:t>
            </a:r>
            <a:endParaRPr lang="en-US" altLang="ja-JP" sz="1400" dirty="0"/>
          </a:p>
          <a:p>
            <a:endParaRPr lang="en-US" altLang="ja-JP" sz="600" b="1" dirty="0"/>
          </a:p>
          <a:p>
            <a:r>
              <a:rPr lang="ja-JP" altLang="en-US" sz="1400" b="1" dirty="0" smtClean="0"/>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を用いた商品の販売、</a:t>
            </a:r>
            <a:r>
              <a:rPr lang="ja-JP" altLang="en-US" sz="1400" b="1" dirty="0" smtClean="0"/>
              <a:t>子ども</a:t>
            </a:r>
            <a:r>
              <a:rPr lang="ja-JP" altLang="en-US" sz="1400" b="1" dirty="0"/>
              <a:t>輝く</a:t>
            </a:r>
            <a:r>
              <a:rPr lang="ja-JP" altLang="en-US" sz="1400" b="1" dirty="0" smtClean="0"/>
              <a:t>未来</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基金への寄附</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ローソン他</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400" b="1" dirty="0"/>
              <a:t>　</a:t>
            </a:r>
            <a:r>
              <a:rPr lang="ja-JP" altLang="en-US" sz="1400" b="1" dirty="0" smtClean="0"/>
              <a:t>　</a:t>
            </a:r>
            <a:r>
              <a:rPr lang="ja-JP" altLang="en-US" sz="1400" dirty="0" smtClean="0"/>
              <a:t>みかんサンミー</a:t>
            </a:r>
            <a:r>
              <a:rPr lang="en-US" altLang="ja-JP" sz="1400" dirty="0" smtClean="0"/>
              <a:t>(</a:t>
            </a:r>
            <a:r>
              <a:rPr lang="ja-JP" altLang="en-US" sz="1400" dirty="0" smtClean="0"/>
              <a:t>大阪みかん</a:t>
            </a:r>
            <a:r>
              <a:rPr lang="en-US" altLang="ja-JP" sz="1400" dirty="0" smtClean="0"/>
              <a:t>)</a:t>
            </a:r>
            <a:r>
              <a:rPr lang="ja-JP" altLang="en-US" sz="1400" dirty="0" smtClean="0"/>
              <a:t>など、大阪産</a:t>
            </a:r>
            <a:r>
              <a:rPr lang="en-US" altLang="ja-JP" sz="1400" dirty="0" smtClean="0"/>
              <a:t>(</a:t>
            </a:r>
            <a:r>
              <a:rPr lang="ja-JP" altLang="en-US" sz="1400" dirty="0" smtClean="0"/>
              <a:t>もん</a:t>
            </a:r>
            <a:r>
              <a:rPr lang="en-US" altLang="ja-JP" sz="1400" dirty="0" smtClean="0"/>
              <a:t>)</a:t>
            </a:r>
            <a:r>
              <a:rPr lang="ja-JP" altLang="en-US" sz="1400" dirty="0" smtClean="0"/>
              <a:t>を用いた商品の開発・販売により、大阪産</a:t>
            </a:r>
            <a:r>
              <a:rPr lang="en-US" altLang="ja-JP" sz="1400" dirty="0" smtClean="0"/>
              <a:t>(</a:t>
            </a:r>
            <a:r>
              <a:rPr lang="ja-JP" altLang="en-US" sz="1400" dirty="0" smtClean="0"/>
              <a:t>もん</a:t>
            </a:r>
            <a:r>
              <a:rPr lang="en-US" altLang="ja-JP" sz="1400" dirty="0" smtClean="0"/>
              <a:t>)</a:t>
            </a:r>
            <a:r>
              <a:rPr lang="ja-JP" altLang="en-US" sz="1400" dirty="0" smtClean="0"/>
              <a:t>　</a:t>
            </a:r>
            <a:endParaRPr lang="en-US" altLang="ja-JP" sz="1400" dirty="0" smtClean="0"/>
          </a:p>
          <a:p>
            <a:pPr lvl="0"/>
            <a:r>
              <a:rPr lang="ja-JP" altLang="en-US" sz="1400" dirty="0"/>
              <a:t>　</a:t>
            </a:r>
            <a:r>
              <a:rPr lang="ja-JP" altLang="en-US" sz="1400" dirty="0" smtClean="0"/>
              <a:t>の認知度向上及び消費拡大に取り組んでいます。また商品の販売個数に応じて</a:t>
            </a:r>
            <a:endParaRPr lang="en-US" altLang="ja-JP" sz="1400" dirty="0" smtClean="0"/>
          </a:p>
          <a:p>
            <a:pPr lvl="0"/>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子ども</a:t>
            </a:r>
            <a:r>
              <a:rPr lang="ja-JP" altLang="en-US" sz="1400" dirty="0">
                <a:latin typeface="Meiryo UI" panose="020B0604030504040204" pitchFamily="50" charset="-128"/>
                <a:ea typeface="Meiryo UI" panose="020B0604030504040204" pitchFamily="50" charset="-128"/>
              </a:rPr>
              <a:t>輝く未来</a:t>
            </a:r>
            <a:r>
              <a:rPr lang="ja-JP" altLang="en-US" sz="1400" dirty="0" smtClean="0">
                <a:latin typeface="Meiryo UI" panose="020B0604030504040204" pitchFamily="50" charset="-128"/>
                <a:ea typeface="Meiryo UI" panose="020B0604030504040204" pitchFamily="50" charset="-128"/>
              </a:rPr>
              <a:t>基金へ寄附を頂き、子どもの支援にも繋げています。</a:t>
            </a:r>
            <a:endParaRPr lang="en-US" altLang="ja-JP" sz="1400" dirty="0"/>
          </a:p>
          <a:p>
            <a:endParaRPr lang="en-US" altLang="ja-JP" sz="600" b="1" dirty="0"/>
          </a:p>
          <a:p>
            <a:r>
              <a:rPr lang="ja-JP" altLang="en-US" sz="1400" b="1" dirty="0" smtClean="0"/>
              <a:t>・</a:t>
            </a:r>
            <a:r>
              <a:rPr lang="ja-JP" altLang="ja-JP" sz="1400" b="1" dirty="0" smtClean="0"/>
              <a:t>子ども</a:t>
            </a:r>
            <a:r>
              <a:rPr lang="ja-JP" altLang="en-US" sz="1400" b="1" dirty="0" smtClean="0"/>
              <a:t>たちの</a:t>
            </a:r>
            <a:r>
              <a:rPr lang="ja-JP" altLang="ja-JP" sz="1400" b="1" dirty="0" smtClean="0"/>
              <a:t>体験</a:t>
            </a:r>
            <a:r>
              <a:rPr lang="ja-JP" altLang="ja-JP" sz="1400" b="1" dirty="0"/>
              <a:t>機会の</a:t>
            </a:r>
            <a:r>
              <a:rPr lang="ja-JP" altLang="ja-JP" sz="1400" b="1" dirty="0" smtClean="0"/>
              <a:t>創出</a:t>
            </a:r>
            <a:r>
              <a:rPr lang="en-US" altLang="ja-JP" sz="1400" b="1" dirty="0"/>
              <a:t>(FC</a:t>
            </a:r>
            <a:r>
              <a:rPr lang="ja-JP" altLang="en-US" sz="1400" b="1" dirty="0"/>
              <a:t>大阪</a:t>
            </a:r>
            <a:r>
              <a:rPr lang="ja-JP" altLang="en-US" sz="1400" b="1" dirty="0" smtClean="0"/>
              <a:t>、ユニバーサル・スタジオ・ジャパン他</a:t>
            </a:r>
            <a:r>
              <a:rPr lang="en-US" altLang="ja-JP" sz="1400" b="1" dirty="0" smtClean="0"/>
              <a:t>)</a:t>
            </a:r>
            <a:endParaRPr lang="en-US" altLang="ja-JP" sz="1400" dirty="0"/>
          </a:p>
          <a:p>
            <a:pPr marL="252000" lvl="0" indent="-457200"/>
            <a:r>
              <a:rPr lang="ja-JP" altLang="en-US" sz="1400" dirty="0"/>
              <a:t>　</a:t>
            </a:r>
            <a:r>
              <a:rPr lang="ja-JP" altLang="en-US" sz="1400" dirty="0" smtClean="0"/>
              <a:t>　サッカーをはじめトップアスリートとのふれあいやユニバーサル・スタジオ・ジャパンの</a:t>
            </a:r>
            <a:endParaRPr lang="en-US" altLang="ja-JP" sz="1400" dirty="0" smtClean="0"/>
          </a:p>
          <a:p>
            <a:pPr marL="252000" lvl="0" indent="-457200"/>
            <a:r>
              <a:rPr lang="ja-JP" altLang="en-US" sz="1400" dirty="0"/>
              <a:t>　</a:t>
            </a:r>
            <a:r>
              <a:rPr lang="ja-JP" altLang="en-US" sz="1400" dirty="0" smtClean="0"/>
              <a:t>パークへの招待など子どもたち</a:t>
            </a:r>
            <a:r>
              <a:rPr lang="ja-JP" altLang="en-US" sz="1400" dirty="0"/>
              <a:t>の</a:t>
            </a:r>
            <a:r>
              <a:rPr lang="ja-JP" altLang="en-US" sz="1400" dirty="0" smtClean="0"/>
              <a:t>多様な体験機会を</a:t>
            </a:r>
            <a:r>
              <a:rPr lang="ja-JP" altLang="en-US" sz="1400" dirty="0"/>
              <a:t>創出</a:t>
            </a:r>
            <a:r>
              <a:rPr lang="ja-JP" altLang="en-US" sz="1400" dirty="0" smtClean="0"/>
              <a:t>しています。</a:t>
            </a:r>
            <a:endParaRPr lang="en-US" altLang="ja-JP" sz="1400" dirty="0" smtClean="0"/>
          </a:p>
          <a:p>
            <a:pPr marL="252000" lvl="0" indent="-457200"/>
            <a:endParaRPr lang="en-US" altLang="ja-JP" sz="600" dirty="0"/>
          </a:p>
          <a:p>
            <a:pPr marL="252000" lvl="0" indent="-457200"/>
            <a:endParaRPr lang="en-US" altLang="ja-JP" sz="600" dirty="0"/>
          </a:p>
        </p:txBody>
      </p:sp>
    </p:spTree>
    <p:extLst>
      <p:ext uri="{BB962C8B-B14F-4D97-AF65-F5344CB8AC3E}">
        <p14:creationId xmlns:p14="http://schemas.microsoft.com/office/powerpoint/2010/main" val="22287586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正方形/長方形 1"/>
          <p:cNvSpPr/>
          <p:nvPr/>
        </p:nvSpPr>
        <p:spPr>
          <a:xfrm>
            <a:off x="284921" y="599775"/>
            <a:ext cx="8640960" cy="5478423"/>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（５）インフラの充実・強化</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時間運用可能な関西国際空港や、国際コンテナ機能が整っている阪神港を有する大阪においては国際水準の域内インフラを活かし、ゲートウェイ機能を発揮すること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が、産業振興や企業誘致を一層推進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するための「鍵」となります。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また、リニア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中央新幹線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・北陸新幹線や新名神などの広域交通インフラ整備や、これらの整備効果を最大限発現できるよう府域の交通機能を強化することも重要となっています。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アジアの成長力を取り込み、日本各地へと繋げる中継拠点をめざすとともに、世界との交流機能の東京一極集中の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是正を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ついては、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首都圏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空港と並ぶ国際拠点空港と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しての機能強化を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。あわせて、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国際コンテナ戦略港湾である阪神港の物流機能強化を図ります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、東西二極を結ぶ複数の高速道路網の早期整備、高速道路の未整備区間（ミッシングリンク）の早期解消への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一般道も含めた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道路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ネットワークの充実・強化を進めるとともに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有効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活用されるよう、料金体系一元化の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実現に向けた取組みを進めます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鉄道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については、強い国土構造の構築を図る上で不可欠となる大都市圏を結ぶ広域交通インフラの複数ルート確保に向けて、リニア中央新幹線・北陸新幹線の早期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全線開業の実現に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進めるとともに、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広域拠点へのアクセス性向上を図る鉄道ネットワークの充実や乗り継ぎ負担軽減などの公共交通の利便性向上などに取り組みます。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戦略的にこれらの空港・港湾等のインフラを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整備・維持管理するために、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PPP/PFI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民間資金やノウハウの導入・活用を進めます。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また、地震等有事の際に、その被害を最小</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化し、企業等が速やかに事業継続できるため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の防災・減災対策や、首都圏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で大災害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生した場合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バックアップ機能を発揮できる環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境整備を進めま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840903" y="3898557"/>
            <a:ext cx="1418978"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道路ネットワーク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868093" y="6687915"/>
            <a:ext cx="3021460" cy="200055"/>
          </a:xfrm>
          <a:prstGeom prst="rect">
            <a:avLst/>
          </a:prstGeom>
          <a:noFill/>
        </p:spPr>
        <p:txBody>
          <a:bodyPr wrap="square" rtlCol="0">
            <a:spAutoFit/>
          </a:bodyPr>
          <a:lstStyle/>
          <a:p>
            <a:pPr marL="185738" indent="-185738"/>
            <a:r>
              <a:rPr kumimoji="1" lang="ja-JP" altLang="en-US" sz="700" dirty="0" smtClean="0">
                <a:latin typeface="+mn-ea"/>
              </a:rPr>
              <a:t>出典：大阪府都市整備部</a:t>
            </a:r>
            <a:endParaRPr kumimoji="1" lang="ja-JP" altLang="en-US" sz="700" dirty="0">
              <a:latin typeface="+mn-ea"/>
            </a:endParaRPr>
          </a:p>
        </p:txBody>
      </p:sp>
      <p:pic>
        <p:nvPicPr>
          <p:cNvPr id="2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21" t="10181" r="4293" b="1583"/>
          <a:stretch/>
        </p:blipFill>
        <p:spPr bwMode="auto">
          <a:xfrm>
            <a:off x="3835874" y="4234659"/>
            <a:ext cx="2317380" cy="2483227"/>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67334" y="640339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62</a:t>
            </a:fld>
            <a:endParaRPr lang="ja-JP" altLang="en-US" dirty="0">
              <a:solidFill>
                <a:prstClr val="black"/>
              </a:solidFill>
            </a:endParaRPr>
          </a:p>
        </p:txBody>
      </p:sp>
      <p:sp>
        <p:nvSpPr>
          <p:cNvPr id="16" name="テキスト ボックス 15"/>
          <p:cNvSpPr txBox="1"/>
          <p:nvPr/>
        </p:nvSpPr>
        <p:spPr>
          <a:xfrm>
            <a:off x="6092973" y="3887181"/>
            <a:ext cx="3401371" cy="415498"/>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鉄道</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ネットワーク　　　　　　　　　　　　　　　　　　　　　　　　　　　　　　　　　</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交通戦略</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月改訂）</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の資料をもとに編集</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a:picLocks noChangeAspect="1"/>
          </p:cNvPicPr>
          <p:nvPr/>
        </p:nvPicPr>
        <p:blipFill rotWithShape="1">
          <a:blip r:embed="rId3"/>
          <a:srcRect l="5872" b="39833"/>
          <a:stretch/>
        </p:blipFill>
        <p:spPr>
          <a:xfrm>
            <a:off x="6300527" y="4271589"/>
            <a:ext cx="2816361" cy="2480661"/>
          </a:xfrm>
          <a:prstGeom prst="rect">
            <a:avLst/>
          </a:prstGeom>
        </p:spPr>
      </p:pic>
      <p:sp>
        <p:nvSpPr>
          <p:cNvPr id="25" name="テキスト ボックス 24"/>
          <p:cNvSpPr txBox="1"/>
          <p:nvPr/>
        </p:nvSpPr>
        <p:spPr>
          <a:xfrm>
            <a:off x="7155680" y="6670360"/>
            <a:ext cx="3576179" cy="200055"/>
          </a:xfrm>
          <a:prstGeom prst="rect">
            <a:avLst/>
          </a:prstGeom>
          <a:noFill/>
        </p:spPr>
        <p:txBody>
          <a:bodyPr wrap="square" rtlCol="0">
            <a:spAutoFit/>
          </a:bodyPr>
          <a:lstStyle/>
          <a:p>
            <a:pPr marL="185738" indent="-185738"/>
            <a:r>
              <a:rPr kumimoji="1" lang="ja-JP" altLang="en-US" sz="700" dirty="0" smtClean="0">
                <a:latin typeface="+mn-ea"/>
              </a:rPr>
              <a:t>出典：大阪府政策企画部</a:t>
            </a:r>
            <a:r>
              <a:rPr lang="ja-JP" altLang="en-US" sz="700" dirty="0">
                <a:latin typeface="+mn-ea"/>
              </a:rPr>
              <a:t>・</a:t>
            </a:r>
            <a:r>
              <a:rPr kumimoji="1" lang="ja-JP" altLang="en-US" sz="700" dirty="0" smtClean="0">
                <a:latin typeface="+mn-ea"/>
              </a:rPr>
              <a:t>都市整備部</a:t>
            </a:r>
            <a:endParaRPr kumimoji="1" lang="ja-JP" altLang="en-US" sz="700" dirty="0">
              <a:latin typeface="+mn-ea"/>
            </a:endParaRPr>
          </a:p>
        </p:txBody>
      </p:sp>
      <p:sp>
        <p:nvSpPr>
          <p:cNvPr id="26" name="正方形/長方形 25"/>
          <p:cNvSpPr/>
          <p:nvPr/>
        </p:nvSpPr>
        <p:spPr>
          <a:xfrm>
            <a:off x="8467334" y="640002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solidFill>
                  <a:prstClr val="black"/>
                </a:solidFill>
              </a:rPr>
              <a:t>62 </a:t>
            </a:r>
            <a:endParaRPr lang="ja-JP" altLang="en-US" dirty="0">
              <a:solidFill>
                <a:prstClr val="black"/>
              </a:solidFill>
            </a:endParaRPr>
          </a:p>
        </p:txBody>
      </p:sp>
    </p:spTree>
    <p:extLst>
      <p:ext uri="{BB962C8B-B14F-4D97-AF65-F5344CB8AC3E}">
        <p14:creationId xmlns:p14="http://schemas.microsoft.com/office/powerpoint/2010/main" val="30931171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7" y="1443627"/>
            <a:ext cx="5715595" cy="2031325"/>
          </a:xfrm>
          <a:prstGeom prst="rect">
            <a:avLst/>
          </a:prstGeom>
          <a:solidFill>
            <a:srgbClr val="4AD679"/>
          </a:solidFill>
          <a:ln>
            <a:solidFill>
              <a:schemeClr val="tx1"/>
            </a:solidFill>
          </a:ln>
        </p:spPr>
        <p:txBody>
          <a:bodyPr wrap="square" rtlCol="0">
            <a:spAutoFit/>
          </a:bodyPr>
          <a:lstStyle/>
          <a:p>
            <a:pPr algn="ctr"/>
            <a:r>
              <a:rPr kumimoji="1" lang="ja-JP" altLang="en-US" sz="1400" b="1" dirty="0" smtClean="0"/>
              <a:t>外部環境</a:t>
            </a:r>
            <a:endParaRPr kumimoji="1" lang="en-US" altLang="ja-JP" sz="1400" b="1" dirty="0" smtClean="0"/>
          </a:p>
          <a:p>
            <a:pPr algn="ctr"/>
            <a:endParaRPr kumimoji="1" lang="en-US" altLang="ja-JP" sz="1400" b="1" dirty="0" smtClean="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kumimoji="1" lang="en-US" altLang="ja-JP" sz="1400" b="1" dirty="0" smtClean="0"/>
          </a:p>
          <a:p>
            <a:pPr algn="ctr"/>
            <a:endParaRPr kumimoji="1" lang="ja-JP" altLang="en-US" sz="1400" b="1" dirty="0"/>
          </a:p>
        </p:txBody>
      </p:sp>
      <p:sp>
        <p:nvSpPr>
          <p:cNvPr id="42" name="角丸四角形 41"/>
          <p:cNvSpPr/>
          <p:nvPr/>
        </p:nvSpPr>
        <p:spPr>
          <a:xfrm>
            <a:off x="6600796" y="1718797"/>
            <a:ext cx="2318645" cy="159681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弱　</a:t>
            </a:r>
            <a:r>
              <a:rPr lang="ja-JP" altLang="en-US" sz="1400" b="1" dirty="0" err="1" smtClean="0">
                <a:solidFill>
                  <a:schemeClr val="tx1"/>
                </a:solidFill>
              </a:rPr>
              <a:t>み</a:t>
            </a:r>
            <a:endParaRPr lang="en-US" altLang="ja-JP" sz="1400" b="1" dirty="0" smtClean="0">
              <a:solidFill>
                <a:schemeClr val="tx1"/>
              </a:solidFill>
            </a:endParaRPr>
          </a:p>
          <a:p>
            <a:pPr algn="ctr"/>
            <a:endParaRPr lang="en-US" altLang="ja-JP" sz="1400" b="1"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32602"/>
            <a:ext cx="3317252" cy="174235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1000"/>
              </a:lnSpc>
            </a:pPr>
            <a:endParaRPr lang="en-US" altLang="ja-JP" sz="1400" b="1" dirty="0" smtClean="0">
              <a:solidFill>
                <a:schemeClr val="tx1"/>
              </a:solidFill>
            </a:endParaRPr>
          </a:p>
          <a:p>
            <a:pPr algn="ctr">
              <a:lnSpc>
                <a:spcPts val="1000"/>
              </a:lnSpc>
            </a:pPr>
            <a:r>
              <a:rPr lang="ja-JP" altLang="en-US" sz="1400" b="1" dirty="0" smtClean="0">
                <a:solidFill>
                  <a:schemeClr val="tx1"/>
                </a:solidFill>
              </a:rPr>
              <a:t>強　</a:t>
            </a:r>
            <a:r>
              <a:rPr lang="ja-JP" altLang="en-US" sz="1400" b="1" dirty="0" err="1" smtClean="0">
                <a:solidFill>
                  <a:schemeClr val="tx1"/>
                </a:solidFill>
              </a:rPr>
              <a:t>み</a:t>
            </a:r>
            <a:endParaRPr lang="en-US" altLang="ja-JP" sz="1400" b="1" dirty="0" smtClean="0">
              <a:solidFill>
                <a:schemeClr val="tx1"/>
              </a:solidFill>
            </a:endParaRPr>
          </a:p>
          <a:p>
            <a:pPr algn="ctr">
              <a:lnSpc>
                <a:spcPts val="1000"/>
              </a:lnSpc>
            </a:pPr>
            <a:endParaRPr kumimoji="1" lang="en-US" altLang="ja-JP" sz="1400" b="1" dirty="0" smtClean="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en-US" altLang="ja-JP" sz="1400" dirty="0" smtClean="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ja-JP" altLang="en-US" sz="2000" dirty="0">
              <a:solidFill>
                <a:schemeClr val="tx1"/>
              </a:solidFill>
            </a:endParaRPr>
          </a:p>
        </p:txBody>
      </p:sp>
      <p:sp>
        <p:nvSpPr>
          <p:cNvPr id="7" name="テキスト ボックス 6"/>
          <p:cNvSpPr txBox="1"/>
          <p:nvPr/>
        </p:nvSpPr>
        <p:spPr>
          <a:xfrm>
            <a:off x="383424" y="3493287"/>
            <a:ext cx="2769989" cy="1842984"/>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smtClean="0"/>
          </a:p>
          <a:p>
            <a:pPr algn="ctr"/>
            <a:r>
              <a:rPr kumimoji="1" lang="ja-JP" altLang="en-US" sz="1400" b="1" dirty="0" smtClean="0"/>
              <a:t>内部要因</a:t>
            </a:r>
            <a:endParaRPr kumimoji="1" lang="ja-JP" altLang="en-US" sz="1400" b="1" dirty="0"/>
          </a:p>
        </p:txBody>
      </p:sp>
      <p:sp>
        <p:nvSpPr>
          <p:cNvPr id="43" name="角丸四角形 42"/>
          <p:cNvSpPr/>
          <p:nvPr/>
        </p:nvSpPr>
        <p:spPr>
          <a:xfrm>
            <a:off x="801483" y="3547879"/>
            <a:ext cx="2351929" cy="9646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強</a:t>
            </a:r>
            <a:endParaRPr kumimoji="1" lang="en-US" altLang="ja-JP" sz="1400" b="1" dirty="0" smtClean="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marL="180000" indent="-457200" algn="just"/>
            <a:r>
              <a:rPr lang="ja-JP" altLang="en-US" sz="1600" b="1" dirty="0" smtClean="0"/>
              <a:t>　</a:t>
            </a:r>
            <a:r>
              <a:rPr lang="ja-JP" altLang="en-US" sz="1600" b="1" dirty="0"/>
              <a:t>基本目標⑥：定住</a:t>
            </a:r>
            <a:r>
              <a:rPr lang="ja-JP" altLang="ja-JP" sz="1600" b="1" dirty="0"/>
              <a:t>魅力・</a:t>
            </a:r>
            <a:r>
              <a:rPr lang="ja-JP" altLang="en-US" sz="1600" b="1" dirty="0"/>
              <a:t>都市</a:t>
            </a:r>
            <a:r>
              <a:rPr lang="ja-JP" altLang="ja-JP" sz="1600" b="1" dirty="0"/>
              <a:t>魅力</a:t>
            </a:r>
            <a:r>
              <a:rPr lang="ja-JP" altLang="en-US" sz="1600" b="1" dirty="0"/>
              <a:t>を</a:t>
            </a:r>
            <a:r>
              <a:rPr lang="ja-JP" altLang="ja-JP" sz="1600" b="1" dirty="0"/>
              <a:t>強化</a:t>
            </a:r>
            <a:r>
              <a:rPr lang="ja-JP" altLang="en-US" sz="1600" b="1" dirty="0"/>
              <a:t>する</a:t>
            </a:r>
            <a:endParaRPr lang="en-US" altLang="ja-JP" sz="1600" b="1"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大阪の住みやすさを向上させ、その定住魅力を発信する</a:t>
            </a:r>
            <a:r>
              <a:rPr lang="ja-JP" altLang="en-US" sz="1600" dirty="0"/>
              <a:t>とともに、大阪のブランド力を高め、都市魅力を創出・発信することで、</a:t>
            </a:r>
            <a:r>
              <a:rPr lang="ja-JP" altLang="ja-JP" sz="1600" dirty="0"/>
              <a:t>内外</a:t>
            </a:r>
            <a:r>
              <a:rPr lang="ja-JP" altLang="en-US" sz="1600" dirty="0"/>
              <a:t>からの</a:t>
            </a:r>
            <a:r>
              <a:rPr lang="ja-JP" altLang="ja-JP" sz="1600" dirty="0"/>
              <a:t>集客</a:t>
            </a:r>
            <a:r>
              <a:rPr lang="ja-JP" altLang="en-US" sz="1600" dirty="0"/>
              <a:t>を促進し、にぎわいと交流人口の拡大を図ります。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2015270" y="2917287"/>
            <a:ext cx="1271805" cy="316564"/>
          </a:xfrm>
          <a:prstGeom prst="rect">
            <a:avLst/>
          </a:prstGeom>
          <a:noFill/>
        </p:spPr>
        <p:txBody>
          <a:bodyPr wrap="square" rtlCol="0">
            <a:spAutoFit/>
          </a:bodyPr>
          <a:lstStyle/>
          <a:p>
            <a:r>
              <a:rPr kumimoji="1" lang="ja-JP" altLang="en-US" sz="1400" b="1" dirty="0" smtClean="0"/>
              <a:t>＜現状分析＞</a:t>
            </a:r>
            <a:endParaRPr kumimoji="1" lang="ja-JP" altLang="en-US" sz="1400" b="1" dirty="0"/>
          </a:p>
        </p:txBody>
      </p:sp>
      <p:sp>
        <p:nvSpPr>
          <p:cNvPr id="25" name="テキスト ボックス 24"/>
          <p:cNvSpPr txBox="1"/>
          <p:nvPr/>
        </p:nvSpPr>
        <p:spPr>
          <a:xfrm>
            <a:off x="279410" y="5390774"/>
            <a:ext cx="1800200" cy="307777"/>
          </a:xfrm>
          <a:prstGeom prst="rect">
            <a:avLst/>
          </a:prstGeom>
          <a:noFill/>
        </p:spPr>
        <p:txBody>
          <a:bodyPr wrap="square" rtlCol="0">
            <a:spAutoFit/>
          </a:bodyPr>
          <a:lstStyle/>
          <a:p>
            <a:r>
              <a:rPr kumimoji="1" lang="ja-JP" altLang="en-US" sz="1400" b="1" dirty="0" smtClean="0"/>
              <a:t>＜基本的方向＞</a:t>
            </a:r>
            <a:endParaRPr kumimoji="1" lang="ja-JP" altLang="en-US" sz="1400" b="1" dirty="0"/>
          </a:p>
        </p:txBody>
      </p:sp>
      <p:sp>
        <p:nvSpPr>
          <p:cNvPr id="6" name="角丸四角形 5"/>
          <p:cNvSpPr/>
          <p:nvPr/>
        </p:nvSpPr>
        <p:spPr>
          <a:xfrm>
            <a:off x="56680" y="5692604"/>
            <a:ext cx="8763792" cy="110846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smtClean="0">
                <a:solidFill>
                  <a:schemeClr val="tx1"/>
                </a:solidFill>
              </a:rPr>
              <a:t>（</a:t>
            </a:r>
            <a:r>
              <a:rPr lang="ja-JP" altLang="en-US" sz="1400" b="1" dirty="0">
                <a:solidFill>
                  <a:schemeClr val="tx1"/>
                </a:solidFill>
              </a:rPr>
              <a:t>１）定住魅力の強化</a:t>
            </a:r>
            <a:r>
              <a:rPr lang="ja-JP" altLang="en-US" sz="1400" dirty="0">
                <a:solidFill>
                  <a:schemeClr val="tx1"/>
                </a:solidFill>
              </a:rPr>
              <a:t>（居住魅力の発信、スマートシティ推進に</a:t>
            </a:r>
            <a:r>
              <a:rPr lang="ja-JP" altLang="en-US" sz="1400" dirty="0" smtClean="0">
                <a:solidFill>
                  <a:schemeClr val="tx1"/>
                </a:solidFill>
              </a:rPr>
              <a:t>よる</a:t>
            </a:r>
            <a:r>
              <a:rPr lang="ja-JP" altLang="en-US" sz="1400" dirty="0">
                <a:solidFill>
                  <a:schemeClr val="tx1"/>
                </a:solidFill>
              </a:rPr>
              <a:t>住民の</a:t>
            </a:r>
            <a:r>
              <a:rPr lang="en-US" altLang="ja-JP" sz="1400" dirty="0" smtClean="0">
                <a:solidFill>
                  <a:schemeClr val="tx1"/>
                </a:solidFill>
              </a:rPr>
              <a:t>QOL</a:t>
            </a:r>
            <a:r>
              <a:rPr lang="ja-JP" altLang="en-US" sz="1400" dirty="0" smtClean="0">
                <a:solidFill>
                  <a:schemeClr val="tx1"/>
                </a:solidFill>
              </a:rPr>
              <a:t>の</a:t>
            </a:r>
            <a:r>
              <a:rPr lang="ja-JP" altLang="en-US" sz="1400" dirty="0">
                <a:solidFill>
                  <a:schemeClr val="tx1"/>
                </a:solidFill>
              </a:rPr>
              <a:t>向上、</a:t>
            </a:r>
            <a:r>
              <a:rPr lang="ja-JP" altLang="en-US" sz="1400" dirty="0" smtClean="0">
                <a:solidFill>
                  <a:schemeClr val="tx1"/>
                </a:solidFill>
              </a:rPr>
              <a:t>空家の多様な活用</a:t>
            </a:r>
            <a:r>
              <a:rPr lang="ja-JP" altLang="en-US" sz="1400" dirty="0">
                <a:solidFill>
                  <a:schemeClr val="tx1"/>
                </a:solidFill>
              </a:rPr>
              <a:t>　等）</a:t>
            </a:r>
          </a:p>
          <a:p>
            <a:r>
              <a:rPr lang="ja-JP" altLang="en-US" sz="1400" b="1" dirty="0">
                <a:solidFill>
                  <a:schemeClr val="tx1"/>
                </a:solidFill>
              </a:rPr>
              <a:t>（２）都市魅力の創出・発信</a:t>
            </a:r>
            <a:r>
              <a:rPr lang="ja-JP" altLang="en-US" sz="1400" dirty="0">
                <a:solidFill>
                  <a:schemeClr val="tx1"/>
                </a:solidFill>
              </a:rPr>
              <a:t>　</a:t>
            </a:r>
            <a:endParaRPr lang="en-US" altLang="ja-JP" sz="1400" dirty="0">
              <a:solidFill>
                <a:schemeClr val="tx1"/>
              </a:solidFill>
            </a:endParaRPr>
          </a:p>
          <a:p>
            <a:r>
              <a:rPr lang="ja-JP" altLang="en-US" sz="1400" dirty="0">
                <a:solidFill>
                  <a:schemeClr val="tx1"/>
                </a:solidFill>
              </a:rPr>
              <a:t>　　　（外国人観光客の受入環境整備、国際エンターテイメント都市の創出、世界遺産を活かした観光の提案・発信、</a:t>
            </a:r>
            <a:endParaRPr lang="en-US" altLang="ja-JP" sz="1400" dirty="0">
              <a:solidFill>
                <a:schemeClr val="tx1"/>
              </a:solidFill>
            </a:endParaRPr>
          </a:p>
          <a:p>
            <a:r>
              <a:rPr lang="ja-JP" altLang="en-US" sz="1400" dirty="0">
                <a:solidFill>
                  <a:schemeClr val="tx1"/>
                </a:solidFill>
              </a:rPr>
              <a:t>　　　　寺内町など埋もれた観光資源の発掘、公共施設を活用した観光の提案、大阪特産品の掘り起し・</a:t>
            </a:r>
            <a:r>
              <a:rPr lang="ja-JP" altLang="en-US" sz="1400" dirty="0" smtClean="0">
                <a:solidFill>
                  <a:schemeClr val="tx1"/>
                </a:solidFill>
              </a:rPr>
              <a:t>商品力向上・</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　　　新商品</a:t>
            </a:r>
            <a:r>
              <a:rPr lang="ja-JP" altLang="en-US" sz="1400" dirty="0">
                <a:solidFill>
                  <a:schemeClr val="tx1"/>
                </a:solidFill>
              </a:rPr>
              <a:t>開発と海外展開　　等）</a:t>
            </a:r>
            <a:endParaRPr lang="en-US" altLang="ja-JP" sz="1400" dirty="0">
              <a:solidFill>
                <a:schemeClr val="tx1"/>
              </a:solidFill>
            </a:endParaRPr>
          </a:p>
        </p:txBody>
      </p:sp>
      <p:sp>
        <p:nvSpPr>
          <p:cNvPr id="31" name="テキスト ボックス 30"/>
          <p:cNvSpPr txBox="1"/>
          <p:nvPr/>
        </p:nvSpPr>
        <p:spPr>
          <a:xfrm>
            <a:off x="3311957" y="2077897"/>
            <a:ext cx="3384376" cy="1392236"/>
          </a:xfrm>
          <a:prstGeom prst="rect">
            <a:avLst/>
          </a:prstGeom>
          <a:noFill/>
          <a:ln>
            <a:noFill/>
          </a:ln>
        </p:spPr>
        <p:txBody>
          <a:bodyPr wrap="square" rtlCol="0">
            <a:noAutofit/>
          </a:bodyPr>
          <a:lstStyle/>
          <a:p>
            <a:pPr marL="72000" indent="-457200"/>
            <a:r>
              <a:rPr lang="ja-JP" altLang="en-US" sz="1200" dirty="0"/>
              <a:t>・居住部門が高い評価</a:t>
            </a:r>
            <a:r>
              <a:rPr lang="en-US" altLang="ja-JP" sz="1200" dirty="0"/>
              <a:t/>
            </a:r>
            <a:br>
              <a:rPr lang="en-US" altLang="ja-JP" sz="1200" dirty="0"/>
            </a:br>
            <a:r>
              <a:rPr lang="ja-JP" altLang="en-US" sz="1200" dirty="0"/>
              <a:t>（世界の都市総合力ランキング：森記念財団）</a:t>
            </a:r>
            <a:endParaRPr lang="en-US" altLang="ja-JP" sz="1200" dirty="0"/>
          </a:p>
          <a:p>
            <a:pPr marL="72000" indent="-457200"/>
            <a:r>
              <a:rPr lang="ja-JP" altLang="en-US" sz="1200" dirty="0"/>
              <a:t>・大都市としては比較的職住近接し、物価が</a:t>
            </a:r>
            <a:r>
              <a:rPr lang="ja-JP" altLang="en-US" sz="1200" dirty="0" smtClean="0"/>
              <a:t>安い</a:t>
            </a:r>
            <a:endParaRPr lang="en-US" altLang="ja-JP" sz="1200" dirty="0" smtClean="0"/>
          </a:p>
          <a:p>
            <a:pPr marL="72000" indent="-457200"/>
            <a:r>
              <a:rPr lang="ja-JP" altLang="en-US" sz="1200" dirty="0"/>
              <a:t>・外国人観光客</a:t>
            </a:r>
            <a:r>
              <a:rPr lang="ja-JP" altLang="en-US" sz="1200" dirty="0" smtClean="0"/>
              <a:t>の急増</a:t>
            </a:r>
            <a:endParaRPr lang="en-US" altLang="ja-JP" sz="1200" dirty="0" smtClean="0"/>
          </a:p>
          <a:p>
            <a:pPr marL="72000" indent="-457200"/>
            <a:r>
              <a:rPr lang="ja-JP" altLang="en-US" sz="1200" dirty="0" smtClean="0"/>
              <a:t>・百舌鳥・古市古墳群の世界遺産登録</a:t>
            </a:r>
            <a:endParaRPr lang="en-US" altLang="ja-JP" sz="1200" dirty="0" smtClean="0"/>
          </a:p>
          <a:p>
            <a:pPr marL="72000" indent="-457200"/>
            <a:r>
              <a:rPr lang="ja-JP" altLang="en-US" sz="1200" dirty="0"/>
              <a:t>・</a:t>
            </a:r>
            <a:r>
              <a:rPr lang="en-US" altLang="ja-JP" sz="1200" dirty="0"/>
              <a:t>2025</a:t>
            </a:r>
            <a:r>
              <a:rPr lang="ja-JP" altLang="en-US" sz="1200" dirty="0"/>
              <a:t>大阪・関西万博の</a:t>
            </a:r>
            <a:r>
              <a:rPr lang="ja-JP" altLang="en-US" sz="1200" dirty="0" smtClean="0"/>
              <a:t>開催</a:t>
            </a:r>
            <a:endParaRPr lang="en-US" altLang="ja-JP" sz="1200" dirty="0" smtClean="0"/>
          </a:p>
          <a:p>
            <a:pPr marL="72000" indent="-457200"/>
            <a:r>
              <a:rPr lang="ja-JP" altLang="en-US" sz="1200" dirty="0" smtClean="0"/>
              <a:t>・テクノロジーの進化</a:t>
            </a:r>
            <a:endParaRPr lang="en-US" altLang="ja-JP" sz="1200" dirty="0"/>
          </a:p>
          <a:p>
            <a:pPr marL="72000" indent="-457200"/>
            <a:endParaRPr lang="en-US" altLang="ja-JP" sz="1200" dirty="0">
              <a:solidFill>
                <a:srgbClr val="FF0000"/>
              </a:solidFill>
            </a:endParaRPr>
          </a:p>
          <a:p>
            <a:pPr marL="72000" indent="-457200"/>
            <a:endParaRPr lang="en-US" altLang="ja-JP" sz="1200" dirty="0"/>
          </a:p>
        </p:txBody>
      </p:sp>
      <p:sp>
        <p:nvSpPr>
          <p:cNvPr id="32" name="テキスト ボックス 31"/>
          <p:cNvSpPr txBox="1"/>
          <p:nvPr/>
        </p:nvSpPr>
        <p:spPr>
          <a:xfrm>
            <a:off x="6662743" y="2112025"/>
            <a:ext cx="2283994" cy="646331"/>
          </a:xfrm>
          <a:prstGeom prst="rect">
            <a:avLst/>
          </a:prstGeom>
          <a:noFill/>
          <a:ln>
            <a:noFill/>
          </a:ln>
        </p:spPr>
        <p:txBody>
          <a:bodyPr wrap="square" rtlCol="0">
            <a:spAutoFit/>
          </a:bodyPr>
          <a:lstStyle/>
          <a:p>
            <a:pPr marL="72000" lvl="0" indent="-457200">
              <a:defRPr/>
            </a:pPr>
            <a:r>
              <a:rPr lang="ja-JP" altLang="en-US" sz="1200" dirty="0"/>
              <a:t>・人口減少による空家・空地</a:t>
            </a:r>
            <a:r>
              <a:rPr lang="ja-JP" altLang="en-US" sz="1200" dirty="0" smtClean="0"/>
              <a:t>の</a:t>
            </a:r>
            <a:endParaRPr lang="en-US" altLang="ja-JP" sz="1200" dirty="0" smtClean="0"/>
          </a:p>
          <a:p>
            <a:pPr marL="72000" lvl="0" indent="-457200">
              <a:defRPr/>
            </a:pPr>
            <a:r>
              <a:rPr lang="ja-JP" altLang="en-US" sz="1200" dirty="0"/>
              <a:t>　</a:t>
            </a:r>
            <a:r>
              <a:rPr lang="ja-JP" altLang="en-US" sz="1200" dirty="0" smtClean="0"/>
              <a:t>増大</a:t>
            </a:r>
            <a:endParaRPr lang="en-US" altLang="ja-JP" sz="1200" dirty="0" smtClean="0"/>
          </a:p>
          <a:p>
            <a:pPr marL="72000" lvl="0" indent="-457200">
              <a:defRPr/>
            </a:pPr>
            <a:r>
              <a:rPr lang="ja-JP" altLang="en-US" sz="1200" dirty="0" smtClean="0"/>
              <a:t>・観光資源の不足</a:t>
            </a:r>
            <a:endParaRPr lang="en-US" altLang="ja-JP" sz="1200" dirty="0"/>
          </a:p>
        </p:txBody>
      </p:sp>
      <p:sp>
        <p:nvSpPr>
          <p:cNvPr id="35" name="テキスト ボックス 34"/>
          <p:cNvSpPr txBox="1"/>
          <p:nvPr/>
        </p:nvSpPr>
        <p:spPr>
          <a:xfrm>
            <a:off x="1043609" y="3580479"/>
            <a:ext cx="2099644" cy="830997"/>
          </a:xfrm>
          <a:prstGeom prst="rect">
            <a:avLst/>
          </a:prstGeom>
          <a:noFill/>
          <a:ln>
            <a:noFill/>
          </a:ln>
        </p:spPr>
        <p:txBody>
          <a:bodyPr wrap="square" rtlCol="0">
            <a:spAutoFit/>
          </a:bodyPr>
          <a:lstStyle/>
          <a:p>
            <a:pPr marL="72000" indent="-457200"/>
            <a:r>
              <a:rPr lang="ja-JP" altLang="en-US" sz="1200" dirty="0"/>
              <a:t>・歴史的なまちなみや伝統的な祭りなど魅力</a:t>
            </a:r>
            <a:r>
              <a:rPr lang="ja-JP" altLang="en-US" sz="1200" dirty="0" smtClean="0"/>
              <a:t>資源の</a:t>
            </a:r>
            <a:r>
              <a:rPr lang="ja-JP" altLang="en-US" sz="1200" dirty="0"/>
              <a:t>存在</a:t>
            </a:r>
            <a:endParaRPr lang="en-US" altLang="ja-JP" sz="1200" dirty="0"/>
          </a:p>
          <a:p>
            <a:pPr marL="72000" lvl="0" indent="-457200">
              <a:defRPr/>
            </a:pPr>
            <a:r>
              <a:rPr lang="ja-JP" altLang="en-US" sz="1200" dirty="0" smtClean="0"/>
              <a:t>・</a:t>
            </a:r>
            <a:r>
              <a:rPr lang="ja-JP" altLang="en-US" sz="1200" dirty="0"/>
              <a:t>大阪産（もん）、大阪製ブランド認証製品</a:t>
            </a:r>
            <a:endParaRPr lang="en-US" altLang="ja-JP" sz="1200" dirty="0"/>
          </a:p>
        </p:txBody>
      </p:sp>
      <p:sp>
        <p:nvSpPr>
          <p:cNvPr id="37" name="テキスト ボックス 36"/>
          <p:cNvSpPr txBox="1"/>
          <p:nvPr/>
        </p:nvSpPr>
        <p:spPr>
          <a:xfrm>
            <a:off x="3203846" y="3523217"/>
            <a:ext cx="3346515" cy="887966"/>
          </a:xfrm>
          <a:prstGeom prst="rect">
            <a:avLst/>
          </a:prstGeom>
          <a:noFill/>
          <a:ln>
            <a:solidFill>
              <a:schemeClr val="tx1"/>
            </a:solidFill>
          </a:ln>
        </p:spPr>
        <p:txBody>
          <a:bodyPr wrap="square" rtlCol="0">
            <a:noAutofit/>
          </a:bodyPr>
          <a:lstStyle/>
          <a:p>
            <a:pPr marL="72000" indent="-457200"/>
            <a:r>
              <a:rPr lang="ja-JP" altLang="en-US" sz="1200" dirty="0" smtClean="0"/>
              <a:t>・国際</a:t>
            </a:r>
            <a:r>
              <a:rPr lang="ja-JP" altLang="en-US" sz="1200" dirty="0"/>
              <a:t>エンターテイメント都市の</a:t>
            </a:r>
            <a:r>
              <a:rPr lang="ja-JP" altLang="en-US" sz="1200" dirty="0" smtClean="0"/>
              <a:t>創出</a:t>
            </a:r>
            <a:endParaRPr lang="en-US" altLang="ja-JP" sz="1200" dirty="0" smtClean="0"/>
          </a:p>
          <a:p>
            <a:pPr marL="72000" indent="-457200"/>
            <a:r>
              <a:rPr lang="ja-JP" altLang="en-US" sz="1200" dirty="0" smtClean="0"/>
              <a:t>・世界遺産を活かした観光の提案・発信</a:t>
            </a:r>
            <a:endParaRPr lang="en-US" altLang="ja-JP" sz="1200" dirty="0" smtClean="0"/>
          </a:p>
          <a:p>
            <a:pPr marL="72000" indent="-457200"/>
            <a:r>
              <a:rPr lang="ja-JP" altLang="en-US" sz="1200" dirty="0" smtClean="0"/>
              <a:t>・大阪特産品の掘り起し</a:t>
            </a:r>
            <a:r>
              <a:rPr lang="ja-JP" altLang="en-US" sz="1200" dirty="0"/>
              <a:t>・商品力向上・新商品開発</a:t>
            </a:r>
            <a:r>
              <a:rPr lang="ja-JP" altLang="en-US" sz="1200" dirty="0" smtClean="0"/>
              <a:t>と海外展開</a:t>
            </a:r>
            <a:endParaRPr lang="en-US" altLang="ja-JP" sz="1200" dirty="0"/>
          </a:p>
          <a:p>
            <a:pPr marL="72000" indent="-457200"/>
            <a:endParaRPr lang="en-US" altLang="ja-JP" sz="1200" dirty="0" smtClean="0"/>
          </a:p>
        </p:txBody>
      </p:sp>
      <p:sp>
        <p:nvSpPr>
          <p:cNvPr id="38" name="テキスト ボックス 37"/>
          <p:cNvSpPr txBox="1"/>
          <p:nvPr/>
        </p:nvSpPr>
        <p:spPr>
          <a:xfrm>
            <a:off x="3203847" y="4576724"/>
            <a:ext cx="3346514" cy="702279"/>
          </a:xfrm>
          <a:prstGeom prst="rect">
            <a:avLst/>
          </a:prstGeom>
          <a:noFill/>
          <a:ln>
            <a:solidFill>
              <a:schemeClr val="tx1"/>
            </a:solidFill>
          </a:ln>
        </p:spPr>
        <p:txBody>
          <a:bodyPr wrap="square" rtlCol="0">
            <a:noAutofit/>
          </a:bodyPr>
          <a:lstStyle/>
          <a:p>
            <a:pPr marL="72000" indent="-457200"/>
            <a:r>
              <a:rPr lang="ja-JP" altLang="en-US" sz="1200" dirty="0" smtClean="0"/>
              <a:t>・観光資源の魅力発信</a:t>
            </a:r>
            <a:endParaRPr lang="en-US" altLang="ja-JP" sz="1200" dirty="0" smtClean="0"/>
          </a:p>
          <a:p>
            <a:pPr marL="72000" indent="-457200"/>
            <a:r>
              <a:rPr lang="ja-JP" altLang="en-US" sz="1200" dirty="0" smtClean="0"/>
              <a:t>・外国人観光客</a:t>
            </a:r>
            <a:r>
              <a:rPr lang="ja-JP" altLang="en-US" sz="1200" dirty="0"/>
              <a:t>の受入環境</a:t>
            </a:r>
            <a:r>
              <a:rPr lang="ja-JP" altLang="en-US" sz="1200" dirty="0" smtClean="0"/>
              <a:t>整備</a:t>
            </a:r>
            <a:endParaRPr lang="en-US" altLang="ja-JP" sz="1200" dirty="0" smtClean="0"/>
          </a:p>
          <a:p>
            <a:pPr marL="72000" indent="-457200"/>
            <a:r>
              <a:rPr lang="ja-JP" altLang="en-US" sz="1200" dirty="0"/>
              <a:t>・スマートシティ推進に</a:t>
            </a:r>
            <a:r>
              <a:rPr lang="ja-JP" altLang="en-US" sz="1200" dirty="0" smtClean="0"/>
              <a:t>よる住民の</a:t>
            </a:r>
            <a:r>
              <a:rPr lang="en-US" altLang="ja-JP" sz="1200" dirty="0" smtClean="0"/>
              <a:t>QOL</a:t>
            </a:r>
            <a:r>
              <a:rPr lang="ja-JP" altLang="en-US" sz="1200" dirty="0" smtClean="0"/>
              <a:t>の向上</a:t>
            </a:r>
            <a:endParaRPr lang="en-US" altLang="ja-JP" sz="1200" dirty="0" smtClean="0"/>
          </a:p>
          <a:p>
            <a:pPr marL="72000" indent="-457200"/>
            <a:endParaRPr lang="en-US" altLang="ja-JP" sz="1200" dirty="0"/>
          </a:p>
        </p:txBody>
      </p:sp>
      <p:sp>
        <p:nvSpPr>
          <p:cNvPr id="40" name="テキスト ボックス 39"/>
          <p:cNvSpPr txBox="1"/>
          <p:nvPr/>
        </p:nvSpPr>
        <p:spPr>
          <a:xfrm>
            <a:off x="6600796" y="3529984"/>
            <a:ext cx="2318647" cy="881199"/>
          </a:xfrm>
          <a:prstGeom prst="rect">
            <a:avLst/>
          </a:prstGeom>
          <a:noFill/>
          <a:ln>
            <a:solidFill>
              <a:schemeClr val="tx1"/>
            </a:solidFill>
          </a:ln>
        </p:spPr>
        <p:txBody>
          <a:bodyPr wrap="square" rtlCol="0">
            <a:noAutofit/>
          </a:bodyPr>
          <a:lstStyle/>
          <a:p>
            <a:pPr marL="72000" indent="-457200"/>
            <a:endParaRPr lang="en-US" altLang="ja-JP" sz="1200" dirty="0" smtClean="0">
              <a:solidFill>
                <a:srgbClr val="FF0000"/>
              </a:solidFill>
            </a:endParaRPr>
          </a:p>
          <a:p>
            <a:pPr marL="72000" indent="-457200"/>
            <a:r>
              <a:rPr lang="ja-JP" altLang="en-US" sz="1200" dirty="0" smtClean="0"/>
              <a:t>・寺内町など埋もれた観光資源の発掘</a:t>
            </a:r>
            <a:endParaRPr lang="en-US" altLang="ja-JP" sz="1200" dirty="0"/>
          </a:p>
        </p:txBody>
      </p:sp>
      <p:sp>
        <p:nvSpPr>
          <p:cNvPr id="41" name="テキスト ボックス 40"/>
          <p:cNvSpPr txBox="1"/>
          <p:nvPr/>
        </p:nvSpPr>
        <p:spPr>
          <a:xfrm>
            <a:off x="6600795" y="4568364"/>
            <a:ext cx="2318647" cy="702280"/>
          </a:xfrm>
          <a:prstGeom prst="rect">
            <a:avLst/>
          </a:prstGeom>
          <a:noFill/>
          <a:ln>
            <a:solidFill>
              <a:schemeClr val="tx1"/>
            </a:solidFill>
          </a:ln>
        </p:spPr>
        <p:txBody>
          <a:bodyPr wrap="square" rtlCol="0">
            <a:noAutofit/>
          </a:bodyPr>
          <a:lstStyle/>
          <a:p>
            <a:pPr marL="72000" indent="-457200"/>
            <a:r>
              <a:rPr lang="ja-JP" altLang="en-US" sz="1200" dirty="0" smtClean="0"/>
              <a:t>・居住魅力の発信</a:t>
            </a:r>
            <a:endParaRPr lang="en-US" altLang="ja-JP" sz="1200" dirty="0" smtClean="0"/>
          </a:p>
          <a:p>
            <a:pPr marL="72000" indent="-457200"/>
            <a:r>
              <a:rPr lang="ja-JP" altLang="en-US" sz="1200" dirty="0" smtClean="0"/>
              <a:t>・</a:t>
            </a:r>
            <a:r>
              <a:rPr lang="ja-JP" altLang="en-US" sz="1200" dirty="0"/>
              <a:t>空家の多様な活用</a:t>
            </a:r>
            <a:endParaRPr lang="en-US" altLang="ja-JP" sz="1200" dirty="0" smtClean="0"/>
          </a:p>
          <a:p>
            <a:pPr marL="72000" indent="-457200"/>
            <a:r>
              <a:rPr lang="ja-JP" altLang="en-US" sz="1200" dirty="0" smtClean="0"/>
              <a:t>・公共施設を活用した観光の提案</a:t>
            </a:r>
            <a:endParaRPr lang="en-US" altLang="ja-JP" sz="1200" dirty="0"/>
          </a:p>
        </p:txBody>
      </p:sp>
      <p:sp>
        <p:nvSpPr>
          <p:cNvPr id="44" name="角丸四角形 43"/>
          <p:cNvSpPr/>
          <p:nvPr/>
        </p:nvSpPr>
        <p:spPr>
          <a:xfrm>
            <a:off x="793987" y="4542183"/>
            <a:ext cx="2349265" cy="71020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弱</a:t>
            </a:r>
            <a:endParaRPr lang="en-US" altLang="ja-JP" sz="1400" b="1" dirty="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28527" y="4285061"/>
            <a:ext cx="345269"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043608" y="4590091"/>
            <a:ext cx="2268349" cy="646331"/>
          </a:xfrm>
          <a:prstGeom prst="rect">
            <a:avLst/>
          </a:prstGeom>
          <a:noFill/>
          <a:ln>
            <a:noFill/>
          </a:ln>
        </p:spPr>
        <p:txBody>
          <a:bodyPr wrap="square" rtlCol="0">
            <a:spAutoFit/>
          </a:bodyPr>
          <a:lstStyle/>
          <a:p>
            <a:pPr marL="72000" lvl="0" indent="-457200">
              <a:defRPr/>
            </a:pPr>
            <a:r>
              <a:rPr lang="ja-JP" altLang="en-US" sz="1200" dirty="0" smtClean="0"/>
              <a:t>・都市魅力の</a:t>
            </a:r>
            <a:r>
              <a:rPr lang="en-US" altLang="ja-JP" sz="1200" dirty="0" smtClean="0"/>
              <a:t>PR</a:t>
            </a:r>
            <a:r>
              <a:rPr lang="ja-JP" altLang="en-US" sz="1200" dirty="0"/>
              <a:t>の</a:t>
            </a:r>
            <a:r>
              <a:rPr lang="ja-JP" altLang="en-US" sz="1200" dirty="0" smtClean="0"/>
              <a:t>弱さ</a:t>
            </a:r>
            <a:endParaRPr lang="en-US" altLang="ja-JP" sz="1200" dirty="0" smtClean="0"/>
          </a:p>
          <a:p>
            <a:pPr marL="72000" indent="-457200">
              <a:defRPr/>
            </a:pPr>
            <a:r>
              <a:rPr lang="ja-JP" altLang="en-US" sz="1200" dirty="0" smtClean="0"/>
              <a:t>・外国人の受入体制が不十分</a:t>
            </a:r>
            <a:endParaRPr lang="en-US" altLang="ja-JP" sz="1200" b="1" u="sng" dirty="0">
              <a:solidFill>
                <a:srgbClr val="0070C0"/>
              </a:solidFill>
            </a:endParaRPr>
          </a:p>
          <a:p>
            <a:pPr marL="72000" lvl="0" indent="-457200">
              <a:defRPr/>
            </a:pPr>
            <a:r>
              <a:rPr lang="ja-JP" altLang="en-US" sz="1200" dirty="0" smtClean="0"/>
              <a:t>・住民の高齢化、施設の老朽化</a:t>
            </a:r>
            <a:endParaRPr lang="en-US" altLang="ja-JP" sz="1200" dirty="0"/>
          </a:p>
        </p:txBody>
      </p:sp>
      <p:sp>
        <p:nvSpPr>
          <p:cNvPr id="46" name="テキスト ボックス 45"/>
          <p:cNvSpPr txBox="1"/>
          <p:nvPr/>
        </p:nvSpPr>
        <p:spPr>
          <a:xfrm>
            <a:off x="0" y="1432178"/>
            <a:ext cx="2573506" cy="307777"/>
          </a:xfrm>
          <a:prstGeom prst="rect">
            <a:avLst/>
          </a:prstGeom>
          <a:noFill/>
        </p:spPr>
        <p:txBody>
          <a:bodyPr wrap="square" rtlCol="0">
            <a:spAutoFit/>
          </a:bodyPr>
          <a:lstStyle/>
          <a:p>
            <a:r>
              <a:rPr kumimoji="1" lang="ja-JP" altLang="en-US" sz="1400" b="1" dirty="0" smtClean="0"/>
              <a:t>＜関連する</a:t>
            </a:r>
            <a:r>
              <a:rPr kumimoji="1" lang="en-US" altLang="ja-JP" sz="1400" b="1" dirty="0" smtClean="0"/>
              <a:t>SDG</a:t>
            </a:r>
            <a:r>
              <a:rPr kumimoji="1" lang="ja-JP" altLang="en-US" sz="1400" b="1" dirty="0" err="1" smtClean="0"/>
              <a:t>ｓ</a:t>
            </a:r>
            <a:r>
              <a:rPr kumimoji="1" lang="ja-JP" altLang="en-US" sz="1400" b="1" dirty="0" smtClean="0"/>
              <a:t>のゴール＞</a:t>
            </a:r>
            <a:endParaRPr kumimoji="1" lang="ja-JP" altLang="en-US" sz="1400" b="1" dirty="0"/>
          </a:p>
        </p:txBody>
      </p:sp>
      <p:sp>
        <p:nvSpPr>
          <p:cNvPr id="8" name="角丸四角形 7"/>
          <p:cNvSpPr/>
          <p:nvPr/>
        </p:nvSpPr>
        <p:spPr>
          <a:xfrm>
            <a:off x="6404320" y="215292"/>
            <a:ext cx="2448272" cy="58597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a:t>
            </a:r>
            <a:r>
              <a:rPr lang="ja-JP" altLang="en-US" sz="1400" b="1" dirty="0" smtClean="0"/>
              <a:t>構築</a:t>
            </a:r>
            <a:endParaRPr kumimoji="1" lang="ja-JP" altLang="en-US" dirty="0"/>
          </a:p>
        </p:txBody>
      </p:sp>
      <p:sp>
        <p:nvSpPr>
          <p:cNvPr id="4" name="正方形/長方形 3"/>
          <p:cNvSpPr/>
          <p:nvPr/>
        </p:nvSpPr>
        <p:spPr>
          <a:xfrm>
            <a:off x="8473472"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63</a:t>
            </a:fld>
            <a:endParaRPr lang="ja-JP" altLang="en-US" dirty="0">
              <a:solidFill>
                <a:prstClr val="black"/>
              </a:solidFill>
            </a:endParaRPr>
          </a:p>
        </p:txBody>
      </p:sp>
      <p:pic>
        <p:nvPicPr>
          <p:cNvPr id="57" name="Picture 9"/>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6657" y="1965205"/>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7616" y="2400001"/>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図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565" y="1965205"/>
            <a:ext cx="360000" cy="360000"/>
          </a:xfrm>
          <a:prstGeom prst="rect">
            <a:avLst/>
          </a:prstGeom>
        </p:spPr>
      </p:pic>
      <p:pic>
        <p:nvPicPr>
          <p:cNvPr id="60" name="図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1413" y="1957281"/>
            <a:ext cx="360000" cy="360000"/>
          </a:xfrm>
          <a:prstGeom prst="rect">
            <a:avLst/>
          </a:prstGeom>
        </p:spPr>
      </p:pic>
      <p:pic>
        <p:nvPicPr>
          <p:cNvPr id="61" name="図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916" y="2387508"/>
            <a:ext cx="360000" cy="360000"/>
          </a:xfrm>
          <a:prstGeom prst="rect">
            <a:avLst/>
          </a:prstGeom>
        </p:spPr>
      </p:pic>
      <p:pic>
        <p:nvPicPr>
          <p:cNvPr id="62" name="図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8179" y="2404641"/>
            <a:ext cx="360000" cy="360000"/>
          </a:xfrm>
          <a:prstGeom prst="rect">
            <a:avLst/>
          </a:prstGeom>
        </p:spPr>
      </p:pic>
      <p:pic>
        <p:nvPicPr>
          <p:cNvPr id="63" name="図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611" y="1985498"/>
            <a:ext cx="360000" cy="360000"/>
          </a:xfrm>
          <a:prstGeom prst="rect">
            <a:avLst/>
          </a:prstGeom>
        </p:spPr>
      </p:pic>
    </p:spTree>
    <p:extLst>
      <p:ext uri="{BB962C8B-B14F-4D97-AF65-F5344CB8AC3E}">
        <p14:creationId xmlns:p14="http://schemas.microsoft.com/office/powerpoint/2010/main" val="23815371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95535" y="2166557"/>
            <a:ext cx="8443502" cy="2246769"/>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）定住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魅力の強化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森記念財団の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の都市総合力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ランキング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」（居住部門）に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おいて、大阪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は、アジアでは東京、福岡に次いで高い評価となっています。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また、大阪には創意工夫のまち、人情にあふれるまちという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評価や、大都市にもかかわらず、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比較的職住近接し、通勤時間が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短い、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衣食住の物価が安いといった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利点も指摘されています。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その一方で、大阪は、全国的に見ると転入超過ですが、東京圏に対しては転出超過が続いています。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れを受け、大阪府では、府の魅力発信や、子育て世代が住みやすいまちづくり、住民の利便性を高めるための府内全域の交通等インフラの充実など、大阪という都市の定住魅力を高め、東京圏への人口流出を防ぐ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829269427"/>
              </p:ext>
            </p:extLst>
          </p:nvPr>
        </p:nvGraphicFramePr>
        <p:xfrm>
          <a:off x="755577" y="4739085"/>
          <a:ext cx="4608511" cy="1717699"/>
        </p:xfrm>
        <a:graphic>
          <a:graphicData uri="http://schemas.openxmlformats.org/drawingml/2006/table">
            <a:tbl>
              <a:tblPr firstRow="1" bandRow="1">
                <a:tableStyleId>{5C22544A-7EE6-4342-B048-85BDC9FD1C3A}</a:tableStyleId>
              </a:tblPr>
              <a:tblGrid>
                <a:gridCol w="536058">
                  <a:extLst>
                    <a:ext uri="{9D8B030D-6E8A-4147-A177-3AD203B41FA5}">
                      <a16:colId xmlns:a16="http://schemas.microsoft.com/office/drawing/2014/main" val="20000"/>
                    </a:ext>
                  </a:extLst>
                </a:gridCol>
                <a:gridCol w="1048117">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tblGrid>
              <a:tr h="346099">
                <a:tc>
                  <a:txBody>
                    <a:bodyPr/>
                    <a:lstStyle/>
                    <a:p>
                      <a:pPr algn="ctr"/>
                      <a:r>
                        <a:rPr kumimoji="1" lang="ja-JP" altLang="en-US" sz="1200" dirty="0" smtClean="0"/>
                        <a:t>順位</a:t>
                      </a:r>
                      <a:endParaRPr kumimoji="1" lang="ja-JP" alt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kumimoji="1" lang="ja-JP" altLang="en-US" sz="1200" dirty="0" smtClean="0"/>
                        <a:t>都市名</a:t>
                      </a:r>
                      <a:endParaRPr kumimoji="1" lang="ja-JP" altLang="en-US" sz="1200" dirty="0"/>
                    </a:p>
                  </a:txBody>
                  <a:tcPr>
                    <a:lnT w="12700" cap="flat" cmpd="sng" algn="ctr">
                      <a:solidFill>
                        <a:schemeClr val="tx1"/>
                      </a:solidFill>
                      <a:prstDash val="solid"/>
                      <a:round/>
                      <a:headEnd type="none" w="med" len="med"/>
                      <a:tailEnd type="none" w="med" len="med"/>
                    </a:lnT>
                  </a:tcPr>
                </a:tc>
                <a:tc>
                  <a:txBody>
                    <a:bodyPr/>
                    <a:lstStyle/>
                    <a:p>
                      <a:pPr algn="ctr"/>
                      <a:r>
                        <a:rPr kumimoji="1" lang="ja-JP" altLang="en-US" sz="1200" dirty="0" smtClean="0"/>
                        <a:t>得点</a:t>
                      </a:r>
                      <a:endParaRPr kumimoji="1" lang="ja-JP" altLang="en-US"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kumimoji="1" lang="ja-JP" altLang="en-US" sz="1200" dirty="0" smtClean="0"/>
                        <a:t>順位</a:t>
                      </a:r>
                      <a:endParaRPr kumimoji="1" lang="ja-JP" alt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kumimoji="1" lang="ja-JP" altLang="en-US" sz="1200" dirty="0" smtClean="0"/>
                        <a:t>都市名</a:t>
                      </a:r>
                      <a:endParaRPr kumimoji="1" lang="ja-JP" altLang="en-US" sz="1200" dirty="0"/>
                    </a:p>
                  </a:txBody>
                  <a:tcPr>
                    <a:lnT w="12700" cap="flat" cmpd="sng" algn="ctr">
                      <a:solidFill>
                        <a:schemeClr val="tx1"/>
                      </a:solidFill>
                      <a:prstDash val="solid"/>
                      <a:round/>
                      <a:headEnd type="none" w="med" len="med"/>
                      <a:tailEnd type="none" w="med" len="med"/>
                    </a:lnT>
                  </a:tcPr>
                </a:tc>
                <a:tc>
                  <a:txBody>
                    <a:bodyPr/>
                    <a:lstStyle/>
                    <a:p>
                      <a:pPr algn="ctr"/>
                      <a:r>
                        <a:rPr kumimoji="1" lang="ja-JP" altLang="en-US" sz="1200" dirty="0" smtClean="0"/>
                        <a:t>得点</a:t>
                      </a:r>
                      <a:endParaRPr kumimoji="1" lang="ja-JP" altLang="en-US"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15032">
                <a:tc>
                  <a:txBody>
                    <a:bodyPr/>
                    <a:lstStyle/>
                    <a:p>
                      <a:pPr algn="ctr"/>
                      <a:r>
                        <a:rPr kumimoji="1" lang="en-US" altLang="ja-JP" sz="1200" dirty="0" smtClean="0"/>
                        <a:t>1</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r>
                        <a:rPr kumimoji="1" lang="ja-JP" altLang="en-US" sz="1200" dirty="0" smtClean="0"/>
                        <a:t>ベルリン</a:t>
                      </a:r>
                      <a:endParaRPr kumimoji="1" lang="ja-JP" altLang="en-US" sz="1200" dirty="0"/>
                    </a:p>
                  </a:txBody>
                  <a:tcPr/>
                </a:tc>
                <a:tc>
                  <a:txBody>
                    <a:bodyPr/>
                    <a:lstStyle/>
                    <a:p>
                      <a:pPr algn="r"/>
                      <a:r>
                        <a:rPr kumimoji="1" lang="en-US" altLang="ja-JP" sz="1200" dirty="0" smtClean="0"/>
                        <a:t>384.5</a:t>
                      </a:r>
                      <a:endParaRPr kumimoji="1" lang="ja-JP" altLang="en-US" sz="1200" dirty="0"/>
                    </a:p>
                  </a:txBody>
                  <a:tcPr>
                    <a:lnR w="12700" cap="flat" cmpd="sng" algn="ctr">
                      <a:solidFill>
                        <a:schemeClr val="tx1"/>
                      </a:solidFill>
                      <a:prstDash val="solid"/>
                      <a:round/>
                      <a:headEnd type="none" w="med" len="med"/>
                      <a:tailEnd type="none" w="med" len="med"/>
                    </a:lnR>
                  </a:tcPr>
                </a:tc>
                <a:tc>
                  <a:txBody>
                    <a:bodyPr/>
                    <a:lstStyle/>
                    <a:p>
                      <a:pPr algn="ctr"/>
                      <a:r>
                        <a:rPr kumimoji="1" lang="en-US" altLang="ja-JP" sz="1200" dirty="0" smtClean="0"/>
                        <a:t>9</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r>
                        <a:rPr kumimoji="1" lang="ja-JP" altLang="en-US" sz="1200" dirty="0" smtClean="0"/>
                        <a:t>東京</a:t>
                      </a:r>
                      <a:endParaRPr kumimoji="1" lang="ja-JP" altLang="en-US" sz="1200" dirty="0"/>
                    </a:p>
                  </a:txBody>
                  <a:tcPr/>
                </a:tc>
                <a:tc>
                  <a:txBody>
                    <a:bodyPr/>
                    <a:lstStyle/>
                    <a:p>
                      <a:pPr algn="r"/>
                      <a:r>
                        <a:rPr kumimoji="1" lang="en-US" altLang="ja-JP" sz="1200" dirty="0" smtClean="0"/>
                        <a:t>358.5</a:t>
                      </a:r>
                      <a:endParaRPr kumimoji="1" lang="ja-JP" altLang="en-US" sz="12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98264">
                <a:tc>
                  <a:txBody>
                    <a:bodyPr/>
                    <a:lstStyle/>
                    <a:p>
                      <a:pPr algn="ctr"/>
                      <a:r>
                        <a:rPr kumimoji="1" lang="en-US" altLang="ja-JP" sz="1200" dirty="0" smtClean="0"/>
                        <a:t>2</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アムステルダム</a:t>
                      </a:r>
                    </a:p>
                  </a:txBody>
                  <a:tcPr/>
                </a:tc>
                <a:tc>
                  <a:txBody>
                    <a:bodyPr/>
                    <a:lstStyle/>
                    <a:p>
                      <a:pPr algn="r"/>
                      <a:r>
                        <a:rPr kumimoji="1" lang="en-US" altLang="ja-JP" sz="1200" dirty="0" smtClean="0"/>
                        <a:t>369.2</a:t>
                      </a:r>
                      <a:endParaRPr kumimoji="1" lang="ja-JP" altLang="en-US" sz="1200" dirty="0"/>
                    </a:p>
                  </a:txBody>
                  <a:tcPr>
                    <a:lnR w="12700" cap="flat" cmpd="sng" algn="ctr">
                      <a:solidFill>
                        <a:schemeClr val="tx1"/>
                      </a:solidFill>
                      <a:prstDash val="solid"/>
                      <a:round/>
                      <a:headEnd type="none" w="med" len="med"/>
                      <a:tailEnd type="none" w="med" len="med"/>
                    </a:lnR>
                  </a:tcPr>
                </a:tc>
                <a:tc>
                  <a:txBody>
                    <a:bodyPr/>
                    <a:lstStyle/>
                    <a:p>
                      <a:pPr algn="ctr"/>
                      <a:r>
                        <a:rPr kumimoji="1" lang="en-US" altLang="ja-JP" sz="1200" b="0" dirty="0" smtClean="0"/>
                        <a:t>16</a:t>
                      </a:r>
                      <a:endParaRPr kumimoji="1" lang="ja-JP" altLang="en-US" sz="1200" b="0" dirty="0"/>
                    </a:p>
                  </a:txBody>
                  <a:tcPr>
                    <a:lnL w="12700" cap="flat" cmpd="sng" algn="ctr">
                      <a:solidFill>
                        <a:schemeClr val="tx1"/>
                      </a:solidFill>
                      <a:prstDash val="solid"/>
                      <a:round/>
                      <a:headEnd type="none" w="med" len="med"/>
                      <a:tailEnd type="none" w="med" len="med"/>
                    </a:lnL>
                  </a:tcPr>
                </a:tc>
                <a:tc>
                  <a:txBody>
                    <a:bodyPr/>
                    <a:lstStyle/>
                    <a:p>
                      <a:r>
                        <a:rPr kumimoji="1" lang="ja-JP" altLang="en-US" sz="1200" b="0" dirty="0" smtClean="0"/>
                        <a:t>福岡</a:t>
                      </a:r>
                      <a:endParaRPr kumimoji="1" lang="ja-JP" altLang="en-US" sz="1200" b="0" dirty="0"/>
                    </a:p>
                  </a:txBody>
                  <a:tcPr/>
                </a:tc>
                <a:tc>
                  <a:txBody>
                    <a:bodyPr/>
                    <a:lstStyle/>
                    <a:p>
                      <a:pPr algn="r"/>
                      <a:r>
                        <a:rPr kumimoji="1" lang="en-US" altLang="ja-JP" sz="1200" b="0" dirty="0" smtClean="0"/>
                        <a:t>342.1</a:t>
                      </a:r>
                      <a:endParaRPr kumimoji="1" lang="ja-JP" altLang="en-US" sz="1200" b="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81496">
                <a:tc>
                  <a:txBody>
                    <a:bodyPr/>
                    <a:lstStyle/>
                    <a:p>
                      <a:pPr algn="ctr"/>
                      <a:r>
                        <a:rPr kumimoji="1" lang="en-US" altLang="ja-JP" sz="1200" dirty="0" smtClean="0"/>
                        <a:t>3</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トロント</a:t>
                      </a:r>
                    </a:p>
                  </a:txBody>
                  <a:tcPr/>
                </a:tc>
                <a:tc>
                  <a:txBody>
                    <a:bodyPr/>
                    <a:lstStyle/>
                    <a:p>
                      <a:pPr algn="r"/>
                      <a:r>
                        <a:rPr kumimoji="1" lang="en-US" altLang="ja-JP" sz="1200" dirty="0" smtClean="0"/>
                        <a:t>369.2</a:t>
                      </a:r>
                      <a:endParaRPr kumimoji="1" lang="ja-JP" altLang="en-US" sz="1200" dirty="0"/>
                    </a:p>
                  </a:txBody>
                  <a:tcPr>
                    <a:lnR w="12700" cap="flat" cmpd="sng" algn="ctr">
                      <a:solidFill>
                        <a:schemeClr val="tx1"/>
                      </a:solidFill>
                      <a:prstDash val="solid"/>
                      <a:round/>
                      <a:headEnd type="none" w="med" len="med"/>
                      <a:tailEnd type="none" w="med" len="med"/>
                    </a:lnR>
                  </a:tcPr>
                </a:tc>
                <a:tc>
                  <a:txBody>
                    <a:bodyPr/>
                    <a:lstStyle/>
                    <a:p>
                      <a:pPr algn="ctr"/>
                      <a:r>
                        <a:rPr kumimoji="1" lang="en-US" altLang="ja-JP" sz="1200" dirty="0" smtClean="0"/>
                        <a:t>17</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r>
                        <a:rPr kumimoji="1" lang="ja-JP" altLang="en-US" sz="1200" dirty="0" smtClean="0"/>
                        <a:t>大阪</a:t>
                      </a:r>
                      <a:endParaRPr kumimoji="1" lang="ja-JP" altLang="en-US" sz="1200" dirty="0"/>
                    </a:p>
                  </a:txBody>
                  <a:tcPr/>
                </a:tc>
                <a:tc>
                  <a:txBody>
                    <a:bodyPr/>
                    <a:lstStyle/>
                    <a:p>
                      <a:pPr algn="r"/>
                      <a:r>
                        <a:rPr kumimoji="1" lang="en-US" altLang="ja-JP" sz="1200" dirty="0" smtClean="0"/>
                        <a:t>341.0</a:t>
                      </a:r>
                      <a:endParaRPr kumimoji="1" lang="ja-JP" altLang="en-US" sz="12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64728">
                <a:tc>
                  <a:txBody>
                    <a:bodyPr/>
                    <a:lstStyle/>
                    <a:p>
                      <a:pPr algn="ctr"/>
                      <a:r>
                        <a:rPr kumimoji="1" lang="en-US" altLang="ja-JP" sz="1200" dirty="0" smtClean="0"/>
                        <a:t>4</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r>
                        <a:rPr kumimoji="1" lang="ja-JP" altLang="en-US" sz="1200" dirty="0" smtClean="0"/>
                        <a:t>バルセロナ</a:t>
                      </a:r>
                      <a:endParaRPr kumimoji="1" lang="ja-JP" altLang="en-US" sz="1200" dirty="0"/>
                    </a:p>
                  </a:txBody>
                  <a:tcPr/>
                </a:tc>
                <a:tc>
                  <a:txBody>
                    <a:bodyPr/>
                    <a:lstStyle/>
                    <a:p>
                      <a:pPr algn="r"/>
                      <a:r>
                        <a:rPr kumimoji="1" lang="en-US" altLang="ja-JP" sz="1200" dirty="0" smtClean="0"/>
                        <a:t>368.9</a:t>
                      </a:r>
                      <a:endParaRPr kumimoji="1" lang="ja-JP" altLang="en-US" sz="1200" dirty="0"/>
                    </a:p>
                  </a:txBody>
                  <a:tcPr>
                    <a:lnR w="12700" cap="flat" cmpd="sng" algn="ctr">
                      <a:solidFill>
                        <a:schemeClr val="tx1"/>
                      </a:solidFill>
                      <a:prstDash val="solid"/>
                      <a:round/>
                      <a:headEnd type="none" w="med" len="med"/>
                      <a:tailEnd type="none" w="med" len="med"/>
                    </a:lnR>
                  </a:tcPr>
                </a:tc>
                <a:tc>
                  <a:txBody>
                    <a:bodyPr/>
                    <a:lstStyle/>
                    <a:p>
                      <a:pPr algn="ctr"/>
                      <a:r>
                        <a:rPr kumimoji="1" lang="en-US" altLang="ja-JP" sz="1200" dirty="0" smtClean="0"/>
                        <a:t>18</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r>
                        <a:rPr kumimoji="1" lang="ja-JP" altLang="en-US" sz="1200" dirty="0" smtClean="0"/>
                        <a:t>ｸｱﾗﾙﾝﾌﾟｰﾙ</a:t>
                      </a:r>
                      <a:endParaRPr kumimoji="1" lang="ja-JP" altLang="en-US" sz="1200" dirty="0"/>
                    </a:p>
                  </a:txBody>
                  <a:tcPr/>
                </a:tc>
                <a:tc>
                  <a:txBody>
                    <a:bodyPr/>
                    <a:lstStyle/>
                    <a:p>
                      <a:pPr algn="r"/>
                      <a:r>
                        <a:rPr kumimoji="1" lang="en-US" altLang="ja-JP" sz="1200" dirty="0" smtClean="0"/>
                        <a:t>336.0</a:t>
                      </a:r>
                      <a:endParaRPr kumimoji="1" lang="ja-JP" altLang="en-US" sz="12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219968">
                <a:tc>
                  <a:txBody>
                    <a:bodyPr/>
                    <a:lstStyle/>
                    <a:p>
                      <a:pPr algn="ctr"/>
                      <a:r>
                        <a:rPr kumimoji="1" lang="en-US" altLang="ja-JP" sz="1200" dirty="0" smtClean="0"/>
                        <a:t>5</a:t>
                      </a:r>
                      <a:endParaRPr kumimoji="1" lang="ja-JP" altLang="en-US" sz="12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kumimoji="1" lang="ja-JP" altLang="en-US" sz="1200" dirty="0" smtClean="0"/>
                        <a:t>マドリード</a:t>
                      </a:r>
                      <a:endParaRPr kumimoji="1" lang="ja-JP" altLang="en-US" sz="1200" dirty="0"/>
                    </a:p>
                  </a:txBody>
                  <a:tcPr>
                    <a:lnB w="12700" cap="flat" cmpd="sng" algn="ctr">
                      <a:solidFill>
                        <a:schemeClr val="tx1"/>
                      </a:solidFill>
                      <a:prstDash val="solid"/>
                      <a:round/>
                      <a:headEnd type="none" w="med" len="med"/>
                      <a:tailEnd type="none" w="med" len="med"/>
                    </a:lnB>
                  </a:tcPr>
                </a:tc>
                <a:tc>
                  <a:txBody>
                    <a:bodyPr/>
                    <a:lstStyle/>
                    <a:p>
                      <a:pPr algn="r"/>
                      <a:r>
                        <a:rPr kumimoji="1" lang="en-US" altLang="ja-JP" sz="1200" dirty="0" smtClean="0"/>
                        <a:t>368.0</a:t>
                      </a:r>
                      <a:endParaRPr kumimoji="1" lang="ja-JP" altLang="en-US" sz="12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t>22</a:t>
                      </a:r>
                      <a:endParaRPr kumimoji="1" lang="ja-JP" altLang="en-US" sz="12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kumimoji="1" lang="ja-JP" altLang="en-US" sz="1200" dirty="0" smtClean="0"/>
                        <a:t>シンガポール</a:t>
                      </a:r>
                      <a:endParaRPr kumimoji="1" lang="ja-JP" altLang="en-US" sz="1200" dirty="0"/>
                    </a:p>
                  </a:txBody>
                  <a:tcPr>
                    <a:lnB w="12700" cap="flat" cmpd="sng" algn="ctr">
                      <a:solidFill>
                        <a:schemeClr val="tx1"/>
                      </a:solidFill>
                      <a:prstDash val="solid"/>
                      <a:round/>
                      <a:headEnd type="none" w="med" len="med"/>
                      <a:tailEnd type="none" w="med" len="med"/>
                    </a:lnB>
                  </a:tcPr>
                </a:tc>
                <a:tc>
                  <a:txBody>
                    <a:bodyPr/>
                    <a:lstStyle/>
                    <a:p>
                      <a:pPr algn="r"/>
                      <a:r>
                        <a:rPr kumimoji="1" lang="en-US" altLang="ja-JP" sz="1200" dirty="0" smtClean="0"/>
                        <a:t>320.2</a:t>
                      </a:r>
                      <a:endParaRPr kumimoji="1" lang="ja-JP" altLang="en-US" sz="12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1" name="正方形/長方形 10"/>
          <p:cNvSpPr/>
          <p:nvPr/>
        </p:nvSpPr>
        <p:spPr>
          <a:xfrm>
            <a:off x="683568" y="6539293"/>
            <a:ext cx="4572000" cy="200055"/>
          </a:xfrm>
          <a:prstGeom prst="rect">
            <a:avLst/>
          </a:prstGeom>
        </p:spPr>
        <p:txBody>
          <a:bodyPr>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記念</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財団「世界</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の都市総合力</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ランキング</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」（分野別ランキング）</a:t>
            </a:r>
            <a:endParaRPr lang="ja-JP" altLang="en-US" sz="700" dirty="0"/>
          </a:p>
        </p:txBody>
      </p:sp>
      <p:sp>
        <p:nvSpPr>
          <p:cNvPr id="12" name="テキスト ボックス 11"/>
          <p:cNvSpPr txBox="1"/>
          <p:nvPr/>
        </p:nvSpPr>
        <p:spPr>
          <a:xfrm>
            <a:off x="683568" y="4437120"/>
            <a:ext cx="3384260"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世界の都市総合力ランキング</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居住部門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13" name="テキスト ボックス 12"/>
          <p:cNvSpPr txBox="1"/>
          <p:nvPr/>
        </p:nvSpPr>
        <p:spPr>
          <a:xfrm>
            <a:off x="5508109" y="4437120"/>
            <a:ext cx="2292615"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大阪の魅力（戻りたい理由）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508104" y="6642564"/>
            <a:ext cx="4572000" cy="200055"/>
          </a:xfrm>
          <a:prstGeom prst="rect">
            <a:avLst/>
          </a:prstGeom>
        </p:spPr>
        <p:txBody>
          <a:bodyPr>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出典：大阪府「大阪・関西</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700" dirty="0"/>
          </a:p>
        </p:txBody>
      </p:sp>
      <p:sp>
        <p:nvSpPr>
          <p:cNvPr id="24" name="正方形/長方形 23"/>
          <p:cNvSpPr/>
          <p:nvPr/>
        </p:nvSpPr>
        <p:spPr>
          <a:xfrm>
            <a:off x="378097" y="620688"/>
            <a:ext cx="8460940" cy="1152128"/>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来阪外国人：</a:t>
            </a:r>
            <a:r>
              <a:rPr lang="en-US" altLang="ja-JP" sz="1400" b="1" dirty="0" smtClean="0">
                <a:solidFill>
                  <a:schemeClr val="tx1"/>
                </a:solidFill>
              </a:rPr>
              <a:t>1,142</a:t>
            </a:r>
            <a:r>
              <a:rPr lang="ja-JP" altLang="en-US" sz="1400" b="1" dirty="0" smtClean="0">
                <a:solidFill>
                  <a:schemeClr val="tx1"/>
                </a:solidFill>
              </a:rPr>
              <a:t>万人（</a:t>
            </a:r>
            <a:r>
              <a:rPr lang="en-US" altLang="ja-JP" sz="1400" b="1" dirty="0" smtClean="0">
                <a:solidFill>
                  <a:schemeClr val="tx1"/>
                </a:solidFill>
              </a:rPr>
              <a:t>2018</a:t>
            </a:r>
            <a:r>
              <a:rPr lang="ja-JP" altLang="en-US" sz="1400" b="1" dirty="0" smtClean="0">
                <a:solidFill>
                  <a:schemeClr val="tx1"/>
                </a:solidFill>
              </a:rPr>
              <a:t>年）➡　</a:t>
            </a:r>
            <a:r>
              <a:rPr lang="en-US" altLang="ja-JP" sz="1400" b="1" dirty="0" smtClean="0">
                <a:solidFill>
                  <a:schemeClr val="tx1"/>
                </a:solidFill>
              </a:rPr>
              <a:t>1,300</a:t>
            </a:r>
            <a:r>
              <a:rPr lang="ja-JP" altLang="en-US" sz="1400" b="1" dirty="0" smtClean="0">
                <a:solidFill>
                  <a:schemeClr val="tx1"/>
                </a:solidFill>
              </a:rPr>
              <a:t>万人</a:t>
            </a:r>
            <a:r>
              <a:rPr lang="en-US" altLang="ja-JP" sz="1400" b="1" dirty="0" smtClean="0">
                <a:solidFill>
                  <a:schemeClr val="tx1"/>
                </a:solidFill>
              </a:rPr>
              <a:t>【2020</a:t>
            </a:r>
            <a:r>
              <a:rPr lang="ja-JP" altLang="en-US" sz="1400" b="1" dirty="0" smtClean="0">
                <a:solidFill>
                  <a:schemeClr val="tx1"/>
                </a:solidFill>
              </a:rPr>
              <a:t>年まで</a:t>
            </a:r>
            <a:r>
              <a:rPr lang="en-US" altLang="ja-JP" sz="1400" b="1" dirty="0" smtClean="0">
                <a:solidFill>
                  <a:schemeClr val="tx1"/>
                </a:solidFill>
              </a:rPr>
              <a:t>】</a:t>
            </a:r>
          </a:p>
          <a:p>
            <a:r>
              <a:rPr lang="ja-JP" altLang="en-US" sz="1400" dirty="0" smtClean="0">
                <a:solidFill>
                  <a:schemeClr val="tx1"/>
                </a:solidFill>
              </a:rPr>
              <a:t>〇</a:t>
            </a:r>
            <a:r>
              <a:rPr lang="ja-JP" altLang="en-US" sz="1400" b="1" dirty="0">
                <a:solidFill>
                  <a:schemeClr val="tx1"/>
                </a:solidFill>
              </a:rPr>
              <a:t>　転入超過率（対全　国）：</a:t>
            </a:r>
            <a:r>
              <a:rPr lang="en-US" altLang="ja-JP" sz="1400" b="1" dirty="0">
                <a:solidFill>
                  <a:schemeClr val="tx1"/>
                </a:solidFill>
              </a:rPr>
              <a:t>0.06</a:t>
            </a:r>
            <a:r>
              <a:rPr lang="ja-JP" altLang="en-US" sz="1400" b="1" dirty="0">
                <a:solidFill>
                  <a:schemeClr val="tx1"/>
                </a:solidFill>
              </a:rPr>
              <a:t>％（</a:t>
            </a:r>
            <a:r>
              <a:rPr lang="en-US" altLang="ja-JP" sz="1400" b="1" dirty="0">
                <a:solidFill>
                  <a:schemeClr val="tx1"/>
                </a:solidFill>
              </a:rPr>
              <a:t>2018</a:t>
            </a:r>
            <a:r>
              <a:rPr lang="ja-JP" altLang="en-US" sz="1400" b="1" dirty="0">
                <a:solidFill>
                  <a:schemeClr val="tx1"/>
                </a:solidFill>
              </a:rPr>
              <a:t>年）➡　前年を上回る</a:t>
            </a:r>
            <a:endParaRPr lang="en-US" altLang="ja-JP" sz="1400" b="1" dirty="0">
              <a:solidFill>
                <a:schemeClr val="tx1"/>
              </a:solidFill>
            </a:endParaRPr>
          </a:p>
          <a:p>
            <a:r>
              <a:rPr kumimoji="1" lang="ja-JP" altLang="en-US" sz="1400" b="1" dirty="0" smtClean="0">
                <a:solidFill>
                  <a:schemeClr val="tx1"/>
                </a:solidFill>
              </a:rPr>
              <a:t>○　転出超過率（対東京圏）：</a:t>
            </a:r>
            <a:r>
              <a:rPr kumimoji="1" lang="en-US" altLang="ja-JP" sz="1400" b="1" dirty="0" smtClean="0">
                <a:solidFill>
                  <a:schemeClr val="tx1"/>
                </a:solidFill>
              </a:rPr>
              <a:t>0.134</a:t>
            </a:r>
            <a:r>
              <a:rPr kumimoji="1" lang="ja-JP" altLang="en-US" sz="1400" b="1" dirty="0" smtClean="0">
                <a:solidFill>
                  <a:schemeClr val="tx1"/>
                </a:solidFill>
              </a:rPr>
              <a:t>％（</a:t>
            </a:r>
            <a:r>
              <a:rPr kumimoji="1" lang="en-US" altLang="ja-JP" sz="1400" b="1" dirty="0" smtClean="0">
                <a:solidFill>
                  <a:schemeClr val="tx1"/>
                </a:solidFill>
              </a:rPr>
              <a:t>2018</a:t>
            </a:r>
            <a:r>
              <a:rPr kumimoji="1" lang="ja-JP" altLang="en-US" sz="1400" b="1" dirty="0" smtClean="0">
                <a:solidFill>
                  <a:schemeClr val="tx1"/>
                </a:solidFill>
              </a:rPr>
              <a:t>年）➡　前年を下回る</a:t>
            </a:r>
            <a:endParaRPr kumimoji="1" lang="en-US" altLang="ja-JP" sz="1400" b="1" dirty="0" smtClean="0">
              <a:solidFill>
                <a:schemeClr val="tx1"/>
              </a:solidFill>
            </a:endParaRPr>
          </a:p>
          <a:p>
            <a:r>
              <a:rPr lang="ja-JP" altLang="en-US" sz="1000" dirty="0" smtClean="0">
                <a:solidFill>
                  <a:schemeClr val="tx1"/>
                </a:solidFill>
              </a:rPr>
              <a:t>　　　　</a:t>
            </a:r>
            <a:r>
              <a:rPr lang="en-US" altLang="zh-TW" sz="1000" dirty="0" smtClean="0">
                <a:solidFill>
                  <a:schemeClr val="tx1"/>
                </a:solidFill>
              </a:rPr>
              <a:t>※</a:t>
            </a:r>
            <a:r>
              <a:rPr lang="zh-TW" altLang="en-US" sz="1000" dirty="0">
                <a:solidFill>
                  <a:schemeClr val="tx1"/>
                </a:solidFill>
              </a:rPr>
              <a:t>転出（入）超過率＝転出（入）超過数</a:t>
            </a:r>
            <a:r>
              <a:rPr lang="en-US" altLang="zh-TW" sz="1000" dirty="0">
                <a:solidFill>
                  <a:schemeClr val="tx1"/>
                </a:solidFill>
              </a:rPr>
              <a:t>/</a:t>
            </a:r>
            <a:r>
              <a:rPr lang="zh-TW" altLang="en-US" sz="1000" dirty="0">
                <a:solidFill>
                  <a:schemeClr val="tx1"/>
                </a:solidFill>
              </a:rPr>
              <a:t>大阪府人口（</a:t>
            </a:r>
            <a:r>
              <a:rPr lang="en-US" altLang="zh-TW" sz="1000" dirty="0">
                <a:solidFill>
                  <a:schemeClr val="tx1"/>
                </a:solidFill>
              </a:rPr>
              <a:t>10</a:t>
            </a:r>
            <a:r>
              <a:rPr lang="zh-TW" altLang="en-US" sz="1000" dirty="0">
                <a:solidFill>
                  <a:schemeClr val="tx1"/>
                </a:solidFill>
              </a:rPr>
              <a:t>月１日時点）</a:t>
            </a:r>
            <a:r>
              <a:rPr lang="en-US" altLang="zh-TW" sz="1000" dirty="0">
                <a:solidFill>
                  <a:schemeClr val="tx1"/>
                </a:solidFill>
              </a:rPr>
              <a:t>×</a:t>
            </a:r>
            <a:r>
              <a:rPr lang="en-US" altLang="zh-TW" sz="1000" dirty="0" smtClean="0">
                <a:solidFill>
                  <a:schemeClr val="tx1"/>
                </a:solidFill>
              </a:rPr>
              <a:t>100</a:t>
            </a:r>
            <a:endParaRPr kumimoji="1" lang="en-US" altLang="ja-JP" sz="1400" b="1" dirty="0" smtClean="0">
              <a:solidFill>
                <a:schemeClr val="tx1"/>
              </a:solidFill>
            </a:endParaRPr>
          </a:p>
        </p:txBody>
      </p:sp>
      <p:graphicFrame>
        <p:nvGraphicFramePr>
          <p:cNvPr id="27" name="グラフ 26"/>
          <p:cNvGraphicFramePr>
            <a:graphicFrameLocks/>
          </p:cNvGraphicFramePr>
          <p:nvPr>
            <p:extLst>
              <p:ext uri="{D42A27DB-BD31-4B8C-83A1-F6EECF244321}">
                <p14:modId xmlns:p14="http://schemas.microsoft.com/office/powerpoint/2010/main" val="3326216757"/>
              </p:ext>
            </p:extLst>
          </p:nvPr>
        </p:nvGraphicFramePr>
        <p:xfrm>
          <a:off x="5315272" y="4714119"/>
          <a:ext cx="3664321" cy="17705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06942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65</a:t>
            </a:fld>
            <a:endParaRPr lang="ja-JP" altLang="en-US" dirty="0">
              <a:solidFill>
                <a:prstClr val="black"/>
              </a:solidFill>
            </a:endParaRPr>
          </a:p>
        </p:txBody>
      </p:sp>
      <p:sp>
        <p:nvSpPr>
          <p:cNvPr id="2" name="正方形/長方形 1"/>
          <p:cNvSpPr/>
          <p:nvPr/>
        </p:nvSpPr>
        <p:spPr>
          <a:xfrm>
            <a:off x="287527" y="809034"/>
            <a:ext cx="8568953" cy="2982959"/>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市町村と連携し、大阪のあらゆる地域において、それぞれの持つ価値や個性を磨くため、「グランドデザイン・大阪」「グランドデザイン・大阪都市圏」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などにより、定住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魅力の向上を図ります。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空家を都市の居住魅力を向上させる潜在的な資産と捉え、周辺に悪影響を及ぼす空家（特定空家等）に対する取組みと、空家の利活用や適正管理、除却につながる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環境整備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smtClean="0">
                <a:cs typeface="Meiryo UI" panose="020B0604030504040204" pitchFamily="50" charset="-128"/>
              </a:rPr>
              <a:t>Topic</a:t>
            </a:r>
            <a:r>
              <a:rPr lang="ja-JP" altLang="en-US" sz="1400" dirty="0" smtClean="0">
                <a:cs typeface="Meiryo UI" panose="020B0604030504040204" pitchFamily="50" charset="-128"/>
              </a:rPr>
              <a:t>⑫：</a:t>
            </a:r>
            <a:r>
              <a:rPr lang="ja-JP" altLang="en-US" sz="1400" dirty="0">
                <a:cs typeface="Meiryo UI" panose="020B0604030504040204" pitchFamily="50" charset="-128"/>
              </a:rPr>
              <a:t>空家対策）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府営住宅</a:t>
            </a:r>
            <a:r>
              <a:rPr lang="ja-JP" altLang="en-US" sz="1400" dirty="0"/>
              <a:t>など</a:t>
            </a:r>
            <a:r>
              <a:rPr lang="ja-JP" altLang="ja-JP" sz="1400" dirty="0"/>
              <a:t>公的賃貸住宅を地域の資産として、まちづくりへの活用を行い</a:t>
            </a:r>
            <a:r>
              <a:rPr lang="ja-JP" altLang="en-US" sz="1400" dirty="0"/>
              <a:t>ます。その際、</a:t>
            </a:r>
            <a:r>
              <a:rPr lang="ja-JP" altLang="ja-JP" sz="1400" dirty="0"/>
              <a:t>団地だけでなく、周辺地域にサービス</a:t>
            </a:r>
            <a:r>
              <a:rPr lang="ja-JP" altLang="en-US" sz="1400" dirty="0"/>
              <a:t>の</a:t>
            </a:r>
            <a:r>
              <a:rPr lang="ja-JP" altLang="ja-JP" sz="1400" dirty="0"/>
              <a:t>提供</a:t>
            </a:r>
            <a:r>
              <a:rPr lang="ja-JP" altLang="en-US" sz="1400" dirty="0"/>
              <a:t>を行う</a:t>
            </a:r>
            <a:r>
              <a:rPr lang="ja-JP" altLang="ja-JP" sz="1400" dirty="0"/>
              <a:t>生活支援機能等の誘導を図るなど、地域の課題解消や地域力</a:t>
            </a:r>
            <a:r>
              <a:rPr lang="ja-JP" altLang="en-US" sz="1400" dirty="0"/>
              <a:t>の</a:t>
            </a:r>
            <a:r>
              <a:rPr lang="ja-JP" altLang="ja-JP" sz="1400" dirty="0"/>
              <a:t>向上につながる取組みを進めます。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施設の老朽化、住民の高齢化が進む千里・泉北ニュータウンにおいて、民間事業者や地元市と連携し、多彩な機能の積極的な導入を図るなど、まちの再生に向けた取組みを進めます。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スマートシティ推進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により、府内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全域で住民の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向上を図るため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における交通の確保・</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維持を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はじめとする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を活用したまちづくりや行政の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化等について市町村とも連携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4988145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914924"/>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smtClean="0">
                <a:solidFill>
                  <a:schemeClr val="tx1"/>
                </a:solidFill>
              </a:rPr>
              <a:t>Topic</a:t>
            </a:r>
            <a:r>
              <a:rPr lang="ja-JP" altLang="en-US" sz="1400" b="1" dirty="0" smtClean="0">
                <a:solidFill>
                  <a:schemeClr val="tx1"/>
                </a:solidFill>
              </a:rPr>
              <a:t>⑫　空家対策</a:t>
            </a:r>
            <a:endParaRPr lang="en-US" altLang="ja-JP" sz="1400" b="1" dirty="0" smtClean="0">
              <a:solidFill>
                <a:schemeClr val="tx1"/>
              </a:solidFill>
            </a:endParaRPr>
          </a:p>
          <a:p>
            <a:pPr marL="108000" algn="just">
              <a:spcBef>
                <a:spcPts val="600"/>
              </a:spcBef>
            </a:pPr>
            <a:r>
              <a:rPr lang="ja-JP" altLang="en-US" sz="1400" dirty="0" smtClean="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66</a:t>
            </a:fld>
            <a:endParaRPr lang="ja-JP" altLang="en-US" dirty="0">
              <a:solidFill>
                <a:prstClr val="black"/>
              </a:solidFill>
            </a:endParaRPr>
          </a:p>
        </p:txBody>
      </p:sp>
      <p:sp>
        <p:nvSpPr>
          <p:cNvPr id="4" name="テキスト ボックス 3"/>
          <p:cNvSpPr txBox="1"/>
          <p:nvPr/>
        </p:nvSpPr>
        <p:spPr>
          <a:xfrm>
            <a:off x="671062" y="2669869"/>
            <a:ext cx="7919527" cy="954107"/>
          </a:xfrm>
          <a:prstGeom prst="rect">
            <a:avLst/>
          </a:prstGeom>
          <a:noFill/>
        </p:spPr>
        <p:txBody>
          <a:bodyPr wrap="square" rtlCol="0">
            <a:spAutoFit/>
          </a:bodyPr>
          <a:lstStyle/>
          <a:p>
            <a:pPr lvl="0" algn="just" fontAlgn="base">
              <a:spcBef>
                <a:spcPct val="0"/>
              </a:spcBef>
              <a:spcAft>
                <a:spcPct val="0"/>
              </a:spcAft>
              <a:defRPr/>
            </a:pPr>
            <a:r>
              <a:rPr kumimoji="0" lang="ja-JP" altLang="en-US" sz="1400" b="1" kern="0" dirty="0" smtClean="0">
                <a:latin typeface="+mn-ea"/>
                <a:cs typeface="Meiryo UI" panose="020B0604030504040204" pitchFamily="50" charset="-128"/>
              </a:rPr>
              <a:t>✅ 空家対策によるまちづくりの促進</a:t>
            </a:r>
            <a:endParaRPr kumimoji="0" lang="en-US" altLang="ja-JP" sz="1400" b="1" strike="sngStrike" kern="0" dirty="0">
              <a:latin typeface="+mn-ea"/>
              <a:cs typeface="Meiryo UI" panose="020B0604030504040204" pitchFamily="50" charset="-128"/>
            </a:endParaRPr>
          </a:p>
          <a:p>
            <a:pPr marL="180000" lvl="0" indent="-457200" algn="just" fontAlgn="base">
              <a:spcBef>
                <a:spcPct val="0"/>
              </a:spcBef>
              <a:spcAft>
                <a:spcPct val="0"/>
              </a:spcAft>
              <a:defRPr/>
            </a:pPr>
            <a:r>
              <a:rPr kumimoji="0" lang="ja-JP" altLang="en-US" sz="1400" kern="0" dirty="0">
                <a:latin typeface="+mn-ea"/>
                <a:cs typeface="Meiryo UI" panose="020B0604030504040204" pitchFamily="50" charset="-128"/>
              </a:rPr>
              <a:t>　</a:t>
            </a:r>
            <a:r>
              <a:rPr kumimoji="0" lang="ja-JP" altLang="en-US" sz="1400" kern="0" dirty="0" smtClean="0">
                <a:latin typeface="+mn-ea"/>
                <a:cs typeface="Meiryo UI" panose="020B0604030504040204" pitchFamily="50" charset="-128"/>
              </a:rPr>
              <a:t>・リノベーションまちづくり</a:t>
            </a:r>
            <a:r>
              <a:rPr kumimoji="0" lang="en-US" altLang="ja-JP" sz="1400" kern="0" baseline="30000" dirty="0" smtClean="0">
                <a:latin typeface="+mn-ea"/>
                <a:cs typeface="Meiryo UI" panose="020B0604030504040204" pitchFamily="50" charset="-128"/>
              </a:rPr>
              <a:t>※</a:t>
            </a:r>
            <a:r>
              <a:rPr kumimoji="0" lang="ja-JP" altLang="en-US" sz="1400" kern="0" dirty="0" err="1" smtClean="0">
                <a:latin typeface="+mn-ea"/>
                <a:cs typeface="Meiryo UI" panose="020B0604030504040204" pitchFamily="50" charset="-128"/>
              </a:rPr>
              <a:t>や空家除却</a:t>
            </a:r>
            <a:r>
              <a:rPr kumimoji="0" lang="ja-JP" altLang="en-US" sz="1400" kern="0" dirty="0" smtClean="0">
                <a:latin typeface="+mn-ea"/>
                <a:cs typeface="Meiryo UI" panose="020B0604030504040204" pitchFamily="50" charset="-128"/>
              </a:rPr>
              <a:t>後の跡地活用など、地域のまちづくり主体である市町村が、地域課題</a:t>
            </a:r>
            <a:r>
              <a:rPr kumimoji="0" lang="ja-JP" altLang="en-US" sz="1400" kern="0" dirty="0">
                <a:latin typeface="+mn-ea"/>
                <a:cs typeface="Meiryo UI" panose="020B0604030504040204" pitchFamily="50" charset="-128"/>
              </a:rPr>
              <a:t>の</a:t>
            </a:r>
            <a:r>
              <a:rPr kumimoji="0" lang="ja-JP" altLang="en-US" sz="1400" kern="0" dirty="0" smtClean="0">
                <a:latin typeface="+mn-ea"/>
                <a:cs typeface="Meiryo UI" panose="020B0604030504040204" pitchFamily="50" charset="-128"/>
              </a:rPr>
              <a:t>複合的解決を目指すまちづくりの観点にたって、空家等の活用を促進する取組みの府域展開を図っています。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algn="just"/>
            <a:endParaRPr kumimoji="1" lang="ja-JP" altLang="en-US" sz="1400" dirty="0"/>
          </a:p>
        </p:txBody>
      </p:sp>
      <p:sp>
        <p:nvSpPr>
          <p:cNvPr id="5" name="テキスト ボックス 4"/>
          <p:cNvSpPr txBox="1"/>
          <p:nvPr/>
        </p:nvSpPr>
        <p:spPr>
          <a:xfrm>
            <a:off x="323533" y="1291176"/>
            <a:ext cx="8496941" cy="1246495"/>
          </a:xfrm>
          <a:prstGeom prst="rect">
            <a:avLst/>
          </a:prstGeom>
          <a:noFill/>
        </p:spPr>
        <p:txBody>
          <a:bodyPr wrap="square" rtlCol="0">
            <a:spAutoFit/>
          </a:bodyPr>
          <a:lstStyle/>
          <a:p>
            <a:pPr marL="108000" lvl="0" algn="just">
              <a:spcBef>
                <a:spcPts val="600"/>
              </a:spcBef>
            </a:pPr>
            <a:r>
              <a:rPr lang="ja-JP" altLang="en-US" sz="1400" dirty="0" smtClean="0"/>
              <a:t>　空家は、年々</a:t>
            </a:r>
            <a:r>
              <a:rPr lang="ja-JP" altLang="en-US" sz="1400" dirty="0"/>
              <a:t>増加傾向</a:t>
            </a:r>
            <a:r>
              <a:rPr lang="ja-JP" altLang="en-US" sz="1400" dirty="0" smtClean="0"/>
              <a:t>にあり、今後更に増加していく</a:t>
            </a:r>
            <a:r>
              <a:rPr lang="ja-JP" altLang="en-US" sz="1400" dirty="0"/>
              <a:t>と</a:t>
            </a:r>
            <a:r>
              <a:rPr lang="ja-JP" altLang="en-US" sz="1400" dirty="0" smtClean="0"/>
              <a:t>、</a:t>
            </a:r>
            <a:r>
              <a:rPr lang="ja-JP" altLang="en-US" sz="1400" dirty="0"/>
              <a:t>まちの安全性、防災性の低下を引き起こすとともに、都市</a:t>
            </a:r>
            <a:r>
              <a:rPr lang="ja-JP" altLang="en-US" sz="1400" dirty="0" smtClean="0"/>
              <a:t>景観を阻害するなど</a:t>
            </a:r>
            <a:r>
              <a:rPr lang="ja-JP" altLang="en-US" sz="1400" dirty="0"/>
              <a:t>、都市の居住魅力の低下につながるため、その対策は喫緊の課題です。</a:t>
            </a:r>
            <a:endParaRPr lang="en-US" altLang="ja-JP" sz="1400" dirty="0"/>
          </a:p>
          <a:p>
            <a:pPr marL="108000" lvl="0" algn="just">
              <a:spcBef>
                <a:spcPts val="600"/>
              </a:spcBef>
            </a:pPr>
            <a:r>
              <a:rPr lang="ja-JP" altLang="en-US" sz="1400" dirty="0"/>
              <a:t>　</a:t>
            </a:r>
            <a:r>
              <a:rPr lang="ja-JP" altLang="en-US" sz="1400" dirty="0" smtClean="0"/>
              <a:t>大阪府では、府域における取組み</a:t>
            </a:r>
            <a:r>
              <a:rPr lang="ja-JP" altLang="en-US" sz="1400" dirty="0"/>
              <a:t>の方向性</a:t>
            </a:r>
            <a:r>
              <a:rPr lang="ja-JP" altLang="en-US" sz="1400" dirty="0" smtClean="0"/>
              <a:t>と対応</a:t>
            </a:r>
            <a:r>
              <a:rPr lang="ja-JP" altLang="en-US" sz="1400" dirty="0"/>
              <a:t>策を示した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「空家総合戦略・大阪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が定める空家等対策計画等に基づき、適正な管理が行われず地域住民の生活環境に深刻な影響を及ぼしている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空家へ</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の対策や空家の多様な利活用による地域の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まちづくりな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を推進することで、居住魅力あふれる大阪の実現を目指しています。</a:t>
            </a:r>
            <a:endParaRPr lang="en-US" altLang="ja-JP" sz="1400" b="1" dirty="0"/>
          </a:p>
        </p:txBody>
      </p:sp>
      <p:sp>
        <p:nvSpPr>
          <p:cNvPr id="6" name="テキスト ボックス 5"/>
          <p:cNvSpPr txBox="1"/>
          <p:nvPr/>
        </p:nvSpPr>
        <p:spPr>
          <a:xfrm>
            <a:off x="5191059" y="5361273"/>
            <a:ext cx="3542118" cy="900246"/>
          </a:xfrm>
          <a:prstGeom prst="rect">
            <a:avLst/>
          </a:prstGeom>
          <a:noFill/>
        </p:spPr>
        <p:txBody>
          <a:bodyPr wrap="square" rtlCol="0">
            <a:spAutoFit/>
          </a:bodyPr>
          <a:lstStyle/>
          <a:p>
            <a:pPr marL="108000" indent="-457200"/>
            <a:r>
              <a:rPr kumimoji="1" lang="en-US" altLang="ja-JP" sz="1050" dirty="0" smtClean="0"/>
              <a:t>※</a:t>
            </a:r>
            <a:r>
              <a:rPr kumimoji="1" lang="ja-JP" altLang="en-US" sz="1050" dirty="0" smtClean="0"/>
              <a:t>リノベーションまちづくりと</a:t>
            </a:r>
            <a:r>
              <a:rPr lang="ja-JP" altLang="en-US" sz="1050" dirty="0"/>
              <a:t>は</a:t>
            </a:r>
            <a:r>
              <a:rPr lang="ja-JP" altLang="en-US" sz="1050" dirty="0" smtClean="0"/>
              <a:t>、まちづくりの核となる遊休</a:t>
            </a:r>
            <a:r>
              <a:rPr lang="ja-JP" altLang="en-US" sz="1050" dirty="0"/>
              <a:t>不動産（空家、空き</a:t>
            </a:r>
            <a:r>
              <a:rPr lang="ja-JP" altLang="en-US" sz="1050" dirty="0" smtClean="0"/>
              <a:t>店舗等</a:t>
            </a:r>
            <a:r>
              <a:rPr lang="ja-JP" altLang="en-US" sz="1050" dirty="0"/>
              <a:t>）を民間主導でリノベーションの手法により再生し</a:t>
            </a:r>
            <a:r>
              <a:rPr lang="ja-JP" altLang="en-US" sz="1050" dirty="0" smtClean="0"/>
              <a:t>、近傍の物件にも連鎖的</a:t>
            </a:r>
            <a:r>
              <a:rPr lang="ja-JP" altLang="en-US" sz="1050" dirty="0"/>
              <a:t>に展開させることにより、まち全体の魅力向上、地域活性化を図る公民連携による</a:t>
            </a:r>
            <a:r>
              <a:rPr lang="ja-JP" altLang="en-US" sz="1050" dirty="0" smtClean="0"/>
              <a:t>取組みを指します。</a:t>
            </a:r>
            <a:endParaRPr kumimoji="1" lang="ja-JP" altLang="en-US" sz="1050" dirty="0"/>
          </a:p>
        </p:txBody>
      </p:sp>
      <p:pic>
        <p:nvPicPr>
          <p:cNvPr id="15" name="図 14"/>
          <p:cNvPicPr/>
          <p:nvPr/>
        </p:nvPicPr>
        <p:blipFill rotWithShape="1">
          <a:blip r:embed="rId2" cstate="print">
            <a:extLst>
              <a:ext uri="{28A0092B-C50C-407E-A947-70E740481C1C}">
                <a14:useLocalDpi xmlns:a14="http://schemas.microsoft.com/office/drawing/2010/main" val="0"/>
              </a:ext>
            </a:extLst>
          </a:blip>
          <a:srcRect/>
          <a:stretch/>
        </p:blipFill>
        <p:spPr>
          <a:xfrm>
            <a:off x="671062" y="3728330"/>
            <a:ext cx="4120566" cy="2426847"/>
          </a:xfrm>
          <a:prstGeom prst="rect">
            <a:avLst/>
          </a:prstGeom>
        </p:spPr>
      </p:pic>
      <p:sp>
        <p:nvSpPr>
          <p:cNvPr id="16" name="テキスト ボックス 2"/>
          <p:cNvSpPr txBox="1">
            <a:spLocks noChangeArrowheads="1"/>
          </p:cNvSpPr>
          <p:nvPr/>
        </p:nvSpPr>
        <p:spPr bwMode="auto">
          <a:xfrm>
            <a:off x="528175" y="6195750"/>
            <a:ext cx="4996457" cy="227821"/>
          </a:xfrm>
          <a:prstGeom prst="rect">
            <a:avLst/>
          </a:prstGeom>
          <a:noFill/>
          <a:ln w="9525">
            <a:noFill/>
            <a:miter lim="800000"/>
            <a:headEnd/>
            <a:tailEnd/>
          </a:ln>
        </p:spPr>
        <p:txBody>
          <a:bodyPr rot="0" vert="horz" wrap="square" lIns="91440" tIns="0" rIns="91440" bIns="0" anchor="ctr" anchorCtr="0">
            <a:noAutofit/>
          </a:bodyPr>
          <a:lstStyle/>
          <a:p>
            <a:pPr algn="just">
              <a:lnSpc>
                <a:spcPts val="900"/>
              </a:lnSpc>
              <a:spcAft>
                <a:spcPts val="0"/>
              </a:spcAft>
            </a:pPr>
            <a:r>
              <a:rPr lang="ja-JP" sz="800" kern="100" dirty="0" smtClean="0">
                <a:effectLst/>
                <a:latin typeface="+mn-ea"/>
                <a:cs typeface="Meiryo UI" panose="020B0604030504040204" pitchFamily="50" charset="-128"/>
              </a:rPr>
              <a:t>出典：</a:t>
            </a:r>
            <a:r>
              <a:rPr lang="ja-JP" altLang="en-US" sz="800" kern="100" dirty="0" smtClean="0">
                <a:latin typeface="+mn-ea"/>
                <a:cs typeface="Meiryo UI" panose="020B0604030504040204" pitchFamily="50" charset="-128"/>
              </a:rPr>
              <a:t>国土</a:t>
            </a:r>
            <a:r>
              <a:rPr lang="ja-JP" altLang="en-US" sz="800" kern="100" dirty="0">
                <a:latin typeface="+mn-ea"/>
                <a:cs typeface="Meiryo UI" panose="020B0604030504040204" pitchFamily="50" charset="-128"/>
              </a:rPr>
              <a:t>交通省</a:t>
            </a:r>
            <a:r>
              <a:rPr lang="ja-JP" sz="800" kern="100" dirty="0" smtClean="0">
                <a:effectLst/>
                <a:latin typeface="+mn-ea"/>
                <a:cs typeface="Meiryo UI" panose="020B0604030504040204" pitchFamily="50" charset="-128"/>
              </a:rPr>
              <a:t>資料</a:t>
            </a:r>
            <a:r>
              <a:rPr lang="ja-JP" altLang="en-US" sz="800" kern="100" dirty="0" smtClean="0">
                <a:effectLst/>
                <a:latin typeface="+mn-ea"/>
                <a:cs typeface="Meiryo UI" panose="020B0604030504040204" pitchFamily="50" charset="-128"/>
              </a:rPr>
              <a:t>「</a:t>
            </a:r>
            <a:r>
              <a:rPr lang="ja-JP" altLang="en-US" sz="800" kern="100" dirty="0" smtClean="0">
                <a:latin typeface="+mn-ea"/>
                <a:cs typeface="Meiryo UI" panose="020B0604030504040204" pitchFamily="50" charset="-128"/>
              </a:rPr>
              <a:t>遊休</a:t>
            </a:r>
            <a:r>
              <a:rPr lang="ja-JP" altLang="en-US" sz="800" kern="100" dirty="0">
                <a:latin typeface="+mn-ea"/>
                <a:cs typeface="Meiryo UI" panose="020B0604030504040204" pitchFamily="50" charset="-128"/>
              </a:rPr>
              <a:t>不動産の連鎖的再生による</a:t>
            </a:r>
            <a:r>
              <a:rPr lang="ja-JP" altLang="en-US" sz="800" kern="100" dirty="0" smtClean="0">
                <a:latin typeface="+mn-ea"/>
                <a:cs typeface="Meiryo UI" panose="020B0604030504040204" pitchFamily="50" charset="-128"/>
              </a:rPr>
              <a:t>エリアマネジメント」（</a:t>
            </a:r>
            <a:r>
              <a:rPr lang="en-US" altLang="ja-JP" sz="800" kern="100" dirty="0" smtClean="0">
                <a:latin typeface="+mn-ea"/>
                <a:cs typeface="Meiryo UI" panose="020B0604030504040204" pitchFamily="50" charset="-128"/>
              </a:rPr>
              <a:t>2015</a:t>
            </a:r>
            <a:r>
              <a:rPr lang="ja-JP" altLang="en-US" sz="800" kern="100" dirty="0">
                <a:latin typeface="+mn-ea"/>
                <a:cs typeface="Meiryo UI" panose="020B0604030504040204" pitchFamily="50" charset="-128"/>
              </a:rPr>
              <a:t>年</a:t>
            </a:r>
            <a:r>
              <a:rPr lang="en-US" altLang="ja-JP" sz="800" kern="100" dirty="0">
                <a:latin typeface="+mn-ea"/>
                <a:cs typeface="Meiryo UI" panose="020B0604030504040204" pitchFamily="50" charset="-128"/>
              </a:rPr>
              <a:t>11</a:t>
            </a:r>
            <a:r>
              <a:rPr lang="ja-JP" altLang="en-US" sz="800" kern="100" dirty="0">
                <a:latin typeface="+mn-ea"/>
                <a:cs typeface="Meiryo UI" panose="020B0604030504040204" pitchFamily="50" charset="-128"/>
              </a:rPr>
              <a:t>月</a:t>
            </a:r>
            <a:r>
              <a:rPr lang="en-US" altLang="ja-JP" sz="800" kern="100" dirty="0">
                <a:latin typeface="+mn-ea"/>
                <a:cs typeface="Meiryo UI" panose="020B0604030504040204" pitchFamily="50" charset="-128"/>
              </a:rPr>
              <a:t>27</a:t>
            </a:r>
            <a:r>
              <a:rPr lang="ja-JP" altLang="en-US" sz="800" kern="100" dirty="0" smtClean="0">
                <a:latin typeface="+mn-ea"/>
                <a:cs typeface="Meiryo UI" panose="020B0604030504040204" pitchFamily="50" charset="-128"/>
              </a:rPr>
              <a:t>日）</a:t>
            </a:r>
            <a:r>
              <a:rPr lang="ja-JP" sz="800" kern="100" dirty="0" smtClean="0">
                <a:effectLst/>
                <a:latin typeface="+mn-ea"/>
                <a:cs typeface="Meiryo UI" panose="020B0604030504040204" pitchFamily="50" charset="-128"/>
              </a:rPr>
              <a:t>を加工</a:t>
            </a:r>
            <a:endParaRPr lang="ja-JP" sz="1050" kern="100" dirty="0">
              <a:effectLst/>
              <a:latin typeface="+mn-ea"/>
              <a:cs typeface="Times New Roman" panose="02020603050405020304" pitchFamily="18" charset="0"/>
            </a:endParaRPr>
          </a:p>
        </p:txBody>
      </p:sp>
      <p:sp>
        <p:nvSpPr>
          <p:cNvPr id="17" name="テキスト ボックス 16"/>
          <p:cNvSpPr txBox="1"/>
          <p:nvPr/>
        </p:nvSpPr>
        <p:spPr>
          <a:xfrm>
            <a:off x="986757" y="3428382"/>
            <a:ext cx="3240359" cy="276999"/>
          </a:xfrm>
          <a:prstGeom prst="rect">
            <a:avLst/>
          </a:prstGeom>
          <a:noFill/>
        </p:spPr>
        <p:txBody>
          <a:bodyPr wrap="square" rtlCol="0">
            <a:spAutoFit/>
          </a:bodyPr>
          <a:lstStyle/>
          <a:p>
            <a:r>
              <a:rPr kumimoji="1" lang="ja-JP" altLang="en-US" sz="1200" dirty="0" smtClean="0">
                <a:latin typeface="+mn-ea"/>
              </a:rPr>
              <a:t>＜リノベーションまちづくり＞</a:t>
            </a:r>
            <a:endParaRPr kumimoji="1" lang="ja-JP" altLang="en-US" sz="1200" dirty="0">
              <a:latin typeface="+mn-ea"/>
            </a:endParaRPr>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286" y="3781165"/>
            <a:ext cx="1770548" cy="1368000"/>
          </a:xfrm>
          <a:prstGeom prst="rect">
            <a:avLst/>
          </a:prstGeom>
          <a:noFill/>
          <a:ln>
            <a:noFill/>
          </a:ln>
        </p:spPr>
      </p:pic>
      <p:pic>
        <p:nvPicPr>
          <p:cNvPr id="19"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9148" t="4654" b="14494"/>
          <a:stretch/>
        </p:blipFill>
        <p:spPr bwMode="auto">
          <a:xfrm>
            <a:off x="7003353" y="3781109"/>
            <a:ext cx="1758434" cy="1368000"/>
          </a:xfrm>
          <a:prstGeom prst="rect">
            <a:avLst/>
          </a:prstGeom>
          <a:noFill/>
          <a:extLst/>
        </p:spPr>
      </p:pic>
      <p:sp>
        <p:nvSpPr>
          <p:cNvPr id="20" name="テキスト ボックス 59445"/>
          <p:cNvSpPr txBox="1">
            <a:spLocks noChangeArrowheads="1"/>
          </p:cNvSpPr>
          <p:nvPr/>
        </p:nvSpPr>
        <p:spPr bwMode="auto">
          <a:xfrm>
            <a:off x="497456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smtClean="0">
                <a:effectLst/>
                <a:latin typeface="Century" panose="02040604050505020304" pitchFamily="18" charset="0"/>
                <a:ea typeface="Meiryo UI" panose="020B0604030504040204" pitchFamily="50" charset="-128"/>
                <a:cs typeface="Meiryo UI" panose="020B0604030504040204" pitchFamily="50" charset="-128"/>
              </a:rPr>
              <a:t>＜</a:t>
            </a:r>
            <a:r>
              <a:rPr lang="ja-JP" sz="1200" kern="100" dirty="0" smtClean="0">
                <a:effectLst/>
                <a:latin typeface="Century" panose="02040604050505020304" pitchFamily="18" charset="0"/>
                <a:ea typeface="Meiryo UI" panose="020B0604030504040204" pitchFamily="50" charset="-128"/>
                <a:cs typeface="Meiryo UI" panose="020B0604030504040204" pitchFamily="50" charset="-128"/>
              </a:rPr>
              <a:t>リノベーション</a:t>
            </a:r>
            <a:r>
              <a:rPr lang="ja-JP" sz="1200" kern="100" dirty="0">
                <a:effectLst/>
                <a:latin typeface="Century" panose="02040604050505020304" pitchFamily="18" charset="0"/>
                <a:ea typeface="Meiryo UI" panose="020B0604030504040204" pitchFamily="50" charset="-128"/>
                <a:cs typeface="Meiryo UI" panose="020B0604030504040204" pitchFamily="50" charset="-128"/>
              </a:rPr>
              <a:t>の</a:t>
            </a:r>
            <a:r>
              <a:rPr lang="ja-JP" sz="1200" kern="100" dirty="0" smtClean="0">
                <a:effectLst/>
                <a:latin typeface="Century" panose="02040604050505020304" pitchFamily="18" charset="0"/>
                <a:ea typeface="Meiryo UI" panose="020B0604030504040204" pitchFamily="50" charset="-128"/>
                <a:cs typeface="Meiryo UI" panose="020B0604030504040204" pitchFamily="50" charset="-128"/>
              </a:rPr>
              <a:t>推進</a:t>
            </a:r>
            <a:r>
              <a:rPr lang="ja-JP" altLang="en-US" sz="1200" kern="100" dirty="0" smtClean="0">
                <a:effectLst/>
                <a:latin typeface="Century" panose="02040604050505020304" pitchFamily="18" charset="0"/>
                <a:ea typeface="Meiryo UI" panose="020B0604030504040204" pitchFamily="50" charset="-128"/>
                <a:cs typeface="Meiryo UI" panose="020B0604030504040204" pitchFamily="50" charset="-128"/>
              </a:rPr>
              <a:t>＞</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59445"/>
          <p:cNvSpPr txBox="1">
            <a:spLocks noChangeArrowheads="1"/>
          </p:cNvSpPr>
          <p:nvPr/>
        </p:nvSpPr>
        <p:spPr bwMode="auto">
          <a:xfrm>
            <a:off x="692857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a:latin typeface="Century" panose="02040604050505020304" pitchFamily="18" charset="0"/>
                <a:ea typeface="Meiryo UI" panose="020B0604030504040204" pitchFamily="50" charset="-128"/>
                <a:cs typeface="Meiryo UI" panose="020B0604030504040204" pitchFamily="50" charset="-128"/>
              </a:rPr>
              <a:t>＜除却跡地の活用＞</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2337282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4766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67</a:t>
            </a:fld>
            <a:endParaRPr lang="ja-JP" altLang="en-US" dirty="0">
              <a:solidFill>
                <a:prstClr val="black"/>
              </a:solidFill>
            </a:endParaRPr>
          </a:p>
        </p:txBody>
      </p:sp>
      <p:sp>
        <p:nvSpPr>
          <p:cNvPr id="2" name="正方形/長方形 1"/>
          <p:cNvSpPr/>
          <p:nvPr/>
        </p:nvSpPr>
        <p:spPr>
          <a:xfrm>
            <a:off x="149922" y="504959"/>
            <a:ext cx="8640960" cy="5683607"/>
          </a:xfrm>
          <a:prstGeom prst="rect">
            <a:avLst/>
          </a:prstGeom>
        </p:spPr>
        <p:txBody>
          <a:bodyPr wrap="square">
            <a:spAutoFit/>
          </a:bodyPr>
          <a:lstStyle/>
          <a:p>
            <a:pPr marL="180000" indent="-457200" algn="just">
              <a:lnSpc>
                <a:spcPts val="16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魅力の創出・発信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外国人観光客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の受入環境の整備や国際エンターテイメント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創出など、世界に通用する都市魅力を創造し、インバウンドの強化を図ります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を特徴づける歴史的なまちなみや自然、食、地域の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伝統的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祭りなど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多彩な魅力資源を人々のシビックプライドにつなげるとともに、地域の連携強化を図りつつ府域への集客・回遊を促進します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規制</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緩和による公共空間の活用促進など、文化・芸術・スポーツ活動が積極的に展開される環境を整えることで、国内外からの集客を促進し、にぎわいと交流人口の拡大を図ります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。また、地域が有するあらゆる資源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活かした地域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独自のまちづくりを進め、都市の成長を加速します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。こう</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した都市魅力を創出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し、内外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に発信する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ことで、大阪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のイメージアップを図ります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海外の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玄関口である「中継都市・大阪」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エンターテイメントや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様々な機能を持つ「統合型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リゾート（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の立地を促進するなど、世界に通用する都市魅力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を創造します。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t>MICE</a:t>
            </a:r>
            <a:r>
              <a:rPr lang="ja-JP" altLang="en-US" sz="1050" dirty="0" smtClean="0"/>
              <a:t>・・・</a:t>
            </a:r>
            <a:r>
              <a:rPr lang="en-US" altLang="ja-JP" sz="1050" dirty="0" smtClean="0"/>
              <a:t>Meeting</a:t>
            </a:r>
            <a:r>
              <a:rPr lang="ja-JP" altLang="en-US" sz="1050" dirty="0"/>
              <a:t>（会議・研修・セミナー）、</a:t>
            </a:r>
            <a:r>
              <a:rPr lang="en-US" altLang="ja-JP" sz="1050" dirty="0"/>
              <a:t>Incentive tour</a:t>
            </a:r>
            <a:r>
              <a:rPr lang="ja-JP" altLang="en-US" sz="1050" dirty="0"/>
              <a:t>（報奨・招待旅行</a:t>
            </a:r>
            <a:r>
              <a:rPr lang="ja-JP" altLang="en-US" sz="1050" dirty="0" smtClean="0"/>
              <a:t>）</a:t>
            </a:r>
            <a:r>
              <a:rPr lang="ja-JP" altLang="en-US" sz="1050" dirty="0"/>
              <a:t>、</a:t>
            </a:r>
            <a:r>
              <a:rPr lang="en-US" altLang="ja-JP" sz="1050" dirty="0" smtClean="0"/>
              <a:t>Convention </a:t>
            </a:r>
            <a:r>
              <a:rPr lang="ja-JP" altLang="en-US" sz="1050" dirty="0"/>
              <a:t>または</a:t>
            </a:r>
            <a:r>
              <a:rPr lang="en-US" altLang="ja-JP" sz="1050" dirty="0"/>
              <a:t>Conference</a:t>
            </a:r>
            <a:r>
              <a:rPr lang="ja-JP" altLang="en-US" sz="1050" dirty="0"/>
              <a:t>（大会・学会・国際会議</a:t>
            </a:r>
            <a:r>
              <a:rPr lang="ja-JP" altLang="en-US" sz="1050" dirty="0" smtClean="0"/>
              <a:t>）、</a:t>
            </a:r>
            <a:r>
              <a:rPr lang="en-US" altLang="ja-JP" sz="1050" dirty="0" smtClean="0"/>
              <a:t/>
            </a:r>
            <a:br>
              <a:rPr lang="en-US" altLang="ja-JP" sz="1050" dirty="0" smtClean="0"/>
            </a:br>
            <a:r>
              <a:rPr lang="ja-JP" altLang="en-US" sz="1050" dirty="0" smtClean="0"/>
              <a:t>　　　　　　　　</a:t>
            </a:r>
            <a:r>
              <a:rPr lang="en-US" altLang="ja-JP" sz="1050" dirty="0" smtClean="0"/>
              <a:t>Exhibition</a:t>
            </a:r>
            <a:r>
              <a:rPr lang="ja-JP" altLang="en-US" sz="1050" dirty="0"/>
              <a:t>（展示会）の頭文字をとった</a:t>
            </a:r>
            <a:r>
              <a:rPr lang="ja-JP" altLang="en-US" sz="1050" dirty="0" smtClean="0"/>
              <a:t>造語。ビジネストラベル</a:t>
            </a:r>
            <a:r>
              <a:rPr lang="ja-JP" altLang="en-US" sz="1050" dirty="0"/>
              <a:t>の一</a:t>
            </a:r>
            <a:r>
              <a:rPr lang="ja-JP" altLang="en-US" sz="1050" dirty="0" smtClean="0"/>
              <a:t>形態。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年東京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オリンピック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・パラリンピックの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開催を控え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、日本への更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なる観光客の増加が見込まれる中、大阪へ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の誘客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促進に向け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smtClean="0"/>
              <a:t>観光客</a:t>
            </a:r>
            <a:r>
              <a:rPr lang="ja-JP" altLang="ja-JP" sz="1400" dirty="0"/>
              <a:t>受入のための基盤整備、文化・生活習慣に配慮した対応</a:t>
            </a:r>
            <a:r>
              <a:rPr lang="ja-JP" altLang="ja-JP" sz="1400" dirty="0" smtClean="0"/>
              <a:t>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を推進します。また、</a:t>
            </a:r>
            <a:r>
              <a:rPr lang="ja-JP" altLang="ja-JP" sz="1400" dirty="0"/>
              <a:t>世界的なスポーツイベントやトップアスリートなど</a:t>
            </a:r>
            <a:r>
              <a:rPr lang="ja-JP" altLang="ja-JP" sz="1400" dirty="0" smtClean="0"/>
              <a:t>大阪</a:t>
            </a:r>
            <a:r>
              <a:rPr lang="ja-JP" altLang="en-US" sz="1400" dirty="0" smtClean="0"/>
              <a:t>が有する</a:t>
            </a:r>
            <a:r>
              <a:rPr lang="ja-JP" altLang="ja-JP" sz="1400" dirty="0" smtClean="0"/>
              <a:t>豊富</a:t>
            </a:r>
            <a:r>
              <a:rPr lang="ja-JP" altLang="ja-JP" sz="1400" dirty="0"/>
              <a:t>なスポーツ資源を積極的に活用し</a:t>
            </a:r>
            <a:r>
              <a:rPr lang="ja-JP" altLang="ja-JP" sz="1400" dirty="0" smtClean="0"/>
              <a:t>、観光</a:t>
            </a:r>
            <a:r>
              <a:rPr lang="ja-JP" altLang="ja-JP" sz="1400" dirty="0"/>
              <a:t>集客や大阪の</a:t>
            </a:r>
            <a:r>
              <a:rPr lang="ja-JP" altLang="ja-JP" sz="1400" dirty="0" smtClean="0"/>
              <a:t>活性化</a:t>
            </a:r>
            <a:r>
              <a:rPr lang="ja-JP" altLang="en-US" sz="1400" dirty="0" smtClean="0"/>
              <a:t>を進めます</a:t>
            </a:r>
            <a:r>
              <a:rPr lang="ja-JP" altLang="ja-JP" sz="1400" dirty="0" smtClean="0"/>
              <a:t>。</a:t>
            </a:r>
            <a:endParaRPr lang="en-US" altLang="ja-JP" sz="1400" dirty="0" smtClean="0"/>
          </a:p>
          <a:p>
            <a:pPr marL="180000" indent="-457200" algn="just">
              <a:lnSpc>
                <a:spcPts val="14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公益財団法人大阪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観光局が「日本版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」として府内市町村や経済界との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連携強化を図り、「観光地経営」の視点に立った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大阪における観光地域づくり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。また、広域連携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である関西観光本部等とも連携した関西広域での魅力発信を推進します。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観光客の受入環境整備として、無料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Wi-Fi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環境の整備や観光地や主要駅での多言語案内表示の整備などを推進します。</a:t>
            </a: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日本版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DMO</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Destination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Management/Marketing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Organization</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・・観光地域づくりの舵取り役として、多様な関係者と共同しながら</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観光地域づくり</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実現のために戦略策定や、戦略を着実に実施するための調整機能を備えた法人。</a:t>
            </a:r>
          </a:p>
          <a:p>
            <a:pPr marL="180000" indent="-457200" algn="just">
              <a:lnSpc>
                <a:spcPts val="1400"/>
              </a:lnSpc>
            </a:pP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観光集客のみならず、消費拡大や経済効果も高く、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さらに今後成長が期待される産業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の活性化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や都市格の向上、国際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競争力の向上につながる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の誘致促進を図ります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28709968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4766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264533" y="692696"/>
            <a:ext cx="8568952" cy="5855449"/>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うめきたや千里中央地区など都市部の各拠点地区が機能分担・連携しつつ、国際ビジネス、イノベーション、文化・学術、インバウンド機能の充実など国際競争力の高い一体的な地域の形成を進めます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、再開発事業などによる鉄道駅周辺等のまちづくりを進め、都市のにぎわいと魅力づくりを推進します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により、国際都市にふさわしい景観の形成、府民へのやすらぎ・憩い空間を提供します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大阪の優れた食材・加工品（大阪産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名品等）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a:cs typeface="Meiryo UI" panose="020B0604030504040204" pitchFamily="50" charset="-128"/>
              </a:rPr>
              <a:t>製品（大阪製</a:t>
            </a:r>
            <a:r>
              <a:rPr lang="ja-JP" altLang="en-US" sz="1400" dirty="0" smtClean="0">
                <a:cs typeface="Meiryo UI" panose="020B0604030504040204" pitchFamily="50" charset="-128"/>
              </a:rPr>
              <a:t>ブランド認定製品</a:t>
            </a:r>
            <a:r>
              <a:rPr lang="ja-JP" altLang="en-US" sz="1400" dirty="0">
                <a:cs typeface="Meiryo UI" panose="020B0604030504040204" pitchFamily="50" charset="-128"/>
              </a:rPr>
              <a:t>・伝統工芸品）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等を積極的に発信し、販売力を強化することで、大阪の「魅力」を全国に浸透させるとともに、海外展開に向けた取組みを行います。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に世界遺産登録された「百舌鳥・古市古墳群」について、関係市と連携して、国内外に情報発信することにより、都市魅力の向上を図るとともに、観光資源として磨き上げ、国内外の観光誘客の取組みを進めます。</a:t>
            </a:r>
            <a:r>
              <a:rPr lang="ja-JP" altLang="en-US" sz="1400" dirty="0">
                <a:cs typeface="Meiryo UI" panose="020B0604030504040204" pitchFamily="50" charset="-128"/>
              </a:rPr>
              <a:t>（➡</a:t>
            </a:r>
            <a:r>
              <a:rPr lang="en-US" altLang="ja-JP" sz="1400" dirty="0" smtClean="0">
                <a:cs typeface="Meiryo UI" panose="020B0604030504040204" pitchFamily="50" charset="-128"/>
              </a:rPr>
              <a:t>Topic</a:t>
            </a:r>
            <a:r>
              <a:rPr lang="ja-JP" altLang="en-US" sz="1400" dirty="0" smtClean="0">
                <a:cs typeface="Meiryo UI" panose="020B0604030504040204" pitchFamily="50" charset="-128"/>
              </a:rPr>
              <a:t>⑬：</a:t>
            </a:r>
            <a:r>
              <a:rPr lang="ja-JP" altLang="en-US" sz="1400" dirty="0">
                <a:cs typeface="Meiryo UI" panose="020B0604030504040204" pitchFamily="50" charset="-128"/>
              </a:rPr>
              <a:t>百舌鳥・古市古墳群の世界遺産登録）</a:t>
            </a:r>
            <a:endParaRPr lang="en-US" altLang="ja-JP" sz="1400" dirty="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ダム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や地下河川など公共施設を活用した新たな観光の提案を行い、施設の有効利用と集客促進を図ります。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歴史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・自然・文化に育まれた景観資源を再発見し、よりよいまちづくりに役立て、国内外に大阪の魅力を発信する「ビュースポット」の取組みを府内市町村と協力して進めます。また、企業や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などによる公共空間の活用により、地域の価値を維持・向上させていくため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、エリアマネジメント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府営</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公園では、民間の活力やノウハウを活かし、施設の維持管理・新設や、イベント等のソフト事業を戦略的・継続的に実施する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新たな管理運営制度の取組みを進め、公園の魅力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向上を図ります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cs typeface="Meiryo UI" panose="020B0604030504040204" pitchFamily="50" charset="-128"/>
              </a:rPr>
              <a:t>（➡</a:t>
            </a:r>
            <a:r>
              <a:rPr lang="en-US" altLang="ja-JP" sz="1400" dirty="0" smtClean="0">
                <a:cs typeface="Meiryo UI" panose="020B0604030504040204" pitchFamily="50" charset="-128"/>
              </a:rPr>
              <a:t>Topic</a:t>
            </a:r>
            <a:r>
              <a:rPr lang="ja-JP" altLang="en-US" sz="1400" dirty="0" smtClean="0">
                <a:cs typeface="Meiryo UI" panose="020B0604030504040204" pitchFamily="50" charset="-128"/>
              </a:rPr>
              <a:t>⑭：</a:t>
            </a:r>
            <a:r>
              <a:rPr lang="ja-JP" altLang="en-US" sz="1400" dirty="0">
                <a:cs typeface="Meiryo UI" panose="020B0604030504040204" pitchFamily="50" charset="-128"/>
              </a:rPr>
              <a:t>民間活力を導入した新たな管理運営制度）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のさらなる魅力づくりや世界に類を見ない光景観の創出、公共空間を活用した芸術文化活動の推進等を行うとともに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、地域と連携し、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歴史や文化など大阪が有するポテンシャルを活かした都市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発信を図ります。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68</a:t>
            </a:fld>
            <a:endParaRPr lang="ja-JP" altLang="en-US" dirty="0">
              <a:solidFill>
                <a:prstClr val="black"/>
              </a:solidFill>
            </a:endParaRPr>
          </a:p>
        </p:txBody>
      </p:sp>
    </p:spTree>
    <p:extLst>
      <p:ext uri="{BB962C8B-B14F-4D97-AF65-F5344CB8AC3E}">
        <p14:creationId xmlns:p14="http://schemas.microsoft.com/office/powerpoint/2010/main" val="1435811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0" name="正方形/長方形 9"/>
          <p:cNvSpPr/>
          <p:nvPr/>
        </p:nvSpPr>
        <p:spPr>
          <a:xfrm>
            <a:off x="143508" y="636424"/>
            <a:ext cx="8856984" cy="2062103"/>
          </a:xfrm>
          <a:prstGeom prst="rect">
            <a:avLst/>
          </a:prstGeom>
        </p:spPr>
        <p:txBody>
          <a:bodyPr wrap="square">
            <a:spAutoFit/>
          </a:bodyPr>
          <a:lstStyle/>
          <a:p>
            <a:pPr marL="180000" indent="-457200" algn="just"/>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来阪外国人数については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毎年、最高記録を更新しており、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年の目標年に向けて増加しています</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をはじめと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した国際</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規模の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会議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・イベントが開催されるなど、都市の魅力向上に向けた</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着実に進んでいます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p>
          <a:p>
            <a:pPr marL="288000" indent="-5760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〇　一方で、社会増減について転入超過であるものの、東京圏への転出については、戦略策定時より超過が進んでいる状況であるため、引き続き定住魅力・都市魅力の向上に向けた取組が必要です。</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1700041522"/>
              </p:ext>
            </p:extLst>
          </p:nvPr>
        </p:nvGraphicFramePr>
        <p:xfrm>
          <a:off x="425248" y="3080698"/>
          <a:ext cx="8433914" cy="2292518"/>
        </p:xfrm>
        <a:graphic>
          <a:graphicData uri="http://schemas.openxmlformats.org/drawingml/2006/table">
            <a:tbl>
              <a:tblPr firstRow="1" firstCol="1" bandRow="1">
                <a:tableStyleId>{5C22544A-7EE6-4342-B048-85BDC9FD1C3A}</a:tableStyleId>
              </a:tblPr>
              <a:tblGrid>
                <a:gridCol w="1986512">
                  <a:extLst>
                    <a:ext uri="{9D8B030D-6E8A-4147-A177-3AD203B41FA5}">
                      <a16:colId xmlns:a16="http://schemas.microsoft.com/office/drawing/2014/main" val="2203108715"/>
                    </a:ext>
                  </a:extLst>
                </a:gridCol>
                <a:gridCol w="3096344">
                  <a:extLst>
                    <a:ext uri="{9D8B030D-6E8A-4147-A177-3AD203B41FA5}">
                      <a16:colId xmlns:a16="http://schemas.microsoft.com/office/drawing/2014/main" val="108265800"/>
                    </a:ext>
                  </a:extLst>
                </a:gridCol>
                <a:gridCol w="1560535">
                  <a:extLst>
                    <a:ext uri="{9D8B030D-6E8A-4147-A177-3AD203B41FA5}">
                      <a16:colId xmlns:a16="http://schemas.microsoft.com/office/drawing/2014/main" val="1876572018"/>
                    </a:ext>
                  </a:extLst>
                </a:gridCol>
                <a:gridCol w="1790523">
                  <a:extLst>
                    <a:ext uri="{9D8B030D-6E8A-4147-A177-3AD203B41FA5}">
                      <a16:colId xmlns:a16="http://schemas.microsoft.com/office/drawing/2014/main" val="1161421592"/>
                    </a:ext>
                  </a:extLst>
                </a:gridCol>
              </a:tblGrid>
              <a:tr h="326558">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現在値</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2">
                  <a:txBody>
                    <a:bodyPr/>
                    <a:lstStyle/>
                    <a:p>
                      <a:pPr>
                        <a:lnSpc>
                          <a:spcPts val="1400"/>
                        </a:lnSpc>
                      </a:pPr>
                      <a:r>
                        <a:rPr lang="ja-JP" altLang="en-US" sz="12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⑤</a:t>
                      </a:r>
                      <a:r>
                        <a:rPr lang="en-US" altLang="ja-JP" sz="1200" kern="100" baseline="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都市としての経済機能を</a:t>
                      </a:r>
                      <a:endParaRPr lang="en-US" altLang="ja-JP" sz="12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nSpc>
                          <a:spcPts val="1400"/>
                        </a:lnSpc>
                      </a:pPr>
                      <a:r>
                        <a:rPr lang="ja-JP" altLang="en-US" sz="12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強化する</a:t>
                      </a:r>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eiryo UI" panose="020B0604030504040204" pitchFamily="50" charset="-128"/>
                          <a:ea typeface="Meiryo UI" panose="020B0604030504040204" pitchFamily="50" charset="-128"/>
                        </a:rPr>
                        <a:t>実質経済成長率</a:t>
                      </a:r>
                      <a:r>
                        <a:rPr kumimoji="1" lang="en-US" altLang="ja-JP" sz="1050" b="1" u="sng" dirty="0" smtClean="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smtClean="0">
                          <a:solidFill>
                            <a:sysClr val="windowText" lastClr="000000"/>
                          </a:solidFill>
                          <a:latin typeface="Meiryo UI" panose="020B0604030504040204" pitchFamily="50" charset="-128"/>
                          <a:ea typeface="Meiryo UI" panose="020B0604030504040204" pitchFamily="50" charset="-128"/>
                        </a:rPr>
                        <a:t>％</a:t>
                      </a:r>
                      <a:r>
                        <a:rPr kumimoji="1" lang="en-US" altLang="ja-JP" sz="1050" b="1" u="sng" dirty="0" smtClean="0">
                          <a:solidFill>
                            <a:sysClr val="windowText" lastClr="000000"/>
                          </a:solidFill>
                          <a:latin typeface="Meiryo UI" panose="020B0604030504040204" pitchFamily="50" charset="-128"/>
                          <a:ea typeface="Meiryo UI" panose="020B0604030504040204" pitchFamily="50" charset="-128"/>
                        </a:rPr>
                        <a:t>]</a:t>
                      </a:r>
                      <a:endParaRPr kumimoji="1" lang="en-US" altLang="zh-TW" sz="1050" b="1" u="sng" dirty="0" smtClean="0">
                        <a:solidFill>
                          <a:sysClr val="windowText" lastClr="000000"/>
                        </a:solidFill>
                        <a:latin typeface="+mn-lt"/>
                        <a:ea typeface="ＭＳ Ｐゴシック" panose="020B0600070205080204" pitchFamily="50" charset="-128"/>
                      </a:endParaRPr>
                    </a:p>
                    <a:p>
                      <a:pPr>
                        <a:lnSpc>
                          <a:spcPts val="1400"/>
                        </a:lnSpc>
                      </a:pPr>
                      <a:r>
                        <a:rPr kumimoji="1" lang="zh-TW" altLang="en-US" sz="1050" u="none" dirty="0" smtClean="0">
                          <a:solidFill>
                            <a:sysClr val="windowText" lastClr="000000"/>
                          </a:solidFill>
                          <a:latin typeface="+mn-lt"/>
                          <a:ea typeface="ＭＳ Ｐゴシック" panose="020B0600070205080204" pitchFamily="50" charset="-128"/>
                        </a:rPr>
                        <a:t>　</a:t>
                      </a: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目標：年平均</a:t>
                      </a:r>
                      <a:r>
                        <a:rPr kumimoji="1" lang="en-US" altLang="ja-JP" sz="1050" u="none" dirty="0" smtClean="0">
                          <a:solidFill>
                            <a:sysClr val="windowText" lastClr="000000"/>
                          </a:solidFill>
                          <a:latin typeface="Meiryo UI" panose="020B0604030504040204" pitchFamily="50" charset="-128"/>
                          <a:ea typeface="Meiryo UI" panose="020B0604030504040204" pitchFamily="50" charset="-128"/>
                        </a:rPr>
                        <a:t>2.0</a:t>
                      </a: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以上</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【2013</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+0.</a:t>
                      </a:r>
                      <a:r>
                        <a:rPr kumimoji="1" lang="ja-JP" altLang="en-US" sz="1050" b="1" dirty="0" smtClean="0">
                          <a:solidFill>
                            <a:sysClr val="windowText" lastClr="000000"/>
                          </a:solidFill>
                          <a:latin typeface="+mn-lt"/>
                        </a:rPr>
                        <a:t>７</a:t>
                      </a:r>
                      <a:endParaRPr lang="ja-JP" sz="1050" b="1"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smtClean="0">
                          <a:solidFill>
                            <a:sysClr val="windowText" lastClr="000000"/>
                          </a:solidFill>
                          <a:latin typeface="+mn-lt"/>
                        </a:rPr>
                        <a:t>【2016</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ja-JP" altLang="en-US" sz="1050" b="1" dirty="0" smtClean="0">
                          <a:solidFill>
                            <a:sysClr val="windowText" lastClr="000000"/>
                          </a:solidFill>
                          <a:latin typeface="+mn-lt"/>
                        </a:rPr>
                        <a:t>＋</a:t>
                      </a:r>
                      <a:r>
                        <a:rPr kumimoji="1" lang="en-US" altLang="ja-JP" sz="1050" b="1" dirty="0" smtClean="0">
                          <a:solidFill>
                            <a:sysClr val="windowText" lastClr="000000"/>
                          </a:solidFill>
                          <a:latin typeface="+mn-lt"/>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013947"/>
                  </a:ext>
                </a:extLst>
              </a:tr>
              <a:tr h="0">
                <a:tc vMerge="1">
                  <a:txBody>
                    <a:bodyPr/>
                    <a:lstStyle/>
                    <a:p>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開業事業所数</a:t>
                      </a:r>
                    </a:p>
                    <a:p>
                      <a:pPr>
                        <a:lnSpc>
                          <a:spcPts val="1400"/>
                        </a:lnSpc>
                      </a:pPr>
                      <a:r>
                        <a:rPr kumimoji="1" lang="ja-JP" altLang="en-US" sz="1050" u="none" dirty="0" smtClean="0">
                          <a:solidFill>
                            <a:sysClr val="windowText" lastClr="000000"/>
                          </a:solidFill>
                          <a:latin typeface="+mn-lt"/>
                        </a:rPr>
                        <a:t>　目標：年間</a:t>
                      </a:r>
                      <a:r>
                        <a:rPr kumimoji="1" lang="en-US" altLang="ja-JP" sz="1050" u="none" dirty="0" smtClean="0">
                          <a:solidFill>
                            <a:sysClr val="windowText" lastClr="000000"/>
                          </a:solidFill>
                          <a:latin typeface="+mn-lt"/>
                        </a:rPr>
                        <a:t>10,000</a:t>
                      </a:r>
                      <a:r>
                        <a:rPr kumimoji="1" lang="ja-JP" altLang="en-US" sz="1050" u="none" dirty="0" smtClean="0">
                          <a:solidFill>
                            <a:sysClr val="windowText" lastClr="000000"/>
                          </a:solidFill>
                          <a:latin typeface="+mn-lt"/>
                        </a:rPr>
                        <a:t>か所</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zh-CN" sz="1050" b="1" dirty="0" smtClean="0">
                          <a:solidFill>
                            <a:sysClr val="windowText" lastClr="000000"/>
                          </a:solidFill>
                          <a:latin typeface="+mn-lt"/>
                        </a:rPr>
                        <a:t>8,383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8</a:t>
                      </a:r>
                      <a:r>
                        <a:rPr kumimoji="1" lang="en-US" altLang="zh-CN" sz="1050" b="1" dirty="0" smtClean="0">
                          <a:solidFill>
                            <a:sysClr val="windowText" lastClr="000000"/>
                          </a:solidFill>
                          <a:latin typeface="+mn-lt"/>
                        </a:rPr>
                        <a:t>,</a:t>
                      </a:r>
                      <a:r>
                        <a:rPr kumimoji="1" lang="en-US" altLang="ja-JP" sz="1050" b="1" dirty="0" smtClean="0">
                          <a:solidFill>
                            <a:sysClr val="windowText" lastClr="000000"/>
                          </a:solidFill>
                          <a:latin typeface="+mn-lt"/>
                        </a:rPr>
                        <a:t>463</a:t>
                      </a:r>
                      <a:endParaRPr kumimoji="1" lang="en-US" altLang="zh-CN" sz="1050" b="1" dirty="0" smtClean="0">
                        <a:solidFill>
                          <a:sysClr val="windowText" lastClr="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916067"/>
                  </a:ext>
                </a:extLst>
              </a:tr>
              <a:tr h="223312">
                <a:tc rowSpan="2">
                  <a:txBody>
                    <a:bodyPr/>
                    <a:lstStyle/>
                    <a:p>
                      <a:pPr>
                        <a:lnSpc>
                          <a:spcPts val="1400"/>
                        </a:lnSpc>
                      </a:pPr>
                      <a:r>
                        <a:rPr kumimoji="1" lang="ja-JP" altLang="en-US" sz="1200" u="none" dirty="0" smtClean="0">
                          <a:solidFill>
                            <a:sysClr val="windowText" lastClr="000000"/>
                          </a:solidFill>
                          <a:latin typeface="Meiryo UI" panose="020B0604030504040204" pitchFamily="50" charset="-128"/>
                          <a:ea typeface="Meiryo UI" panose="020B0604030504040204" pitchFamily="50" charset="-128"/>
                        </a:rPr>
                        <a:t>⑥ 定住魅力・都市魅力を</a:t>
                      </a:r>
                      <a:endParaRPr kumimoji="1" lang="en-US" altLang="ja-JP" sz="1200" u="none" dirty="0" smtClean="0">
                        <a:solidFill>
                          <a:sysClr val="windowText" lastClr="000000"/>
                        </a:solidFill>
                        <a:latin typeface="Meiryo UI" panose="020B0604030504040204" pitchFamily="50" charset="-128"/>
                        <a:ea typeface="Meiryo UI" panose="020B0604030504040204" pitchFamily="50" charset="-128"/>
                      </a:endParaRPr>
                    </a:p>
                    <a:p>
                      <a:pPr>
                        <a:lnSpc>
                          <a:spcPts val="1400"/>
                        </a:lnSpc>
                      </a:pPr>
                      <a:r>
                        <a:rPr kumimoji="1" lang="ja-JP" altLang="en-US" sz="1200" u="none" dirty="0" smtClean="0">
                          <a:solidFill>
                            <a:sysClr val="windowText" lastClr="000000"/>
                          </a:solidFill>
                          <a:latin typeface="Meiryo UI" panose="020B0604030504040204" pitchFamily="50" charset="-128"/>
                          <a:ea typeface="Meiryo UI" panose="020B0604030504040204" pitchFamily="50" charset="-128"/>
                        </a:rPr>
                        <a:t>　　強化する</a:t>
                      </a:r>
                      <a:endParaRPr kumimoji="1" lang="ja-JP" altLang="en-US" sz="1200" u="none"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eiryo UI" panose="020B0604030504040204" pitchFamily="50" charset="-128"/>
                          <a:ea typeface="Meiryo UI" panose="020B0604030504040204" pitchFamily="50" charset="-128"/>
                        </a:rPr>
                        <a:t>来阪外国人</a:t>
                      </a:r>
                      <a:r>
                        <a:rPr kumimoji="1" lang="en-US" altLang="ja-JP" sz="1050" b="1" u="sng" dirty="0" smtClean="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smtClean="0">
                          <a:solidFill>
                            <a:sysClr val="windowText" lastClr="000000"/>
                          </a:solidFill>
                          <a:latin typeface="Meiryo UI" panose="020B0604030504040204" pitchFamily="50" charset="-128"/>
                          <a:ea typeface="Meiryo UI" panose="020B0604030504040204" pitchFamily="50" charset="-128"/>
                        </a:rPr>
                        <a:t>万人</a:t>
                      </a:r>
                      <a:r>
                        <a:rPr kumimoji="1" lang="en-US" altLang="ja-JP" sz="1050" b="1" u="sng" dirty="0" smtClean="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　目標：当初 </a:t>
                      </a:r>
                      <a:r>
                        <a:rPr kumimoji="1" lang="en-US" altLang="ja-JP" sz="1050" u="none" dirty="0" smtClean="0">
                          <a:solidFill>
                            <a:sysClr val="windowText" lastClr="000000"/>
                          </a:solidFill>
                          <a:latin typeface="Meiryo UI" panose="020B0604030504040204" pitchFamily="50" charset="-128"/>
                          <a:ea typeface="Meiryo UI" panose="020B0604030504040204" pitchFamily="50" charset="-128"/>
                        </a:rPr>
                        <a:t>650 → 1,300</a:t>
                      </a: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　</a:t>
                      </a:r>
                      <a:r>
                        <a:rPr kumimoji="1" lang="en-US" altLang="ja-JP" sz="1050" u="none" dirty="0" smtClean="0">
                          <a:solidFill>
                            <a:sysClr val="windowText" lastClr="000000"/>
                          </a:solidFill>
                          <a:latin typeface="Meiryo UI" panose="020B0604030504040204" pitchFamily="50" charset="-128"/>
                          <a:ea typeface="Meiryo UI" panose="020B0604030504040204" pitchFamily="50" charset="-128"/>
                        </a:rPr>
                        <a:t>(H28.12</a:t>
                      </a: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に改訂</a:t>
                      </a:r>
                      <a:r>
                        <a:rPr kumimoji="1" lang="en-US" altLang="ja-JP" sz="1050" u="none" dirty="0" smtClean="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　目標年（年度）：</a:t>
                      </a:r>
                      <a:r>
                        <a:rPr kumimoji="1" lang="en-US" altLang="ja-JP" sz="1050" u="none" dirty="0" smtClean="0">
                          <a:solidFill>
                            <a:sysClr val="windowText" lastClr="000000"/>
                          </a:solidFill>
                          <a:latin typeface="Meiryo UI" panose="020B0604030504040204" pitchFamily="50" charset="-128"/>
                          <a:ea typeface="Meiryo UI" panose="020B0604030504040204" pitchFamily="50" charset="-128"/>
                        </a:rPr>
                        <a:t>2020</a:t>
                      </a: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376</a:t>
                      </a:r>
                      <a:endParaRPr kumimoji="1" lang="ja-JP" altLang="en-US" sz="1050" b="1" dirty="0" smtClean="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1,142</a:t>
                      </a:r>
                    </a:p>
                    <a:p>
                      <a:pPr algn="ctr">
                        <a:lnSpc>
                          <a:spcPts val="1400"/>
                        </a:lnSpc>
                      </a:pPr>
                      <a:r>
                        <a:rPr kumimoji="1" lang="ja-JP" altLang="en-US" sz="900" b="1" dirty="0" smtClean="0">
                          <a:solidFill>
                            <a:sysClr val="windowText" lastClr="000000"/>
                          </a:solidFill>
                          <a:latin typeface="+mn-lt"/>
                        </a:rPr>
                        <a:t>（速報値）</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461114"/>
                  </a:ext>
                </a:extLst>
              </a:tr>
              <a:tr h="0">
                <a:tc vMerge="1">
                  <a:txBody>
                    <a:bodyPr/>
                    <a:lstStyle/>
                    <a:p>
                      <a:pPr algn="just">
                        <a:spcAft>
                          <a:spcPts val="0"/>
                        </a:spcAft>
                      </a:pPr>
                      <a:endParaRPr lang="ja-JP" sz="10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転出超過率（対東京圏）</a:t>
                      </a:r>
                    </a:p>
                    <a:p>
                      <a:pPr>
                        <a:lnSpc>
                          <a:spcPts val="1400"/>
                        </a:lnSpc>
                      </a:pPr>
                      <a:r>
                        <a:rPr kumimoji="1" lang="ja-JP" altLang="en-US" sz="1050" u="none" dirty="0" smtClean="0">
                          <a:solidFill>
                            <a:sysClr val="windowText" lastClr="000000"/>
                          </a:solidFill>
                          <a:latin typeface="+mn-lt"/>
                        </a:rPr>
                        <a:t>　目標：前年を下回る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zh-CN" sz="1050" b="1" dirty="0" smtClean="0">
                          <a:solidFill>
                            <a:sysClr val="windowText" lastClr="000000"/>
                          </a:solidFill>
                          <a:latin typeface="+mn-lt"/>
                        </a:rPr>
                        <a:t>0.126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spcAft>
                          <a:spcPts val="0"/>
                        </a:spcAft>
                      </a:pPr>
                      <a:r>
                        <a:rPr lang="en-US" altLang="ja-JP" sz="1050" kern="100" dirty="0" smtClean="0">
                          <a:solidFill>
                            <a:sysClr val="windowText" lastClr="000000"/>
                          </a:solidFill>
                          <a:effectLst/>
                          <a:latin typeface="+mn-lt"/>
                          <a:ea typeface="游明朝" panose="02020400000000000000" pitchFamily="18" charset="-128"/>
                          <a:cs typeface="Times New Roman" panose="02020603050405020304" pitchFamily="18" charset="0"/>
                        </a:rPr>
                        <a:t>【2018</a:t>
                      </a:r>
                      <a:r>
                        <a:rPr lang="ja-JP" altLang="en-US" sz="1050" kern="100" dirty="0" smtClean="0">
                          <a:solidFill>
                            <a:sysClr val="windowText" lastClr="000000"/>
                          </a:solidFill>
                          <a:effectLst/>
                          <a:latin typeface="+mn-lt"/>
                          <a:ea typeface="游明朝" panose="02020400000000000000" pitchFamily="18" charset="-128"/>
                          <a:cs typeface="Times New Roman" panose="02020603050405020304" pitchFamily="18" charset="0"/>
                        </a:rPr>
                        <a:t>年</a:t>
                      </a:r>
                      <a:r>
                        <a:rPr lang="en-US" altLang="ja-JP" sz="1050" kern="100" dirty="0" smtClean="0">
                          <a:solidFill>
                            <a:sysClr val="windowText" lastClr="000000"/>
                          </a:solidFill>
                          <a:effectLst/>
                          <a:latin typeface="+mn-lt"/>
                          <a:ea typeface="游明朝" panose="02020400000000000000" pitchFamily="18" charset="-128"/>
                          <a:cs typeface="Times New Roman" panose="02020603050405020304" pitchFamily="18" charset="0"/>
                        </a:rPr>
                        <a:t>】</a:t>
                      </a:r>
                    </a:p>
                    <a:p>
                      <a:pPr algn="ctr">
                        <a:lnSpc>
                          <a:spcPts val="1400"/>
                        </a:lnSpc>
                        <a:spcAft>
                          <a:spcPts val="0"/>
                        </a:spcAft>
                      </a:pPr>
                      <a:r>
                        <a:rPr lang="en-US" altLang="ja-JP" sz="1050" b="1" kern="100" dirty="0" smtClean="0">
                          <a:solidFill>
                            <a:sysClr val="windowText" lastClr="000000"/>
                          </a:solidFill>
                          <a:effectLst/>
                          <a:latin typeface="+mn-lt"/>
                          <a:ea typeface="游明朝" panose="02020400000000000000" pitchFamily="18" charset="-128"/>
                          <a:cs typeface="Times New Roman" panose="02020603050405020304" pitchFamily="18" charset="0"/>
                        </a:rPr>
                        <a:t>0.134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4874514"/>
                  </a:ext>
                </a:extLst>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a:t>
            </a:fld>
            <a:endParaRPr lang="ja-JP" altLang="en-US" dirty="0">
              <a:solidFill>
                <a:prstClr val="black"/>
              </a:solidFill>
            </a:endParaRPr>
          </a:p>
        </p:txBody>
      </p:sp>
    </p:spTree>
    <p:extLst>
      <p:ext uri="{BB962C8B-B14F-4D97-AF65-F5344CB8AC3E}">
        <p14:creationId xmlns:p14="http://schemas.microsoft.com/office/powerpoint/2010/main" val="10884112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323531" y="1072002"/>
            <a:ext cx="3990170" cy="2215628"/>
            <a:chOff x="323531" y="675926"/>
            <a:chExt cx="3990170" cy="2215628"/>
          </a:xfrm>
        </p:grpSpPr>
        <p:graphicFrame>
          <p:nvGraphicFramePr>
            <p:cNvPr id="24" name="グラフ 23"/>
            <p:cNvGraphicFramePr>
              <a:graphicFrameLocks/>
            </p:cNvGraphicFramePr>
            <p:nvPr>
              <p:extLst>
                <p:ext uri="{D42A27DB-BD31-4B8C-83A1-F6EECF244321}">
                  <p14:modId xmlns:p14="http://schemas.microsoft.com/office/powerpoint/2010/main" val="1979699252"/>
                </p:ext>
              </p:extLst>
            </p:nvPr>
          </p:nvGraphicFramePr>
          <p:xfrm>
            <a:off x="323531" y="675926"/>
            <a:ext cx="3990170" cy="2215628"/>
          </p:xfrm>
          <a:graphic>
            <a:graphicData uri="http://schemas.openxmlformats.org/drawingml/2006/chart">
              <c:chart xmlns:c="http://schemas.openxmlformats.org/drawingml/2006/chart" xmlns:r="http://schemas.openxmlformats.org/officeDocument/2006/relationships" r:id="rId2"/>
            </a:graphicData>
          </a:graphic>
        </p:graphicFrame>
        <p:sp>
          <p:nvSpPr>
            <p:cNvPr id="2" name="正方形/長方形 1"/>
            <p:cNvSpPr/>
            <p:nvPr/>
          </p:nvSpPr>
          <p:spPr>
            <a:xfrm>
              <a:off x="3758358" y="2686510"/>
              <a:ext cx="432048" cy="158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p:cNvSpPr/>
          <p:nvPr/>
        </p:nvSpPr>
        <p:spPr>
          <a:xfrm>
            <a:off x="323531" y="3178973"/>
            <a:ext cx="8640961" cy="3531330"/>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smtClean="0">
                <a:solidFill>
                  <a:schemeClr val="tx1"/>
                </a:solidFill>
              </a:rPr>
              <a:t>Topic</a:t>
            </a:r>
            <a:r>
              <a:rPr lang="ja-JP" altLang="en-US" sz="1400" b="1" dirty="0" smtClean="0">
                <a:solidFill>
                  <a:schemeClr val="tx1"/>
                </a:solidFill>
              </a:rPr>
              <a:t>⑬　百舌鳥・古市古墳群の世界遺産登録</a:t>
            </a:r>
            <a:endParaRPr lang="en-US" altLang="ja-JP" sz="1400" b="1" dirty="0" smtClean="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5" name="正方形/長方形 4"/>
          <p:cNvSpPr/>
          <p:nvPr/>
        </p:nvSpPr>
        <p:spPr>
          <a:xfrm>
            <a:off x="431544" y="3397936"/>
            <a:ext cx="8388928" cy="1169551"/>
          </a:xfrm>
          <a:prstGeom prst="rect">
            <a:avLst/>
          </a:prstGeom>
        </p:spPr>
        <p:txBody>
          <a:bodyPr wrap="square">
            <a:spAutoFit/>
          </a:bodyPr>
          <a:lstStyle/>
          <a:p>
            <a:r>
              <a:rPr lang="ja-JP" altLang="en-US" sz="1400" dirty="0" smtClean="0"/>
              <a:t>　大阪府</a:t>
            </a:r>
            <a:r>
              <a:rPr lang="ja-JP" altLang="en-US" sz="1400" dirty="0"/>
              <a:t>では、堺市・羽曳野市・藤井寺市とともに</a:t>
            </a:r>
            <a:r>
              <a:rPr lang="ja-JP" altLang="en-US" sz="1400" dirty="0" smtClean="0"/>
              <a:t>、</a:t>
            </a:r>
            <a:r>
              <a:rPr lang="en-US" altLang="ja-JP" sz="1400" dirty="0"/>
              <a:t>2011</a:t>
            </a:r>
            <a:r>
              <a:rPr lang="ja-JP" altLang="en-US" sz="1400" dirty="0" smtClean="0"/>
              <a:t>年に「百舌鳥・古市古墳群世界文化遺産登録推進本部会議」を</a:t>
            </a:r>
            <a:r>
              <a:rPr lang="ja-JP" altLang="en-US" sz="1400" dirty="0"/>
              <a:t>設置</a:t>
            </a:r>
            <a:r>
              <a:rPr lang="ja-JP" altLang="en-US" sz="1400" dirty="0" smtClean="0"/>
              <a:t>し、百舌鳥・古市古墳群の</a:t>
            </a:r>
            <a:r>
              <a:rPr lang="ja-JP" altLang="en-US" sz="1400" dirty="0"/>
              <a:t>世界遺産</a:t>
            </a:r>
            <a:r>
              <a:rPr lang="ja-JP" altLang="en-US" sz="1400" dirty="0" smtClean="0"/>
              <a:t>登録の実現に</a:t>
            </a:r>
            <a:r>
              <a:rPr lang="ja-JP" altLang="en-US" sz="1400" dirty="0"/>
              <a:t>向けた取組み</a:t>
            </a:r>
            <a:r>
              <a:rPr lang="ja-JP" altLang="en-US" sz="1400" dirty="0" smtClean="0"/>
              <a:t>を進めて</a:t>
            </a:r>
            <a:r>
              <a:rPr lang="ja-JP" altLang="en-US" sz="1400" dirty="0"/>
              <a:t>きました</a:t>
            </a:r>
            <a:r>
              <a:rPr lang="ja-JP" altLang="en-US" sz="1400" dirty="0" smtClean="0"/>
              <a:t>。</a:t>
            </a:r>
            <a:r>
              <a:rPr lang="en-US" altLang="ja-JP" sz="1400" dirty="0"/>
              <a:t>2019</a:t>
            </a:r>
            <a:r>
              <a:rPr lang="ja-JP" altLang="en-US" sz="1400" dirty="0" smtClean="0"/>
              <a:t>年７月、</a:t>
            </a:r>
            <a:r>
              <a:rPr lang="ja-JP" altLang="en-US" sz="1400" dirty="0"/>
              <a:t>アゼルバイジャン共和国で開催</a:t>
            </a:r>
            <a:r>
              <a:rPr lang="ja-JP" altLang="en-US" sz="1400" dirty="0" smtClean="0"/>
              <a:t>された第</a:t>
            </a:r>
            <a:r>
              <a:rPr lang="en-US" altLang="ja-JP" sz="1400" dirty="0" smtClean="0"/>
              <a:t>43</a:t>
            </a:r>
            <a:r>
              <a:rPr lang="ja-JP" altLang="en-US" sz="1400" dirty="0" smtClean="0"/>
              <a:t>回</a:t>
            </a:r>
            <a:r>
              <a:rPr lang="ja-JP" altLang="en-US" sz="1400" dirty="0"/>
              <a:t>世界遺産委員会において</a:t>
            </a:r>
            <a:r>
              <a:rPr lang="ja-JP" altLang="en-US" sz="1400" dirty="0" smtClean="0"/>
              <a:t>、大阪初の世界遺産に登録されました。</a:t>
            </a:r>
            <a:endParaRPr lang="en-US" altLang="ja-JP" sz="1400" dirty="0" smtClean="0"/>
          </a:p>
          <a:p>
            <a:r>
              <a:rPr lang="ja-JP" altLang="en-US" sz="1400" dirty="0"/>
              <a:t>　世界に存在感を示す都市魅力の創造</a:t>
            </a:r>
            <a:r>
              <a:rPr lang="ja-JP" altLang="en-US" sz="1400" dirty="0" smtClean="0"/>
              <a:t>に向け、百舌鳥</a:t>
            </a:r>
            <a:r>
              <a:rPr lang="ja-JP" altLang="en-US" sz="1400" dirty="0"/>
              <a:t>・古市古墳群の</a:t>
            </a:r>
            <a:r>
              <a:rPr lang="ja-JP" altLang="en-US" sz="1400" dirty="0" smtClean="0"/>
              <a:t>世界遺産登録</a:t>
            </a:r>
            <a:r>
              <a:rPr lang="ja-JP" altLang="en-US" sz="1400" dirty="0"/>
              <a:t>など</a:t>
            </a:r>
            <a:r>
              <a:rPr lang="ja-JP" altLang="en-US" sz="1400" dirty="0" smtClean="0"/>
              <a:t>をインパクトとしてさらなる取組みを進めます。</a:t>
            </a:r>
            <a:endParaRPr lang="ja-JP" altLang="en-US" sz="1400" dirty="0"/>
          </a:p>
        </p:txBody>
      </p:sp>
      <p:sp>
        <p:nvSpPr>
          <p:cNvPr id="14" name="正方形/長方形 13"/>
          <p:cNvSpPr/>
          <p:nvPr/>
        </p:nvSpPr>
        <p:spPr>
          <a:xfrm>
            <a:off x="496888" y="6062232"/>
            <a:ext cx="8215576" cy="577081"/>
          </a:xfrm>
          <a:prstGeom prst="rect">
            <a:avLst/>
          </a:prstGeom>
          <a:ln>
            <a:solidFill>
              <a:schemeClr val="tx1"/>
            </a:solidFill>
            <a:prstDash val="dash"/>
          </a:ln>
        </p:spPr>
        <p:txBody>
          <a:bodyPr wrap="square">
            <a:spAutoFit/>
          </a:bodyPr>
          <a:lstStyle/>
          <a:p>
            <a:r>
              <a:rPr lang="ja-JP" altLang="en-US" sz="1050" b="1" dirty="0" smtClean="0"/>
              <a:t>百舌鳥・古市古墳群とは</a:t>
            </a:r>
            <a:endParaRPr lang="en-US" altLang="ja-JP" sz="1050" b="1" dirty="0" smtClean="0"/>
          </a:p>
          <a:p>
            <a:r>
              <a:rPr lang="ja-JP" altLang="en-US" sz="1050" dirty="0" smtClean="0"/>
              <a:t>　</a:t>
            </a:r>
            <a:r>
              <a:rPr lang="ja-JP" altLang="en-US" sz="1050" u="sng" dirty="0" smtClean="0"/>
              <a:t>百舌鳥</a:t>
            </a:r>
            <a:r>
              <a:rPr lang="ja-JP" altLang="en-US" sz="1050" u="sng" dirty="0"/>
              <a:t>エリア</a:t>
            </a:r>
            <a:r>
              <a:rPr lang="ja-JP" altLang="en-US" sz="1050" u="sng" dirty="0" smtClean="0"/>
              <a:t>（</a:t>
            </a:r>
            <a:r>
              <a:rPr lang="ja-JP" altLang="en-US" sz="1050" u="sng" dirty="0"/>
              <a:t>堺市）と</a:t>
            </a:r>
            <a:r>
              <a:rPr lang="ja-JP" altLang="en-US" sz="1050" u="sng" dirty="0" smtClean="0"/>
              <a:t>古市エリア（</a:t>
            </a:r>
            <a:r>
              <a:rPr lang="ja-JP" altLang="en-US" sz="1050" u="sng" dirty="0"/>
              <a:t>羽曳野市・藤井寺市）の２つのエリアからなる古墳群。世界最大級の「仁徳天皇陵古墳」（堺市・墳丘長</a:t>
            </a:r>
            <a:r>
              <a:rPr lang="en-US" altLang="ja-JP" sz="1050" u="sng" dirty="0"/>
              <a:t>486</a:t>
            </a:r>
            <a:r>
              <a:rPr lang="ja-JP" altLang="en-US" sz="1050" u="sng" dirty="0"/>
              <a:t>ｍ</a:t>
            </a:r>
            <a:r>
              <a:rPr lang="ja-JP" altLang="en-US" sz="1050" u="sng" dirty="0" smtClean="0"/>
              <a:t>）に</a:t>
            </a:r>
            <a:r>
              <a:rPr lang="ja-JP" altLang="en-US" sz="1050" u="sng" dirty="0"/>
              <a:t>代表される巨大前方後円墳を</a:t>
            </a:r>
            <a:r>
              <a:rPr lang="ja-JP" altLang="en-US" sz="1050" u="sng" dirty="0" smtClean="0"/>
              <a:t>はじめ大小</a:t>
            </a:r>
            <a:r>
              <a:rPr lang="ja-JP" altLang="en-US" sz="1050" u="sng" dirty="0"/>
              <a:t>様々な古墳が</a:t>
            </a:r>
            <a:r>
              <a:rPr lang="ja-JP" altLang="en-US" sz="1050" u="sng" dirty="0" smtClean="0"/>
              <a:t>数多く現存</a:t>
            </a:r>
            <a:r>
              <a:rPr lang="ja-JP" altLang="en-US" sz="1050" u="sng" dirty="0"/>
              <a:t>し</a:t>
            </a:r>
            <a:r>
              <a:rPr lang="ja-JP" altLang="en-US" sz="1050" u="sng" dirty="0" smtClean="0"/>
              <a:t>、</a:t>
            </a:r>
            <a:r>
              <a:rPr lang="ja-JP" altLang="en-US" sz="1050" u="sng" dirty="0"/>
              <a:t>古墳時代中期につくられた</a:t>
            </a:r>
            <a:r>
              <a:rPr lang="en-US" altLang="ja-JP" sz="1050" u="sng" dirty="0"/>
              <a:t>49</a:t>
            </a:r>
            <a:r>
              <a:rPr lang="ja-JP" altLang="en-US" sz="1050" u="sng" dirty="0"/>
              <a:t>基の古墳が世界遺産に登録された</a:t>
            </a:r>
            <a:r>
              <a:rPr lang="ja-JP" altLang="en-US" sz="1050" u="sng" dirty="0" smtClean="0"/>
              <a:t>。</a:t>
            </a:r>
            <a:endParaRPr lang="ja-JP" altLang="en-US" sz="1050" u="sng"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4008" y="4334040"/>
            <a:ext cx="2520000" cy="1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4334038"/>
            <a:ext cx="2556619" cy="16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899592" y="5620892"/>
            <a:ext cx="1296144" cy="369332"/>
          </a:xfrm>
          <a:prstGeom prst="rect">
            <a:avLst/>
          </a:prstGeom>
          <a:noFill/>
        </p:spPr>
        <p:txBody>
          <a:bodyPr wrap="square" rtlCol="0">
            <a:spAutoFit/>
          </a:bodyPr>
          <a:lstStyle/>
          <a:p>
            <a:pPr algn="r"/>
            <a:r>
              <a:rPr kumimoji="1" lang="ja-JP" altLang="en-US" sz="900" dirty="0" smtClean="0"/>
              <a:t>百舌鳥エリア</a:t>
            </a:r>
            <a:endParaRPr kumimoji="1" lang="en-US" altLang="ja-JP" sz="900" dirty="0" smtClean="0"/>
          </a:p>
          <a:p>
            <a:pPr algn="r"/>
            <a:r>
              <a:rPr kumimoji="1" lang="ja-JP" altLang="en-US" sz="900" dirty="0" smtClean="0"/>
              <a:t>（堺市）</a:t>
            </a:r>
            <a:endParaRPr kumimoji="1" lang="ja-JP" altLang="en-US" sz="900" dirty="0"/>
          </a:p>
        </p:txBody>
      </p:sp>
      <p:sp>
        <p:nvSpPr>
          <p:cNvPr id="21" name="テキスト ボックス 20"/>
          <p:cNvSpPr txBox="1"/>
          <p:nvPr/>
        </p:nvSpPr>
        <p:spPr>
          <a:xfrm>
            <a:off x="7282501" y="5620892"/>
            <a:ext cx="1753995" cy="369332"/>
          </a:xfrm>
          <a:prstGeom prst="rect">
            <a:avLst/>
          </a:prstGeom>
          <a:noFill/>
        </p:spPr>
        <p:txBody>
          <a:bodyPr wrap="square" rtlCol="0">
            <a:spAutoFit/>
          </a:bodyPr>
          <a:lstStyle/>
          <a:p>
            <a:r>
              <a:rPr kumimoji="1" lang="ja-JP" altLang="en-US" sz="900" dirty="0" smtClean="0"/>
              <a:t>古市エリア</a:t>
            </a:r>
            <a:endParaRPr kumimoji="1" lang="en-US" altLang="ja-JP" sz="900" dirty="0" smtClean="0"/>
          </a:p>
          <a:p>
            <a:r>
              <a:rPr kumimoji="1" lang="ja-JP" altLang="en-US" sz="900" dirty="0" smtClean="0"/>
              <a:t>（羽曳野市・藤井寺市）</a:t>
            </a:r>
            <a:endParaRPr kumimoji="1" lang="ja-JP" altLang="en-US" sz="900" dirty="0"/>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230655" y="617787"/>
            <a:ext cx="2923590" cy="276999"/>
          </a:xfrm>
          <a:prstGeom prst="rect">
            <a:avLst/>
          </a:prstGeom>
        </p:spPr>
        <p:txBody>
          <a:bodyPr wrap="square">
            <a:spAutoFit/>
          </a:bodyPr>
          <a:lstStyle/>
          <a:p>
            <a:r>
              <a:rPr lang="ja-JP" altLang="en-US" sz="1200" dirty="0" smtClean="0"/>
              <a:t>■　来阪外国人数の推移</a:t>
            </a:r>
            <a:endParaRPr lang="ja-JP" altLang="en-US" sz="1200" dirty="0"/>
          </a:p>
        </p:txBody>
      </p:sp>
      <p:sp>
        <p:nvSpPr>
          <p:cNvPr id="22" name="正方形/長方形 21"/>
          <p:cNvSpPr/>
          <p:nvPr/>
        </p:nvSpPr>
        <p:spPr>
          <a:xfrm>
            <a:off x="5570257" y="617613"/>
            <a:ext cx="2923590" cy="276999"/>
          </a:xfrm>
          <a:prstGeom prst="rect">
            <a:avLst/>
          </a:prstGeom>
        </p:spPr>
        <p:txBody>
          <a:bodyPr wrap="square">
            <a:spAutoFit/>
          </a:bodyPr>
          <a:lstStyle/>
          <a:p>
            <a:r>
              <a:rPr lang="ja-JP" altLang="en-US" sz="1200" dirty="0" smtClean="0"/>
              <a:t>■　来阪外国人旅行消費額の推移</a:t>
            </a:r>
            <a:endParaRPr lang="ja-JP" altLang="en-US" sz="1200" dirty="0"/>
          </a:p>
        </p:txBody>
      </p:sp>
      <p:graphicFrame>
        <p:nvGraphicFramePr>
          <p:cNvPr id="27" name="グラフ 26"/>
          <p:cNvGraphicFramePr>
            <a:graphicFrameLocks/>
          </p:cNvGraphicFramePr>
          <p:nvPr>
            <p:extLst>
              <p:ext uri="{D42A27DB-BD31-4B8C-83A1-F6EECF244321}">
                <p14:modId xmlns:p14="http://schemas.microsoft.com/office/powerpoint/2010/main" val="799438009"/>
              </p:ext>
            </p:extLst>
          </p:nvPr>
        </p:nvGraphicFramePr>
        <p:xfrm>
          <a:off x="4932223" y="954478"/>
          <a:ext cx="3633108" cy="2186951"/>
        </p:xfrm>
        <a:graphic>
          <a:graphicData uri="http://schemas.openxmlformats.org/drawingml/2006/chart">
            <c:chart xmlns:c="http://schemas.openxmlformats.org/drawingml/2006/chart" xmlns:r="http://schemas.openxmlformats.org/officeDocument/2006/relationships" r:id="rId5"/>
          </a:graphicData>
        </a:graphic>
      </p:graphicFrame>
      <p:sp>
        <p:nvSpPr>
          <p:cNvPr id="8" name="テキスト ボックス 7"/>
          <p:cNvSpPr txBox="1"/>
          <p:nvPr/>
        </p:nvSpPr>
        <p:spPr>
          <a:xfrm>
            <a:off x="253261" y="822870"/>
            <a:ext cx="646331" cy="230832"/>
          </a:xfrm>
          <a:prstGeom prst="rect">
            <a:avLst/>
          </a:prstGeom>
          <a:noFill/>
        </p:spPr>
        <p:txBody>
          <a:bodyPr wrap="none" rtlCol="0">
            <a:spAutoFit/>
          </a:bodyPr>
          <a:lstStyle/>
          <a:p>
            <a:r>
              <a:rPr kumimoji="1" lang="ja-JP" altLang="en-US" sz="900" dirty="0" smtClean="0"/>
              <a:t>（万人）</a:t>
            </a:r>
            <a:endParaRPr kumimoji="1" lang="ja-JP" altLang="en-US" sz="900" dirty="0"/>
          </a:p>
        </p:txBody>
      </p:sp>
      <p:sp>
        <p:nvSpPr>
          <p:cNvPr id="28" name="テキスト ボックス 27"/>
          <p:cNvSpPr txBox="1"/>
          <p:nvPr/>
        </p:nvSpPr>
        <p:spPr>
          <a:xfrm>
            <a:off x="4816701" y="763717"/>
            <a:ext cx="646331" cy="230832"/>
          </a:xfrm>
          <a:prstGeom prst="rect">
            <a:avLst/>
          </a:prstGeom>
          <a:noFill/>
        </p:spPr>
        <p:txBody>
          <a:bodyPr wrap="none" rtlCol="0">
            <a:spAutoFit/>
          </a:bodyPr>
          <a:lstStyle/>
          <a:p>
            <a:r>
              <a:rPr kumimoji="1" lang="ja-JP" altLang="en-US" sz="900" dirty="0" smtClean="0"/>
              <a:t>（億円）</a:t>
            </a:r>
            <a:endParaRPr kumimoji="1" lang="ja-JP" altLang="en-US" sz="900" dirty="0"/>
          </a:p>
        </p:txBody>
      </p:sp>
      <p:sp>
        <p:nvSpPr>
          <p:cNvPr id="25" name="正方形/長方形 2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69</a:t>
            </a:fld>
            <a:endParaRPr lang="ja-JP" altLang="en-US" dirty="0">
              <a:solidFill>
                <a:prstClr val="black"/>
              </a:solidFill>
            </a:endParaRPr>
          </a:p>
        </p:txBody>
      </p:sp>
    </p:spTree>
    <p:extLst>
      <p:ext uri="{BB962C8B-B14F-4D97-AF65-F5344CB8AC3E}">
        <p14:creationId xmlns:p14="http://schemas.microsoft.com/office/powerpoint/2010/main" val="28313476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883566"/>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smtClean="0">
                <a:solidFill>
                  <a:schemeClr val="tx1"/>
                </a:solidFill>
              </a:rPr>
              <a:t>Topic</a:t>
            </a:r>
            <a:r>
              <a:rPr lang="ja-JP" altLang="en-US" sz="1400" b="1" dirty="0" smtClean="0">
                <a:solidFill>
                  <a:schemeClr val="tx1"/>
                </a:solidFill>
              </a:rPr>
              <a:t>⑭</a:t>
            </a:r>
            <a:r>
              <a:rPr lang="ja-JP" altLang="en-US" sz="1400" b="1" dirty="0">
                <a:solidFill>
                  <a:schemeClr val="tx1"/>
                </a:solidFill>
              </a:rPr>
              <a:t>　</a:t>
            </a:r>
            <a:r>
              <a:rPr lang="ja-JP" altLang="en-US" sz="1400" b="1" dirty="0" smtClean="0">
                <a:solidFill>
                  <a:schemeClr val="tx1"/>
                </a:solidFill>
              </a:rPr>
              <a:t>民間</a:t>
            </a:r>
            <a:r>
              <a:rPr lang="ja-JP" altLang="en-US" sz="1400" b="1" dirty="0">
                <a:solidFill>
                  <a:schemeClr val="tx1"/>
                </a:solidFill>
              </a:rPr>
              <a:t>活力を導入した新たな管理運営</a:t>
            </a:r>
            <a:r>
              <a:rPr lang="ja-JP" altLang="en-US" sz="1400" b="1" dirty="0" smtClean="0">
                <a:solidFill>
                  <a:schemeClr val="tx1"/>
                </a:solidFill>
              </a:rPr>
              <a:t>制度</a:t>
            </a:r>
            <a:r>
              <a:rPr lang="ja-JP" altLang="en-US" sz="1400" dirty="0" smtClean="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14" name="正方形/長方形 13"/>
          <p:cNvSpPr/>
          <p:nvPr/>
        </p:nvSpPr>
        <p:spPr>
          <a:xfrm>
            <a:off x="467998" y="1116000"/>
            <a:ext cx="8352000" cy="8617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gn="just">
              <a:lnSpc>
                <a:spcPts val="2000"/>
              </a:lnSpc>
            </a:pP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府営公園では、</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次期指定管理者の</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更新にあわせ、</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な管理運営制度の検討を進めており、「</a:t>
            </a:r>
            <a:r>
              <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型指定管　</a:t>
            </a:r>
            <a:endPar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理</a:t>
            </a:r>
            <a:r>
              <a:rPr lang="ja-JP" altLang="en-US" sz="105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P-PFI</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型施設整備</a:t>
            </a:r>
            <a:r>
              <a:rPr lang="ja-JP" altLang="en-US" sz="105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」などの新たな管理運営制度を想定した「事前事業提案募集」を</a:t>
            </a:r>
            <a:r>
              <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月から実施。</a:t>
            </a:r>
            <a:endPar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396000" y="6470272"/>
            <a:ext cx="6215163" cy="233397"/>
          </a:xfrm>
          <a:prstGeom prst="rect">
            <a:avLst/>
          </a:prstGeom>
        </p:spPr>
        <p:txBody>
          <a:bodyPr wrap="none">
            <a:spAutoFit/>
          </a:bodyPr>
          <a:lstStyle/>
          <a:p>
            <a:pPr marL="1346200" indent="-1346200">
              <a:lnSpc>
                <a:spcPts val="11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PMO</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型指定管理：</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Park Management Organization</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型指定管理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P-PFI</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型施設整備：</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Park-PFI</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型施設整備</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0" name="表 49"/>
          <p:cNvGraphicFramePr>
            <a:graphicFrameLocks noGrp="1"/>
          </p:cNvGraphicFramePr>
          <p:nvPr>
            <p:extLst/>
          </p:nvPr>
        </p:nvGraphicFramePr>
        <p:xfrm>
          <a:off x="396000" y="2250450"/>
          <a:ext cx="8495936" cy="4250400"/>
        </p:xfrm>
        <a:graphic>
          <a:graphicData uri="http://schemas.openxmlformats.org/drawingml/2006/table">
            <a:tbl>
              <a:tblPr firstRow="1" firstCol="1" bandRow="1">
                <a:tableStyleId>{5940675A-B579-460E-94D1-54222C63F5DA}</a:tableStyleId>
              </a:tblPr>
              <a:tblGrid>
                <a:gridCol w="323936">
                  <a:extLst>
                    <a:ext uri="{9D8B030D-6E8A-4147-A177-3AD203B41FA5}">
                      <a16:colId xmlns:a16="http://schemas.microsoft.com/office/drawing/2014/main" val="1599498037"/>
                    </a:ext>
                  </a:extLst>
                </a:gridCol>
                <a:gridCol w="2484000">
                  <a:extLst>
                    <a:ext uri="{9D8B030D-6E8A-4147-A177-3AD203B41FA5}">
                      <a16:colId xmlns:a16="http://schemas.microsoft.com/office/drawing/2014/main" val="2155305285"/>
                    </a:ext>
                  </a:extLst>
                </a:gridCol>
                <a:gridCol w="288000">
                  <a:extLst>
                    <a:ext uri="{9D8B030D-6E8A-4147-A177-3AD203B41FA5}">
                      <a16:colId xmlns:a16="http://schemas.microsoft.com/office/drawing/2014/main" val="2864146975"/>
                    </a:ext>
                  </a:extLst>
                </a:gridCol>
                <a:gridCol w="2592000">
                  <a:extLst>
                    <a:ext uri="{9D8B030D-6E8A-4147-A177-3AD203B41FA5}">
                      <a16:colId xmlns:a16="http://schemas.microsoft.com/office/drawing/2014/main" val="3794287918"/>
                    </a:ext>
                  </a:extLst>
                </a:gridCol>
                <a:gridCol w="288000">
                  <a:extLst>
                    <a:ext uri="{9D8B030D-6E8A-4147-A177-3AD203B41FA5}">
                      <a16:colId xmlns:a16="http://schemas.microsoft.com/office/drawing/2014/main" val="3808655729"/>
                    </a:ext>
                  </a:extLst>
                </a:gridCol>
                <a:gridCol w="2520000">
                  <a:extLst>
                    <a:ext uri="{9D8B030D-6E8A-4147-A177-3AD203B41FA5}">
                      <a16:colId xmlns:a16="http://schemas.microsoft.com/office/drawing/2014/main" val="3631091725"/>
                    </a:ext>
                  </a:extLst>
                </a:gridCol>
              </a:tblGrid>
              <a:tr h="396000">
                <a:tc>
                  <a:txBody>
                    <a:bodyPr/>
                    <a:lstStyle/>
                    <a:p>
                      <a:pPr algn="ctr">
                        <a:lnSpc>
                          <a:spcPct val="100000"/>
                        </a:lnSpc>
                        <a:spcAft>
                          <a:spcPts val="0"/>
                        </a:spcAft>
                      </a:pPr>
                      <a:r>
                        <a:rPr lang="en-US" altLang="ja-JP"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Ⅰ</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smtClean="0">
                          <a:effectLst/>
                          <a:latin typeface="Meiryo UI" panose="020B0604030504040204" pitchFamily="50" charset="-128"/>
                          <a:ea typeface="Meiryo UI" panose="020B0604030504040204" pitchFamily="50" charset="-128"/>
                        </a:rPr>
                        <a:t>PMO</a:t>
                      </a:r>
                      <a:r>
                        <a:rPr lang="ja-JP" altLang="ja-JP" sz="1100" kern="100" dirty="0" smtClean="0">
                          <a:effectLst/>
                          <a:latin typeface="Meiryo UI" panose="020B0604030504040204" pitchFamily="50" charset="-128"/>
                          <a:ea typeface="Meiryo UI" panose="020B0604030504040204" pitchFamily="50" charset="-128"/>
                        </a:rPr>
                        <a:t>型指定管理</a:t>
                      </a:r>
                      <a:endParaRPr lang="ja-JP" altLang="ja-JP" sz="1100" kern="100" baseline="300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smtClean="0">
                          <a:effectLst/>
                          <a:latin typeface="Meiryo UI" panose="020B0604030504040204" pitchFamily="50" charset="-128"/>
                          <a:ea typeface="Meiryo UI" panose="020B0604030504040204" pitchFamily="50" charset="-128"/>
                        </a:rPr>
                        <a:t>（</a:t>
                      </a:r>
                      <a:r>
                        <a:rPr lang="ja-JP" altLang="ja-JP" sz="1100" kern="100" spc="-50" baseline="0" dirty="0" smtClean="0">
                          <a:effectLst/>
                          <a:latin typeface="Meiryo UI" panose="020B0604030504040204" pitchFamily="50" charset="-128"/>
                          <a:ea typeface="Meiryo UI" panose="020B0604030504040204" pitchFamily="50" charset="-128"/>
                        </a:rPr>
                        <a:t>施設整備を伴う</a:t>
                      </a:r>
                      <a:r>
                        <a:rPr lang="ja-JP" altLang="ja-JP" sz="1100" u="sng" kern="100" spc="-50" baseline="0" dirty="0" smtClean="0">
                          <a:effectLst/>
                          <a:latin typeface="Meiryo UI" panose="020B0604030504040204" pitchFamily="50" charset="-128"/>
                          <a:ea typeface="Meiryo UI" panose="020B0604030504040204" pitchFamily="50" charset="-128"/>
                        </a:rPr>
                        <a:t>指定管理者制度</a:t>
                      </a:r>
                      <a:r>
                        <a:rPr lang="ja-JP" altLang="ja-JP" sz="1100" kern="100" dirty="0" smtClean="0">
                          <a:effectLst/>
                          <a:latin typeface="Meiryo UI" panose="020B0604030504040204" pitchFamily="50" charset="-128"/>
                          <a:ea typeface="Meiryo UI" panose="020B0604030504040204" pitchFamily="50" charset="-128"/>
                        </a:rPr>
                        <a:t>）</a:t>
                      </a:r>
                      <a:endParaRPr lang="ja-JP" altLang="ja-JP" sz="110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Ⅱ</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smtClean="0">
                          <a:effectLst/>
                          <a:latin typeface="Meiryo UI" panose="020B0604030504040204" pitchFamily="50" charset="-128"/>
                          <a:ea typeface="Meiryo UI" panose="020B0604030504040204" pitchFamily="50" charset="-128"/>
                        </a:rPr>
                        <a:t>P-PFI</a:t>
                      </a:r>
                      <a:r>
                        <a:rPr lang="ja-JP" altLang="ja-JP" sz="1100" kern="100" dirty="0" smtClean="0">
                          <a:effectLst/>
                          <a:latin typeface="Meiryo UI" panose="020B0604030504040204" pitchFamily="50" charset="-128"/>
                          <a:ea typeface="Meiryo UI" panose="020B0604030504040204" pitchFamily="50" charset="-128"/>
                        </a:rPr>
                        <a:t>型施設整備</a:t>
                      </a:r>
                      <a:endParaRPr lang="ja-JP" altLang="ja-JP" sz="1100" kern="100" baseline="300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smtClean="0">
                          <a:effectLst/>
                          <a:latin typeface="Meiryo UI" panose="020B0604030504040204" pitchFamily="50" charset="-128"/>
                          <a:ea typeface="Meiryo UI" panose="020B0604030504040204" pitchFamily="50" charset="-128"/>
                        </a:rPr>
                        <a:t>（</a:t>
                      </a:r>
                      <a:r>
                        <a:rPr lang="ja-JP" altLang="ja-JP" sz="1100" u="sng" kern="100" dirty="0" smtClean="0">
                          <a:effectLst/>
                          <a:latin typeface="Meiryo UI" panose="020B0604030504040204" pitchFamily="50" charset="-128"/>
                          <a:ea typeface="Meiryo UI" panose="020B0604030504040204" pitchFamily="50" charset="-128"/>
                        </a:rPr>
                        <a:t>公募設置管理制度</a:t>
                      </a:r>
                      <a:r>
                        <a:rPr lang="ja-JP" altLang="en-US" sz="1100" kern="100" dirty="0" smtClean="0">
                          <a:effectLst/>
                          <a:latin typeface="Meiryo UI" panose="020B0604030504040204" pitchFamily="50" charset="-128"/>
                          <a:ea typeface="Meiryo UI" panose="020B0604030504040204" pitchFamily="50" charset="-128"/>
                        </a:rPr>
                        <a:t>など</a:t>
                      </a:r>
                      <a:r>
                        <a:rPr lang="ja-JP" altLang="ja-JP" sz="1100" kern="100" dirty="0" smtClean="0">
                          <a:effectLst/>
                          <a:latin typeface="Meiryo UI" panose="020B0604030504040204" pitchFamily="50" charset="-128"/>
                          <a:ea typeface="Meiryo UI" panose="020B0604030504040204" pitchFamily="50" charset="-128"/>
                        </a:rPr>
                        <a:t>）</a:t>
                      </a:r>
                      <a:endParaRPr lang="ja-JP" altLang="ja-JP" sz="110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Ⅲ</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ja-JP" altLang="ja-JP" sz="1100" kern="100" dirty="0" smtClean="0">
                          <a:effectLst/>
                          <a:latin typeface="Meiryo UI" panose="020B0604030504040204" pitchFamily="50" charset="-128"/>
                          <a:ea typeface="Meiryo UI" panose="020B0604030504040204" pitchFamily="50" charset="-128"/>
                        </a:rPr>
                        <a:t>ソフト事業の充実を図る</a:t>
                      </a:r>
                    </a:p>
                    <a:p>
                      <a:pPr algn="ctr">
                        <a:lnSpc>
                          <a:spcPct val="100000"/>
                        </a:lnSpc>
                        <a:spcAft>
                          <a:spcPts val="0"/>
                        </a:spcAft>
                      </a:pPr>
                      <a:r>
                        <a:rPr lang="ja-JP" altLang="ja-JP" sz="1100" kern="100" dirty="0" smtClean="0">
                          <a:effectLst/>
                          <a:latin typeface="Meiryo UI" panose="020B0604030504040204" pitchFamily="50" charset="-128"/>
                          <a:ea typeface="Meiryo UI" panose="020B0604030504040204" pitchFamily="50" charset="-128"/>
                        </a:rPr>
                        <a:t>指定管理者制度</a:t>
                      </a:r>
                      <a:endParaRPr lang="ja-JP" altLang="ja-JP" sz="110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616983325"/>
                  </a:ext>
                </a:extLst>
              </a:tr>
              <a:tr h="2232000">
                <a:tc gridSpan="2">
                  <a:txBody>
                    <a:bodyPr/>
                    <a:lstStyle/>
                    <a:p>
                      <a:pPr algn="just">
                        <a:lnSpc>
                          <a:spcPct val="100000"/>
                        </a:lnSpc>
                        <a:spcAft>
                          <a:spcPts val="0"/>
                        </a:spcAft>
                      </a:pPr>
                      <a:endParaRPr lang="en-US"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en-US"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endParaRPr lang="en-US" sz="105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ja-JP" sz="8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800" kern="100" dirty="0">
                          <a:effectLst/>
                          <a:latin typeface="Meiryo UI" panose="020B0604030504040204" pitchFamily="50" charset="-128"/>
                          <a:ea typeface="Meiryo UI" panose="020B0604030504040204" pitchFamily="50" charset="-128"/>
                        </a:rPr>
                        <a:t> </a:t>
                      </a:r>
                      <a:endParaRPr lang="en-US" sz="8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r>
                        <a:rPr lang="ja-JP" sz="1050" b="1" kern="100" spc="-50" baseline="0" dirty="0" smtClean="0">
                          <a:effectLst/>
                          <a:latin typeface="Meiryo UI" panose="020B0604030504040204" pitchFamily="50" charset="-128"/>
                          <a:ea typeface="Meiryo UI" panose="020B0604030504040204" pitchFamily="50" charset="-128"/>
                        </a:rPr>
                        <a:t>施設</a:t>
                      </a:r>
                      <a:r>
                        <a:rPr lang="ja-JP" sz="1050" b="1" kern="100" spc="-50" baseline="0" dirty="0">
                          <a:effectLst/>
                          <a:latin typeface="Meiryo UI" panose="020B0604030504040204" pitchFamily="50" charset="-128"/>
                          <a:ea typeface="Meiryo UI" panose="020B0604030504040204" pitchFamily="50" charset="-128"/>
                        </a:rPr>
                        <a:t>の維持管理・新設</a:t>
                      </a:r>
                      <a:r>
                        <a:rPr lang="ja-JP" sz="1050" b="1" kern="100" spc="-50" baseline="0" dirty="0" smtClean="0">
                          <a:effectLst/>
                          <a:latin typeface="Meiryo UI" panose="020B0604030504040204" pitchFamily="50" charset="-128"/>
                          <a:ea typeface="Meiryo UI" panose="020B0604030504040204" pitchFamily="50" charset="-128"/>
                        </a:rPr>
                        <a:t>（</a:t>
                      </a:r>
                      <a:r>
                        <a:rPr lang="ja-JP" altLang="en-US" sz="1050" b="1" kern="100" spc="-50" baseline="0" dirty="0" smtClean="0">
                          <a:effectLst/>
                          <a:latin typeface="Meiryo UI" panose="020B0604030504040204" pitchFamily="50" charset="-128"/>
                          <a:ea typeface="Meiryo UI" panose="020B0604030504040204" pitchFamily="50" charset="-128"/>
                        </a:rPr>
                        <a:t>ハード</a:t>
                      </a:r>
                      <a:r>
                        <a:rPr lang="ja-JP" sz="1050" b="1" kern="100" spc="-50" baseline="0" dirty="0" smtClean="0">
                          <a:effectLst/>
                          <a:latin typeface="Meiryo UI" panose="020B0604030504040204" pitchFamily="50" charset="-128"/>
                          <a:ea typeface="Meiryo UI" panose="020B0604030504040204" pitchFamily="50" charset="-128"/>
                        </a:rPr>
                        <a:t>）から</a:t>
                      </a:r>
                      <a:r>
                        <a:rPr lang="ja-JP" altLang="en-US" sz="1050" b="1" kern="100" spc="-50" baseline="0" dirty="0" smtClean="0">
                          <a:effectLst/>
                          <a:latin typeface="Meiryo UI" panose="020B0604030504040204" pitchFamily="50" charset="-128"/>
                          <a:ea typeface="Meiryo UI" panose="020B0604030504040204" pitchFamily="50" charset="-128"/>
                        </a:rPr>
                        <a:t>イベント</a:t>
                      </a:r>
                      <a:r>
                        <a:rPr lang="ja-JP" sz="1050" b="1" kern="100" spc="-50" baseline="0" dirty="0" smtClean="0">
                          <a:effectLst/>
                          <a:latin typeface="Meiryo UI" panose="020B0604030504040204" pitchFamily="50" charset="-128"/>
                          <a:ea typeface="Meiryo UI" panose="020B0604030504040204" pitchFamily="50" charset="-128"/>
                        </a:rPr>
                        <a:t>企画</a:t>
                      </a:r>
                      <a:r>
                        <a:rPr lang="ja-JP" sz="1050" b="1" kern="100" spc="-50" baseline="0" dirty="0">
                          <a:effectLst/>
                          <a:latin typeface="Meiryo UI" panose="020B0604030504040204" pitchFamily="50" charset="-128"/>
                          <a:ea typeface="Meiryo UI" panose="020B0604030504040204" pitchFamily="50" charset="-128"/>
                        </a:rPr>
                        <a:t>・立案</a:t>
                      </a:r>
                      <a:r>
                        <a:rPr lang="ja-JP" sz="1050" b="1" kern="100" spc="-50" baseline="0" dirty="0" smtClean="0">
                          <a:effectLst/>
                          <a:latin typeface="Meiryo UI" panose="020B0604030504040204" pitchFamily="50" charset="-128"/>
                          <a:ea typeface="Meiryo UI" panose="020B0604030504040204" pitchFamily="50" charset="-128"/>
                        </a:rPr>
                        <a:t>（</a:t>
                      </a:r>
                      <a:r>
                        <a:rPr lang="ja-JP" altLang="en-US" sz="1050" b="1" kern="100" spc="-50" baseline="0" dirty="0" smtClean="0">
                          <a:effectLst/>
                          <a:latin typeface="Meiryo UI" panose="020B0604030504040204" pitchFamily="50" charset="-128"/>
                          <a:ea typeface="Meiryo UI" panose="020B0604030504040204" pitchFamily="50" charset="-128"/>
                        </a:rPr>
                        <a:t>ソフト</a:t>
                      </a:r>
                      <a:r>
                        <a:rPr lang="ja-JP" sz="1050" b="1" kern="100" spc="-50" baseline="0" dirty="0" smtClean="0">
                          <a:effectLst/>
                          <a:latin typeface="Meiryo UI" panose="020B0604030504040204" pitchFamily="50" charset="-128"/>
                          <a:ea typeface="Meiryo UI" panose="020B0604030504040204" pitchFamily="50" charset="-128"/>
                        </a:rPr>
                        <a:t>）</a:t>
                      </a:r>
                      <a:r>
                        <a:rPr lang="ja-JP" sz="1050" b="1" kern="100" spc="-50" baseline="0" dirty="0">
                          <a:effectLst/>
                          <a:latin typeface="Meiryo UI" panose="020B0604030504040204" pitchFamily="50" charset="-128"/>
                          <a:ea typeface="Meiryo UI" panose="020B0604030504040204" pitchFamily="50" charset="-128"/>
                        </a:rPr>
                        <a:t>に至るまで公園全体を経営 </a:t>
                      </a:r>
                      <a:endParaRPr lang="ja-JP" sz="1050" b="1" kern="100" spc="-50" baseline="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en-US"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altLang="ja-JP"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endParaRPr lang="en-US" sz="105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ja-JP" sz="105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r>
                        <a:rPr lang="en-US" sz="1050" b="1" kern="100" dirty="0" smtClean="0">
                          <a:effectLst/>
                          <a:latin typeface="Meiryo UI" panose="020B0604030504040204" pitchFamily="50" charset="-128"/>
                          <a:ea typeface="Meiryo UI" panose="020B0604030504040204" pitchFamily="50" charset="-128"/>
                        </a:rPr>
                        <a:t>P-PFI</a:t>
                      </a:r>
                      <a:r>
                        <a:rPr lang="ja-JP" sz="1050" b="1" kern="100" dirty="0">
                          <a:effectLst/>
                          <a:latin typeface="Meiryo UI" panose="020B0604030504040204" pitchFamily="50" charset="-128"/>
                          <a:ea typeface="Meiryo UI" panose="020B0604030504040204" pitchFamily="50" charset="-128"/>
                        </a:rPr>
                        <a:t>区域内に新規施設の設置及び管理</a:t>
                      </a:r>
                    </a:p>
                    <a:p>
                      <a:pPr algn="ctr">
                        <a:lnSpc>
                          <a:spcPct val="100000"/>
                        </a:lnSpc>
                        <a:spcAft>
                          <a:spcPts val="0"/>
                        </a:spcAft>
                      </a:pPr>
                      <a:r>
                        <a:rPr lang="ja-JP" sz="1050" kern="100" dirty="0">
                          <a:solidFill>
                            <a:schemeClr val="tx1"/>
                          </a:solidFill>
                          <a:effectLst/>
                          <a:latin typeface="Meiryo UI" panose="020B0604030504040204" pitchFamily="50" charset="-128"/>
                          <a:ea typeface="Meiryo UI" panose="020B0604030504040204" pitchFamily="50" charset="-128"/>
                        </a:rPr>
                        <a:t>※</a:t>
                      </a:r>
                      <a:r>
                        <a:rPr lang="en-US" sz="1050" kern="100" dirty="0">
                          <a:solidFill>
                            <a:schemeClr val="tx1"/>
                          </a:solidFill>
                          <a:effectLst/>
                          <a:latin typeface="Meiryo UI" panose="020B0604030504040204" pitchFamily="50" charset="-128"/>
                          <a:ea typeface="Meiryo UI" panose="020B0604030504040204" pitchFamily="50" charset="-128"/>
                        </a:rPr>
                        <a:t>P-PFI</a:t>
                      </a:r>
                      <a:r>
                        <a:rPr lang="ja-JP" sz="1050" kern="100" dirty="0">
                          <a:solidFill>
                            <a:schemeClr val="tx1"/>
                          </a:solidFill>
                          <a:effectLst/>
                          <a:latin typeface="Meiryo UI" panose="020B0604030504040204" pitchFamily="50" charset="-128"/>
                          <a:ea typeface="Meiryo UI" panose="020B0604030504040204" pitchFamily="50" charset="-128"/>
                        </a:rPr>
                        <a:t>区域外</a:t>
                      </a:r>
                      <a:r>
                        <a:rPr lang="ja-JP" sz="1050" kern="100" dirty="0" smtClean="0">
                          <a:solidFill>
                            <a:schemeClr val="tx1"/>
                          </a:solidFill>
                          <a:effectLst/>
                          <a:latin typeface="Meiryo UI" panose="020B0604030504040204" pitchFamily="50" charset="-128"/>
                          <a:ea typeface="Meiryo UI" panose="020B0604030504040204" pitchFamily="50" charset="-128"/>
                        </a:rPr>
                        <a:t>は指定管理</a:t>
                      </a:r>
                      <a:r>
                        <a:rPr lang="ja-JP" altLang="en-US" sz="1050" kern="100" dirty="0" smtClean="0">
                          <a:solidFill>
                            <a:schemeClr val="tx1"/>
                          </a:solidFill>
                          <a:effectLst/>
                          <a:latin typeface="Meiryo UI" panose="020B0604030504040204" pitchFamily="50" charset="-128"/>
                          <a:ea typeface="Meiryo UI" panose="020B0604030504040204" pitchFamily="50" charset="-128"/>
                        </a:rPr>
                        <a:t>者による</a:t>
                      </a:r>
                      <a:r>
                        <a:rPr lang="ja-JP" sz="1050" kern="100" dirty="0" smtClean="0">
                          <a:solidFill>
                            <a:schemeClr val="tx1"/>
                          </a:solidFill>
                          <a:effectLst/>
                          <a:latin typeface="Meiryo UI" panose="020B0604030504040204" pitchFamily="50" charset="-128"/>
                          <a:ea typeface="Meiryo UI" panose="020B0604030504040204" pitchFamily="50" charset="-128"/>
                        </a:rPr>
                        <a:t>管理</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en-US"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r>
                        <a:rPr lang="ja-JP" sz="1050" kern="100" dirty="0" smtClean="0">
                          <a:effectLst/>
                          <a:latin typeface="Meiryo UI" panose="020B0604030504040204" pitchFamily="50" charset="-128"/>
                          <a:ea typeface="Meiryo UI" panose="020B0604030504040204" pitchFamily="50" charset="-128"/>
                        </a:rPr>
                        <a:t>現行</a:t>
                      </a:r>
                      <a:r>
                        <a:rPr lang="ja-JP" sz="1050" kern="100" dirty="0">
                          <a:effectLst/>
                          <a:latin typeface="Meiryo UI" panose="020B0604030504040204" pitchFamily="50" charset="-128"/>
                          <a:ea typeface="Meiryo UI" panose="020B0604030504040204" pitchFamily="50" charset="-128"/>
                        </a:rPr>
                        <a:t>制度＋イベントプログラムの充実</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1688078009"/>
                  </a:ext>
                </a:extLst>
              </a:tr>
              <a:tr h="216000">
                <a:tc gridSpan="2">
                  <a:txBody>
                    <a:bodyPr/>
                    <a:lstStyle/>
                    <a:p>
                      <a:pPr algn="ctr">
                        <a:lnSpc>
                          <a:spcPct val="100000"/>
                        </a:lnSpc>
                        <a:spcBef>
                          <a:spcPts val="0"/>
                        </a:spcBef>
                        <a:spcAft>
                          <a:spcPts val="0"/>
                        </a:spcAft>
                      </a:pPr>
                      <a:r>
                        <a:rPr lang="ja-JP" altLang="en-US"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指定期間：</a:t>
                      </a:r>
                      <a:r>
                        <a:rPr lang="en-US" altLang="ja-JP"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20</a:t>
                      </a:r>
                      <a:r>
                        <a:rPr lang="ja-JP" altLang="en-US"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年以内</a:t>
                      </a:r>
                      <a:endParaRPr lang="ja-JP" altLang="en-US" sz="1000" dirty="0" smtClean="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smtClean="0">
                          <a:latin typeface="Meiryo UI" panose="020B0604030504040204" pitchFamily="50" charset="-128"/>
                          <a:ea typeface="Meiryo UI" panose="020B0604030504040204" pitchFamily="50" charset="-128"/>
                        </a:rPr>
                        <a:t>事業期間：</a:t>
                      </a:r>
                      <a:r>
                        <a:rPr lang="en-US" altLang="ja-JP" sz="1050" dirty="0" smtClean="0">
                          <a:latin typeface="Meiryo UI" panose="020B0604030504040204" pitchFamily="50" charset="-128"/>
                          <a:ea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a:t>
                      </a:r>
                      <a:r>
                        <a:rPr lang="ja-JP" altLang="en-US" sz="1050" dirty="0" smtClean="0">
                          <a:latin typeface="Meiryo UI" panose="020B0604030504040204" pitchFamily="50" charset="-128"/>
                          <a:ea typeface="Meiryo UI" panose="020B0604030504040204" pitchFamily="50" charset="-128"/>
                        </a:rPr>
                        <a:t>年</a:t>
                      </a:r>
                      <a:endParaRPr lang="ja-JP" altLang="en-US" sz="1000" dirty="0" smtClean="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smtClean="0">
                          <a:latin typeface="Meiryo UI" panose="020B0604030504040204" pitchFamily="50" charset="-128"/>
                          <a:ea typeface="Meiryo UI" panose="020B0604030504040204" pitchFamily="50" charset="-128"/>
                        </a:rPr>
                        <a:t>指定期間：５年</a:t>
                      </a:r>
                      <a:endParaRPr lang="ja-JP" altLang="en-US" sz="1000" dirty="0" smtClean="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262974595"/>
                  </a:ext>
                </a:extLst>
              </a:tr>
              <a:tr h="216000">
                <a:tc gridSpan="2">
                  <a:txBody>
                    <a:bodyPr/>
                    <a:lstStyle/>
                    <a:p>
                      <a:pPr marL="88900" indent="-88900" algn="l">
                        <a:spcBef>
                          <a:spcPts val="0"/>
                        </a:spcBef>
                        <a:buFont typeface="Arial" panose="020B0604020202020204" pitchFamily="34" charset="0"/>
                        <a:buChar char="•"/>
                      </a:pPr>
                      <a:r>
                        <a:rPr lang="ja-JP" altLang="en-US" sz="900" spc="-30" dirty="0" smtClean="0">
                          <a:latin typeface="Meiryo UI" panose="020B0604030504040204" pitchFamily="50" charset="-128"/>
                          <a:ea typeface="Meiryo UI" panose="020B0604030504040204" pitchFamily="50" charset="-128"/>
                        </a:rPr>
                        <a:t>施設の維持管理だけでなく、施設整備（ハード事業）からイベントなどの企画・立案（ソフト事業）まで</a:t>
                      </a:r>
                      <a:r>
                        <a:rPr lang="ja-JP" altLang="en-US" sz="900" b="1" u="sng" spc="-30" dirty="0" smtClean="0">
                          <a:latin typeface="Meiryo UI" panose="020B0604030504040204" pitchFamily="50" charset="-128"/>
                          <a:ea typeface="Meiryo UI" panose="020B0604030504040204" pitchFamily="50" charset="-128"/>
                        </a:rPr>
                        <a:t>公園全体の経営を行う</a:t>
                      </a:r>
                      <a:r>
                        <a:rPr lang="ja-JP" altLang="en-US" sz="900" b="1" spc="-30" dirty="0" smtClean="0">
                          <a:latin typeface="Meiryo UI" panose="020B0604030504040204" pitchFamily="50" charset="-128"/>
                          <a:ea typeface="Meiryo UI" panose="020B0604030504040204" pitchFamily="50" charset="-128"/>
                        </a:rPr>
                        <a:t>。</a:t>
                      </a:r>
                      <a:endParaRPr lang="en-US" altLang="ja-JP" sz="900" b="1" spc="-30" dirty="0" smtClean="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smtClean="0">
                          <a:latin typeface="Meiryo UI" panose="020B0604030504040204" pitchFamily="50" charset="-128"/>
                          <a:ea typeface="Meiryo UI" panose="020B0604030504040204" pitchFamily="50" charset="-128"/>
                        </a:rPr>
                        <a:t>公園のポテンシャルを活かし、</a:t>
                      </a:r>
                      <a:r>
                        <a:rPr lang="ja-JP" altLang="en-US" sz="900" b="1" u="sng" spc="-30" dirty="0" smtClean="0">
                          <a:latin typeface="Meiryo UI" panose="020B0604030504040204" pitchFamily="50" charset="-128"/>
                          <a:ea typeface="Meiryo UI" panose="020B0604030504040204" pitchFamily="50" charset="-128"/>
                        </a:rPr>
                        <a:t>賑わい施設などの設置、既存施設・機能の向上を行う</a:t>
                      </a:r>
                      <a:r>
                        <a:rPr lang="ja-JP" altLang="en-US" sz="900" spc="-30" dirty="0" smtClean="0">
                          <a:latin typeface="Meiryo UI" panose="020B0604030504040204" pitchFamily="50" charset="-128"/>
                          <a:ea typeface="Meiryo UI" panose="020B0604030504040204" pitchFamily="50" charset="-128"/>
                        </a:rPr>
                        <a:t>。</a:t>
                      </a:r>
                      <a:endParaRPr lang="en-US" altLang="ja-JP" sz="900" spc="-30" dirty="0" smtClean="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smtClean="0">
                          <a:latin typeface="Meiryo UI" panose="020B0604030504040204" pitchFamily="50" charset="-128"/>
                          <a:ea typeface="Meiryo UI" panose="020B0604030504040204" pitchFamily="50" charset="-128"/>
                        </a:rPr>
                        <a:t>新規設置した施設等とソフト事業を戦略的に実施し、収益を維持管理の向上に活用することで、相乗効果が高まり、公園全体の利用者サービスと魅力向上を図り、さらには周辺地域の活性化にも繋が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dirty="0" smtClean="0">
                          <a:latin typeface="Meiryo UI" panose="020B0604030504040204" pitchFamily="50" charset="-128"/>
                          <a:ea typeface="Meiryo UI" panose="020B0604030504040204" pitchFamily="50" charset="-128"/>
                        </a:rPr>
                        <a:t>公園の一部区域において、新たな賑わい施設を設置、管理運営し</a:t>
                      </a:r>
                      <a:r>
                        <a:rPr lang="ja-JP" altLang="en-US" sz="900" spc="-30" dirty="0" smtClean="0">
                          <a:latin typeface="Meiryo UI" panose="020B0604030504040204" pitchFamily="50" charset="-128"/>
                          <a:ea typeface="Meiryo UI" panose="020B0604030504040204" pitchFamily="50" charset="-128"/>
                        </a:rPr>
                        <a:t>、</a:t>
                      </a:r>
                      <a:r>
                        <a:rPr lang="ja-JP" altLang="en-US" sz="900" b="1" u="sng" spc="-30" dirty="0" smtClean="0">
                          <a:latin typeface="Meiryo UI" panose="020B0604030504040204" pitchFamily="50" charset="-128"/>
                          <a:ea typeface="Meiryo UI" panose="020B0604030504040204" pitchFamily="50" charset="-128"/>
                        </a:rPr>
                        <a:t>周辺において広場や園路、ベンチなどの特定公園施設を整備</a:t>
                      </a:r>
                      <a:r>
                        <a:rPr lang="ja-JP" altLang="en-US" sz="900" spc="-30" dirty="0" smtClean="0">
                          <a:latin typeface="Meiryo UI" panose="020B0604030504040204" pitchFamily="50" charset="-128"/>
                          <a:ea typeface="Meiryo UI" panose="020B0604030504040204" pitchFamily="50" charset="-128"/>
                        </a:rPr>
                        <a:t>し、その維持管理を行う。</a:t>
                      </a:r>
                      <a:endParaRPr lang="en-US" altLang="ja-JP" sz="900" spc="-30" dirty="0" smtClean="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smtClean="0">
                          <a:latin typeface="Meiryo UI" panose="020B0604030504040204" pitchFamily="50" charset="-128"/>
                          <a:ea typeface="Meiryo UI" panose="020B0604030504040204" pitchFamily="50" charset="-128"/>
                        </a:rPr>
                        <a:t>「</a:t>
                      </a:r>
                      <a:r>
                        <a:rPr lang="en-US" altLang="ja-JP" sz="900" spc="-30" dirty="0" smtClean="0">
                          <a:latin typeface="Meiryo UI" panose="020B0604030504040204" pitchFamily="50" charset="-128"/>
                          <a:ea typeface="Meiryo UI" panose="020B0604030504040204" pitchFamily="50" charset="-128"/>
                        </a:rPr>
                        <a:t>P-PFI</a:t>
                      </a:r>
                      <a:r>
                        <a:rPr lang="ja-JP" altLang="en-US" sz="900" spc="-30" dirty="0" smtClean="0">
                          <a:latin typeface="Meiryo UI" panose="020B0604030504040204" pitchFamily="50" charset="-128"/>
                          <a:ea typeface="Meiryo UI" panose="020B0604030504040204" pitchFamily="50" charset="-128"/>
                        </a:rPr>
                        <a:t>型施設整備」の</a:t>
                      </a:r>
                      <a:r>
                        <a:rPr lang="ja-JP" altLang="en-US" sz="900" b="1" u="sng" spc="-30" dirty="0" smtClean="0">
                          <a:latin typeface="Meiryo UI" panose="020B0604030504040204" pitchFamily="50" charset="-128"/>
                          <a:ea typeface="Meiryo UI" panose="020B0604030504040204" pitchFamily="50" charset="-128"/>
                        </a:rPr>
                        <a:t>事業区域以外の公園区域は、別途募集する公園の指定管理者が管理</a:t>
                      </a:r>
                      <a:r>
                        <a:rPr lang="ja-JP" altLang="en-US" sz="900" spc="-30" dirty="0" smtClean="0">
                          <a:latin typeface="Meiryo UI" panose="020B0604030504040204" pitchFamily="50" charset="-128"/>
                          <a:ea typeface="Meiryo UI" panose="020B0604030504040204" pitchFamily="50" charset="-128"/>
                        </a:rPr>
                        <a:t>する。</a:t>
                      </a:r>
                      <a:endParaRPr lang="en-US" altLang="ja-JP" sz="900" spc="-30" dirty="0" smtClean="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smtClean="0">
                          <a:latin typeface="Meiryo UI" panose="020B0604030504040204" pitchFamily="50" charset="-128"/>
                          <a:ea typeface="Meiryo UI" panose="020B0604030504040204" pitchFamily="50" charset="-128"/>
                        </a:rPr>
                        <a:t>事業者は、公園全体の指定管理者と</a:t>
                      </a:r>
                      <a:r>
                        <a:rPr lang="ja-JP" altLang="en-US" sz="900" b="1" u="sng" spc="-30" dirty="0" smtClean="0">
                          <a:latin typeface="Meiryo UI" panose="020B0604030504040204" pitchFamily="50" charset="-128"/>
                          <a:ea typeface="Meiryo UI" panose="020B0604030504040204" pitchFamily="50" charset="-128"/>
                        </a:rPr>
                        <a:t>イベントやプログラム等の連携を図り</a:t>
                      </a:r>
                      <a:r>
                        <a:rPr lang="ja-JP" altLang="en-US" sz="900" spc="-30" dirty="0" smtClean="0">
                          <a:latin typeface="Meiryo UI" panose="020B0604030504040204" pitchFamily="50" charset="-128"/>
                          <a:ea typeface="Meiryo UI" panose="020B0604030504040204" pitchFamily="50" charset="-128"/>
                        </a:rPr>
                        <a:t>、相乗効果によって公園の魅力向上を図ることを想定している。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baseline="0" dirty="0" smtClean="0">
                          <a:latin typeface="Meiryo UI" panose="020B0604030504040204" pitchFamily="50" charset="-128"/>
                          <a:ea typeface="Meiryo UI" panose="020B0604030504040204" pitchFamily="50" charset="-128"/>
                        </a:rPr>
                        <a:t>公園の豊かな自然環境などの特色を、最大限に活用したソフト事業の実施</a:t>
                      </a:r>
                      <a:r>
                        <a:rPr lang="ja-JP" altLang="en-US" sz="900" spc="-30" baseline="0" dirty="0" smtClean="0">
                          <a:latin typeface="Meiryo UI" panose="020B0604030504040204" pitchFamily="50" charset="-128"/>
                          <a:ea typeface="Meiryo UI" panose="020B0604030504040204" pitchFamily="50" charset="-128"/>
                        </a:rPr>
                        <a:t>により、公園の魅力の向上を図る。</a:t>
                      </a:r>
                      <a:endParaRPr lang="en-US" altLang="ja-JP" sz="900" spc="-30" baseline="0" dirty="0" smtClean="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smtClean="0">
                          <a:latin typeface="Meiryo UI" panose="020B0604030504040204" pitchFamily="50" charset="-128"/>
                          <a:ea typeface="Meiryo UI" panose="020B0604030504040204" pitchFamily="50" charset="-128"/>
                        </a:rPr>
                        <a:t>公園に賑わいを創出するような視点で公園施設の維持管理を行い、</a:t>
                      </a:r>
                      <a:r>
                        <a:rPr lang="ja-JP" altLang="en-US" sz="900" b="1" u="sng" spc="-30" baseline="0" dirty="0" smtClean="0">
                          <a:latin typeface="Meiryo UI" panose="020B0604030504040204" pitchFamily="50" charset="-128"/>
                          <a:ea typeface="Meiryo UI" panose="020B0604030504040204" pitchFamily="50" charset="-128"/>
                        </a:rPr>
                        <a:t>例えば花の名所づくりや、地域の風物詩となるような継続的なイベント・プログラムの展開などを図る</a:t>
                      </a:r>
                      <a:r>
                        <a:rPr lang="ja-JP" altLang="en-US" sz="900" spc="-30" baseline="0" dirty="0" smtClean="0">
                          <a:latin typeface="Meiryo UI" panose="020B0604030504040204" pitchFamily="50" charset="-128"/>
                          <a:ea typeface="Meiryo UI" panose="020B0604030504040204" pitchFamily="50" charset="-128"/>
                        </a:rPr>
                        <a:t>ことを想定している。</a:t>
                      </a:r>
                      <a:endParaRPr lang="en-US" altLang="ja-JP" sz="900" spc="-30" baseline="0" dirty="0" smtClean="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smtClean="0">
                          <a:latin typeface="Meiryo UI" panose="020B0604030504040204" pitchFamily="50" charset="-128"/>
                          <a:ea typeface="Meiryo UI" panose="020B0604030504040204" pitchFamily="50" charset="-128"/>
                        </a:rPr>
                        <a:t>指定期間の</a:t>
                      </a:r>
                      <a:r>
                        <a:rPr lang="ja-JP" altLang="en-US" sz="900" b="1" u="sng" spc="-30" baseline="0" dirty="0" smtClean="0">
                          <a:latin typeface="Meiryo UI" panose="020B0604030504040204" pitchFamily="50" charset="-128"/>
                          <a:ea typeface="Meiryo UI" panose="020B0604030504040204" pitchFamily="50" charset="-128"/>
                        </a:rPr>
                        <a:t>５年以内で投資回収が可能な、簡易な賑わい施設などの設置による賑わいづくり</a:t>
                      </a:r>
                      <a:r>
                        <a:rPr lang="ja-JP" altLang="en-US" sz="900" spc="-30" baseline="0" dirty="0" smtClean="0">
                          <a:latin typeface="Meiryo UI" panose="020B0604030504040204" pitchFamily="50" charset="-128"/>
                          <a:ea typeface="Meiryo UI" panose="020B0604030504040204" pitchFamily="50" charset="-128"/>
                        </a:rPr>
                        <a:t>を期待している。（簡易なアスレチック施設やカフェブースの設置など）</a:t>
                      </a: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019575326"/>
                  </a:ext>
                </a:extLst>
              </a:tr>
            </a:tbl>
          </a:graphicData>
        </a:graphic>
      </p:graphicFrame>
      <p:grpSp>
        <p:nvGrpSpPr>
          <p:cNvPr id="61" name="グループ化 60"/>
          <p:cNvGrpSpPr>
            <a:grpSpLocks noChangeAspect="1"/>
          </p:cNvGrpSpPr>
          <p:nvPr/>
        </p:nvGrpSpPr>
        <p:grpSpPr>
          <a:xfrm>
            <a:off x="6228000" y="2700000"/>
            <a:ext cx="2544000" cy="1908000"/>
            <a:chOff x="3343821" y="4989979"/>
            <a:chExt cx="3710000" cy="2782500"/>
          </a:xfrm>
        </p:grpSpPr>
        <p:pic>
          <p:nvPicPr>
            <p:cNvPr id="62" name="図 7"/>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4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3" name="図 1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3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4" name="図 26" descr="http://hattori.osaka-park.or.jp/files/3314/7606/5036/CIMG180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33821" y="6407479"/>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5" name="図 1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76"/>
            <a:stretch/>
          </p:blipFill>
          <p:spPr bwMode="auto">
            <a:xfrm>
              <a:off x="3343821" y="6407478"/>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grpSp>
      <p:pic>
        <p:nvPicPr>
          <p:cNvPr id="67" name="図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04000" y="2844000"/>
            <a:ext cx="2880000" cy="1551243"/>
          </a:xfrm>
          <a:prstGeom prst="rect">
            <a:avLst/>
          </a:prstGeom>
        </p:spPr>
      </p:pic>
      <p:grpSp>
        <p:nvGrpSpPr>
          <p:cNvPr id="68" name="グループ化 67"/>
          <p:cNvGrpSpPr/>
          <p:nvPr/>
        </p:nvGrpSpPr>
        <p:grpSpPr>
          <a:xfrm>
            <a:off x="540063" y="2700000"/>
            <a:ext cx="2544000" cy="1908000"/>
            <a:chOff x="2385400" y="2069550"/>
            <a:chExt cx="2544000" cy="1908000"/>
          </a:xfrm>
        </p:grpSpPr>
        <p:pic>
          <p:nvPicPr>
            <p:cNvPr id="69" name="図 6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85400" y="3041550"/>
              <a:ext cx="1248000" cy="936000"/>
            </a:xfrm>
            <a:prstGeom prst="rect">
              <a:avLst/>
            </a:prstGeom>
            <a:ln w="25400">
              <a:solidFill>
                <a:schemeClr val="bg1"/>
              </a:solidFill>
            </a:ln>
          </p:spPr>
        </p:pic>
        <p:pic>
          <p:nvPicPr>
            <p:cNvPr id="70" name="図 6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85400" y="2069550"/>
              <a:ext cx="1248000" cy="936000"/>
            </a:xfrm>
            <a:prstGeom prst="rect">
              <a:avLst/>
            </a:prstGeom>
            <a:ln w="25400">
              <a:solidFill>
                <a:schemeClr val="bg1"/>
              </a:solidFill>
            </a:ln>
          </p:spPr>
        </p:pic>
        <p:pic>
          <p:nvPicPr>
            <p:cNvPr id="71" name="図 7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81400" y="3041550"/>
              <a:ext cx="1248000" cy="936000"/>
            </a:xfrm>
            <a:prstGeom prst="rect">
              <a:avLst/>
            </a:prstGeom>
            <a:ln w="25400">
              <a:solidFill>
                <a:schemeClr val="bg1"/>
              </a:solidFill>
            </a:ln>
          </p:spPr>
        </p:pic>
        <p:pic>
          <p:nvPicPr>
            <p:cNvPr id="72" name="図 7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81400" y="2069550"/>
              <a:ext cx="1248000" cy="936000"/>
            </a:xfrm>
            <a:prstGeom prst="rect">
              <a:avLst/>
            </a:prstGeom>
            <a:ln w="25400">
              <a:solidFill>
                <a:schemeClr val="bg1"/>
              </a:solidFill>
            </a:ln>
          </p:spPr>
        </p:pic>
      </p:grpSp>
      <p:sp>
        <p:nvSpPr>
          <p:cNvPr id="73" name="テキスト ボックス 72"/>
          <p:cNvSpPr txBox="1"/>
          <p:nvPr/>
        </p:nvSpPr>
        <p:spPr>
          <a:xfrm>
            <a:off x="453615" y="2725392"/>
            <a:ext cx="1017907" cy="138499"/>
          </a:xfrm>
          <a:prstGeom prst="rect">
            <a:avLst/>
          </a:prstGeom>
          <a:noFill/>
        </p:spPr>
        <p:txBody>
          <a:bodyPr wrap="none" lIns="0" tIns="0" rIns="0" bIns="0" rtlCol="0">
            <a:spAutoFit/>
          </a:bodyPr>
          <a:lstStyle/>
          <a:p>
            <a:r>
              <a:rPr kumimoji="1" lang="ja-JP" altLang="en-US" sz="900" dirty="0" smtClean="0">
                <a:effectLst>
                  <a:glow rad="63500">
                    <a:schemeClr val="bg1"/>
                  </a:glow>
                </a:effectLst>
                <a:latin typeface="Meiryo UI" panose="020B0604030504040204" pitchFamily="50" charset="-128"/>
                <a:ea typeface="Meiryo UI" panose="020B0604030504040204" pitchFamily="50" charset="-128"/>
              </a:rPr>
              <a:t>（大阪城公園の例）</a:t>
            </a:r>
            <a:endParaRPr kumimoji="1" lang="ja-JP" altLang="en-US" sz="900" dirty="0">
              <a:effectLst>
                <a:glow rad="63500">
                  <a:schemeClr val="bg1"/>
                </a:glow>
              </a:effectLst>
              <a:latin typeface="Meiryo UI" panose="020B0604030504040204" pitchFamily="50" charset="-128"/>
              <a:ea typeface="Meiryo UI" panose="020B0604030504040204" pitchFamily="50" charset="-128"/>
            </a:endParaRPr>
          </a:p>
        </p:txBody>
      </p:sp>
      <p:sp>
        <p:nvSpPr>
          <p:cNvPr id="2" name="正方形/長方形 1"/>
          <p:cNvSpPr/>
          <p:nvPr/>
        </p:nvSpPr>
        <p:spPr>
          <a:xfrm>
            <a:off x="352357" y="1988840"/>
            <a:ext cx="2598788" cy="261610"/>
          </a:xfrm>
          <a:prstGeom prst="rect">
            <a:avLst/>
          </a:prstGeom>
        </p:spPr>
        <p:txBody>
          <a:bodyPr wrap="none">
            <a:spAutoFit/>
          </a:bodyPr>
          <a:lstStyle/>
          <a:p>
            <a:pPr marL="900113" indent="-900113"/>
            <a:r>
              <a:rPr lang="ja-JP" altLang="en-US" sz="1100" b="1" dirty="0">
                <a:latin typeface="Meiryo UI" panose="020B0604030504040204" pitchFamily="50" charset="-128"/>
                <a:ea typeface="Meiryo UI" panose="020B0604030504040204" pitchFamily="50" charset="-128"/>
              </a:rPr>
              <a:t>■</a:t>
            </a:r>
            <a:r>
              <a:rPr lang="ja-JP" altLang="en-US" sz="1100" b="1" dirty="0" smtClean="0">
                <a:latin typeface="Meiryo UI" panose="020B0604030504040204" pitchFamily="50" charset="-128"/>
                <a:ea typeface="Meiryo UI" panose="020B0604030504040204" pitchFamily="50" charset="-128"/>
              </a:rPr>
              <a:t>新た</a:t>
            </a:r>
            <a:r>
              <a:rPr lang="ja-JP" altLang="en-US" sz="1100" b="1" dirty="0">
                <a:latin typeface="Meiryo UI" panose="020B0604030504040204" pitchFamily="50" charset="-128"/>
                <a:ea typeface="Meiryo UI" panose="020B0604030504040204" pitchFamily="50" charset="-128"/>
              </a:rPr>
              <a:t>な管理運営制度で想定する枠組み</a:t>
            </a:r>
          </a:p>
        </p:txBody>
      </p:sp>
      <p:sp>
        <p:nvSpPr>
          <p:cNvPr id="24" name="正方形/長方形 2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70</a:t>
            </a:fld>
            <a:endParaRPr lang="ja-JP" altLang="en-US" dirty="0">
              <a:solidFill>
                <a:prstClr val="black"/>
              </a:solidFill>
            </a:endParaRPr>
          </a:p>
        </p:txBody>
      </p:sp>
    </p:spTree>
    <p:extLst>
      <p:ext uri="{BB962C8B-B14F-4D97-AF65-F5344CB8AC3E}">
        <p14:creationId xmlns:p14="http://schemas.microsoft.com/office/powerpoint/2010/main" val="15836721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6"/>
            <a:ext cx="8856984" cy="5396349"/>
          </a:xfrm>
          <a:prstGeom prst="rect">
            <a:avLst/>
          </a:prstGeom>
        </p:spPr>
        <p:txBody>
          <a:bodyPr wrap="square">
            <a:spAutoFit/>
          </a:bodyPr>
          <a:lstStyle/>
          <a:p>
            <a:pPr marL="180000" indent="-457200"/>
            <a:r>
              <a:rPr lang="en-US" altLang="ja-JP" sz="1600" b="1" dirty="0" smtClean="0"/>
              <a:t>【</a:t>
            </a:r>
            <a:r>
              <a:rPr lang="ja-JP" altLang="en-US" sz="1600" b="1" dirty="0" smtClean="0"/>
              <a:t>４</a:t>
            </a:r>
            <a:r>
              <a:rPr lang="en-US" altLang="ja-JP" sz="1600" b="1" dirty="0" smtClean="0"/>
              <a:t>】</a:t>
            </a:r>
            <a:r>
              <a:rPr lang="ja-JP" altLang="en-US" sz="1600" b="1" dirty="0" smtClean="0"/>
              <a:t>　国</a:t>
            </a:r>
            <a:r>
              <a:rPr lang="ja-JP" altLang="en-US" sz="1600" b="1" dirty="0"/>
              <a:t>への</a:t>
            </a:r>
            <a:r>
              <a:rPr lang="ja-JP" altLang="en-US" sz="1600" b="1" dirty="0" smtClean="0"/>
              <a:t>働きかけについて</a:t>
            </a:r>
            <a:endParaRPr lang="en-US" altLang="ja-JP" sz="1600" b="1" dirty="0" smtClean="0"/>
          </a:p>
          <a:p>
            <a:pPr marL="180000" indent="-457200">
              <a:lnSpc>
                <a:spcPts val="800"/>
              </a:lnSpc>
            </a:pPr>
            <a:endParaRPr lang="ja-JP" altLang="ja-JP" dirty="0"/>
          </a:p>
          <a:p>
            <a:pPr marL="180000" indent="-457200"/>
            <a:r>
              <a:rPr lang="ja-JP" altLang="en-US" sz="1400" b="1" dirty="0" smtClean="0">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（１）税財源自主権の確立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税財源自主権の確立を図るとともに、それまでの間は、大都市圏特有の行政需要、今後の社会保障関係経費の増加などに対応し、安定した財政運営が行えるよう、必要な地方一般財源総額を確保することや、臨時財政対策債に依存することなく地方交付税の法定率引上げにより、地方交付税総額を確保すること等について、引き続き国に求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（２）民間</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が自由に活動できる環境整備（規制改革）</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地域経済の活性化を推進し、地方創生を図っていくためには、地域・民間の創意工夫や実情に応じた取組</a:t>
            </a:r>
            <a:r>
              <a:rPr lang="ja-JP" altLang="en-US" sz="1400" dirty="0"/>
              <a:t>み</a:t>
            </a:r>
            <a:r>
              <a:rPr lang="ja-JP" altLang="ja-JP" sz="1400" dirty="0"/>
              <a:t>の障害となる規制を改革していく必要があ</a:t>
            </a:r>
            <a:r>
              <a:rPr lang="ja-JP" altLang="en-US" sz="1400" dirty="0"/>
              <a:t>ります</a:t>
            </a:r>
            <a:r>
              <a:rPr lang="ja-JP" altLang="ja-JP" sz="1400" dirty="0"/>
              <a:t>。</a:t>
            </a:r>
          </a:p>
          <a:p>
            <a:pPr marL="180000" indent="-457200" algn="just"/>
            <a:r>
              <a:rPr lang="ja-JP" altLang="en-US" sz="1400" dirty="0"/>
              <a:t>　　</a:t>
            </a:r>
            <a:r>
              <a:rPr lang="ja-JP" altLang="ja-JP" sz="1400" dirty="0"/>
              <a:t>このため、府内事業者の具体的なニーズに応じて、特区制度や国の規制改革会議などを通して、</a:t>
            </a:r>
            <a:r>
              <a:rPr lang="ja-JP" altLang="en-US" sz="1400" dirty="0"/>
              <a:t>国に働きかけを行い、</a:t>
            </a:r>
            <a:r>
              <a:rPr lang="ja-JP" altLang="ja-JP" sz="1400" dirty="0"/>
              <a:t>民間が自由に活動できる環境を整備</a:t>
            </a:r>
            <a:r>
              <a:rPr lang="ja-JP" altLang="en-US" sz="1400" dirty="0"/>
              <a:t>することによって</a:t>
            </a:r>
            <a:r>
              <a:rPr lang="ja-JP" altLang="ja-JP" sz="1400" dirty="0"/>
              <a:t>、大阪の成長と大阪産業の活性化を</a:t>
            </a:r>
            <a:r>
              <a:rPr lang="ja-JP" altLang="en-US" sz="1400" dirty="0"/>
              <a:t>めざします</a:t>
            </a:r>
            <a:r>
              <a:rPr lang="ja-JP" altLang="ja-JP" sz="1400" dirty="0"/>
              <a:t>。</a:t>
            </a:r>
          </a:p>
          <a:p>
            <a:pPr marL="180000" indent="-457200"/>
            <a:endParaRPr lang="en-US" altLang="ja-JP" sz="1400" b="1" dirty="0" smtClean="0">
              <a:cs typeface="Meiryo UI" panose="020B0604030504040204" pitchFamily="50" charset="-128"/>
            </a:endParaRPr>
          </a:p>
          <a:p>
            <a:pPr marL="180000" indent="-457200"/>
            <a:endParaRPr lang="en-US" altLang="ja-JP" sz="1400" b="1" dirty="0" smtClean="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r>
              <a:rPr lang="ja-JP" altLang="en-US" sz="1400" b="1" dirty="0" smtClean="0">
                <a:cs typeface="Meiryo UI" panose="020B0604030504040204" pitchFamily="50" charset="-128"/>
              </a:rPr>
              <a:t>　</a:t>
            </a:r>
            <a:r>
              <a:rPr lang="ja-JP" altLang="en-US" sz="1400" b="1" dirty="0" smtClean="0">
                <a:solidFill>
                  <a:srgbClr val="FF0000"/>
                </a:solidFill>
                <a:cs typeface="Meiryo UI" panose="020B0604030504040204" pitchFamily="50" charset="-128"/>
              </a:rPr>
              <a:t>（</a:t>
            </a:r>
            <a:r>
              <a:rPr lang="ja-JP" altLang="en-US" sz="1400" b="1" dirty="0">
                <a:solidFill>
                  <a:srgbClr val="FF0000"/>
                </a:solidFill>
                <a:cs typeface="Meiryo UI" panose="020B0604030504040204" pitchFamily="50" charset="-128"/>
              </a:rPr>
              <a:t>３）大阪に移転等が決まった機関の拠点性の向上</a:t>
            </a:r>
          </a:p>
          <a:p>
            <a:pPr marL="180000" indent="-457200"/>
            <a:r>
              <a:rPr lang="ja-JP" altLang="en-US" sz="1400" b="1" dirty="0">
                <a:solidFill>
                  <a:srgbClr val="FF0000"/>
                </a:solidFill>
                <a:cs typeface="Meiryo UI" panose="020B0604030504040204" pitchFamily="50" charset="-128"/>
              </a:rPr>
              <a:t>　　</a:t>
            </a:r>
            <a:r>
              <a:rPr lang="ja-JP" altLang="en-US" sz="1400" dirty="0" smtClean="0">
                <a:solidFill>
                  <a:srgbClr val="FF0000"/>
                </a:solidFill>
                <a:cs typeface="Meiryo UI" panose="020B0604030504040204" pitchFamily="50" charset="-128"/>
              </a:rPr>
              <a:t>地方</a:t>
            </a:r>
            <a:r>
              <a:rPr lang="ja-JP" altLang="en-US" sz="1400" dirty="0">
                <a:solidFill>
                  <a:srgbClr val="FF0000"/>
                </a:solidFill>
                <a:cs typeface="Meiryo UI" panose="020B0604030504040204" pitchFamily="50" charset="-128"/>
              </a:rPr>
              <a:t>創生で大阪に移転等が決まった機関や大阪・関西に拠点等のある機関（</a:t>
            </a:r>
            <a:r>
              <a:rPr lang="en-US" altLang="ja-JP" sz="1400" dirty="0">
                <a:solidFill>
                  <a:srgbClr val="FF0000"/>
                </a:solidFill>
                <a:cs typeface="Meiryo UI" panose="020B0604030504040204" pitchFamily="50" charset="-128"/>
              </a:rPr>
              <a:t>※</a:t>
            </a:r>
            <a:r>
              <a:rPr lang="ja-JP" altLang="en-US" sz="1400" dirty="0">
                <a:solidFill>
                  <a:srgbClr val="FF0000"/>
                </a:solidFill>
                <a:cs typeface="Meiryo UI" panose="020B0604030504040204" pitchFamily="50" charset="-128"/>
              </a:rPr>
              <a:t>）を中心に、国機関の拠点性の向上を関西広域連合や経済界と連携して求めていく。</a:t>
            </a:r>
          </a:p>
          <a:p>
            <a:pPr marL="180000" indent="-457200"/>
            <a:r>
              <a:rPr lang="ja-JP" altLang="en-US" sz="1400" dirty="0">
                <a:solidFill>
                  <a:srgbClr val="FF0000"/>
                </a:solidFill>
                <a:cs typeface="Meiryo UI" panose="020B0604030504040204" pitchFamily="50" charset="-128"/>
              </a:rPr>
              <a:t>　　</a:t>
            </a:r>
            <a:r>
              <a:rPr lang="en-US" altLang="ja-JP" sz="1400" dirty="0">
                <a:solidFill>
                  <a:srgbClr val="FF0000"/>
                </a:solidFill>
                <a:cs typeface="Meiryo UI" panose="020B0604030504040204" pitchFamily="50" charset="-128"/>
              </a:rPr>
              <a:t>※</a:t>
            </a:r>
            <a:r>
              <a:rPr lang="ja-JP" altLang="en-US" sz="1400" dirty="0">
                <a:solidFill>
                  <a:srgbClr val="FF0000"/>
                </a:solidFill>
                <a:cs typeface="Meiryo UI" panose="020B0604030504040204" pitchFamily="50" charset="-128"/>
              </a:rPr>
              <a:t>大阪に移転等が決まった機関　：国立健康・栄養研究所、</a:t>
            </a:r>
            <a:r>
              <a:rPr lang="en-US" altLang="ja-JP" sz="1400" dirty="0">
                <a:solidFill>
                  <a:srgbClr val="FF0000"/>
                </a:solidFill>
                <a:cs typeface="Meiryo UI" panose="020B0604030504040204" pitchFamily="50" charset="-128"/>
              </a:rPr>
              <a:t>INPIT</a:t>
            </a:r>
            <a:r>
              <a:rPr lang="ja-JP" altLang="en-US" sz="1400" dirty="0">
                <a:solidFill>
                  <a:srgbClr val="FF0000"/>
                </a:solidFill>
                <a:cs typeface="Meiryo UI" panose="020B0604030504040204" pitchFamily="50" charset="-128"/>
              </a:rPr>
              <a:t>近畿統括本部　等</a:t>
            </a:r>
          </a:p>
          <a:p>
            <a:pPr marL="180000" indent="-457200"/>
            <a:r>
              <a:rPr lang="ja-JP" altLang="en-US" sz="1400" dirty="0">
                <a:solidFill>
                  <a:srgbClr val="FF0000"/>
                </a:solidFill>
                <a:cs typeface="Meiryo UI" panose="020B0604030504040204" pitchFamily="50" charset="-128"/>
              </a:rPr>
              <a:t>　　　　大阪・関西に拠点等のある機関：</a:t>
            </a:r>
            <a:r>
              <a:rPr lang="en-US" altLang="ja-JP" sz="1400" dirty="0">
                <a:solidFill>
                  <a:srgbClr val="FF0000"/>
                </a:solidFill>
                <a:cs typeface="Meiryo UI" panose="020B0604030504040204" pitchFamily="50" charset="-128"/>
              </a:rPr>
              <a:t>PMDA</a:t>
            </a:r>
            <a:r>
              <a:rPr lang="ja-JP" altLang="en-US" sz="1400" dirty="0">
                <a:solidFill>
                  <a:srgbClr val="FF0000"/>
                </a:solidFill>
                <a:cs typeface="Meiryo UI" panose="020B0604030504040204" pitchFamily="50" charset="-128"/>
              </a:rPr>
              <a:t>関西支部　等</a:t>
            </a:r>
          </a:p>
          <a:p>
            <a:pPr marL="180000" indent="-457200"/>
            <a:endParaRPr lang="ja-JP" altLang="en-US" sz="1400" dirty="0">
              <a:solidFill>
                <a:srgbClr val="FF0000"/>
              </a:solidFill>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smtClean="0">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71</a:t>
            </a:fld>
            <a:endParaRPr lang="ja-JP" altLang="en-US" dirty="0">
              <a:solidFill>
                <a:prstClr val="black"/>
              </a:solidFill>
            </a:endParaRPr>
          </a:p>
        </p:txBody>
      </p:sp>
    </p:spTree>
    <p:extLst>
      <p:ext uri="{BB962C8B-B14F-4D97-AF65-F5344CB8AC3E}">
        <p14:creationId xmlns:p14="http://schemas.microsoft.com/office/powerpoint/2010/main" val="38876830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1" name="正方形/長方形 10"/>
          <p:cNvSpPr/>
          <p:nvPr/>
        </p:nvSpPr>
        <p:spPr>
          <a:xfrm>
            <a:off x="21973" y="685758"/>
            <a:ext cx="8856984" cy="338554"/>
          </a:xfrm>
          <a:prstGeom prst="rect">
            <a:avLst/>
          </a:prstGeom>
          <a:ln w="28575">
            <a:noFill/>
          </a:ln>
        </p:spPr>
        <p:txBody>
          <a:bodyPr wrap="square">
            <a:spAutoFit/>
          </a:bodyPr>
          <a:lstStyle/>
          <a:p>
            <a:pPr marL="180000" indent="-457200" algn="just"/>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期総合戦略の総括）</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a:t>
            </a:fld>
            <a:endParaRPr lang="ja-JP" altLang="en-US" dirty="0">
              <a:solidFill>
                <a:prstClr val="black"/>
              </a:solidFill>
            </a:endParaRPr>
          </a:p>
        </p:txBody>
      </p:sp>
      <p:sp>
        <p:nvSpPr>
          <p:cNvPr id="8" name="正方形/長方形 7"/>
          <p:cNvSpPr/>
          <p:nvPr/>
        </p:nvSpPr>
        <p:spPr>
          <a:xfrm>
            <a:off x="179512" y="1210598"/>
            <a:ext cx="8784976" cy="2062103"/>
          </a:xfrm>
          <a:prstGeom prst="rect">
            <a:avLst/>
          </a:prstGeom>
          <a:ln w="28575">
            <a:solidFill>
              <a:schemeClr val="tx1"/>
            </a:solidFill>
          </a:ln>
        </p:spPr>
        <p:txBody>
          <a:bodyPr wrap="square">
            <a:spAutoFit/>
          </a:bodyPr>
          <a:lstStyle/>
          <a:p>
            <a:pPr marL="180000" indent="-457200" algn="just"/>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３つの方向性のもと、６つの基本目標を位置づけ、若い世代や女性の活躍支援や次代を担う人づくり、誰もが活躍できるまちづくり、経済機能や都市魅力の強化などに取り組んできました。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これらの取組の結果、具体的目標の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に改善が見られるなど一定の効果が見られるものの、人口減少・少子高齢化社会への対応にすぐにつながるものではなく、引き続き、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サイクルを通じて、ブラッシュアップを行いながら、取り組むことが必要です。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24513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79512" y="604696"/>
            <a:ext cx="8784980" cy="1169551"/>
          </a:xfrm>
          <a:prstGeom prst="rect">
            <a:avLst/>
          </a:prstGeom>
        </p:spPr>
        <p:txBody>
          <a:bodyPr wrap="square">
            <a:spAutoFit/>
          </a:bodyPr>
          <a:lstStyle/>
          <a:p>
            <a:pPr marL="180000" indent="-457200" algn="just">
              <a:lnSpc>
                <a:spcPts val="1800"/>
              </a:lnSpc>
            </a:pP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期総合戦略と関連</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する国と府の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動き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（国の動き）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〇　国の第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期総合戦略では、「継続を力にする」という姿勢で、現行の枠組を引き続き維持しつつ、重点を置いて施策を推進する「新たな視点</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」が位置付けられています。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8" name="Rectangle 2"/>
          <p:cNvSpPr>
            <a:spLocks noChangeArrowheads="1"/>
          </p:cNvSpPr>
          <p:nvPr/>
        </p:nvSpPr>
        <p:spPr bwMode="auto">
          <a:xfrm>
            <a:off x="323528" y="1762937"/>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期における新たな視点</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48328" y="2053568"/>
            <a:ext cx="8856984" cy="4708981"/>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（１）地方へのひと・資金の流れを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強化</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将来的な地方移住にもつながる「関係人口」の創出・拡大。</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企業や個人による地方への寄附・投資等を用いた地方への資金の流れの強化。</a:t>
            </a: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２）新しい時代の流れを力にする</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Society5.0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の実現に向けた技術の活用。</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を原動力とした地方創生。</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「地方から世界へ」。</a:t>
            </a: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３）人材を育て活かす</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地方創生の基盤をなす人材に焦点を当て、掘り起こしや育成、活躍を支援。</a:t>
            </a: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４）民間と協働する</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地方公共団体に加え、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などの地域づくりを担う組織や企業と連携。</a:t>
            </a: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５）誰もが活躍できる地域社会をつくる</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女性、高齢者、</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者</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、外国人など誰もが居場所と役割を持ち、活躍できる地域社会を実現。</a:t>
            </a: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６）地域経営の視点で取り組む</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地域の経済社会構造全体を俯瞰して地域をマネジメント。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29753" y="1762947"/>
            <a:ext cx="8856984" cy="5067227"/>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a:t>
            </a:fld>
            <a:endParaRPr lang="ja-JP" altLang="en-US" dirty="0">
              <a:solidFill>
                <a:prstClr val="black"/>
              </a:solidFill>
            </a:endParaRPr>
          </a:p>
        </p:txBody>
      </p:sp>
    </p:spTree>
    <p:extLst>
      <p:ext uri="{BB962C8B-B14F-4D97-AF65-F5344CB8AC3E}">
        <p14:creationId xmlns:p14="http://schemas.microsoft.com/office/powerpoint/2010/main" val="616897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20672</TotalTime>
  <Words>6035</Words>
  <Application>Microsoft Office PowerPoint</Application>
  <PresentationFormat>画面に合わせる (4:3)</PresentationFormat>
  <Paragraphs>2394</Paragraphs>
  <Slides>72</Slides>
  <Notes>12</Notes>
  <HiddenSlides>0</HiddenSlides>
  <MMClips>0</MMClips>
  <ScaleCrop>false</ScaleCrop>
  <HeadingPairs>
    <vt:vector size="8" baseType="variant">
      <vt:variant>
        <vt:lpstr>使用されているフォント</vt:lpstr>
      </vt:variant>
      <vt:variant>
        <vt:i4>18</vt:i4>
      </vt:variant>
      <vt:variant>
        <vt:lpstr>テーマ</vt:lpstr>
      </vt:variant>
      <vt:variant>
        <vt:i4>1</vt:i4>
      </vt:variant>
      <vt:variant>
        <vt:lpstr>埋め込まれた OLE サーバー</vt:lpstr>
      </vt:variant>
      <vt:variant>
        <vt:i4>1</vt:i4>
      </vt:variant>
      <vt:variant>
        <vt:lpstr>スライド タイトル</vt:lpstr>
      </vt:variant>
      <vt:variant>
        <vt:i4>72</vt:i4>
      </vt:variant>
    </vt:vector>
  </HeadingPairs>
  <TitlesOfParts>
    <vt:vector size="92" baseType="lpstr">
      <vt:lpstr>AngsanaUPC</vt:lpstr>
      <vt:lpstr>HGPｺﾞｼｯｸM</vt:lpstr>
      <vt:lpstr>HG丸ｺﾞｼｯｸM-PRO</vt:lpstr>
      <vt:lpstr>Meiryo UI</vt:lpstr>
      <vt:lpstr>Meiryo UI 本文</vt:lpstr>
      <vt:lpstr>ＭＳ Ｐゴシック</vt:lpstr>
      <vt:lpstr>ＭＳ Ｐ明朝</vt:lpstr>
      <vt:lpstr>ＭＳ ゴシック</vt:lpstr>
      <vt:lpstr>ＭＳ 明朝</vt:lpstr>
      <vt:lpstr>メイリオ</vt:lpstr>
      <vt:lpstr>游ゴシック</vt:lpstr>
      <vt:lpstr>游ゴシック Medium</vt:lpstr>
      <vt:lpstr>游明朝</vt:lpstr>
      <vt:lpstr>Arial</vt:lpstr>
      <vt:lpstr>Calibri</vt:lpstr>
      <vt:lpstr>Century</vt:lpstr>
      <vt:lpstr>Times New Roman</vt:lpstr>
      <vt:lpstr>Wingdings</vt:lpstr>
      <vt:lpstr>Office ​​テーマ</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増田　哲也</cp:lastModifiedBy>
  <cp:revision>1644</cp:revision>
  <cp:lastPrinted>2020-02-07T11:45:57Z</cp:lastPrinted>
  <dcterms:created xsi:type="dcterms:W3CDTF">2015-04-22T03:25:50Z</dcterms:created>
  <dcterms:modified xsi:type="dcterms:W3CDTF">2020-02-10T10:34:06Z</dcterms:modified>
</cp:coreProperties>
</file>