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5"/>
  </p:notesMasterIdLst>
  <p:sldIdLst>
    <p:sldId id="257" r:id="rId2"/>
    <p:sldId id="278" r:id="rId3"/>
    <p:sldId id="273" r:id="rId4"/>
    <p:sldId id="276" r:id="rId5"/>
    <p:sldId id="282" r:id="rId6"/>
    <p:sldId id="283" r:id="rId7"/>
    <p:sldId id="284" r:id="rId8"/>
    <p:sldId id="274" r:id="rId9"/>
    <p:sldId id="275" r:id="rId10"/>
    <p:sldId id="269" r:id="rId11"/>
    <p:sldId id="279" r:id="rId12"/>
    <p:sldId id="261" r:id="rId13"/>
    <p:sldId id="260" r:id="rId14"/>
    <p:sldId id="263" r:id="rId15"/>
    <p:sldId id="267" r:id="rId16"/>
    <p:sldId id="259" r:id="rId17"/>
    <p:sldId id="256" r:id="rId18"/>
    <p:sldId id="280" r:id="rId19"/>
    <p:sldId id="262" r:id="rId20"/>
    <p:sldId id="264" r:id="rId21"/>
    <p:sldId id="265" r:id="rId22"/>
    <p:sldId id="266" r:id="rId23"/>
    <p:sldId id="281" r:id="rId24"/>
  </p:sldIdLst>
  <p:sldSz cx="9906000" cy="6858000" type="A4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18" y="48"/>
      </p:cViewPr>
      <p:guideLst>
        <p:guide orient="horz" pos="2160"/>
        <p:guide pos="31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9.145.21\share\01_&#20107;&#26989;&#25512;&#36914;&#12464;&#12523;&#12540;&#12503;\51._&#22320;&#26041;&#21109;&#29983;\H31&#12304;&#22320;&#26041;&#21109;&#29983;&#12305;&#38306;&#20418;\04%20&#12414;&#12385;&#12539;&#12402;&#12392;&#12539;&#12375;&#12372;&#12392;&#21109;&#29983;&#25512;&#36914;&#23529;&#35696;&#20250;\03%20&#31532;1&#22238;&#23529;&#35696;&#20250;\13%20&#23487;&#38988;&#23550;&#24540;\&#23487;&#38988;&#23550;&#24540;&#29992;&#12487;&#12540;&#12479;&#65288;&#20027;&#12395;&#24066;&#30010;&#26449;&#21029;&#65289;\&#23601;&#26989;&#29575;\&#12304;2015&#24180;&#12305;&#33509;&#24180;&#23652;&#23601;&#26989;&#2957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10.19.145.21\share\01_&#20107;&#26989;&#25512;&#36914;&#12464;&#12523;&#12540;&#12503;\51._&#22320;&#26041;&#21109;&#29983;\H31&#12304;&#22320;&#26041;&#21109;&#29983;&#12305;&#38306;&#20418;\04%20&#12414;&#12385;&#12539;&#12402;&#12392;&#12539;&#12375;&#12372;&#12392;&#21109;&#29983;&#25512;&#36914;&#23529;&#35696;&#20250;\03%20&#31532;1&#22238;&#23529;&#35696;&#20250;\13%20&#23487;&#38988;&#23550;&#24540;\&#23487;&#38988;&#23550;&#24540;&#29992;&#12487;&#12540;&#12479;&#65288;&#20027;&#12395;&#24066;&#30010;&#26449;&#21029;&#65289;\&#23601;&#26989;&#29575;\&#12304;2015&#24180;&#12305;&#33509;&#24180;&#23652;&#23601;&#26989;&#29575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9.145.21\share\01_&#20107;&#26989;&#25512;&#36914;&#12464;&#12523;&#12540;&#12503;\51._&#22320;&#26041;&#21109;&#29983;\H31&#12304;&#22320;&#26041;&#21109;&#29983;&#12305;&#38306;&#20418;\04%20&#12414;&#12385;&#12539;&#12402;&#12392;&#12539;&#12375;&#12372;&#12392;&#21109;&#29983;&#25512;&#36914;&#23529;&#35696;&#20250;\03%20&#31532;1&#22238;&#23529;&#35696;&#20250;\13%20&#23487;&#38988;&#23550;&#24540;\&#23487;&#38988;&#23550;&#24540;&#29992;&#12487;&#12540;&#12479;&#65288;&#20027;&#12395;&#24066;&#30010;&#26449;&#21029;&#65289;\&#23601;&#26989;&#29575;\&#12304;2015&#24180;&#12305;&#33509;&#24180;&#23652;&#23601;&#26989;&#29575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10.19.145.21\share\01_&#20107;&#26989;&#25512;&#36914;&#12464;&#12523;&#12540;&#12503;\51._&#22320;&#26041;&#21109;&#29983;\H31&#12304;&#22320;&#26041;&#21109;&#29983;&#12305;&#38306;&#20418;\04%20&#12414;&#12385;&#12539;&#12402;&#12392;&#12539;&#12375;&#12372;&#12392;&#21109;&#29983;&#25512;&#36914;&#23529;&#35696;&#20250;\03%20&#31532;1&#22238;&#23529;&#35696;&#20250;\13%20&#23487;&#38988;&#23550;&#24540;\&#23487;&#38988;&#23550;&#24540;&#29992;&#12487;&#12540;&#12479;&#65288;&#20027;&#12395;&#24066;&#30010;&#26449;&#21029;&#65289;\&#23601;&#26989;&#29575;\&#12304;2015&#24180;&#12305;&#33509;&#24180;&#23652;&#23601;&#26989;&#29575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9.145.21\share\01_&#20107;&#26989;&#25512;&#36914;&#12464;&#12523;&#12540;&#12503;\51._&#22320;&#26041;&#21109;&#29983;\H31&#12304;&#22320;&#26041;&#21109;&#29983;&#12305;&#38306;&#20418;\04%20&#12414;&#12385;&#12539;&#12402;&#12392;&#12539;&#12375;&#12372;&#12392;&#21109;&#29983;&#25512;&#36914;&#23529;&#35696;&#20250;\03%20&#31532;1&#22238;&#23529;&#35696;&#20250;\13%20&#23487;&#38988;&#23550;&#24540;\&#23487;&#38988;&#23550;&#24540;&#29992;&#12487;&#12540;&#12479;&#65288;&#20027;&#12395;&#24066;&#30010;&#26449;&#21029;&#65289;\&#21512;&#35336;&#29305;&#27530;&#20986;&#29983;&#29575;\h20-24&#65343;&#31532;&#65298;&#3492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9.145.21\share\01_&#20107;&#26989;&#25512;&#36914;&#12464;&#12523;&#12540;&#12503;\51._&#22320;&#26041;&#21109;&#29983;\H31&#12304;&#22320;&#26041;&#21109;&#29983;&#12305;&#38306;&#20418;\04%20&#12414;&#12385;&#12539;&#12402;&#12392;&#12539;&#12375;&#12372;&#12392;&#21109;&#29983;&#25512;&#36914;&#23529;&#35696;&#20250;\03%20&#31532;1&#22238;&#23529;&#35696;&#20250;\13%20&#23487;&#38988;&#23550;&#24540;\&#23487;&#38988;&#23550;&#24540;&#29992;&#12487;&#12540;&#12479;&#65288;&#20027;&#12395;&#24066;&#30010;&#26449;&#21029;&#65289;\&#35201;&#20171;&#35703;&#35469;&#23450;&#29575;\&#12467;&#12500;&#12540;04-1-1h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kawaseyo\AppData\Local\Microsoft\Windows\INetCache\Content.Outlook\EMUT0280\H24~H28&#20581;&#24247;&#23551;&#21629;&#24066;&#30010;&#26449;&#21029;&#65288;&#25552;&#20379;&#29992;&#65289;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kawaseyo\AppData\Local\Microsoft\Windows\INetCache\Content.Outlook\EMUT0280\H24~H28&#20581;&#24247;&#23551;&#21629;&#24066;&#30010;&#26449;&#21029;&#65288;&#25552;&#20379;&#29992;&#6528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'【建制順就業率（15~24歳）】'!$A$4:$A$46</c:f>
              <c:strCache>
                <c:ptCount val="43"/>
                <c:pt idx="0">
                  <c:v>大阪市</c:v>
                </c:pt>
                <c:pt idx="1">
                  <c:v>堺市</c:v>
                </c:pt>
                <c:pt idx="2">
                  <c:v>岸和田市</c:v>
                </c:pt>
                <c:pt idx="3">
                  <c:v>豊中市</c:v>
                </c:pt>
                <c:pt idx="4">
                  <c:v>池田市</c:v>
                </c:pt>
                <c:pt idx="5">
                  <c:v>吹田市</c:v>
                </c:pt>
                <c:pt idx="6">
                  <c:v>泉大津市</c:v>
                </c:pt>
                <c:pt idx="7">
                  <c:v>高槻市</c:v>
                </c:pt>
                <c:pt idx="8">
                  <c:v>貝塚市</c:v>
                </c:pt>
                <c:pt idx="9">
                  <c:v>守口市</c:v>
                </c:pt>
                <c:pt idx="10">
                  <c:v>枚方市</c:v>
                </c:pt>
                <c:pt idx="11">
                  <c:v>茨木市</c:v>
                </c:pt>
                <c:pt idx="12">
                  <c:v>八尾市</c:v>
                </c:pt>
                <c:pt idx="13">
                  <c:v>泉佐野市</c:v>
                </c:pt>
                <c:pt idx="14">
                  <c:v>富田林市</c:v>
                </c:pt>
                <c:pt idx="15">
                  <c:v>寝屋川市</c:v>
                </c:pt>
                <c:pt idx="16">
                  <c:v>河内長野市</c:v>
                </c:pt>
                <c:pt idx="17">
                  <c:v>松原市</c:v>
                </c:pt>
                <c:pt idx="18">
                  <c:v>大東市</c:v>
                </c:pt>
                <c:pt idx="19">
                  <c:v>和泉市</c:v>
                </c:pt>
                <c:pt idx="20">
                  <c:v>箕面市</c:v>
                </c:pt>
                <c:pt idx="21">
                  <c:v>柏原市</c:v>
                </c:pt>
                <c:pt idx="22">
                  <c:v>羽曳野市</c:v>
                </c:pt>
                <c:pt idx="23">
                  <c:v>門真市</c:v>
                </c:pt>
                <c:pt idx="24">
                  <c:v>摂津市</c:v>
                </c:pt>
                <c:pt idx="25">
                  <c:v>高石市</c:v>
                </c:pt>
                <c:pt idx="26">
                  <c:v>藤井寺市</c:v>
                </c:pt>
                <c:pt idx="27">
                  <c:v>東大阪市</c:v>
                </c:pt>
                <c:pt idx="28">
                  <c:v>泉南市</c:v>
                </c:pt>
                <c:pt idx="29">
                  <c:v>四條畷市</c:v>
                </c:pt>
                <c:pt idx="30">
                  <c:v>交野市</c:v>
                </c:pt>
                <c:pt idx="31">
                  <c:v>大阪狭山市</c:v>
                </c:pt>
                <c:pt idx="32">
                  <c:v>阪南市</c:v>
                </c:pt>
                <c:pt idx="33">
                  <c:v>島本町</c:v>
                </c:pt>
                <c:pt idx="34">
                  <c:v>豊能町</c:v>
                </c:pt>
                <c:pt idx="35">
                  <c:v>能勢町</c:v>
                </c:pt>
                <c:pt idx="36">
                  <c:v>忠岡町</c:v>
                </c:pt>
                <c:pt idx="37">
                  <c:v>熊取町</c:v>
                </c:pt>
                <c:pt idx="38">
                  <c:v>田尻町</c:v>
                </c:pt>
                <c:pt idx="39">
                  <c:v>岬町</c:v>
                </c:pt>
                <c:pt idx="40">
                  <c:v>太子町</c:v>
                </c:pt>
                <c:pt idx="41">
                  <c:v>河南町</c:v>
                </c:pt>
                <c:pt idx="42">
                  <c:v>千早赤阪村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'【建制順就業率（25~34歳）】'!$A$4:$A$46</c:f>
              <c:strCache>
                <c:ptCount val="43"/>
                <c:pt idx="0">
                  <c:v>大阪市</c:v>
                </c:pt>
                <c:pt idx="1">
                  <c:v>堺市</c:v>
                </c:pt>
                <c:pt idx="2">
                  <c:v>岸和田市</c:v>
                </c:pt>
                <c:pt idx="3">
                  <c:v>豊中市</c:v>
                </c:pt>
                <c:pt idx="4">
                  <c:v>池田市</c:v>
                </c:pt>
                <c:pt idx="5">
                  <c:v>吹田市</c:v>
                </c:pt>
                <c:pt idx="6">
                  <c:v>泉大津市</c:v>
                </c:pt>
                <c:pt idx="7">
                  <c:v>高槻市</c:v>
                </c:pt>
                <c:pt idx="8">
                  <c:v>貝塚市</c:v>
                </c:pt>
                <c:pt idx="9">
                  <c:v>守口市</c:v>
                </c:pt>
                <c:pt idx="10">
                  <c:v>枚方市</c:v>
                </c:pt>
                <c:pt idx="11">
                  <c:v>茨木市</c:v>
                </c:pt>
                <c:pt idx="12">
                  <c:v>八尾市</c:v>
                </c:pt>
                <c:pt idx="13">
                  <c:v>泉佐野市</c:v>
                </c:pt>
                <c:pt idx="14">
                  <c:v>富田林市</c:v>
                </c:pt>
                <c:pt idx="15">
                  <c:v>寝屋川市</c:v>
                </c:pt>
                <c:pt idx="16">
                  <c:v>河内長野市</c:v>
                </c:pt>
                <c:pt idx="17">
                  <c:v>松原市</c:v>
                </c:pt>
                <c:pt idx="18">
                  <c:v>大東市</c:v>
                </c:pt>
                <c:pt idx="19">
                  <c:v>和泉市</c:v>
                </c:pt>
                <c:pt idx="20">
                  <c:v>箕面市</c:v>
                </c:pt>
                <c:pt idx="21">
                  <c:v>柏原市</c:v>
                </c:pt>
                <c:pt idx="22">
                  <c:v>羽曳野市</c:v>
                </c:pt>
                <c:pt idx="23">
                  <c:v>門真市</c:v>
                </c:pt>
                <c:pt idx="24">
                  <c:v>摂津市</c:v>
                </c:pt>
                <c:pt idx="25">
                  <c:v>高石市</c:v>
                </c:pt>
                <c:pt idx="26">
                  <c:v>藤井寺市</c:v>
                </c:pt>
                <c:pt idx="27">
                  <c:v>東大阪市</c:v>
                </c:pt>
                <c:pt idx="28">
                  <c:v>泉南市</c:v>
                </c:pt>
                <c:pt idx="29">
                  <c:v>四条畷市</c:v>
                </c:pt>
                <c:pt idx="30">
                  <c:v>交野市</c:v>
                </c:pt>
                <c:pt idx="31">
                  <c:v>大阪狭山市</c:v>
                </c:pt>
                <c:pt idx="32">
                  <c:v>阪南市</c:v>
                </c:pt>
                <c:pt idx="33">
                  <c:v>島本町</c:v>
                </c:pt>
                <c:pt idx="34">
                  <c:v>豊能町</c:v>
                </c:pt>
                <c:pt idx="35">
                  <c:v>能勢町</c:v>
                </c:pt>
                <c:pt idx="36">
                  <c:v>忠岡町</c:v>
                </c:pt>
                <c:pt idx="37">
                  <c:v>熊取町</c:v>
                </c:pt>
                <c:pt idx="38">
                  <c:v>田尻町</c:v>
                </c:pt>
                <c:pt idx="39">
                  <c:v>岬町</c:v>
                </c:pt>
                <c:pt idx="40">
                  <c:v>太子町</c:v>
                </c:pt>
                <c:pt idx="41">
                  <c:v>河南町</c:v>
                </c:pt>
                <c:pt idx="42">
                  <c:v>千早赤阪村</c:v>
                </c:pt>
              </c:strCache>
            </c:strRef>
          </c:cat>
          <c:val>
            <c:numRef>
              <c:f>'【建制順就業率（15~24歳）】'!$D$4:$D$46</c:f>
              <c:numCache>
                <c:formatCode>0%</c:formatCode>
                <c:ptCount val="43"/>
                <c:pt idx="0">
                  <c:v>0.30787261882781708</c:v>
                </c:pt>
                <c:pt idx="1">
                  <c:v>0.34487970465075946</c:v>
                </c:pt>
                <c:pt idx="2">
                  <c:v>0.35017582824356841</c:v>
                </c:pt>
                <c:pt idx="3">
                  <c:v>0.28663647248685514</c:v>
                </c:pt>
                <c:pt idx="4">
                  <c:v>0.32115190299764229</c:v>
                </c:pt>
                <c:pt idx="5">
                  <c:v>0.3018186998432974</c:v>
                </c:pt>
                <c:pt idx="6">
                  <c:v>0.30980205103744335</c:v>
                </c:pt>
                <c:pt idx="7">
                  <c:v>0.32165206508135169</c:v>
                </c:pt>
                <c:pt idx="8">
                  <c:v>0.34425176621708414</c:v>
                </c:pt>
                <c:pt idx="9">
                  <c:v>0.33657498860355567</c:v>
                </c:pt>
                <c:pt idx="10">
                  <c:v>0.30881765528260435</c:v>
                </c:pt>
                <c:pt idx="11">
                  <c:v>0.3200193490429134</c:v>
                </c:pt>
                <c:pt idx="12">
                  <c:v>0.3135189727312076</c:v>
                </c:pt>
                <c:pt idx="13">
                  <c:v>0.38409563409563408</c:v>
                </c:pt>
                <c:pt idx="14">
                  <c:v>0.30524260177257023</c:v>
                </c:pt>
                <c:pt idx="15">
                  <c:v>0.34367094537618287</c:v>
                </c:pt>
                <c:pt idx="16">
                  <c:v>0.27043410246382482</c:v>
                </c:pt>
                <c:pt idx="17">
                  <c:v>0.32692885019513662</c:v>
                </c:pt>
                <c:pt idx="18">
                  <c:v>0.32358995471387403</c:v>
                </c:pt>
                <c:pt idx="19">
                  <c:v>0.32184655396618983</c:v>
                </c:pt>
                <c:pt idx="20">
                  <c:v>0.30642809807819749</c:v>
                </c:pt>
                <c:pt idx="21">
                  <c:v>0.32730825598436736</c:v>
                </c:pt>
                <c:pt idx="22">
                  <c:v>0.33071655253048271</c:v>
                </c:pt>
                <c:pt idx="23">
                  <c:v>0.3544619218190313</c:v>
                </c:pt>
                <c:pt idx="24">
                  <c:v>0.36353417266187049</c:v>
                </c:pt>
                <c:pt idx="25">
                  <c:v>0.34929866575436197</c:v>
                </c:pt>
                <c:pt idx="26">
                  <c:v>0.32295482295482297</c:v>
                </c:pt>
                <c:pt idx="27">
                  <c:v>0.31575809516712</c:v>
                </c:pt>
                <c:pt idx="28">
                  <c:v>0.31605155243116578</c:v>
                </c:pt>
                <c:pt idx="29">
                  <c:v>0.29188144329896909</c:v>
                </c:pt>
                <c:pt idx="30">
                  <c:v>0.28523570232112944</c:v>
                </c:pt>
                <c:pt idx="31">
                  <c:v>0.28243512974051899</c:v>
                </c:pt>
                <c:pt idx="32">
                  <c:v>0.31127712557808607</c:v>
                </c:pt>
                <c:pt idx="33">
                  <c:v>0.30683624801271858</c:v>
                </c:pt>
                <c:pt idx="34">
                  <c:v>0.28014616321559072</c:v>
                </c:pt>
                <c:pt idx="35">
                  <c:v>0.39308855291576672</c:v>
                </c:pt>
                <c:pt idx="36">
                  <c:v>0.33846153846153848</c:v>
                </c:pt>
                <c:pt idx="37">
                  <c:v>0.30058199246833278</c:v>
                </c:pt>
                <c:pt idx="38">
                  <c:v>0.70418848167539272</c:v>
                </c:pt>
                <c:pt idx="39">
                  <c:v>0.32436472346786249</c:v>
                </c:pt>
                <c:pt idx="40">
                  <c:v>0.29425028184892899</c:v>
                </c:pt>
                <c:pt idx="41">
                  <c:v>0.28437792329279699</c:v>
                </c:pt>
                <c:pt idx="42">
                  <c:v>0.31770833333333331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63-4F18-B799-A2849398E8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781567"/>
        <c:axId val="518794463"/>
      </c:barChart>
      <c:catAx>
        <c:axId val="51878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18794463"/>
        <c:crosses val="autoZero"/>
        <c:auto val="1"/>
        <c:lblAlgn val="ctr"/>
        <c:lblOffset val="100"/>
        <c:noMultiLvlLbl val="0"/>
      </c:catAx>
      <c:valAx>
        <c:axId val="518794463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18781567"/>
        <c:crosses val="autoZero"/>
        <c:crossBetween val="between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'【建制順就業率（15~24歳）】'!$A$4:$A$46</c:f>
              <c:strCache>
                <c:ptCount val="43"/>
                <c:pt idx="0">
                  <c:v>大阪市</c:v>
                </c:pt>
                <c:pt idx="1">
                  <c:v>堺市</c:v>
                </c:pt>
                <c:pt idx="2">
                  <c:v>岸和田市</c:v>
                </c:pt>
                <c:pt idx="3">
                  <c:v>豊中市</c:v>
                </c:pt>
                <c:pt idx="4">
                  <c:v>池田市</c:v>
                </c:pt>
                <c:pt idx="5">
                  <c:v>吹田市</c:v>
                </c:pt>
                <c:pt idx="6">
                  <c:v>泉大津市</c:v>
                </c:pt>
                <c:pt idx="7">
                  <c:v>高槻市</c:v>
                </c:pt>
                <c:pt idx="8">
                  <c:v>貝塚市</c:v>
                </c:pt>
                <c:pt idx="9">
                  <c:v>守口市</c:v>
                </c:pt>
                <c:pt idx="10">
                  <c:v>枚方市</c:v>
                </c:pt>
                <c:pt idx="11">
                  <c:v>茨木市</c:v>
                </c:pt>
                <c:pt idx="12">
                  <c:v>八尾市</c:v>
                </c:pt>
                <c:pt idx="13">
                  <c:v>泉佐野市</c:v>
                </c:pt>
                <c:pt idx="14">
                  <c:v>富田林市</c:v>
                </c:pt>
                <c:pt idx="15">
                  <c:v>寝屋川市</c:v>
                </c:pt>
                <c:pt idx="16">
                  <c:v>河内長野市</c:v>
                </c:pt>
                <c:pt idx="17">
                  <c:v>松原市</c:v>
                </c:pt>
                <c:pt idx="18">
                  <c:v>大東市</c:v>
                </c:pt>
                <c:pt idx="19">
                  <c:v>和泉市</c:v>
                </c:pt>
                <c:pt idx="20">
                  <c:v>箕面市</c:v>
                </c:pt>
                <c:pt idx="21">
                  <c:v>柏原市</c:v>
                </c:pt>
                <c:pt idx="22">
                  <c:v>羽曳野市</c:v>
                </c:pt>
                <c:pt idx="23">
                  <c:v>門真市</c:v>
                </c:pt>
                <c:pt idx="24">
                  <c:v>摂津市</c:v>
                </c:pt>
                <c:pt idx="25">
                  <c:v>高石市</c:v>
                </c:pt>
                <c:pt idx="26">
                  <c:v>藤井寺市</c:v>
                </c:pt>
                <c:pt idx="27">
                  <c:v>東大阪市</c:v>
                </c:pt>
                <c:pt idx="28">
                  <c:v>泉南市</c:v>
                </c:pt>
                <c:pt idx="29">
                  <c:v>四條畷市</c:v>
                </c:pt>
                <c:pt idx="30">
                  <c:v>交野市</c:v>
                </c:pt>
                <c:pt idx="31">
                  <c:v>大阪狭山市</c:v>
                </c:pt>
                <c:pt idx="32">
                  <c:v>阪南市</c:v>
                </c:pt>
                <c:pt idx="33">
                  <c:v>島本町</c:v>
                </c:pt>
                <c:pt idx="34">
                  <c:v>豊能町</c:v>
                </c:pt>
                <c:pt idx="35">
                  <c:v>能勢町</c:v>
                </c:pt>
                <c:pt idx="36">
                  <c:v>忠岡町</c:v>
                </c:pt>
                <c:pt idx="37">
                  <c:v>熊取町</c:v>
                </c:pt>
                <c:pt idx="38">
                  <c:v>田尻町</c:v>
                </c:pt>
                <c:pt idx="39">
                  <c:v>岬町</c:v>
                </c:pt>
                <c:pt idx="40">
                  <c:v>太子町</c:v>
                </c:pt>
                <c:pt idx="41">
                  <c:v>河南町</c:v>
                </c:pt>
                <c:pt idx="42">
                  <c:v>千早赤阪村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'【建制順就業率（25~34歳）】'!$A$4:$A$46</c:f>
              <c:strCache>
                <c:ptCount val="43"/>
                <c:pt idx="0">
                  <c:v>大阪市</c:v>
                </c:pt>
                <c:pt idx="1">
                  <c:v>堺市</c:v>
                </c:pt>
                <c:pt idx="2">
                  <c:v>岸和田市</c:v>
                </c:pt>
                <c:pt idx="3">
                  <c:v>豊中市</c:v>
                </c:pt>
                <c:pt idx="4">
                  <c:v>池田市</c:v>
                </c:pt>
                <c:pt idx="5">
                  <c:v>吹田市</c:v>
                </c:pt>
                <c:pt idx="6">
                  <c:v>泉大津市</c:v>
                </c:pt>
                <c:pt idx="7">
                  <c:v>高槻市</c:v>
                </c:pt>
                <c:pt idx="8">
                  <c:v>貝塚市</c:v>
                </c:pt>
                <c:pt idx="9">
                  <c:v>守口市</c:v>
                </c:pt>
                <c:pt idx="10">
                  <c:v>枚方市</c:v>
                </c:pt>
                <c:pt idx="11">
                  <c:v>茨木市</c:v>
                </c:pt>
                <c:pt idx="12">
                  <c:v>八尾市</c:v>
                </c:pt>
                <c:pt idx="13">
                  <c:v>泉佐野市</c:v>
                </c:pt>
                <c:pt idx="14">
                  <c:v>富田林市</c:v>
                </c:pt>
                <c:pt idx="15">
                  <c:v>寝屋川市</c:v>
                </c:pt>
                <c:pt idx="16">
                  <c:v>河内長野市</c:v>
                </c:pt>
                <c:pt idx="17">
                  <c:v>松原市</c:v>
                </c:pt>
                <c:pt idx="18">
                  <c:v>大東市</c:v>
                </c:pt>
                <c:pt idx="19">
                  <c:v>和泉市</c:v>
                </c:pt>
                <c:pt idx="20">
                  <c:v>箕面市</c:v>
                </c:pt>
                <c:pt idx="21">
                  <c:v>柏原市</c:v>
                </c:pt>
                <c:pt idx="22">
                  <c:v>羽曳野市</c:v>
                </c:pt>
                <c:pt idx="23">
                  <c:v>門真市</c:v>
                </c:pt>
                <c:pt idx="24">
                  <c:v>摂津市</c:v>
                </c:pt>
                <c:pt idx="25">
                  <c:v>高石市</c:v>
                </c:pt>
                <c:pt idx="26">
                  <c:v>藤井寺市</c:v>
                </c:pt>
                <c:pt idx="27">
                  <c:v>東大阪市</c:v>
                </c:pt>
                <c:pt idx="28">
                  <c:v>泉南市</c:v>
                </c:pt>
                <c:pt idx="29">
                  <c:v>四条畷市</c:v>
                </c:pt>
                <c:pt idx="30">
                  <c:v>交野市</c:v>
                </c:pt>
                <c:pt idx="31">
                  <c:v>大阪狭山市</c:v>
                </c:pt>
                <c:pt idx="32">
                  <c:v>阪南市</c:v>
                </c:pt>
                <c:pt idx="33">
                  <c:v>島本町</c:v>
                </c:pt>
                <c:pt idx="34">
                  <c:v>豊能町</c:v>
                </c:pt>
                <c:pt idx="35">
                  <c:v>能勢町</c:v>
                </c:pt>
                <c:pt idx="36">
                  <c:v>忠岡町</c:v>
                </c:pt>
                <c:pt idx="37">
                  <c:v>熊取町</c:v>
                </c:pt>
                <c:pt idx="38">
                  <c:v>田尻町</c:v>
                </c:pt>
                <c:pt idx="39">
                  <c:v>岬町</c:v>
                </c:pt>
                <c:pt idx="40">
                  <c:v>太子町</c:v>
                </c:pt>
                <c:pt idx="41">
                  <c:v>河南町</c:v>
                </c:pt>
                <c:pt idx="42">
                  <c:v>千早赤阪村</c:v>
                </c:pt>
              </c:strCache>
            </c:strRef>
          </c:cat>
          <c:val>
            <c:numRef>
              <c:f>'【建制順就業率（15~24歳）】'!$G$4:$G$46</c:f>
              <c:numCache>
                <c:formatCode>0%</c:formatCode>
                <c:ptCount val="43"/>
                <c:pt idx="0">
                  <c:v>0.33506448946490119</c:v>
                </c:pt>
                <c:pt idx="1">
                  <c:v>0.35162493340436868</c:v>
                </c:pt>
                <c:pt idx="2">
                  <c:v>0.36328276935044729</c:v>
                </c:pt>
                <c:pt idx="3">
                  <c:v>0.32868450810403316</c:v>
                </c:pt>
                <c:pt idx="4">
                  <c:v>0.33861423935865625</c:v>
                </c:pt>
                <c:pt idx="5">
                  <c:v>0.336605462590916</c:v>
                </c:pt>
                <c:pt idx="6">
                  <c:v>0.33158396946564883</c:v>
                </c:pt>
                <c:pt idx="7">
                  <c:v>0.35562805872756931</c:v>
                </c:pt>
                <c:pt idx="8">
                  <c:v>0.36008676789587851</c:v>
                </c:pt>
                <c:pt idx="9">
                  <c:v>0.35160098522167488</c:v>
                </c:pt>
                <c:pt idx="10">
                  <c:v>0.33879007036747461</c:v>
                </c:pt>
                <c:pt idx="11">
                  <c:v>0.35596158012565898</c:v>
                </c:pt>
                <c:pt idx="12">
                  <c:v>0.33052775250227479</c:v>
                </c:pt>
                <c:pt idx="13">
                  <c:v>0.40431125131440587</c:v>
                </c:pt>
                <c:pt idx="14">
                  <c:v>0.32714450201496836</c:v>
                </c:pt>
                <c:pt idx="15">
                  <c:v>0.36289381563593931</c:v>
                </c:pt>
                <c:pt idx="16">
                  <c:v>0.30705949875645688</c:v>
                </c:pt>
                <c:pt idx="17">
                  <c:v>0.344636251541307</c:v>
                </c:pt>
                <c:pt idx="18">
                  <c:v>0.34894212818917236</c:v>
                </c:pt>
                <c:pt idx="19">
                  <c:v>0.33179167504524432</c:v>
                </c:pt>
                <c:pt idx="20">
                  <c:v>0.33203429462197975</c:v>
                </c:pt>
                <c:pt idx="21">
                  <c:v>0.34189220448762436</c:v>
                </c:pt>
                <c:pt idx="22">
                  <c:v>0.34704029182556789</c:v>
                </c:pt>
                <c:pt idx="23">
                  <c:v>0.35670829330771692</c:v>
                </c:pt>
                <c:pt idx="24">
                  <c:v>0.38761744158034206</c:v>
                </c:pt>
                <c:pt idx="25">
                  <c:v>0.33526430123099205</c:v>
                </c:pt>
                <c:pt idx="26">
                  <c:v>0.33236151603498543</c:v>
                </c:pt>
                <c:pt idx="27">
                  <c:v>0.33908910891089111</c:v>
                </c:pt>
                <c:pt idx="28">
                  <c:v>0.35099337748344372</c:v>
                </c:pt>
                <c:pt idx="29">
                  <c:v>0.30846985012199374</c:v>
                </c:pt>
                <c:pt idx="30">
                  <c:v>0.33381398702235038</c:v>
                </c:pt>
                <c:pt idx="31">
                  <c:v>0.3125</c:v>
                </c:pt>
                <c:pt idx="32">
                  <c:v>0.35067365269461076</c:v>
                </c:pt>
                <c:pt idx="33">
                  <c:v>0.33982852689010135</c:v>
                </c:pt>
                <c:pt idx="34">
                  <c:v>0.32324455205811137</c:v>
                </c:pt>
                <c:pt idx="35">
                  <c:v>0.34917355371900827</c:v>
                </c:pt>
                <c:pt idx="36">
                  <c:v>0.33686690223792698</c:v>
                </c:pt>
                <c:pt idx="37">
                  <c:v>0.32580510246758676</c:v>
                </c:pt>
                <c:pt idx="38">
                  <c:v>0.50425531914893618</c:v>
                </c:pt>
                <c:pt idx="39">
                  <c:v>0.35135135135135137</c:v>
                </c:pt>
                <c:pt idx="40">
                  <c:v>0.31889763779527558</c:v>
                </c:pt>
                <c:pt idx="41">
                  <c:v>0.29519918283963226</c:v>
                </c:pt>
                <c:pt idx="42">
                  <c:v>0.3383084577114428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53-429A-B8D1-A36313274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781567"/>
        <c:axId val="518794463"/>
      </c:barChart>
      <c:catAx>
        <c:axId val="51878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18794463"/>
        <c:crosses val="autoZero"/>
        <c:auto val="1"/>
        <c:lblAlgn val="ctr"/>
        <c:lblOffset val="100"/>
        <c:noMultiLvlLbl val="0"/>
      </c:catAx>
      <c:valAx>
        <c:axId val="518794463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18781567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'【建制順就業率（25~34歳）】'!$A$4:$A$46</c:f>
              <c:strCache>
                <c:ptCount val="43"/>
                <c:pt idx="0">
                  <c:v>大阪市</c:v>
                </c:pt>
                <c:pt idx="1">
                  <c:v>堺市</c:v>
                </c:pt>
                <c:pt idx="2">
                  <c:v>岸和田市</c:v>
                </c:pt>
                <c:pt idx="3">
                  <c:v>豊中市</c:v>
                </c:pt>
                <c:pt idx="4">
                  <c:v>池田市</c:v>
                </c:pt>
                <c:pt idx="5">
                  <c:v>吹田市</c:v>
                </c:pt>
                <c:pt idx="6">
                  <c:v>泉大津市</c:v>
                </c:pt>
                <c:pt idx="7">
                  <c:v>高槻市</c:v>
                </c:pt>
                <c:pt idx="8">
                  <c:v>貝塚市</c:v>
                </c:pt>
                <c:pt idx="9">
                  <c:v>守口市</c:v>
                </c:pt>
                <c:pt idx="10">
                  <c:v>枚方市</c:v>
                </c:pt>
                <c:pt idx="11">
                  <c:v>茨木市</c:v>
                </c:pt>
                <c:pt idx="12">
                  <c:v>八尾市</c:v>
                </c:pt>
                <c:pt idx="13">
                  <c:v>泉佐野市</c:v>
                </c:pt>
                <c:pt idx="14">
                  <c:v>富田林市</c:v>
                </c:pt>
                <c:pt idx="15">
                  <c:v>寝屋川市</c:v>
                </c:pt>
                <c:pt idx="16">
                  <c:v>河内長野市</c:v>
                </c:pt>
                <c:pt idx="17">
                  <c:v>松原市</c:v>
                </c:pt>
                <c:pt idx="18">
                  <c:v>大東市</c:v>
                </c:pt>
                <c:pt idx="19">
                  <c:v>和泉市</c:v>
                </c:pt>
                <c:pt idx="20">
                  <c:v>箕面市</c:v>
                </c:pt>
                <c:pt idx="21">
                  <c:v>柏原市</c:v>
                </c:pt>
                <c:pt idx="22">
                  <c:v>羽曳野市</c:v>
                </c:pt>
                <c:pt idx="23">
                  <c:v>門真市</c:v>
                </c:pt>
                <c:pt idx="24">
                  <c:v>摂津市</c:v>
                </c:pt>
                <c:pt idx="25">
                  <c:v>高石市</c:v>
                </c:pt>
                <c:pt idx="26">
                  <c:v>藤井寺市</c:v>
                </c:pt>
                <c:pt idx="27">
                  <c:v>東大阪市</c:v>
                </c:pt>
                <c:pt idx="28">
                  <c:v>泉南市</c:v>
                </c:pt>
                <c:pt idx="29">
                  <c:v>四条畷市</c:v>
                </c:pt>
                <c:pt idx="30">
                  <c:v>交野市</c:v>
                </c:pt>
                <c:pt idx="31">
                  <c:v>大阪狭山市</c:v>
                </c:pt>
                <c:pt idx="32">
                  <c:v>阪南市</c:v>
                </c:pt>
                <c:pt idx="33">
                  <c:v>島本町</c:v>
                </c:pt>
                <c:pt idx="34">
                  <c:v>豊能町</c:v>
                </c:pt>
                <c:pt idx="35">
                  <c:v>能勢町</c:v>
                </c:pt>
                <c:pt idx="36">
                  <c:v>忠岡町</c:v>
                </c:pt>
                <c:pt idx="37">
                  <c:v>熊取町</c:v>
                </c:pt>
                <c:pt idx="38">
                  <c:v>田尻町</c:v>
                </c:pt>
                <c:pt idx="39">
                  <c:v>岬町</c:v>
                </c:pt>
                <c:pt idx="40">
                  <c:v>太子町</c:v>
                </c:pt>
                <c:pt idx="41">
                  <c:v>河南町</c:v>
                </c:pt>
                <c:pt idx="42">
                  <c:v>千早赤阪村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'【建制順就業率（25~34歳）】'!$A$4:$A$46</c:f>
              <c:strCache>
                <c:ptCount val="43"/>
                <c:pt idx="0">
                  <c:v>大阪市</c:v>
                </c:pt>
                <c:pt idx="1">
                  <c:v>堺市</c:v>
                </c:pt>
                <c:pt idx="2">
                  <c:v>岸和田市</c:v>
                </c:pt>
                <c:pt idx="3">
                  <c:v>豊中市</c:v>
                </c:pt>
                <c:pt idx="4">
                  <c:v>池田市</c:v>
                </c:pt>
                <c:pt idx="5">
                  <c:v>吹田市</c:v>
                </c:pt>
                <c:pt idx="6">
                  <c:v>泉大津市</c:v>
                </c:pt>
                <c:pt idx="7">
                  <c:v>高槻市</c:v>
                </c:pt>
                <c:pt idx="8">
                  <c:v>貝塚市</c:v>
                </c:pt>
                <c:pt idx="9">
                  <c:v>守口市</c:v>
                </c:pt>
                <c:pt idx="10">
                  <c:v>枚方市</c:v>
                </c:pt>
                <c:pt idx="11">
                  <c:v>茨木市</c:v>
                </c:pt>
                <c:pt idx="12">
                  <c:v>八尾市</c:v>
                </c:pt>
                <c:pt idx="13">
                  <c:v>泉佐野市</c:v>
                </c:pt>
                <c:pt idx="14">
                  <c:v>富田林市</c:v>
                </c:pt>
                <c:pt idx="15">
                  <c:v>寝屋川市</c:v>
                </c:pt>
                <c:pt idx="16">
                  <c:v>河内長野市</c:v>
                </c:pt>
                <c:pt idx="17">
                  <c:v>松原市</c:v>
                </c:pt>
                <c:pt idx="18">
                  <c:v>大東市</c:v>
                </c:pt>
                <c:pt idx="19">
                  <c:v>和泉市</c:v>
                </c:pt>
                <c:pt idx="20">
                  <c:v>箕面市</c:v>
                </c:pt>
                <c:pt idx="21">
                  <c:v>柏原市</c:v>
                </c:pt>
                <c:pt idx="22">
                  <c:v>羽曳野市</c:v>
                </c:pt>
                <c:pt idx="23">
                  <c:v>門真市</c:v>
                </c:pt>
                <c:pt idx="24">
                  <c:v>摂津市</c:v>
                </c:pt>
                <c:pt idx="25">
                  <c:v>高石市</c:v>
                </c:pt>
                <c:pt idx="26">
                  <c:v>藤井寺市</c:v>
                </c:pt>
                <c:pt idx="27">
                  <c:v>東大阪市</c:v>
                </c:pt>
                <c:pt idx="28">
                  <c:v>泉南市</c:v>
                </c:pt>
                <c:pt idx="29">
                  <c:v>四条畷市</c:v>
                </c:pt>
                <c:pt idx="30">
                  <c:v>交野市</c:v>
                </c:pt>
                <c:pt idx="31">
                  <c:v>大阪狭山市</c:v>
                </c:pt>
                <c:pt idx="32">
                  <c:v>阪南市</c:v>
                </c:pt>
                <c:pt idx="33">
                  <c:v>島本町</c:v>
                </c:pt>
                <c:pt idx="34">
                  <c:v>豊能町</c:v>
                </c:pt>
                <c:pt idx="35">
                  <c:v>能勢町</c:v>
                </c:pt>
                <c:pt idx="36">
                  <c:v>忠岡町</c:v>
                </c:pt>
                <c:pt idx="37">
                  <c:v>熊取町</c:v>
                </c:pt>
                <c:pt idx="38">
                  <c:v>田尻町</c:v>
                </c:pt>
                <c:pt idx="39">
                  <c:v>岬町</c:v>
                </c:pt>
                <c:pt idx="40">
                  <c:v>太子町</c:v>
                </c:pt>
                <c:pt idx="41">
                  <c:v>河南町</c:v>
                </c:pt>
                <c:pt idx="42">
                  <c:v>千早赤阪村</c:v>
                </c:pt>
              </c:strCache>
            </c:strRef>
          </c:cat>
          <c:val>
            <c:numRef>
              <c:f>'【建制順就業率（25~34歳）】'!$D$4:$D$46</c:f>
              <c:numCache>
                <c:formatCode>0%</c:formatCode>
                <c:ptCount val="43"/>
                <c:pt idx="0">
                  <c:v>0.6394612985540119</c:v>
                </c:pt>
                <c:pt idx="1">
                  <c:v>0.79775438596491233</c:v>
                </c:pt>
                <c:pt idx="2">
                  <c:v>0.78476482617586907</c:v>
                </c:pt>
                <c:pt idx="3">
                  <c:v>0.78533586565373847</c:v>
                </c:pt>
                <c:pt idx="4">
                  <c:v>0.742503748125937</c:v>
                </c:pt>
                <c:pt idx="5">
                  <c:v>0.78089971603646691</c:v>
                </c:pt>
                <c:pt idx="6">
                  <c:v>0.76401564537157762</c:v>
                </c:pt>
                <c:pt idx="7">
                  <c:v>0.79329867128827269</c:v>
                </c:pt>
                <c:pt idx="8">
                  <c:v>0.84246079613992764</c:v>
                </c:pt>
                <c:pt idx="9">
                  <c:v>0.7662887377173091</c:v>
                </c:pt>
                <c:pt idx="10">
                  <c:v>0.80412725709372312</c:v>
                </c:pt>
                <c:pt idx="11">
                  <c:v>0.81952266023062481</c:v>
                </c:pt>
                <c:pt idx="12">
                  <c:v>0.77492877492877488</c:v>
                </c:pt>
                <c:pt idx="13">
                  <c:v>0.77642121327737501</c:v>
                </c:pt>
                <c:pt idx="14">
                  <c:v>0.77697262479871176</c:v>
                </c:pt>
                <c:pt idx="15">
                  <c:v>0.73030303030303034</c:v>
                </c:pt>
                <c:pt idx="16">
                  <c:v>0.74684664748838236</c:v>
                </c:pt>
                <c:pt idx="17">
                  <c:v>0.76569705569350832</c:v>
                </c:pt>
                <c:pt idx="18">
                  <c:v>0.73389134554643087</c:v>
                </c:pt>
                <c:pt idx="19">
                  <c:v>0.78391304347826085</c:v>
                </c:pt>
                <c:pt idx="20">
                  <c:v>0.80464877798666889</c:v>
                </c:pt>
                <c:pt idx="21">
                  <c:v>0.79512855209742894</c:v>
                </c:pt>
                <c:pt idx="22">
                  <c:v>0.80769230769230771</c:v>
                </c:pt>
                <c:pt idx="23">
                  <c:v>0.73887720433586801</c:v>
                </c:pt>
                <c:pt idx="24">
                  <c:v>0.80687336570788193</c:v>
                </c:pt>
                <c:pt idx="25">
                  <c:v>0.84138918725384892</c:v>
                </c:pt>
                <c:pt idx="26">
                  <c:v>0.78023740776387551</c:v>
                </c:pt>
                <c:pt idx="27">
                  <c:v>0.73929648241206025</c:v>
                </c:pt>
                <c:pt idx="28">
                  <c:v>0.79055007052186177</c:v>
                </c:pt>
                <c:pt idx="29">
                  <c:v>0.75807754442649433</c:v>
                </c:pt>
                <c:pt idx="30">
                  <c:v>0.82300061996280227</c:v>
                </c:pt>
                <c:pt idx="31">
                  <c:v>0.77131055200901244</c:v>
                </c:pt>
                <c:pt idx="32">
                  <c:v>0.8130224373075231</c:v>
                </c:pt>
                <c:pt idx="33">
                  <c:v>0.86627906976744184</c:v>
                </c:pt>
                <c:pt idx="34">
                  <c:v>0.77251184834123221</c:v>
                </c:pt>
                <c:pt idx="35">
                  <c:v>0.79840848806366049</c:v>
                </c:pt>
                <c:pt idx="36">
                  <c:v>0.79515151515151516</c:v>
                </c:pt>
                <c:pt idx="37">
                  <c:v>0.85380116959064323</c:v>
                </c:pt>
                <c:pt idx="38">
                  <c:v>0.85365853658536583</c:v>
                </c:pt>
                <c:pt idx="39">
                  <c:v>0.82577132486388383</c:v>
                </c:pt>
                <c:pt idx="40">
                  <c:v>0.83005366726296959</c:v>
                </c:pt>
                <c:pt idx="41">
                  <c:v>0.84304207119741104</c:v>
                </c:pt>
                <c:pt idx="42">
                  <c:v>0.83422459893048129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D0-43D3-93B4-090176913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781567"/>
        <c:axId val="518794463"/>
      </c:barChart>
      <c:catAx>
        <c:axId val="51878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18794463"/>
        <c:crosses val="autoZero"/>
        <c:auto val="1"/>
        <c:lblAlgn val="ctr"/>
        <c:lblOffset val="100"/>
        <c:noMultiLvlLbl val="0"/>
      </c:catAx>
      <c:valAx>
        <c:axId val="518794463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18781567"/>
        <c:crosses val="autoZero"/>
        <c:crossBetween val="between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37978644149897E-2"/>
          <c:y val="5.2586625832041253E-2"/>
          <c:w val="0.90602656283921457"/>
          <c:h val="0.673899680377208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'【建制順就業率（25~34歳）】'!$A$4:$A$46</c:f>
              <c:strCache>
                <c:ptCount val="43"/>
                <c:pt idx="0">
                  <c:v>大阪市</c:v>
                </c:pt>
                <c:pt idx="1">
                  <c:v>堺市</c:v>
                </c:pt>
                <c:pt idx="2">
                  <c:v>岸和田市</c:v>
                </c:pt>
                <c:pt idx="3">
                  <c:v>豊中市</c:v>
                </c:pt>
                <c:pt idx="4">
                  <c:v>池田市</c:v>
                </c:pt>
                <c:pt idx="5">
                  <c:v>吹田市</c:v>
                </c:pt>
                <c:pt idx="6">
                  <c:v>泉大津市</c:v>
                </c:pt>
                <c:pt idx="7">
                  <c:v>高槻市</c:v>
                </c:pt>
                <c:pt idx="8">
                  <c:v>貝塚市</c:v>
                </c:pt>
                <c:pt idx="9">
                  <c:v>守口市</c:v>
                </c:pt>
                <c:pt idx="10">
                  <c:v>枚方市</c:v>
                </c:pt>
                <c:pt idx="11">
                  <c:v>茨木市</c:v>
                </c:pt>
                <c:pt idx="12">
                  <c:v>八尾市</c:v>
                </c:pt>
                <c:pt idx="13">
                  <c:v>泉佐野市</c:v>
                </c:pt>
                <c:pt idx="14">
                  <c:v>富田林市</c:v>
                </c:pt>
                <c:pt idx="15">
                  <c:v>寝屋川市</c:v>
                </c:pt>
                <c:pt idx="16">
                  <c:v>河内長野市</c:v>
                </c:pt>
                <c:pt idx="17">
                  <c:v>松原市</c:v>
                </c:pt>
                <c:pt idx="18">
                  <c:v>大東市</c:v>
                </c:pt>
                <c:pt idx="19">
                  <c:v>和泉市</c:v>
                </c:pt>
                <c:pt idx="20">
                  <c:v>箕面市</c:v>
                </c:pt>
                <c:pt idx="21">
                  <c:v>柏原市</c:v>
                </c:pt>
                <c:pt idx="22">
                  <c:v>羽曳野市</c:v>
                </c:pt>
                <c:pt idx="23">
                  <c:v>門真市</c:v>
                </c:pt>
                <c:pt idx="24">
                  <c:v>摂津市</c:v>
                </c:pt>
                <c:pt idx="25">
                  <c:v>高石市</c:v>
                </c:pt>
                <c:pt idx="26">
                  <c:v>藤井寺市</c:v>
                </c:pt>
                <c:pt idx="27">
                  <c:v>東大阪市</c:v>
                </c:pt>
                <c:pt idx="28">
                  <c:v>泉南市</c:v>
                </c:pt>
                <c:pt idx="29">
                  <c:v>四条畷市</c:v>
                </c:pt>
                <c:pt idx="30">
                  <c:v>交野市</c:v>
                </c:pt>
                <c:pt idx="31">
                  <c:v>大阪狭山市</c:v>
                </c:pt>
                <c:pt idx="32">
                  <c:v>阪南市</c:v>
                </c:pt>
                <c:pt idx="33">
                  <c:v>島本町</c:v>
                </c:pt>
                <c:pt idx="34">
                  <c:v>豊能町</c:v>
                </c:pt>
                <c:pt idx="35">
                  <c:v>能勢町</c:v>
                </c:pt>
                <c:pt idx="36">
                  <c:v>忠岡町</c:v>
                </c:pt>
                <c:pt idx="37">
                  <c:v>熊取町</c:v>
                </c:pt>
                <c:pt idx="38">
                  <c:v>田尻町</c:v>
                </c:pt>
                <c:pt idx="39">
                  <c:v>岬町</c:v>
                </c:pt>
                <c:pt idx="40">
                  <c:v>太子町</c:v>
                </c:pt>
                <c:pt idx="41">
                  <c:v>河南町</c:v>
                </c:pt>
                <c:pt idx="42">
                  <c:v>千早赤阪村</c:v>
                </c:pt>
              </c:strCache>
            </c:strRef>
          </c:cat>
          <c:val>
            <c:numRef>
              <c:f>'【建制順就業率（25~34歳）】'!$G$4:$G$46</c:f>
              <c:numCache>
                <c:formatCode>0%</c:formatCode>
                <c:ptCount val="43"/>
                <c:pt idx="0">
                  <c:v>0.55341717861890516</c:v>
                </c:pt>
                <c:pt idx="1">
                  <c:v>0.63623537031040389</c:v>
                </c:pt>
                <c:pt idx="2">
                  <c:v>0.62702273404149711</c:v>
                </c:pt>
                <c:pt idx="3">
                  <c:v>0.61738257178070932</c:v>
                </c:pt>
                <c:pt idx="4">
                  <c:v>0.61625672559569566</c:v>
                </c:pt>
                <c:pt idx="5">
                  <c:v>0.6151681373718102</c:v>
                </c:pt>
                <c:pt idx="6">
                  <c:v>0.6127828898284009</c:v>
                </c:pt>
                <c:pt idx="7">
                  <c:v>0.66293051852657925</c:v>
                </c:pt>
                <c:pt idx="8">
                  <c:v>0.66789159393661002</c:v>
                </c:pt>
                <c:pt idx="9">
                  <c:v>0.63885613207547165</c:v>
                </c:pt>
                <c:pt idx="10">
                  <c:v>0.66021043815107572</c:v>
                </c:pt>
                <c:pt idx="11">
                  <c:v>0.67282821273105797</c:v>
                </c:pt>
                <c:pt idx="12">
                  <c:v>0.60594962254279094</c:v>
                </c:pt>
                <c:pt idx="13">
                  <c:v>0.64116777531411673</c:v>
                </c:pt>
                <c:pt idx="14">
                  <c:v>0.65481093223511788</c:v>
                </c:pt>
                <c:pt idx="15">
                  <c:v>0.58892815076560656</c:v>
                </c:pt>
                <c:pt idx="16">
                  <c:v>0.64409221902017288</c:v>
                </c:pt>
                <c:pt idx="17">
                  <c:v>0.6080114449213162</c:v>
                </c:pt>
                <c:pt idx="18">
                  <c:v>0.60753124492777144</c:v>
                </c:pt>
                <c:pt idx="19">
                  <c:v>0.61745037681774761</c:v>
                </c:pt>
                <c:pt idx="20">
                  <c:v>0.66474528742794825</c:v>
                </c:pt>
                <c:pt idx="21">
                  <c:v>0.64374140302613481</c:v>
                </c:pt>
                <c:pt idx="22">
                  <c:v>0.64771204288722961</c:v>
                </c:pt>
                <c:pt idx="23">
                  <c:v>0.62207468879668049</c:v>
                </c:pt>
                <c:pt idx="24">
                  <c:v>0.64619651347068141</c:v>
                </c:pt>
                <c:pt idx="25">
                  <c:v>0.62663369833980931</c:v>
                </c:pt>
                <c:pt idx="26">
                  <c:v>0.62900407687827609</c:v>
                </c:pt>
                <c:pt idx="27">
                  <c:v>0.60178542312082184</c:v>
                </c:pt>
                <c:pt idx="28">
                  <c:v>0.60053529608564737</c:v>
                </c:pt>
                <c:pt idx="29">
                  <c:v>0.62270058708414877</c:v>
                </c:pt>
                <c:pt idx="30">
                  <c:v>0.65642775881683735</c:v>
                </c:pt>
                <c:pt idx="31">
                  <c:v>0.61846261846261841</c:v>
                </c:pt>
                <c:pt idx="32">
                  <c:v>0.66864608076009502</c:v>
                </c:pt>
                <c:pt idx="33">
                  <c:v>0.69611528822055135</c:v>
                </c:pt>
                <c:pt idx="34">
                  <c:v>0.75407608695652173</c:v>
                </c:pt>
                <c:pt idx="35">
                  <c:v>0.6943620178041543</c:v>
                </c:pt>
                <c:pt idx="36">
                  <c:v>0.61692126909518219</c:v>
                </c:pt>
                <c:pt idx="37">
                  <c:v>0.69406614785992216</c:v>
                </c:pt>
                <c:pt idx="38">
                  <c:v>0.63882063882063878</c:v>
                </c:pt>
                <c:pt idx="39">
                  <c:v>0.73136915077989606</c:v>
                </c:pt>
                <c:pt idx="40">
                  <c:v>0.67868852459016393</c:v>
                </c:pt>
                <c:pt idx="41">
                  <c:v>0.68801313628899841</c:v>
                </c:pt>
                <c:pt idx="42">
                  <c:v>0.72289156626506024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0F-4B12-8BF3-5E54ABD7D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781567"/>
        <c:axId val="518794463"/>
      </c:barChart>
      <c:catAx>
        <c:axId val="51878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18794463"/>
        <c:crosses val="autoZero"/>
        <c:auto val="1"/>
        <c:lblAlgn val="ctr"/>
        <c:lblOffset val="100"/>
        <c:noMultiLvlLbl val="0"/>
      </c:catAx>
      <c:valAx>
        <c:axId val="518794463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18781567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56315130420013E-2"/>
          <c:y val="0.1578583873596997"/>
          <c:w val="0.93040590445062288"/>
          <c:h val="0.599983549064913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'第２表 (加工)'!$A$10:$A$100</c:f>
              <c:strCache>
                <c:ptCount val="43"/>
                <c:pt idx="0">
                  <c:v>大阪市</c:v>
                </c:pt>
                <c:pt idx="1">
                  <c:v>堺市</c:v>
                </c:pt>
                <c:pt idx="2">
                  <c:v>東大阪市</c:v>
                </c:pt>
                <c:pt idx="3">
                  <c:v>高槻市</c:v>
                </c:pt>
                <c:pt idx="4">
                  <c:v>豊中市</c:v>
                </c:pt>
                <c:pt idx="5">
                  <c:v>池田市</c:v>
                </c:pt>
                <c:pt idx="6">
                  <c:v>箕面市</c:v>
                </c:pt>
                <c:pt idx="7">
                  <c:v>豊能町</c:v>
                </c:pt>
                <c:pt idx="8">
                  <c:v>能勢町</c:v>
                </c:pt>
                <c:pt idx="9">
                  <c:v>吹田市</c:v>
                </c:pt>
                <c:pt idx="10">
                  <c:v>茨木市</c:v>
                </c:pt>
                <c:pt idx="11">
                  <c:v>摂津市</c:v>
                </c:pt>
                <c:pt idx="12">
                  <c:v>島本町</c:v>
                </c:pt>
                <c:pt idx="13">
                  <c:v>枚方市</c:v>
                </c:pt>
                <c:pt idx="14">
                  <c:v>寝屋川市</c:v>
                </c:pt>
                <c:pt idx="15">
                  <c:v>守口市</c:v>
                </c:pt>
                <c:pt idx="16">
                  <c:v>門真市</c:v>
                </c:pt>
                <c:pt idx="17">
                  <c:v>大東市</c:v>
                </c:pt>
                <c:pt idx="18">
                  <c:v>四條畷市</c:v>
                </c:pt>
                <c:pt idx="19">
                  <c:v>交野市</c:v>
                </c:pt>
                <c:pt idx="20">
                  <c:v>八尾市</c:v>
                </c:pt>
                <c:pt idx="21">
                  <c:v>柏原市</c:v>
                </c:pt>
                <c:pt idx="22">
                  <c:v>松原市</c:v>
                </c:pt>
                <c:pt idx="23">
                  <c:v>羽曳野市</c:v>
                </c:pt>
                <c:pt idx="24">
                  <c:v>藤井寺市</c:v>
                </c:pt>
                <c:pt idx="25">
                  <c:v>富田林市</c:v>
                </c:pt>
                <c:pt idx="26">
                  <c:v>河内長野市</c:v>
                </c:pt>
                <c:pt idx="27">
                  <c:v>大阪狭山市</c:v>
                </c:pt>
                <c:pt idx="28">
                  <c:v>太子町</c:v>
                </c:pt>
                <c:pt idx="29">
                  <c:v>河南町</c:v>
                </c:pt>
                <c:pt idx="30">
                  <c:v>千早赤阪村</c:v>
                </c:pt>
                <c:pt idx="31">
                  <c:v>泉大津市</c:v>
                </c:pt>
                <c:pt idx="32">
                  <c:v>和泉市</c:v>
                </c:pt>
                <c:pt idx="33">
                  <c:v>高石市</c:v>
                </c:pt>
                <c:pt idx="34">
                  <c:v>忠岡町</c:v>
                </c:pt>
                <c:pt idx="35">
                  <c:v>岸和田市</c:v>
                </c:pt>
                <c:pt idx="36">
                  <c:v>貝塚市</c:v>
                </c:pt>
                <c:pt idx="37">
                  <c:v>泉佐野市</c:v>
                </c:pt>
                <c:pt idx="38">
                  <c:v>泉南市</c:v>
                </c:pt>
                <c:pt idx="39">
                  <c:v>阪南市</c:v>
                </c:pt>
                <c:pt idx="40">
                  <c:v>熊取町</c:v>
                </c:pt>
                <c:pt idx="41">
                  <c:v>田尻町</c:v>
                </c:pt>
                <c:pt idx="42">
                  <c:v>岬町</c:v>
                </c:pt>
              </c:strCache>
            </c:strRef>
          </c:cat>
          <c:val>
            <c:numRef>
              <c:f>'第２表 (加工)'!$B$10:$B$100</c:f>
              <c:numCache>
                <c:formatCode>General</c:formatCode>
                <c:ptCount val="43"/>
                <c:pt idx="0">
                  <c:v>1.25</c:v>
                </c:pt>
                <c:pt idx="1">
                  <c:v>1.42</c:v>
                </c:pt>
                <c:pt idx="2">
                  <c:v>1.34</c:v>
                </c:pt>
                <c:pt idx="3">
                  <c:v>1.33</c:v>
                </c:pt>
                <c:pt idx="4">
                  <c:v>1.36</c:v>
                </c:pt>
                <c:pt idx="5">
                  <c:v>1.32</c:v>
                </c:pt>
                <c:pt idx="6">
                  <c:v>1.28</c:v>
                </c:pt>
                <c:pt idx="7">
                  <c:v>0.82</c:v>
                </c:pt>
                <c:pt idx="8">
                  <c:v>1.06</c:v>
                </c:pt>
                <c:pt idx="9">
                  <c:v>1.29</c:v>
                </c:pt>
                <c:pt idx="10">
                  <c:v>1.41</c:v>
                </c:pt>
                <c:pt idx="11">
                  <c:v>1.5</c:v>
                </c:pt>
                <c:pt idx="12">
                  <c:v>1.44</c:v>
                </c:pt>
                <c:pt idx="13">
                  <c:v>1.33</c:v>
                </c:pt>
                <c:pt idx="14">
                  <c:v>1.44</c:v>
                </c:pt>
                <c:pt idx="15">
                  <c:v>1.26</c:v>
                </c:pt>
                <c:pt idx="16">
                  <c:v>1.33</c:v>
                </c:pt>
                <c:pt idx="17">
                  <c:v>1.43</c:v>
                </c:pt>
                <c:pt idx="18">
                  <c:v>1.38</c:v>
                </c:pt>
                <c:pt idx="19">
                  <c:v>1.3</c:v>
                </c:pt>
                <c:pt idx="20">
                  <c:v>1.37</c:v>
                </c:pt>
                <c:pt idx="21">
                  <c:v>1.28</c:v>
                </c:pt>
                <c:pt idx="22">
                  <c:v>1.31</c:v>
                </c:pt>
                <c:pt idx="23">
                  <c:v>1.28</c:v>
                </c:pt>
                <c:pt idx="24">
                  <c:v>1.34</c:v>
                </c:pt>
                <c:pt idx="25">
                  <c:v>1.2</c:v>
                </c:pt>
                <c:pt idx="26">
                  <c:v>1.1499999999999999</c:v>
                </c:pt>
                <c:pt idx="27">
                  <c:v>1.28</c:v>
                </c:pt>
                <c:pt idx="28">
                  <c:v>1.24</c:v>
                </c:pt>
                <c:pt idx="29">
                  <c:v>1.1599999999999999</c:v>
                </c:pt>
                <c:pt idx="30">
                  <c:v>1.17</c:v>
                </c:pt>
                <c:pt idx="31">
                  <c:v>1.46</c:v>
                </c:pt>
                <c:pt idx="32">
                  <c:v>1.48</c:v>
                </c:pt>
                <c:pt idx="33">
                  <c:v>1.5</c:v>
                </c:pt>
                <c:pt idx="34">
                  <c:v>1.51</c:v>
                </c:pt>
                <c:pt idx="35">
                  <c:v>1.54</c:v>
                </c:pt>
                <c:pt idx="36">
                  <c:v>1.5</c:v>
                </c:pt>
                <c:pt idx="37">
                  <c:v>1.35</c:v>
                </c:pt>
                <c:pt idx="38">
                  <c:v>1.51</c:v>
                </c:pt>
                <c:pt idx="39">
                  <c:v>1.27</c:v>
                </c:pt>
                <c:pt idx="40">
                  <c:v>1.21</c:v>
                </c:pt>
                <c:pt idx="41">
                  <c:v>1.56</c:v>
                </c:pt>
                <c:pt idx="42">
                  <c:v>1.06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07-4A27-945D-96F0F2BFF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1474447"/>
        <c:axId val="1451473615"/>
      </c:barChart>
      <c:catAx>
        <c:axId val="1451474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1451473615"/>
        <c:crosses val="autoZero"/>
        <c:auto val="1"/>
        <c:lblAlgn val="ctr"/>
        <c:lblOffset val="100"/>
        <c:noMultiLvlLbl val="0"/>
      </c:catAx>
      <c:valAx>
        <c:axId val="1451473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1451474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4786316181305E-2"/>
          <c:y val="4.1904761904761903E-2"/>
          <c:w val="0.90151105600322334"/>
          <c:h val="0.62843524559430075"/>
        </c:manualLayout>
      </c:layout>
      <c:barChart>
        <c:barDir val="col"/>
        <c:grouping val="stacked"/>
        <c:varyColors val="0"/>
        <c:ser>
          <c:idx val="0"/>
          <c:order val="0"/>
          <c:tx>
            <c:v>要介護2以下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'04-1-1h①'!$B$1048:$B$1089</c:f>
              <c:strCache>
                <c:ptCount val="42"/>
                <c:pt idx="0">
                  <c:v>全国</c:v>
                </c:pt>
                <c:pt idx="1">
                  <c:v>大阪府</c:v>
                </c:pt>
                <c:pt idx="2">
                  <c:v>大阪市</c:v>
                </c:pt>
                <c:pt idx="3">
                  <c:v>堺市</c:v>
                </c:pt>
                <c:pt idx="4">
                  <c:v>岸和田市</c:v>
                </c:pt>
                <c:pt idx="5">
                  <c:v>豊中市</c:v>
                </c:pt>
                <c:pt idx="6">
                  <c:v>池田市</c:v>
                </c:pt>
                <c:pt idx="7">
                  <c:v>吹田市</c:v>
                </c:pt>
                <c:pt idx="8">
                  <c:v>泉大津市</c:v>
                </c:pt>
                <c:pt idx="9">
                  <c:v>高槻市</c:v>
                </c:pt>
                <c:pt idx="10">
                  <c:v>貝塚市</c:v>
                </c:pt>
                <c:pt idx="11">
                  <c:v>枚方市</c:v>
                </c:pt>
                <c:pt idx="12">
                  <c:v>茨木市</c:v>
                </c:pt>
                <c:pt idx="13">
                  <c:v>八尾市</c:v>
                </c:pt>
                <c:pt idx="14">
                  <c:v>泉佐野市</c:v>
                </c:pt>
                <c:pt idx="15">
                  <c:v>富田林市</c:v>
                </c:pt>
                <c:pt idx="16">
                  <c:v>寝屋川市</c:v>
                </c:pt>
                <c:pt idx="17">
                  <c:v>河内長野市</c:v>
                </c:pt>
                <c:pt idx="18">
                  <c:v>松原市</c:v>
                </c:pt>
                <c:pt idx="19">
                  <c:v>大東市</c:v>
                </c:pt>
                <c:pt idx="20">
                  <c:v>和泉市</c:v>
                </c:pt>
                <c:pt idx="21">
                  <c:v>箕面市</c:v>
                </c:pt>
                <c:pt idx="22">
                  <c:v>柏原市</c:v>
                </c:pt>
                <c:pt idx="23">
                  <c:v>羽曳野市</c:v>
                </c:pt>
                <c:pt idx="24">
                  <c:v>摂津市</c:v>
                </c:pt>
                <c:pt idx="25">
                  <c:v>高石市</c:v>
                </c:pt>
                <c:pt idx="26">
                  <c:v>藤井寺市</c:v>
                </c:pt>
                <c:pt idx="27">
                  <c:v>東大阪市</c:v>
                </c:pt>
                <c:pt idx="28">
                  <c:v>泉南市</c:v>
                </c:pt>
                <c:pt idx="29">
                  <c:v>交野市</c:v>
                </c:pt>
                <c:pt idx="30">
                  <c:v>大阪狭山市</c:v>
                </c:pt>
                <c:pt idx="31">
                  <c:v>阪南市</c:v>
                </c:pt>
                <c:pt idx="32">
                  <c:v>島本町</c:v>
                </c:pt>
                <c:pt idx="33">
                  <c:v>豊能町</c:v>
                </c:pt>
                <c:pt idx="34">
                  <c:v>能勢町</c:v>
                </c:pt>
                <c:pt idx="35">
                  <c:v>忠岡町</c:v>
                </c:pt>
                <c:pt idx="36">
                  <c:v>熊取町</c:v>
                </c:pt>
                <c:pt idx="37">
                  <c:v>田尻町</c:v>
                </c:pt>
                <c:pt idx="38">
                  <c:v>岬町</c:v>
                </c:pt>
                <c:pt idx="39">
                  <c:v>太子町</c:v>
                </c:pt>
                <c:pt idx="40">
                  <c:v>河南町</c:v>
                </c:pt>
                <c:pt idx="41">
                  <c:v>千早赤阪村</c:v>
                </c:pt>
              </c:strCache>
            </c:strRef>
          </c:cat>
          <c:val>
            <c:numRef>
              <c:f>'04-1-1h①'!$N$1048:$N$1089</c:f>
              <c:numCache>
                <c:formatCode>0%</c:formatCode>
                <c:ptCount val="42"/>
                <c:pt idx="0">
                  <c:v>6.9342002780038159E-2</c:v>
                </c:pt>
                <c:pt idx="1">
                  <c:v>7.2489140506124664E-2</c:v>
                </c:pt>
                <c:pt idx="2">
                  <c:v>7.7599530213303028E-2</c:v>
                </c:pt>
                <c:pt idx="3">
                  <c:v>7.4597096243594341E-2</c:v>
                </c:pt>
                <c:pt idx="4">
                  <c:v>8.5063069576301817E-2</c:v>
                </c:pt>
                <c:pt idx="5">
                  <c:v>7.9867081393327016E-2</c:v>
                </c:pt>
                <c:pt idx="6">
                  <c:v>6.3472533835130643E-2</c:v>
                </c:pt>
                <c:pt idx="7">
                  <c:v>7.0996461591142562E-2</c:v>
                </c:pt>
                <c:pt idx="8">
                  <c:v>5.7856532877882151E-2</c:v>
                </c:pt>
                <c:pt idx="9">
                  <c:v>5.4029231680821646E-2</c:v>
                </c:pt>
                <c:pt idx="10">
                  <c:v>8.6379479846277599E-2</c:v>
                </c:pt>
                <c:pt idx="11">
                  <c:v>6.3114203193402482E-2</c:v>
                </c:pt>
                <c:pt idx="12">
                  <c:v>6.7381775204583882E-2</c:v>
                </c:pt>
                <c:pt idx="13">
                  <c:v>7.3204086557799045E-2</c:v>
                </c:pt>
                <c:pt idx="14">
                  <c:v>9.0930552823135946E-2</c:v>
                </c:pt>
                <c:pt idx="15">
                  <c:v>7.0853363544505346E-2</c:v>
                </c:pt>
                <c:pt idx="16">
                  <c:v>6.2089341623671558E-2</c:v>
                </c:pt>
                <c:pt idx="17">
                  <c:v>7.0125071063104033E-2</c:v>
                </c:pt>
                <c:pt idx="18">
                  <c:v>7.1240253547989005E-2</c:v>
                </c:pt>
                <c:pt idx="19">
                  <c:v>5.7109991916930919E-2</c:v>
                </c:pt>
                <c:pt idx="20">
                  <c:v>4.8865776024388054E-2</c:v>
                </c:pt>
                <c:pt idx="21">
                  <c:v>5.9519952878810192E-2</c:v>
                </c:pt>
                <c:pt idx="22">
                  <c:v>7.7436850298799778E-2</c:v>
                </c:pt>
                <c:pt idx="23">
                  <c:v>6.0423799389284723E-2</c:v>
                </c:pt>
                <c:pt idx="24">
                  <c:v>6.1656144878116215E-2</c:v>
                </c:pt>
                <c:pt idx="25">
                  <c:v>7.2473022156950381E-2</c:v>
                </c:pt>
                <c:pt idx="26">
                  <c:v>6.7928915462547756E-2</c:v>
                </c:pt>
                <c:pt idx="27">
                  <c:v>8.0308038848584132E-2</c:v>
                </c:pt>
                <c:pt idx="28">
                  <c:v>8.6820809248554912E-2</c:v>
                </c:pt>
                <c:pt idx="29">
                  <c:v>5.4882361261728511E-2</c:v>
                </c:pt>
                <c:pt idx="30">
                  <c:v>6.3605139295255061E-2</c:v>
                </c:pt>
                <c:pt idx="31">
                  <c:v>6.4453355348508073E-2</c:v>
                </c:pt>
                <c:pt idx="32">
                  <c:v>5.816179990426041E-2</c:v>
                </c:pt>
                <c:pt idx="33">
                  <c:v>5.1288083754852373E-2</c:v>
                </c:pt>
                <c:pt idx="34">
                  <c:v>6.1993199058331151E-2</c:v>
                </c:pt>
                <c:pt idx="35">
                  <c:v>8.2589748910562352E-2</c:v>
                </c:pt>
                <c:pt idx="36">
                  <c:v>7.2596795727636845E-2</c:v>
                </c:pt>
                <c:pt idx="37">
                  <c:v>8.6232980332829043E-2</c:v>
                </c:pt>
                <c:pt idx="38">
                  <c:v>7.7645480462854272E-2</c:v>
                </c:pt>
                <c:pt idx="39">
                  <c:v>6.1148197596795725E-2</c:v>
                </c:pt>
                <c:pt idx="40">
                  <c:v>6.3166701526877228E-2</c:v>
                </c:pt>
                <c:pt idx="41">
                  <c:v>5.1020408163265307E-2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2C-4623-82A1-7A411E57A29B}"/>
            </c:ext>
          </c:extLst>
        </c:ser>
        <c:ser>
          <c:idx val="1"/>
          <c:order val="1"/>
          <c:tx>
            <c:v>要介護3以上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'04-1-1h①'!$B$1048:$B$1089</c:f>
              <c:strCache>
                <c:ptCount val="42"/>
                <c:pt idx="0">
                  <c:v>全国</c:v>
                </c:pt>
                <c:pt idx="1">
                  <c:v>大阪府</c:v>
                </c:pt>
                <c:pt idx="2">
                  <c:v>大阪市</c:v>
                </c:pt>
                <c:pt idx="3">
                  <c:v>堺市</c:v>
                </c:pt>
                <c:pt idx="4">
                  <c:v>岸和田市</c:v>
                </c:pt>
                <c:pt idx="5">
                  <c:v>豊中市</c:v>
                </c:pt>
                <c:pt idx="6">
                  <c:v>池田市</c:v>
                </c:pt>
                <c:pt idx="7">
                  <c:v>吹田市</c:v>
                </c:pt>
                <c:pt idx="8">
                  <c:v>泉大津市</c:v>
                </c:pt>
                <c:pt idx="9">
                  <c:v>高槻市</c:v>
                </c:pt>
                <c:pt idx="10">
                  <c:v>貝塚市</c:v>
                </c:pt>
                <c:pt idx="11">
                  <c:v>枚方市</c:v>
                </c:pt>
                <c:pt idx="12">
                  <c:v>茨木市</c:v>
                </c:pt>
                <c:pt idx="13">
                  <c:v>八尾市</c:v>
                </c:pt>
                <c:pt idx="14">
                  <c:v>泉佐野市</c:v>
                </c:pt>
                <c:pt idx="15">
                  <c:v>富田林市</c:v>
                </c:pt>
                <c:pt idx="16">
                  <c:v>寝屋川市</c:v>
                </c:pt>
                <c:pt idx="17">
                  <c:v>河内長野市</c:v>
                </c:pt>
                <c:pt idx="18">
                  <c:v>松原市</c:v>
                </c:pt>
                <c:pt idx="19">
                  <c:v>大東市</c:v>
                </c:pt>
                <c:pt idx="20">
                  <c:v>和泉市</c:v>
                </c:pt>
                <c:pt idx="21">
                  <c:v>箕面市</c:v>
                </c:pt>
                <c:pt idx="22">
                  <c:v>柏原市</c:v>
                </c:pt>
                <c:pt idx="23">
                  <c:v>羽曳野市</c:v>
                </c:pt>
                <c:pt idx="24">
                  <c:v>摂津市</c:v>
                </c:pt>
                <c:pt idx="25">
                  <c:v>高石市</c:v>
                </c:pt>
                <c:pt idx="26">
                  <c:v>藤井寺市</c:v>
                </c:pt>
                <c:pt idx="27">
                  <c:v>東大阪市</c:v>
                </c:pt>
                <c:pt idx="28">
                  <c:v>泉南市</c:v>
                </c:pt>
                <c:pt idx="29">
                  <c:v>交野市</c:v>
                </c:pt>
                <c:pt idx="30">
                  <c:v>大阪狭山市</c:v>
                </c:pt>
                <c:pt idx="31">
                  <c:v>阪南市</c:v>
                </c:pt>
                <c:pt idx="32">
                  <c:v>島本町</c:v>
                </c:pt>
                <c:pt idx="33">
                  <c:v>豊能町</c:v>
                </c:pt>
                <c:pt idx="34">
                  <c:v>能勢町</c:v>
                </c:pt>
                <c:pt idx="35">
                  <c:v>忠岡町</c:v>
                </c:pt>
                <c:pt idx="36">
                  <c:v>熊取町</c:v>
                </c:pt>
                <c:pt idx="37">
                  <c:v>田尻町</c:v>
                </c:pt>
                <c:pt idx="38">
                  <c:v>岬町</c:v>
                </c:pt>
                <c:pt idx="39">
                  <c:v>太子町</c:v>
                </c:pt>
                <c:pt idx="40">
                  <c:v>河南町</c:v>
                </c:pt>
                <c:pt idx="41">
                  <c:v>千早赤阪村</c:v>
                </c:pt>
              </c:strCache>
            </c:strRef>
          </c:cat>
          <c:val>
            <c:numRef>
              <c:f>'04-1-1h①'!$O$1048:$O$1089</c:f>
              <c:numCache>
                <c:formatCode>0%</c:formatCode>
                <c:ptCount val="42"/>
                <c:pt idx="0">
                  <c:v>6.4107799101674148E-2</c:v>
                </c:pt>
                <c:pt idx="1">
                  <c:v>6.8492166713419872E-2</c:v>
                </c:pt>
                <c:pt idx="2">
                  <c:v>8.1160910708390419E-2</c:v>
                </c:pt>
                <c:pt idx="3">
                  <c:v>6.9981997228350259E-2</c:v>
                </c:pt>
                <c:pt idx="4">
                  <c:v>7.0527577481402565E-2</c:v>
                </c:pt>
                <c:pt idx="5">
                  <c:v>6.5570603350012552E-2</c:v>
                </c:pt>
                <c:pt idx="6">
                  <c:v>6.1446044727509593E-2</c:v>
                </c:pt>
                <c:pt idx="7">
                  <c:v>5.6728683940189477E-2</c:v>
                </c:pt>
                <c:pt idx="8">
                  <c:v>5.790990606319385E-2</c:v>
                </c:pt>
                <c:pt idx="9">
                  <c:v>4.3067351372703934E-2</c:v>
                </c:pt>
                <c:pt idx="10">
                  <c:v>7.7844311377245512E-2</c:v>
                </c:pt>
                <c:pt idx="11">
                  <c:v>6.0471199433252805E-2</c:v>
                </c:pt>
                <c:pt idx="12">
                  <c:v>5.5503194051733165E-2</c:v>
                </c:pt>
                <c:pt idx="13">
                  <c:v>7.1058911860134605E-2</c:v>
                </c:pt>
                <c:pt idx="14">
                  <c:v>6.8699586858154638E-2</c:v>
                </c:pt>
                <c:pt idx="15">
                  <c:v>7.731406350470009E-2</c:v>
                </c:pt>
                <c:pt idx="16">
                  <c:v>6.3838544193088445E-2</c:v>
                </c:pt>
                <c:pt idx="17">
                  <c:v>6.4297896532120521E-2</c:v>
                </c:pt>
                <c:pt idx="18">
                  <c:v>5.8478712065967352E-2</c:v>
                </c:pt>
                <c:pt idx="19">
                  <c:v>6.1555679910464463E-2</c:v>
                </c:pt>
                <c:pt idx="20">
                  <c:v>6.110463552407424E-2</c:v>
                </c:pt>
                <c:pt idx="21">
                  <c:v>5.3305845972610809E-2</c:v>
                </c:pt>
                <c:pt idx="22">
                  <c:v>6.38276502787124E-2</c:v>
                </c:pt>
                <c:pt idx="23">
                  <c:v>6.7394589926282347E-2</c:v>
                </c:pt>
                <c:pt idx="24">
                  <c:v>5.3315515414036223E-2</c:v>
                </c:pt>
                <c:pt idx="25">
                  <c:v>5.823382925739097E-2</c:v>
                </c:pt>
                <c:pt idx="26">
                  <c:v>6.3389248740519294E-2</c:v>
                </c:pt>
                <c:pt idx="27">
                  <c:v>6.9440381465012871E-2</c:v>
                </c:pt>
                <c:pt idx="28">
                  <c:v>5.9190751445086703E-2</c:v>
                </c:pt>
                <c:pt idx="29">
                  <c:v>4.6866896129001842E-2</c:v>
                </c:pt>
                <c:pt idx="30">
                  <c:v>6.2078615952168938E-2</c:v>
                </c:pt>
                <c:pt idx="31">
                  <c:v>5.3897865314305932E-2</c:v>
                </c:pt>
                <c:pt idx="32">
                  <c:v>5.5050263283867883E-2</c:v>
                </c:pt>
                <c:pt idx="33">
                  <c:v>4.6112222091518648E-2</c:v>
                </c:pt>
                <c:pt idx="34">
                  <c:v>7.0625163484174733E-2</c:v>
                </c:pt>
                <c:pt idx="35">
                  <c:v>6.1216019921145469E-2</c:v>
                </c:pt>
                <c:pt idx="36">
                  <c:v>5.9829773030707613E-2</c:v>
                </c:pt>
                <c:pt idx="37">
                  <c:v>5.9001512859304085E-2</c:v>
                </c:pt>
                <c:pt idx="38">
                  <c:v>6.3055508971993968E-2</c:v>
                </c:pt>
                <c:pt idx="39">
                  <c:v>6.8891855807743652E-2</c:v>
                </c:pt>
                <c:pt idx="40">
                  <c:v>6.1284250156870945E-2</c:v>
                </c:pt>
                <c:pt idx="41">
                  <c:v>5.6972789115646259E-2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2C-4623-82A1-7A411E57A2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8589488"/>
        <c:axId val="378593648"/>
      </c:barChart>
      <c:catAx>
        <c:axId val="37858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378593648"/>
        <c:crosses val="autoZero"/>
        <c:auto val="1"/>
        <c:lblAlgn val="ctr"/>
        <c:lblOffset val="100"/>
        <c:noMultiLvlLbl val="0"/>
      </c:catAx>
      <c:valAx>
        <c:axId val="37859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37858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102525773574819"/>
          <c:y val="0.91242146643190791"/>
          <c:w val="0.2192762569442232"/>
          <c:h val="6.63398737442503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663914627655946E-2"/>
          <c:y val="0.1162153689122193"/>
          <c:w val="0.90442955462456276"/>
          <c:h val="0.698191238541482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'[H24~H28健康寿命市町村別（提供用）.xlsx]Sheet3'!$C$2</c:f>
              <c:strCache>
                <c:ptCount val="1"/>
                <c:pt idx="0">
                  <c:v>健康寿命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DD3-4FC0-A823-7FF1F6FB9157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DD3-4FC0-A823-7FF1F6FB9157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DD3-4FC0-A823-7FF1F6FB915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DD3-4FC0-A823-7FF1F6FB9157}"/>
              </c:ext>
            </c:extLst>
          </c:dPt>
          <c:dPt>
            <c:idx val="18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7DD3-4FC0-A823-7FF1F6FB9157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7DD3-4FC0-A823-7FF1F6FB9157}"/>
              </c:ext>
            </c:extLst>
          </c:dPt>
          <c:dPt>
            <c:idx val="20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C-7DD3-4FC0-A823-7FF1F6FB9157}"/>
              </c:ext>
            </c:extLst>
          </c:dPt>
          <c:dPt>
            <c:idx val="29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E-7DD3-4FC0-A823-7FF1F6FB9157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7DD3-4FC0-A823-7FF1F6FB9157}"/>
              </c:ext>
            </c:extLst>
          </c:dPt>
          <c:dPt>
            <c:idx val="3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7DD3-4FC0-A823-7FF1F6FB9157}"/>
              </c:ext>
            </c:extLst>
          </c:dPt>
          <c:dPt>
            <c:idx val="3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7DD3-4FC0-A823-7FF1F6FB9157}"/>
              </c:ext>
            </c:extLst>
          </c:dPt>
          <c:dPt>
            <c:idx val="3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7DD3-4FC0-A823-7FF1F6FB9157}"/>
              </c:ext>
            </c:extLst>
          </c:dPt>
          <c:dPt>
            <c:idx val="4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7DD3-4FC0-A823-7FF1F6FB9157}"/>
              </c:ext>
            </c:extLst>
          </c:dPt>
          <c:dPt>
            <c:idx val="4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7DD3-4FC0-A823-7FF1F6FB9157}"/>
              </c:ext>
            </c:extLst>
          </c:dPt>
          <c:cat>
            <c:strRef>
              <c:f>'[H24~H28健康寿命市町村別（提供用）.xlsx]Sheet3'!$B$3:$B$53</c:f>
              <c:strCache>
                <c:ptCount val="51"/>
                <c:pt idx="0">
                  <c:v>豊能町</c:v>
                </c:pt>
                <c:pt idx="1">
                  <c:v>池田市</c:v>
                </c:pt>
                <c:pt idx="2">
                  <c:v>田尻町</c:v>
                </c:pt>
                <c:pt idx="3">
                  <c:v>箕面市</c:v>
                </c:pt>
                <c:pt idx="4">
                  <c:v>島本町</c:v>
                </c:pt>
                <c:pt idx="5">
                  <c:v>高槻市</c:v>
                </c:pt>
                <c:pt idx="6">
                  <c:v>吹田市</c:v>
                </c:pt>
                <c:pt idx="7">
                  <c:v>豊能</c:v>
                </c:pt>
                <c:pt idx="8">
                  <c:v>太子町</c:v>
                </c:pt>
                <c:pt idx="9">
                  <c:v>河内長野市</c:v>
                </c:pt>
                <c:pt idx="10">
                  <c:v>交野市</c:v>
                </c:pt>
                <c:pt idx="11">
                  <c:v>三島</c:v>
                </c:pt>
                <c:pt idx="12">
                  <c:v>茨木市</c:v>
                </c:pt>
                <c:pt idx="13">
                  <c:v>大阪狭山市</c:v>
                </c:pt>
                <c:pt idx="14">
                  <c:v>阪南市</c:v>
                </c:pt>
                <c:pt idx="15">
                  <c:v>豊中市</c:v>
                </c:pt>
                <c:pt idx="16">
                  <c:v>熊取町</c:v>
                </c:pt>
                <c:pt idx="17">
                  <c:v>和泉市</c:v>
                </c:pt>
                <c:pt idx="18">
                  <c:v>南河内</c:v>
                </c:pt>
                <c:pt idx="19">
                  <c:v>千早赤阪村</c:v>
                </c:pt>
                <c:pt idx="20">
                  <c:v>能勢町</c:v>
                </c:pt>
                <c:pt idx="21">
                  <c:v>羽曳野市</c:v>
                </c:pt>
                <c:pt idx="22">
                  <c:v>高石市</c:v>
                </c:pt>
                <c:pt idx="23">
                  <c:v>河南町</c:v>
                </c:pt>
                <c:pt idx="24">
                  <c:v>富田林市</c:v>
                </c:pt>
                <c:pt idx="25">
                  <c:v>藤井寺市</c:v>
                </c:pt>
                <c:pt idx="26">
                  <c:v>松原市</c:v>
                </c:pt>
                <c:pt idx="27">
                  <c:v>泉大津市</c:v>
                </c:pt>
                <c:pt idx="28">
                  <c:v>枚方市</c:v>
                </c:pt>
                <c:pt idx="29">
                  <c:v>泉州</c:v>
                </c:pt>
                <c:pt idx="30">
                  <c:v>摂津市</c:v>
                </c:pt>
                <c:pt idx="31">
                  <c:v>岬町</c:v>
                </c:pt>
                <c:pt idx="32">
                  <c:v>四條畷市</c:v>
                </c:pt>
                <c:pt idx="33">
                  <c:v>堺市</c:v>
                </c:pt>
                <c:pt idx="34">
                  <c:v>寝屋川市</c:v>
                </c:pt>
                <c:pt idx="35">
                  <c:v>北河内</c:v>
                </c:pt>
                <c:pt idx="36">
                  <c:v>大阪府</c:v>
                </c:pt>
                <c:pt idx="37">
                  <c:v>柏原市</c:v>
                </c:pt>
                <c:pt idx="38">
                  <c:v>大東市</c:v>
                </c:pt>
                <c:pt idx="39">
                  <c:v>八尾市</c:v>
                </c:pt>
                <c:pt idx="40">
                  <c:v>忠岡町</c:v>
                </c:pt>
                <c:pt idx="41">
                  <c:v>貝塚市</c:v>
                </c:pt>
                <c:pt idx="42">
                  <c:v>くすのき</c:v>
                </c:pt>
                <c:pt idx="43">
                  <c:v>岸和田市</c:v>
                </c:pt>
                <c:pt idx="44">
                  <c:v>泉佐野市</c:v>
                </c:pt>
                <c:pt idx="45">
                  <c:v>中河内</c:v>
                </c:pt>
                <c:pt idx="46">
                  <c:v>泉南市</c:v>
                </c:pt>
                <c:pt idx="47">
                  <c:v>守口市</c:v>
                </c:pt>
                <c:pt idx="48">
                  <c:v>東大阪市</c:v>
                </c:pt>
                <c:pt idx="49">
                  <c:v>門真市</c:v>
                </c:pt>
                <c:pt idx="50">
                  <c:v>大阪市</c:v>
                </c:pt>
              </c:strCache>
            </c:strRef>
          </c:cat>
          <c:val>
            <c:numRef>
              <c:f>'[H24~H28健康寿命市町村別（提供用）.xlsx]Sheet3'!$C$3:$C$53</c:f>
              <c:numCache>
                <c:formatCode>General</c:formatCode>
                <c:ptCount val="51"/>
                <c:pt idx="0">
                  <c:v>81.491024086273299</c:v>
                </c:pt>
                <c:pt idx="1">
                  <c:v>81.156226796039505</c:v>
                </c:pt>
                <c:pt idx="2">
                  <c:v>81.001106664014898</c:v>
                </c:pt>
                <c:pt idx="3">
                  <c:v>80.757007501978094</c:v>
                </c:pt>
                <c:pt idx="4">
                  <c:v>80.607710137825507</c:v>
                </c:pt>
                <c:pt idx="5">
                  <c:v>80.5779026512283</c:v>
                </c:pt>
                <c:pt idx="6">
                  <c:v>80.483467477622895</c:v>
                </c:pt>
                <c:pt idx="7">
                  <c:v>80.375251641196897</c:v>
                </c:pt>
                <c:pt idx="8">
                  <c:v>80.373248556464702</c:v>
                </c:pt>
                <c:pt idx="9">
                  <c:v>80.326228885166998</c:v>
                </c:pt>
                <c:pt idx="10">
                  <c:v>80.294382292973793</c:v>
                </c:pt>
                <c:pt idx="11">
                  <c:v>80.224650352610894</c:v>
                </c:pt>
                <c:pt idx="12">
                  <c:v>79.997769622369105</c:v>
                </c:pt>
                <c:pt idx="13">
                  <c:v>79.981949838375201</c:v>
                </c:pt>
                <c:pt idx="14">
                  <c:v>79.769281808668197</c:v>
                </c:pt>
                <c:pt idx="15">
                  <c:v>79.695534779833295</c:v>
                </c:pt>
                <c:pt idx="16">
                  <c:v>79.628359843167402</c:v>
                </c:pt>
                <c:pt idx="17">
                  <c:v>79.624392958810404</c:v>
                </c:pt>
                <c:pt idx="18">
                  <c:v>79.593308426090104</c:v>
                </c:pt>
                <c:pt idx="19">
                  <c:v>79.550077119664905</c:v>
                </c:pt>
                <c:pt idx="20">
                  <c:v>79.509418227908299</c:v>
                </c:pt>
                <c:pt idx="21">
                  <c:v>79.4261116541891</c:v>
                </c:pt>
                <c:pt idx="22">
                  <c:v>79.250943294008806</c:v>
                </c:pt>
                <c:pt idx="23">
                  <c:v>79.214603793406695</c:v>
                </c:pt>
                <c:pt idx="24">
                  <c:v>79.210066937603102</c:v>
                </c:pt>
                <c:pt idx="25">
                  <c:v>79.110618527641506</c:v>
                </c:pt>
                <c:pt idx="26">
                  <c:v>79.021482705036505</c:v>
                </c:pt>
                <c:pt idx="27">
                  <c:v>78.977164030098095</c:v>
                </c:pt>
                <c:pt idx="28">
                  <c:v>78.839944963061299</c:v>
                </c:pt>
                <c:pt idx="29">
                  <c:v>78.817976187096704</c:v>
                </c:pt>
                <c:pt idx="30">
                  <c:v>78.799978768158098</c:v>
                </c:pt>
                <c:pt idx="31">
                  <c:v>78.687346260366198</c:v>
                </c:pt>
                <c:pt idx="32">
                  <c:v>78.672908863089106</c:v>
                </c:pt>
                <c:pt idx="33">
                  <c:v>78.656113857423904</c:v>
                </c:pt>
                <c:pt idx="34">
                  <c:v>78.608762081918599</c:v>
                </c:pt>
                <c:pt idx="35">
                  <c:v>78.548612419716306</c:v>
                </c:pt>
                <c:pt idx="36">
                  <c:v>78.393222155856705</c:v>
                </c:pt>
                <c:pt idx="37">
                  <c:v>78.308273123645094</c:v>
                </c:pt>
                <c:pt idx="38">
                  <c:v>78.259288676458596</c:v>
                </c:pt>
                <c:pt idx="39">
                  <c:v>78.252137755266801</c:v>
                </c:pt>
                <c:pt idx="40">
                  <c:v>78.073780525371902</c:v>
                </c:pt>
                <c:pt idx="41">
                  <c:v>77.981818815572893</c:v>
                </c:pt>
                <c:pt idx="42">
                  <c:v>77.978025598765001</c:v>
                </c:pt>
                <c:pt idx="43">
                  <c:v>77.872178640672104</c:v>
                </c:pt>
                <c:pt idx="44">
                  <c:v>77.790581282839</c:v>
                </c:pt>
                <c:pt idx="45">
                  <c:v>77.773084982525901</c:v>
                </c:pt>
                <c:pt idx="46">
                  <c:v>77.732304206223603</c:v>
                </c:pt>
                <c:pt idx="47">
                  <c:v>77.704324442882594</c:v>
                </c:pt>
                <c:pt idx="48">
                  <c:v>77.416356672421003</c:v>
                </c:pt>
                <c:pt idx="49">
                  <c:v>77.008984956096398</c:v>
                </c:pt>
                <c:pt idx="50">
                  <c:v>76.825192538045599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7DD3-4FC0-A823-7FF1F6FB9157}"/>
            </c:ext>
          </c:extLst>
        </c:ser>
        <c:ser>
          <c:idx val="1"/>
          <c:order val="1"/>
          <c:tx>
            <c:strRef>
              <c:f>'[H24~H28健康寿命市町村別（提供用）.xlsx]Sheet3'!$D$2</c:f>
              <c:strCache>
                <c:ptCount val="1"/>
                <c:pt idx="0">
                  <c:v>不健康期間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'[H24~H28健康寿命市町村別（提供用）.xlsx]Sheet3'!$B$3:$B$53</c:f>
              <c:strCache>
                <c:ptCount val="51"/>
                <c:pt idx="0">
                  <c:v>豊能町</c:v>
                </c:pt>
                <c:pt idx="1">
                  <c:v>池田市</c:v>
                </c:pt>
                <c:pt idx="2">
                  <c:v>田尻町</c:v>
                </c:pt>
                <c:pt idx="3">
                  <c:v>箕面市</c:v>
                </c:pt>
                <c:pt idx="4">
                  <c:v>島本町</c:v>
                </c:pt>
                <c:pt idx="5">
                  <c:v>高槻市</c:v>
                </c:pt>
                <c:pt idx="6">
                  <c:v>吹田市</c:v>
                </c:pt>
                <c:pt idx="7">
                  <c:v>豊能</c:v>
                </c:pt>
                <c:pt idx="8">
                  <c:v>太子町</c:v>
                </c:pt>
                <c:pt idx="9">
                  <c:v>河内長野市</c:v>
                </c:pt>
                <c:pt idx="10">
                  <c:v>交野市</c:v>
                </c:pt>
                <c:pt idx="11">
                  <c:v>三島</c:v>
                </c:pt>
                <c:pt idx="12">
                  <c:v>茨木市</c:v>
                </c:pt>
                <c:pt idx="13">
                  <c:v>大阪狭山市</c:v>
                </c:pt>
                <c:pt idx="14">
                  <c:v>阪南市</c:v>
                </c:pt>
                <c:pt idx="15">
                  <c:v>豊中市</c:v>
                </c:pt>
                <c:pt idx="16">
                  <c:v>熊取町</c:v>
                </c:pt>
                <c:pt idx="17">
                  <c:v>和泉市</c:v>
                </c:pt>
                <c:pt idx="18">
                  <c:v>南河内</c:v>
                </c:pt>
                <c:pt idx="19">
                  <c:v>千早赤阪村</c:v>
                </c:pt>
                <c:pt idx="20">
                  <c:v>能勢町</c:v>
                </c:pt>
                <c:pt idx="21">
                  <c:v>羽曳野市</c:v>
                </c:pt>
                <c:pt idx="22">
                  <c:v>高石市</c:v>
                </c:pt>
                <c:pt idx="23">
                  <c:v>河南町</c:v>
                </c:pt>
                <c:pt idx="24">
                  <c:v>富田林市</c:v>
                </c:pt>
                <c:pt idx="25">
                  <c:v>藤井寺市</c:v>
                </c:pt>
                <c:pt idx="26">
                  <c:v>松原市</c:v>
                </c:pt>
                <c:pt idx="27">
                  <c:v>泉大津市</c:v>
                </c:pt>
                <c:pt idx="28">
                  <c:v>枚方市</c:v>
                </c:pt>
                <c:pt idx="29">
                  <c:v>泉州</c:v>
                </c:pt>
                <c:pt idx="30">
                  <c:v>摂津市</c:v>
                </c:pt>
                <c:pt idx="31">
                  <c:v>岬町</c:v>
                </c:pt>
                <c:pt idx="32">
                  <c:v>四條畷市</c:v>
                </c:pt>
                <c:pt idx="33">
                  <c:v>堺市</c:v>
                </c:pt>
                <c:pt idx="34">
                  <c:v>寝屋川市</c:v>
                </c:pt>
                <c:pt idx="35">
                  <c:v>北河内</c:v>
                </c:pt>
                <c:pt idx="36">
                  <c:v>大阪府</c:v>
                </c:pt>
                <c:pt idx="37">
                  <c:v>柏原市</c:v>
                </c:pt>
                <c:pt idx="38">
                  <c:v>大東市</c:v>
                </c:pt>
                <c:pt idx="39">
                  <c:v>八尾市</c:v>
                </c:pt>
                <c:pt idx="40">
                  <c:v>忠岡町</c:v>
                </c:pt>
                <c:pt idx="41">
                  <c:v>貝塚市</c:v>
                </c:pt>
                <c:pt idx="42">
                  <c:v>くすのき</c:v>
                </c:pt>
                <c:pt idx="43">
                  <c:v>岸和田市</c:v>
                </c:pt>
                <c:pt idx="44">
                  <c:v>泉佐野市</c:v>
                </c:pt>
                <c:pt idx="45">
                  <c:v>中河内</c:v>
                </c:pt>
                <c:pt idx="46">
                  <c:v>泉南市</c:v>
                </c:pt>
                <c:pt idx="47">
                  <c:v>守口市</c:v>
                </c:pt>
                <c:pt idx="48">
                  <c:v>東大阪市</c:v>
                </c:pt>
                <c:pt idx="49">
                  <c:v>門真市</c:v>
                </c:pt>
                <c:pt idx="50">
                  <c:v>大阪市</c:v>
                </c:pt>
              </c:strCache>
            </c:strRef>
          </c:cat>
          <c:val>
            <c:numRef>
              <c:f>'[H24~H28健康寿命市町村別（提供用）.xlsx]Sheet3'!$D$3:$D$53</c:f>
              <c:numCache>
                <c:formatCode>General</c:formatCode>
                <c:ptCount val="51"/>
                <c:pt idx="0">
                  <c:v>1.4681092338929</c:v>
                </c:pt>
                <c:pt idx="1">
                  <c:v>1.6793209404896501</c:v>
                </c:pt>
                <c:pt idx="2">
                  <c:v>1.86915472564365</c:v>
                </c:pt>
                <c:pt idx="3">
                  <c:v>1.4702713423836899</c:v>
                </c:pt>
                <c:pt idx="4">
                  <c:v>1.64949372160904</c:v>
                </c:pt>
                <c:pt idx="5">
                  <c:v>1.16508759794603</c:v>
                </c:pt>
                <c:pt idx="6">
                  <c:v>1.6989570474418201</c:v>
                </c:pt>
                <c:pt idx="7">
                  <c:v>1.72775131841914</c:v>
                </c:pt>
                <c:pt idx="8">
                  <c:v>1.6219955735698901</c:v>
                </c:pt>
                <c:pt idx="9">
                  <c:v>1.9056381300060901</c:v>
                </c:pt>
                <c:pt idx="10">
                  <c:v>1.3145760941443501</c:v>
                </c:pt>
                <c:pt idx="11">
                  <c:v>1.36139810672539</c:v>
                </c:pt>
                <c:pt idx="12">
                  <c:v>1.53002610529325</c:v>
                </c:pt>
                <c:pt idx="13">
                  <c:v>1.7591659292298201</c:v>
                </c:pt>
                <c:pt idx="14">
                  <c:v>1.6830505923537</c:v>
                </c:pt>
                <c:pt idx="15">
                  <c:v>1.8553664186413501</c:v>
                </c:pt>
                <c:pt idx="16">
                  <c:v>1.88005489446243</c:v>
                </c:pt>
                <c:pt idx="17">
                  <c:v>1.56160972751675</c:v>
                </c:pt>
                <c:pt idx="18">
                  <c:v>1.70808595021285</c:v>
                </c:pt>
                <c:pt idx="19">
                  <c:v>1.2800701805678101</c:v>
                </c:pt>
                <c:pt idx="20">
                  <c:v>1.4181109522856701</c:v>
                </c:pt>
                <c:pt idx="21">
                  <c:v>1.7205701967843701</c:v>
                </c:pt>
                <c:pt idx="22">
                  <c:v>1.3682177304651799</c:v>
                </c:pt>
                <c:pt idx="23">
                  <c:v>1.4628793138256899</c:v>
                </c:pt>
                <c:pt idx="24">
                  <c:v>1.86754113770498</c:v>
                </c:pt>
                <c:pt idx="25">
                  <c:v>1.6491367447676799</c:v>
                </c:pt>
                <c:pt idx="26">
                  <c:v>1.3161321267022399</c:v>
                </c:pt>
                <c:pt idx="27">
                  <c:v>1.4112931793722601</c:v>
                </c:pt>
                <c:pt idx="28">
                  <c:v>1.8799119739596599</c:v>
                </c:pt>
                <c:pt idx="29">
                  <c:v>1.6785059603197701</c:v>
                </c:pt>
                <c:pt idx="30">
                  <c:v>1.61476583169243</c:v>
                </c:pt>
                <c:pt idx="31">
                  <c:v>1.7285716159165001</c:v>
                </c:pt>
                <c:pt idx="32">
                  <c:v>1.7180898985544599</c:v>
                </c:pt>
                <c:pt idx="33">
                  <c:v>1.7934043507234301</c:v>
                </c:pt>
                <c:pt idx="34">
                  <c:v>1.7730623628615001</c:v>
                </c:pt>
                <c:pt idx="35">
                  <c:v>1.7837262944704699</c:v>
                </c:pt>
                <c:pt idx="36">
                  <c:v>1.7188705854586499</c:v>
                </c:pt>
                <c:pt idx="37">
                  <c:v>1.91102976541105</c:v>
                </c:pt>
                <c:pt idx="38">
                  <c:v>1.5530180392553501</c:v>
                </c:pt>
                <c:pt idx="39">
                  <c:v>1.63008654817054</c:v>
                </c:pt>
                <c:pt idx="40">
                  <c:v>1.6580858233083799</c:v>
                </c:pt>
                <c:pt idx="41">
                  <c:v>1.8557983062374599</c:v>
                </c:pt>
                <c:pt idx="42">
                  <c:v>1.9150615020603601</c:v>
                </c:pt>
                <c:pt idx="43">
                  <c:v>1.6905210638397401</c:v>
                </c:pt>
                <c:pt idx="44">
                  <c:v>1.6254832674352999</c:v>
                </c:pt>
                <c:pt idx="45">
                  <c:v>1.66762461041346</c:v>
                </c:pt>
                <c:pt idx="46">
                  <c:v>1.9522908711670901</c:v>
                </c:pt>
                <c:pt idx="47">
                  <c:v>1.98208441785404</c:v>
                </c:pt>
                <c:pt idx="48">
                  <c:v>1.6503264652324501</c:v>
                </c:pt>
                <c:pt idx="49">
                  <c:v>1.7977824003165299</c:v>
                </c:pt>
                <c:pt idx="50">
                  <c:v>1.7769996981602101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7DD3-4FC0-A823-7FF1F6FB91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3020800"/>
        <c:axId val="143022336"/>
      </c:barChart>
      <c:catAx>
        <c:axId val="143020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eaVert"/>
          <a:lstStyle/>
          <a:p>
            <a:pPr>
              <a:defRPr sz="800"/>
            </a:pPr>
            <a:endParaRPr lang="ja-JP"/>
          </a:p>
        </c:txPr>
        <c:crossAx val="143022336"/>
        <c:crosses val="autoZero"/>
        <c:auto val="1"/>
        <c:lblAlgn val="ctr"/>
        <c:lblOffset val="100"/>
        <c:noMultiLvlLbl val="0"/>
      </c:catAx>
      <c:valAx>
        <c:axId val="143022336"/>
        <c:scaling>
          <c:orientation val="minMax"/>
          <c:max val="84"/>
          <c:min val="74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ja-JP"/>
          </a:p>
        </c:txPr>
        <c:crossAx val="143020800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73419864723701644"/>
          <c:y val="3.0175582156479735E-2"/>
          <c:w val="0.25401290368616303"/>
          <c:h val="7.2917760279964994E-2"/>
        </c:manualLayout>
      </c:layout>
      <c:overlay val="0"/>
      <c:txPr>
        <a:bodyPr/>
        <a:lstStyle/>
        <a:p>
          <a:pPr>
            <a:defRPr sz="900"/>
          </a:pPr>
          <a:endParaRPr lang="ja-JP"/>
        </a:p>
      </c:txPr>
    </c:legend>
    <c:plotVisOnly val="1"/>
    <c:dispBlanksAs val="gap"/>
    <c:showDLblsOverMax val="0"/>
  </c:chart>
  <c:spPr>
    <a:ln w="12700">
      <a:solidFill>
        <a:schemeClr val="tx1"/>
      </a:solidFill>
    </a:ln>
  </c:sp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239304575662875E-2"/>
          <c:y val="0.1162153689122193"/>
          <c:w val="0.89980794861647495"/>
          <c:h val="0.663428954716709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'[H24~H28健康寿命市町村別（提供用）.xlsx]Sheet3'!$G$2</c:f>
              <c:strCache>
                <c:ptCount val="1"/>
                <c:pt idx="0">
                  <c:v>健康寿命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4E4-4C05-A37B-C294650381E5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4E4-4C05-A37B-C294650381E5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4E4-4C05-A37B-C294650381E5}"/>
              </c:ext>
            </c:extLst>
          </c:dPt>
          <c:dPt>
            <c:idx val="16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04E4-4C05-A37B-C294650381E5}"/>
              </c:ext>
            </c:extLst>
          </c:dPt>
          <c:dPt>
            <c:idx val="19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04E4-4C05-A37B-C294650381E5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04E4-4C05-A37B-C294650381E5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4E4-4C05-A37B-C294650381E5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04E4-4C05-A37B-C294650381E5}"/>
              </c:ext>
            </c:extLst>
          </c:dPt>
          <c:dPt>
            <c:idx val="3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04E4-4C05-A37B-C294650381E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04E4-4C05-A37B-C294650381E5}"/>
              </c:ext>
            </c:extLst>
          </c:dPt>
          <c:dPt>
            <c:idx val="35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04E4-4C05-A37B-C294650381E5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04E4-4C05-A37B-C294650381E5}"/>
              </c:ext>
            </c:extLst>
          </c:dPt>
          <c:dPt>
            <c:idx val="37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04E4-4C05-A37B-C294650381E5}"/>
              </c:ext>
            </c:extLst>
          </c:dPt>
          <c:dPt>
            <c:idx val="4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04E4-4C05-A37B-C294650381E5}"/>
              </c:ext>
            </c:extLst>
          </c:dPt>
          <c:dPt>
            <c:idx val="4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04E4-4C05-A37B-C294650381E5}"/>
              </c:ext>
            </c:extLst>
          </c:dPt>
          <c:dPt>
            <c:idx val="47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04E4-4C05-A37B-C294650381E5}"/>
              </c:ext>
            </c:extLst>
          </c:dPt>
          <c:cat>
            <c:strRef>
              <c:f>'[H24~H28健康寿命市町村別（提供用）.xlsx]Sheet3'!$F$3:$F$53</c:f>
              <c:strCache>
                <c:ptCount val="51"/>
                <c:pt idx="0">
                  <c:v>箕面市</c:v>
                </c:pt>
                <c:pt idx="1">
                  <c:v>島本町</c:v>
                </c:pt>
                <c:pt idx="2">
                  <c:v>高槻市</c:v>
                </c:pt>
                <c:pt idx="3">
                  <c:v>三島</c:v>
                </c:pt>
                <c:pt idx="4">
                  <c:v>吹田市</c:v>
                </c:pt>
                <c:pt idx="5">
                  <c:v>池田市</c:v>
                </c:pt>
                <c:pt idx="6">
                  <c:v>豊能</c:v>
                </c:pt>
                <c:pt idx="7">
                  <c:v>豊能町</c:v>
                </c:pt>
                <c:pt idx="8">
                  <c:v>交野市</c:v>
                </c:pt>
                <c:pt idx="9">
                  <c:v>泉大津市</c:v>
                </c:pt>
                <c:pt idx="10">
                  <c:v>茨木市</c:v>
                </c:pt>
                <c:pt idx="11">
                  <c:v>忠岡町</c:v>
                </c:pt>
                <c:pt idx="12">
                  <c:v>阪南市</c:v>
                </c:pt>
                <c:pt idx="13">
                  <c:v>太子町</c:v>
                </c:pt>
                <c:pt idx="14">
                  <c:v>大阪狭山市</c:v>
                </c:pt>
                <c:pt idx="15">
                  <c:v>豊中市</c:v>
                </c:pt>
                <c:pt idx="16">
                  <c:v>田尻町</c:v>
                </c:pt>
                <c:pt idx="17">
                  <c:v>河南町</c:v>
                </c:pt>
                <c:pt idx="18">
                  <c:v>河内長野市</c:v>
                </c:pt>
                <c:pt idx="19">
                  <c:v>南河内</c:v>
                </c:pt>
                <c:pt idx="20">
                  <c:v>摂津市</c:v>
                </c:pt>
                <c:pt idx="21">
                  <c:v>岸和田市</c:v>
                </c:pt>
                <c:pt idx="22">
                  <c:v>能勢町</c:v>
                </c:pt>
                <c:pt idx="23">
                  <c:v>熊取町</c:v>
                </c:pt>
                <c:pt idx="24">
                  <c:v>高石市</c:v>
                </c:pt>
                <c:pt idx="25">
                  <c:v>松原市</c:v>
                </c:pt>
                <c:pt idx="26">
                  <c:v>泉州</c:v>
                </c:pt>
                <c:pt idx="27">
                  <c:v>藤井寺市</c:v>
                </c:pt>
                <c:pt idx="28">
                  <c:v>和泉市</c:v>
                </c:pt>
                <c:pt idx="29">
                  <c:v>富田林市</c:v>
                </c:pt>
                <c:pt idx="30">
                  <c:v>大阪府</c:v>
                </c:pt>
                <c:pt idx="31">
                  <c:v>堺市</c:v>
                </c:pt>
                <c:pt idx="32">
                  <c:v>寝屋川市</c:v>
                </c:pt>
                <c:pt idx="33">
                  <c:v>大東市</c:v>
                </c:pt>
                <c:pt idx="34">
                  <c:v>羽曳野市</c:v>
                </c:pt>
                <c:pt idx="35">
                  <c:v>千早赤阪村</c:v>
                </c:pt>
                <c:pt idx="36">
                  <c:v>四條畷市</c:v>
                </c:pt>
                <c:pt idx="37">
                  <c:v>北河内</c:v>
                </c:pt>
                <c:pt idx="38">
                  <c:v>岬町</c:v>
                </c:pt>
                <c:pt idx="39">
                  <c:v>八尾市</c:v>
                </c:pt>
                <c:pt idx="40">
                  <c:v>枚方市</c:v>
                </c:pt>
                <c:pt idx="41">
                  <c:v>大阪市</c:v>
                </c:pt>
                <c:pt idx="42">
                  <c:v>中河内</c:v>
                </c:pt>
                <c:pt idx="43">
                  <c:v>東大阪市</c:v>
                </c:pt>
                <c:pt idx="44">
                  <c:v>貝塚市</c:v>
                </c:pt>
                <c:pt idx="45">
                  <c:v>柏原市</c:v>
                </c:pt>
                <c:pt idx="46">
                  <c:v>泉佐野市</c:v>
                </c:pt>
                <c:pt idx="47">
                  <c:v>くすのき</c:v>
                </c:pt>
                <c:pt idx="48">
                  <c:v>門真市</c:v>
                </c:pt>
                <c:pt idx="49">
                  <c:v>守口市</c:v>
                </c:pt>
                <c:pt idx="50">
                  <c:v>泉南市</c:v>
                </c:pt>
              </c:strCache>
            </c:strRef>
          </c:cat>
          <c:val>
            <c:numRef>
              <c:f>'[H24~H28健康寿命市町村別（提供用）.xlsx]Sheet3'!$G$3:$G$53</c:f>
              <c:numCache>
                <c:formatCode>General</c:formatCode>
                <c:ptCount val="51"/>
                <c:pt idx="0">
                  <c:v>84.647954546880896</c:v>
                </c:pt>
                <c:pt idx="1">
                  <c:v>84.562001544546206</c:v>
                </c:pt>
                <c:pt idx="2">
                  <c:v>84.539722556152498</c:v>
                </c:pt>
                <c:pt idx="3">
                  <c:v>84.0302525745293</c:v>
                </c:pt>
                <c:pt idx="4">
                  <c:v>83.968340762914295</c:v>
                </c:pt>
                <c:pt idx="5">
                  <c:v>83.9668328381413</c:v>
                </c:pt>
                <c:pt idx="6">
                  <c:v>83.883351245002999</c:v>
                </c:pt>
                <c:pt idx="7">
                  <c:v>83.851654583374398</c:v>
                </c:pt>
                <c:pt idx="8">
                  <c:v>83.6769228719522</c:v>
                </c:pt>
                <c:pt idx="9">
                  <c:v>83.640898657270697</c:v>
                </c:pt>
                <c:pt idx="10">
                  <c:v>83.576275306345096</c:v>
                </c:pt>
                <c:pt idx="11">
                  <c:v>83.561188220757401</c:v>
                </c:pt>
                <c:pt idx="12">
                  <c:v>83.506889390134106</c:v>
                </c:pt>
                <c:pt idx="13">
                  <c:v>83.505426946280707</c:v>
                </c:pt>
                <c:pt idx="14">
                  <c:v>83.485990871130696</c:v>
                </c:pt>
                <c:pt idx="15">
                  <c:v>83.4094847026156</c:v>
                </c:pt>
                <c:pt idx="16">
                  <c:v>83.358709170091302</c:v>
                </c:pt>
                <c:pt idx="17">
                  <c:v>83.286135256731797</c:v>
                </c:pt>
                <c:pt idx="18">
                  <c:v>83.218398573310296</c:v>
                </c:pt>
                <c:pt idx="19">
                  <c:v>83.030854697369094</c:v>
                </c:pt>
                <c:pt idx="20">
                  <c:v>82.907523197891607</c:v>
                </c:pt>
                <c:pt idx="21">
                  <c:v>82.887922082736097</c:v>
                </c:pt>
                <c:pt idx="22">
                  <c:v>82.852737748928305</c:v>
                </c:pt>
                <c:pt idx="23">
                  <c:v>82.831421007367396</c:v>
                </c:pt>
                <c:pt idx="24">
                  <c:v>82.808553236675706</c:v>
                </c:pt>
                <c:pt idx="25">
                  <c:v>82.803652516288096</c:v>
                </c:pt>
                <c:pt idx="26">
                  <c:v>82.766101243287494</c:v>
                </c:pt>
                <c:pt idx="27">
                  <c:v>82.746962206432002</c:v>
                </c:pt>
                <c:pt idx="28">
                  <c:v>82.746927258197402</c:v>
                </c:pt>
                <c:pt idx="29">
                  <c:v>82.713136710886602</c:v>
                </c:pt>
                <c:pt idx="30">
                  <c:v>82.666076973555803</c:v>
                </c:pt>
                <c:pt idx="31">
                  <c:v>82.641383591320405</c:v>
                </c:pt>
                <c:pt idx="32">
                  <c:v>82.603843202319695</c:v>
                </c:pt>
                <c:pt idx="33">
                  <c:v>82.547623126227293</c:v>
                </c:pt>
                <c:pt idx="34">
                  <c:v>82.529603906716304</c:v>
                </c:pt>
                <c:pt idx="35">
                  <c:v>82.401925076691299</c:v>
                </c:pt>
                <c:pt idx="36">
                  <c:v>82.2900107493993</c:v>
                </c:pt>
                <c:pt idx="37">
                  <c:v>82.255096679435098</c:v>
                </c:pt>
                <c:pt idx="38">
                  <c:v>82.161709038453907</c:v>
                </c:pt>
                <c:pt idx="39">
                  <c:v>82.100502087054096</c:v>
                </c:pt>
                <c:pt idx="40">
                  <c:v>82.0863455263285</c:v>
                </c:pt>
                <c:pt idx="41">
                  <c:v>82.0844001382317</c:v>
                </c:pt>
                <c:pt idx="42">
                  <c:v>82.072382715411393</c:v>
                </c:pt>
                <c:pt idx="43">
                  <c:v>82.051625049698998</c:v>
                </c:pt>
                <c:pt idx="44">
                  <c:v>81.985171364802</c:v>
                </c:pt>
                <c:pt idx="45">
                  <c:v>81.970805867521904</c:v>
                </c:pt>
                <c:pt idx="46">
                  <c:v>81.677001317106701</c:v>
                </c:pt>
                <c:pt idx="47">
                  <c:v>81.673773888147693</c:v>
                </c:pt>
                <c:pt idx="48">
                  <c:v>81.587576939170603</c:v>
                </c:pt>
                <c:pt idx="49">
                  <c:v>81.489454048445594</c:v>
                </c:pt>
                <c:pt idx="50">
                  <c:v>81.393931635156207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04E4-4C05-A37B-C294650381E5}"/>
            </c:ext>
          </c:extLst>
        </c:ser>
        <c:ser>
          <c:idx val="1"/>
          <c:order val="1"/>
          <c:tx>
            <c:strRef>
              <c:f>'[H24~H28健康寿命市町村別（提供用）.xlsx]Sheet3'!$H$2</c:f>
              <c:strCache>
                <c:ptCount val="1"/>
                <c:pt idx="0">
                  <c:v>不健康期間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'[H24~H28健康寿命市町村別（提供用）.xlsx]Sheet3'!$F$3:$F$53</c:f>
              <c:strCache>
                <c:ptCount val="51"/>
                <c:pt idx="0">
                  <c:v>箕面市</c:v>
                </c:pt>
                <c:pt idx="1">
                  <c:v>島本町</c:v>
                </c:pt>
                <c:pt idx="2">
                  <c:v>高槻市</c:v>
                </c:pt>
                <c:pt idx="3">
                  <c:v>三島</c:v>
                </c:pt>
                <c:pt idx="4">
                  <c:v>吹田市</c:v>
                </c:pt>
                <c:pt idx="5">
                  <c:v>池田市</c:v>
                </c:pt>
                <c:pt idx="6">
                  <c:v>豊能</c:v>
                </c:pt>
                <c:pt idx="7">
                  <c:v>豊能町</c:v>
                </c:pt>
                <c:pt idx="8">
                  <c:v>交野市</c:v>
                </c:pt>
                <c:pt idx="9">
                  <c:v>泉大津市</c:v>
                </c:pt>
                <c:pt idx="10">
                  <c:v>茨木市</c:v>
                </c:pt>
                <c:pt idx="11">
                  <c:v>忠岡町</c:v>
                </c:pt>
                <c:pt idx="12">
                  <c:v>阪南市</c:v>
                </c:pt>
                <c:pt idx="13">
                  <c:v>太子町</c:v>
                </c:pt>
                <c:pt idx="14">
                  <c:v>大阪狭山市</c:v>
                </c:pt>
                <c:pt idx="15">
                  <c:v>豊中市</c:v>
                </c:pt>
                <c:pt idx="16">
                  <c:v>田尻町</c:v>
                </c:pt>
                <c:pt idx="17">
                  <c:v>河南町</c:v>
                </c:pt>
                <c:pt idx="18">
                  <c:v>河内長野市</c:v>
                </c:pt>
                <c:pt idx="19">
                  <c:v>南河内</c:v>
                </c:pt>
                <c:pt idx="20">
                  <c:v>摂津市</c:v>
                </c:pt>
                <c:pt idx="21">
                  <c:v>岸和田市</c:v>
                </c:pt>
                <c:pt idx="22">
                  <c:v>能勢町</c:v>
                </c:pt>
                <c:pt idx="23">
                  <c:v>熊取町</c:v>
                </c:pt>
                <c:pt idx="24">
                  <c:v>高石市</c:v>
                </c:pt>
                <c:pt idx="25">
                  <c:v>松原市</c:v>
                </c:pt>
                <c:pt idx="26">
                  <c:v>泉州</c:v>
                </c:pt>
                <c:pt idx="27">
                  <c:v>藤井寺市</c:v>
                </c:pt>
                <c:pt idx="28">
                  <c:v>和泉市</c:v>
                </c:pt>
                <c:pt idx="29">
                  <c:v>富田林市</c:v>
                </c:pt>
                <c:pt idx="30">
                  <c:v>大阪府</c:v>
                </c:pt>
                <c:pt idx="31">
                  <c:v>堺市</c:v>
                </c:pt>
                <c:pt idx="32">
                  <c:v>寝屋川市</c:v>
                </c:pt>
                <c:pt idx="33">
                  <c:v>大東市</c:v>
                </c:pt>
                <c:pt idx="34">
                  <c:v>羽曳野市</c:v>
                </c:pt>
                <c:pt idx="35">
                  <c:v>千早赤阪村</c:v>
                </c:pt>
                <c:pt idx="36">
                  <c:v>四條畷市</c:v>
                </c:pt>
                <c:pt idx="37">
                  <c:v>北河内</c:v>
                </c:pt>
                <c:pt idx="38">
                  <c:v>岬町</c:v>
                </c:pt>
                <c:pt idx="39">
                  <c:v>八尾市</c:v>
                </c:pt>
                <c:pt idx="40">
                  <c:v>枚方市</c:v>
                </c:pt>
                <c:pt idx="41">
                  <c:v>大阪市</c:v>
                </c:pt>
                <c:pt idx="42">
                  <c:v>中河内</c:v>
                </c:pt>
                <c:pt idx="43">
                  <c:v>東大阪市</c:v>
                </c:pt>
                <c:pt idx="44">
                  <c:v>貝塚市</c:v>
                </c:pt>
                <c:pt idx="45">
                  <c:v>柏原市</c:v>
                </c:pt>
                <c:pt idx="46">
                  <c:v>泉佐野市</c:v>
                </c:pt>
                <c:pt idx="47">
                  <c:v>くすのき</c:v>
                </c:pt>
                <c:pt idx="48">
                  <c:v>門真市</c:v>
                </c:pt>
                <c:pt idx="49">
                  <c:v>守口市</c:v>
                </c:pt>
                <c:pt idx="50">
                  <c:v>泉南市</c:v>
                </c:pt>
              </c:strCache>
            </c:strRef>
          </c:cat>
          <c:val>
            <c:numRef>
              <c:f>'[H24~H28健康寿命市町村別（提供用）.xlsx]Sheet3'!$H$3:$H$53</c:f>
              <c:numCache>
                <c:formatCode>General</c:formatCode>
                <c:ptCount val="51"/>
                <c:pt idx="0">
                  <c:v>3.3166791685138199</c:v>
                </c:pt>
                <c:pt idx="1">
                  <c:v>3.4643509714793899</c:v>
                </c:pt>
                <c:pt idx="2">
                  <c:v>2.7682091521321399</c:v>
                </c:pt>
                <c:pt idx="3">
                  <c:v>3.0829976522714602</c:v>
                </c:pt>
                <c:pt idx="4">
                  <c:v>3.4916959927700599</c:v>
                </c:pt>
                <c:pt idx="5">
                  <c:v>3.6239214026556001</c:v>
                </c:pt>
                <c:pt idx="6">
                  <c:v>3.64191658056862</c:v>
                </c:pt>
                <c:pt idx="7">
                  <c:v>3.4113580674559598</c:v>
                </c:pt>
                <c:pt idx="8">
                  <c:v>2.82756909853686</c:v>
                </c:pt>
                <c:pt idx="9">
                  <c:v>2.8628515986321501</c:v>
                </c:pt>
                <c:pt idx="10">
                  <c:v>3.3551412560054099</c:v>
                </c:pt>
                <c:pt idx="11">
                  <c:v>3.7034012431463101</c:v>
                </c:pt>
                <c:pt idx="12">
                  <c:v>3.4288450210013499</c:v>
                </c:pt>
                <c:pt idx="13">
                  <c:v>4.2286874380383397</c:v>
                </c:pt>
                <c:pt idx="14">
                  <c:v>4.2764042259097801</c:v>
                </c:pt>
                <c:pt idx="15">
                  <c:v>3.7901113623231799</c:v>
                </c:pt>
                <c:pt idx="16">
                  <c:v>3.9791432844495001</c:v>
                </c:pt>
                <c:pt idx="17">
                  <c:v>3.5404280175930798</c:v>
                </c:pt>
                <c:pt idx="18">
                  <c:v>3.87774926769363</c:v>
                </c:pt>
                <c:pt idx="19">
                  <c:v>3.7705630353086499</c:v>
                </c:pt>
                <c:pt idx="20">
                  <c:v>3.6593734165951801</c:v>
                </c:pt>
                <c:pt idx="21">
                  <c:v>3.7739532546931001</c:v>
                </c:pt>
                <c:pt idx="22">
                  <c:v>3.47588103326154</c:v>
                </c:pt>
                <c:pt idx="23">
                  <c:v>4.0836909440623703</c:v>
                </c:pt>
                <c:pt idx="24">
                  <c:v>3.1902277250876199</c:v>
                </c:pt>
                <c:pt idx="25">
                  <c:v>3.07655741857499</c:v>
                </c:pt>
                <c:pt idx="26">
                  <c:v>3.6135273260488301</c:v>
                </c:pt>
                <c:pt idx="27">
                  <c:v>3.4842798966046198</c:v>
                </c:pt>
                <c:pt idx="28">
                  <c:v>3.0851132983991199</c:v>
                </c:pt>
                <c:pt idx="29">
                  <c:v>4.0972062524423496</c:v>
                </c:pt>
                <c:pt idx="30">
                  <c:v>3.7165543494396198</c:v>
                </c:pt>
                <c:pt idx="31">
                  <c:v>3.8924327850371299</c:v>
                </c:pt>
                <c:pt idx="32">
                  <c:v>3.6587162345100501</c:v>
                </c:pt>
                <c:pt idx="33">
                  <c:v>3.4626108653109098</c:v>
                </c:pt>
                <c:pt idx="34">
                  <c:v>3.6795643292675799</c:v>
                </c:pt>
                <c:pt idx="35">
                  <c:v>3.13393066673585</c:v>
                </c:pt>
                <c:pt idx="36">
                  <c:v>3.94067012199198</c:v>
                </c:pt>
                <c:pt idx="37">
                  <c:v>3.8948860201784798</c:v>
                </c:pt>
                <c:pt idx="38">
                  <c:v>3.5296307644618099</c:v>
                </c:pt>
                <c:pt idx="39">
                  <c:v>3.6055765171164902</c:v>
                </c:pt>
                <c:pt idx="40">
                  <c:v>4.1995774110485096</c:v>
                </c:pt>
                <c:pt idx="41">
                  <c:v>3.7933527948750299</c:v>
                </c:pt>
                <c:pt idx="42">
                  <c:v>3.70992437103398</c:v>
                </c:pt>
                <c:pt idx="43">
                  <c:v>3.6822937597655998</c:v>
                </c:pt>
                <c:pt idx="44">
                  <c:v>3.68599821844585</c:v>
                </c:pt>
                <c:pt idx="45">
                  <c:v>4.2831691946454198</c:v>
                </c:pt>
                <c:pt idx="46">
                  <c:v>3.7533786040776</c:v>
                </c:pt>
                <c:pt idx="47">
                  <c:v>4.0175735721057197</c:v>
                </c:pt>
                <c:pt idx="48">
                  <c:v>4.03964316055729</c:v>
                </c:pt>
                <c:pt idx="49">
                  <c:v>4.02462041549584</c:v>
                </c:pt>
                <c:pt idx="50">
                  <c:v>4.13762440211572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04E4-4C05-A37B-C29465038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5434112"/>
        <c:axId val="145435648"/>
      </c:barChart>
      <c:catAx>
        <c:axId val="14543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eaVert"/>
          <a:lstStyle/>
          <a:p>
            <a:pPr>
              <a:defRPr sz="800"/>
            </a:pPr>
            <a:endParaRPr lang="ja-JP"/>
          </a:p>
        </c:txPr>
        <c:crossAx val="145435648"/>
        <c:crosses val="autoZero"/>
        <c:auto val="1"/>
        <c:lblAlgn val="ctr"/>
        <c:lblOffset val="100"/>
        <c:noMultiLvlLbl val="0"/>
      </c:catAx>
      <c:valAx>
        <c:axId val="145435648"/>
        <c:scaling>
          <c:orientation val="minMax"/>
          <c:max val="89"/>
          <c:min val="7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ja-JP"/>
          </a:p>
        </c:txPr>
        <c:crossAx val="145434112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70390384877661494"/>
          <c:y val="3.7463446604558893E-2"/>
          <c:w val="0.28035629925445155"/>
          <c:h val="7.2917760279964994E-2"/>
        </c:manualLayout>
      </c:layout>
      <c:overlay val="0"/>
      <c:txPr>
        <a:bodyPr/>
        <a:lstStyle/>
        <a:p>
          <a:pPr>
            <a:defRPr sz="900"/>
          </a:pPr>
          <a:endParaRPr lang="ja-JP"/>
        </a:p>
      </c:txPr>
    </c:legend>
    <c:plotVisOnly val="1"/>
    <c:dispBlanksAs val="gap"/>
    <c:showDLblsOverMax val="0"/>
  </c:chart>
  <c:spPr>
    <a:ln w="12700">
      <a:solidFill>
        <a:schemeClr val="tx1"/>
      </a:solidFill>
    </a:ln>
  </c:sp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4.10105E-7</cdr:y>
    </cdr:from>
    <cdr:to>
      <cdr:x>1</cdr:x>
      <cdr:y>0.11719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0" y="1"/>
          <a:ext cx="549592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ja-JP" sz="1000" b="1">
              <a:latin typeface="ＭＳ ゴシック" panose="020B0609070205080204" pitchFamily="49" charset="-128"/>
              <a:ea typeface="ＭＳ ゴシック" panose="020B0609070205080204" pitchFamily="49" charset="-128"/>
            </a:rPr>
            <a:t>【</a:t>
          </a:r>
          <a:r>
            <a:rPr lang="ja-JP" altLang="en-US" sz="1000" b="1">
              <a:latin typeface="ＭＳ ゴシック" panose="020B0609070205080204" pitchFamily="49" charset="-128"/>
              <a:ea typeface="ＭＳ ゴシック" panose="020B0609070205080204" pitchFamily="49" charset="-128"/>
            </a:rPr>
            <a:t>健康寿命（日常生活動作が自立している期間）と不健康期間（男性・平成</a:t>
          </a:r>
          <a:r>
            <a:rPr lang="en-US" altLang="ja-JP" sz="1000" b="1">
              <a:latin typeface="ＭＳ ゴシック" panose="020B0609070205080204" pitchFamily="49" charset="-128"/>
              <a:ea typeface="ＭＳ ゴシック" panose="020B0609070205080204" pitchFamily="49" charset="-128"/>
            </a:rPr>
            <a:t>28</a:t>
          </a:r>
          <a:r>
            <a:rPr lang="ja-JP" altLang="en-US" sz="1000" b="1">
              <a:latin typeface="ＭＳ ゴシック" panose="020B0609070205080204" pitchFamily="49" charset="-128"/>
              <a:ea typeface="ＭＳ ゴシック" panose="020B0609070205080204" pitchFamily="49" charset="-128"/>
            </a:rPr>
            <a:t>年）</a:t>
          </a:r>
          <a:r>
            <a:rPr lang="en-US" altLang="ja-JP" sz="1000" b="1">
              <a:latin typeface="ＭＳ ゴシック" panose="020B0609070205080204" pitchFamily="49" charset="-128"/>
              <a:ea typeface="ＭＳ ゴシック" panose="020B0609070205080204" pitchFamily="49" charset="-128"/>
            </a:rPr>
            <a:t>】</a:t>
          </a:r>
          <a:endParaRPr lang="ja-JP" altLang="en-US" sz="1000" b="1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0.10547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0" y="0"/>
          <a:ext cx="549592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ja-JP" sz="1000" b="1"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rPr>
            <a:t>【</a:t>
          </a:r>
          <a:r>
            <a:rPr lang="ja-JP" altLang="ja-JP" sz="1000" b="1"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rPr>
            <a:t>健康寿命（日常生活動作が自立している期間）と不健康期間（</a:t>
          </a:r>
          <a:r>
            <a:rPr lang="ja-JP" altLang="en-US" sz="1000" b="1"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rPr>
            <a:t>女</a:t>
          </a:r>
          <a:r>
            <a:rPr lang="ja-JP" altLang="ja-JP" sz="1000" b="1"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rPr>
            <a:t>性・平成</a:t>
          </a:r>
          <a:r>
            <a:rPr lang="en-US" altLang="ja-JP" sz="1000" b="1"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rPr>
            <a:t>28</a:t>
          </a:r>
          <a:r>
            <a:rPr lang="ja-JP" altLang="ja-JP" sz="1000" b="1"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rPr>
            <a:t>年）</a:t>
          </a:r>
          <a:r>
            <a:rPr lang="en-US" altLang="ja-JP" sz="1000" b="1"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rPr>
            <a:t>】</a:t>
          </a:r>
          <a:endParaRPr lang="ja-JP" altLang="ja-JP" sz="1000" b="1">
            <a:effectLst/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BC538-958A-43A9-8535-FAFF89B9ED73}" type="datetimeFigureOut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889F8-1C32-4057-871F-3B3F02C9C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52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66B1-CE88-423E-BEBD-C7F62C461534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80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2729-EE66-46C1-A86D-2A19935D9CCD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546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3345-D5F7-4F9C-B2F9-A9673C3CC1C7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236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EE4D-0199-40EA-9AC7-AA85BAEE90CD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84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FC3A-EFF8-40E9-853C-A8C750EC683E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63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A9DB-B147-4E2C-B337-FA4C29B1A29B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05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530A0-A134-46A2-804F-3E519CE3DB09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940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197D-32B6-4EEA-A684-4308B2D764B2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83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B4BF-C7CA-49B8-BB93-A20B38EE600E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10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A969-786C-4A9A-BAC1-84C51B06BF98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62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0C68-B549-4875-8E8D-462294A04BD1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54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844CA-A171-486D-841F-0EBBDDA27B6C}" type="datetime1">
              <a:rPr kumimoji="1" lang="ja-JP" altLang="en-US" smtClean="0"/>
              <a:t>2019/11/25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0C322-D5FD-4128-8094-FA2B82A51B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646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92325" y="3135573"/>
            <a:ext cx="9594375" cy="5868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4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『</a:t>
            </a:r>
            <a:r>
              <a:rPr lang="ja-JP" altLang="en-US" sz="24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令和元年度 第１回 大阪府まち・ひと・しごと創生審議会</a:t>
            </a:r>
            <a:r>
              <a:rPr lang="en-US" altLang="ja-JP" sz="24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』 </a:t>
            </a:r>
            <a:r>
              <a:rPr lang="ja-JP" altLang="en-US" sz="24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の振り返り</a:t>
            </a:r>
            <a:endParaRPr lang="ja-JP" altLang="en-US" sz="2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8502555" y="294053"/>
            <a:ext cx="963505" cy="3962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b="1" dirty="0" smtClean="0">
                <a:latin typeface="+mj-ea"/>
                <a:cs typeface="Meiryo UI" panose="020B0604030504040204" pitchFamily="50" charset="-128"/>
              </a:rPr>
              <a:t>資料</a:t>
            </a:r>
            <a:r>
              <a:rPr lang="en-US" altLang="ja-JP" sz="2000" b="1" dirty="0" smtClean="0">
                <a:latin typeface="+mj-ea"/>
                <a:cs typeface="Meiryo UI" panose="020B0604030504040204" pitchFamily="50" charset="-128"/>
              </a:rPr>
              <a:t>1</a:t>
            </a:r>
            <a:endParaRPr lang="ja-JP" altLang="en-US" sz="3200" b="1" dirty="0">
              <a:latin typeface="+mj-ea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1007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⑤観光関係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1067" y="614144"/>
            <a:ext cx="95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外国人</a:t>
            </a:r>
            <a:r>
              <a:rPr lang="ja-JP" altLang="en-US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の声を拾い、施策への反映が</a:t>
            </a:r>
            <a:r>
              <a:rPr lang="ja-JP" altLang="en-US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必要</a:t>
            </a:r>
            <a:endParaRPr kumimoji="1" lang="ja-JP" altLang="en-US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3136" y="1052063"/>
            <a:ext cx="9199728" cy="5198611"/>
          </a:xfrm>
          <a:prstGeom prst="rect">
            <a:avLst/>
          </a:prstGeom>
          <a:ln w="63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大阪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観光局において、来阪外国人旅行者を対象に、府域での動態把握や来阪目的等に係るアンケート調査を交付金事業として実施し、民間事業者の参考となるよう結果を公表している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また、府においても、今年度、宿泊税を活用し、観光施策立案に必要となる調査・研究の中で、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SNS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の投稿内容分析や来阪外国人旅行者に対する観光ニーズ等に係るアンケート調査を実施予定。（現地オンラインアンケートは、欧米豪を対象に実施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調査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結果を踏まえ、多言語表示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案内や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WiFi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整備に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加え、コト消費など新たな観光コンテンツの開発やプロモーションに役立てている。</a:t>
            </a:r>
            <a:endParaRPr lang="ja-JP" altLang="en-US" strike="sngStrike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97754" y="3919449"/>
            <a:ext cx="8583518" cy="2031325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（参考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年度実施予定の観光政策立案に係る調査・研究の概要</a:t>
            </a:r>
            <a:endParaRPr kumimoji="1"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　目的</a:t>
            </a: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・今後の観光振興施策の企画立案等に必要となるデータ収集など、多角的な調査を実施</a:t>
            </a:r>
            <a:endParaRPr kumimoji="1"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　</a:t>
            </a:r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内容</a:t>
            </a:r>
            <a:endParaRPr kumimoji="1"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・旅行者の実態把握</a:t>
            </a:r>
            <a:endParaRPr kumimoji="1"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・観光課題の検証</a:t>
            </a: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・外国人旅行者に関するマーケティング調査</a:t>
            </a:r>
            <a:endParaRPr kumimoji="1"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・受入環境整備の充実に係る調査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20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⑥人口</a:t>
            </a:r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関係（外国人の増加率）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831018"/>
              </p:ext>
            </p:extLst>
          </p:nvPr>
        </p:nvGraphicFramePr>
        <p:xfrm>
          <a:off x="191067" y="1250216"/>
          <a:ext cx="4593543" cy="5572262"/>
        </p:xfrm>
        <a:graphic>
          <a:graphicData uri="http://schemas.openxmlformats.org/drawingml/2006/table">
            <a:tbl>
              <a:tblPr/>
              <a:tblGrid>
                <a:gridCol w="397994">
                  <a:extLst>
                    <a:ext uri="{9D8B030D-6E8A-4147-A177-3AD203B41FA5}">
                      <a16:colId xmlns:a16="http://schemas.microsoft.com/office/drawing/2014/main" val="1788598582"/>
                    </a:ext>
                  </a:extLst>
                </a:gridCol>
                <a:gridCol w="708565">
                  <a:extLst>
                    <a:ext uri="{9D8B030D-6E8A-4147-A177-3AD203B41FA5}">
                      <a16:colId xmlns:a16="http://schemas.microsoft.com/office/drawing/2014/main" val="3341359877"/>
                    </a:ext>
                  </a:extLst>
                </a:gridCol>
                <a:gridCol w="871746">
                  <a:extLst>
                    <a:ext uri="{9D8B030D-6E8A-4147-A177-3AD203B41FA5}">
                      <a16:colId xmlns:a16="http://schemas.microsoft.com/office/drawing/2014/main" val="3208068790"/>
                    </a:ext>
                  </a:extLst>
                </a:gridCol>
                <a:gridCol w="871746">
                  <a:extLst>
                    <a:ext uri="{9D8B030D-6E8A-4147-A177-3AD203B41FA5}">
                      <a16:colId xmlns:a16="http://schemas.microsoft.com/office/drawing/2014/main" val="3801088463"/>
                    </a:ext>
                  </a:extLst>
                </a:gridCol>
                <a:gridCol w="871746">
                  <a:extLst>
                    <a:ext uri="{9D8B030D-6E8A-4147-A177-3AD203B41FA5}">
                      <a16:colId xmlns:a16="http://schemas.microsoft.com/office/drawing/2014/main" val="3319633754"/>
                    </a:ext>
                  </a:extLst>
                </a:gridCol>
                <a:gridCol w="871746">
                  <a:extLst>
                    <a:ext uri="{9D8B030D-6E8A-4147-A177-3AD203B41FA5}">
                      <a16:colId xmlns:a16="http://schemas.microsoft.com/office/drawing/2014/main" val="1431971789"/>
                    </a:ext>
                  </a:extLst>
                </a:gridCol>
              </a:tblGrid>
              <a:tr h="46940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都道府県名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2019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2018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対前年</a:t>
                      </a:r>
                      <a:endParaRPr lang="en-US" altLang="zh-CN" sz="1200" b="1" i="0" u="none" strike="noStrike" dirty="0" smtClean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 fontAlgn="ctr"/>
                      <a:r>
                        <a:rPr lang="zh-CN" altLang="en-US" sz="1200" b="1" i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増加数</a:t>
                      </a:r>
                      <a:endParaRPr lang="zh-CN" altLang="en-US" sz="1100" b="1" i="0" u="none" strike="noStrike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対前年</a:t>
                      </a:r>
                      <a:endParaRPr lang="en-US" altLang="ja-JP" sz="1200" b="1" i="0" u="none" strike="noStrike" dirty="0" smtClean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1200" b="1" i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増加率</a:t>
                      </a:r>
                      <a:endParaRPr lang="ja-JP" altLang="en-US" sz="1200" b="1" i="0" u="none" strike="noStrike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488" marR="4488" marT="4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973593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島根県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8,875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7,689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1,186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15.42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596405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鹿児島県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10,339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8,973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1,366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15.22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061405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熊本県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15,311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13,411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1,900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14.17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702630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北海道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36,061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31,726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4,335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13.66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764110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沖縄県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17,492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15,414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2,078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13.48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7753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宮崎県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6,462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5,699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763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13.39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782503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青森県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5,680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5,039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641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12.72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275798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佐賀県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6,338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5,666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672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11.86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326141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石川県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15,211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13,603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1,608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11.82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645517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滋賀県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29,274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26,547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2,727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10.27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126741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福島県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14,047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12,784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1,263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9.88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498880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富山県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18,262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16,644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1,618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9.72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890157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山形県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7,258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6,646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612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9.21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340458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福井県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14,656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13,428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1,228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9.15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664998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岩手県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7,130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6,550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580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8.85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037037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岐阜県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53,516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49,168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4,348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8.84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874190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岡山県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27,796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25,594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2,202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8.60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018449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香川県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12,467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11,532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935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8.11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017231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19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静岡県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89,341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82,675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6,666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8.06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978861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徳島県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5,998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5,558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440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7.92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983600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21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新潟県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16,792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15,561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1,231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7.91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565214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22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埼玉県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177,095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164,182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12,913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7.87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443855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23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愛知県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253,508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235,320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18,188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7.73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0516441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長野県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35,478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32,965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2,513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7.62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445756"/>
                  </a:ext>
                </a:extLst>
              </a:tr>
            </a:tbl>
          </a:graphicData>
        </a:graphic>
      </p:graphicFrame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471428"/>
              </p:ext>
            </p:extLst>
          </p:nvPr>
        </p:nvGraphicFramePr>
        <p:xfrm>
          <a:off x="5178254" y="1250216"/>
          <a:ext cx="4593543" cy="5359643"/>
        </p:xfrm>
        <a:graphic>
          <a:graphicData uri="http://schemas.openxmlformats.org/drawingml/2006/table">
            <a:tbl>
              <a:tblPr/>
              <a:tblGrid>
                <a:gridCol w="397994">
                  <a:extLst>
                    <a:ext uri="{9D8B030D-6E8A-4147-A177-3AD203B41FA5}">
                      <a16:colId xmlns:a16="http://schemas.microsoft.com/office/drawing/2014/main" val="1788598582"/>
                    </a:ext>
                  </a:extLst>
                </a:gridCol>
                <a:gridCol w="708565">
                  <a:extLst>
                    <a:ext uri="{9D8B030D-6E8A-4147-A177-3AD203B41FA5}">
                      <a16:colId xmlns:a16="http://schemas.microsoft.com/office/drawing/2014/main" val="3341359877"/>
                    </a:ext>
                  </a:extLst>
                </a:gridCol>
                <a:gridCol w="871746">
                  <a:extLst>
                    <a:ext uri="{9D8B030D-6E8A-4147-A177-3AD203B41FA5}">
                      <a16:colId xmlns:a16="http://schemas.microsoft.com/office/drawing/2014/main" val="3208068790"/>
                    </a:ext>
                  </a:extLst>
                </a:gridCol>
                <a:gridCol w="871746">
                  <a:extLst>
                    <a:ext uri="{9D8B030D-6E8A-4147-A177-3AD203B41FA5}">
                      <a16:colId xmlns:a16="http://schemas.microsoft.com/office/drawing/2014/main" val="3801088463"/>
                    </a:ext>
                  </a:extLst>
                </a:gridCol>
                <a:gridCol w="871746">
                  <a:extLst>
                    <a:ext uri="{9D8B030D-6E8A-4147-A177-3AD203B41FA5}">
                      <a16:colId xmlns:a16="http://schemas.microsoft.com/office/drawing/2014/main" val="3319633754"/>
                    </a:ext>
                  </a:extLst>
                </a:gridCol>
                <a:gridCol w="871746">
                  <a:extLst>
                    <a:ext uri="{9D8B030D-6E8A-4147-A177-3AD203B41FA5}">
                      <a16:colId xmlns:a16="http://schemas.microsoft.com/office/drawing/2014/main" val="1431971789"/>
                    </a:ext>
                  </a:extLst>
                </a:gridCol>
              </a:tblGrid>
              <a:tr h="46940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都道府県名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2019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2018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対前年</a:t>
                      </a:r>
                      <a:endParaRPr lang="en-US" altLang="zh-CN" sz="1200" b="1" i="0" u="none" strike="noStrike" dirty="0" smtClean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 fontAlgn="ctr"/>
                      <a:r>
                        <a:rPr lang="zh-CN" altLang="en-US" sz="1200" b="1" i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増加数</a:t>
                      </a:r>
                      <a:endParaRPr lang="zh-CN" altLang="en-US" sz="1100" b="1" i="0" u="none" strike="noStrike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対前年</a:t>
                      </a:r>
                      <a:endParaRPr lang="en-US" altLang="ja-JP" sz="1200" b="1" i="0" u="none" strike="noStrike" dirty="0" smtClean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1200" b="1" i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増加率</a:t>
                      </a:r>
                      <a:endParaRPr lang="ja-JP" altLang="en-US" sz="1200" b="1" i="0" u="none" strike="noStrike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488" marR="4488" marT="4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973593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大分県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12,770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11,876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894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7.53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131436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26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福岡県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76,127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71,036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5,091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7.17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693533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神奈川県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212,567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198,504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14,063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7.08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420260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千葉県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153,505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143,351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10,154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7.08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297993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29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広島県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51,546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48,316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3,230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6.69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7053770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30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鳥取県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4,607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4,329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278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6.42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638298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31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奈良県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12,516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11,765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751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6.38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3323268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32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三重県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50,643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47,671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2,972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6.23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6460931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33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東京都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551,683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521,502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30,181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5.79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562539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34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群馬県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56,597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53,508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3,089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5.77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412456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35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京都府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60,145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56,951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3,194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5.61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675831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36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山口県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16,257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15,407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850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5.52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201376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宮城県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21,183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20,099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1,084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5.39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160276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高知県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4,474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4,257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217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5.10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186547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39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茨城県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65,001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61,918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3,083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4.98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798150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40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大阪府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235,977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225,269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10,708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4.75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235511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41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栃木県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40,658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38,843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1,815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4.67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376437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42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秋田県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3,931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3,760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4.55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0234791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43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兵庫県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108,302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104,056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4,246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4.08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507836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44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山梨県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15,704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15,090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614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4.07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779286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45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和歌山県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6,543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6,326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217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3.43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648314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46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長崎県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10,168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9,857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311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3.16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238518"/>
                  </a:ext>
                </a:extLst>
              </a:tr>
              <a:tr h="21261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47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愛媛県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11,908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11,591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317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2.73 </a:t>
                      </a:r>
                    </a:p>
                  </a:txBody>
                  <a:tcPr marL="4488" marR="4488" marT="4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180864"/>
                  </a:ext>
                </a:extLst>
              </a:tr>
            </a:tbl>
          </a:graphicData>
        </a:graphic>
      </p:graphicFrame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7677150" y="6609859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9649" y="685773"/>
            <a:ext cx="9199728" cy="369332"/>
          </a:xfrm>
          <a:prstGeom prst="rect">
            <a:avLst/>
          </a:prstGeom>
          <a:ln w="63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全ての都道府県で外国人は増加傾向にあり、大阪府は対前年増加率は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4.75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％の状況です。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3072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⑦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市町村別の状況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【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就業率（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15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～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24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歳）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】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3986672"/>
              </p:ext>
            </p:extLst>
          </p:nvPr>
        </p:nvGraphicFramePr>
        <p:xfrm>
          <a:off x="225878" y="801913"/>
          <a:ext cx="10048422" cy="2627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8939433"/>
              </p:ext>
            </p:extLst>
          </p:nvPr>
        </p:nvGraphicFramePr>
        <p:xfrm>
          <a:off x="225878" y="3718831"/>
          <a:ext cx="10048422" cy="3024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43179" y="557334"/>
            <a:ext cx="825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</a:t>
            </a:r>
            <a:r>
              <a:rPr kumimoji="1"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男性</a:t>
            </a:r>
            <a:endParaRPr kumimoji="1" lang="ja-JP" altLang="en-US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8225" y="3456550"/>
            <a:ext cx="85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〇女性</a:t>
            </a:r>
            <a:endParaRPr kumimoji="1" lang="ja-JP" altLang="en-US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584200" y="2362200"/>
            <a:ext cx="90297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84200" y="1749628"/>
            <a:ext cx="1372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大阪府（</a:t>
            </a:r>
            <a:r>
              <a:rPr lang="en-US" altLang="ja-JP" sz="1200" dirty="0">
                <a:solidFill>
                  <a:srgbClr val="FF0000"/>
                </a:solidFill>
              </a:rPr>
              <a:t>31.8</a:t>
            </a:r>
            <a:r>
              <a:rPr kumimoji="1" lang="en-US" altLang="ja-JP" sz="1200" dirty="0" smtClean="0">
                <a:solidFill>
                  <a:srgbClr val="FF0000"/>
                </a:solidFill>
              </a:rPr>
              <a:t>%</a:t>
            </a:r>
            <a:r>
              <a:rPr kumimoji="1" lang="ja-JP" altLang="en-US" sz="1200" dirty="0" smtClean="0">
                <a:solidFill>
                  <a:srgbClr val="FF0000"/>
                </a:solidFill>
              </a:rPr>
              <a:t>）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723900" y="2013927"/>
            <a:ext cx="76200" cy="3355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536879" y="5372000"/>
            <a:ext cx="90297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36879" y="4759428"/>
            <a:ext cx="1372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大阪府（</a:t>
            </a:r>
            <a:r>
              <a:rPr kumimoji="1" lang="en-US" altLang="ja-JP" sz="1200" dirty="0" smtClean="0">
                <a:solidFill>
                  <a:srgbClr val="FF0000"/>
                </a:solidFill>
              </a:rPr>
              <a:t>34.2%</a:t>
            </a:r>
            <a:r>
              <a:rPr kumimoji="1" lang="ja-JP" altLang="en-US" sz="1200" dirty="0" smtClean="0">
                <a:solidFill>
                  <a:srgbClr val="FF0000"/>
                </a:solidFill>
              </a:rPr>
              <a:t>）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676579" y="5036427"/>
            <a:ext cx="76200" cy="3355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124700" y="6611779"/>
            <a:ext cx="2781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u="sng" dirty="0"/>
              <a:t>出典</a:t>
            </a:r>
            <a:r>
              <a:rPr lang="ja-JP" altLang="en-US" sz="1000" u="sng" dirty="0" smtClean="0"/>
              <a:t>：平成</a:t>
            </a:r>
            <a:r>
              <a:rPr lang="en-US" altLang="ja-JP" sz="1000" u="sng" dirty="0" smtClean="0"/>
              <a:t>27</a:t>
            </a:r>
            <a:r>
              <a:rPr lang="ja-JP" altLang="en-US" sz="1000" u="sng" dirty="0" smtClean="0"/>
              <a:t>年国勢調査（総務省）より作成</a:t>
            </a:r>
            <a:endParaRPr kumimoji="1" lang="ja-JP" altLang="en-US" sz="1000" u="sng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745390" y="6321948"/>
            <a:ext cx="2228850" cy="365125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11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49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⑦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市町村</a:t>
            </a:r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別の状況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【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就業率（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25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～</a:t>
            </a:r>
            <a:r>
              <a:rPr lang="en-US" altLang="ja-JP" sz="280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34</a:t>
            </a:r>
            <a:r>
              <a:rPr lang="ja-JP" altLang="en-US" sz="280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歳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】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7478987"/>
              </p:ext>
            </p:extLst>
          </p:nvPr>
        </p:nvGraphicFramePr>
        <p:xfrm>
          <a:off x="171734" y="879327"/>
          <a:ext cx="9848566" cy="3067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9438943"/>
              </p:ext>
            </p:extLst>
          </p:nvPr>
        </p:nvGraphicFramePr>
        <p:xfrm>
          <a:off x="171734" y="4137235"/>
          <a:ext cx="9995848" cy="265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143179" y="557334"/>
            <a:ext cx="825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</a:t>
            </a:r>
            <a:r>
              <a:rPr kumimoji="1"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男性</a:t>
            </a:r>
            <a:endParaRPr kumimoji="1" lang="ja-JP" altLang="en-US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8225" y="3774050"/>
            <a:ext cx="85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〇女性</a:t>
            </a:r>
            <a:endParaRPr kumimoji="1" lang="ja-JP" altLang="en-US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571500" y="1752600"/>
            <a:ext cx="90297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71500" y="1140028"/>
            <a:ext cx="1372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大阪府（</a:t>
            </a:r>
            <a:r>
              <a:rPr kumimoji="1" lang="en-US" altLang="ja-JP" sz="1200" dirty="0" smtClean="0">
                <a:solidFill>
                  <a:srgbClr val="FF0000"/>
                </a:solidFill>
              </a:rPr>
              <a:t>73.0%</a:t>
            </a:r>
            <a:r>
              <a:rPr kumimoji="1" lang="ja-JP" altLang="en-US" sz="1200" dirty="0" smtClean="0">
                <a:solidFill>
                  <a:srgbClr val="FF0000"/>
                </a:solidFill>
              </a:rPr>
              <a:t>）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11200" y="1417027"/>
            <a:ext cx="76200" cy="3355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36879" y="5156100"/>
            <a:ext cx="90297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36879" y="4543528"/>
            <a:ext cx="1372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大阪府（</a:t>
            </a:r>
            <a:r>
              <a:rPr kumimoji="1" lang="en-US" altLang="ja-JP" sz="1200" dirty="0" smtClean="0">
                <a:solidFill>
                  <a:srgbClr val="FF0000"/>
                </a:solidFill>
              </a:rPr>
              <a:t>60.4%</a:t>
            </a:r>
            <a:r>
              <a:rPr kumimoji="1" lang="ja-JP" altLang="en-US" sz="1200" dirty="0" smtClean="0">
                <a:solidFill>
                  <a:srgbClr val="FF0000"/>
                </a:solidFill>
              </a:rPr>
              <a:t>）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 flipV="1">
            <a:off x="676579" y="4820527"/>
            <a:ext cx="76200" cy="3355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7124700" y="6611779"/>
            <a:ext cx="2781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u="sng" dirty="0"/>
              <a:t>出典</a:t>
            </a:r>
            <a:r>
              <a:rPr lang="ja-JP" altLang="en-US" sz="1000" u="sng" dirty="0" smtClean="0"/>
              <a:t>：平成</a:t>
            </a:r>
            <a:r>
              <a:rPr lang="en-US" altLang="ja-JP" sz="1000" u="sng" dirty="0" smtClean="0"/>
              <a:t>27</a:t>
            </a:r>
            <a:r>
              <a:rPr lang="ja-JP" altLang="en-US" sz="1000" u="sng" dirty="0" smtClean="0"/>
              <a:t>年国勢調査（総務省）より作成</a:t>
            </a:r>
            <a:endParaRPr kumimoji="1" lang="ja-JP" altLang="en-US" sz="1000" u="sng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677150" y="6278215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5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069302"/>
              </p:ext>
            </p:extLst>
          </p:nvPr>
        </p:nvGraphicFramePr>
        <p:xfrm>
          <a:off x="114300" y="1634328"/>
          <a:ext cx="9423400" cy="47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⑧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市町村</a:t>
            </a:r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別の状況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【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合計特殊出生率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】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495300" y="3145628"/>
            <a:ext cx="90297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495300" y="2533056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大阪府（</a:t>
            </a:r>
            <a:r>
              <a:rPr lang="en-US" altLang="ja-JP" sz="1200" dirty="0" smtClean="0">
                <a:solidFill>
                  <a:srgbClr val="FF0000"/>
                </a:solidFill>
              </a:rPr>
              <a:t>1.32</a:t>
            </a:r>
            <a:r>
              <a:rPr kumimoji="1" lang="ja-JP" altLang="en-US" sz="1200" dirty="0" smtClean="0">
                <a:solidFill>
                  <a:srgbClr val="FF0000"/>
                </a:solidFill>
              </a:rPr>
              <a:t>）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635000" y="2797355"/>
            <a:ext cx="76200" cy="3355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487060" y="3040140"/>
            <a:ext cx="9029700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818330" y="2456856"/>
            <a:ext cx="109517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srgbClr val="00B050"/>
                </a:solidFill>
              </a:rPr>
              <a:t>全国</a:t>
            </a:r>
            <a:r>
              <a:rPr kumimoji="1" lang="ja-JP" altLang="en-US" sz="1200" dirty="0" smtClean="0">
                <a:solidFill>
                  <a:srgbClr val="00B050"/>
                </a:solidFill>
              </a:rPr>
              <a:t>（</a:t>
            </a:r>
            <a:r>
              <a:rPr lang="en-US" altLang="ja-JP" sz="1200" dirty="0" smtClean="0">
                <a:solidFill>
                  <a:srgbClr val="00B050"/>
                </a:solidFill>
              </a:rPr>
              <a:t>1.38</a:t>
            </a:r>
            <a:r>
              <a:rPr kumimoji="1" lang="ja-JP" altLang="en-US" sz="1200" dirty="0" smtClean="0">
                <a:solidFill>
                  <a:srgbClr val="00B050"/>
                </a:solidFill>
              </a:rPr>
              <a:t>）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1958030" y="2721155"/>
            <a:ext cx="76200" cy="3355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562806" y="6123867"/>
            <a:ext cx="3863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u="sng" dirty="0" smtClean="0"/>
              <a:t>出典：平成</a:t>
            </a:r>
            <a:r>
              <a:rPr lang="en-US" altLang="ja-JP" sz="1000" u="sng" dirty="0" smtClean="0"/>
              <a:t>20</a:t>
            </a:r>
            <a:r>
              <a:rPr lang="ja-JP" altLang="en-US" sz="1000" u="sng" dirty="0" smtClean="0"/>
              <a:t>～</a:t>
            </a:r>
            <a:r>
              <a:rPr lang="en-US" altLang="ja-JP" sz="1000" u="sng" dirty="0" smtClean="0"/>
              <a:t>24</a:t>
            </a:r>
            <a:r>
              <a:rPr lang="ja-JP" altLang="en-US" sz="1000" u="sng" dirty="0" smtClean="0"/>
              <a:t>年人口動態統計（</a:t>
            </a:r>
            <a:r>
              <a:rPr lang="ja-JP" altLang="en-US" sz="1000" u="sng" dirty="0"/>
              <a:t>厚生労働省）</a:t>
            </a:r>
            <a:endParaRPr kumimoji="1" lang="ja-JP" altLang="en-US" sz="1000" u="sng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7677150" y="6473027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9649" y="948562"/>
            <a:ext cx="9199728" cy="646331"/>
          </a:xfrm>
          <a:prstGeom prst="rect">
            <a:avLst/>
          </a:prstGeom>
          <a:ln w="63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豊能町では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1.00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を下回るとともに、その他の多くの市町村において全国平均（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1.38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）を下回った状況です。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0698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⑨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市町村</a:t>
            </a:r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別の状況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【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要介護認定率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】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55391" y="5907276"/>
            <a:ext cx="33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u="sng" dirty="0"/>
              <a:t>出典</a:t>
            </a:r>
            <a:r>
              <a:rPr lang="ja-JP" altLang="en-US" sz="1000" u="sng" dirty="0" smtClean="0"/>
              <a:t>：平成</a:t>
            </a:r>
            <a:r>
              <a:rPr lang="en-US" altLang="ja-JP" sz="1000" u="sng" dirty="0" smtClean="0"/>
              <a:t>29</a:t>
            </a:r>
            <a:r>
              <a:rPr lang="ja-JP" altLang="en-US" sz="1000" u="sng" dirty="0" smtClean="0"/>
              <a:t>年介護事業報告 </a:t>
            </a:r>
            <a:r>
              <a:rPr lang="ja-JP" altLang="en-US" sz="1000" u="sng" dirty="0"/>
              <a:t>（厚生労働省）</a:t>
            </a:r>
            <a:r>
              <a:rPr lang="ja-JP" altLang="en-US" sz="1000" u="sng" dirty="0" smtClean="0"/>
              <a:t>より作成</a:t>
            </a:r>
            <a:endParaRPr kumimoji="1" lang="ja-JP" altLang="en-US" sz="1000" u="sng" dirty="0"/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66429"/>
              </p:ext>
            </p:extLst>
          </p:nvPr>
        </p:nvGraphicFramePr>
        <p:xfrm>
          <a:off x="143178" y="2319479"/>
          <a:ext cx="10201825" cy="3587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89649" y="1044098"/>
            <a:ext cx="9199728" cy="646331"/>
          </a:xfrm>
          <a:prstGeom prst="rect">
            <a:avLst/>
          </a:prstGeom>
          <a:ln w="63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大阪市、貝塚市、泉佐野市が高い値を示しており、また、ほぼ全ての市町村において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10%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を超える状況となっています。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98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⑩健康寿命について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4716" y="643718"/>
            <a:ext cx="784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健康寿命に関する分析（エリア別や健康寿命延伸の要因分析）について</a:t>
            </a:r>
            <a:endParaRPr kumimoji="1" lang="ja-JP" altLang="en-US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4648" y="1105466"/>
            <a:ext cx="9199728" cy="5109091"/>
          </a:xfrm>
          <a:prstGeom prst="rect">
            <a:avLst/>
          </a:prstGeom>
          <a:ln w="63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健康寿命のエリア別の状況については、次ページのとおりです。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・府内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市町村の健康寿命をみると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、市町村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に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おける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健康寿命の差が生じて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います。</a:t>
            </a: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・市町村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における健康格差の縮小に向けて、市町村の健康指標や健康課題（けんしんの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受診率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等）に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応じた</a:t>
            </a: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効果的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な取組みが必要です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世代によって健康課題が異なることから、エリア別の分析・対応、健康寿命延伸の要因分析は行っておりません。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大阪府では府民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の「健康寿命の延伸」と「健康格差の縮小」をめざし、健康寿命延伸プロジェクトとして、キャッチコピー「健活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」を活用した健康気運の醸成や、ライフステージに応じた大学、医療保険者などとの連携・協働のもと、若い世代にはヘルスリテラシーの向上、働く世代には健康経営の推進などに取り組んでいるところです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大かっこ 2"/>
          <p:cNvSpPr/>
          <p:nvPr/>
        </p:nvSpPr>
        <p:spPr>
          <a:xfrm>
            <a:off x="568562" y="1422211"/>
            <a:ext cx="8851900" cy="647700"/>
          </a:xfrm>
          <a:prstGeom prst="bracket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1912" y="2291380"/>
            <a:ext cx="8585200" cy="1200329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参考：健康寿命の算出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・市町村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の健康寿命は、介護認定者数から市町村単位で算出できる「日常生活動作が自立している期間」を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用い、同様の方法で算出した大阪府の健康寿命は男性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78.4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歳、女性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82.7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歳です。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（府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の健康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寿命としては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、多くの都道府県と同様に、国民生活基礎調査の結果から算出する「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日常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生活に制限のない期間」を用いて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いる。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算出方法が異なるため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、両者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で数値が異なっている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。）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人口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1.2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万人未満の市町村は、精度が十分ではないため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、参考値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408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7501682"/>
              </p:ext>
            </p:extLst>
          </p:nvPr>
        </p:nvGraphicFramePr>
        <p:xfrm>
          <a:off x="132051" y="66675"/>
          <a:ext cx="9641896" cy="328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784845"/>
              </p:ext>
            </p:extLst>
          </p:nvPr>
        </p:nvGraphicFramePr>
        <p:xfrm>
          <a:off x="132052" y="3429000"/>
          <a:ext cx="9641895" cy="3320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7956689" y="489569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※</a:t>
            </a:r>
            <a:r>
              <a:rPr kumimoji="1" lang="ja-JP" altLang="en-US" sz="900" dirty="0" smtClean="0"/>
              <a:t>□の健康寿命は参考値</a:t>
            </a:r>
            <a:endParaRPr kumimoji="1" lang="en-US" altLang="ja-JP" sz="900" dirty="0" smtClean="0"/>
          </a:p>
          <a:p>
            <a:r>
              <a:rPr kumimoji="1" lang="ja-JP" altLang="en-US" sz="900" dirty="0" smtClean="0"/>
              <a:t>（人口</a:t>
            </a:r>
            <a:r>
              <a:rPr kumimoji="1" lang="en-US" altLang="ja-JP" sz="900" dirty="0" smtClean="0"/>
              <a:t>1.2</a:t>
            </a:r>
            <a:r>
              <a:rPr kumimoji="1" lang="ja-JP" altLang="en-US" sz="900" dirty="0" smtClean="0"/>
              <a:t>万人</a:t>
            </a:r>
            <a:r>
              <a:rPr lang="ja-JP" altLang="en-US" sz="900" dirty="0" smtClean="0"/>
              <a:t>未満の市町村）</a:t>
            </a:r>
            <a:endParaRPr kumimoji="1" lang="ja-JP" altLang="en-US" sz="9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65936" y="3809712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※</a:t>
            </a:r>
            <a:r>
              <a:rPr kumimoji="1" lang="ja-JP" altLang="en-US" sz="900" dirty="0" smtClean="0"/>
              <a:t>□の健康寿命は参考値</a:t>
            </a:r>
            <a:endParaRPr kumimoji="1" lang="en-US" altLang="ja-JP" sz="900" dirty="0" smtClean="0"/>
          </a:p>
          <a:p>
            <a:r>
              <a:rPr kumimoji="1" lang="ja-JP" altLang="en-US" sz="900" dirty="0" smtClean="0"/>
              <a:t>（人口</a:t>
            </a:r>
            <a:r>
              <a:rPr kumimoji="1" lang="en-US" altLang="ja-JP" sz="900" dirty="0" smtClean="0"/>
              <a:t>1.2</a:t>
            </a:r>
            <a:r>
              <a:rPr kumimoji="1" lang="ja-JP" altLang="en-US" sz="900" dirty="0" smtClean="0"/>
              <a:t>万人</a:t>
            </a:r>
            <a:r>
              <a:rPr lang="ja-JP" altLang="en-US" sz="900" dirty="0" smtClean="0"/>
              <a:t>未満の市町村）</a:t>
            </a:r>
            <a:endParaRPr kumimoji="1" lang="ja-JP" altLang="en-US" sz="9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545097" y="6492875"/>
            <a:ext cx="2228850" cy="365125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16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16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-267669" y="4417777"/>
            <a:ext cx="4431346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68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◎悪性新生物の年齢調整死亡率</a:t>
            </a:r>
            <a:r>
              <a:rPr kumimoji="0" lang="en-US" altLang="ja-JP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(75</a:t>
            </a:r>
            <a:r>
              <a:rPr kumimoji="0" lang="ja-JP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歳未満・人口</a:t>
            </a:r>
            <a:r>
              <a:rPr kumimoji="0" lang="en-US" altLang="ja-JP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10</a:t>
            </a:r>
            <a:r>
              <a:rPr kumimoji="0" lang="ja-JP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万人対</a:t>
            </a:r>
            <a:r>
              <a:rPr kumimoji="0" lang="en-US" altLang="ja-JP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)</a:t>
            </a:r>
          </a:p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　と都道府県順位</a:t>
            </a:r>
            <a:r>
              <a:rPr kumimoji="0" lang="en-US" altLang="ja-JP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(</a:t>
            </a:r>
            <a:r>
              <a:rPr kumimoji="0" lang="ja-JP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平成</a:t>
            </a:r>
            <a:r>
              <a:rPr kumimoji="0" lang="en-US" altLang="ja-JP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27</a:t>
            </a:r>
            <a:r>
              <a:rPr kumimoji="0" lang="ja-JP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年</a:t>
            </a:r>
            <a:r>
              <a:rPr kumimoji="0" lang="en-US" altLang="ja-JP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)</a:t>
            </a:r>
            <a:endParaRPr kumimoji="0" lang="en-US" altLang="ja-JP" sz="900" dirty="0"/>
          </a:p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9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9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9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9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出典：国立がん研究センターがん情報サービス「がん登録・統計」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598392" y="6492875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4592" y="839171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b="1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主要</a:t>
            </a: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死因別の割合（平成</a:t>
            </a:r>
            <a:r>
              <a:rPr lang="en-US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27</a:t>
            </a: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年・大阪府）</a:t>
            </a:r>
            <a:endParaRPr lang="ja-JP" altLang="ja-JP" sz="28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29" name="図 2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" y="1366488"/>
            <a:ext cx="4109085" cy="187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テキスト ボックス 1" title="出典：人口動態統計特殊報告（厚生労働省）"/>
          <p:cNvSpPr txBox="1">
            <a:spLocks/>
          </p:cNvSpPr>
          <p:nvPr/>
        </p:nvSpPr>
        <p:spPr>
          <a:xfrm>
            <a:off x="1856722" y="3588036"/>
            <a:ext cx="2306955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330" indent="-100330">
              <a:lnSpc>
                <a:spcPts val="900"/>
              </a:lnSpc>
              <a:spcAft>
                <a:spcPts val="0"/>
              </a:spcAft>
            </a:pPr>
            <a:r>
              <a:rPr lang="ja-JP" sz="9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出典：人口動態統計特殊報告（厚生労働省）</a:t>
            </a:r>
            <a:endParaRPr lang="ja-JP" sz="120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31" name="正方形/長方形 30"/>
          <p:cNvSpPr>
            <a:spLocks/>
          </p:cNvSpPr>
          <p:nvPr/>
        </p:nvSpPr>
        <p:spPr>
          <a:xfrm>
            <a:off x="54592" y="590519"/>
            <a:ext cx="4305300" cy="36769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07906"/>
              </p:ext>
            </p:extLst>
          </p:nvPr>
        </p:nvGraphicFramePr>
        <p:xfrm>
          <a:off x="646730" y="4939430"/>
          <a:ext cx="2968625" cy="943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240">
                  <a:extLst>
                    <a:ext uri="{9D8B030D-6E8A-4147-A177-3AD203B41FA5}">
                      <a16:colId xmlns:a16="http://schemas.microsoft.com/office/drawing/2014/main" val="1142959040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149339289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646130718"/>
                    </a:ext>
                  </a:extLst>
                </a:gridCol>
                <a:gridCol w="450215">
                  <a:extLst>
                    <a:ext uri="{9D8B030D-6E8A-4147-A177-3AD203B41FA5}">
                      <a16:colId xmlns:a16="http://schemas.microsoft.com/office/drawing/2014/main" val="1522143364"/>
                    </a:ext>
                  </a:extLst>
                </a:gridCol>
                <a:gridCol w="513715">
                  <a:extLst>
                    <a:ext uri="{9D8B030D-6E8A-4147-A177-3AD203B41FA5}">
                      <a16:colId xmlns:a16="http://schemas.microsoft.com/office/drawing/2014/main" val="2848313080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3541798597"/>
                    </a:ext>
                  </a:extLst>
                </a:gridCol>
              </a:tblGrid>
              <a:tr h="31423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 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900" kern="100">
                          <a:effectLst/>
                        </a:rPr>
                        <a:t>男性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900" kern="100">
                          <a:effectLst/>
                        </a:rPr>
                        <a:t>女性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900" kern="100">
                          <a:effectLst/>
                        </a:rPr>
                        <a:t>計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2034059347"/>
                  </a:ext>
                </a:extLst>
              </a:tr>
              <a:tr h="31459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900" kern="100">
                          <a:effectLst/>
                        </a:rPr>
                        <a:t>全国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 99.0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 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58.8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 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78.0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2510528246"/>
                  </a:ext>
                </a:extLst>
              </a:tr>
              <a:tr h="31459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900" kern="100">
                          <a:effectLst/>
                        </a:rPr>
                        <a:t>大阪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109.5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900" kern="100">
                          <a:effectLst/>
                        </a:rPr>
                        <a:t>（</a:t>
                      </a:r>
                      <a:r>
                        <a:rPr lang="en-US" sz="900" kern="100">
                          <a:effectLst/>
                        </a:rPr>
                        <a:t>43</a:t>
                      </a:r>
                      <a:r>
                        <a:rPr lang="ja-JP" sz="900" kern="100">
                          <a:effectLst/>
                        </a:rPr>
                        <a:t>位）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62.0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900" kern="100">
                          <a:effectLst/>
                        </a:rPr>
                        <a:t>（</a:t>
                      </a:r>
                      <a:r>
                        <a:rPr lang="en-US" sz="900" kern="100">
                          <a:effectLst/>
                        </a:rPr>
                        <a:t>41</a:t>
                      </a:r>
                      <a:r>
                        <a:rPr lang="ja-JP" sz="900" kern="100">
                          <a:effectLst/>
                        </a:rPr>
                        <a:t>位）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84.4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2519324327"/>
                  </a:ext>
                </a:extLst>
              </a:tr>
            </a:tbl>
          </a:graphicData>
        </a:graphic>
      </p:graphicFrame>
      <p:sp>
        <p:nvSpPr>
          <p:cNvPr id="34" name="正方形/長方形 33"/>
          <p:cNvSpPr>
            <a:spLocks/>
          </p:cNvSpPr>
          <p:nvPr/>
        </p:nvSpPr>
        <p:spPr>
          <a:xfrm>
            <a:off x="54592" y="4267486"/>
            <a:ext cx="4305300" cy="25495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031405" y="78270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b="1" dirty="0" smtClean="0">
                <a:solidFill>
                  <a:srgbClr val="00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◎</a:t>
            </a:r>
            <a:r>
              <a:rPr lang="ja-JP" altLang="ja-JP" b="1" dirty="0" smtClean="0">
                <a:solidFill>
                  <a:srgbClr val="00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二次</a:t>
            </a:r>
            <a:r>
              <a:rPr lang="ja-JP" altLang="ja-JP" b="1" dirty="0">
                <a:solidFill>
                  <a:srgbClr val="00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医療圏別、</a:t>
            </a:r>
            <a:r>
              <a:rPr lang="en-US" altLang="ja-JP" b="1" dirty="0">
                <a:solidFill>
                  <a:srgbClr val="00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75</a:t>
            </a:r>
            <a:r>
              <a:rPr lang="ja-JP" altLang="ja-JP" b="1" dirty="0">
                <a:solidFill>
                  <a:srgbClr val="00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歳未満年齢調整</a:t>
            </a:r>
            <a:r>
              <a:rPr lang="ja-JP" altLang="ja-JP" b="1" dirty="0" smtClean="0">
                <a:solidFill>
                  <a:srgbClr val="00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り患率</a:t>
            </a:r>
            <a:endParaRPr lang="en-US" altLang="ja-JP" b="1" dirty="0" smtClean="0">
              <a:solidFill>
                <a:srgbClr val="000000"/>
              </a:solidFill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ja-JP" altLang="en-US" b="1" dirty="0">
                <a:solidFill>
                  <a:srgbClr val="00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　</a:t>
            </a:r>
            <a:r>
              <a:rPr lang="ja-JP" altLang="ja-JP" b="1" dirty="0" smtClean="0">
                <a:solidFill>
                  <a:srgbClr val="00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（</a:t>
            </a:r>
            <a:r>
              <a:rPr lang="ja-JP" altLang="ja-JP" b="1" dirty="0">
                <a:solidFill>
                  <a:srgbClr val="00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進行がん）と死亡率（全がん）</a:t>
            </a:r>
            <a:endParaRPr lang="ja-JP" altLang="en-US" dirty="0"/>
          </a:p>
        </p:txBody>
      </p:sp>
      <p:pic>
        <p:nvPicPr>
          <p:cNvPr id="36" name="図 35" title="二次医療圏別、年齢調整り患率と死亡率（全がん・75歳未満）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8" y="1364584"/>
            <a:ext cx="5341304" cy="4319905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5718425" y="5882862"/>
            <a:ext cx="36728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  <a:spcAft>
                <a:spcPts val="0"/>
              </a:spcAft>
            </a:pPr>
            <a:r>
              <a:rPr lang="ja-JP" altLang="ja-JP" sz="16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出典：大阪府がん登録、人口動態統計</a:t>
            </a:r>
            <a:endParaRPr lang="ja-JP" altLang="ja-JP" sz="28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38" name="テキスト ボックス 1" descr="り患 ： 2008（H20）～2012（H24）、死亡 ： 2012（H24）～2016（H28）" title="り患 ： 2008（H20）～2012（H24）、死亡 ： 2012（H24）～2016（H28）"/>
          <p:cNvSpPr txBox="1"/>
          <p:nvPr/>
        </p:nvSpPr>
        <p:spPr>
          <a:xfrm>
            <a:off x="6398242" y="6202881"/>
            <a:ext cx="2219325" cy="3435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ts val="1000"/>
              </a:lnSpc>
              <a:spcAft>
                <a:spcPts val="0"/>
              </a:spcAft>
            </a:pPr>
            <a:r>
              <a:rPr lang="ja-JP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り患 ：</a:t>
            </a:r>
            <a:r>
              <a:rPr lang="en-US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 2008</a:t>
            </a:r>
            <a:r>
              <a:rPr lang="ja-JP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（</a:t>
            </a:r>
            <a:r>
              <a:rPr lang="en-US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H20</a:t>
            </a:r>
            <a:r>
              <a:rPr lang="ja-JP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）～</a:t>
            </a:r>
            <a:r>
              <a:rPr lang="en-US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2012</a:t>
            </a:r>
            <a:r>
              <a:rPr lang="ja-JP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（</a:t>
            </a:r>
            <a:r>
              <a:rPr lang="en-US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H24</a:t>
            </a:r>
            <a:r>
              <a:rPr lang="ja-JP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）</a:t>
            </a:r>
            <a:endParaRPr lang="ja-JP" sz="120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>
              <a:lnSpc>
                <a:spcPts val="1000"/>
              </a:lnSpc>
              <a:spcAft>
                <a:spcPts val="0"/>
              </a:spcAft>
            </a:pPr>
            <a:r>
              <a:rPr lang="ja-JP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死亡 ： </a:t>
            </a:r>
            <a:r>
              <a:rPr lang="en-US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2012</a:t>
            </a:r>
            <a:r>
              <a:rPr lang="ja-JP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（</a:t>
            </a:r>
            <a:r>
              <a:rPr lang="en-US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H24</a:t>
            </a:r>
            <a:r>
              <a:rPr lang="ja-JP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）～</a:t>
            </a:r>
            <a:r>
              <a:rPr lang="en-US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2016</a:t>
            </a:r>
            <a:r>
              <a:rPr lang="ja-JP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（</a:t>
            </a:r>
            <a:r>
              <a:rPr lang="en-US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H28</a:t>
            </a:r>
            <a:r>
              <a:rPr lang="ja-JP" sz="1000" kern="120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）</a:t>
            </a:r>
            <a:endParaRPr lang="ja-JP" sz="120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39" name="正方形/長方形 38"/>
          <p:cNvSpPr>
            <a:spLocks/>
          </p:cNvSpPr>
          <p:nvPr/>
        </p:nvSpPr>
        <p:spPr>
          <a:xfrm>
            <a:off x="4359892" y="590519"/>
            <a:ext cx="5467350" cy="622649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主要死因別割合・がん死亡率などについて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919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702334"/>
            <a:ext cx="7721600" cy="2942303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⑪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市町村</a:t>
            </a:r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別の状況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【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特定検診受診率・特定保健指導実施率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】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769826"/>
            <a:ext cx="7658100" cy="291810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43178" y="534778"/>
            <a:ext cx="4809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</a:t>
            </a:r>
            <a:r>
              <a:rPr kumimoji="1"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特定検診受診率（平成</a:t>
            </a:r>
            <a:r>
              <a:rPr kumimoji="1" lang="en-US" altLang="ja-JP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29</a:t>
            </a:r>
            <a:r>
              <a:rPr kumimoji="1"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年・大阪府内市町村国保）</a:t>
            </a:r>
            <a:endParaRPr kumimoji="1" lang="ja-JP" altLang="en-US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3178" y="3703869"/>
            <a:ext cx="543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</a:t>
            </a:r>
            <a:r>
              <a:rPr kumimoji="1"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特定保健指導実施率（平成</a:t>
            </a:r>
            <a:r>
              <a:rPr kumimoji="1" lang="en-US" altLang="ja-JP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29</a:t>
            </a:r>
            <a:r>
              <a:rPr kumimoji="1"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年・大阪府内市町村国保）</a:t>
            </a:r>
            <a:endParaRPr kumimoji="1" lang="ja-JP" altLang="en-US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43706" y="6632211"/>
            <a:ext cx="3863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u="sng" dirty="0"/>
              <a:t>出典：特定健康診査・特定保健指導の実施状況（厚生労働省）</a:t>
            </a:r>
            <a:endParaRPr kumimoji="1" lang="ja-JP" altLang="en-US" sz="1000" u="sng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677150" y="6322807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4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251974"/>
              </p:ext>
            </p:extLst>
          </p:nvPr>
        </p:nvGraphicFramePr>
        <p:xfrm>
          <a:off x="171854" y="267767"/>
          <a:ext cx="9635317" cy="64094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352">
                  <a:extLst>
                    <a:ext uri="{9D8B030D-6E8A-4147-A177-3AD203B41FA5}">
                      <a16:colId xmlns:a16="http://schemas.microsoft.com/office/drawing/2014/main" val="759277251"/>
                    </a:ext>
                  </a:extLst>
                </a:gridCol>
                <a:gridCol w="4544705">
                  <a:extLst>
                    <a:ext uri="{9D8B030D-6E8A-4147-A177-3AD203B41FA5}">
                      <a16:colId xmlns:a16="http://schemas.microsoft.com/office/drawing/2014/main" val="1573808691"/>
                    </a:ext>
                  </a:extLst>
                </a:gridCol>
                <a:gridCol w="4689260">
                  <a:extLst>
                    <a:ext uri="{9D8B030D-6E8A-4147-A177-3AD203B41FA5}">
                      <a16:colId xmlns:a16="http://schemas.microsoft.com/office/drawing/2014/main" val="297260343"/>
                    </a:ext>
                  </a:extLst>
                </a:gridCol>
              </a:tblGrid>
              <a:tr h="434803"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主なご意見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対応案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993292"/>
                  </a:ext>
                </a:extLst>
              </a:tr>
              <a:tr h="334109">
                <a:tc rowSpan="8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デ｜タ</a:t>
                      </a:r>
                      <a:endParaRPr kumimoji="1" lang="en-US" altLang="ja-JP" sz="140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就業年齢と出生率の関係などの分析が必要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①子どもが欲しくない（持てない）理由の府調査結果（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P.2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4173836"/>
                  </a:ext>
                </a:extLst>
              </a:tr>
              <a:tr h="334109">
                <a:tc vMerge="1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教員の人事異動の制度を確認したい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②市町村間の教員の人事交流について（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P.3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6064360"/>
                  </a:ext>
                </a:extLst>
              </a:tr>
              <a:tr h="33410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チャレンジテストの結果を確認したい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③平成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30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年度中学生チャレンジテストの結果　（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P.4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～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8848210"/>
                  </a:ext>
                </a:extLst>
              </a:tr>
              <a:tr h="334109">
                <a:tc vMerge="1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業種ごとの伸びや、地域経済への貢献状況の分析が必要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④業種別の事業所数・従業員数（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P.7,8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4412"/>
                  </a:ext>
                </a:extLst>
              </a:tr>
              <a:tr h="33410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外国人の声を拾い、施策への反映が必要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⑤来阪外国人旅行者に対するアンケート調査について（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P.9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4449675"/>
                  </a:ext>
                </a:extLst>
              </a:tr>
              <a:tr h="33410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大阪の外国人の増加率を確認したい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⑥外国人の増加率について（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P.10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355298"/>
                  </a:ext>
                </a:extLst>
              </a:tr>
              <a:tr h="33410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市町村レベルでのデータ整理も必要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⑦就業率（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P.11,12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）、 ⑧合計特殊出生率（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P.13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）、</a:t>
                      </a:r>
                      <a:endParaRPr kumimoji="1" lang="en-US" altLang="ja-JP" sz="140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⑨要介護認定率（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P.14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5880521"/>
                  </a:ext>
                </a:extLst>
              </a:tr>
              <a:tr h="33410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健康寿命のエリアごとの把握や、伸びなどの要因分析はあるか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⑩市町村別の健康寿命と不健康期間の結果（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P.15,16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en-US" altLang="ja-JP" sz="140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⑪特定検診・がん受診率（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P.17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～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22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6019033"/>
                  </a:ext>
                </a:extLst>
              </a:tr>
              <a:tr h="334109">
                <a:tc rowSpan="3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取組内容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就職氷河期世代への対応も検討をお願い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第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期総合戦略の基本的方向（戦略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P.27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）に、就職氷河期世代への取組を記載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323870"/>
                  </a:ext>
                </a:extLst>
              </a:tr>
              <a:tr h="334109">
                <a:tc vMerge="1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家族と病院の連携などの文言も入ると良い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「地域包括ケアシステム」（戦略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P.41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）の中で、家族も含めた地域での支援体制の構築を進めているところ。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1243269"/>
                  </a:ext>
                </a:extLst>
              </a:tr>
              <a:tr h="334109">
                <a:tc vMerge="1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市町村ではできないような企業誘致、企業家支援など、府として比重を置くべきところを示してはどうか。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交付金事業の活用にもれなく対応させるとともに、市町村の総合戦略との関連性を持たせるため、総合戦略では網羅的に記載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5830576"/>
                  </a:ext>
                </a:extLst>
              </a:tr>
              <a:tr h="334109">
                <a:tc rowSpan="3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KP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健康寿命について、第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期総合戦略の目標での位置づけを検討すべき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第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期総合戦略では、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Ⅱ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③の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KPI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を健康医療の行政計画に掲げる目標「健康寿命の２歳延伸（目標年度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2024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年度）」に変更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9709863"/>
                  </a:ext>
                </a:extLst>
              </a:tr>
              <a:tr h="348212">
                <a:tc vMerge="1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東京圏への転出超過だけでなく、大阪の社会増減を示す指標が必要では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第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期総合戦略では、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Ⅲ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⑥の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KPI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に「転出超過率（対全国）」を追加設定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608699"/>
                  </a:ext>
                </a:extLst>
              </a:tr>
              <a:tr h="375962">
                <a:tc vMerge="1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各事業の指標と戦略本体の指標の関連性の整理が必要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第２期総合戦略では、各事業と総合戦略の指標の関連性を持たせるため、</a:t>
                      </a:r>
                      <a:r>
                        <a:rPr kumimoji="1" lang="en-US" altLang="ja-JP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KPI</a:t>
                      </a:r>
                      <a:r>
                        <a:rPr kumimoji="1" lang="ja-JP" altLang="en-US" sz="14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の追加・変更を検討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2550303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578321" y="6593505"/>
            <a:ext cx="2228850" cy="365125"/>
          </a:xfrm>
        </p:spPr>
        <p:txBody>
          <a:bodyPr/>
          <a:lstStyle/>
          <a:p>
            <a:fld id="{0690C322-D5FD-4128-8094-FA2B82A51BFF}" type="slidenum">
              <a:rPr kumimoji="1" lang="ja-JP" altLang="en-US" smtClean="0">
                <a:solidFill>
                  <a:schemeClr val="tx1"/>
                </a:solidFill>
              </a:rPr>
              <a:t>1</a:t>
            </a:fld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78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⑪市町村</a:t>
            </a:r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別の状況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【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がん検診受診率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】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3178" y="534778"/>
            <a:ext cx="4809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</a:t>
            </a:r>
            <a:r>
              <a:rPr lang="ja-JP" altLang="en-US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がん検診（胃がん）の受診率（平成</a:t>
            </a:r>
            <a:r>
              <a:rPr lang="en-US" altLang="ja-JP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29</a:t>
            </a:r>
            <a:r>
              <a:rPr lang="ja-JP" altLang="en-US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年）</a:t>
            </a:r>
            <a:endParaRPr kumimoji="1" lang="ja-JP" altLang="en-US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3178" y="3703869"/>
            <a:ext cx="543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</a:t>
            </a:r>
            <a:r>
              <a:rPr lang="ja-JP" altLang="en-US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がん検診（大腸がん）の受診率（平成</a:t>
            </a:r>
            <a:r>
              <a:rPr lang="en-US" altLang="ja-JP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29</a:t>
            </a:r>
            <a:r>
              <a:rPr lang="ja-JP" altLang="en-US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年）</a:t>
            </a:r>
            <a:endParaRPr kumimoji="1" lang="ja-JP" altLang="en-US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03498" y="6611779"/>
            <a:ext cx="3863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u="sng" dirty="0"/>
              <a:t>出典：地域保健・健康増進事業報告（厚生労働省）</a:t>
            </a:r>
            <a:endParaRPr kumimoji="1" lang="ja-JP" altLang="en-US" sz="1000" u="sng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83" y="890902"/>
            <a:ext cx="7382178" cy="281296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39" y="3860800"/>
            <a:ext cx="7273122" cy="277141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2204" y="1793961"/>
            <a:ext cx="2654345" cy="1015663"/>
          </a:xfrm>
          <a:prstGeom prst="rect">
            <a:avLst/>
          </a:prstGeom>
          <a:noFill/>
          <a:ln w="31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胃がん検診受診率は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歳～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69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歳を対象として、以下の方法により算定されています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受診率＝（前年度の受診者数＋当該年度の受診者数－２年連続の受診者数）／（当該年度の対象者数）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×100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204" y="4823759"/>
            <a:ext cx="2654345" cy="707886"/>
          </a:xfrm>
          <a:prstGeom prst="rect">
            <a:avLst/>
          </a:prstGeom>
          <a:noFill/>
          <a:ln w="31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大腸がん検診受診率は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歳～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69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歳を対象として、以下の方法により算定されています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受診率＝（受診者数／対象者数）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×100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66227" y="6562543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83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⑪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市町村</a:t>
            </a:r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別の状況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【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がん検診受診率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】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3178" y="534778"/>
            <a:ext cx="4809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</a:t>
            </a:r>
            <a:r>
              <a:rPr lang="ja-JP" altLang="en-US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がん検診（肺がん）の受診率（平成</a:t>
            </a:r>
            <a:r>
              <a:rPr lang="en-US" altLang="ja-JP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29</a:t>
            </a:r>
            <a:r>
              <a:rPr lang="ja-JP" altLang="en-US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年）</a:t>
            </a:r>
            <a:endParaRPr kumimoji="1" lang="ja-JP" altLang="en-US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3178" y="3608333"/>
            <a:ext cx="543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</a:t>
            </a:r>
            <a:r>
              <a:rPr lang="ja-JP" altLang="en-US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がん検診（乳がん）の受診率（平成</a:t>
            </a:r>
            <a:r>
              <a:rPr lang="en-US" altLang="ja-JP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29</a:t>
            </a:r>
            <a:r>
              <a:rPr lang="ja-JP" altLang="en-US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年）</a:t>
            </a:r>
            <a:endParaRPr kumimoji="1" lang="ja-JP" altLang="en-US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88788" y="6656053"/>
            <a:ext cx="3863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u="sng" dirty="0"/>
              <a:t>出典：地域保健・健康増進事業報告（厚生労働省）</a:t>
            </a:r>
            <a:endParaRPr kumimoji="1" lang="ja-JP" altLang="en-US" sz="1000" u="sng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50" y="674598"/>
            <a:ext cx="7676979" cy="29253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49" y="3821772"/>
            <a:ext cx="7676979" cy="29253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2204" y="1793961"/>
            <a:ext cx="2654345" cy="707886"/>
          </a:xfrm>
          <a:prstGeom prst="rect">
            <a:avLst/>
          </a:prstGeom>
          <a:noFill/>
          <a:ln w="31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肺がん検診受診率は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歳～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69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歳を対象として、以下の方法により算定されています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受診率＝（受診者数／対象者数）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×100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204" y="4823759"/>
            <a:ext cx="2654345" cy="1015663"/>
          </a:xfrm>
          <a:prstGeom prst="rect">
            <a:avLst/>
          </a:prstGeom>
          <a:noFill/>
          <a:ln w="31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乳がん検診受診率は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歳～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69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歳を対象として、以下の方法により算定されています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受診率＝（前年度の受診者数＋当該年度の受診者数－２年連続の受診者数）／（当該年度の対象者数）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×100</a:t>
            </a: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516071" y="6537149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20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05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⑪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市町村</a:t>
            </a:r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別の状況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【</a:t>
            </a:r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がん検診受診率</a:t>
            </a:r>
            <a:r>
              <a:rPr lang="en-US" altLang="ja-JP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】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3178" y="1252233"/>
            <a:ext cx="4809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</a:t>
            </a:r>
            <a:r>
              <a:rPr lang="ja-JP" altLang="en-US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がん検診（子宮頸がん）の受診率（平成</a:t>
            </a:r>
            <a:r>
              <a:rPr lang="en-US" altLang="ja-JP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29</a:t>
            </a:r>
            <a:r>
              <a:rPr lang="ja-JP" altLang="en-US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年）</a:t>
            </a:r>
            <a:endParaRPr kumimoji="1" lang="ja-JP" altLang="en-US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29506" y="5702556"/>
            <a:ext cx="3863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u="sng" dirty="0"/>
              <a:t>出典：地域保健・健康増進事業報告（厚生労働省）</a:t>
            </a:r>
            <a:endParaRPr kumimoji="1" lang="ja-JP" altLang="en-US" sz="1000" u="sng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61" y="2165776"/>
            <a:ext cx="7691975" cy="293101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8136" y="2854443"/>
            <a:ext cx="2548089" cy="861774"/>
          </a:xfrm>
          <a:prstGeom prst="rect">
            <a:avLst/>
          </a:prstGeom>
          <a:noFill/>
          <a:ln w="31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子宮頸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がん検診受診率は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歳～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69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歳を対象として、以下の方法により算定されています。</a:t>
            </a:r>
          </a:p>
          <a:p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受診率＝（前年度の受診者数＋当該年度の受診者数－２年連続の受診者数）／（当該年度の対象者数）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×100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47028" y="6492875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21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14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0"/>
            <a:ext cx="99060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がん検診受診率向上に向け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取組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7422" y="545907"/>
            <a:ext cx="9594376" cy="15696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第３次大阪健康増進計画（平成</a:t>
            </a:r>
            <a:r>
              <a:rPr kumimoji="1" lang="en-US" altLang="ja-JP" sz="1600" b="1" dirty="0" smtClean="0"/>
              <a:t>30</a:t>
            </a:r>
            <a:r>
              <a:rPr kumimoji="1" lang="ja-JP" altLang="en-US" sz="1600" b="1" dirty="0" smtClean="0"/>
              <a:t>年</a:t>
            </a:r>
            <a:r>
              <a:rPr kumimoji="1" lang="en-US" altLang="ja-JP" sz="1600" b="1" dirty="0" smtClean="0"/>
              <a:t>3</a:t>
            </a:r>
            <a:r>
              <a:rPr kumimoji="1" lang="ja-JP" altLang="en-US" sz="1600" b="1" dirty="0" smtClean="0"/>
              <a:t>月）</a:t>
            </a:r>
            <a:endParaRPr kumimoji="1" lang="en-US" altLang="ja-JP" sz="1600" b="1" dirty="0" smtClean="0"/>
          </a:p>
          <a:p>
            <a:r>
              <a:rPr kumimoji="1" lang="en-US" altLang="ja-JP" sz="1600" dirty="0" smtClean="0"/>
              <a:t>《</a:t>
            </a:r>
            <a:r>
              <a:rPr kumimoji="1" lang="ja-JP" altLang="en-US" sz="1600" dirty="0" smtClean="0"/>
              <a:t>市町村の健康格差の縮小</a:t>
            </a:r>
            <a:r>
              <a:rPr kumimoji="1" lang="en-US" altLang="ja-JP" sz="1600" dirty="0" smtClean="0"/>
              <a:t>》</a:t>
            </a:r>
          </a:p>
          <a:p>
            <a:r>
              <a:rPr lang="ja-JP" altLang="en-US" sz="1600" dirty="0" smtClean="0"/>
              <a:t>▼　市町村における「</a:t>
            </a:r>
            <a:r>
              <a:rPr lang="ja-JP" altLang="en-US" sz="1600" dirty="0" err="1" smtClean="0"/>
              <a:t>けん</a:t>
            </a:r>
            <a:r>
              <a:rPr lang="ja-JP" altLang="en-US" sz="1600" dirty="0" smtClean="0"/>
              <a:t>しんの受診率」等、健康指標の「見える化」を図り、地域住民等への周知・</a:t>
            </a:r>
            <a:endParaRPr lang="en-US" altLang="ja-JP" sz="1600" dirty="0" smtClean="0"/>
          </a:p>
          <a:p>
            <a:r>
              <a:rPr lang="ja-JP" altLang="en-US" sz="1600" dirty="0"/>
              <a:t>　</a:t>
            </a:r>
            <a:r>
              <a:rPr lang="ja-JP" altLang="en-US" sz="1600" dirty="0" smtClean="0"/>
              <a:t>啓発を促進します。</a:t>
            </a:r>
            <a:endParaRPr lang="en-US" altLang="ja-JP" sz="1600" dirty="0" smtClean="0"/>
          </a:p>
          <a:p>
            <a:r>
              <a:rPr lang="ja-JP" altLang="en-US" sz="1600" dirty="0" smtClean="0"/>
              <a:t>▼　健康格差の縮小に向けて、市町村や保健医療関係団体等との連携により、市町村ごとの健康課題に</a:t>
            </a:r>
            <a:endParaRPr lang="en-US" altLang="ja-JP" sz="1600" dirty="0" smtClean="0"/>
          </a:p>
          <a:p>
            <a:r>
              <a:rPr lang="ja-JP" altLang="en-US" sz="1600" dirty="0"/>
              <a:t>　</a:t>
            </a:r>
            <a:r>
              <a:rPr lang="ja-JP" altLang="en-US" sz="1600" dirty="0" smtClean="0"/>
              <a:t>応じた取組みを推進します。</a:t>
            </a:r>
            <a:r>
              <a:rPr lang="ja-JP" altLang="en-US" sz="1600" dirty="0"/>
              <a:t>　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77422" y="2265527"/>
            <a:ext cx="4858602" cy="42990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＜府民向けの啓発＞</a:t>
            </a:r>
            <a:endParaRPr kumimoji="1" lang="en-US" altLang="ja-JP" b="1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○企業等との連携による取組み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・がん検診受診推進員</a:t>
            </a:r>
            <a:r>
              <a:rPr lang="en-US" altLang="ja-JP" sz="1600" dirty="0">
                <a:solidFill>
                  <a:schemeClr val="tx1"/>
                </a:solidFill>
              </a:rPr>
              <a:t>(4,412</a:t>
            </a:r>
            <a:r>
              <a:rPr lang="ja-JP" altLang="en-US" sz="1600" dirty="0">
                <a:solidFill>
                  <a:schemeClr val="tx1"/>
                </a:solidFill>
              </a:rPr>
              <a:t>人</a:t>
            </a:r>
            <a:r>
              <a:rPr lang="en-US" altLang="ja-JP" sz="1600" dirty="0">
                <a:solidFill>
                  <a:schemeClr val="tx1"/>
                </a:solidFill>
              </a:rPr>
              <a:t>)</a:t>
            </a:r>
            <a:r>
              <a:rPr lang="ja-JP" altLang="en-US" sz="1600" dirty="0" smtClean="0">
                <a:solidFill>
                  <a:schemeClr val="tx1"/>
                </a:solidFill>
              </a:rPr>
              <a:t>による啓発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・啓発イベントの実施、ちらし等の作成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○女性向け取組み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sz="1600" dirty="0" smtClean="0">
                <a:solidFill>
                  <a:schemeClr val="tx1"/>
                </a:solidFill>
              </a:rPr>
              <a:t>　・女性のための健活セミナー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 ○学生向け取組み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・大学と連携した健康キャンパス事業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 ○その他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sz="1600" dirty="0" smtClean="0">
                <a:solidFill>
                  <a:schemeClr val="tx1"/>
                </a:solidFill>
              </a:rPr>
              <a:t>　・</a:t>
            </a:r>
            <a:r>
              <a:rPr lang="ja-JP" altLang="en-US" sz="1600" dirty="0">
                <a:solidFill>
                  <a:schemeClr val="tx1"/>
                </a:solidFill>
              </a:rPr>
              <a:t>啓発</a:t>
            </a:r>
            <a:r>
              <a:rPr lang="ja-JP" altLang="en-US" sz="1600" dirty="0" smtClean="0">
                <a:solidFill>
                  <a:schemeClr val="tx1"/>
                </a:solidFill>
              </a:rPr>
              <a:t>ティッシュの配布、タクシー等への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　ステッカー貼り付け等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</a:rPr>
              <a:t>　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・大阪版健康マイレージ「アスマイル」で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　検診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受診によりポイント付与</a:t>
            </a:r>
            <a:endParaRPr lang="en-US" altLang="ja-JP" sz="1600" dirty="0">
              <a:solidFill>
                <a:schemeClr val="tx1"/>
              </a:solidFill>
            </a:endParaRPr>
          </a:p>
          <a:p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036024" y="2265527"/>
            <a:ext cx="4735774" cy="42990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＜市町村への支援・市町村との連携＞</a:t>
            </a:r>
            <a:endParaRPr kumimoji="1" lang="en-US" altLang="ja-JP" b="1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（１）</a:t>
            </a:r>
            <a:r>
              <a:rPr lang="ja-JP" altLang="en-US" dirty="0">
                <a:solidFill>
                  <a:schemeClr val="tx1"/>
                </a:solidFill>
              </a:rPr>
              <a:t>市町村の状況に</a:t>
            </a:r>
            <a:r>
              <a:rPr lang="ja-JP" altLang="en-US" dirty="0" smtClean="0">
                <a:solidFill>
                  <a:schemeClr val="tx1"/>
                </a:solidFill>
              </a:rPr>
              <a:t>応じた</a:t>
            </a:r>
            <a:r>
              <a:rPr lang="ja-JP" altLang="en-US" dirty="0">
                <a:solidFill>
                  <a:schemeClr val="tx1"/>
                </a:solidFill>
              </a:rPr>
              <a:t>技術的</a:t>
            </a:r>
            <a:r>
              <a:rPr lang="ja-JP" altLang="en-US" dirty="0" smtClean="0">
                <a:solidFill>
                  <a:schemeClr val="tx1"/>
                </a:solidFill>
              </a:rPr>
              <a:t>支援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⇒効果的な受診勧奨等について、市町村職員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　向けの研修や</a:t>
            </a:r>
            <a:r>
              <a:rPr lang="ja-JP" altLang="en-US" sz="1600" dirty="0">
                <a:solidFill>
                  <a:schemeClr val="tx1"/>
                </a:solidFill>
              </a:rPr>
              <a:t>各市町村の状況に応じた</a:t>
            </a:r>
            <a:r>
              <a:rPr lang="ja-JP" altLang="en-US" sz="1600" dirty="0" smtClean="0">
                <a:solidFill>
                  <a:schemeClr val="tx1"/>
                </a:solidFill>
              </a:rPr>
              <a:t>個別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　支援など実施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kumimoji="1" lang="ja-JP" altLang="en-US" dirty="0" smtClean="0">
                <a:solidFill>
                  <a:schemeClr val="tx1"/>
                </a:solidFill>
              </a:rPr>
              <a:t>（２）市町村別の検診データの見える化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⇒市町村別検診データを、府ホームページに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　おいて公表することにより、認識を高める。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（３）モデル事業の実施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kumimoji="1" lang="ja-JP" altLang="en-US" sz="2000" dirty="0" smtClean="0">
                <a:solidFill>
                  <a:schemeClr val="tx1"/>
                </a:solidFill>
              </a:rPr>
              <a:t>　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⇒受診率向上にかかるモデル事業を実施して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　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効果検証を行い、市町村で実施できるよう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　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マニュアル化し横展開を図る。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 smtClean="0">
                <a:solidFill>
                  <a:schemeClr val="tx1"/>
                </a:solidFill>
              </a:rPr>
              <a:t>　　（ショッピングモールでの予約なし検診、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　　乳幼児健診との連携、検診キットの事前送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　　付等）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ステッカーイメー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26" y="5839454"/>
            <a:ext cx="1606550" cy="6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D:\KatayamaF\Desktop\デスクトップ\素材\もずやん等\アスマイル\アスマイル２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80" y="5839454"/>
            <a:ext cx="1793728" cy="6194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77150" y="6574238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22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①就業・出生関係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1067" y="614144"/>
            <a:ext cx="958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就業</a:t>
            </a:r>
            <a:r>
              <a:rPr lang="ja-JP" altLang="en-US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年齢と出生率の関係などの分析が必要</a:t>
            </a:r>
          </a:p>
          <a:p>
            <a:endParaRPr kumimoji="1" lang="ja-JP" altLang="en-US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3136" y="1052063"/>
            <a:ext cx="9199728" cy="1200329"/>
          </a:xfrm>
          <a:prstGeom prst="rect">
            <a:avLst/>
          </a:prstGeom>
          <a:ln w="63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就業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年齢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や学歴と出生率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の相関関係については、分析された資料は発表されていません。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子ども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を欲しくない（持てない）理由として、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大阪府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2014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年に実施した調査によると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、「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経済的な理由」を掲げる人が多く、その内訳では子育て（生活費）や教育に費用がかかることを挙げる人が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多い状況です。</a:t>
            </a:r>
            <a:endParaRPr lang="ja-JP" altLang="en-US" strike="sngStrike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1196706" y="2967310"/>
            <a:ext cx="7181139" cy="3764201"/>
            <a:chOff x="-613152" y="406788"/>
            <a:chExt cx="6090620" cy="2419741"/>
          </a:xfrm>
        </p:grpSpPr>
        <p:sp>
          <p:nvSpPr>
            <p:cNvPr id="12" name="テキスト ボックス 5"/>
            <p:cNvSpPr txBox="1"/>
            <p:nvPr/>
          </p:nvSpPr>
          <p:spPr>
            <a:xfrm>
              <a:off x="2723429" y="689776"/>
              <a:ext cx="1597051" cy="303856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/>
            <a:p>
              <a:pPr>
                <a:spcAft>
                  <a:spcPts val="0"/>
                </a:spcAft>
              </a:pPr>
              <a:r>
                <a:rPr lang="ja-JP" sz="1000" kern="1200">
                  <a:solidFill>
                    <a:srgbClr val="000000"/>
                  </a:solidFill>
                  <a:effectLst/>
                  <a:latin typeface="ＭＳ Ｐゴシック" panose="020B060007020508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＜経済的な理由の内訳＞</a:t>
              </a:r>
              <a:endParaRPr lang="ja-JP" sz="120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154" y="406788"/>
              <a:ext cx="2808312" cy="20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テキスト ボックス 11"/>
            <p:cNvSpPr txBox="1"/>
            <p:nvPr/>
          </p:nvSpPr>
          <p:spPr>
            <a:xfrm>
              <a:off x="-613152" y="2473945"/>
              <a:ext cx="6090620" cy="352584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ja-JP" sz="1000" kern="1200" dirty="0">
                  <a:solidFill>
                    <a:srgbClr val="000000"/>
                  </a:solidFill>
                  <a:effectLst/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大阪府人口ビジョン（</a:t>
              </a:r>
              <a:r>
                <a:rPr lang="en-US" sz="1000" kern="1200" dirty="0">
                  <a:solidFill>
                    <a:srgbClr val="000000"/>
                  </a:solidFill>
                  <a:effectLst/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H28.3</a:t>
              </a:r>
              <a:r>
                <a:rPr lang="ja-JP" sz="1000" kern="1200" dirty="0">
                  <a:solidFill>
                    <a:srgbClr val="000000"/>
                  </a:solidFill>
                  <a:effectLst/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）より　出典：大阪府「婚活・子育て応援事業報告書」（平成</a:t>
              </a:r>
              <a:r>
                <a:rPr lang="en-US" sz="1000" kern="1200" dirty="0">
                  <a:solidFill>
                    <a:srgbClr val="000000"/>
                  </a:solidFill>
                  <a:effectLst/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27</a:t>
              </a:r>
              <a:r>
                <a:rPr lang="ja-JP" sz="1000" kern="1200" dirty="0">
                  <a:solidFill>
                    <a:srgbClr val="000000"/>
                  </a:solidFill>
                  <a:effectLst/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年）より政策企画部作成</a:t>
              </a:r>
              <a:endParaRPr lang="ja-JP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t="13529"/>
            <a:stretch/>
          </p:blipFill>
          <p:spPr bwMode="auto">
            <a:xfrm>
              <a:off x="2672505" y="928471"/>
              <a:ext cx="2287722" cy="1334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0690C322-D5FD-4128-8094-FA2B82A51BFF}" type="slidenum">
              <a:rPr kumimoji="1" lang="ja-JP" altLang="en-US" smtClean="0">
                <a:solidFill>
                  <a:schemeClr val="tx1"/>
                </a:solidFill>
              </a:rPr>
              <a:t>2</a:t>
            </a:fld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0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②教育関係（人事交流）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1068" y="1810198"/>
            <a:ext cx="413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市町村間の教員の人事交流について</a:t>
            </a:r>
            <a:endParaRPr kumimoji="1" lang="ja-JP" altLang="en-US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3136" y="2279825"/>
            <a:ext cx="9199728" cy="1754326"/>
          </a:xfrm>
          <a:prstGeom prst="rect">
            <a:avLst/>
          </a:prstGeom>
          <a:ln w="63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管理職を除く教員の市町村間の人事異動については、本人からの希望に加え、異動先として希望する市町村の状況（過欠員の見通しなど）を踏まえたうえで行っています</a:t>
            </a:r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また、経験年数の浅い教員に対しては、一定期間、他の市町村へ異動し、その市町村での教育活動を学ぶとともに、期間終了後は、元の市町村に戻り、その成果の還元と、教員自身の資質向上を図る「</a:t>
            </a:r>
            <a:r>
              <a:rPr lang="en-US" altLang="ja-JP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challenge</a:t>
            </a:r>
            <a:r>
              <a:rPr lang="ja-JP" altLang="en-US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」人事交流を行っています。</a:t>
            </a:r>
            <a:endParaRPr lang="ja-JP" altLang="en-US" strike="sngStrik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0690C322-D5FD-4128-8094-FA2B82A51BFF}" type="slidenum">
              <a:rPr kumimoji="1" lang="ja-JP" altLang="en-US" smtClean="0">
                <a:solidFill>
                  <a:schemeClr val="tx1"/>
                </a:solidFill>
              </a:rPr>
              <a:t>3</a:t>
            </a:fld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02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0690C322-D5FD-4128-8094-FA2B82A51BFF}" type="slidenum">
              <a:rPr kumimoji="1" lang="ja-JP" altLang="en-US" smtClean="0">
                <a:solidFill>
                  <a:schemeClr val="tx1"/>
                </a:solidFill>
              </a:rPr>
              <a:t>4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327" r="428"/>
          <a:stretch/>
        </p:blipFill>
        <p:spPr>
          <a:xfrm>
            <a:off x="342900" y="407969"/>
            <a:ext cx="9283700" cy="6450031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0"/>
            <a:ext cx="9906000" cy="4079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③</a:t>
            </a:r>
            <a:r>
              <a:rPr lang="ja-JP" altLang="en-US" sz="24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教育関係（チャレンジテストの結果）</a:t>
            </a:r>
            <a:endParaRPr kumimoji="1" lang="ja-JP" altLang="en-US" sz="2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776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0690C322-D5FD-4128-8094-FA2B82A51BFF}" type="slidenum">
              <a:rPr kumimoji="1" lang="ja-JP" altLang="en-US" smtClean="0">
                <a:solidFill>
                  <a:schemeClr val="tx1"/>
                </a:solidFill>
              </a:rPr>
              <a:t>5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906000" cy="4079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③</a:t>
            </a:r>
            <a:r>
              <a:rPr lang="ja-JP" altLang="en-US" sz="24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教育関係（チャレンジテストの結果）</a:t>
            </a:r>
            <a:endParaRPr kumimoji="1" lang="ja-JP" altLang="en-US" sz="2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r="1246"/>
          <a:stretch/>
        </p:blipFill>
        <p:spPr>
          <a:xfrm>
            <a:off x="419027" y="407969"/>
            <a:ext cx="9067945" cy="627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59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0690C322-D5FD-4128-8094-FA2B82A51BFF}" type="slidenum">
              <a:rPr kumimoji="1" lang="ja-JP" altLang="en-US" smtClean="0">
                <a:solidFill>
                  <a:schemeClr val="tx1"/>
                </a:solidFill>
              </a:rPr>
              <a:t>6</a:t>
            </a:fld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906000" cy="4079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③</a:t>
            </a:r>
            <a:r>
              <a:rPr lang="ja-JP" altLang="en-US" sz="24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教育関係（チャレンジテストの結果）</a:t>
            </a:r>
            <a:endParaRPr kumimoji="1" lang="ja-JP" altLang="en-US" sz="2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r="387"/>
          <a:stretch/>
        </p:blipFill>
        <p:spPr>
          <a:xfrm>
            <a:off x="316235" y="407969"/>
            <a:ext cx="9310365" cy="645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12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④経済</a:t>
            </a:r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関係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1067" y="573200"/>
            <a:ext cx="648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事業所数・従業者数の業種別状況</a:t>
            </a:r>
            <a:endParaRPr kumimoji="1" lang="ja-JP" altLang="en-US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9649" y="1194226"/>
            <a:ext cx="9199728" cy="923330"/>
          </a:xfrm>
          <a:prstGeom prst="rect">
            <a:avLst/>
          </a:prstGeom>
          <a:ln w="63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経済センサス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2009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年から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2016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の産業別事業所数の増減をみると、「農業、林業」や「電気ガス水道業」、医療、福祉」など一部を除き、ほぼ全ての産業で事業所数が減少。増減に振れ幅はあるが、大阪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、全国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ともにほぼ同じような傾向となっている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-140046" y="898485"/>
            <a:ext cx="1455312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○事業所数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667100"/>
              </p:ext>
            </p:extLst>
          </p:nvPr>
        </p:nvGraphicFramePr>
        <p:xfrm>
          <a:off x="1447419" y="2369250"/>
          <a:ext cx="6495579" cy="4484568"/>
        </p:xfrm>
        <a:graphic>
          <a:graphicData uri="http://schemas.openxmlformats.org/drawingml/2006/table">
            <a:tbl>
              <a:tblPr/>
              <a:tblGrid>
                <a:gridCol w="1822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5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63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49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9199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86857">
                <a:tc rowSpan="3"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大阪府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全国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2009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2016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2009⇒2016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2009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2016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2009⇒2016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8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実数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全国比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実数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全国比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実数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実数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全産業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443,848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7.5%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392,940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88.5%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5,886,193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5,340,783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90.7%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農業，林業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276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1.0%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286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1.0%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103.6%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28,374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29,156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102.8%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漁業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0.2%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0.1%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83.3%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3,933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3,426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87.1%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鉱業，採石業，砂利採取業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18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0.6%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13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0.7%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72.2%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2,915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1,851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63.5%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建設業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30,136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5.2%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25,089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5.1%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83.3%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583,616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492,734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84.4%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製造業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53,415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10.0%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42,680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79.9%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536,658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454,800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84.7%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電気・ガス・熱供給・水道業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212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5.0%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229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4.9%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108.0%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4,199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4,654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110.8%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情報通信業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7,407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9.5%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5,842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9.2%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78.9%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77,900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63,574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81.6%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運輸業，郵便業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11,896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8.1%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10,489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8.0%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88.2%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147,611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130,459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88.4%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卸売業，小売業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114,794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99,597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86.8%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1,555,333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1,355,060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87.1%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卸売業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40,644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10.1%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36,071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9.9%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88.7%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402,311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364,814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90.7%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小売業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74,150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63,526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85.7%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1,153,022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990,246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85.9%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金融業，保険業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6,154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6.7%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5,442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6.5%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88.4%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91,888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84,041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91.5%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不動産業，物品賃貸業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40,368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9.9%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33,574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9.5%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83.2%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407,793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353,155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86.6%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学術研究，専門・技術サービス業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20,517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8.5%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18,083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8.1%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88.1%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239,969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223,439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93.1%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宿泊業，飲食サービス業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61,775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7.9%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52,979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7.6%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85.8%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778,048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696,396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89.5%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生活関連サービス業，娯楽業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32,675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29,366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6.2%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89.9%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509,966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470,713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92.3%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教育，学習支援業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11,252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6.7%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11,546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6.9%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102.6%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168,172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167,662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99.7%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医療，福祉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27,688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8.0%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34,357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8.0%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124.1%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344,071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429,173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124.7%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複合サービス事業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1,561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4.0%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1,380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4.1%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88.4%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38,586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33,780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87.5%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685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サービス業（他に分類されないもの）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23,698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6.5%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21,982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6.3%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92.8%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367,161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346,616 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94.4%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7778008" y="2104914"/>
            <a:ext cx="2682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prstClr val="black"/>
                </a:solidFill>
              </a:rPr>
              <a:t>経済産業省「経済センサス」</a:t>
            </a:r>
            <a:endParaRPr lang="en-US" altLang="ja-JP" sz="1200" dirty="0" smtClean="0">
              <a:solidFill>
                <a:prstClr val="black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677150" y="6488693"/>
            <a:ext cx="2228850" cy="365125"/>
          </a:xfrm>
        </p:spPr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37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906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④経済</a:t>
            </a:r>
            <a:r>
              <a:rPr lang="ja-JP" altLang="en-US" sz="2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関係</a:t>
            </a:r>
            <a:endParaRPr kumimoji="1" lang="ja-JP" altLang="en-US" sz="2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9649" y="839378"/>
            <a:ext cx="9199728" cy="1200329"/>
          </a:xfrm>
          <a:prstGeom prst="rect">
            <a:avLst/>
          </a:prstGeom>
          <a:ln w="63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経済センサス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2009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年から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2016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の産業別従業者の増減をみると、「教育、学習支援」や「医療、福祉」、「複合サービス」、「他に分類されないサービス」など一部を除き、ほぼ全ての産業で従業者数が減少。増減に振れ幅はあるが、大阪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、全国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ともにほぼ同じような傾向となっている。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大阪では、「製造業」の従業者減少が特に大きく、全体の半分以上を占める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-140046" y="543637"/>
            <a:ext cx="1455312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○従業者数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991871"/>
              </p:ext>
            </p:extLst>
          </p:nvPr>
        </p:nvGraphicFramePr>
        <p:xfrm>
          <a:off x="1430751" y="2347892"/>
          <a:ext cx="6493769" cy="4464504"/>
        </p:xfrm>
        <a:graphic>
          <a:graphicData uri="http://schemas.openxmlformats.org/drawingml/2006/table">
            <a:tbl>
              <a:tblPr/>
              <a:tblGrid>
                <a:gridCol w="1722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9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59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43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20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20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596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86021">
                <a:tc rowSpan="3"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大阪府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全国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02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2009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2016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2009⇒2016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2009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2016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2009⇒2016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2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実数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実数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実数差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比率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実数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実数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実数差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比率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全産業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4,645,072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4,393,139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-251,933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94.6%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58,442,129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56,872,826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-1,569,303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97.3%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農業，林業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2,940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2,360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-580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80.3%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329,598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323,052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-6,546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98.0%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漁業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27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63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233.3%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47,997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39,118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-8,879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81.5%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鉱業，採石業，砂利採取業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153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132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-21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86.3%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30,684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19,467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-11,217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63.4%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建設業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274,974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222,338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-52,636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80.9%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4,320,444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3,690,740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-629,704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85.4%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製造業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748,416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604,086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-144,330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80.7%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9,826,839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8,864,253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-962,586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90.2%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電気・ガス・熱供給・水道業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15,952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12,504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-3,448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78.4%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210,533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187,818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-22,715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89.2%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情報通信業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156,553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139,601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-16,952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89.2%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1,724,414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1,642,042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-82,372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95.2%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運輸業，郵便業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285,608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256,896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-28,712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89.9%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3,571,963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3,197,231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-374,732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89.5%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卸売業，小売業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1,065,452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1,002,387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-63,065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94.1%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12,695,832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11,843,869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-851,963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93.3%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卸売業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477,447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455,222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-22,225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95.3%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4,125,241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4,003,909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-121,332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97.1%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小売業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588,005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547,165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-40,840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93.1%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8,570,591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7,839,960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-730,631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91.5%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金融業，保険業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130,631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124,950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-5,681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95.7%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1,587,909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1,530,002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-57,907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96.4%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不動産業，物品賃貸業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168,178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146,899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-21,279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87.3%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1,546,688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1,462,395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-84,293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94.6%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学術研究，専門・技術サービス業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152,487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146,694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-5,793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96.2%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1,781,721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1,842,795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61,074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103.4%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宿泊業，飲食サービス業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462,812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415,766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-47,046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89.8%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5,700,699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5,362,088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-338,611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94.1%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生活関連サービス業，娯楽業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188,732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169,344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-19,388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89.7%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2,713,386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2,420,557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-292,829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89.2%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教育，学習支援業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133,305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143,651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10,346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107.8%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1,725,610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1,827,596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101,986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105.9%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医療，福祉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441,900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574,571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132,671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130.0%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5,629,966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7,374,844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1,744,878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131.0%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複合サービス事業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15,002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21,080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6,078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140.5%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406,920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484,260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77,340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119.0%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サービス業（他に分類されないもの）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401,950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409,812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7,862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102.0%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4,590,926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4,759,845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168,919 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103.7%</a:t>
                      </a:r>
                    </a:p>
                  </a:txBody>
                  <a:tcPr marL="7500" marR="7500" marT="75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7327631" y="2077288"/>
            <a:ext cx="2682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prstClr val="black"/>
                </a:solidFill>
              </a:rPr>
              <a:t>経済産業省「経済センサス」</a:t>
            </a:r>
            <a:endParaRPr lang="en-US" altLang="ja-JP" sz="1200" dirty="0" smtClean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67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3165</Words>
  <Application>Microsoft Office PowerPoint</Application>
  <PresentationFormat>A4 210 x 297 mm</PresentationFormat>
  <Paragraphs>960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4" baseType="lpstr">
      <vt:lpstr>Meiryo UI</vt:lpstr>
      <vt:lpstr>ＭＳ Ｐゴシック</vt:lpstr>
      <vt:lpstr>ＭＳ ゴシック</vt:lpstr>
      <vt:lpstr>ＭＳ 明朝</vt:lpstr>
      <vt:lpstr>游ゴシック</vt:lpstr>
      <vt:lpstr>游ゴシック Light</vt:lpstr>
      <vt:lpstr>Arial</vt:lpstr>
      <vt:lpstr>Century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河瀬　庸平</dc:creator>
  <cp:lastModifiedBy>平岡　沙紀</cp:lastModifiedBy>
  <cp:revision>87</cp:revision>
  <cp:lastPrinted>2019-11-21T01:39:08Z</cp:lastPrinted>
  <dcterms:created xsi:type="dcterms:W3CDTF">2019-09-06T10:33:06Z</dcterms:created>
  <dcterms:modified xsi:type="dcterms:W3CDTF">2019-11-25T05:13:43Z</dcterms:modified>
</cp:coreProperties>
</file>