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  <p:sldMasterId id="2147483680" r:id="rId2"/>
    <p:sldMasterId id="2147483668" r:id="rId3"/>
    <p:sldMasterId id="2147483697" r:id="rId4"/>
  </p:sldMasterIdLst>
  <p:notesMasterIdLst>
    <p:notesMasterId r:id="rId22"/>
  </p:notesMasterIdLst>
  <p:handoutMasterIdLst>
    <p:handoutMasterId r:id="rId23"/>
  </p:handoutMasterIdLst>
  <p:sldIdLst>
    <p:sldId id="564" r:id="rId5"/>
    <p:sldId id="1097" r:id="rId6"/>
    <p:sldId id="1098" r:id="rId7"/>
    <p:sldId id="1085" r:id="rId8"/>
    <p:sldId id="1100" r:id="rId9"/>
    <p:sldId id="1099" r:id="rId10"/>
    <p:sldId id="1062" r:id="rId11"/>
    <p:sldId id="1126" r:id="rId12"/>
    <p:sldId id="1128" r:id="rId13"/>
    <p:sldId id="1130" r:id="rId14"/>
    <p:sldId id="1172" r:id="rId15"/>
    <p:sldId id="1132" r:id="rId16"/>
    <p:sldId id="1177" r:id="rId17"/>
    <p:sldId id="1142" r:id="rId18"/>
    <p:sldId id="1157" r:id="rId19"/>
    <p:sldId id="1158" r:id="rId20"/>
    <p:sldId id="1150" r:id="rId21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6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田中　大貴" initials="田中　大貴" lastIdx="1" clrIdx="0">
    <p:extLst>
      <p:ext uri="{19B8F6BF-5375-455C-9EA6-DF929625EA0E}">
        <p15:presenceInfo xmlns:p15="http://schemas.microsoft.com/office/powerpoint/2012/main" userId="S-1-5-21-161959346-1900351369-444732941-2101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293E1A"/>
    <a:srgbClr val="FF9900"/>
    <a:srgbClr val="00CC00"/>
    <a:srgbClr val="CC0099"/>
    <a:srgbClr val="FF66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62" autoAdjust="0"/>
    <p:restoredTop sz="94434" autoAdjust="0"/>
  </p:normalViewPr>
  <p:slideViewPr>
    <p:cSldViewPr snapToGrid="0" showGuides="1">
      <p:cViewPr varScale="1">
        <p:scale>
          <a:sx n="74" d="100"/>
          <a:sy n="74" d="100"/>
        </p:scale>
        <p:origin x="780" y="72"/>
      </p:cViewPr>
      <p:guideLst>
        <p:guide orient="horz" pos="2636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66" d="100"/>
          <a:sy n="66" d="100"/>
        </p:scale>
        <p:origin x="3134" y="-17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46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kahira family" userId="77e22ccb780c0f4f" providerId="LiveId" clId="{DE622EAA-0F40-4A91-89A7-A12A6C485916}"/>
    <pc:docChg chg="undo custSel addSld delSld modSld">
      <pc:chgData name="Nakahira family" userId="77e22ccb780c0f4f" providerId="LiveId" clId="{DE622EAA-0F40-4A91-89A7-A12A6C485916}" dt="2021-04-30T06:14:16.686" v="3549" actId="6549"/>
      <pc:docMkLst>
        <pc:docMk/>
      </pc:docMkLst>
      <pc:sldChg chg="modSp mod">
        <pc:chgData name="Nakahira family" userId="77e22ccb780c0f4f" providerId="LiveId" clId="{DE622EAA-0F40-4A91-89A7-A12A6C485916}" dt="2021-04-30T04:46:00.838" v="628" actId="20577"/>
        <pc:sldMkLst>
          <pc:docMk/>
          <pc:sldMk cId="4216756302" sldId="1019"/>
        </pc:sldMkLst>
        <pc:spChg chg="mod">
          <ac:chgData name="Nakahira family" userId="77e22ccb780c0f4f" providerId="LiveId" clId="{DE622EAA-0F40-4A91-89A7-A12A6C485916}" dt="2021-04-30T04:46:00.838" v="628" actId="20577"/>
          <ac:spMkLst>
            <pc:docMk/>
            <pc:sldMk cId="4216756302" sldId="1019"/>
            <ac:spMk id="3" creationId="{00000000-0000-0000-0000-000000000000}"/>
          </ac:spMkLst>
        </pc:spChg>
      </pc:sldChg>
      <pc:sldChg chg="modSp mod">
        <pc:chgData name="Nakahira family" userId="77e22ccb780c0f4f" providerId="LiveId" clId="{DE622EAA-0F40-4A91-89A7-A12A6C485916}" dt="2021-04-30T04:29:17.206" v="444" actId="20577"/>
        <pc:sldMkLst>
          <pc:docMk/>
          <pc:sldMk cId="3035114158" sldId="1056"/>
        </pc:sldMkLst>
        <pc:spChg chg="mod">
          <ac:chgData name="Nakahira family" userId="77e22ccb780c0f4f" providerId="LiveId" clId="{DE622EAA-0F40-4A91-89A7-A12A6C485916}" dt="2021-04-30T04:29:17.206" v="444" actId="20577"/>
          <ac:spMkLst>
            <pc:docMk/>
            <pc:sldMk cId="3035114158" sldId="1056"/>
            <ac:spMk id="3" creationId="{00000000-0000-0000-0000-000000000000}"/>
          </ac:spMkLst>
        </pc:spChg>
      </pc:sldChg>
      <pc:sldChg chg="modSp mod">
        <pc:chgData name="Nakahira family" userId="77e22ccb780c0f4f" providerId="LiveId" clId="{DE622EAA-0F40-4A91-89A7-A12A6C485916}" dt="2021-04-30T06:02:06.584" v="3347" actId="20577"/>
        <pc:sldMkLst>
          <pc:docMk/>
          <pc:sldMk cId="1205253809" sldId="1059"/>
        </pc:sldMkLst>
        <pc:spChg chg="mod">
          <ac:chgData name="Nakahira family" userId="77e22ccb780c0f4f" providerId="LiveId" clId="{DE622EAA-0F40-4A91-89A7-A12A6C485916}" dt="2021-04-30T06:02:06.584" v="3347" actId="20577"/>
          <ac:spMkLst>
            <pc:docMk/>
            <pc:sldMk cId="1205253809" sldId="1059"/>
            <ac:spMk id="3" creationId="{00000000-0000-0000-0000-000000000000}"/>
          </ac:spMkLst>
        </pc:spChg>
      </pc:sldChg>
      <pc:sldChg chg="modSp mod">
        <pc:chgData name="Nakahira family" userId="77e22ccb780c0f4f" providerId="LiveId" clId="{DE622EAA-0F40-4A91-89A7-A12A6C485916}" dt="2021-04-30T04:53:59.599" v="902" actId="6549"/>
        <pc:sldMkLst>
          <pc:docMk/>
          <pc:sldMk cId="2678264283" sldId="1063"/>
        </pc:sldMkLst>
        <pc:spChg chg="mod">
          <ac:chgData name="Nakahira family" userId="77e22ccb780c0f4f" providerId="LiveId" clId="{DE622EAA-0F40-4A91-89A7-A12A6C485916}" dt="2021-04-30T04:53:59.599" v="902" actId="6549"/>
          <ac:spMkLst>
            <pc:docMk/>
            <pc:sldMk cId="2678264283" sldId="1063"/>
            <ac:spMk id="3" creationId="{00000000-0000-0000-0000-000000000000}"/>
          </ac:spMkLst>
        </pc:spChg>
      </pc:sldChg>
      <pc:sldChg chg="modSp mod">
        <pc:chgData name="Nakahira family" userId="77e22ccb780c0f4f" providerId="LiveId" clId="{DE622EAA-0F40-4A91-89A7-A12A6C485916}" dt="2021-04-30T04:34:14.008" v="586" actId="20577"/>
        <pc:sldMkLst>
          <pc:docMk/>
          <pc:sldMk cId="3933608509" sldId="1117"/>
        </pc:sldMkLst>
        <pc:spChg chg="mod">
          <ac:chgData name="Nakahira family" userId="77e22ccb780c0f4f" providerId="LiveId" clId="{DE622EAA-0F40-4A91-89A7-A12A6C485916}" dt="2021-04-30T04:34:14.008" v="586" actId="20577"/>
          <ac:spMkLst>
            <pc:docMk/>
            <pc:sldMk cId="3933608509" sldId="1117"/>
            <ac:spMk id="3" creationId="{00000000-0000-0000-0000-000000000000}"/>
          </ac:spMkLst>
        </pc:spChg>
      </pc:sldChg>
      <pc:sldChg chg="modSp mod">
        <pc:chgData name="Nakahira family" userId="77e22ccb780c0f4f" providerId="LiveId" clId="{DE622EAA-0F40-4A91-89A7-A12A6C485916}" dt="2021-04-30T06:08:15.965" v="3455" actId="6549"/>
        <pc:sldMkLst>
          <pc:docMk/>
          <pc:sldMk cId="1519763661" sldId="1131"/>
        </pc:sldMkLst>
        <pc:spChg chg="mod">
          <ac:chgData name="Nakahira family" userId="77e22ccb780c0f4f" providerId="LiveId" clId="{DE622EAA-0F40-4A91-89A7-A12A6C485916}" dt="2021-04-30T06:08:15.965" v="3455" actId="6549"/>
          <ac:spMkLst>
            <pc:docMk/>
            <pc:sldMk cId="1519763661" sldId="1131"/>
            <ac:spMk id="3" creationId="{00000000-0000-0000-0000-000000000000}"/>
          </ac:spMkLst>
        </pc:spChg>
      </pc:sldChg>
      <pc:sldChg chg="modSp mod">
        <pc:chgData name="Nakahira family" userId="77e22ccb780c0f4f" providerId="LiveId" clId="{DE622EAA-0F40-4A91-89A7-A12A6C485916}" dt="2021-04-30T05:27:47.897" v="1586" actId="6549"/>
        <pc:sldMkLst>
          <pc:docMk/>
          <pc:sldMk cId="1683115818" sldId="1141"/>
        </pc:sldMkLst>
        <pc:spChg chg="mod">
          <ac:chgData name="Nakahira family" userId="77e22ccb780c0f4f" providerId="LiveId" clId="{DE622EAA-0F40-4A91-89A7-A12A6C485916}" dt="2021-04-30T05:27:47.897" v="1586" actId="6549"/>
          <ac:spMkLst>
            <pc:docMk/>
            <pc:sldMk cId="1683115818" sldId="1141"/>
            <ac:spMk id="3" creationId="{00000000-0000-0000-0000-000000000000}"/>
          </ac:spMkLst>
        </pc:spChg>
      </pc:sldChg>
      <pc:sldChg chg="modSp mod">
        <pc:chgData name="Nakahira family" userId="77e22ccb780c0f4f" providerId="LiveId" clId="{DE622EAA-0F40-4A91-89A7-A12A6C485916}" dt="2021-04-30T05:31:52.935" v="1912" actId="6549"/>
        <pc:sldMkLst>
          <pc:docMk/>
          <pc:sldMk cId="1454481192" sldId="1143"/>
        </pc:sldMkLst>
        <pc:spChg chg="mod">
          <ac:chgData name="Nakahira family" userId="77e22ccb780c0f4f" providerId="LiveId" clId="{DE622EAA-0F40-4A91-89A7-A12A6C485916}" dt="2021-04-30T05:31:52.935" v="1912" actId="6549"/>
          <ac:spMkLst>
            <pc:docMk/>
            <pc:sldMk cId="1454481192" sldId="1143"/>
            <ac:spMk id="3" creationId="{00000000-0000-0000-0000-000000000000}"/>
          </ac:spMkLst>
        </pc:spChg>
      </pc:sldChg>
      <pc:sldChg chg="modSp mod">
        <pc:chgData name="Nakahira family" userId="77e22ccb780c0f4f" providerId="LiveId" clId="{DE622EAA-0F40-4A91-89A7-A12A6C485916}" dt="2021-04-30T05:46:06.926" v="3323" actId="20577"/>
        <pc:sldMkLst>
          <pc:docMk/>
          <pc:sldMk cId="4119697536" sldId="1151"/>
        </pc:sldMkLst>
        <pc:spChg chg="mod">
          <ac:chgData name="Nakahira family" userId="77e22ccb780c0f4f" providerId="LiveId" clId="{DE622EAA-0F40-4A91-89A7-A12A6C485916}" dt="2021-04-30T05:46:06.926" v="3323" actId="20577"/>
          <ac:spMkLst>
            <pc:docMk/>
            <pc:sldMk cId="4119697536" sldId="1151"/>
            <ac:spMk id="3" creationId="{00000000-0000-0000-0000-000000000000}"/>
          </ac:spMkLst>
        </pc:spChg>
      </pc:sldChg>
      <pc:sldChg chg="modSp mod">
        <pc:chgData name="Nakahira family" userId="77e22ccb780c0f4f" providerId="LiveId" clId="{DE622EAA-0F40-4A91-89A7-A12A6C485916}" dt="2021-04-30T06:05:11.008" v="3377" actId="20577"/>
        <pc:sldMkLst>
          <pc:docMk/>
          <pc:sldMk cId="196364753" sldId="1166"/>
        </pc:sldMkLst>
        <pc:spChg chg="mod">
          <ac:chgData name="Nakahira family" userId="77e22ccb780c0f4f" providerId="LiveId" clId="{DE622EAA-0F40-4A91-89A7-A12A6C485916}" dt="2021-04-30T06:05:11.008" v="3377" actId="20577"/>
          <ac:spMkLst>
            <pc:docMk/>
            <pc:sldMk cId="196364753" sldId="1166"/>
            <ac:spMk id="3" creationId="{00000000-0000-0000-0000-000000000000}"/>
          </ac:spMkLst>
        </pc:spChg>
      </pc:sldChg>
      <pc:sldChg chg="modSp mod">
        <pc:chgData name="Nakahira family" userId="77e22ccb780c0f4f" providerId="LiveId" clId="{DE622EAA-0F40-4A91-89A7-A12A6C485916}" dt="2021-04-30T05:38:23.497" v="2716" actId="6549"/>
        <pc:sldMkLst>
          <pc:docMk/>
          <pc:sldMk cId="702383389" sldId="1169"/>
        </pc:sldMkLst>
        <pc:spChg chg="mod">
          <ac:chgData name="Nakahira family" userId="77e22ccb780c0f4f" providerId="LiveId" clId="{DE622EAA-0F40-4A91-89A7-A12A6C485916}" dt="2021-04-30T05:38:23.497" v="2716" actId="6549"/>
          <ac:spMkLst>
            <pc:docMk/>
            <pc:sldMk cId="702383389" sldId="1169"/>
            <ac:spMk id="3" creationId="{00000000-0000-0000-0000-000000000000}"/>
          </ac:spMkLst>
        </pc:spChg>
      </pc:sldChg>
      <pc:sldChg chg="addSp modSp mod">
        <pc:chgData name="Nakahira family" userId="77e22ccb780c0f4f" providerId="LiveId" clId="{DE622EAA-0F40-4A91-89A7-A12A6C485916}" dt="2021-04-30T05:42:17.405" v="2871" actId="113"/>
        <pc:sldMkLst>
          <pc:docMk/>
          <pc:sldMk cId="1871955504" sldId="1170"/>
        </pc:sldMkLst>
        <pc:spChg chg="add mod">
          <ac:chgData name="Nakahira family" userId="77e22ccb780c0f4f" providerId="LiveId" clId="{DE622EAA-0F40-4A91-89A7-A12A6C485916}" dt="2021-04-30T05:42:17.405" v="2871" actId="113"/>
          <ac:spMkLst>
            <pc:docMk/>
            <pc:sldMk cId="1871955504" sldId="1170"/>
            <ac:spMk id="2" creationId="{00595010-A8A4-415D-9D90-81619A9C7D7B}"/>
          </ac:spMkLst>
        </pc:spChg>
        <pc:spChg chg="mod">
          <ac:chgData name="Nakahira family" userId="77e22ccb780c0f4f" providerId="LiveId" clId="{DE622EAA-0F40-4A91-89A7-A12A6C485916}" dt="2021-04-30T05:41:53.273" v="2869" actId="1076"/>
          <ac:spMkLst>
            <pc:docMk/>
            <pc:sldMk cId="1871955504" sldId="1170"/>
            <ac:spMk id="13" creationId="{00000000-0000-0000-0000-000000000000}"/>
          </ac:spMkLst>
        </pc:spChg>
        <pc:spChg chg="mod">
          <ac:chgData name="Nakahira family" userId="77e22ccb780c0f4f" providerId="LiveId" clId="{DE622EAA-0F40-4A91-89A7-A12A6C485916}" dt="2021-04-30T05:42:08.237" v="2870" actId="1076"/>
          <ac:spMkLst>
            <pc:docMk/>
            <pc:sldMk cId="1871955504" sldId="1170"/>
            <ac:spMk id="14" creationId="{00000000-0000-0000-0000-000000000000}"/>
          </ac:spMkLst>
        </pc:spChg>
        <pc:spChg chg="mod">
          <ac:chgData name="Nakahira family" userId="77e22ccb780c0f4f" providerId="LiveId" clId="{DE622EAA-0F40-4A91-89A7-A12A6C485916}" dt="2021-04-30T05:41:53.273" v="2869" actId="1076"/>
          <ac:spMkLst>
            <pc:docMk/>
            <pc:sldMk cId="1871955504" sldId="1170"/>
            <ac:spMk id="17" creationId="{00000000-0000-0000-0000-000000000000}"/>
          </ac:spMkLst>
        </pc:spChg>
        <pc:picChg chg="mod">
          <ac:chgData name="Nakahira family" userId="77e22ccb780c0f4f" providerId="LiveId" clId="{DE622EAA-0F40-4A91-89A7-A12A6C485916}" dt="2021-04-30T05:41:53.273" v="2869" actId="1076"/>
          <ac:picMkLst>
            <pc:docMk/>
            <pc:sldMk cId="1871955504" sldId="1170"/>
            <ac:picMk id="4" creationId="{00000000-0000-0000-0000-000000000000}"/>
          </ac:picMkLst>
        </pc:picChg>
        <pc:picChg chg="mod">
          <ac:chgData name="Nakahira family" userId="77e22ccb780c0f4f" providerId="LiveId" clId="{DE622EAA-0F40-4A91-89A7-A12A6C485916}" dt="2021-04-30T05:42:08.237" v="2870" actId="1076"/>
          <ac:picMkLst>
            <pc:docMk/>
            <pc:sldMk cId="1871955504" sldId="1170"/>
            <ac:picMk id="15" creationId="{00000000-0000-0000-0000-000000000000}"/>
          </ac:picMkLst>
        </pc:picChg>
        <pc:picChg chg="mod">
          <ac:chgData name="Nakahira family" userId="77e22ccb780c0f4f" providerId="LiveId" clId="{DE622EAA-0F40-4A91-89A7-A12A6C485916}" dt="2021-04-30T05:42:08.237" v="2870" actId="1076"/>
          <ac:picMkLst>
            <pc:docMk/>
            <pc:sldMk cId="1871955504" sldId="1170"/>
            <ac:picMk id="34" creationId="{00000000-0000-0000-0000-000000000000}"/>
          </ac:picMkLst>
        </pc:picChg>
        <pc:picChg chg="mod">
          <ac:chgData name="Nakahira family" userId="77e22ccb780c0f4f" providerId="LiveId" clId="{DE622EAA-0F40-4A91-89A7-A12A6C485916}" dt="2021-04-30T05:41:53.273" v="2869" actId="1076"/>
          <ac:picMkLst>
            <pc:docMk/>
            <pc:sldMk cId="1871955504" sldId="1170"/>
            <ac:picMk id="35" creationId="{00000000-0000-0000-0000-000000000000}"/>
          </ac:picMkLst>
        </pc:picChg>
      </pc:sldChg>
      <pc:sldChg chg="modSp mod">
        <pc:chgData name="Nakahira family" userId="77e22ccb780c0f4f" providerId="LiveId" clId="{DE622EAA-0F40-4A91-89A7-A12A6C485916}" dt="2021-04-30T06:14:16.686" v="3549" actId="6549"/>
        <pc:sldMkLst>
          <pc:docMk/>
          <pc:sldMk cId="878858011" sldId="1171"/>
        </pc:sldMkLst>
        <pc:spChg chg="mod">
          <ac:chgData name="Nakahira family" userId="77e22ccb780c0f4f" providerId="LiveId" clId="{DE622EAA-0F40-4A91-89A7-A12A6C485916}" dt="2021-04-30T06:14:16.686" v="3549" actId="6549"/>
          <ac:spMkLst>
            <pc:docMk/>
            <pc:sldMk cId="878858011" sldId="1171"/>
            <ac:spMk id="3" creationId="{00000000-0000-0000-0000-000000000000}"/>
          </ac:spMkLst>
        </pc:spChg>
      </pc:sldChg>
      <pc:sldChg chg="modSp mod">
        <pc:chgData name="Nakahira family" userId="77e22ccb780c0f4f" providerId="LiveId" clId="{DE622EAA-0F40-4A91-89A7-A12A6C485916}" dt="2021-04-30T05:22:19.262" v="1199" actId="6549"/>
        <pc:sldMkLst>
          <pc:docMk/>
          <pc:sldMk cId="106971759" sldId="1173"/>
        </pc:sldMkLst>
        <pc:spChg chg="mod">
          <ac:chgData name="Nakahira family" userId="77e22ccb780c0f4f" providerId="LiveId" clId="{DE622EAA-0F40-4A91-89A7-A12A6C485916}" dt="2021-04-30T05:22:19.262" v="1199" actId="6549"/>
          <ac:spMkLst>
            <pc:docMk/>
            <pc:sldMk cId="106971759" sldId="1173"/>
            <ac:spMk id="3" creationId="{00000000-0000-0000-0000-000000000000}"/>
          </ac:spMkLst>
        </pc:spChg>
      </pc:sldChg>
      <pc:sldChg chg="modSp mod">
        <pc:chgData name="Nakahira family" userId="77e22ccb780c0f4f" providerId="LiveId" clId="{DE622EAA-0F40-4A91-89A7-A12A6C485916}" dt="2021-04-30T05:37:00.381" v="2577" actId="20577"/>
        <pc:sldMkLst>
          <pc:docMk/>
          <pc:sldMk cId="1420574423" sldId="1176"/>
        </pc:sldMkLst>
        <pc:spChg chg="mod">
          <ac:chgData name="Nakahira family" userId="77e22ccb780c0f4f" providerId="LiveId" clId="{DE622EAA-0F40-4A91-89A7-A12A6C485916}" dt="2021-04-30T05:37:00.381" v="2577" actId="20577"/>
          <ac:spMkLst>
            <pc:docMk/>
            <pc:sldMk cId="1420574423" sldId="1176"/>
            <ac:spMk id="3" creationId="{00000000-0000-0000-0000-000000000000}"/>
          </ac:spMkLst>
        </pc:spChg>
      </pc:sldChg>
      <pc:sldChg chg="new del">
        <pc:chgData name="Nakahira family" userId="77e22ccb780c0f4f" providerId="LiveId" clId="{DE622EAA-0F40-4A91-89A7-A12A6C485916}" dt="2021-04-30T06:03:05.374" v="3353" actId="680"/>
        <pc:sldMkLst>
          <pc:docMk/>
          <pc:sldMk cId="22531383" sldId="1178"/>
        </pc:sldMkLst>
      </pc:sldChg>
      <pc:sldChg chg="new del">
        <pc:chgData name="Nakahira family" userId="77e22ccb780c0f4f" providerId="LiveId" clId="{DE622EAA-0F40-4A91-89A7-A12A6C485916}" dt="2021-04-30T06:03:23.061" v="3355" actId="47"/>
        <pc:sldMkLst>
          <pc:docMk/>
          <pc:sldMk cId="2950519531" sldId="1178"/>
        </pc:sldMkLst>
      </pc:sldChg>
      <pc:sldChg chg="new del">
        <pc:chgData name="Nakahira family" userId="77e22ccb780c0f4f" providerId="LiveId" clId="{DE622EAA-0F40-4A91-89A7-A12A6C485916}" dt="2021-04-30T06:03:04.438" v="3352" actId="680"/>
        <pc:sldMkLst>
          <pc:docMk/>
          <pc:sldMk cId="3352977711" sldId="1179"/>
        </pc:sldMkLst>
      </pc:sldChg>
      <pc:sldChg chg="new del">
        <pc:chgData name="Nakahira family" userId="77e22ccb780c0f4f" providerId="LiveId" clId="{DE622EAA-0F40-4A91-89A7-A12A6C485916}" dt="2021-04-30T06:03:03.430" v="3351" actId="680"/>
        <pc:sldMkLst>
          <pc:docMk/>
          <pc:sldMk cId="3177238216" sldId="118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575" cy="498475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1" y="2"/>
            <a:ext cx="2949575" cy="498475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>
              <a:defRPr sz="1200"/>
            </a:lvl1pPr>
          </a:lstStyle>
          <a:p>
            <a:fld id="{B10D2460-EA33-4F64-A101-1AAC1F82BEBC}" type="datetimeFigureOut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40864"/>
            <a:ext cx="2949575" cy="498475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1" y="9440864"/>
            <a:ext cx="2949575" cy="498475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/>
            </a:lvl1pPr>
          </a:lstStyle>
          <a:p>
            <a:fld id="{7FBB6248-C2D3-47DF-923C-02A101D0B0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5546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575" cy="498475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1" y="2"/>
            <a:ext cx="2949575" cy="498475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>
              <a:defRPr sz="1200"/>
            </a:lvl1pPr>
          </a:lstStyle>
          <a:p>
            <a:fld id="{ADC004DA-1050-4399-AC60-3F835403D04A}" type="datetimeFigureOut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2" tIns="45721" rIns="91442" bIns="4572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40"/>
            <a:ext cx="5445125" cy="3913187"/>
          </a:xfrm>
          <a:prstGeom prst="rect">
            <a:avLst/>
          </a:prstGeom>
        </p:spPr>
        <p:txBody>
          <a:bodyPr vert="horz" lIns="91442" tIns="45721" rIns="91442" bIns="4572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4"/>
            <a:ext cx="2949575" cy="498475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1" y="9440864"/>
            <a:ext cx="2949575" cy="498475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/>
            </a:lvl1pPr>
          </a:lstStyle>
          <a:p>
            <a:fld id="{BA841F3B-5A04-41FB-8249-8E399CC488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684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696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406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229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220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942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775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337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363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23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85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691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73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632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39800" y="1250950"/>
            <a:ext cx="4876800" cy="33766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423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002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868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91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奇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3283-49E3-41E7-98DD-812CDF2823C7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51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62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6279" y="4589464"/>
            <a:ext cx="8543925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1pPr>
            <a:lvl2pPr marL="4572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AB3-5F74-4CC6-8421-6917E422EF85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73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6"/>
            <a:ext cx="4195762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2" y="1825626"/>
            <a:ext cx="4195763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F865-806A-4A84-9283-BDCD6F30772C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563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9" y="365127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31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3" indent="0">
              <a:buNone/>
              <a:defRPr sz="1600" b="1"/>
            </a:lvl4pPr>
            <a:lvl5pPr marL="1828923" indent="0">
              <a:buNone/>
              <a:defRPr sz="1600" b="1"/>
            </a:lvl5pPr>
            <a:lvl6pPr marL="2286153" indent="0">
              <a:buNone/>
              <a:defRPr sz="1600" b="1"/>
            </a:lvl6pPr>
            <a:lvl7pPr marL="2743385" indent="0">
              <a:buNone/>
              <a:defRPr sz="1600" b="1"/>
            </a:lvl7pPr>
            <a:lvl8pPr marL="3200615" indent="0">
              <a:buNone/>
              <a:defRPr sz="1600" b="1"/>
            </a:lvl8pPr>
            <a:lvl9pPr marL="3657847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625" y="2505076"/>
            <a:ext cx="419100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5" y="1681163"/>
            <a:ext cx="4211637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31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3" indent="0">
              <a:buNone/>
              <a:defRPr sz="1600" b="1"/>
            </a:lvl4pPr>
            <a:lvl5pPr marL="1828923" indent="0">
              <a:buNone/>
              <a:defRPr sz="1600" b="1"/>
            </a:lvl5pPr>
            <a:lvl6pPr marL="2286153" indent="0">
              <a:buNone/>
              <a:defRPr sz="1600" b="1"/>
            </a:lvl6pPr>
            <a:lvl7pPr marL="2743385" indent="0">
              <a:buNone/>
              <a:defRPr sz="1600" b="1"/>
            </a:lvl7pPr>
            <a:lvl8pPr marL="3200615" indent="0">
              <a:buNone/>
              <a:defRPr sz="1600" b="1"/>
            </a:lvl8pPr>
            <a:lvl9pPr marL="3657847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5" y="2505076"/>
            <a:ext cx="42116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22CA-ECAC-46F2-A2CA-20B157237F61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838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2A2D-B8CF-4864-8968-447BDC8603CD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4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5D6A-78B9-4FEB-B5CF-21F8183F7C92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780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638" y="987427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1" indent="0">
              <a:buNone/>
              <a:defRPr sz="1400"/>
            </a:lvl2pPr>
            <a:lvl3pPr marL="914462" indent="0">
              <a:buNone/>
              <a:defRPr sz="1200"/>
            </a:lvl3pPr>
            <a:lvl4pPr marL="1371693" indent="0">
              <a:buNone/>
              <a:defRPr sz="1000"/>
            </a:lvl4pPr>
            <a:lvl5pPr marL="1828923" indent="0">
              <a:buNone/>
              <a:defRPr sz="1000"/>
            </a:lvl5pPr>
            <a:lvl6pPr marL="2286153" indent="0">
              <a:buNone/>
              <a:defRPr sz="1000"/>
            </a:lvl6pPr>
            <a:lvl7pPr marL="2743385" indent="0">
              <a:buNone/>
              <a:defRPr sz="1000"/>
            </a:lvl7pPr>
            <a:lvl8pPr marL="3200615" indent="0">
              <a:buNone/>
              <a:defRPr sz="1000"/>
            </a:lvl8pPr>
            <a:lvl9pPr marL="3657847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8298-0F7B-4E4B-A5D7-91C663903454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568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638" y="987427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31" indent="0">
              <a:buNone/>
              <a:defRPr sz="2800"/>
            </a:lvl2pPr>
            <a:lvl3pPr marL="914462" indent="0">
              <a:buNone/>
              <a:defRPr sz="2401"/>
            </a:lvl3pPr>
            <a:lvl4pPr marL="1371693" indent="0">
              <a:buNone/>
              <a:defRPr sz="2000"/>
            </a:lvl4pPr>
            <a:lvl5pPr marL="1828923" indent="0">
              <a:buNone/>
              <a:defRPr sz="2000"/>
            </a:lvl5pPr>
            <a:lvl6pPr marL="2286153" indent="0">
              <a:buNone/>
              <a:defRPr sz="2000"/>
            </a:lvl6pPr>
            <a:lvl7pPr marL="2743385" indent="0">
              <a:buNone/>
              <a:defRPr sz="2000"/>
            </a:lvl7pPr>
            <a:lvl8pPr marL="3200615" indent="0">
              <a:buNone/>
              <a:defRPr sz="2000"/>
            </a:lvl8pPr>
            <a:lvl9pPr marL="3657847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1" indent="0">
              <a:buNone/>
              <a:defRPr sz="1400"/>
            </a:lvl2pPr>
            <a:lvl3pPr marL="914462" indent="0">
              <a:buNone/>
              <a:defRPr sz="1200"/>
            </a:lvl3pPr>
            <a:lvl4pPr marL="1371693" indent="0">
              <a:buNone/>
              <a:defRPr sz="1000"/>
            </a:lvl4pPr>
            <a:lvl5pPr marL="1828923" indent="0">
              <a:buNone/>
              <a:defRPr sz="1000"/>
            </a:lvl5pPr>
            <a:lvl6pPr marL="2286153" indent="0">
              <a:buNone/>
              <a:defRPr sz="1000"/>
            </a:lvl6pPr>
            <a:lvl7pPr marL="2743385" indent="0">
              <a:buNone/>
              <a:defRPr sz="1000"/>
            </a:lvl7pPr>
            <a:lvl8pPr marL="3200615" indent="0">
              <a:buNone/>
              <a:defRPr sz="1000"/>
            </a:lvl8pPr>
            <a:lvl9pPr marL="3657847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87E7-D4B3-4A8E-963A-2225459BCD0C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285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CE5-F94A-4036-AC9D-4FF11E65A0BC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809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9775" y="365126"/>
            <a:ext cx="2135188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40" y="365126"/>
            <a:ext cx="6256337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B09E-A280-4C89-98FF-F678FA24F3F1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381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62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6279" y="4589464"/>
            <a:ext cx="8543925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1pPr>
            <a:lvl2pPr marL="4572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3614-7666-4D5C-8343-F3651AE67179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38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C24C-9B87-4087-B524-DFC70807101E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925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6"/>
            <a:ext cx="4195762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2" y="1825626"/>
            <a:ext cx="4195763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9E85-703B-4915-96AE-BA5AFCE3E475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135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9" y="365127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31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3" indent="0">
              <a:buNone/>
              <a:defRPr sz="1600" b="1"/>
            </a:lvl4pPr>
            <a:lvl5pPr marL="1828923" indent="0">
              <a:buNone/>
              <a:defRPr sz="1600" b="1"/>
            </a:lvl5pPr>
            <a:lvl6pPr marL="2286153" indent="0">
              <a:buNone/>
              <a:defRPr sz="1600" b="1"/>
            </a:lvl6pPr>
            <a:lvl7pPr marL="2743385" indent="0">
              <a:buNone/>
              <a:defRPr sz="1600" b="1"/>
            </a:lvl7pPr>
            <a:lvl8pPr marL="3200615" indent="0">
              <a:buNone/>
              <a:defRPr sz="1600" b="1"/>
            </a:lvl8pPr>
            <a:lvl9pPr marL="3657847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625" y="2505076"/>
            <a:ext cx="419100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5" y="1681163"/>
            <a:ext cx="4211637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31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3" indent="0">
              <a:buNone/>
              <a:defRPr sz="1600" b="1"/>
            </a:lvl4pPr>
            <a:lvl5pPr marL="1828923" indent="0">
              <a:buNone/>
              <a:defRPr sz="1600" b="1"/>
            </a:lvl5pPr>
            <a:lvl6pPr marL="2286153" indent="0">
              <a:buNone/>
              <a:defRPr sz="1600" b="1"/>
            </a:lvl6pPr>
            <a:lvl7pPr marL="2743385" indent="0">
              <a:buNone/>
              <a:defRPr sz="1600" b="1"/>
            </a:lvl7pPr>
            <a:lvl8pPr marL="3200615" indent="0">
              <a:buNone/>
              <a:defRPr sz="1600" b="1"/>
            </a:lvl8pPr>
            <a:lvl9pPr marL="3657847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5" y="2505076"/>
            <a:ext cx="42116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9C3E-50F6-4F78-9102-7F6FDADE6501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280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28D7-1058-49D4-8C62-9CD1A710D58D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792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D794-2112-4F90-B2A3-EF7DA8553645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008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638" y="987427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1" indent="0">
              <a:buNone/>
              <a:defRPr sz="1400"/>
            </a:lvl2pPr>
            <a:lvl3pPr marL="914462" indent="0">
              <a:buNone/>
              <a:defRPr sz="1200"/>
            </a:lvl3pPr>
            <a:lvl4pPr marL="1371693" indent="0">
              <a:buNone/>
              <a:defRPr sz="1000"/>
            </a:lvl4pPr>
            <a:lvl5pPr marL="1828923" indent="0">
              <a:buNone/>
              <a:defRPr sz="1000"/>
            </a:lvl5pPr>
            <a:lvl6pPr marL="2286153" indent="0">
              <a:buNone/>
              <a:defRPr sz="1000"/>
            </a:lvl6pPr>
            <a:lvl7pPr marL="2743385" indent="0">
              <a:buNone/>
              <a:defRPr sz="1000"/>
            </a:lvl7pPr>
            <a:lvl8pPr marL="3200615" indent="0">
              <a:buNone/>
              <a:defRPr sz="1000"/>
            </a:lvl8pPr>
            <a:lvl9pPr marL="3657847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BFDF-BB1D-4DFA-9827-CC14A04C84BC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053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638" y="987427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31" indent="0">
              <a:buNone/>
              <a:defRPr sz="2800"/>
            </a:lvl2pPr>
            <a:lvl3pPr marL="914462" indent="0">
              <a:buNone/>
              <a:defRPr sz="2401"/>
            </a:lvl3pPr>
            <a:lvl4pPr marL="1371693" indent="0">
              <a:buNone/>
              <a:defRPr sz="2000"/>
            </a:lvl4pPr>
            <a:lvl5pPr marL="1828923" indent="0">
              <a:buNone/>
              <a:defRPr sz="2000"/>
            </a:lvl5pPr>
            <a:lvl6pPr marL="2286153" indent="0">
              <a:buNone/>
              <a:defRPr sz="2000"/>
            </a:lvl6pPr>
            <a:lvl7pPr marL="2743385" indent="0">
              <a:buNone/>
              <a:defRPr sz="2000"/>
            </a:lvl7pPr>
            <a:lvl8pPr marL="3200615" indent="0">
              <a:buNone/>
              <a:defRPr sz="2000"/>
            </a:lvl8pPr>
            <a:lvl9pPr marL="3657847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1" indent="0">
              <a:buNone/>
              <a:defRPr sz="1400"/>
            </a:lvl2pPr>
            <a:lvl3pPr marL="914462" indent="0">
              <a:buNone/>
              <a:defRPr sz="1200"/>
            </a:lvl3pPr>
            <a:lvl4pPr marL="1371693" indent="0">
              <a:buNone/>
              <a:defRPr sz="1000"/>
            </a:lvl4pPr>
            <a:lvl5pPr marL="1828923" indent="0">
              <a:buNone/>
              <a:defRPr sz="1000"/>
            </a:lvl5pPr>
            <a:lvl6pPr marL="2286153" indent="0">
              <a:buNone/>
              <a:defRPr sz="1000"/>
            </a:lvl6pPr>
            <a:lvl7pPr marL="2743385" indent="0">
              <a:buNone/>
              <a:defRPr sz="1000"/>
            </a:lvl7pPr>
            <a:lvl8pPr marL="3200615" indent="0">
              <a:buNone/>
              <a:defRPr sz="1000"/>
            </a:lvl8pPr>
            <a:lvl9pPr marL="3657847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1489-558A-4431-BB05-682FEB846AD2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933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AC7A-CDB4-4D03-9CC6-C5BF2D126EFC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672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9775" y="365126"/>
            <a:ext cx="2135188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40" y="365126"/>
            <a:ext cx="6256337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057F-C4B6-46D8-A8DE-8D80A4C7361F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196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奇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A448-9A48-416F-A56A-D271614D0CEE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634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FFCC-5EB6-414E-8C29-FC2501C0DC8F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39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4190-9C04-41D4-BEFA-CF6125F7A704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05900" y="115210"/>
            <a:ext cx="682898" cy="360000"/>
          </a:xfr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B20388F-A125-4D2E-BBF0-E240911E1C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395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610-1190-48B2-AF88-EED397A753CF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05900" y="115209"/>
            <a:ext cx="682898" cy="360000"/>
          </a:xfr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B20388F-A125-4D2E-BBF0-E240911E1C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789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2748-340A-4FBF-B1F3-8594C171AA6C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05900" y="6428922"/>
            <a:ext cx="697412" cy="365125"/>
          </a:xfr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B20388F-A125-4D2E-BBF0-E240911E1C9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9929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FB9-3125-4608-ACB0-27A6382EC200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F540-5CB6-483A-A4DA-F9E60F8B4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26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14F7-CC6A-40D1-B6C1-DDBFECDF1B8F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05900" y="6428924"/>
            <a:ext cx="697412" cy="365125"/>
          </a:xfr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B20388F-A125-4D2E-BBF0-E240911E1C9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150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4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231" indent="0" algn="ctr">
              <a:buNone/>
              <a:defRPr sz="2000"/>
            </a:lvl2pPr>
            <a:lvl3pPr marL="914462" indent="0" algn="ctr">
              <a:buNone/>
              <a:defRPr sz="1800"/>
            </a:lvl3pPr>
            <a:lvl4pPr marL="1371693" indent="0" algn="ctr">
              <a:buNone/>
              <a:defRPr sz="1600"/>
            </a:lvl4pPr>
            <a:lvl5pPr marL="1828923" indent="0" algn="ctr">
              <a:buNone/>
              <a:defRPr sz="1600"/>
            </a:lvl5pPr>
            <a:lvl6pPr marL="2286153" indent="0" algn="ctr">
              <a:buNone/>
              <a:defRPr sz="1600"/>
            </a:lvl6pPr>
            <a:lvl7pPr marL="2743385" indent="0" algn="ctr">
              <a:buNone/>
              <a:defRPr sz="1600"/>
            </a:lvl7pPr>
            <a:lvl8pPr marL="3200615" indent="0" algn="ctr">
              <a:buNone/>
              <a:defRPr sz="1600"/>
            </a:lvl8pPr>
            <a:lvl9pPr marL="3657847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E5E4-EBD4-4E6B-9B8F-AE6A81CC5D4B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3325" y="6356353"/>
            <a:ext cx="2228850" cy="365125"/>
          </a:xfrm>
        </p:spPr>
        <p:txBody>
          <a:bodyPr/>
          <a:lstStyle/>
          <a:p>
            <a:fld id="{E61EF540-5CB6-483A-A4DA-F9E60F8B4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34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72FB-FE69-4AD5-9026-68556A1DE2BF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34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99" y="113336"/>
            <a:ext cx="8543925" cy="416751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83B1-B88B-433A-AE53-CC4F42E3546A}" type="datetimeFigureOut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8430" y="583095"/>
            <a:ext cx="9900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54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4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231" indent="0" algn="ctr">
              <a:buNone/>
              <a:defRPr sz="2000"/>
            </a:lvl2pPr>
            <a:lvl3pPr marL="914462" indent="0" algn="ctr">
              <a:buNone/>
              <a:defRPr sz="1800"/>
            </a:lvl3pPr>
            <a:lvl4pPr marL="1371693" indent="0" algn="ctr">
              <a:buNone/>
              <a:defRPr sz="1600"/>
            </a:lvl4pPr>
            <a:lvl5pPr marL="1828923" indent="0" algn="ctr">
              <a:buNone/>
              <a:defRPr sz="1600"/>
            </a:lvl5pPr>
            <a:lvl6pPr marL="2286153" indent="0" algn="ctr">
              <a:buNone/>
              <a:defRPr sz="1600"/>
            </a:lvl6pPr>
            <a:lvl7pPr marL="2743385" indent="0" algn="ctr">
              <a:buNone/>
              <a:defRPr sz="1600"/>
            </a:lvl7pPr>
            <a:lvl8pPr marL="3200615" indent="0" algn="ctr">
              <a:buNone/>
              <a:defRPr sz="1600"/>
            </a:lvl8pPr>
            <a:lvl9pPr marL="3657847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4917-32BD-448A-84C5-F9C9A5651B3C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61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4D5E-9C21-40CA-9F38-36386EB9B057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66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1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1" y="1825626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8FB77-2297-473F-80DD-7EF50D2F15B3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6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EF540-5CB6-483A-A4DA-F9E60F8B4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53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61" r:id="rId2"/>
    <p:sldLayoutId id="2147483669" r:id="rId3"/>
    <p:sldLayoutId id="2147483670" r:id="rId4"/>
    <p:sldLayoutId id="2147483694" r:id="rId5"/>
    <p:sldLayoutId id="2147483695" r:id="rId6"/>
    <p:sldLayoutId id="2147483703" r:id="rId7"/>
  </p:sldLayoutIdLst>
  <p:hf hdr="0" ftr="0" dt="0"/>
  <p:txStyles>
    <p:titleStyle>
      <a:lvl1pPr algn="l" defTabSz="914462" rtl="0" eaLnBrk="1" latinLnBrk="0" hangingPunct="1">
        <a:lnSpc>
          <a:spcPct val="90000"/>
        </a:lnSpc>
        <a:spcBef>
          <a:spcPct val="0"/>
        </a:spcBef>
        <a:buNone/>
        <a:defRPr kumimoji="1"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5" indent="-228615" algn="l" defTabSz="9144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6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77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08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38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7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0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3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6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1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2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2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5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85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15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47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41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41" y="1825626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42DC-5516-47CD-AFE8-6C793A6AAA45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6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54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l" defTabSz="914462" rtl="0" eaLnBrk="1" latinLnBrk="0" hangingPunct="1">
        <a:lnSpc>
          <a:spcPct val="90000"/>
        </a:lnSpc>
        <a:spcBef>
          <a:spcPct val="0"/>
        </a:spcBef>
        <a:buNone/>
        <a:defRPr kumimoji="1"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5" indent="-228615" algn="l" defTabSz="9144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6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77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08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38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7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0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3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6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1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2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2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5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85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15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47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41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41" y="1825626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C660F-58B9-4D87-9B50-76C2DEA65369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6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69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914462" rtl="0" eaLnBrk="1" latinLnBrk="0" hangingPunct="1">
        <a:lnSpc>
          <a:spcPct val="90000"/>
        </a:lnSpc>
        <a:spcBef>
          <a:spcPct val="0"/>
        </a:spcBef>
        <a:buNone/>
        <a:defRPr kumimoji="1"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5" indent="-228615" algn="l" defTabSz="9144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6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77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08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38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7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0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3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6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1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2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2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5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85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15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47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02F0B-B8A0-435B-8C2C-36DDF6448167}" type="datetime1">
              <a:rPr kumimoji="1" lang="ja-JP" altLang="en-US" smtClean="0"/>
              <a:t>2021/6/18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EF540-5CB6-483A-A4DA-F9E60F8B4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59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4.png"/><Relationship Id="rId18" Type="http://schemas.openxmlformats.org/officeDocument/2006/relationships/image" Target="../media/image41.png"/><Relationship Id="rId3" Type="http://schemas.openxmlformats.org/officeDocument/2006/relationships/image" Target="../media/image2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png"/><Relationship Id="rId11" Type="http://schemas.openxmlformats.org/officeDocument/2006/relationships/image" Target="../media/image36.png"/><Relationship Id="rId5" Type="http://schemas.openxmlformats.org/officeDocument/2006/relationships/image" Target="../media/image20.pn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19" Type="http://schemas.openxmlformats.org/officeDocument/2006/relationships/image" Target="../media/image42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1" y="1515102"/>
            <a:ext cx="99060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大阪府の</a:t>
            </a:r>
            <a:r>
              <a:rPr kumimoji="1" lang="en-US" altLang="ja-JP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への取組み</a:t>
            </a:r>
            <a:endParaRPr kumimoji="1" lang="en-US" altLang="ja-JP" sz="4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50023" y="5803645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大阪府政策企画部企画室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79" y="2146044"/>
            <a:ext cx="5173637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0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正方形/長方形 87"/>
          <p:cNvSpPr/>
          <p:nvPr/>
        </p:nvSpPr>
        <p:spPr>
          <a:xfrm>
            <a:off x="0" y="1209"/>
            <a:ext cx="9906000" cy="54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先進都市をめざして</a:t>
            </a:r>
          </a:p>
        </p:txBody>
      </p:sp>
      <p:sp>
        <p:nvSpPr>
          <p:cNvPr id="150" name="正方形/長方形 149"/>
          <p:cNvSpPr/>
          <p:nvPr/>
        </p:nvSpPr>
        <p:spPr>
          <a:xfrm>
            <a:off x="266166" y="923990"/>
            <a:ext cx="9298591" cy="206290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185738" indent="-185738">
              <a:spcBef>
                <a:spcPts val="1200"/>
              </a:spcBef>
              <a:tabLst>
                <a:tab pos="185738" algn="l"/>
              </a:tabLst>
            </a:pP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15" name="図 314"/>
          <p:cNvPicPr preferRelativeResize="0">
            <a:picLocks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44862" y="2702816"/>
            <a:ext cx="3145381" cy="3181033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412" name="図 4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24" y="2677084"/>
            <a:ext cx="2962728" cy="3196150"/>
          </a:xfrm>
          <a:prstGeom prst="rect">
            <a:avLst/>
          </a:prstGeom>
        </p:spPr>
      </p:pic>
      <p:grpSp>
        <p:nvGrpSpPr>
          <p:cNvPr id="322" name="グループ化 321"/>
          <p:cNvGrpSpPr>
            <a:grpSpLocks noChangeAspect="1"/>
          </p:cNvGrpSpPr>
          <p:nvPr/>
        </p:nvGrpSpPr>
        <p:grpSpPr>
          <a:xfrm>
            <a:off x="1336405" y="3800298"/>
            <a:ext cx="1241441" cy="1381166"/>
            <a:chOff x="2143370" y="3987282"/>
            <a:chExt cx="921552" cy="1025273"/>
          </a:xfrm>
        </p:grpSpPr>
        <p:sp>
          <p:nvSpPr>
            <p:cNvPr id="334" name="二等辺三角形 333"/>
            <p:cNvSpPr>
              <a:spLocks noChangeAspect="1"/>
            </p:cNvSpPr>
            <p:nvPr/>
          </p:nvSpPr>
          <p:spPr>
            <a:xfrm>
              <a:off x="2143370" y="3987282"/>
              <a:ext cx="921552" cy="731396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grpSp>
          <p:nvGrpSpPr>
            <p:cNvPr id="335" name="グループ化 334"/>
            <p:cNvGrpSpPr>
              <a:grpSpLocks noChangeAspect="1"/>
            </p:cNvGrpSpPr>
            <p:nvPr/>
          </p:nvGrpSpPr>
          <p:grpSpPr>
            <a:xfrm>
              <a:off x="2217547" y="4116000"/>
              <a:ext cx="816978" cy="896555"/>
              <a:chOff x="2246055" y="3937438"/>
              <a:chExt cx="1011529" cy="1110057"/>
            </a:xfrm>
          </p:grpSpPr>
          <p:pic>
            <p:nvPicPr>
              <p:cNvPr id="336" name="図 335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1509" y="4210735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337" name="図 336"/>
              <p:cNvPicPr preferRelativeResize="0"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2793" y="4216131"/>
                <a:ext cx="247869" cy="269501"/>
              </a:xfrm>
              <a:prstGeom prst="rect">
                <a:avLst/>
              </a:prstGeom>
            </p:spPr>
          </p:pic>
          <p:sp>
            <p:nvSpPr>
              <p:cNvPr id="338" name="テキスト ボックス 42"/>
              <p:cNvSpPr txBox="1"/>
              <p:nvPr/>
            </p:nvSpPr>
            <p:spPr>
              <a:xfrm>
                <a:off x="2273922" y="4415322"/>
                <a:ext cx="376020" cy="310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経済</a:t>
                </a:r>
              </a:p>
            </p:txBody>
          </p:sp>
          <p:sp>
            <p:nvSpPr>
              <p:cNvPr id="339" name="テキスト ボックス 43"/>
              <p:cNvSpPr txBox="1"/>
              <p:nvPr/>
            </p:nvSpPr>
            <p:spPr>
              <a:xfrm>
                <a:off x="2578759" y="3937438"/>
                <a:ext cx="313371" cy="310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社会</a:t>
                </a:r>
              </a:p>
            </p:txBody>
          </p:sp>
          <p:sp>
            <p:nvSpPr>
              <p:cNvPr id="340" name="テキスト ボックス 44"/>
              <p:cNvSpPr txBox="1"/>
              <p:nvPr/>
            </p:nvSpPr>
            <p:spPr>
              <a:xfrm>
                <a:off x="2873901" y="4415322"/>
                <a:ext cx="368047" cy="310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環境</a:t>
                </a:r>
              </a:p>
            </p:txBody>
          </p:sp>
          <p:pic>
            <p:nvPicPr>
              <p:cNvPr id="341" name="図 340"/>
              <p:cNvPicPr preferRelativeResize="0"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055" y="4083872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342" name="図 341"/>
              <p:cNvPicPr preferRelativeResize="0"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4434" y="4102856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343" name="図 342"/>
              <p:cNvPicPr preferRelativeResize="0"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6913" y="4477426"/>
                <a:ext cx="247869" cy="269501"/>
              </a:xfrm>
              <a:prstGeom prst="rect">
                <a:avLst/>
              </a:prstGeom>
            </p:spPr>
          </p:pic>
          <p:sp>
            <p:nvSpPr>
              <p:cNvPr id="344" name="テキスト ボックス 43"/>
              <p:cNvSpPr txBox="1"/>
              <p:nvPr/>
            </p:nvSpPr>
            <p:spPr>
              <a:xfrm>
                <a:off x="2256711" y="4751678"/>
                <a:ext cx="1000873" cy="2958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900"/>
                  </a:lnSpc>
                </a:pPr>
                <a:r>
                  <a: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重点ゴールを中心とした府の取組み</a:t>
                </a:r>
              </a:p>
            </p:txBody>
          </p:sp>
        </p:grpSp>
      </p:grpSp>
      <p:pic>
        <p:nvPicPr>
          <p:cNvPr id="72" name="図 71"/>
          <p:cNvPicPr preferRelativeResize="0">
            <a:picLocks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563417" y="2677084"/>
            <a:ext cx="3061110" cy="325297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13" name="右矢印 412"/>
          <p:cNvSpPr/>
          <p:nvPr/>
        </p:nvSpPr>
        <p:spPr>
          <a:xfrm>
            <a:off x="3157543" y="4219615"/>
            <a:ext cx="559490" cy="540000"/>
          </a:xfrm>
          <a:prstGeom prst="rightArrow">
            <a:avLst>
              <a:gd name="adj1" fmla="val 50000"/>
              <a:gd name="adj2" fmla="val 6302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>
            <a:stCxn id="272" idx="1"/>
          </p:cNvCxnSpPr>
          <p:nvPr/>
        </p:nvCxnSpPr>
        <p:spPr>
          <a:xfrm flipH="1">
            <a:off x="4337699" y="3334772"/>
            <a:ext cx="645563" cy="725206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endCxn id="79" idx="2"/>
          </p:cNvCxnSpPr>
          <p:nvPr/>
        </p:nvCxnSpPr>
        <p:spPr>
          <a:xfrm flipH="1" flipV="1">
            <a:off x="3866766" y="4781192"/>
            <a:ext cx="786775" cy="598790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>
            <a:off x="4599656" y="4346088"/>
            <a:ext cx="594122" cy="337023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endCxn id="289" idx="3"/>
          </p:cNvCxnSpPr>
          <p:nvPr/>
        </p:nvCxnSpPr>
        <p:spPr>
          <a:xfrm>
            <a:off x="5596040" y="3803154"/>
            <a:ext cx="547464" cy="784509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 flipH="1">
            <a:off x="5179069" y="4780078"/>
            <a:ext cx="288892" cy="525572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直線コネクタ 86"/>
          <p:cNvCxnSpPr>
            <a:endCxn id="281" idx="1"/>
          </p:cNvCxnSpPr>
          <p:nvPr/>
        </p:nvCxnSpPr>
        <p:spPr>
          <a:xfrm flipH="1">
            <a:off x="4949303" y="3904380"/>
            <a:ext cx="82794" cy="1379432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70" name="グループ化 269"/>
          <p:cNvGrpSpPr/>
          <p:nvPr/>
        </p:nvGrpSpPr>
        <p:grpSpPr>
          <a:xfrm>
            <a:off x="4744365" y="2946764"/>
            <a:ext cx="955586" cy="1038271"/>
            <a:chOff x="6529469" y="2488902"/>
            <a:chExt cx="680393" cy="722496"/>
          </a:xfrm>
        </p:grpSpPr>
        <p:sp>
          <p:nvSpPr>
            <p:cNvPr id="271" name="テキスト ボックス 43"/>
            <p:cNvSpPr txBox="1"/>
            <p:nvPr/>
          </p:nvSpPr>
          <p:spPr>
            <a:xfrm>
              <a:off x="6558379" y="3034707"/>
              <a:ext cx="614572" cy="176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府民の取組み</a:t>
              </a:r>
            </a:p>
          </p:txBody>
        </p:sp>
        <p:sp>
          <p:nvSpPr>
            <p:cNvPr id="272" name="二等辺三角形 271"/>
            <p:cNvSpPr>
              <a:spLocks noChangeAspect="1"/>
            </p:cNvSpPr>
            <p:nvPr/>
          </p:nvSpPr>
          <p:spPr>
            <a:xfrm>
              <a:off x="6529469" y="2488902"/>
              <a:ext cx="680393" cy="540000"/>
            </a:xfrm>
            <a:prstGeom prst="triangle">
              <a:avLst/>
            </a:prstGeom>
            <a:solidFill>
              <a:schemeClr val="bg1"/>
            </a:solidFill>
            <a:ln w="15875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73" name="テキスト ボックス 42"/>
            <p:cNvSpPr txBox="1"/>
            <p:nvPr/>
          </p:nvSpPr>
          <p:spPr>
            <a:xfrm>
              <a:off x="6617039" y="2828344"/>
              <a:ext cx="279549" cy="1713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経済</a:t>
              </a:r>
            </a:p>
          </p:txBody>
        </p:sp>
        <p:sp>
          <p:nvSpPr>
            <p:cNvPr id="274" name="テキスト ボックス 43"/>
            <p:cNvSpPr txBox="1"/>
            <p:nvPr/>
          </p:nvSpPr>
          <p:spPr>
            <a:xfrm>
              <a:off x="6758397" y="2626788"/>
              <a:ext cx="232973" cy="1713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社会</a:t>
              </a:r>
              <a:endPara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5" name="テキスト ボックス 44"/>
            <p:cNvSpPr txBox="1"/>
            <p:nvPr/>
          </p:nvSpPr>
          <p:spPr>
            <a:xfrm>
              <a:off x="6872731" y="2825420"/>
              <a:ext cx="273622" cy="1713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環境</a:t>
              </a:r>
            </a:p>
          </p:txBody>
        </p:sp>
      </p:grpSp>
      <p:grpSp>
        <p:nvGrpSpPr>
          <p:cNvPr id="284" name="グループ化 283"/>
          <p:cNvGrpSpPr/>
          <p:nvPr/>
        </p:nvGrpSpPr>
        <p:grpSpPr>
          <a:xfrm>
            <a:off x="5130193" y="4017830"/>
            <a:ext cx="1151758" cy="997314"/>
            <a:chOff x="6529460" y="2488902"/>
            <a:chExt cx="680393" cy="743650"/>
          </a:xfrm>
        </p:grpSpPr>
        <p:sp>
          <p:nvSpPr>
            <p:cNvPr id="285" name="テキスト ボックス 43"/>
            <p:cNvSpPr txBox="1"/>
            <p:nvPr/>
          </p:nvSpPr>
          <p:spPr>
            <a:xfrm>
              <a:off x="6587254" y="3037482"/>
              <a:ext cx="614573" cy="195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企業の取組み</a:t>
              </a:r>
            </a:p>
          </p:txBody>
        </p:sp>
        <p:sp>
          <p:nvSpPr>
            <p:cNvPr id="286" name="二等辺三角形 285"/>
            <p:cNvSpPr>
              <a:spLocks noChangeAspect="1"/>
            </p:cNvSpPr>
            <p:nvPr/>
          </p:nvSpPr>
          <p:spPr>
            <a:xfrm>
              <a:off x="6529460" y="2488902"/>
              <a:ext cx="680393" cy="540000"/>
            </a:xfrm>
            <a:prstGeom prst="triangle">
              <a:avLst/>
            </a:prstGeom>
            <a:solidFill>
              <a:schemeClr val="bg1"/>
            </a:solidFill>
            <a:ln w="47625" cmpd="dbl">
              <a:solidFill>
                <a:schemeClr val="accent5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87" name="テキスト ボックス 42"/>
            <p:cNvSpPr txBox="1"/>
            <p:nvPr/>
          </p:nvSpPr>
          <p:spPr>
            <a:xfrm>
              <a:off x="6624791" y="2817436"/>
              <a:ext cx="279549" cy="183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経済</a:t>
              </a:r>
            </a:p>
          </p:txBody>
        </p:sp>
        <p:sp>
          <p:nvSpPr>
            <p:cNvPr id="288" name="テキスト ボックス 43"/>
            <p:cNvSpPr txBox="1"/>
            <p:nvPr/>
          </p:nvSpPr>
          <p:spPr>
            <a:xfrm>
              <a:off x="6760294" y="2641586"/>
              <a:ext cx="232973" cy="183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社会</a:t>
              </a:r>
            </a:p>
          </p:txBody>
        </p:sp>
        <p:sp>
          <p:nvSpPr>
            <p:cNvPr id="289" name="テキスト ボックス 44"/>
            <p:cNvSpPr txBox="1"/>
            <p:nvPr/>
          </p:nvSpPr>
          <p:spPr>
            <a:xfrm>
              <a:off x="6854444" y="2822002"/>
              <a:ext cx="273622" cy="183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環境</a:t>
              </a:r>
            </a:p>
          </p:txBody>
        </p:sp>
      </p:grpSp>
      <p:grpSp>
        <p:nvGrpSpPr>
          <p:cNvPr id="276" name="グループ化 275"/>
          <p:cNvGrpSpPr/>
          <p:nvPr/>
        </p:nvGrpSpPr>
        <p:grpSpPr>
          <a:xfrm>
            <a:off x="4517125" y="4947808"/>
            <a:ext cx="1175412" cy="983542"/>
            <a:chOff x="6468870" y="2488902"/>
            <a:chExt cx="787439" cy="709209"/>
          </a:xfrm>
        </p:grpSpPr>
        <p:sp>
          <p:nvSpPr>
            <p:cNvPr id="277" name="テキスト ボックス 43"/>
            <p:cNvSpPr txBox="1"/>
            <p:nvPr/>
          </p:nvSpPr>
          <p:spPr>
            <a:xfrm>
              <a:off x="6468870" y="3015018"/>
              <a:ext cx="787439" cy="183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市町村の取組み</a:t>
              </a:r>
            </a:p>
          </p:txBody>
        </p:sp>
        <p:sp>
          <p:nvSpPr>
            <p:cNvPr id="278" name="二等辺三角形 277"/>
            <p:cNvSpPr>
              <a:spLocks noChangeAspect="1"/>
            </p:cNvSpPr>
            <p:nvPr/>
          </p:nvSpPr>
          <p:spPr>
            <a:xfrm>
              <a:off x="6529469" y="2488902"/>
              <a:ext cx="680393" cy="540000"/>
            </a:xfrm>
            <a:prstGeom prst="triangle">
              <a:avLst/>
            </a:prstGeom>
            <a:solidFill>
              <a:schemeClr val="bg1"/>
            </a:solidFill>
            <a:ln w="28575" cmpd="thickThin">
              <a:solidFill>
                <a:schemeClr val="accent5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80" name="テキスト ボックス 42"/>
            <p:cNvSpPr txBox="1"/>
            <p:nvPr/>
          </p:nvSpPr>
          <p:spPr>
            <a:xfrm>
              <a:off x="6625560" y="2808980"/>
              <a:ext cx="279549" cy="177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経済</a:t>
              </a:r>
            </a:p>
          </p:txBody>
        </p:sp>
        <p:sp>
          <p:nvSpPr>
            <p:cNvPr id="281" name="テキスト ボックス 43"/>
            <p:cNvSpPr txBox="1"/>
            <p:nvPr/>
          </p:nvSpPr>
          <p:spPr>
            <a:xfrm>
              <a:off x="6758397" y="2642413"/>
              <a:ext cx="232973" cy="177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社会</a:t>
              </a:r>
            </a:p>
          </p:txBody>
        </p:sp>
        <p:sp>
          <p:nvSpPr>
            <p:cNvPr id="282" name="テキスト ボックス 44"/>
            <p:cNvSpPr txBox="1"/>
            <p:nvPr/>
          </p:nvSpPr>
          <p:spPr>
            <a:xfrm>
              <a:off x="6866904" y="2817178"/>
              <a:ext cx="273622" cy="177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環境</a:t>
              </a:r>
            </a:p>
          </p:txBody>
        </p:sp>
      </p:grpSp>
      <p:sp>
        <p:nvSpPr>
          <p:cNvPr id="73" name="フリーフォーム 72"/>
          <p:cNvSpPr/>
          <p:nvPr/>
        </p:nvSpPr>
        <p:spPr>
          <a:xfrm>
            <a:off x="3949387" y="2702816"/>
            <a:ext cx="2263544" cy="3152431"/>
          </a:xfrm>
          <a:custGeom>
            <a:avLst/>
            <a:gdLst>
              <a:gd name="connsiteX0" fmla="*/ 2259919 w 2267011"/>
              <a:gd name="connsiteY0" fmla="*/ 1547010 h 2841407"/>
              <a:gd name="connsiteX1" fmla="*/ 1874157 w 2267011"/>
              <a:gd name="connsiteY1" fmla="*/ 2618572 h 2841407"/>
              <a:gd name="connsiteX2" fmla="*/ 159657 w 2267011"/>
              <a:gd name="connsiteY2" fmla="*/ 2761447 h 2841407"/>
              <a:gd name="connsiteX3" fmla="*/ 131082 w 2267011"/>
              <a:gd name="connsiteY3" fmla="*/ 1647022 h 2841407"/>
              <a:gd name="connsiteX4" fmla="*/ 659719 w 2267011"/>
              <a:gd name="connsiteY4" fmla="*/ 146835 h 2841407"/>
              <a:gd name="connsiteX5" fmla="*/ 2002744 w 2267011"/>
              <a:gd name="connsiteY5" fmla="*/ 218272 h 2841407"/>
              <a:gd name="connsiteX6" fmla="*/ 2259919 w 2267011"/>
              <a:gd name="connsiteY6" fmla="*/ 1547010 h 284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7011" h="2841407">
                <a:moveTo>
                  <a:pt x="2259919" y="1547010"/>
                </a:moveTo>
                <a:cubicBezTo>
                  <a:pt x="2238488" y="1947060"/>
                  <a:pt x="2224201" y="2416166"/>
                  <a:pt x="1874157" y="2618572"/>
                </a:cubicBezTo>
                <a:cubicBezTo>
                  <a:pt x="1524113" y="2820978"/>
                  <a:pt x="450169" y="2923372"/>
                  <a:pt x="159657" y="2761447"/>
                </a:cubicBezTo>
                <a:cubicBezTo>
                  <a:pt x="-130855" y="2599522"/>
                  <a:pt x="47738" y="2082791"/>
                  <a:pt x="131082" y="1647022"/>
                </a:cubicBezTo>
                <a:cubicBezTo>
                  <a:pt x="214426" y="1211253"/>
                  <a:pt x="347775" y="384960"/>
                  <a:pt x="659719" y="146835"/>
                </a:cubicBezTo>
                <a:cubicBezTo>
                  <a:pt x="971663" y="-91290"/>
                  <a:pt x="1736044" y="-19853"/>
                  <a:pt x="2002744" y="218272"/>
                </a:cubicBezTo>
                <a:cubicBezTo>
                  <a:pt x="2269444" y="456397"/>
                  <a:pt x="2281350" y="1146960"/>
                  <a:pt x="2259919" y="1547010"/>
                </a:cubicBezTo>
                <a:close/>
              </a:path>
            </a:pathLst>
          </a:cu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4" name="グループ化 73"/>
          <p:cNvGrpSpPr>
            <a:grpSpLocks noChangeAspect="1"/>
          </p:cNvGrpSpPr>
          <p:nvPr/>
        </p:nvGrpSpPr>
        <p:grpSpPr>
          <a:xfrm>
            <a:off x="3554511" y="3819468"/>
            <a:ext cx="1157838" cy="1303705"/>
            <a:chOff x="2143370" y="3987282"/>
            <a:chExt cx="921552" cy="1037653"/>
          </a:xfrm>
        </p:grpSpPr>
        <p:sp>
          <p:nvSpPr>
            <p:cNvPr id="75" name="二等辺三角形 74"/>
            <p:cNvSpPr>
              <a:spLocks noChangeAspect="1"/>
            </p:cNvSpPr>
            <p:nvPr/>
          </p:nvSpPr>
          <p:spPr>
            <a:xfrm>
              <a:off x="2143370" y="3987282"/>
              <a:ext cx="921552" cy="731396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grpSp>
          <p:nvGrpSpPr>
            <p:cNvPr id="76" name="グループ化 75"/>
            <p:cNvGrpSpPr>
              <a:grpSpLocks noChangeAspect="1"/>
            </p:cNvGrpSpPr>
            <p:nvPr/>
          </p:nvGrpSpPr>
          <p:grpSpPr>
            <a:xfrm>
              <a:off x="2194255" y="4116000"/>
              <a:ext cx="842694" cy="908935"/>
              <a:chOff x="2217219" y="3937438"/>
              <a:chExt cx="1043369" cy="1125385"/>
            </a:xfrm>
          </p:grpSpPr>
          <p:pic>
            <p:nvPicPr>
              <p:cNvPr id="77" name="図 76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1509" y="4210735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78" name="図 77"/>
              <p:cNvPicPr preferRelativeResize="0"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2793" y="4216131"/>
                <a:ext cx="247869" cy="269501"/>
              </a:xfrm>
              <a:prstGeom prst="rect">
                <a:avLst/>
              </a:prstGeom>
            </p:spPr>
          </p:pic>
          <p:sp>
            <p:nvSpPr>
              <p:cNvPr id="79" name="テキスト ボックス 42"/>
              <p:cNvSpPr txBox="1"/>
              <p:nvPr/>
            </p:nvSpPr>
            <p:spPr>
              <a:xfrm>
                <a:off x="2273922" y="4415322"/>
                <a:ext cx="376020" cy="310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経済</a:t>
                </a:r>
              </a:p>
            </p:txBody>
          </p:sp>
          <p:sp>
            <p:nvSpPr>
              <p:cNvPr id="80" name="テキスト ボックス 43"/>
              <p:cNvSpPr txBox="1"/>
              <p:nvPr/>
            </p:nvSpPr>
            <p:spPr>
              <a:xfrm>
                <a:off x="2578759" y="3937438"/>
                <a:ext cx="313371" cy="310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社会</a:t>
                </a:r>
              </a:p>
            </p:txBody>
          </p:sp>
          <p:sp>
            <p:nvSpPr>
              <p:cNvPr id="81" name="テキスト ボックス 44"/>
              <p:cNvSpPr txBox="1"/>
              <p:nvPr/>
            </p:nvSpPr>
            <p:spPr>
              <a:xfrm>
                <a:off x="2873901" y="4415322"/>
                <a:ext cx="368047" cy="310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環境</a:t>
                </a:r>
              </a:p>
            </p:txBody>
          </p:sp>
          <p:pic>
            <p:nvPicPr>
              <p:cNvPr id="82" name="図 81"/>
              <p:cNvPicPr preferRelativeResize="0"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055" y="4083872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83" name="図 82"/>
              <p:cNvPicPr preferRelativeResize="0"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4434" y="4102856"/>
                <a:ext cx="247869" cy="269501"/>
              </a:xfrm>
              <a:prstGeom prst="rect">
                <a:avLst/>
              </a:prstGeom>
            </p:spPr>
          </p:pic>
          <p:sp>
            <p:nvSpPr>
              <p:cNvPr id="85" name="テキスト ボックス 43"/>
              <p:cNvSpPr txBox="1"/>
              <p:nvPr/>
            </p:nvSpPr>
            <p:spPr>
              <a:xfrm>
                <a:off x="2217219" y="4722275"/>
                <a:ext cx="1043369" cy="3405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重点ゴールを中心とした府の取組み</a:t>
                </a:r>
              </a:p>
            </p:txBody>
          </p:sp>
          <p:pic>
            <p:nvPicPr>
              <p:cNvPr id="84" name="図 83"/>
              <p:cNvPicPr preferRelativeResize="0"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6913" y="4477426"/>
                <a:ext cx="247869" cy="269501"/>
              </a:xfrm>
              <a:prstGeom prst="rect">
                <a:avLst/>
              </a:prstGeom>
            </p:spPr>
          </p:pic>
        </p:grpSp>
      </p:grpSp>
      <p:sp>
        <p:nvSpPr>
          <p:cNvPr id="31" name="右矢印 30"/>
          <p:cNvSpPr>
            <a:spLocks/>
          </p:cNvSpPr>
          <p:nvPr/>
        </p:nvSpPr>
        <p:spPr>
          <a:xfrm>
            <a:off x="6381276" y="3717259"/>
            <a:ext cx="569095" cy="15646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二等辺三角形 66"/>
          <p:cNvSpPr>
            <a:spLocks noChangeAspect="1"/>
          </p:cNvSpPr>
          <p:nvPr/>
        </p:nvSpPr>
        <p:spPr>
          <a:xfrm>
            <a:off x="7991226" y="4262820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89" name="二等辺三角形 88"/>
          <p:cNvSpPr>
            <a:spLocks noChangeAspect="1"/>
          </p:cNvSpPr>
          <p:nvPr/>
        </p:nvSpPr>
        <p:spPr>
          <a:xfrm>
            <a:off x="7503865" y="3964667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/>
          </a:p>
        </p:txBody>
      </p:sp>
      <p:sp>
        <p:nvSpPr>
          <p:cNvPr id="90" name="二等辺三角形 89"/>
          <p:cNvSpPr>
            <a:spLocks noChangeAspect="1"/>
          </p:cNvSpPr>
          <p:nvPr/>
        </p:nvSpPr>
        <p:spPr>
          <a:xfrm>
            <a:off x="7780520" y="4055764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1" name="二等辺三角形 90"/>
          <p:cNvSpPr>
            <a:spLocks noChangeAspect="1"/>
          </p:cNvSpPr>
          <p:nvPr/>
        </p:nvSpPr>
        <p:spPr>
          <a:xfrm>
            <a:off x="7271558" y="4252773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4" name="二等辺三角形 93"/>
          <p:cNvSpPr>
            <a:spLocks noChangeAspect="1"/>
          </p:cNvSpPr>
          <p:nvPr/>
        </p:nvSpPr>
        <p:spPr>
          <a:xfrm flipH="1">
            <a:off x="7221324" y="4713774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5" name="二等辺三角形 94"/>
          <p:cNvSpPr>
            <a:spLocks noChangeAspect="1"/>
          </p:cNvSpPr>
          <p:nvPr/>
        </p:nvSpPr>
        <p:spPr>
          <a:xfrm flipH="1">
            <a:off x="8725417" y="3957534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7" name="二等辺三角形 96"/>
          <p:cNvSpPr>
            <a:spLocks noChangeAspect="1"/>
          </p:cNvSpPr>
          <p:nvPr/>
        </p:nvSpPr>
        <p:spPr>
          <a:xfrm flipH="1">
            <a:off x="9141662" y="4898441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8" name="二等辺三角形 97"/>
          <p:cNvSpPr>
            <a:spLocks noChangeAspect="1"/>
          </p:cNvSpPr>
          <p:nvPr/>
        </p:nvSpPr>
        <p:spPr>
          <a:xfrm flipH="1">
            <a:off x="9098939" y="4678413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00" name="二等辺三角形 99"/>
          <p:cNvSpPr>
            <a:spLocks noChangeAspect="1"/>
          </p:cNvSpPr>
          <p:nvPr/>
        </p:nvSpPr>
        <p:spPr>
          <a:xfrm flipH="1">
            <a:off x="8944426" y="4286263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04" name="二等辺三角形 103"/>
          <p:cNvSpPr>
            <a:spLocks noChangeAspect="1"/>
          </p:cNvSpPr>
          <p:nvPr/>
        </p:nvSpPr>
        <p:spPr>
          <a:xfrm>
            <a:off x="8021599" y="3871036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06" name="正方形/長方形 105"/>
          <p:cNvSpPr/>
          <p:nvPr/>
        </p:nvSpPr>
        <p:spPr>
          <a:xfrm>
            <a:off x="4331115" y="2110939"/>
            <a:ext cx="1361422" cy="44319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>
              <a:lnSpc>
                <a:spcPts val="1800"/>
              </a:lnSpc>
              <a:tabLst>
                <a:tab pos="80963" algn="l"/>
              </a:tabLst>
            </a:pPr>
            <a:r>
              <a: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7" name="正方形/長方形 106"/>
          <p:cNvSpPr/>
          <p:nvPr/>
        </p:nvSpPr>
        <p:spPr>
          <a:xfrm>
            <a:off x="7654600" y="2120297"/>
            <a:ext cx="1361422" cy="44319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>
              <a:lnSpc>
                <a:spcPts val="1800"/>
              </a:lnSpc>
              <a:tabLst>
                <a:tab pos="80963" algn="l"/>
              </a:tabLst>
            </a:pPr>
            <a:r>
              <a: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577981" y="5994868"/>
            <a:ext cx="2722843" cy="74111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>
              <a:lnSpc>
                <a:spcPts val="1800"/>
              </a:lnSpc>
              <a:tabLst>
                <a:tab pos="80963" algn="l"/>
              </a:tabLst>
            </a:pP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3387550" y="5910846"/>
            <a:ext cx="3326660" cy="87429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>
              <a:tabLst>
                <a:tab pos="0" algn="l"/>
              </a:tabLst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万博において、大阪のあらゆるステークホルダーが、会場の内外で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を体現し、行動する姿を世界に発信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6873224" y="5890477"/>
            <a:ext cx="2812941" cy="87429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>
              <a:tabLst>
                <a:tab pos="0" algn="l"/>
              </a:tabLst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日本全体や世界とのつながりの中で、先頭に立って、世界とともに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を達成する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280859" y="3982339"/>
            <a:ext cx="144000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正方形/長方形 104"/>
          <p:cNvSpPr/>
          <p:nvPr/>
        </p:nvSpPr>
        <p:spPr>
          <a:xfrm>
            <a:off x="7063202" y="4471821"/>
            <a:ext cx="144000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正方形/長方形 110"/>
          <p:cNvSpPr/>
          <p:nvPr/>
        </p:nvSpPr>
        <p:spPr>
          <a:xfrm>
            <a:off x="8764426" y="4168149"/>
            <a:ext cx="144000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楕円 111"/>
          <p:cNvSpPr/>
          <p:nvPr/>
        </p:nvSpPr>
        <p:spPr>
          <a:xfrm>
            <a:off x="7546958" y="4205279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楕円 114"/>
          <p:cNvSpPr/>
          <p:nvPr/>
        </p:nvSpPr>
        <p:spPr>
          <a:xfrm>
            <a:off x="9302552" y="4790441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二等辺三角形 115"/>
          <p:cNvSpPr>
            <a:spLocks noChangeAspect="1"/>
          </p:cNvSpPr>
          <p:nvPr/>
        </p:nvSpPr>
        <p:spPr>
          <a:xfrm>
            <a:off x="7512130" y="4416532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18" name="楕円 117"/>
          <p:cNvSpPr/>
          <p:nvPr/>
        </p:nvSpPr>
        <p:spPr>
          <a:xfrm>
            <a:off x="7705799" y="3819735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二等辺三角形 118"/>
          <p:cNvSpPr>
            <a:spLocks noChangeAspect="1"/>
          </p:cNvSpPr>
          <p:nvPr/>
        </p:nvSpPr>
        <p:spPr>
          <a:xfrm>
            <a:off x="7941314" y="4933166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20" name="正方形/長方形 119"/>
          <p:cNvSpPr/>
          <p:nvPr/>
        </p:nvSpPr>
        <p:spPr>
          <a:xfrm>
            <a:off x="9141662" y="5139717"/>
            <a:ext cx="144000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楕円 120"/>
          <p:cNvSpPr/>
          <p:nvPr/>
        </p:nvSpPr>
        <p:spPr>
          <a:xfrm>
            <a:off x="8944426" y="38482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1243" y="668564"/>
            <a:ext cx="9036309" cy="12208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先進都市  ＝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誰もが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を意識し、一人ひとりが自律的に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全ての  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200"/>
              </a:lnSpc>
            </a:pP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     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達成をめざしていくこと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200"/>
              </a:lnSpc>
            </a:pP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→様々なステークホルダーが連携・協調し、「大阪」が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を体現したまちを発信していく</a:t>
            </a:r>
          </a:p>
        </p:txBody>
      </p:sp>
    </p:spTree>
    <p:extLst>
      <p:ext uri="{BB962C8B-B14F-4D97-AF65-F5344CB8AC3E}">
        <p14:creationId xmlns:p14="http://schemas.microsoft.com/office/powerpoint/2010/main" val="1437555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正方形/長方形 87"/>
          <p:cNvSpPr/>
          <p:nvPr/>
        </p:nvSpPr>
        <p:spPr>
          <a:xfrm>
            <a:off x="0" y="1208"/>
            <a:ext cx="9906000" cy="7010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第３回「ジャパン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アワード」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推進副本部長（内閣官房長賞）の受賞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（令和元年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49480" y="805306"/>
            <a:ext cx="9103613" cy="1000274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799" indent="-177799">
              <a:lnSpc>
                <a:spcPct val="150000"/>
              </a:lnSpc>
              <a:spcBef>
                <a:spcPts val="600"/>
              </a:spcBef>
            </a:pPr>
            <a:r>
              <a:rPr lang="ja-JP" altLang="en-US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「</a:t>
            </a:r>
            <a:r>
              <a:rPr lang="en-US" altLang="ja-JP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Osaka SDGs </a:t>
            </a:r>
            <a:r>
              <a:rPr lang="ja-JP" altLang="en-US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ビジョン」の策定にあたり、大阪府の現状把握に向け確立した「自己分析モデル」が</a:t>
            </a:r>
            <a:endParaRPr lang="en-US" altLang="ja-JP" spc="-1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7799" indent="-177799">
              <a:lnSpc>
                <a:spcPct val="150000"/>
              </a:lnSpc>
              <a:spcBef>
                <a:spcPts val="600"/>
              </a:spcBef>
            </a:pPr>
            <a:r>
              <a:rPr lang="ja-JP" altLang="en-US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他の自治体にとっても汎用性がある点が評価された</a:t>
            </a:r>
            <a:endParaRPr lang="en-US" altLang="ja-JP" spc="-1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ジャパンSDGsアワー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38" y="1966645"/>
            <a:ext cx="6751954" cy="474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239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211792" y="1271613"/>
            <a:ext cx="7632951" cy="2443163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180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4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大阪府の取組み</a:t>
            </a:r>
            <a:endParaRPr kumimoji="1" lang="ja-JP" altLang="en-US" sz="66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50967DC-5BD9-459A-AA57-984A0908F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030" y="4207286"/>
            <a:ext cx="5592849" cy="8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37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906000" cy="54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大阪府の取組み</a:t>
            </a:r>
          </a:p>
        </p:txBody>
      </p:sp>
      <p:sp>
        <p:nvSpPr>
          <p:cNvPr id="79" name="正方形/長方形 78"/>
          <p:cNvSpPr/>
          <p:nvPr/>
        </p:nvSpPr>
        <p:spPr>
          <a:xfrm>
            <a:off x="107520" y="687918"/>
            <a:ext cx="5642557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lnSpc>
                <a:spcPts val="16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ｓ未来都市及び自治体モデル事業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49133FE-D99E-40D4-BF56-E2821F626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357" y="593559"/>
            <a:ext cx="3507648" cy="5244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94" y="3927430"/>
            <a:ext cx="3435705" cy="257677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51" y="3927429"/>
            <a:ext cx="3435705" cy="2576779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349624" y="1285216"/>
            <a:ext cx="9278470" cy="2475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ja-JP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タイトル</a:t>
            </a:r>
            <a:endParaRPr lang="en-US" altLang="ja-JP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indent="215404" algn="just"/>
            <a:r>
              <a:rPr lang="en-US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2025</a:t>
            </a:r>
            <a:r>
              <a:rPr lang="ja-JP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年大阪・関西万博をインパクトとした「</a:t>
            </a:r>
            <a:r>
              <a:rPr lang="en-US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SDGs</a:t>
            </a:r>
            <a:r>
              <a:rPr lang="ja-JP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先進都市」の実現に向けて</a:t>
            </a:r>
            <a:endParaRPr lang="en-US" altLang="ja-JP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Bef>
                <a:spcPts val="488"/>
              </a:spcBef>
            </a:pPr>
            <a:endParaRPr lang="en-US" altLang="ja-JP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Bef>
                <a:spcPts val="488"/>
              </a:spcBef>
            </a:pPr>
            <a:r>
              <a:rPr lang="en-US" altLang="ja-JP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SDGs</a:t>
            </a:r>
            <a:r>
              <a:rPr lang="ja-JP" altLang="ja-JP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未来都市</a:t>
            </a:r>
            <a:r>
              <a:rPr lang="ja-JP" altLang="en-US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計画</a:t>
            </a:r>
            <a:r>
              <a:rPr lang="ja-JP" altLang="ja-JP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概要</a:t>
            </a:r>
            <a:endParaRPr lang="en-US" altLang="ja-JP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44463" algn="just">
              <a:spcBef>
                <a:spcPts val="325"/>
              </a:spcBef>
            </a:pPr>
            <a:r>
              <a:rPr lang="ja-JP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「いのち輝く未来社会のデザイン」をテーマに掲げる大阪・関西万博の開催都市として、行政だけでなく、府民や企業、市町村、金融機関、経済界などあらゆるステークホルダーとの連携を広げつつ、</a:t>
            </a:r>
            <a:r>
              <a:rPr lang="en-US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2030</a:t>
            </a:r>
            <a:r>
              <a:rPr lang="ja-JP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年のあるべき姿に向け、一人ひとりが</a:t>
            </a:r>
            <a:r>
              <a:rPr lang="en-US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SDGs</a:t>
            </a:r>
            <a:r>
              <a:rPr lang="ja-JP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を意識し自律的に行動する「</a:t>
            </a:r>
            <a:r>
              <a:rPr lang="en-US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SDGs</a:t>
            </a:r>
            <a:r>
              <a:rPr lang="ja-JP" altLang="ja-JP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先進都市」の実現をめざす。</a:t>
            </a:r>
            <a:endParaRPr lang="en-US" altLang="ja-JP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18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正方形/長方形 61"/>
          <p:cNvSpPr/>
          <p:nvPr/>
        </p:nvSpPr>
        <p:spPr>
          <a:xfrm>
            <a:off x="0" y="1208"/>
            <a:ext cx="9906000" cy="497013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大阪府の取組み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7520" y="623446"/>
            <a:ext cx="3749591" cy="307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lnSpc>
                <a:spcPts val="16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〇自治体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</a:t>
            </a:r>
            <a:r>
              <a:rPr lang="ja-JP" altLang="en-US" sz="24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ｓ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モデル事業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角丸四角形 68"/>
          <p:cNvSpPr/>
          <p:nvPr/>
        </p:nvSpPr>
        <p:spPr>
          <a:xfrm>
            <a:off x="219946" y="2536573"/>
            <a:ext cx="3099432" cy="4112801"/>
          </a:xfrm>
          <a:prstGeom prst="roundRect">
            <a:avLst>
              <a:gd name="adj" fmla="val 3978"/>
            </a:avLst>
          </a:prstGeom>
          <a:solidFill>
            <a:srgbClr val="FFD9FF"/>
          </a:solidFill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0" rIns="0" bIns="0" rtlCol="0" anchor="t" anchorCtr="0">
            <a:noAutofit/>
          </a:bodyPr>
          <a:lstStyle/>
          <a:p>
            <a:pPr marL="268288" indent="-268288">
              <a:lnSpc>
                <a:spcPts val="1400"/>
              </a:lnSpc>
              <a:spcAft>
                <a:spcPts val="600"/>
              </a:spcAft>
            </a:pPr>
            <a:endParaRPr lang="en-US" altLang="ja-JP" sz="1400" spc="-14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268288" indent="-26828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spc="-14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400" spc="-14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海洋プラスチック問題等の解決に向けた</a:t>
            </a:r>
            <a:endParaRPr lang="en-US" altLang="ja-JP" sz="1400" spc="-14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268288" indent="-26828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spc="-14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400" spc="-14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環境先進技術シーズ調査普及啓発事業</a:t>
            </a:r>
            <a:endParaRPr lang="en-US" altLang="ja-JP" sz="1400" spc="-14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268288" indent="-26828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バイオプラスチックビジネス等推進事業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268288" indent="-26828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国連環境計画国際環境技術センター（</a:t>
            </a:r>
            <a:r>
              <a:rPr lang="en-US" altLang="ja-JP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UNEP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－</a:t>
            </a:r>
            <a:r>
              <a:rPr lang="en-US" altLang="ja-JP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IETC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）との連携事業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268288" indent="-26828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水・環境技術の海外プロモーション事業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　　　　</a:t>
            </a:r>
            <a:endParaRPr lang="ja-JP" sz="1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grpSp>
        <p:nvGrpSpPr>
          <p:cNvPr id="2056" name="グループ化 48"/>
          <p:cNvGrpSpPr>
            <a:grpSpLocks/>
          </p:cNvGrpSpPr>
          <p:nvPr/>
        </p:nvGrpSpPr>
        <p:grpSpPr bwMode="auto">
          <a:xfrm>
            <a:off x="3118318" y="1289512"/>
            <a:ext cx="3492500" cy="269875"/>
            <a:chOff x="25301" y="4965"/>
            <a:chExt cx="54570" cy="3434"/>
          </a:xfrm>
        </p:grpSpPr>
      </p:grpSp>
      <p:grpSp>
        <p:nvGrpSpPr>
          <p:cNvPr id="2063" name="グループ化 52"/>
          <p:cNvGrpSpPr>
            <a:grpSpLocks/>
          </p:cNvGrpSpPr>
          <p:nvPr/>
        </p:nvGrpSpPr>
        <p:grpSpPr bwMode="auto">
          <a:xfrm flipH="1">
            <a:off x="2730968" y="874807"/>
            <a:ext cx="4037012" cy="346075"/>
            <a:chOff x="24356" y="2530"/>
            <a:chExt cx="55244" cy="3305"/>
          </a:xfrm>
        </p:grpSpPr>
      </p:grpSp>
      <p:grpSp>
        <p:nvGrpSpPr>
          <p:cNvPr id="2067" name="グループ化 82"/>
          <p:cNvGrpSpPr>
            <a:grpSpLocks/>
          </p:cNvGrpSpPr>
          <p:nvPr/>
        </p:nvGrpSpPr>
        <p:grpSpPr bwMode="auto">
          <a:xfrm rot="5400000" flipH="1">
            <a:off x="1488095" y="2435368"/>
            <a:ext cx="1082675" cy="2303462"/>
            <a:chOff x="21581" y="23273"/>
            <a:chExt cx="7157" cy="26876"/>
          </a:xfrm>
        </p:grpSpPr>
      </p:grpSp>
      <p:sp>
        <p:nvSpPr>
          <p:cNvPr id="50" name="角丸四角形 49"/>
          <p:cNvSpPr/>
          <p:nvPr/>
        </p:nvSpPr>
        <p:spPr>
          <a:xfrm>
            <a:off x="770348" y="2243545"/>
            <a:ext cx="1925403" cy="391877"/>
          </a:xfrm>
          <a:prstGeom prst="roundRect">
            <a:avLst>
              <a:gd name="adj" fmla="val 32274"/>
            </a:avLst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0" rIns="0" bIns="0" rtlCol="0" anchor="ctr" anchorCtr="0">
            <a:noAutofit/>
          </a:bodyPr>
          <a:lstStyle/>
          <a:p>
            <a:pPr>
              <a:lnSpc>
                <a:spcPts val="1400"/>
              </a:lnSpc>
              <a:spcAft>
                <a:spcPts val="0"/>
              </a:spcAft>
            </a:pPr>
            <a:r>
              <a:rPr lang="ja-JP" altLang="en-US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①経済面の取組</a:t>
            </a:r>
            <a:endParaRPr lang="ja-JP" b="1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3384515" y="2536573"/>
            <a:ext cx="3130585" cy="4112801"/>
          </a:xfrm>
          <a:prstGeom prst="roundRect">
            <a:avLst>
              <a:gd name="adj" fmla="val 2953"/>
            </a:avLst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0" rIns="0" bIns="0" rtlCol="0" anchor="t" anchorCtr="0">
            <a:noAutofit/>
          </a:bodyPr>
          <a:lstStyle/>
          <a:p>
            <a:pPr marL="361950" indent="-361950">
              <a:lnSpc>
                <a:spcPts val="1400"/>
              </a:lnSpc>
              <a:spcAft>
                <a:spcPts val="600"/>
              </a:spcAft>
            </a:pP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1950" indent="-361950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マイボトル・マイバッグの普及促進　　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1950" indent="-361950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・公共空間における給水スポット設置事業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1950" indent="-361950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大阪湾の環境改善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、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環境意識向上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1950" indent="-361950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・資源集団回収活動によるコミュニティビジ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1950" indent="-361950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ネスの振興　など</a:t>
            </a:r>
          </a:p>
          <a:p>
            <a:pPr marL="361950" indent="-361950">
              <a:lnSpc>
                <a:spcPts val="1400"/>
              </a:lnSpc>
              <a:spcAft>
                <a:spcPts val="600"/>
              </a:spcAft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1950" indent="-361950">
              <a:lnSpc>
                <a:spcPts val="1400"/>
              </a:lnSpc>
              <a:spcAft>
                <a:spcPts val="600"/>
              </a:spcAft>
            </a:pPr>
            <a:endParaRPr lang="en-US" alt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　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endParaRPr lang="en-US" alt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endParaRPr 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6565218" y="2536573"/>
            <a:ext cx="3139774" cy="4112801"/>
          </a:xfrm>
          <a:prstGeom prst="roundRect">
            <a:avLst>
              <a:gd name="adj" fmla="val 2681"/>
            </a:avLst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0" rIns="0" bIns="0" rtlCol="0" anchor="t" anchorCtr="0">
            <a:noAutofit/>
          </a:bodyPr>
          <a:lstStyle/>
          <a:p>
            <a:pPr marL="363538" indent="-363538">
              <a:lnSpc>
                <a:spcPts val="1400"/>
              </a:lnSpc>
              <a:spcAft>
                <a:spcPts val="600"/>
              </a:spcAft>
            </a:pP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3538" indent="-36353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・海洋プラスチック問題等の解決に向けた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3538" indent="-36353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spc="-11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400" spc="-11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環境先進技術シーズ調査普及啓発事業</a:t>
            </a:r>
            <a:endParaRPr lang="en-US" altLang="ja-JP" sz="1400" spc="-11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3538" indent="-36353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大阪湾の海ごみの回収事業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3538" indent="-36353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ごみの減量と</a:t>
            </a:r>
            <a:r>
              <a:rPr lang="en-US" altLang="ja-JP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3R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の啓発推進事業　など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　　　　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endParaRPr lang="en-US" alt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endParaRPr 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3954109" y="2264811"/>
            <a:ext cx="1872228" cy="376541"/>
          </a:xfrm>
          <a:prstGeom prst="roundRect">
            <a:avLst>
              <a:gd name="adj" fmla="val 32274"/>
            </a:avLst>
          </a:prstGeom>
          <a:solidFill>
            <a:schemeClr val="bg1"/>
          </a:solidFill>
          <a:ln w="38100" cmpd="sng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0" rIns="0" bIns="0" rtlCol="0" anchor="ctr" anchorCtr="0">
            <a:noAutofit/>
          </a:bodyPr>
          <a:lstStyle/>
          <a:p>
            <a:pPr>
              <a:lnSpc>
                <a:spcPts val="1400"/>
              </a:lnSpc>
              <a:spcAft>
                <a:spcPts val="0"/>
              </a:spcAft>
            </a:pPr>
            <a:r>
              <a:rPr lang="ja-JP" altLang="en-US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②社会面の取組</a:t>
            </a:r>
            <a:endParaRPr lang="ja-JP" b="1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7263425" y="2262315"/>
            <a:ext cx="1872228" cy="381532"/>
          </a:xfrm>
          <a:prstGeom prst="roundRect">
            <a:avLst>
              <a:gd name="adj" fmla="val 32274"/>
            </a:avLst>
          </a:prstGeom>
          <a:solidFill>
            <a:schemeClr val="bg1"/>
          </a:solidFill>
          <a:ln w="38100" cmpd="sng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0" rIns="0" bIns="0" rtlCol="0" anchor="ctr" anchorCtr="0">
            <a:noAutofit/>
          </a:bodyPr>
          <a:lstStyle/>
          <a:p>
            <a:pPr>
              <a:lnSpc>
                <a:spcPts val="1400"/>
              </a:lnSpc>
              <a:spcAft>
                <a:spcPts val="0"/>
              </a:spcAft>
            </a:pPr>
            <a:r>
              <a:rPr lang="ja-JP" altLang="en-US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③環境面の取組</a:t>
            </a:r>
            <a:endParaRPr lang="ja-JP" b="1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651302" y="4125766"/>
            <a:ext cx="3013349" cy="247267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大阪湾のマイクロプラスチック調査の様子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84158" y="4296792"/>
            <a:ext cx="2950481" cy="22307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kumimoji="1" lang="ja-JP" altLang="en-US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6"/>
          <a:stretch/>
        </p:blipFill>
        <p:spPr>
          <a:xfrm>
            <a:off x="6677965" y="4172468"/>
            <a:ext cx="1924865" cy="1420899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07520" y="1024076"/>
            <a:ext cx="9733613" cy="878547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kumimoji="1" lang="ja-JP" altLang="en-US" b="1" spc="-100" dirty="0">
                <a:latin typeface="Meiryo UI" panose="020B0604030504040204" pitchFamily="50" charset="-128"/>
                <a:ea typeface="Meiryo UI" panose="020B0604030504040204" pitchFamily="50" charset="-128"/>
              </a:rPr>
              <a:t>「大阪ブルー・オーシャン・ビジョン」推進事業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64867" y="942715"/>
            <a:ext cx="3908302" cy="4059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三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側面をつなぐ統合的取組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4109" y="1110188"/>
            <a:ext cx="5970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①「大阪ブルー・オーシャン・ビジョン」実行計画の取りまとめと推進体制の構築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②「地域・事業者の連携による新たなペットボトル回収・リサイクルシステム」の確立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③モデル事業をはじめとする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の取組みに関する情報発信と国際協力の推進</a:t>
            </a: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24" y="4222578"/>
            <a:ext cx="2965974" cy="239052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15" y="5026664"/>
            <a:ext cx="2029182" cy="1318966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3443132" y="4125766"/>
            <a:ext cx="3013349" cy="249184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537"/>
          <a:stretch/>
        </p:blipFill>
        <p:spPr>
          <a:xfrm>
            <a:off x="3500432" y="5350244"/>
            <a:ext cx="1442872" cy="123259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28" y="4172468"/>
            <a:ext cx="2151883" cy="132749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92D028-54FB-4461-A6E8-3450B7598FEF}"/>
              </a:ext>
            </a:extLst>
          </p:cNvPr>
          <p:cNvSpPr txBox="1"/>
          <p:nvPr/>
        </p:nvSpPr>
        <p:spPr>
          <a:xfrm>
            <a:off x="3360726" y="4186511"/>
            <a:ext cx="9492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マイバッグ協定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72647D7-3718-4A91-A803-3A240B34C9F5}"/>
              </a:ext>
            </a:extLst>
          </p:cNvPr>
          <p:cNvSpPr txBox="1"/>
          <p:nvPr/>
        </p:nvSpPr>
        <p:spPr>
          <a:xfrm>
            <a:off x="5023849" y="6273602"/>
            <a:ext cx="9685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給水機の設置</a:t>
            </a:r>
          </a:p>
        </p:txBody>
      </p:sp>
    </p:spTree>
    <p:extLst>
      <p:ext uri="{BB962C8B-B14F-4D97-AF65-F5344CB8AC3E}">
        <p14:creationId xmlns:p14="http://schemas.microsoft.com/office/powerpoint/2010/main" val="130957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正方形/長方形 61"/>
          <p:cNvSpPr/>
          <p:nvPr/>
        </p:nvSpPr>
        <p:spPr>
          <a:xfrm>
            <a:off x="0" y="1208"/>
            <a:ext cx="9906000" cy="497013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大阪府の取組み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7520" y="752236"/>
            <a:ext cx="7342334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lnSpc>
                <a:spcPts val="16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〇大阪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行動憲章の策定（令和３年１月）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74302" y="1719336"/>
            <a:ext cx="915499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81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わたしたちは、「誰一人取り残さない、持続可能な社会の実現」をめざす“持続可能な開発のための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2030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アジェンダ”（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）の理念に賛同し、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年大阪・関西万博の地元都市として、万博のテーマである「いのち輝く未来社会のデザイン」に向けて、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ゴールの達成をめざします。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321956" y="3269275"/>
            <a:ext cx="9416652" cy="1882275"/>
            <a:chOff x="2035204" y="4146737"/>
            <a:chExt cx="9696382" cy="2000108"/>
          </a:xfrm>
        </p:grpSpPr>
        <p:grpSp>
          <p:nvGrpSpPr>
            <p:cNvPr id="35" name="グループ化 34"/>
            <p:cNvGrpSpPr/>
            <p:nvPr/>
          </p:nvGrpSpPr>
          <p:grpSpPr>
            <a:xfrm>
              <a:off x="2035204" y="4146737"/>
              <a:ext cx="9388016" cy="492444"/>
              <a:chOff x="2035204" y="4146737"/>
              <a:chExt cx="9388016" cy="492444"/>
            </a:xfrm>
          </p:grpSpPr>
          <p:sp>
            <p:nvSpPr>
              <p:cNvPr id="42" name="楕円 41"/>
              <p:cNvSpPr/>
              <p:nvPr/>
            </p:nvSpPr>
            <p:spPr>
              <a:xfrm>
                <a:off x="2035204" y="4197384"/>
                <a:ext cx="288000" cy="2880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</a:t>
                </a:r>
                <a:endParaRPr kumimoji="1" lang="ja-JP" altLang="en-US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>
                <a:off x="2324234" y="4146737"/>
                <a:ext cx="9098986" cy="492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かけがえのない“いのち”を大切にし、地域社会や環境に配慮して行動します。</a:t>
                </a:r>
                <a:endParaRPr lang="ja-JP" altLang="en-US" sz="2000" b="1" dirty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36" name="グループ化 35"/>
            <p:cNvGrpSpPr/>
            <p:nvPr/>
          </p:nvGrpSpPr>
          <p:grpSpPr>
            <a:xfrm>
              <a:off x="2035204" y="4717201"/>
              <a:ext cx="9696382" cy="871245"/>
              <a:chOff x="2035204" y="4389185"/>
              <a:chExt cx="9696382" cy="871245"/>
            </a:xfrm>
          </p:grpSpPr>
          <p:sp>
            <p:nvSpPr>
              <p:cNvPr id="40" name="楕円 39"/>
              <p:cNvSpPr/>
              <p:nvPr/>
            </p:nvSpPr>
            <p:spPr>
              <a:xfrm>
                <a:off x="2035204" y="4445240"/>
                <a:ext cx="288000" cy="2880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2</a:t>
                </a:r>
                <a:endParaRPr kumimoji="1" lang="ja-JP" altLang="en-US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>
              <a:xfrm>
                <a:off x="2306112" y="4389185"/>
                <a:ext cx="9425474" cy="871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2030</a:t>
                </a:r>
                <a:r>
                  <a:rPr lang="ja-JP" altLang="en-U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年に住みたい魅力あふれる大阪をイメージし、できることから意識して行動します。</a:t>
                </a:r>
              </a:p>
            </p:txBody>
          </p:sp>
        </p:grpSp>
        <p:grpSp>
          <p:nvGrpSpPr>
            <p:cNvPr id="37" name="グループ化 36"/>
            <p:cNvGrpSpPr/>
            <p:nvPr/>
          </p:nvGrpSpPr>
          <p:grpSpPr>
            <a:xfrm>
              <a:off x="2035204" y="5275600"/>
              <a:ext cx="9520949" cy="871245"/>
              <a:chOff x="2035204" y="4617620"/>
              <a:chExt cx="9520949" cy="871245"/>
            </a:xfrm>
          </p:grpSpPr>
          <p:sp>
            <p:nvSpPr>
              <p:cNvPr id="38" name="楕円 37"/>
              <p:cNvSpPr/>
              <p:nvPr/>
            </p:nvSpPr>
            <p:spPr>
              <a:xfrm>
                <a:off x="2035204" y="4675743"/>
                <a:ext cx="288000" cy="2880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3</a:t>
                </a:r>
                <a:endParaRPr kumimoji="1" lang="ja-JP" altLang="en-US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>
                <a:off x="2310518" y="4617620"/>
                <a:ext cx="9245635" cy="871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人と人との出会い、つながりを大事にしながら、互いに学びあい協力して行動します。</a:t>
                </a:r>
              </a:p>
            </p:txBody>
          </p:sp>
        </p:grpSp>
      </p:grpSp>
      <p:pic>
        <p:nvPicPr>
          <p:cNvPr id="46" name="図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7" y="5391132"/>
            <a:ext cx="533821" cy="533821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65" y="5391132"/>
            <a:ext cx="533821" cy="533821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53" y="5391132"/>
            <a:ext cx="533821" cy="533821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41" y="5391132"/>
            <a:ext cx="533821" cy="533821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29" y="5391132"/>
            <a:ext cx="533821" cy="533821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17" y="5391132"/>
            <a:ext cx="533821" cy="533821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05" y="5391132"/>
            <a:ext cx="533821" cy="533821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93" y="5391132"/>
            <a:ext cx="533821" cy="533821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81" y="5391132"/>
            <a:ext cx="533821" cy="533821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69" y="5391132"/>
            <a:ext cx="533821" cy="533821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57" y="5391132"/>
            <a:ext cx="533821" cy="533821"/>
          </a:xfrm>
          <a:prstGeom prst="rect">
            <a:avLst/>
          </a:prstGeom>
        </p:spPr>
      </p:pic>
      <p:pic>
        <p:nvPicPr>
          <p:cNvPr id="63" name="図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45" y="5391132"/>
            <a:ext cx="533821" cy="533821"/>
          </a:xfrm>
          <a:prstGeom prst="rect">
            <a:avLst/>
          </a:prstGeom>
        </p:spPr>
      </p:pic>
      <p:pic>
        <p:nvPicPr>
          <p:cNvPr id="64" name="図 6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33" y="5391132"/>
            <a:ext cx="533821" cy="533821"/>
          </a:xfrm>
          <a:prstGeom prst="rect">
            <a:avLst/>
          </a:prstGeom>
        </p:spPr>
      </p:pic>
      <p:pic>
        <p:nvPicPr>
          <p:cNvPr id="65" name="図 6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421" y="5391132"/>
            <a:ext cx="533821" cy="533821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09" y="5391132"/>
            <a:ext cx="533821" cy="533821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197" y="5391132"/>
            <a:ext cx="533821" cy="533821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590" y="5391132"/>
            <a:ext cx="533821" cy="533821"/>
          </a:xfrm>
          <a:prstGeom prst="rect">
            <a:avLst/>
          </a:prstGeom>
        </p:spPr>
      </p:pic>
      <p:sp>
        <p:nvSpPr>
          <p:cNvPr id="71" name="正方形/長方形 70"/>
          <p:cNvSpPr/>
          <p:nvPr/>
        </p:nvSpPr>
        <p:spPr>
          <a:xfrm>
            <a:off x="173670" y="1355991"/>
            <a:ext cx="9590696" cy="5019051"/>
          </a:xfrm>
          <a:prstGeom prst="rect">
            <a:avLst/>
          </a:prstGeom>
          <a:noFill/>
          <a:ln w="101600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233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正方形/長方形 61"/>
          <p:cNvSpPr/>
          <p:nvPr/>
        </p:nvSpPr>
        <p:spPr>
          <a:xfrm>
            <a:off x="0" y="1208"/>
            <a:ext cx="9906000" cy="497013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大阪府の取組み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7520" y="739357"/>
            <a:ext cx="4335691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lnSpc>
                <a:spcPts val="16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〇私の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宣言プロジェクト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82347" y="4327883"/>
            <a:ext cx="9742335" cy="2473200"/>
          </a:xfrm>
          <a:prstGeom prst="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50" name="正方形/長方形 49"/>
          <p:cNvSpPr/>
          <p:nvPr/>
        </p:nvSpPr>
        <p:spPr>
          <a:xfrm>
            <a:off x="82346" y="4315004"/>
            <a:ext cx="2596459" cy="3472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取り組み宣言の例</a:t>
            </a:r>
          </a:p>
        </p:txBody>
      </p:sp>
      <p:sp>
        <p:nvSpPr>
          <p:cNvPr id="51" name="角丸四角形 50"/>
          <p:cNvSpPr/>
          <p:nvPr/>
        </p:nvSpPr>
        <p:spPr>
          <a:xfrm>
            <a:off x="841312" y="4739920"/>
            <a:ext cx="2340000" cy="670821"/>
          </a:xfrm>
          <a:prstGeom prst="roundRect">
            <a:avLst/>
          </a:prstGeom>
          <a:solidFill>
            <a:srgbClr val="FFCC66"/>
          </a:solidFill>
          <a:ln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冷蔵庫の中を把握して、</a:t>
            </a:r>
            <a:endParaRPr kumimoji="1" lang="en-US" altLang="ja-JP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必要な分だけ買い足す</a:t>
            </a:r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5" y="4782941"/>
            <a:ext cx="610899" cy="610899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32" y="4791437"/>
            <a:ext cx="607102" cy="607102"/>
          </a:xfrm>
          <a:prstGeom prst="rect">
            <a:avLst/>
          </a:prstGeom>
        </p:spPr>
      </p:pic>
      <p:sp>
        <p:nvSpPr>
          <p:cNvPr id="80" name="角丸四角形 79"/>
          <p:cNvSpPr/>
          <p:nvPr/>
        </p:nvSpPr>
        <p:spPr>
          <a:xfrm>
            <a:off x="7403372" y="4758675"/>
            <a:ext cx="2310750" cy="669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誰もが働きやすい</a:t>
            </a:r>
            <a:endParaRPr kumimoji="1" lang="en-US" altLang="ja-JP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職場環境を作る</a:t>
            </a:r>
            <a:endParaRPr kumimoji="1" lang="en-US" altLang="ja-JP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1" name="図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71" y="4801553"/>
            <a:ext cx="611325" cy="611325"/>
          </a:xfrm>
          <a:prstGeom prst="rect">
            <a:avLst/>
          </a:prstGeom>
        </p:spPr>
      </p:pic>
      <p:pic>
        <p:nvPicPr>
          <p:cNvPr id="82" name="Picture 6" descr="キラキラ飾りのイラスト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16" y="5607321"/>
            <a:ext cx="517186" cy="51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キラキラ飾りのイラスト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962" y="5860228"/>
            <a:ext cx="517186" cy="51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図 8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0"/>
          <a:stretch/>
        </p:blipFill>
        <p:spPr>
          <a:xfrm>
            <a:off x="7578983" y="5508570"/>
            <a:ext cx="2125242" cy="1259236"/>
          </a:xfrm>
          <a:prstGeom prst="rect">
            <a:avLst/>
          </a:prstGeom>
        </p:spPr>
      </p:pic>
      <p:sp>
        <p:nvSpPr>
          <p:cNvPr id="86" name="正方形/長方形 85"/>
          <p:cNvSpPr/>
          <p:nvPr/>
        </p:nvSpPr>
        <p:spPr bwMode="white">
          <a:xfrm>
            <a:off x="4548942" y="5410742"/>
            <a:ext cx="527520" cy="277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88" name="角丸四角形 87"/>
          <p:cNvSpPr/>
          <p:nvPr/>
        </p:nvSpPr>
        <p:spPr>
          <a:xfrm>
            <a:off x="4133463" y="4763008"/>
            <a:ext cx="2310750" cy="669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エコバッグやマイボトル、</a:t>
            </a:r>
            <a:endParaRPr kumimoji="1" lang="en-US" altLang="ja-JP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マイ容器を使う</a:t>
            </a:r>
          </a:p>
        </p:txBody>
      </p:sp>
      <p:pic>
        <p:nvPicPr>
          <p:cNvPr id="89" name="図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6" y="5605801"/>
            <a:ext cx="2518315" cy="1134835"/>
          </a:xfrm>
          <a:prstGeom prst="rect">
            <a:avLst/>
          </a:prstGeom>
        </p:spPr>
      </p:pic>
      <p:pic>
        <p:nvPicPr>
          <p:cNvPr id="90" name="図 8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73" y="5498158"/>
            <a:ext cx="1692863" cy="1269647"/>
          </a:xfrm>
          <a:prstGeom prst="rect">
            <a:avLst/>
          </a:prstGeom>
        </p:spPr>
      </p:pic>
      <p:pic>
        <p:nvPicPr>
          <p:cNvPr id="91" name="Picture 16" descr="タッパーのイラス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19" y="5916878"/>
            <a:ext cx="1006981" cy="9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角丸四角形 56"/>
          <p:cNvSpPr/>
          <p:nvPr/>
        </p:nvSpPr>
        <p:spPr>
          <a:xfrm>
            <a:off x="126292" y="1192153"/>
            <a:ext cx="1332000" cy="445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　象</a:t>
            </a:r>
            <a:endParaRPr kumimoji="1"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4587578" y="1196906"/>
            <a:ext cx="1332000" cy="445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参加方法</a:t>
            </a:r>
            <a:endParaRPr kumimoji="1"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4690872" y="1654417"/>
            <a:ext cx="2457413" cy="43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  <a:defRPr/>
            </a:pPr>
            <a:r>
              <a:rPr kumimoji="1" lang="ja-JP" altLang="en-US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大阪府ホームページ</a:t>
            </a:r>
          </a:p>
        </p:txBody>
      </p:sp>
      <p:sp>
        <p:nvSpPr>
          <p:cNvPr id="63" name="角丸四角形 62"/>
          <p:cNvSpPr/>
          <p:nvPr/>
        </p:nvSpPr>
        <p:spPr>
          <a:xfrm>
            <a:off x="126292" y="2475167"/>
            <a:ext cx="1332000" cy="4452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宣言内容</a:t>
            </a:r>
            <a:endParaRPr kumimoji="1"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238062" y="2924653"/>
            <a:ext cx="34382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  <a:defRPr/>
            </a:pP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の達成に向けた取組み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ts val="3000"/>
              </a:lnSpc>
              <a:defRPr/>
            </a:pPr>
            <a:r>
              <a:rPr kumimoji="1"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関連するゴール</a:t>
            </a:r>
            <a:endParaRPr kumimoji="1" lang="en-US" altLang="ja-JP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238062" y="1587618"/>
            <a:ext cx="3415155" cy="662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>
              <a:lnSpc>
                <a:spcPts val="3900"/>
              </a:lnSpc>
              <a:defRPr/>
            </a:pPr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府民、府内の企業・団体など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90872" y="3001028"/>
            <a:ext cx="3546130" cy="43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  <a:defRPr/>
            </a:pPr>
            <a:r>
              <a:rPr kumimoji="1" lang="ja-JP" altLang="en-US" sz="2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</a:t>
            </a:r>
            <a:r>
              <a:rPr kumimoji="1" lang="en-US" altLang="ja-JP" sz="2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SDGs【</a:t>
            </a:r>
            <a:r>
              <a:rPr kumimoji="1" lang="ja-JP" altLang="en-US" sz="2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公式</a:t>
            </a:r>
            <a:r>
              <a:rPr kumimoji="1" lang="en-US" altLang="ja-JP" sz="2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】Twitter</a:t>
            </a: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t="8725" r="9146" b="9480"/>
          <a:stretch/>
        </p:blipFill>
        <p:spPr>
          <a:xfrm>
            <a:off x="6324695" y="3471942"/>
            <a:ext cx="720000" cy="716587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1" t="939" r="19719" b="939"/>
          <a:stretch/>
        </p:blipFill>
        <p:spPr>
          <a:xfrm>
            <a:off x="5167812" y="3450965"/>
            <a:ext cx="751766" cy="758419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8" name="正方形/長方形 37"/>
          <p:cNvSpPr/>
          <p:nvPr/>
        </p:nvSpPr>
        <p:spPr>
          <a:xfrm>
            <a:off x="5945336" y="1084697"/>
            <a:ext cx="4194024" cy="608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>
              <a:lnSpc>
                <a:spcPts val="2000"/>
              </a:lnSpc>
              <a:defRPr/>
            </a:pPr>
            <a:r>
              <a:rPr kumimoji="1" lang="ja-JP" altLang="en-US" sz="1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下記</a:t>
            </a:r>
            <a:r>
              <a:rPr kumimoji="1" lang="en-US" altLang="ja-JP" sz="1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kumimoji="1" lang="ja-JP" altLang="en-US" sz="1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コードから参加ページにアクセスください。</a:t>
            </a:r>
            <a:endParaRPr kumimoji="1" lang="en-US" altLang="ja-JP" sz="1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ts val="2000"/>
              </a:lnSpc>
              <a:defRPr/>
            </a:pPr>
            <a:r>
              <a:rPr kumimoji="1" lang="en-US" altLang="ja-JP" sz="1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Twitter</a:t>
            </a:r>
            <a:r>
              <a:rPr kumimoji="1" lang="ja-JP" altLang="en-US" sz="1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からもご参加いただけます。</a:t>
            </a:r>
            <a:endParaRPr kumimoji="1" lang="en-US" altLang="ja-JP" sz="1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43" y="2129463"/>
            <a:ext cx="1485925" cy="732128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0595010-A8A4-415D-9D90-81619A9C7D7B}"/>
              </a:ext>
            </a:extLst>
          </p:cNvPr>
          <p:cNvSpPr txBox="1"/>
          <p:nvPr/>
        </p:nvSpPr>
        <p:spPr>
          <a:xfrm>
            <a:off x="7128733" y="3546813"/>
            <a:ext cx="27799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＃私の</a:t>
            </a:r>
            <a:r>
              <a:rPr kumimoji="1"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宣言プロジェクト</a:t>
            </a:r>
            <a:endParaRPr kumimoji="1"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をつけて投稿してください。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7011510" y="2264083"/>
            <a:ext cx="3089213" cy="540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>
              <a:lnSpc>
                <a:spcPts val="2000"/>
              </a:lnSpc>
              <a:defRPr/>
            </a:pPr>
            <a:r>
              <a:rPr kumimoji="1"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「私の</a:t>
            </a:r>
            <a:r>
              <a:rPr kumimoji="1"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宣言プロジェクト」ページ</a:t>
            </a:r>
            <a:endParaRPr kumimoji="1"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ts val="2000"/>
              </a:lnSpc>
              <a:defRPr/>
            </a:pPr>
            <a:r>
              <a:rPr kumimoji="1"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から参加フォームへアクセスいただけます。</a:t>
            </a:r>
            <a:endParaRPr kumimoji="1"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7795" r="6516" b="7550"/>
          <a:stretch/>
        </p:blipFill>
        <p:spPr>
          <a:xfrm>
            <a:off x="6317268" y="2197502"/>
            <a:ext cx="73402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18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154633" y="3833860"/>
            <a:ext cx="5373756" cy="2038649"/>
          </a:xfrm>
          <a:prstGeom prst="roundRect">
            <a:avLst>
              <a:gd name="adj" fmla="val 11609"/>
            </a:avLst>
          </a:prstGeom>
          <a:solidFill>
            <a:schemeClr val="bg1"/>
          </a:solidFill>
          <a:ln w="66675" cmpd="dbl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216000" bIns="216000" rtlCol="0" anchor="t">
            <a:noAutofit/>
          </a:bodyPr>
          <a:lstStyle/>
          <a:p>
            <a:pPr marL="174625" defTabSz="914400"/>
            <a:r>
              <a:rPr kumimoji="1"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お問い合わせ先</a:t>
            </a:r>
            <a:r>
              <a:rPr kumimoji="1"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174625" defTabSz="914400">
              <a:lnSpc>
                <a:spcPts val="3300"/>
              </a:lnSpc>
            </a:pPr>
            <a:endParaRPr kumimoji="1"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4625" defTabSz="914400"/>
            <a:r>
              <a:rPr kumimoji="1"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 政策企画部 企画室 推進課</a:t>
            </a:r>
          </a:p>
          <a:p>
            <a:pPr marL="174625" defTabSz="914400"/>
            <a:r>
              <a:rPr kumimoji="1"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TEL:06-6941-0351</a:t>
            </a:r>
          </a:p>
          <a:p>
            <a:pPr marL="174625" defTabSz="914400"/>
            <a:r>
              <a:rPr kumimoji="1" lang="en-US" altLang="ja-JP" b="1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Mail:osaka_SDGs@gbox.pref.osaka.lg.jp</a:t>
            </a:r>
            <a:endParaRPr kumimoji="1"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511" y="2673453"/>
            <a:ext cx="360000" cy="35863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174435" y="2618175"/>
            <a:ext cx="2160240" cy="469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kumimoji="1" lang="ja-JP" altLang="en-US" dirty="0">
                <a:solidFill>
                  <a:prstClr val="black"/>
                </a:solidFill>
                <a:latin typeface="Calibri"/>
                <a:ea typeface="Meiryo UI"/>
              </a:rPr>
              <a:t>大阪府　</a:t>
            </a:r>
            <a:r>
              <a:rPr kumimoji="1" lang="en-US" altLang="ja-JP" dirty="0">
                <a:solidFill>
                  <a:prstClr val="black"/>
                </a:solidFill>
                <a:latin typeface="Calibri"/>
                <a:ea typeface="Meiryo UI"/>
              </a:rPr>
              <a:t>SDGs</a:t>
            </a:r>
            <a:endParaRPr kumimoji="1" lang="ja-JP" altLang="en-US" dirty="0">
              <a:solidFill>
                <a:prstClr val="black"/>
              </a:solidFill>
              <a:latin typeface="Calibri"/>
              <a:ea typeface="Meiryo UI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847628" y="3223241"/>
            <a:ext cx="4653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ja-JP" altLang="en-US" dirty="0">
                <a:solidFill>
                  <a:prstClr val="black"/>
                </a:solidFill>
                <a:latin typeface="Calibri"/>
                <a:ea typeface="Meiryo UI"/>
              </a:rPr>
              <a:t>⇒ </a:t>
            </a:r>
            <a:r>
              <a:rPr kumimoji="1" lang="en-US" altLang="ja-JP" dirty="0">
                <a:solidFill>
                  <a:prstClr val="black"/>
                </a:solidFill>
                <a:latin typeface="Calibri"/>
                <a:ea typeface="Meiryo UI"/>
              </a:rPr>
              <a:t>HP</a:t>
            </a:r>
            <a:r>
              <a:rPr kumimoji="1" lang="ja-JP" altLang="en-US" dirty="0">
                <a:solidFill>
                  <a:prstClr val="black"/>
                </a:solidFill>
                <a:latin typeface="Calibri"/>
                <a:ea typeface="Meiryo UI"/>
              </a:rPr>
              <a:t>「大阪府／大阪府におけるSDGsの取組み」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42" y="6007781"/>
            <a:ext cx="1955179" cy="65312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904530" y="1265444"/>
            <a:ext cx="6286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kumimoji="1" lang="ja-JP" altLang="en-US" sz="4000" dirty="0">
                <a:solidFill>
                  <a:prstClr val="black"/>
                </a:solidFill>
                <a:latin typeface="Calibri"/>
                <a:ea typeface="Meiryo UI"/>
              </a:rPr>
              <a:t>ご清聴ありがとうございました。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1FBD673-34A2-4E1F-BD76-DFEA19EA27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9" y="848866"/>
            <a:ext cx="3628093" cy="513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8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98690" y="426423"/>
            <a:ext cx="8628611" cy="5523759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180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4800" b="1" i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4800" b="1" i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について</a:t>
            </a:r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								</a:t>
            </a:r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					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</a:p>
          <a:p>
            <a:pPr>
              <a:lnSpc>
                <a:spcPct val="150000"/>
              </a:lnSpc>
            </a:pP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AD92C78-E375-44E8-A57E-B77E6A0A0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453" y="4205807"/>
            <a:ext cx="5592849" cy="8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7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9481" y="934096"/>
            <a:ext cx="9108844" cy="1692258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799" indent="-177799">
              <a:lnSpc>
                <a:spcPct val="150000"/>
              </a:lnSpc>
              <a:spcBef>
                <a:spcPts val="600"/>
              </a:spcBef>
            </a:pPr>
            <a:r>
              <a:rPr lang="ja-JP" altLang="en-US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en-US" altLang="ja-JP" b="1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b="1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b="1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b="1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月国連総会で採択</a:t>
            </a:r>
            <a:r>
              <a:rPr lang="ja-JP" altLang="en-US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された「持続可能な開発のための</a:t>
            </a:r>
            <a:r>
              <a:rPr lang="en-US" altLang="ja-JP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アジェンダ」に記載。</a:t>
            </a:r>
            <a:endParaRPr lang="en-US" altLang="ja-JP" spc="-1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7799" indent="-177799">
              <a:lnSpc>
                <a:spcPct val="150000"/>
              </a:lnSpc>
              <a:spcBef>
                <a:spcPts val="600"/>
              </a:spcBef>
            </a:pPr>
            <a:r>
              <a:rPr lang="ja-JP" altLang="en-US" sz="2400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en-US" altLang="ja-JP" sz="2400" b="1" u="sng" spc="-1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z="2400" b="1" u="sng" spc="-1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b="1" u="sng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までの国際目標</a:t>
            </a:r>
            <a:r>
              <a:rPr lang="ja-JP" altLang="en-US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。発展途上国のみならず、先進国自身も取り組む。</a:t>
            </a:r>
          </a:p>
          <a:p>
            <a:pPr marL="177799" indent="-177799">
              <a:lnSpc>
                <a:spcPct val="150000"/>
              </a:lnSpc>
              <a:spcBef>
                <a:spcPts val="600"/>
              </a:spcBef>
            </a:pPr>
            <a:r>
              <a:rPr lang="ja-JP" altLang="en-US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持続可能な世界を実現するための</a:t>
            </a:r>
            <a:r>
              <a:rPr lang="en-US" altLang="ja-JP" sz="2400" b="1" u="sng" spc="-1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b="1" u="sng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のゴール</a:t>
            </a:r>
            <a:r>
              <a:rPr lang="en-US" altLang="ja-JP" b="1" u="sng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b="1" u="sng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</a:t>
            </a:r>
            <a:r>
              <a:rPr lang="en-US" altLang="ja-JP" b="1" u="sng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b="1" u="sng" spc="-15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2400" b="1" u="sng" spc="-1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169</a:t>
            </a:r>
            <a:r>
              <a:rPr lang="ja-JP" altLang="en-US" b="1" u="sng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のターゲット</a:t>
            </a:r>
            <a:r>
              <a:rPr lang="ja-JP" altLang="en-US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から構成。</a:t>
            </a:r>
            <a:endParaRPr lang="en-US" altLang="ja-JP" spc="-1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Shape 129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926" y="3146813"/>
            <a:ext cx="4562795" cy="30342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6918142" y="6405109"/>
            <a:ext cx="352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（出典）国連広報センター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7383" y="-1"/>
            <a:ext cx="9906000" cy="63106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について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383" y="3102405"/>
            <a:ext cx="4627705" cy="3078667"/>
          </a:xfrm>
          <a:prstGeom prst="rect">
            <a:avLst/>
          </a:prstGeom>
        </p:spPr>
      </p:pic>
      <p:pic>
        <p:nvPicPr>
          <p:cNvPr id="1026" name="Picture 2" descr="17 Objetivos">
            <a:extLst>
              <a:ext uri="{FF2B5EF4-FFF2-40B4-BE49-F238E27FC236}">
                <a16:creationId xmlns:a16="http://schemas.microsoft.com/office/drawing/2014/main" id="{6C91913C-2085-4E63-BDBF-8C2C3DC1382F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9" r="20514"/>
          <a:stretch/>
        </p:blipFill>
        <p:spPr bwMode="auto">
          <a:xfrm>
            <a:off x="8134271" y="1311222"/>
            <a:ext cx="1094704" cy="111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4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7383" y="-1"/>
            <a:ext cx="9906000" cy="63106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について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92254" y="935699"/>
            <a:ext cx="93214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kumimoji="1"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〇コロナ禍により、様々な社会問題や課題が顕在化</a:t>
            </a:r>
            <a:endParaRPr kumimoji="1" lang="en-US" altLang="ja-JP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71463" indent="-271463"/>
            <a:endParaRPr kumimoji="1" lang="en-US" altLang="ja-JP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71463" indent="-271463"/>
            <a:r>
              <a:rPr kumimoji="1"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〇社会経済の持続可能性そのものが脅かされ、人々の分断・孤立化・不安が高まる中、</a:t>
            </a:r>
            <a:endParaRPr kumimoji="1" lang="en-US" altLang="ja-JP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71463" indent="-271463"/>
            <a:r>
              <a:rPr kumimoji="1"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人と人とのつながりや支え合う心を取り戻すとともに、</a:t>
            </a:r>
            <a:r>
              <a:rPr kumimoji="1" lang="ja-JP" altLang="en-US" sz="2400" b="1" u="sng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「誰一人取り残さない」という</a:t>
            </a:r>
            <a:r>
              <a:rPr kumimoji="1" lang="en-US" altLang="ja-JP" sz="2400" b="1" u="sng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400" b="1" u="sng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の理念の具体化が今まさに求められている</a:t>
            </a:r>
            <a:r>
              <a:rPr kumimoji="1"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1" b="8885"/>
          <a:stretch/>
        </p:blipFill>
        <p:spPr>
          <a:xfrm>
            <a:off x="1564103" y="2883210"/>
            <a:ext cx="6777792" cy="38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0" y="1209"/>
            <a:ext cx="9906000" cy="54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と大阪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" y="3806101"/>
            <a:ext cx="5094976" cy="276246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840" y="3806102"/>
            <a:ext cx="5190186" cy="276246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746314" y="738765"/>
            <a:ext cx="6483285" cy="2655945"/>
          </a:xfrm>
          <a:prstGeom prst="rect">
            <a:avLst/>
          </a:prstGeom>
          <a:noFill/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746314" y="746871"/>
            <a:ext cx="6483286" cy="418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開放性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46315" y="2805344"/>
            <a:ext cx="670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大阪は、国内外の玄関口として、日本の重要拠点として、内外から多くの人やモノを受け入れ、様々な知識や技術を取り入れながら発展。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79" y="1499054"/>
            <a:ext cx="2231127" cy="12954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753665" y="1158263"/>
            <a:ext cx="214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G20</a:t>
            </a:r>
            <a:r>
              <a:rPr kumimoji="1" lang="ja-JP" altLang="en-US" sz="2000" b="1" dirty="0"/>
              <a:t>大阪サミット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4" y="1499054"/>
            <a:ext cx="2331720" cy="124932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461319" y="115826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水都大阪の発展</a:t>
            </a:r>
          </a:p>
        </p:txBody>
      </p:sp>
      <p:sp>
        <p:nvSpPr>
          <p:cNvPr id="28" name="テキスト ボックス 10"/>
          <p:cNvSpPr txBox="1">
            <a:spLocks noChangeArrowheads="1"/>
          </p:cNvSpPr>
          <p:nvPr/>
        </p:nvSpPr>
        <p:spPr bwMode="auto">
          <a:xfrm>
            <a:off x="7700635" y="5716620"/>
            <a:ext cx="212216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700" dirty="0"/>
              <a:t>※</a:t>
            </a:r>
            <a:r>
              <a:rPr lang="ja-JP" altLang="en-US" sz="700" dirty="0"/>
              <a:t>出典：サントリーグループＨＰ</a:t>
            </a:r>
          </a:p>
        </p:txBody>
      </p:sp>
      <p:sp>
        <p:nvSpPr>
          <p:cNvPr id="30" name="テキスト ボックス 10"/>
          <p:cNvSpPr txBox="1">
            <a:spLocks noChangeArrowheads="1"/>
          </p:cNvSpPr>
          <p:nvPr/>
        </p:nvSpPr>
        <p:spPr bwMode="auto">
          <a:xfrm>
            <a:off x="5578473" y="5716620"/>
            <a:ext cx="212216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700" dirty="0"/>
              <a:t>※</a:t>
            </a:r>
            <a:r>
              <a:rPr lang="ja-JP" altLang="en-US" sz="700" dirty="0"/>
              <a:t>出典：大阪市立図書館ＨＰ</a:t>
            </a:r>
          </a:p>
        </p:txBody>
      </p:sp>
    </p:spTree>
    <p:extLst>
      <p:ext uri="{BB962C8B-B14F-4D97-AF65-F5344CB8AC3E}">
        <p14:creationId xmlns:p14="http://schemas.microsoft.com/office/powerpoint/2010/main" val="89323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-105311" y="783547"/>
            <a:ext cx="5902996" cy="3188837"/>
          </a:xfrm>
          <a:prstGeom prst="rect">
            <a:avLst/>
          </a:prstGeom>
          <a:noFill/>
          <a:ln>
            <a:noFill/>
          </a:ln>
        </p:spPr>
        <p:txBody>
          <a:bodyPr wrap="square" lIns="252000" tIns="144000" rIns="84392" bIns="42197" rtlCol="0">
            <a:spAutoFit/>
          </a:bodyPr>
          <a:lstStyle/>
          <a:p>
            <a:pPr>
              <a:lnSpc>
                <a:spcPts val="1900"/>
              </a:lnSpc>
              <a:spcBef>
                <a:spcPts val="1200"/>
              </a:spcBef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◆テーマ：いのち輝く未来社会のデザイン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　　　　　　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“Designing Future Society for Our Lives”</a:t>
            </a:r>
          </a:p>
          <a:p>
            <a:pPr>
              <a:lnSpc>
                <a:spcPts val="1900"/>
              </a:lnSpc>
              <a:spcBef>
                <a:spcPts val="3000"/>
              </a:spcBef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◆開催期間 ：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4/13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10/13(184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日間）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900"/>
              </a:lnSpc>
              <a:spcBef>
                <a:spcPts val="3000"/>
              </a:spcBef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◆開催場所 ：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大阪夢洲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900"/>
              </a:lnSpc>
              <a:spcBef>
                <a:spcPts val="3000"/>
              </a:spcBef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◆入場者（想定）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2,820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900"/>
              </a:lnSpc>
              <a:spcBef>
                <a:spcPts val="3000"/>
              </a:spcBef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◆経済効果 ：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兆円　　　　　　　　 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73" y="3997482"/>
            <a:ext cx="4201237" cy="2583093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7371106" y="6580575"/>
            <a:ext cx="2534894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8" dirty="0"/>
              <a:t>提供：</a:t>
            </a:r>
            <a:r>
              <a:rPr lang="zh-CN" altLang="en-US" sz="1108" dirty="0"/>
              <a:t>２０２５年日本国際博覧会協会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71" y="1008309"/>
            <a:ext cx="4175760" cy="266849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7" y="3997482"/>
            <a:ext cx="5123151" cy="258309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0" y="1209"/>
            <a:ext cx="9906000" cy="54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年日本国際博覧会（大阪・関西万博）</a:t>
            </a:r>
          </a:p>
        </p:txBody>
      </p:sp>
    </p:spTree>
    <p:extLst>
      <p:ext uri="{BB962C8B-B14F-4D97-AF65-F5344CB8AC3E}">
        <p14:creationId xmlns:p14="http://schemas.microsoft.com/office/powerpoint/2010/main" val="1773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209"/>
            <a:ext cx="9906000" cy="54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年大阪・関西万博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115411" y="695046"/>
            <a:ext cx="9683386" cy="6115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shade val="50000"/>
                <a:alpha val="9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44000" rIns="216000" rtlCol="0" anchor="t" anchorCtr="0"/>
          <a:lstStyle/>
          <a:p>
            <a:pPr marL="174625" indent="-174625">
              <a:lnSpc>
                <a:spcPts val="1400"/>
              </a:lnSpc>
            </a:pP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5738" indent="-185738">
              <a:lnSpc>
                <a:spcPts val="1400"/>
              </a:lnSpc>
              <a:spcBef>
                <a:spcPts val="0"/>
              </a:spcBef>
              <a:tabLst>
                <a:tab pos="185738" algn="l"/>
              </a:tabLst>
            </a:pP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317411" y="995171"/>
            <a:ext cx="4510548" cy="5597555"/>
          </a:xfrm>
          <a:prstGeom prst="roundRect">
            <a:avLst>
              <a:gd name="adj" fmla="val 3149"/>
            </a:avLst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pPr marL="174625" indent="-174625">
              <a:lnSpc>
                <a:spcPts val="1800"/>
              </a:lnSpc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80797" y="882929"/>
            <a:ext cx="3476613" cy="3654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 anchor="ctr">
            <a:noAutofit/>
          </a:bodyPr>
          <a:lstStyle/>
          <a:p>
            <a:pPr algn="ctr">
              <a:tabLst>
                <a:tab pos="6550025" algn="l"/>
              </a:tabLst>
            </a:pPr>
            <a:r>
              <a:rPr kumimoji="1"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endParaRPr kumimoji="1" lang="ja-JP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49320" y="1485012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将来像</a:t>
            </a:r>
            <a:endParaRPr kumimoji="1"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97588" y="1773026"/>
            <a:ext cx="3711912" cy="3231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kumimoji="1"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kumimoji="1"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が達成された社会</a:t>
            </a:r>
            <a:endParaRPr kumimoji="1"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81817" y="2249453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理　念</a:t>
            </a:r>
            <a:endParaRPr kumimoji="1"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62767" y="2522095"/>
            <a:ext cx="4079260" cy="7848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誰一人取り残さない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kumimoji="1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将来世代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のニーズを損なうことなく、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今の世代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のニーズを満たす</a:t>
            </a: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880547" y="3466459"/>
            <a:ext cx="1391015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kumimoji="1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達成ポイント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935910" y="3752743"/>
            <a:ext cx="3824696" cy="3231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先端技術を活用した社会課題の解決</a:t>
            </a:r>
            <a:endParaRPr kumimoji="1"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76214" y="4264031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kumimoji="1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特徴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780797" y="4572344"/>
            <a:ext cx="3945494" cy="101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持続可能な社会の実現に向け、世界の大胆な変革が必要となることを、全ての国連加盟国が採択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人類の英知の結集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dirty="0"/>
          </a:p>
        </p:txBody>
      </p:sp>
      <p:sp>
        <p:nvSpPr>
          <p:cNvPr id="51" name="正方形/長方形 50"/>
          <p:cNvSpPr/>
          <p:nvPr/>
        </p:nvSpPr>
        <p:spPr>
          <a:xfrm>
            <a:off x="849320" y="5990213"/>
            <a:ext cx="3669444" cy="32900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162050" indent="-1162050">
              <a:lnSpc>
                <a:spcPts val="1800"/>
              </a:lnSpc>
            </a:pPr>
            <a:r>
              <a:rPr lang="ja-JP" altLang="en-US" b="1" dirty="0"/>
              <a:t>２０３０年</a:t>
            </a:r>
            <a:endParaRPr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49320" y="5642630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目標年限</a:t>
            </a:r>
            <a:endParaRPr kumimoji="1"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5226786" y="978776"/>
            <a:ext cx="4432391" cy="5597554"/>
          </a:xfrm>
          <a:prstGeom prst="roundRect">
            <a:avLst>
              <a:gd name="adj" fmla="val 3149"/>
            </a:avLst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pPr marL="174625" indent="-174625">
              <a:lnSpc>
                <a:spcPts val="1800"/>
              </a:lnSpc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562769" y="1486710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kumimoji="1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テーマ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580989" y="2218953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サブテーマ</a:t>
            </a:r>
            <a:endParaRPr kumimoji="1"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580271" y="3458459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kumimoji="1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コンセプト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651173" y="1767482"/>
            <a:ext cx="3285545" cy="3231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kumimoji="1"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いのち輝く未来社会のデザイン</a:t>
            </a: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419311" y="2598319"/>
            <a:ext cx="4539274" cy="7848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Saving Lives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（いのちを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救う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Empowering Lives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（いのちに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力を与える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trike="sngStrik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Connecting Lives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（いのちを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つなぐ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strike="sngStrik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536747" y="3775718"/>
            <a:ext cx="3809918" cy="5539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kumimoji="1"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People’s Living Lab</a:t>
            </a:r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（未来社会の実験場）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6197872" y="840630"/>
            <a:ext cx="25920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108000" rtlCol="0" anchor="ctr">
            <a:spAutoFit/>
          </a:bodyPr>
          <a:lstStyle/>
          <a:p>
            <a:pPr algn="ctr">
              <a:tabLst>
                <a:tab pos="6550025" algn="l"/>
              </a:tabLst>
            </a:pPr>
            <a:r>
              <a:rPr kumimoji="1"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大阪・関西万博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580271" y="4369377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kumimoji="1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特徴</a:t>
            </a:r>
          </a:p>
        </p:txBody>
      </p:sp>
      <p:sp>
        <p:nvSpPr>
          <p:cNvPr id="80" name="正方形/長方形 79"/>
          <p:cNvSpPr/>
          <p:nvPr/>
        </p:nvSpPr>
        <p:spPr>
          <a:xfrm>
            <a:off x="5577477" y="4676223"/>
            <a:ext cx="3631902" cy="784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地球規模のさまざまな課題に取り組むために、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世界各地から英知を集める場</a:t>
            </a:r>
            <a:endParaRPr lang="ja-JP" altLang="en-US" b="1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637726" y="5609776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kumimoji="1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開催時期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5637726" y="5968790"/>
            <a:ext cx="3271933" cy="3297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b="1" dirty="0"/>
              <a:t>２０２５年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54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160276" y="1232976"/>
            <a:ext cx="7632951" cy="2443163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180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4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　「</a:t>
            </a:r>
            <a:r>
              <a:rPr kumimoji="1" lang="en-US" altLang="ja-JP" sz="4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Osaka SDGs </a:t>
            </a:r>
            <a:r>
              <a:rPr kumimoji="1" lang="ja-JP" altLang="en-US" sz="4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ビジョン」</a:t>
            </a:r>
            <a:endParaRPr kumimoji="1" lang="ja-JP" altLang="en-US" sz="66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50967DC-5BD9-459A-AA57-984A0908F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030" y="4207286"/>
            <a:ext cx="5592849" cy="8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0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正方形/長方形 65"/>
          <p:cNvSpPr/>
          <p:nvPr/>
        </p:nvSpPr>
        <p:spPr>
          <a:xfrm>
            <a:off x="0" y="1209"/>
            <a:ext cx="9906000" cy="54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「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Osaka SDGs 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ビジョン」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(2020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月策定）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/>
          <p:cNvGrpSpPr>
            <a:grpSpLocks noChangeAspect="1"/>
          </p:cNvGrpSpPr>
          <p:nvPr/>
        </p:nvGrpSpPr>
        <p:grpSpPr>
          <a:xfrm>
            <a:off x="270573" y="1384917"/>
            <a:ext cx="9501089" cy="5122415"/>
            <a:chOff x="1343285" y="2913958"/>
            <a:chExt cx="8363996" cy="3802979"/>
          </a:xfrm>
        </p:grpSpPr>
        <p:sp>
          <p:nvSpPr>
            <p:cNvPr id="35" name="楕円 34"/>
            <p:cNvSpPr>
              <a:spLocks noChangeAspect="1"/>
            </p:cNvSpPr>
            <p:nvPr/>
          </p:nvSpPr>
          <p:spPr>
            <a:xfrm>
              <a:off x="1738308" y="3450162"/>
              <a:ext cx="6086464" cy="27865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400"/>
            </a:p>
          </p:txBody>
        </p:sp>
        <p:sp>
          <p:nvSpPr>
            <p:cNvPr id="36" name="台形 35"/>
            <p:cNvSpPr>
              <a:spLocks/>
            </p:cNvSpPr>
            <p:nvPr/>
          </p:nvSpPr>
          <p:spPr>
            <a:xfrm rot="10800000">
              <a:off x="1982478" y="3949782"/>
              <a:ext cx="5583468" cy="1440000"/>
            </a:xfrm>
            <a:prstGeom prst="trapezoid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400"/>
            </a:p>
          </p:txBody>
        </p:sp>
        <p:sp>
          <p:nvSpPr>
            <p:cNvPr id="37" name="正方形/長方形 36"/>
            <p:cNvSpPr>
              <a:spLocks/>
            </p:cNvSpPr>
            <p:nvPr/>
          </p:nvSpPr>
          <p:spPr>
            <a:xfrm>
              <a:off x="2738148" y="3450315"/>
              <a:ext cx="4086780" cy="90000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400"/>
            </a:p>
          </p:txBody>
        </p:sp>
        <p:pic>
          <p:nvPicPr>
            <p:cNvPr id="38" name="図 37"/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0624" y="3525352"/>
              <a:ext cx="728045" cy="590318"/>
            </a:xfrm>
            <a:prstGeom prst="rect">
              <a:avLst/>
            </a:prstGeom>
          </p:spPr>
        </p:pic>
        <p:sp>
          <p:nvSpPr>
            <p:cNvPr id="40" name="正方形/長方形 39"/>
            <p:cNvSpPr>
              <a:spLocks noChangeAspect="1"/>
            </p:cNvSpPr>
            <p:nvPr/>
          </p:nvSpPr>
          <p:spPr>
            <a:xfrm>
              <a:off x="3603113" y="3570631"/>
              <a:ext cx="1098994" cy="19845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ゴール３</a:t>
              </a:r>
              <a:endPara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41" name="図 40"/>
            <p:cNvPicPr preferRelativeResize="0"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2219" y="5565249"/>
              <a:ext cx="723985" cy="576000"/>
            </a:xfrm>
            <a:prstGeom prst="rect">
              <a:avLst/>
            </a:prstGeom>
          </p:spPr>
        </p:pic>
        <p:pic>
          <p:nvPicPr>
            <p:cNvPr id="42" name="図 41"/>
            <p:cNvPicPr preferRelativeResize="0"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65587" y="4555371"/>
              <a:ext cx="695040" cy="604086"/>
            </a:xfrm>
            <a:prstGeom prst="rect">
              <a:avLst/>
            </a:prstGeom>
          </p:spPr>
        </p:pic>
        <p:pic>
          <p:nvPicPr>
            <p:cNvPr id="43" name="図 42"/>
            <p:cNvPicPr preferRelativeResize="0"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4239" y="4564432"/>
              <a:ext cx="734218" cy="596618"/>
            </a:xfrm>
            <a:prstGeom prst="rect">
              <a:avLst/>
            </a:prstGeom>
          </p:spPr>
        </p:pic>
        <p:pic>
          <p:nvPicPr>
            <p:cNvPr id="44" name="図 43"/>
            <p:cNvPicPr preferRelativeResize="0"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0904" y="4564878"/>
              <a:ext cx="744802" cy="604086"/>
            </a:xfrm>
            <a:prstGeom prst="rect">
              <a:avLst/>
            </a:prstGeom>
          </p:spPr>
        </p:pic>
        <p:sp>
          <p:nvSpPr>
            <p:cNvPr id="45" name="正方形/長方形 44"/>
            <p:cNvSpPr>
              <a:spLocks noChangeAspect="1"/>
            </p:cNvSpPr>
            <p:nvPr/>
          </p:nvSpPr>
          <p:spPr>
            <a:xfrm>
              <a:off x="2179127" y="4570629"/>
              <a:ext cx="808700" cy="19845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ゴール１</a:t>
              </a:r>
              <a:endPara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正方形/長方形 45"/>
            <p:cNvSpPr>
              <a:spLocks noChangeAspect="1"/>
            </p:cNvSpPr>
            <p:nvPr/>
          </p:nvSpPr>
          <p:spPr>
            <a:xfrm>
              <a:off x="3825518" y="4583487"/>
              <a:ext cx="831265" cy="19845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ゴール４</a:t>
              </a:r>
              <a:endPara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7" name="正方形/長方形 46"/>
            <p:cNvSpPr>
              <a:spLocks noChangeAspect="1"/>
            </p:cNvSpPr>
            <p:nvPr/>
          </p:nvSpPr>
          <p:spPr>
            <a:xfrm>
              <a:off x="5731957" y="4564432"/>
              <a:ext cx="885391" cy="19845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</a:t>
              </a:r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12</a:t>
              </a:r>
              <a:endPara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8" name="テキスト ボックス 64"/>
            <p:cNvSpPr txBox="1">
              <a:spLocks noChangeAspect="1"/>
            </p:cNvSpPr>
            <p:nvPr/>
          </p:nvSpPr>
          <p:spPr>
            <a:xfrm>
              <a:off x="2335432" y="4794449"/>
              <a:ext cx="793110" cy="17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貧困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」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テキスト ボックス 65"/>
            <p:cNvSpPr txBox="1">
              <a:spLocks noChangeAspect="1"/>
            </p:cNvSpPr>
            <p:nvPr/>
          </p:nvSpPr>
          <p:spPr>
            <a:xfrm>
              <a:off x="3416676" y="3796182"/>
              <a:ext cx="1243832" cy="17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健康と福祉」</a:t>
              </a:r>
            </a:p>
          </p:txBody>
        </p:sp>
        <p:sp>
          <p:nvSpPr>
            <p:cNvPr id="50" name="正方形/長方形 49"/>
            <p:cNvSpPr>
              <a:spLocks noChangeAspect="1"/>
            </p:cNvSpPr>
            <p:nvPr/>
          </p:nvSpPr>
          <p:spPr>
            <a:xfrm>
              <a:off x="3585519" y="5659225"/>
              <a:ext cx="1050831" cy="19845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</a:t>
              </a:r>
              <a:r>
                <a:rPr kumimoji="1"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11</a:t>
              </a:r>
              <a:endPara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正方形/長方形 50"/>
            <p:cNvSpPr>
              <a:spLocks noChangeAspect="1"/>
            </p:cNvSpPr>
            <p:nvPr/>
          </p:nvSpPr>
          <p:spPr>
            <a:xfrm>
              <a:off x="2823180" y="5126289"/>
              <a:ext cx="4392895" cy="359767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 anchorCtr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00"/>
                </a:lnSpc>
                <a:spcBef>
                  <a:spcPts val="0"/>
                </a:spcBef>
              </a:pPr>
              <a:r>
                <a:rPr lang="ja-JP" altLang="en-US" sz="1400" b="1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Meiryo UI" panose="020B0604030504040204" pitchFamily="50" charset="-128"/>
                </a:rPr>
                <a:t>（「ゴール３」と関連する横断的な課題としての取組み）</a:t>
              </a:r>
              <a:endParaRPr lang="en-US" altLang="ja-JP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52" name="楕円 51"/>
            <p:cNvSpPr>
              <a:spLocks noChangeAspect="1"/>
            </p:cNvSpPr>
            <p:nvPr/>
          </p:nvSpPr>
          <p:spPr>
            <a:xfrm>
              <a:off x="5253234" y="3595460"/>
              <a:ext cx="1117172" cy="504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300"/>
                </a:lnSpc>
              </a:pPr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重点</a:t>
              </a:r>
              <a:endPara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>
                <a:lnSpc>
                  <a:spcPts val="1300"/>
                </a:lnSpc>
              </a:pPr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</a:t>
              </a:r>
              <a:r>
                <a:rPr kumimoji="1"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Ⅰ</a:t>
              </a:r>
              <a:endPara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3" name="テキスト ボックス 70"/>
            <p:cNvSpPr txBox="1">
              <a:spLocks noChangeAspect="1"/>
            </p:cNvSpPr>
            <p:nvPr/>
          </p:nvSpPr>
          <p:spPr>
            <a:xfrm>
              <a:off x="4001356" y="4772875"/>
              <a:ext cx="829453" cy="17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教育」</a:t>
              </a:r>
            </a:p>
          </p:txBody>
        </p:sp>
        <p:sp>
          <p:nvSpPr>
            <p:cNvPr id="54" name="大かっこ 53"/>
            <p:cNvSpPr>
              <a:spLocks noChangeAspect="1"/>
            </p:cNvSpPr>
            <p:nvPr/>
          </p:nvSpPr>
          <p:spPr>
            <a:xfrm>
              <a:off x="5687404" y="4748546"/>
              <a:ext cx="916116" cy="419322"/>
            </a:xfrm>
            <a:prstGeom prst="bracketPair">
              <a:avLst>
                <a:gd name="adj" fmla="val 14955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4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持続可能な生産と消費」</a:t>
              </a:r>
              <a:endPara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大かっこ 54"/>
            <p:cNvSpPr>
              <a:spLocks noChangeAspect="1"/>
            </p:cNvSpPr>
            <p:nvPr/>
          </p:nvSpPr>
          <p:spPr>
            <a:xfrm>
              <a:off x="3128542" y="5809450"/>
              <a:ext cx="1315011" cy="265015"/>
            </a:xfrm>
            <a:prstGeom prst="bracketPair">
              <a:avLst>
                <a:gd name="adj" fmla="val 14955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「持続可能都市」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楕円 55"/>
            <p:cNvSpPr>
              <a:spLocks noChangeAspect="1"/>
            </p:cNvSpPr>
            <p:nvPr/>
          </p:nvSpPr>
          <p:spPr>
            <a:xfrm>
              <a:off x="5220056" y="5637249"/>
              <a:ext cx="1277850" cy="504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300"/>
                </a:lnSpc>
              </a:pPr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重点</a:t>
              </a:r>
              <a:endPara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>
                <a:lnSpc>
                  <a:spcPts val="1300"/>
                </a:lnSpc>
              </a:pPr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</a:t>
              </a:r>
              <a:r>
                <a:rPr kumimoji="1"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Ⅱ</a:t>
              </a:r>
              <a:endPara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7" name="正方形/長方形 56"/>
            <p:cNvSpPr>
              <a:spLocks noChangeAspect="1"/>
            </p:cNvSpPr>
            <p:nvPr/>
          </p:nvSpPr>
          <p:spPr>
            <a:xfrm>
              <a:off x="2955639" y="4109253"/>
              <a:ext cx="4185949" cy="350938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 anchorCtr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00"/>
                </a:lnSpc>
                <a:spcBef>
                  <a:spcPts val="0"/>
                </a:spcBef>
              </a:pPr>
              <a:r>
                <a:rPr lang="ja-JP" altLang="en-US" sz="1400" b="1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Meiryo UI" panose="020B0604030504040204" pitchFamily="50" charset="-128"/>
                </a:rPr>
                <a:t>（“いのち”や暮らし、次世代の課題としての取組み）</a:t>
              </a:r>
              <a:endParaRPr lang="en-US" altLang="ja-JP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2289911" y="6199726"/>
              <a:ext cx="5081795" cy="177735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spcBef>
                  <a:spcPts val="0"/>
                </a:spcBef>
              </a:pPr>
              <a:r>
                <a:rPr lang="ja-JP" altLang="en-US" sz="1400" b="1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Meiryo UI" panose="020B0604030504040204" pitchFamily="50" charset="-128"/>
                </a:rPr>
                <a:t>（他のゴールを集約しながら、様々な課題解決にバランスよく貢献）</a:t>
              </a:r>
              <a:endParaRPr lang="en-US" altLang="ja-JP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59" name="角丸四角形 58"/>
            <p:cNvSpPr/>
            <p:nvPr/>
          </p:nvSpPr>
          <p:spPr>
            <a:xfrm>
              <a:off x="1639295" y="3201958"/>
              <a:ext cx="6284490" cy="3389072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36000" rtlCol="0" anchor="b"/>
            <a:lstStyle/>
            <a:p>
              <a:pPr algn="ctr"/>
              <a:endParaRPr kumimoji="1" lang="en-US" altLang="ja-JP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60" name="正方形/長方形 59"/>
            <p:cNvSpPr>
              <a:spLocks/>
            </p:cNvSpPr>
            <p:nvPr/>
          </p:nvSpPr>
          <p:spPr>
            <a:xfrm>
              <a:off x="1343285" y="2913958"/>
              <a:ext cx="6984000" cy="288000"/>
            </a:xfrm>
            <a:prstGeom prst="rect">
              <a:avLst/>
            </a:prstGeom>
            <a:noFill/>
            <a:ln w="158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国際社会全体の課題であるジェンダーや人権、気候変動への取組み</a:t>
              </a:r>
              <a:endParaRPr kumimoji="1"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1" name="正方形/長方形 60"/>
            <p:cNvSpPr>
              <a:spLocks/>
            </p:cNvSpPr>
            <p:nvPr/>
          </p:nvSpPr>
          <p:spPr>
            <a:xfrm>
              <a:off x="2450252" y="6464937"/>
              <a:ext cx="4896000" cy="25200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産業や雇用、イノベーションといった都市としての強みを活かす</a:t>
              </a:r>
              <a:endParaRPr kumimoji="1"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角丸四角形 61"/>
            <p:cNvSpPr/>
            <p:nvPr/>
          </p:nvSpPr>
          <p:spPr>
            <a:xfrm>
              <a:off x="8255094" y="4212469"/>
              <a:ext cx="1452187" cy="612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府民の</a:t>
              </a:r>
              <a:endPara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en-US" altLang="ja-JP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well-being</a:t>
              </a:r>
              <a:endParaRPr lang="ja-JP" altLang="en-US" dirty="0"/>
            </a:p>
          </p:txBody>
        </p:sp>
        <p:sp>
          <p:nvSpPr>
            <p:cNvPr id="63" name="角丸四角形 62"/>
            <p:cNvSpPr/>
            <p:nvPr/>
          </p:nvSpPr>
          <p:spPr>
            <a:xfrm>
              <a:off x="8219796" y="5649002"/>
              <a:ext cx="1452188" cy="612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地域（大阪）の</a:t>
              </a:r>
              <a:endPara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en-US" altLang="ja-JP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well-being</a:t>
              </a:r>
              <a:endParaRPr lang="ja-JP" altLang="en-US" dirty="0"/>
            </a:p>
          </p:txBody>
        </p:sp>
        <p:sp>
          <p:nvSpPr>
            <p:cNvPr id="64" name="右中かっこ 63"/>
            <p:cNvSpPr/>
            <p:nvPr/>
          </p:nvSpPr>
          <p:spPr>
            <a:xfrm>
              <a:off x="7877291" y="3499590"/>
              <a:ext cx="253239" cy="2008394"/>
            </a:xfrm>
            <a:prstGeom prst="rightBrace">
              <a:avLst>
                <a:gd name="adj1" fmla="val 83970"/>
                <a:gd name="adj2" fmla="val 50000"/>
              </a:avLst>
            </a:prstGeom>
            <a:solidFill>
              <a:schemeClr val="bg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400"/>
            </a:p>
          </p:txBody>
        </p:sp>
        <p:sp>
          <p:nvSpPr>
            <p:cNvPr id="65" name="右中かっこ 64"/>
            <p:cNvSpPr/>
            <p:nvPr/>
          </p:nvSpPr>
          <p:spPr>
            <a:xfrm>
              <a:off x="7888721" y="5518344"/>
              <a:ext cx="237577" cy="742658"/>
            </a:xfrm>
            <a:prstGeom prst="rightBrace">
              <a:avLst>
                <a:gd name="adj1" fmla="val 45959"/>
                <a:gd name="adj2" fmla="val 50000"/>
              </a:avLst>
            </a:prstGeom>
            <a:solidFill>
              <a:schemeClr val="bg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400"/>
            </a:p>
          </p:txBody>
        </p:sp>
      </p:grpSp>
      <p:sp>
        <p:nvSpPr>
          <p:cNvPr id="39" name="正方形/長方形 38"/>
          <p:cNvSpPr/>
          <p:nvPr/>
        </p:nvSpPr>
        <p:spPr>
          <a:xfrm>
            <a:off x="-43930" y="678812"/>
            <a:ext cx="9301840" cy="45615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 anchorCtr="0"/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</a:t>
            </a:r>
            <a:r>
              <a:rPr lang="en-US" altLang="ja-JP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年大阪・関西万博に向けて取り組む</a:t>
            </a:r>
            <a:r>
              <a:rPr lang="ja-JP" altLang="en-US" sz="2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「重点ゴール」</a:t>
            </a:r>
            <a:endParaRPr lang="en-US" altLang="ja-JP" sz="2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7430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19560</TotalTime>
  <Words>1573</Words>
  <Application>Microsoft Office PowerPoint</Application>
  <PresentationFormat>A4 210 x 297 mm</PresentationFormat>
  <Paragraphs>215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17</vt:i4>
      </vt:variant>
    </vt:vector>
  </HeadingPairs>
  <TitlesOfParts>
    <vt:vector size="31" baseType="lpstr">
      <vt:lpstr>等线</vt:lpstr>
      <vt:lpstr>Meiryo UI</vt:lpstr>
      <vt:lpstr>ＭＳ Ｐゴシック</vt:lpstr>
      <vt:lpstr>UD デジタル 教科書体 NK-B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1_デザインの設定</vt:lpstr>
      <vt:lpstr>デザインの設定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</dc:creator>
  <cp:lastModifiedBy>大阪府</cp:lastModifiedBy>
  <cp:revision>1783</cp:revision>
  <cp:lastPrinted>2021-06-07T07:58:07Z</cp:lastPrinted>
  <dcterms:created xsi:type="dcterms:W3CDTF">2019-02-01T00:27:44Z</dcterms:created>
  <dcterms:modified xsi:type="dcterms:W3CDTF">2021-06-18T03:11:04Z</dcterms:modified>
</cp:coreProperties>
</file>