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8" r:id="rId2"/>
    <p:sldId id="256"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345" autoAdjust="0"/>
  </p:normalViewPr>
  <p:slideViewPr>
    <p:cSldViewPr snapToGrid="0">
      <p:cViewPr varScale="1">
        <p:scale>
          <a:sx n="73" d="100"/>
          <a:sy n="73" d="100"/>
        </p:scale>
        <p:origin x="2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862B4044-6612-4ABA-B536-F56B74C03139}" type="datetimeFigureOut">
              <a:rPr kumimoji="1" lang="ja-JP" altLang="en-US" smtClean="0"/>
              <a:t>2022/11/10</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6B6B0DC-5F55-4FF8-A889-AD17AF4216ED}" type="slidenum">
              <a:rPr kumimoji="1" lang="ja-JP" altLang="en-US" smtClean="0"/>
              <a:t>‹#›</a:t>
            </a:fld>
            <a:endParaRPr kumimoji="1" lang="ja-JP" altLang="en-US"/>
          </a:p>
        </p:txBody>
      </p:sp>
    </p:spTree>
    <p:extLst>
      <p:ext uri="{BB962C8B-B14F-4D97-AF65-F5344CB8AC3E}">
        <p14:creationId xmlns:p14="http://schemas.microsoft.com/office/powerpoint/2010/main" val="378652956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E77ED66-6632-4598-A3FB-EEED54E7D563}" type="datetimeFigureOut">
              <a:rPr kumimoji="1" lang="ja-JP" altLang="en-US" smtClean="0"/>
              <a:t>2022/11/10</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B4648D9D-8734-40F0-BBD2-E60B0B8C5AA1}" type="slidenum">
              <a:rPr kumimoji="1" lang="ja-JP" altLang="en-US" smtClean="0"/>
              <a:t>‹#›</a:t>
            </a:fld>
            <a:endParaRPr kumimoji="1" lang="ja-JP" altLang="en-US"/>
          </a:p>
        </p:txBody>
      </p:sp>
    </p:spTree>
    <p:extLst>
      <p:ext uri="{BB962C8B-B14F-4D97-AF65-F5344CB8AC3E}">
        <p14:creationId xmlns:p14="http://schemas.microsoft.com/office/powerpoint/2010/main" val="80168563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759448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238359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4451E9-C087-42C9-AE8A-4D0760FFA1EB}"/>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A7D25B8-BD26-4383-8551-25B7669A96CF}"/>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86F2F66-E4B6-45E6-B38F-A41394222E26}"/>
              </a:ext>
            </a:extLst>
          </p:cNvPr>
          <p:cNvSpPr>
            <a:spLocks noGrp="1"/>
          </p:cNvSpPr>
          <p:nvPr>
            <p:ph type="dt" sz="half" idx="10"/>
          </p:nvPr>
        </p:nvSpPr>
        <p:spPr/>
        <p:txBody>
          <a:bodyPr/>
          <a:lstStyle/>
          <a:p>
            <a:fld id="{15AEF482-FDEE-452B-96C8-490355967CE8}" type="datetime1">
              <a:rPr kumimoji="1" lang="ja-JP" altLang="en-US" smtClean="0"/>
              <a:t>2022/11/10</a:t>
            </a:fld>
            <a:endParaRPr kumimoji="1" lang="ja-JP" altLang="en-US"/>
          </a:p>
        </p:txBody>
      </p:sp>
      <p:sp>
        <p:nvSpPr>
          <p:cNvPr id="5" name="フッター プレースホルダー 4">
            <a:extLst>
              <a:ext uri="{FF2B5EF4-FFF2-40B4-BE49-F238E27FC236}">
                <a16:creationId xmlns:a16="http://schemas.microsoft.com/office/drawing/2014/main" id="{E237B3D8-419B-4297-99B5-E0ED91D7CFC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F347B5-7CE0-45AC-A283-7C32910B7495}"/>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1035580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E6F73E-8138-475F-AB12-BAE1537C252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177A254-859A-46C0-BE61-7F6E13B0A75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D624315-9C70-4DB8-9340-130C2E9DB1C5}"/>
              </a:ext>
            </a:extLst>
          </p:cNvPr>
          <p:cNvSpPr>
            <a:spLocks noGrp="1"/>
          </p:cNvSpPr>
          <p:nvPr>
            <p:ph type="dt" sz="half" idx="10"/>
          </p:nvPr>
        </p:nvSpPr>
        <p:spPr/>
        <p:txBody>
          <a:bodyPr/>
          <a:lstStyle/>
          <a:p>
            <a:fld id="{33EC30F1-A6B2-493A-9E0E-DCC4C2087AD2}" type="datetime1">
              <a:rPr kumimoji="1" lang="ja-JP" altLang="en-US" smtClean="0"/>
              <a:t>2022/11/10</a:t>
            </a:fld>
            <a:endParaRPr kumimoji="1" lang="ja-JP" altLang="en-US"/>
          </a:p>
        </p:txBody>
      </p:sp>
      <p:sp>
        <p:nvSpPr>
          <p:cNvPr id="5" name="フッター プレースホルダー 4">
            <a:extLst>
              <a:ext uri="{FF2B5EF4-FFF2-40B4-BE49-F238E27FC236}">
                <a16:creationId xmlns:a16="http://schemas.microsoft.com/office/drawing/2014/main" id="{EE14F631-9C2A-42F1-A147-7C1491D8F6F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E266AD-5833-491F-82BB-5A229EEC1680}"/>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2070729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6BB7EB8-DADF-4D94-9F42-D03B9D7DC992}"/>
              </a:ext>
            </a:extLst>
          </p:cNvPr>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EF99C5-4E65-47AD-83DF-4AEF4036A7C1}"/>
              </a:ext>
            </a:extLst>
          </p:cNvPr>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B04DC4E-F082-448E-9478-80474359B8BB}"/>
              </a:ext>
            </a:extLst>
          </p:cNvPr>
          <p:cNvSpPr>
            <a:spLocks noGrp="1"/>
          </p:cNvSpPr>
          <p:nvPr>
            <p:ph type="dt" sz="half" idx="10"/>
          </p:nvPr>
        </p:nvSpPr>
        <p:spPr/>
        <p:txBody>
          <a:bodyPr/>
          <a:lstStyle/>
          <a:p>
            <a:fld id="{8111BEB0-B01D-4090-BAE6-8397DB1B43DC}" type="datetime1">
              <a:rPr kumimoji="1" lang="ja-JP" altLang="en-US" smtClean="0"/>
              <a:t>2022/11/10</a:t>
            </a:fld>
            <a:endParaRPr kumimoji="1" lang="ja-JP" altLang="en-US"/>
          </a:p>
        </p:txBody>
      </p:sp>
      <p:sp>
        <p:nvSpPr>
          <p:cNvPr id="5" name="フッター プレースホルダー 4">
            <a:extLst>
              <a:ext uri="{FF2B5EF4-FFF2-40B4-BE49-F238E27FC236}">
                <a16:creationId xmlns:a16="http://schemas.microsoft.com/office/drawing/2014/main" id="{E4562ACE-60D5-4138-8EFD-4BD2B19DA2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8427FF3-0A0D-4208-BC88-05488490094D}"/>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3971840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4B56F8C-8B28-4E25-A783-28C36890251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811D4B5-49D3-4CEE-854A-75C8A7A3FE8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C9FC248-6C42-4C5D-B4A2-4929A009DEAA}"/>
              </a:ext>
            </a:extLst>
          </p:cNvPr>
          <p:cNvSpPr>
            <a:spLocks noGrp="1"/>
          </p:cNvSpPr>
          <p:nvPr>
            <p:ph type="dt" sz="half" idx="10"/>
          </p:nvPr>
        </p:nvSpPr>
        <p:spPr/>
        <p:txBody>
          <a:bodyPr/>
          <a:lstStyle/>
          <a:p>
            <a:fld id="{5A8990DD-2190-41EA-A46C-D82AA7E71110}" type="datetime1">
              <a:rPr kumimoji="1" lang="ja-JP" altLang="en-US" smtClean="0"/>
              <a:t>2022/11/10</a:t>
            </a:fld>
            <a:endParaRPr kumimoji="1" lang="ja-JP" altLang="en-US"/>
          </a:p>
        </p:txBody>
      </p:sp>
      <p:sp>
        <p:nvSpPr>
          <p:cNvPr id="5" name="フッター プレースホルダー 4">
            <a:extLst>
              <a:ext uri="{FF2B5EF4-FFF2-40B4-BE49-F238E27FC236}">
                <a16:creationId xmlns:a16="http://schemas.microsoft.com/office/drawing/2014/main" id="{B5F5D8BD-35F9-441D-B3A7-DA7A1136C7B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35FCA15-07FE-4CD6-A88A-6C073C8F18CC}"/>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806103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AAE134-7500-4A6B-97DF-EF46AE633120}"/>
              </a:ext>
            </a:extLst>
          </p:cNvPr>
          <p:cNvSpPr>
            <a:spLocks noGrp="1"/>
          </p:cNvSpPr>
          <p:nvPr>
            <p:ph type="title"/>
          </p:nvPr>
        </p:nvSpPr>
        <p:spPr>
          <a:xfrm>
            <a:off x="831851" y="1709740"/>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B6EAF1C-C024-4BFF-AD7B-15244A2D95EC}"/>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93E9A02-9A90-4F06-86DB-C80641EBB76A}"/>
              </a:ext>
            </a:extLst>
          </p:cNvPr>
          <p:cNvSpPr>
            <a:spLocks noGrp="1"/>
          </p:cNvSpPr>
          <p:nvPr>
            <p:ph type="dt" sz="half" idx="10"/>
          </p:nvPr>
        </p:nvSpPr>
        <p:spPr/>
        <p:txBody>
          <a:bodyPr/>
          <a:lstStyle/>
          <a:p>
            <a:fld id="{82B6507E-B1D0-40D9-B7AC-A9CABE25A77C}" type="datetime1">
              <a:rPr kumimoji="1" lang="ja-JP" altLang="en-US" smtClean="0"/>
              <a:t>2022/11/10</a:t>
            </a:fld>
            <a:endParaRPr kumimoji="1" lang="ja-JP" altLang="en-US"/>
          </a:p>
        </p:txBody>
      </p:sp>
      <p:sp>
        <p:nvSpPr>
          <p:cNvPr id="5" name="フッター プレースホルダー 4">
            <a:extLst>
              <a:ext uri="{FF2B5EF4-FFF2-40B4-BE49-F238E27FC236}">
                <a16:creationId xmlns:a16="http://schemas.microsoft.com/office/drawing/2014/main" id="{500382D2-C292-4144-88FC-0250AB9CA7A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912A59D-125A-4F8F-A2EE-34AB4A610828}"/>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1890719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E3C444-FD3B-497F-B383-70EAFAE90A9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B03BF7-58C0-417C-87E3-EC35695AF71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C3F579C-1387-4CC7-B1B6-3F59958A949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77B5DEB-0376-40FC-9199-20984FF0929B}"/>
              </a:ext>
            </a:extLst>
          </p:cNvPr>
          <p:cNvSpPr>
            <a:spLocks noGrp="1"/>
          </p:cNvSpPr>
          <p:nvPr>
            <p:ph type="dt" sz="half" idx="10"/>
          </p:nvPr>
        </p:nvSpPr>
        <p:spPr/>
        <p:txBody>
          <a:bodyPr/>
          <a:lstStyle/>
          <a:p>
            <a:fld id="{DBD51619-B0F5-4D87-AF38-FEA45B42B06F}" type="datetime1">
              <a:rPr kumimoji="1" lang="ja-JP" altLang="en-US" smtClean="0"/>
              <a:t>2022/11/10</a:t>
            </a:fld>
            <a:endParaRPr kumimoji="1" lang="ja-JP" altLang="en-US"/>
          </a:p>
        </p:txBody>
      </p:sp>
      <p:sp>
        <p:nvSpPr>
          <p:cNvPr id="6" name="フッター プレースホルダー 5">
            <a:extLst>
              <a:ext uri="{FF2B5EF4-FFF2-40B4-BE49-F238E27FC236}">
                <a16:creationId xmlns:a16="http://schemas.microsoft.com/office/drawing/2014/main" id="{F3C463EF-A6BE-464B-B126-9750B102125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6C61857-7481-40FA-B5DA-E0F91874A9CE}"/>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21246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2B9518-208A-47A4-8502-C3E5FBC1350A}"/>
              </a:ext>
            </a:extLst>
          </p:cNvPr>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069B575-924D-4C63-B0F8-76008ED959E2}"/>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ED946BC-CAA7-4E3A-B45C-8008FF413F81}"/>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D14892F-B8C7-48E8-8B9F-C9D7ACAEDBD6}"/>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39D6D63F-4EEB-4F25-AA22-1E81AAAFC508}"/>
              </a:ext>
            </a:extLst>
          </p:cNvPr>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E7DFBF0-C1A9-496D-8484-7FA583051847}"/>
              </a:ext>
            </a:extLst>
          </p:cNvPr>
          <p:cNvSpPr>
            <a:spLocks noGrp="1"/>
          </p:cNvSpPr>
          <p:nvPr>
            <p:ph type="dt" sz="half" idx="10"/>
          </p:nvPr>
        </p:nvSpPr>
        <p:spPr/>
        <p:txBody>
          <a:bodyPr/>
          <a:lstStyle/>
          <a:p>
            <a:fld id="{76E090A2-7B14-4FCD-89DC-77FFAA5D3FA0}" type="datetime1">
              <a:rPr kumimoji="1" lang="ja-JP" altLang="en-US" smtClean="0"/>
              <a:t>2022/11/10</a:t>
            </a:fld>
            <a:endParaRPr kumimoji="1" lang="ja-JP" altLang="en-US"/>
          </a:p>
        </p:txBody>
      </p:sp>
      <p:sp>
        <p:nvSpPr>
          <p:cNvPr id="8" name="フッター プレースホルダー 7">
            <a:extLst>
              <a:ext uri="{FF2B5EF4-FFF2-40B4-BE49-F238E27FC236}">
                <a16:creationId xmlns:a16="http://schemas.microsoft.com/office/drawing/2014/main" id="{7C3A0E29-BF1F-4548-AF13-52C5331445E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E42003A-34AB-43FE-9D4C-E3A7786B4C4F}"/>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34035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DCEC2F-298A-444A-B92D-95546FF5383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D3CC69D-9AB8-433C-97FD-5D06AB6409AD}"/>
              </a:ext>
            </a:extLst>
          </p:cNvPr>
          <p:cNvSpPr>
            <a:spLocks noGrp="1"/>
          </p:cNvSpPr>
          <p:nvPr>
            <p:ph type="dt" sz="half" idx="10"/>
          </p:nvPr>
        </p:nvSpPr>
        <p:spPr/>
        <p:txBody>
          <a:bodyPr/>
          <a:lstStyle/>
          <a:p>
            <a:fld id="{18534E53-0650-4EBB-B313-972E204D18B6}" type="datetime1">
              <a:rPr kumimoji="1" lang="ja-JP" altLang="en-US" smtClean="0"/>
              <a:t>2022/11/10</a:t>
            </a:fld>
            <a:endParaRPr kumimoji="1" lang="ja-JP" altLang="en-US"/>
          </a:p>
        </p:txBody>
      </p:sp>
      <p:sp>
        <p:nvSpPr>
          <p:cNvPr id="4" name="フッター プレースホルダー 3">
            <a:extLst>
              <a:ext uri="{FF2B5EF4-FFF2-40B4-BE49-F238E27FC236}">
                <a16:creationId xmlns:a16="http://schemas.microsoft.com/office/drawing/2014/main" id="{CCC7318D-F21C-4295-B6C6-EAA8EA5DC38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A8694CA5-2A68-4FAF-B661-76F115D4BC04}"/>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417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A881CA7-8226-4812-B14C-298C371D25E5}"/>
              </a:ext>
            </a:extLst>
          </p:cNvPr>
          <p:cNvSpPr>
            <a:spLocks noGrp="1"/>
          </p:cNvSpPr>
          <p:nvPr>
            <p:ph type="dt" sz="half" idx="10"/>
          </p:nvPr>
        </p:nvSpPr>
        <p:spPr/>
        <p:txBody>
          <a:bodyPr/>
          <a:lstStyle/>
          <a:p>
            <a:fld id="{EA77F311-0FB8-4DB4-8FAC-484D46BC2867}" type="datetime1">
              <a:rPr kumimoji="1" lang="ja-JP" altLang="en-US" smtClean="0"/>
              <a:t>2022/11/10</a:t>
            </a:fld>
            <a:endParaRPr kumimoji="1" lang="ja-JP" altLang="en-US"/>
          </a:p>
        </p:txBody>
      </p:sp>
      <p:sp>
        <p:nvSpPr>
          <p:cNvPr id="3" name="フッター プレースホルダー 2">
            <a:extLst>
              <a:ext uri="{FF2B5EF4-FFF2-40B4-BE49-F238E27FC236}">
                <a16:creationId xmlns:a16="http://schemas.microsoft.com/office/drawing/2014/main" id="{CC75AFAB-E885-4503-8610-BC31BA7D35D0}"/>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42B9542-53B2-432A-B1E8-1187666165FD}"/>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403180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2BF1A0-CA27-4343-BD37-CD66E25E661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831F32-7EE2-41D4-A106-6D2A58CCEF70}"/>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BFD037DA-6EA2-45E7-8523-680F530C8F35}"/>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144B6D9E-1492-4AA6-91DF-D27B430F4D11}"/>
              </a:ext>
            </a:extLst>
          </p:cNvPr>
          <p:cNvSpPr>
            <a:spLocks noGrp="1"/>
          </p:cNvSpPr>
          <p:nvPr>
            <p:ph type="dt" sz="half" idx="10"/>
          </p:nvPr>
        </p:nvSpPr>
        <p:spPr/>
        <p:txBody>
          <a:bodyPr/>
          <a:lstStyle/>
          <a:p>
            <a:fld id="{1B8B423F-70AC-44A8-A359-AD2EDCA4E4AD}" type="datetime1">
              <a:rPr kumimoji="1" lang="ja-JP" altLang="en-US" smtClean="0"/>
              <a:t>2022/11/10</a:t>
            </a:fld>
            <a:endParaRPr kumimoji="1" lang="ja-JP" altLang="en-US"/>
          </a:p>
        </p:txBody>
      </p:sp>
      <p:sp>
        <p:nvSpPr>
          <p:cNvPr id="6" name="フッター プレースホルダー 5">
            <a:extLst>
              <a:ext uri="{FF2B5EF4-FFF2-40B4-BE49-F238E27FC236}">
                <a16:creationId xmlns:a16="http://schemas.microsoft.com/office/drawing/2014/main" id="{D06F6759-6D58-4ACA-B43D-AD44C09A98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4BBCED3-32A2-4462-B1C1-236835A1BD69}"/>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3185840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911CD6-CD3E-4180-ABDB-BB040E8B1FD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36927B35-3976-4031-A6DB-0188B921E750}"/>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22E5910D-5BEF-4DBC-B5DD-F56185151CF8}"/>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38FBDA5-8A64-47D4-9E90-267AA4F011EF}"/>
              </a:ext>
            </a:extLst>
          </p:cNvPr>
          <p:cNvSpPr>
            <a:spLocks noGrp="1"/>
          </p:cNvSpPr>
          <p:nvPr>
            <p:ph type="dt" sz="half" idx="10"/>
          </p:nvPr>
        </p:nvSpPr>
        <p:spPr/>
        <p:txBody>
          <a:bodyPr/>
          <a:lstStyle/>
          <a:p>
            <a:fld id="{7B1C3B5C-F9A3-4AEB-87EF-691D57BCFBEB}" type="datetime1">
              <a:rPr kumimoji="1" lang="ja-JP" altLang="en-US" smtClean="0"/>
              <a:t>2022/11/10</a:t>
            </a:fld>
            <a:endParaRPr kumimoji="1" lang="ja-JP" altLang="en-US"/>
          </a:p>
        </p:txBody>
      </p:sp>
      <p:sp>
        <p:nvSpPr>
          <p:cNvPr id="6" name="フッター プレースホルダー 5">
            <a:extLst>
              <a:ext uri="{FF2B5EF4-FFF2-40B4-BE49-F238E27FC236}">
                <a16:creationId xmlns:a16="http://schemas.microsoft.com/office/drawing/2014/main" id="{E466C945-D012-4BCE-AC8C-2C84E8B7A27E}"/>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0C2835-E6CD-4982-A733-67127AA68B55}"/>
              </a:ext>
            </a:extLst>
          </p:cNvPr>
          <p:cNvSpPr>
            <a:spLocks noGrp="1"/>
          </p:cNvSpPr>
          <p:nvPr>
            <p:ph type="sldNum" sz="quarter" idx="12"/>
          </p:nvPr>
        </p:nvSpPr>
        <p:spPr/>
        <p:txBody>
          <a:body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29441228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AD390C1-57A6-4FC4-BE5B-A019D6AA2916}"/>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D326A3C-59C9-489F-90EE-61286A8C83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6E1F62D-5C22-47F8-B03E-7BB7BDEFBB59}"/>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5A042-3EFB-4EE3-8DD9-DD90435176A1}" type="datetime1">
              <a:rPr kumimoji="1" lang="ja-JP" altLang="en-US" smtClean="0"/>
              <a:t>2022/11/10</a:t>
            </a:fld>
            <a:endParaRPr kumimoji="1" lang="ja-JP" altLang="en-US"/>
          </a:p>
        </p:txBody>
      </p:sp>
      <p:sp>
        <p:nvSpPr>
          <p:cNvPr id="5" name="フッター プレースホルダー 4">
            <a:extLst>
              <a:ext uri="{FF2B5EF4-FFF2-40B4-BE49-F238E27FC236}">
                <a16:creationId xmlns:a16="http://schemas.microsoft.com/office/drawing/2014/main" id="{217D8886-D7F6-447F-B457-2EFE0E9A89AF}"/>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0236A81-2FD5-43EB-97AC-2EB50B2606F0}"/>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2579B2-44B8-4F14-B858-8E16F98EA3B4}" type="slidenum">
              <a:rPr kumimoji="1" lang="ja-JP" altLang="en-US" smtClean="0"/>
              <a:t>‹#›</a:t>
            </a:fld>
            <a:endParaRPr kumimoji="1" lang="ja-JP" altLang="en-US"/>
          </a:p>
        </p:txBody>
      </p:sp>
    </p:spTree>
    <p:extLst>
      <p:ext uri="{BB962C8B-B14F-4D97-AF65-F5344CB8AC3E}">
        <p14:creationId xmlns:p14="http://schemas.microsoft.com/office/powerpoint/2010/main" val="1574032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77"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77" rtl="0" eaLnBrk="1" latinLnBrk="0" hangingPunct="1">
        <a:defRPr kumimoji="1" sz="1800" kern="1200">
          <a:solidFill>
            <a:schemeClr val="tx1"/>
          </a:solidFill>
          <a:latin typeface="+mn-lt"/>
          <a:ea typeface="+mn-ea"/>
          <a:cs typeface="+mn-cs"/>
        </a:defRPr>
      </a:lvl1pPr>
      <a:lvl2pPr marL="457189" algn="l" defTabSz="914377" rtl="0" eaLnBrk="1" latinLnBrk="0" hangingPunct="1">
        <a:defRPr kumimoji="1" sz="1800" kern="1200">
          <a:solidFill>
            <a:schemeClr val="tx1"/>
          </a:solidFill>
          <a:latin typeface="+mn-lt"/>
          <a:ea typeface="+mn-ea"/>
          <a:cs typeface="+mn-cs"/>
        </a:defRPr>
      </a:lvl2pPr>
      <a:lvl3pPr marL="914377" algn="l" defTabSz="914377" rtl="0" eaLnBrk="1" latinLnBrk="0" hangingPunct="1">
        <a:defRPr kumimoji="1" sz="1800" kern="1200">
          <a:solidFill>
            <a:schemeClr val="tx1"/>
          </a:solidFill>
          <a:latin typeface="+mn-lt"/>
          <a:ea typeface="+mn-ea"/>
          <a:cs typeface="+mn-cs"/>
        </a:defRPr>
      </a:lvl3pPr>
      <a:lvl4pPr marL="1371566" algn="l" defTabSz="914377" rtl="0" eaLnBrk="1" latinLnBrk="0" hangingPunct="1">
        <a:defRPr kumimoji="1" sz="1800" kern="1200">
          <a:solidFill>
            <a:schemeClr val="tx1"/>
          </a:solidFill>
          <a:latin typeface="+mn-lt"/>
          <a:ea typeface="+mn-ea"/>
          <a:cs typeface="+mn-cs"/>
        </a:defRPr>
      </a:lvl4pPr>
      <a:lvl5pPr marL="1828754" algn="l" defTabSz="914377" rtl="0" eaLnBrk="1" latinLnBrk="0" hangingPunct="1">
        <a:defRPr kumimoji="1" sz="1800" kern="1200">
          <a:solidFill>
            <a:schemeClr val="tx1"/>
          </a:solidFill>
          <a:latin typeface="+mn-lt"/>
          <a:ea typeface="+mn-ea"/>
          <a:cs typeface="+mn-cs"/>
        </a:defRPr>
      </a:lvl5pPr>
      <a:lvl6pPr marL="2285943" algn="l" defTabSz="914377" rtl="0" eaLnBrk="1" latinLnBrk="0" hangingPunct="1">
        <a:defRPr kumimoji="1" sz="1800" kern="1200">
          <a:solidFill>
            <a:schemeClr val="tx1"/>
          </a:solidFill>
          <a:latin typeface="+mn-lt"/>
          <a:ea typeface="+mn-ea"/>
          <a:cs typeface="+mn-cs"/>
        </a:defRPr>
      </a:lvl6pPr>
      <a:lvl7pPr marL="2743131" algn="l" defTabSz="914377" rtl="0" eaLnBrk="1" latinLnBrk="0" hangingPunct="1">
        <a:defRPr kumimoji="1" sz="1800" kern="1200">
          <a:solidFill>
            <a:schemeClr val="tx1"/>
          </a:solidFill>
          <a:latin typeface="+mn-lt"/>
          <a:ea typeface="+mn-ea"/>
          <a:cs typeface="+mn-cs"/>
        </a:defRPr>
      </a:lvl7pPr>
      <a:lvl8pPr marL="3200320" algn="l" defTabSz="914377" rtl="0" eaLnBrk="1" latinLnBrk="0" hangingPunct="1">
        <a:defRPr kumimoji="1" sz="1800" kern="1200">
          <a:solidFill>
            <a:schemeClr val="tx1"/>
          </a:solidFill>
          <a:latin typeface="+mn-lt"/>
          <a:ea typeface="+mn-ea"/>
          <a:cs typeface="+mn-cs"/>
        </a:defRPr>
      </a:lvl8pPr>
      <a:lvl9pPr marL="3657509" algn="l" defTabSz="914377"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16114" y="361404"/>
            <a:ext cx="11959772" cy="6986528"/>
          </a:xfrm>
          <a:prstGeom prst="rect">
            <a:avLst/>
          </a:prstGeom>
        </p:spPr>
        <p:txBody>
          <a:bodyPr wrap="square">
            <a:spAutoFit/>
          </a:bodyPr>
          <a:lstStyle/>
          <a:p>
            <a:r>
              <a:rPr lang="ja-JP" altLang="en-US" sz="1600" b="1" dirty="0">
                <a:latin typeface="Meiryo UI" panose="020B0604030504040204" pitchFamily="50" charset="-128"/>
                <a:ea typeface="Meiryo UI" panose="020B0604030504040204" pitchFamily="50" charset="-128"/>
              </a:rPr>
              <a:t>１） 目的</a:t>
            </a:r>
            <a:endParaRPr lang="en-US" altLang="ja-JP" sz="1600" b="1"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府内の医師偏在（診療科及び地域）対策に貢献する意欲のある医師が、大阪府が定めるキャリアプランに沿って行う、スキルアップに向けた活動（留学等）を支</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lang="ja-JP" altLang="en-US" sz="1400" dirty="0" err="1" smtClean="0">
                <a:latin typeface="Meiryo UI" panose="020B0604030504040204" pitchFamily="50" charset="-128"/>
                <a:ea typeface="Meiryo UI" panose="020B0604030504040204" pitchFamily="50" charset="-128"/>
              </a:rPr>
              <a:t>援する</a:t>
            </a:r>
            <a:r>
              <a:rPr lang="ja-JP" altLang="en-US" sz="1400" dirty="0" smtClean="0">
                <a:latin typeface="Meiryo UI" panose="020B0604030504040204" pitchFamily="50" charset="-128"/>
                <a:ea typeface="Meiryo UI" panose="020B0604030504040204" pitchFamily="50" charset="-128"/>
              </a:rPr>
              <a:t>ことにより、本人のキャリア形成並びに本府の医療水準の向上を図ることを目的とする。</a:t>
            </a:r>
            <a:endParaRPr lang="en-US" altLang="ja-JP" sz="14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２） 事業概要</a:t>
            </a:r>
            <a:endParaRPr lang="en-US" altLang="ja-JP" sz="16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医師</a:t>
            </a:r>
            <a:r>
              <a:rPr lang="ja-JP" altLang="en-US" sz="1400" dirty="0">
                <a:latin typeface="Meiryo UI" panose="020B0604030504040204" pitchFamily="50" charset="-128"/>
                <a:ea typeface="Meiryo UI" panose="020B0604030504040204" pitchFamily="50" charset="-128"/>
              </a:rPr>
              <a:t>のキャリア支援をサポートするため、旅費や研修経費等の一部を病院に対して補助する</a:t>
            </a:r>
            <a:r>
              <a:rPr lang="ja-JP" altLang="en-US" sz="14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３） 補助対象医療機関</a:t>
            </a:r>
            <a:endParaRPr lang="en-US" altLang="ja-JP" sz="1600" b="1"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200" dirty="0" smtClean="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4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４）  補助対象医師</a:t>
            </a:r>
            <a:endParaRPr lang="en-US" altLang="ja-JP" sz="1600" b="1" dirty="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１号医師：大阪府</a:t>
            </a:r>
            <a:r>
              <a:rPr lang="ja-JP" altLang="en-US" sz="1400" dirty="0">
                <a:latin typeface="Meiryo UI" panose="020B0604030504040204" pitchFamily="50" charset="-128"/>
                <a:ea typeface="Meiryo UI" panose="020B0604030504040204" pitchFamily="50" charset="-128"/>
              </a:rPr>
              <a:t>地域医療支援センター会員要領に定めるキャリアプラン会員である</a:t>
            </a:r>
            <a:r>
              <a:rPr lang="ja-JP" altLang="en-US" sz="1400" dirty="0" smtClean="0">
                <a:latin typeface="Meiryo UI" panose="020B0604030504040204" pitchFamily="50" charset="-128"/>
                <a:ea typeface="Meiryo UI" panose="020B0604030504040204" pitchFamily="50" charset="-128"/>
              </a:rPr>
              <a:t>者</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初期</a:t>
            </a:r>
            <a:r>
              <a:rPr lang="ja-JP" altLang="en-US" sz="1400" dirty="0">
                <a:latin typeface="Meiryo UI" panose="020B0604030504040204" pitchFamily="50" charset="-128"/>
                <a:ea typeface="Meiryo UI" panose="020B0604030504040204" pitchFamily="50" charset="-128"/>
              </a:rPr>
              <a:t>臨床研修２年目から起算して概ね</a:t>
            </a:r>
            <a:r>
              <a:rPr lang="en-US" altLang="ja-JP" sz="1400" dirty="0">
                <a:latin typeface="Meiryo UI" panose="020B0604030504040204" pitchFamily="50" charset="-128"/>
                <a:ea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rPr>
              <a:t>年目までの者（</a:t>
            </a:r>
            <a:r>
              <a:rPr lang="ja-JP" altLang="en-US" sz="1400" dirty="0" smtClean="0">
                <a:latin typeface="Meiryo UI" panose="020B0604030504040204" pitchFamily="50" charset="-128"/>
                <a:ea typeface="Meiryo UI" panose="020B0604030504040204" pitchFamily="50" charset="-128"/>
              </a:rPr>
              <a:t>自治医科</a:t>
            </a:r>
            <a:r>
              <a:rPr lang="ja-JP" altLang="en-US" sz="1400" dirty="0">
                <a:latin typeface="Meiryo UI" panose="020B0604030504040204" pitchFamily="50" charset="-128"/>
                <a:ea typeface="Meiryo UI" panose="020B0604030504040204" pitchFamily="50" charset="-128"/>
              </a:rPr>
              <a:t>大学卒業者を除く。）であり、大阪府</a:t>
            </a:r>
            <a:r>
              <a:rPr lang="ja-JP" altLang="en-US" sz="1400" dirty="0" smtClean="0">
                <a:latin typeface="Meiryo UI" panose="020B0604030504040204" pitchFamily="50" charset="-128"/>
                <a:ea typeface="Meiryo UI" panose="020B0604030504040204" pitchFamily="50" charset="-128"/>
              </a:rPr>
              <a:t>キャリアプランの</a:t>
            </a:r>
            <a:r>
              <a:rPr lang="ja-JP" altLang="en-US" sz="1400" dirty="0">
                <a:latin typeface="Meiryo UI" panose="020B0604030504040204" pitchFamily="50" charset="-128"/>
                <a:ea typeface="Meiryo UI" panose="020B0604030504040204" pitchFamily="50" charset="-128"/>
              </a:rPr>
              <a:t>適用を受け、一定期間</a:t>
            </a:r>
            <a:r>
              <a:rPr lang="ja-JP" altLang="en-US" sz="1400" dirty="0" smtClean="0">
                <a:latin typeface="Meiryo UI" panose="020B0604030504040204" pitchFamily="50" charset="-128"/>
                <a:ea typeface="Meiryo UI" panose="020B0604030504040204" pitchFamily="50" charset="-128"/>
              </a:rPr>
              <a:t>、　　　　　　　　　　　　</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府</a:t>
            </a:r>
            <a:r>
              <a:rPr lang="ja-JP" altLang="en-US" sz="1400" dirty="0">
                <a:latin typeface="Meiryo UI" panose="020B0604030504040204" pitchFamily="50" charset="-128"/>
                <a:ea typeface="Meiryo UI" panose="020B0604030504040204" pitchFamily="50" charset="-128"/>
              </a:rPr>
              <a:t>が指定する医療機関で臨床に従事</a:t>
            </a:r>
            <a:r>
              <a:rPr lang="ja-JP" altLang="en-US" sz="1400" dirty="0" smtClean="0">
                <a:latin typeface="Meiryo UI" panose="020B0604030504040204" pitchFamily="50" charset="-128"/>
                <a:ea typeface="Meiryo UI" panose="020B0604030504040204" pitchFamily="50" charset="-128"/>
              </a:rPr>
              <a:t>する契約</a:t>
            </a:r>
            <a:r>
              <a:rPr lang="ja-JP" altLang="en-US" sz="1400" dirty="0">
                <a:latin typeface="Meiryo UI" panose="020B0604030504040204" pitchFamily="50" charset="-128"/>
                <a:ea typeface="Meiryo UI" panose="020B0604030504040204" pitchFamily="50" charset="-128"/>
              </a:rPr>
              <a:t>を府と締結した</a:t>
            </a:r>
            <a:r>
              <a:rPr lang="ja-JP" altLang="en-US" sz="1400" dirty="0" smtClean="0">
                <a:latin typeface="Meiryo UI" panose="020B0604030504040204" pitchFamily="50" charset="-128"/>
                <a:ea typeface="Meiryo UI" panose="020B0604030504040204" pitchFamily="50" charset="-128"/>
              </a:rPr>
              <a:t>者</a:t>
            </a:r>
            <a:r>
              <a:rPr lang="en-US" altLang="ja-JP" sz="1400" dirty="0" smtClean="0">
                <a:latin typeface="Meiryo UI" panose="020B0604030504040204" pitchFamily="50" charset="-128"/>
                <a:ea typeface="Meiryo UI" panose="020B0604030504040204" pitchFamily="50" charset="-128"/>
              </a:rPr>
              <a:t>)</a:t>
            </a:r>
          </a:p>
          <a:p>
            <a:r>
              <a:rPr lang="ja-JP" altLang="en-US" sz="1400" b="1" dirty="0">
                <a:latin typeface="Meiryo UI" panose="020B0604030504040204" pitchFamily="50" charset="-128"/>
                <a:ea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２号医師：対象</a:t>
            </a:r>
            <a:r>
              <a:rPr lang="ja-JP" altLang="en-US" sz="1400" dirty="0">
                <a:latin typeface="Meiryo UI" panose="020B0604030504040204" pitchFamily="50" charset="-128"/>
                <a:ea typeface="Meiryo UI" panose="020B0604030504040204" pitchFamily="50" charset="-128"/>
              </a:rPr>
              <a:t>施設に所属する１号医師の</a:t>
            </a:r>
            <a:r>
              <a:rPr lang="ja-JP" altLang="en-US" sz="1400" dirty="0" smtClean="0">
                <a:latin typeface="Meiryo UI" panose="020B0604030504040204" pitchFamily="50" charset="-128"/>
                <a:ea typeface="Meiryo UI" panose="020B0604030504040204" pitchFamily="50" charset="-128"/>
              </a:rPr>
              <a:t>指導ができる医師等</a:t>
            </a:r>
            <a:r>
              <a:rPr lang="ja-JP" altLang="en-US" sz="1400" dirty="0">
                <a:latin typeface="Meiryo UI" panose="020B0604030504040204" pitchFamily="50" charset="-128"/>
                <a:ea typeface="Meiryo UI" panose="020B0604030504040204" pitchFamily="50" charset="-128"/>
              </a:rPr>
              <a:t>で</a:t>
            </a:r>
            <a:r>
              <a:rPr lang="ja-JP" altLang="en-US" sz="1400" dirty="0" smtClean="0">
                <a:latin typeface="Meiryo UI" panose="020B0604030504040204" pitchFamily="50" charset="-128"/>
                <a:ea typeface="Meiryo UI" panose="020B0604030504040204" pitchFamily="50" charset="-128"/>
              </a:rPr>
              <a:t>、海外の</a:t>
            </a:r>
            <a:r>
              <a:rPr lang="ja-JP" altLang="en-US" sz="1400" dirty="0">
                <a:latin typeface="Meiryo UI" panose="020B0604030504040204" pitchFamily="50" charset="-128"/>
                <a:ea typeface="Meiryo UI" panose="020B0604030504040204" pitchFamily="50" charset="-128"/>
              </a:rPr>
              <a:t>先進的な医療機関等で研修を受け、当該研修期間を修了した日の</a:t>
            </a:r>
            <a:r>
              <a:rPr lang="ja-JP" altLang="en-US" sz="1400" dirty="0" smtClean="0">
                <a:latin typeface="Meiryo UI" panose="020B0604030504040204" pitchFamily="50" charset="-128"/>
                <a:ea typeface="Meiryo UI" panose="020B0604030504040204" pitchFamily="50" charset="-128"/>
              </a:rPr>
              <a:t>翌日</a:t>
            </a:r>
            <a:endParaRPr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から</a:t>
            </a:r>
            <a:r>
              <a:rPr lang="ja-JP" altLang="en-US" sz="1400" dirty="0">
                <a:latin typeface="Meiryo UI" panose="020B0604030504040204" pitchFamily="50" charset="-128"/>
                <a:ea typeface="Meiryo UI" panose="020B0604030504040204" pitchFamily="50" charset="-128"/>
              </a:rPr>
              <a:t>起算</a:t>
            </a:r>
            <a:r>
              <a:rPr lang="ja-JP" altLang="en-US" sz="1400" dirty="0" smtClean="0">
                <a:latin typeface="Meiryo UI" panose="020B0604030504040204" pitchFamily="50" charset="-128"/>
                <a:ea typeface="Meiryo UI" panose="020B0604030504040204" pitchFamily="50" charset="-128"/>
              </a:rPr>
              <a:t>して</a:t>
            </a:r>
            <a:r>
              <a:rPr lang="ja-JP" altLang="en-US" sz="1400" dirty="0">
                <a:latin typeface="Meiryo UI" panose="020B0604030504040204" pitchFamily="50" charset="-128"/>
                <a:ea typeface="Meiryo UI" panose="020B0604030504040204" pitchFamily="50" charset="-128"/>
              </a:rPr>
              <a:t>１カ月以内に対象施設において指導医等として勤務を開始し、当該研修期間の２倍以上に相当する期間、勤務</a:t>
            </a:r>
            <a:r>
              <a:rPr lang="ja-JP" altLang="en-US" sz="1400" dirty="0" smtClean="0">
                <a:latin typeface="Meiryo UI" panose="020B0604030504040204" pitchFamily="50" charset="-128"/>
                <a:ea typeface="Meiryo UI" panose="020B0604030504040204" pitchFamily="50" charset="-128"/>
              </a:rPr>
              <a:t>する予定の者</a:t>
            </a:r>
            <a:endParaRPr lang="en-US" altLang="ja-JP" sz="1400" dirty="0" smtClean="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５</a:t>
            </a:r>
            <a:r>
              <a:rPr lang="ja-JP" altLang="en-US" sz="1600" b="1" dirty="0" smtClean="0">
                <a:latin typeface="Meiryo UI" panose="020B0604030504040204" pitchFamily="50" charset="-128"/>
                <a:ea typeface="Meiryo UI" panose="020B0604030504040204" pitchFamily="50" charset="-128"/>
              </a:rPr>
              <a:t>）  補助率</a:t>
            </a:r>
            <a:endParaRPr lang="en-US" altLang="ja-JP" sz="1600" b="1"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補助</a:t>
            </a:r>
            <a:r>
              <a:rPr lang="ja-JP" altLang="en-US" sz="1400" dirty="0">
                <a:latin typeface="Meiryo UI" panose="020B0604030504040204" pitchFamily="50" charset="-128"/>
                <a:ea typeface="Meiryo UI" panose="020B0604030504040204" pitchFamily="50" charset="-128"/>
              </a:rPr>
              <a:t>対象経費の２／３（地域医療介護総合確保</a:t>
            </a:r>
            <a:r>
              <a:rPr lang="ja-JP" altLang="en-US" sz="1400" dirty="0" smtClean="0">
                <a:latin typeface="Meiryo UI" panose="020B0604030504040204" pitchFamily="50" charset="-128"/>
                <a:ea typeface="Meiryo UI" panose="020B0604030504040204" pitchFamily="50" charset="-128"/>
              </a:rPr>
              <a:t>基金を活用）</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5A1AA2AD-2667-4D09-9B9B-E320992ACA0E}"/>
              </a:ext>
            </a:extLst>
          </p:cNvPr>
          <p:cNvSpPr txBox="1"/>
          <p:nvPr/>
        </p:nvSpPr>
        <p:spPr>
          <a:xfrm>
            <a:off x="0" y="6474"/>
            <a:ext cx="12192000" cy="369332"/>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dirty="0">
                <a:solidFill>
                  <a:schemeClr val="bg1"/>
                </a:solidFill>
                <a:latin typeface="Meiryo UI" panose="020B0604030504040204" pitchFamily="50" charset="-128"/>
                <a:ea typeface="Meiryo UI" panose="020B0604030504040204" pitchFamily="50" charset="-128"/>
              </a:rPr>
              <a:t>キャリア形成支援プログラム</a:t>
            </a:r>
            <a:r>
              <a:rPr lang="ja-JP" altLang="en-US" b="1" dirty="0" smtClean="0">
                <a:solidFill>
                  <a:schemeClr val="bg1"/>
                </a:solidFill>
                <a:latin typeface="Meiryo UI" panose="020B0604030504040204" pitchFamily="50" charset="-128"/>
                <a:ea typeface="Meiryo UI" panose="020B0604030504040204" pitchFamily="50" charset="-128"/>
              </a:rPr>
              <a:t>推進事業補助金</a:t>
            </a:r>
            <a:endParaRPr lang="ja-JP" altLang="en-US" b="1" dirty="0">
              <a:solidFill>
                <a:schemeClr val="tx1"/>
              </a:solidFill>
              <a:latin typeface="Meiryo UI" panose="020B0604030504040204" pitchFamily="50" charset="-128"/>
              <a:ea typeface="Meiryo UI"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286100305"/>
              </p:ext>
            </p:extLst>
          </p:nvPr>
        </p:nvGraphicFramePr>
        <p:xfrm>
          <a:off x="629920" y="2362391"/>
          <a:ext cx="7790180" cy="2233488"/>
        </p:xfrm>
        <a:graphic>
          <a:graphicData uri="http://schemas.openxmlformats.org/drawingml/2006/table">
            <a:tbl>
              <a:tblPr firstRow="1" firstCol="1" bandRow="1">
                <a:tableStyleId>{5C22544A-7EE6-4342-B048-85BDC9FD1C3A}</a:tableStyleId>
              </a:tblPr>
              <a:tblGrid>
                <a:gridCol w="676920">
                  <a:extLst>
                    <a:ext uri="{9D8B030D-6E8A-4147-A177-3AD203B41FA5}">
                      <a16:colId xmlns:a16="http://schemas.microsoft.com/office/drawing/2014/main" val="1336813218"/>
                    </a:ext>
                  </a:extLst>
                </a:gridCol>
                <a:gridCol w="1603785">
                  <a:extLst>
                    <a:ext uri="{9D8B030D-6E8A-4147-A177-3AD203B41FA5}">
                      <a16:colId xmlns:a16="http://schemas.microsoft.com/office/drawing/2014/main" val="158364195"/>
                    </a:ext>
                  </a:extLst>
                </a:gridCol>
                <a:gridCol w="5509475">
                  <a:extLst>
                    <a:ext uri="{9D8B030D-6E8A-4147-A177-3AD203B41FA5}">
                      <a16:colId xmlns:a16="http://schemas.microsoft.com/office/drawing/2014/main" val="3181568433"/>
                    </a:ext>
                  </a:extLst>
                </a:gridCol>
              </a:tblGrid>
              <a:tr h="348552">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rPr>
                        <a:t>区分</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altLang="en-US" sz="1400" kern="100" dirty="0" smtClean="0">
                          <a:effectLst/>
                          <a:latin typeface="Meiryo UI" panose="020B0604030504040204" pitchFamily="50" charset="-128"/>
                          <a:ea typeface="Meiryo UI" panose="020B0604030504040204" pitchFamily="50" charset="-128"/>
                        </a:rPr>
                        <a:t>キャリアプラン</a:t>
                      </a:r>
                      <a:r>
                        <a:rPr lang="ja-JP" sz="1400" kern="100" dirty="0" smtClean="0">
                          <a:effectLst/>
                          <a:latin typeface="Meiryo UI" panose="020B0604030504040204" pitchFamily="50" charset="-128"/>
                          <a:ea typeface="Meiryo UI" panose="020B0604030504040204" pitchFamily="50" charset="-128"/>
                        </a:rPr>
                        <a:t>コース</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400" kern="100" dirty="0">
                          <a:effectLst/>
                          <a:latin typeface="Meiryo UI" panose="020B0604030504040204" pitchFamily="50" charset="-128"/>
                          <a:ea typeface="Meiryo UI" panose="020B0604030504040204" pitchFamily="50" charset="-128"/>
                        </a:rPr>
                        <a:t>医療機関</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277095950"/>
                  </a:ext>
                </a:extLst>
              </a:tr>
              <a:tr h="348552">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周産期</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a:effectLst/>
                          <a:latin typeface="Meiryo UI" panose="020B0604030504040204" pitchFamily="50" charset="-128"/>
                          <a:ea typeface="Meiryo UI" panose="020B0604030504040204" pitchFamily="50" charset="-128"/>
                        </a:rPr>
                        <a:t>府内の総合周産期母子医療センターに指定された医療機関又は地域周産期母子医療センターに認定された医療機関</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70121698"/>
                  </a:ext>
                </a:extLst>
              </a:tr>
              <a:tr h="348552">
                <a:tc>
                  <a:txBody>
                    <a:bodyPr/>
                    <a:lstStyle/>
                    <a:p>
                      <a:pPr algn="just">
                        <a:lnSpc>
                          <a:spcPct val="115000"/>
                        </a:lnSpc>
                        <a:spcAft>
                          <a:spcPts val="0"/>
                        </a:spcAft>
                      </a:pPr>
                      <a:r>
                        <a:rPr lang="ja-JP" sz="1400" kern="100">
                          <a:effectLst/>
                          <a:latin typeface="Meiryo UI" panose="020B0604030504040204" pitchFamily="50" charset="-128"/>
                          <a:ea typeface="Meiryo UI" panose="020B0604030504040204" pitchFamily="50" charset="-128"/>
                        </a:rPr>
                        <a:t>２</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小児医療</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府内の小児中核病院又は小児地域医療センターに指定された医療機関</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405483370"/>
                  </a:ext>
                </a:extLst>
              </a:tr>
              <a:tr h="348552">
                <a:tc>
                  <a:txBody>
                    <a:bodyPr/>
                    <a:lstStyle/>
                    <a:p>
                      <a:pPr algn="just">
                        <a:lnSpc>
                          <a:spcPct val="115000"/>
                        </a:lnSpc>
                        <a:spcAft>
                          <a:spcPts val="0"/>
                        </a:spcAft>
                      </a:pPr>
                      <a:r>
                        <a:rPr lang="ja-JP" sz="1400" kern="100">
                          <a:effectLst/>
                          <a:latin typeface="Meiryo UI" panose="020B0604030504040204" pitchFamily="50" charset="-128"/>
                          <a:ea typeface="Meiryo UI" panose="020B0604030504040204" pitchFamily="50" charset="-128"/>
                        </a:rPr>
                        <a:t>３</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救急医療</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府内の救命救急センターに指定された医療機関</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788792045"/>
                  </a:ext>
                </a:extLst>
              </a:tr>
              <a:tr h="348552">
                <a:tc>
                  <a:txBody>
                    <a:bodyPr/>
                    <a:lstStyle/>
                    <a:p>
                      <a:pPr algn="just">
                        <a:lnSpc>
                          <a:spcPct val="115000"/>
                        </a:lnSpc>
                        <a:spcAft>
                          <a:spcPts val="0"/>
                        </a:spcAft>
                      </a:pPr>
                      <a:r>
                        <a:rPr lang="ja-JP" sz="1400" kern="100">
                          <a:effectLst/>
                          <a:latin typeface="Meiryo UI" panose="020B0604030504040204" pitchFamily="50" charset="-128"/>
                          <a:ea typeface="Meiryo UI" panose="020B0604030504040204" pitchFamily="50" charset="-128"/>
                        </a:rPr>
                        <a:t>４</a:t>
                      </a:r>
                      <a:endParaRPr lang="ja-JP" sz="14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総合診療</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府内の日本専門医機構が認定した基本領域の基幹施設（病院に限る）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3958321334"/>
                  </a:ext>
                </a:extLst>
              </a:tr>
              <a:tr h="348552">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５</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内科</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lnSpc>
                          <a:spcPct val="115000"/>
                        </a:lnSpc>
                        <a:spcAft>
                          <a:spcPts val="0"/>
                        </a:spcAft>
                      </a:pPr>
                      <a:r>
                        <a:rPr lang="ja-JP" sz="1400" kern="100" dirty="0">
                          <a:effectLst/>
                          <a:latin typeface="Meiryo UI" panose="020B0604030504040204" pitchFamily="50" charset="-128"/>
                          <a:ea typeface="Meiryo UI" panose="020B0604030504040204" pitchFamily="50" charset="-128"/>
                        </a:rPr>
                        <a:t>府内の日本専門医機構が認定した基本領域の基幹施設（病院に限る）</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941889538"/>
                  </a:ext>
                </a:extLst>
              </a:tr>
            </a:tbl>
          </a:graphicData>
        </a:graphic>
      </p:graphicFrame>
      <p:sp>
        <p:nvSpPr>
          <p:cNvPr id="2" name="スライド番号プレースホルダー 1"/>
          <p:cNvSpPr>
            <a:spLocks noGrp="1"/>
          </p:cNvSpPr>
          <p:nvPr>
            <p:ph type="sldNum" sz="quarter" idx="12"/>
          </p:nvPr>
        </p:nvSpPr>
        <p:spPr/>
        <p:txBody>
          <a:bodyPr/>
          <a:lstStyle/>
          <a:p>
            <a:fld id="{312579B2-44B8-4F14-B858-8E16F98EA3B4}" type="slidenum">
              <a:rPr kumimoji="1" lang="ja-JP" altLang="en-US" smtClean="0"/>
              <a:t>1</a:t>
            </a:fld>
            <a:endParaRPr kumimoji="1" lang="ja-JP" altLang="en-US"/>
          </a:p>
        </p:txBody>
      </p:sp>
    </p:spTree>
    <p:extLst>
      <p:ext uri="{BB962C8B-B14F-4D97-AF65-F5344CB8AC3E}">
        <p14:creationId xmlns:p14="http://schemas.microsoft.com/office/powerpoint/2010/main" val="18565723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A1AA2AD-2667-4D09-9B9B-E320992ACA0E}"/>
              </a:ext>
            </a:extLst>
          </p:cNvPr>
          <p:cNvSpPr txBox="1"/>
          <p:nvPr/>
        </p:nvSpPr>
        <p:spPr>
          <a:xfrm>
            <a:off x="0" y="0"/>
            <a:ext cx="12192000" cy="369332"/>
          </a:xfrm>
          <a:prstGeom prst="rect">
            <a:avLst/>
          </a:prstGeom>
          <a:solidFill>
            <a:schemeClr val="tx1"/>
          </a:solidFill>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b="1" dirty="0" smtClean="0">
                <a:solidFill>
                  <a:schemeClr val="bg1"/>
                </a:solidFill>
                <a:latin typeface="Meiryo UI" panose="020B0604030504040204" pitchFamily="50" charset="-128"/>
                <a:ea typeface="Meiryo UI" panose="020B0604030504040204" pitchFamily="50" charset="-128"/>
              </a:rPr>
              <a:t>支援メニューと補助基準額</a:t>
            </a:r>
            <a:endParaRPr lang="ja-JP" altLang="en-US" b="1"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5C1B59CA-029B-47EB-A04A-9A91A04D475C}"/>
              </a:ext>
            </a:extLst>
          </p:cNvPr>
          <p:cNvSpPr txBox="1"/>
          <p:nvPr/>
        </p:nvSpPr>
        <p:spPr>
          <a:xfrm>
            <a:off x="175846" y="472388"/>
            <a:ext cx="5935774"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１　海外留学研修</a:t>
            </a:r>
            <a:r>
              <a:rPr lang="ja-JP" altLang="en-US" sz="1600" dirty="0" smtClean="0">
                <a:latin typeface="Meiryo UI" panose="020B0604030504040204" pitchFamily="50" charset="-128"/>
                <a:ea typeface="Meiryo UI" panose="020B0604030504040204" pitchFamily="50" charset="-128"/>
              </a:rPr>
              <a:t>支援＜２号医師＞</a:t>
            </a:r>
            <a:endParaRPr lang="ja-JP" altLang="en-US" sz="16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AAD5C02-589A-499F-B621-6CE2C18F6349}"/>
              </a:ext>
            </a:extLst>
          </p:cNvPr>
          <p:cNvSpPr txBox="1"/>
          <p:nvPr/>
        </p:nvSpPr>
        <p:spPr>
          <a:xfrm>
            <a:off x="175846" y="1622179"/>
            <a:ext cx="73852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２　海外</a:t>
            </a:r>
            <a:r>
              <a:rPr lang="ja-JP" altLang="en-US" sz="1600" dirty="0" smtClean="0">
                <a:latin typeface="Meiryo UI" panose="020B0604030504040204" pitchFamily="50" charset="-128"/>
                <a:ea typeface="Meiryo UI" panose="020B0604030504040204" pitchFamily="50" charset="-128"/>
              </a:rPr>
              <a:t>視察等研修支援＜１号医師（初期研修医除く）、２号医師＞</a:t>
            </a:r>
            <a:endParaRPr lang="ja-JP" altLang="en-US" sz="1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99E5779A-2ECF-46B5-B396-23401FC3BFF3}"/>
              </a:ext>
            </a:extLst>
          </p:cNvPr>
          <p:cNvSpPr txBox="1"/>
          <p:nvPr/>
        </p:nvSpPr>
        <p:spPr>
          <a:xfrm>
            <a:off x="175847" y="2789394"/>
            <a:ext cx="8504514"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３　国内留学研修支援＜１号医師（初期研修医除く</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F4C49BAC-896D-4D70-803C-051286B2963E}"/>
              </a:ext>
            </a:extLst>
          </p:cNvPr>
          <p:cNvSpPr txBox="1"/>
          <p:nvPr/>
        </p:nvSpPr>
        <p:spPr>
          <a:xfrm>
            <a:off x="187566" y="3948612"/>
            <a:ext cx="8620423"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４　</a:t>
            </a:r>
            <a:r>
              <a:rPr lang="ja-JP" altLang="en-US" sz="1600" dirty="0" smtClean="0">
                <a:latin typeface="Meiryo UI" panose="020B0604030504040204" pitchFamily="50" charset="-128"/>
                <a:ea typeface="Meiryo UI" panose="020B0604030504040204" pitchFamily="50" charset="-128"/>
              </a:rPr>
              <a:t>国内視察等</a:t>
            </a:r>
            <a:r>
              <a:rPr lang="ja-JP" altLang="en-US" sz="1600" dirty="0">
                <a:latin typeface="Meiryo UI" panose="020B0604030504040204" pitchFamily="50" charset="-128"/>
                <a:ea typeface="Meiryo UI" panose="020B0604030504040204" pitchFamily="50" charset="-128"/>
              </a:rPr>
              <a:t>活動</a:t>
            </a:r>
            <a:r>
              <a:rPr lang="ja-JP" altLang="en-US" sz="1600" dirty="0" smtClean="0">
                <a:latin typeface="Meiryo UI" panose="020B0604030504040204" pitchFamily="50" charset="-128"/>
                <a:ea typeface="Meiryo UI" panose="020B0604030504040204" pitchFamily="50" charset="-128"/>
              </a:rPr>
              <a:t>支援＜１号医師＞</a:t>
            </a:r>
            <a:endParaRPr lang="ja-JP" altLang="en-US" sz="16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44CB4DF3-DCFF-488F-9446-574B9167AE8A}"/>
              </a:ext>
            </a:extLst>
          </p:cNvPr>
          <p:cNvSpPr txBox="1"/>
          <p:nvPr/>
        </p:nvSpPr>
        <p:spPr>
          <a:xfrm>
            <a:off x="187566" y="4713767"/>
            <a:ext cx="7488241"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５　研究事業費支援＜１号医師（初期研修医除く</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1768F9CE-2FE5-4ED9-829B-CB779B179D8F}"/>
              </a:ext>
            </a:extLst>
          </p:cNvPr>
          <p:cNvSpPr txBox="1"/>
          <p:nvPr/>
        </p:nvSpPr>
        <p:spPr>
          <a:xfrm>
            <a:off x="175846" y="5524028"/>
            <a:ext cx="6682752" cy="584775"/>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６　託児サービス利用費支援＜１号医師＞</a:t>
            </a:r>
          </a:p>
          <a:p>
            <a:endParaRPr lang="ja-JP" altLang="en-US" sz="1600"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A2200E47-316A-4951-9CE2-CBBC6998190D}"/>
              </a:ext>
            </a:extLst>
          </p:cNvPr>
          <p:cNvSpPr txBox="1"/>
          <p:nvPr/>
        </p:nvSpPr>
        <p:spPr>
          <a:xfrm>
            <a:off x="427810" y="736537"/>
            <a:ext cx="11764190"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目的）海外で先進的な研究、研修に参画して知見を深める活動を支援し、府内の中核病院の指導医を増やす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（対象経費）旅費、</a:t>
            </a:r>
            <a:r>
              <a:rPr lang="zh-TW" altLang="en-US" sz="1200" dirty="0">
                <a:latin typeface="Meiryo UI" panose="020B0604030504040204" pitchFamily="50" charset="-128"/>
                <a:ea typeface="Meiryo UI" panose="020B0604030504040204" pitchFamily="50" charset="-128"/>
              </a:rPr>
              <a:t>宿泊費、住居費（家賃等賃貸料、敷金、手数料、負担金等</a:t>
            </a:r>
            <a:r>
              <a:rPr lang="zh-TW" altLang="en-US" sz="1200" dirty="0" smtClean="0">
                <a:latin typeface="Meiryo UI" panose="020B0604030504040204" pitchFamily="50" charset="-128"/>
                <a:ea typeface="Meiryo UI" panose="020B0604030504040204" pitchFamily="50" charset="-128"/>
              </a:rPr>
              <a:t>）</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研究研修費（受講料、消耗品費、備品購入費、通信運搬費、手数料、</a:t>
            </a:r>
            <a:r>
              <a:rPr lang="ja-JP" altLang="en-US" sz="1200" dirty="0" smtClean="0">
                <a:latin typeface="Meiryo UI" panose="020B0604030504040204" pitchFamily="50" charset="-128"/>
                <a:ea typeface="Meiryo UI" panose="020B0604030504040204" pitchFamily="50" charset="-128"/>
              </a:rPr>
              <a:t>使用料及び賃貸料、</a:t>
            </a:r>
            <a:r>
              <a:rPr lang="ja-JP" altLang="en-US" sz="1200" dirty="0">
                <a:latin typeface="Meiryo UI" panose="020B0604030504040204" pitchFamily="50" charset="-128"/>
                <a:ea typeface="Meiryo UI" panose="020B0604030504040204" pitchFamily="50" charset="-128"/>
              </a:rPr>
              <a:t>負担</a:t>
            </a:r>
            <a:r>
              <a:rPr lang="ja-JP" altLang="en-US" sz="1200" dirty="0" smtClean="0">
                <a:latin typeface="Meiryo UI" panose="020B0604030504040204" pitchFamily="50" charset="-128"/>
                <a:ea typeface="Meiryo UI" panose="020B0604030504040204" pitchFamily="50" charset="-128"/>
              </a:rPr>
              <a:t>金、図書購入費等）</a:t>
            </a:r>
            <a:endParaRPr lang="ja-JP" altLang="en-US" sz="1200"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E4572BD8-1479-48FA-8F0C-ED33B0E5B9F6}"/>
              </a:ext>
            </a:extLst>
          </p:cNvPr>
          <p:cNvSpPr txBox="1"/>
          <p:nvPr/>
        </p:nvSpPr>
        <p:spPr>
          <a:xfrm>
            <a:off x="427810" y="1917991"/>
            <a:ext cx="11764190"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目的）若手医師の自己研鑽、</a:t>
            </a:r>
            <a:r>
              <a:rPr lang="ja-JP" altLang="en-US" sz="1200" dirty="0" smtClean="0">
                <a:latin typeface="Meiryo UI" panose="020B0604030504040204" pitchFamily="50" charset="-128"/>
                <a:ea typeface="Meiryo UI" panose="020B0604030504040204" pitchFamily="50" charset="-128"/>
              </a:rPr>
              <a:t>交流や</a:t>
            </a:r>
            <a:r>
              <a:rPr lang="ja-JP" altLang="en-US" sz="1200" dirty="0">
                <a:latin typeface="Meiryo UI" panose="020B0604030504040204" pitchFamily="50" charset="-128"/>
                <a:ea typeface="Meiryo UI" panose="020B0604030504040204" pitchFamily="50" charset="-128"/>
              </a:rPr>
              <a:t>海外で先進的な研究、研修に参画して知見を深める活動を</a:t>
            </a:r>
            <a:r>
              <a:rPr lang="ja-JP" altLang="en-US" sz="1200" dirty="0" smtClean="0">
                <a:latin typeface="Meiryo UI" panose="020B0604030504040204" pitchFamily="50" charset="-128"/>
                <a:ea typeface="Meiryo UI" panose="020B0604030504040204" pitchFamily="50" charset="-128"/>
              </a:rPr>
              <a:t>支援し、</a:t>
            </a:r>
            <a:r>
              <a:rPr lang="ja-JP" altLang="en-US" sz="1200" dirty="0">
                <a:latin typeface="Meiryo UI" panose="020B0604030504040204" pitchFamily="50" charset="-128"/>
                <a:ea typeface="Meiryo UI" panose="020B0604030504040204" pitchFamily="50" charset="-128"/>
              </a:rPr>
              <a:t>府内の中核病院の指導環境を強化</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（対象経費</a:t>
            </a:r>
            <a:r>
              <a:rPr lang="ja-JP" altLang="en-US" sz="1200" dirty="0" smtClean="0">
                <a:latin typeface="Meiryo UI" panose="020B0604030504040204" pitchFamily="50" charset="-128"/>
                <a:ea typeface="Meiryo UI" panose="020B0604030504040204" pitchFamily="50" charset="-128"/>
              </a:rPr>
              <a:t>）参加費、旅費</a:t>
            </a:r>
            <a:r>
              <a:rPr lang="ja-JP" altLang="en-US" sz="1200" dirty="0">
                <a:latin typeface="Meiryo UI" panose="020B0604030504040204" pitchFamily="50" charset="-128"/>
                <a:ea typeface="Meiryo UI" panose="020B0604030504040204" pitchFamily="50" charset="-128"/>
              </a:rPr>
              <a:t>、</a:t>
            </a:r>
            <a:r>
              <a:rPr lang="zh-TW" altLang="en-US" sz="1200" dirty="0">
                <a:latin typeface="Meiryo UI" panose="020B0604030504040204" pitchFamily="50" charset="-128"/>
                <a:ea typeface="Meiryo UI" panose="020B0604030504040204" pitchFamily="50" charset="-128"/>
              </a:rPr>
              <a:t>宿泊費、住居費（家賃等賃貸料、敷金、手数料、負担金等）</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研究研修費（受講料、消耗品費、備品購入費、通信運搬費、手数料、使用料及び賃貸料、負担金、図書購入費等）</a:t>
            </a:r>
          </a:p>
        </p:txBody>
      </p:sp>
      <p:sp>
        <p:nvSpPr>
          <p:cNvPr id="14" name="テキスト ボックス 13">
            <a:extLst>
              <a:ext uri="{FF2B5EF4-FFF2-40B4-BE49-F238E27FC236}">
                <a16:creationId xmlns:a16="http://schemas.microsoft.com/office/drawing/2014/main" id="{0FB14B42-0FB0-4BA8-B3AB-9B69486114EE}"/>
              </a:ext>
            </a:extLst>
          </p:cNvPr>
          <p:cNvSpPr txBox="1"/>
          <p:nvPr/>
        </p:nvSpPr>
        <p:spPr>
          <a:xfrm>
            <a:off x="427810" y="3049251"/>
            <a:ext cx="11564229" cy="646331"/>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目的）府外医師少数県の病院の中でも先進的な環境を有する病院との交流を促進。当該専攻医を増やすことによりシーリング対象外での医師確保にもつながる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（対象経費）旅費、</a:t>
            </a:r>
            <a:r>
              <a:rPr lang="zh-TW" altLang="en-US" sz="1200" dirty="0">
                <a:latin typeface="Meiryo UI" panose="020B0604030504040204" pitchFamily="50" charset="-128"/>
                <a:ea typeface="Meiryo UI" panose="020B0604030504040204" pitchFamily="50" charset="-128"/>
              </a:rPr>
              <a:t>宿泊費、住居費（家賃等賃貸料、敷金、手数料、負担金等）</a:t>
            </a:r>
            <a:r>
              <a:rPr lang="ja-JP" altLang="en-US" sz="1200" dirty="0" err="1">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研究研修費（受講料、消耗品費、備品購入費、通信運搬費、手数料、使用料及び賃貸料、負担金、図書購入費等）</a:t>
            </a:r>
          </a:p>
        </p:txBody>
      </p:sp>
      <p:sp>
        <p:nvSpPr>
          <p:cNvPr id="15" name="四角形: 角を丸くする 14">
            <a:extLst>
              <a:ext uri="{FF2B5EF4-FFF2-40B4-BE49-F238E27FC236}">
                <a16:creationId xmlns:a16="http://schemas.microsoft.com/office/drawing/2014/main" id="{8618D1BC-39F8-4C7E-B98F-C564E321CDB9}"/>
              </a:ext>
            </a:extLst>
          </p:cNvPr>
          <p:cNvSpPr/>
          <p:nvPr/>
        </p:nvSpPr>
        <p:spPr>
          <a:xfrm>
            <a:off x="633043" y="1342383"/>
            <a:ext cx="2124223" cy="293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BIZ UDゴシック" panose="020B0400000000000000" pitchFamily="49" charset="-128"/>
                <a:ea typeface="BIZ UDゴシック" panose="020B0400000000000000" pitchFamily="49" charset="-128"/>
              </a:rPr>
              <a:t>１人当たり補助基準額</a:t>
            </a:r>
          </a:p>
        </p:txBody>
      </p:sp>
      <p:sp>
        <p:nvSpPr>
          <p:cNvPr id="16" name="テキスト ボックス 15">
            <a:extLst>
              <a:ext uri="{FF2B5EF4-FFF2-40B4-BE49-F238E27FC236}">
                <a16:creationId xmlns:a16="http://schemas.microsoft.com/office/drawing/2014/main" id="{668F3B3D-D265-4D8A-8C54-50E47CC5940D}"/>
              </a:ext>
            </a:extLst>
          </p:cNvPr>
          <p:cNvSpPr txBox="1"/>
          <p:nvPr/>
        </p:nvSpPr>
        <p:spPr>
          <a:xfrm>
            <a:off x="2757266" y="1315157"/>
            <a:ext cx="7371471" cy="338554"/>
          </a:xfrm>
          <a:prstGeom prst="rect">
            <a:avLst/>
          </a:prstGeom>
          <a:noFill/>
        </p:spPr>
        <p:txBody>
          <a:bodyPr wrap="square" rtlCol="0">
            <a:spAutoFit/>
          </a:bodyPr>
          <a:lstStyle/>
          <a:p>
            <a:r>
              <a:rPr lang="en-US" altLang="ja-JP" sz="1600" u="sng" dirty="0" smtClean="0">
                <a:latin typeface="Meiryo UI" panose="020B0604030504040204" pitchFamily="50" charset="-128"/>
                <a:ea typeface="Meiryo UI" panose="020B0604030504040204" pitchFamily="50" charset="-128"/>
              </a:rPr>
              <a:t>172(</a:t>
            </a:r>
            <a:r>
              <a:rPr lang="ja-JP" altLang="en-US" sz="1600" u="sng" dirty="0">
                <a:latin typeface="Meiryo UI" panose="020B0604030504040204" pitchFamily="50" charset="-128"/>
                <a:ea typeface="Meiryo UI" panose="020B0604030504040204" pitchFamily="50" charset="-128"/>
              </a:rPr>
              <a:t>千円</a:t>
            </a:r>
            <a:r>
              <a:rPr lang="en-US" altLang="ja-JP" sz="1600" u="sng"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月</a:t>
            </a:r>
            <a:r>
              <a:rPr lang="en-US" altLang="ja-JP" sz="1600" u="sng"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最大</a:t>
            </a:r>
            <a:r>
              <a:rPr lang="en-US" altLang="ja-JP" sz="1600" u="sng" dirty="0">
                <a:latin typeface="Meiryo UI" panose="020B0604030504040204" pitchFamily="50" charset="-128"/>
                <a:ea typeface="Meiryo UI" panose="020B0604030504040204" pitchFamily="50" charset="-128"/>
              </a:rPr>
              <a:t>24</a:t>
            </a:r>
            <a:r>
              <a:rPr lang="ja-JP" altLang="en-US" sz="1600" u="sng" dirty="0">
                <a:latin typeface="Meiryo UI" panose="020B0604030504040204" pitchFamily="50" charset="-128"/>
                <a:ea typeface="Meiryo UI" panose="020B0604030504040204" pitchFamily="50" charset="-128"/>
              </a:rPr>
              <a:t>カ月</a:t>
            </a:r>
            <a:r>
              <a:rPr lang="en-US" altLang="ja-JP" sz="1600" u="sng" dirty="0" smtClean="0">
                <a:latin typeface="Meiryo UI" panose="020B0604030504040204" pitchFamily="50" charset="-128"/>
                <a:ea typeface="Meiryo UI" panose="020B0604030504040204" pitchFamily="50" charset="-128"/>
              </a:rPr>
              <a:t>=4,128(</a:t>
            </a:r>
            <a:r>
              <a:rPr lang="ja-JP" altLang="en-US" sz="1600" u="sng" dirty="0">
                <a:latin typeface="Meiryo UI" panose="020B0604030504040204" pitchFamily="50" charset="-128"/>
                <a:ea typeface="Meiryo UI" panose="020B0604030504040204" pitchFamily="50" charset="-128"/>
              </a:rPr>
              <a:t>千円</a:t>
            </a:r>
            <a:r>
              <a:rPr lang="en-US" altLang="ja-JP" sz="1600" u="sng" dirty="0">
                <a:latin typeface="Meiryo UI" panose="020B0604030504040204" pitchFamily="50" charset="-128"/>
                <a:ea typeface="Meiryo UI" panose="020B0604030504040204" pitchFamily="50" charset="-128"/>
              </a:rPr>
              <a:t>) </a:t>
            </a:r>
            <a:r>
              <a:rPr lang="en-US" altLang="ja-JP" sz="1051" u="sng" dirty="0">
                <a:latin typeface="Meiryo UI" panose="020B0604030504040204" pitchFamily="50" charset="-128"/>
                <a:ea typeface="Meiryo UI" panose="020B0604030504040204" pitchFamily="50" charset="-128"/>
              </a:rPr>
              <a:t>※</a:t>
            </a:r>
            <a:r>
              <a:rPr lang="ja-JP" altLang="en-US" sz="1051" u="sng" dirty="0">
                <a:latin typeface="Meiryo UI" panose="020B0604030504040204" pitchFamily="50" charset="-128"/>
                <a:ea typeface="Meiryo UI" panose="020B0604030504040204" pitchFamily="50" charset="-128"/>
              </a:rPr>
              <a:t>予算措置を前提に最大</a:t>
            </a:r>
            <a:r>
              <a:rPr lang="en-US" altLang="ja-JP" sz="1051" u="sng" dirty="0">
                <a:latin typeface="Meiryo UI" panose="020B0604030504040204" pitchFamily="50" charset="-128"/>
                <a:ea typeface="Meiryo UI" panose="020B0604030504040204" pitchFamily="50" charset="-128"/>
              </a:rPr>
              <a:t>2</a:t>
            </a:r>
            <a:r>
              <a:rPr lang="ja-JP" altLang="en-US" sz="1051" u="sng" dirty="0">
                <a:latin typeface="Meiryo UI" panose="020B0604030504040204" pitchFamily="50" charset="-128"/>
                <a:ea typeface="Meiryo UI" panose="020B0604030504040204" pitchFamily="50" charset="-128"/>
              </a:rPr>
              <a:t>年間</a:t>
            </a:r>
            <a:endParaRPr lang="ja-JP" altLang="en-US" sz="1600" u="sng" dirty="0">
              <a:latin typeface="Meiryo UI" panose="020B0604030504040204" pitchFamily="50" charset="-128"/>
              <a:ea typeface="Meiryo UI" panose="020B0604030504040204" pitchFamily="50" charset="-128"/>
            </a:endParaRPr>
          </a:p>
        </p:txBody>
      </p:sp>
      <p:sp>
        <p:nvSpPr>
          <p:cNvPr id="17" name="四角形: 角を丸くする 16">
            <a:extLst>
              <a:ext uri="{FF2B5EF4-FFF2-40B4-BE49-F238E27FC236}">
                <a16:creationId xmlns:a16="http://schemas.microsoft.com/office/drawing/2014/main" id="{40A17BA8-C8BC-4B4D-8CFC-6ADA9780A896}"/>
              </a:ext>
            </a:extLst>
          </p:cNvPr>
          <p:cNvSpPr/>
          <p:nvPr/>
        </p:nvSpPr>
        <p:spPr>
          <a:xfrm>
            <a:off x="640080" y="2516312"/>
            <a:ext cx="2124223" cy="293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BIZ UDゴシック" panose="020B0400000000000000" pitchFamily="49" charset="-128"/>
                <a:ea typeface="BIZ UDゴシック" panose="020B0400000000000000" pitchFamily="49" charset="-128"/>
              </a:rPr>
              <a:t>１人当たり補助基準額</a:t>
            </a:r>
          </a:p>
        </p:txBody>
      </p:sp>
      <p:sp>
        <p:nvSpPr>
          <p:cNvPr id="18" name="テキスト ボックス 17">
            <a:extLst>
              <a:ext uri="{FF2B5EF4-FFF2-40B4-BE49-F238E27FC236}">
                <a16:creationId xmlns:a16="http://schemas.microsoft.com/office/drawing/2014/main" id="{855322C5-AF95-4D28-996A-315370BE7FD4}"/>
              </a:ext>
            </a:extLst>
          </p:cNvPr>
          <p:cNvSpPr txBox="1"/>
          <p:nvPr/>
        </p:nvSpPr>
        <p:spPr>
          <a:xfrm>
            <a:off x="2757265" y="2456897"/>
            <a:ext cx="7371471" cy="338554"/>
          </a:xfrm>
          <a:prstGeom prst="rect">
            <a:avLst/>
          </a:prstGeom>
          <a:noFill/>
        </p:spPr>
        <p:txBody>
          <a:bodyPr wrap="square" rtlCol="0">
            <a:spAutoFit/>
          </a:bodyPr>
          <a:lstStyle/>
          <a:p>
            <a:r>
              <a:rPr lang="en-US" altLang="ja-JP" sz="1600" u="sng" dirty="0">
                <a:latin typeface="Meiryo UI" panose="020B0604030504040204" pitchFamily="50" charset="-128"/>
                <a:ea typeface="Meiryo UI" panose="020B0604030504040204" pitchFamily="50" charset="-128"/>
              </a:rPr>
              <a:t>172</a:t>
            </a:r>
            <a:r>
              <a:rPr lang="en-US" altLang="ja-JP" sz="1600" u="sng" dirty="0" smtClean="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千円</a:t>
            </a:r>
            <a:r>
              <a:rPr lang="en-US" altLang="ja-JP" sz="1600" u="sng" dirty="0" smtClean="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月</a:t>
            </a:r>
            <a:r>
              <a:rPr lang="en-US" altLang="ja-JP" sz="1600" u="sng" dirty="0" smtClean="0">
                <a:latin typeface="Meiryo UI" panose="020B0604030504040204" pitchFamily="50" charset="-128"/>
                <a:ea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rPr>
              <a:t>最大</a:t>
            </a:r>
            <a:r>
              <a:rPr lang="en-US" altLang="ja-JP" sz="1600" u="sng" dirty="0" smtClean="0">
                <a:latin typeface="Meiryo UI" panose="020B0604030504040204" pitchFamily="50" charset="-128"/>
                <a:ea typeface="Meiryo UI" panose="020B0604030504040204" pitchFamily="50" charset="-128"/>
              </a:rPr>
              <a:t>3</a:t>
            </a:r>
            <a:r>
              <a:rPr lang="ja-JP" altLang="en-US" sz="1600" u="sng" dirty="0" smtClean="0">
                <a:latin typeface="Meiryo UI" panose="020B0604030504040204" pitchFamily="50" charset="-128"/>
                <a:ea typeface="Meiryo UI" panose="020B0604030504040204" pitchFamily="50" charset="-128"/>
              </a:rPr>
              <a:t>ヵ月</a:t>
            </a:r>
            <a:r>
              <a:rPr lang="en-US" altLang="ja-JP" sz="1600" u="sng" dirty="0" smtClean="0">
                <a:latin typeface="Meiryo UI" panose="020B0604030504040204" pitchFamily="50" charset="-128"/>
                <a:ea typeface="Meiryo UI" panose="020B0604030504040204" pitchFamily="50" charset="-128"/>
              </a:rPr>
              <a:t>=516(</a:t>
            </a:r>
            <a:r>
              <a:rPr lang="ja-JP" altLang="en-US" sz="1600" u="sng" dirty="0">
                <a:latin typeface="Meiryo UI" panose="020B0604030504040204" pitchFamily="50" charset="-128"/>
                <a:ea typeface="Meiryo UI" panose="020B0604030504040204" pitchFamily="50" charset="-128"/>
              </a:rPr>
              <a:t>千円</a:t>
            </a:r>
            <a:r>
              <a:rPr lang="en-US" altLang="ja-JP" sz="1600" u="sng" dirty="0">
                <a:latin typeface="Meiryo UI" panose="020B0604030504040204" pitchFamily="50" charset="-128"/>
                <a:ea typeface="Meiryo UI" panose="020B0604030504040204" pitchFamily="50" charset="-128"/>
              </a:rPr>
              <a:t>)</a:t>
            </a:r>
            <a:endParaRPr lang="ja-JP" altLang="en-US" sz="1600" u="sng" dirty="0">
              <a:latin typeface="Meiryo UI" panose="020B0604030504040204" pitchFamily="50" charset="-128"/>
              <a:ea typeface="Meiryo UI" panose="020B0604030504040204" pitchFamily="50" charset="-128"/>
            </a:endParaRPr>
          </a:p>
        </p:txBody>
      </p:sp>
      <p:sp>
        <p:nvSpPr>
          <p:cNvPr id="19" name="四角形: 角を丸くする 18">
            <a:extLst>
              <a:ext uri="{FF2B5EF4-FFF2-40B4-BE49-F238E27FC236}">
                <a16:creationId xmlns:a16="http://schemas.microsoft.com/office/drawing/2014/main" id="{713D9D2A-0A86-4897-B0F6-83CB9E413D0A}"/>
              </a:ext>
            </a:extLst>
          </p:cNvPr>
          <p:cNvSpPr/>
          <p:nvPr/>
        </p:nvSpPr>
        <p:spPr>
          <a:xfrm>
            <a:off x="633041" y="3673600"/>
            <a:ext cx="2124223" cy="293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BIZ UDゴシック" panose="020B0400000000000000" pitchFamily="49" charset="-128"/>
                <a:ea typeface="BIZ UDゴシック" panose="020B0400000000000000" pitchFamily="49" charset="-128"/>
              </a:rPr>
              <a:t>１人当たり補助基準額</a:t>
            </a:r>
          </a:p>
        </p:txBody>
      </p:sp>
      <p:sp>
        <p:nvSpPr>
          <p:cNvPr id="20" name="テキスト ボックス 19">
            <a:extLst>
              <a:ext uri="{FF2B5EF4-FFF2-40B4-BE49-F238E27FC236}">
                <a16:creationId xmlns:a16="http://schemas.microsoft.com/office/drawing/2014/main" id="{5E2692F7-DD25-4649-AF7B-1A12CF41A76D}"/>
              </a:ext>
            </a:extLst>
          </p:cNvPr>
          <p:cNvSpPr txBox="1"/>
          <p:nvPr/>
        </p:nvSpPr>
        <p:spPr>
          <a:xfrm>
            <a:off x="2757264" y="3647474"/>
            <a:ext cx="7371471" cy="338554"/>
          </a:xfrm>
          <a:prstGeom prst="rect">
            <a:avLst/>
          </a:prstGeom>
          <a:noFill/>
        </p:spPr>
        <p:txBody>
          <a:bodyPr wrap="square" rtlCol="0">
            <a:spAutoFit/>
          </a:bodyPr>
          <a:lstStyle/>
          <a:p>
            <a:r>
              <a:rPr lang="en-US" altLang="ja-JP" sz="1600" u="sng" dirty="0">
                <a:latin typeface="Meiryo UI" panose="020B0604030504040204" pitchFamily="50" charset="-128"/>
                <a:ea typeface="Meiryo UI" panose="020B0604030504040204" pitchFamily="50" charset="-128"/>
              </a:rPr>
              <a:t>172</a:t>
            </a:r>
            <a:r>
              <a:rPr lang="en-US" altLang="ja-JP" sz="1600" u="sng" dirty="0" smtClean="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千円</a:t>
            </a:r>
            <a:r>
              <a:rPr lang="en-US" altLang="ja-JP" sz="1600" u="sng"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回</a:t>
            </a:r>
            <a:r>
              <a:rPr lang="en-US" altLang="ja-JP" sz="1600" u="sng" dirty="0" smtClean="0">
                <a:latin typeface="Meiryo UI" panose="020B0604030504040204" pitchFamily="50" charset="-128"/>
                <a:ea typeface="Meiryo UI" panose="020B0604030504040204" pitchFamily="50" charset="-128"/>
              </a:rPr>
              <a:t>)×</a:t>
            </a:r>
            <a:r>
              <a:rPr lang="ja-JP" altLang="en-US" sz="1600" u="sng" dirty="0" smtClean="0">
                <a:latin typeface="Meiryo UI" panose="020B0604030504040204" pitchFamily="50" charset="-128"/>
                <a:ea typeface="Meiryo UI" panose="020B0604030504040204" pitchFamily="50" charset="-128"/>
              </a:rPr>
              <a:t>最大</a:t>
            </a:r>
            <a:r>
              <a:rPr lang="en-US" altLang="ja-JP" sz="1600" u="sng" dirty="0" smtClean="0">
                <a:latin typeface="Meiryo UI" panose="020B0604030504040204" pitchFamily="50" charset="-128"/>
                <a:ea typeface="Meiryo UI" panose="020B0604030504040204" pitchFamily="50" charset="-128"/>
              </a:rPr>
              <a:t>12</a:t>
            </a:r>
            <a:r>
              <a:rPr lang="ja-JP" altLang="en-US" sz="1600" u="sng" dirty="0" smtClean="0">
                <a:latin typeface="Meiryo UI" panose="020B0604030504040204" pitchFamily="50" charset="-128"/>
                <a:ea typeface="Meiryo UI" panose="020B0604030504040204" pitchFamily="50" charset="-128"/>
              </a:rPr>
              <a:t>ヵ月</a:t>
            </a:r>
            <a:r>
              <a:rPr lang="en-US" altLang="ja-JP" sz="1600" u="sng" dirty="0" smtClean="0">
                <a:latin typeface="Meiryo UI" panose="020B0604030504040204" pitchFamily="50" charset="-128"/>
                <a:ea typeface="Meiryo UI" panose="020B0604030504040204" pitchFamily="50" charset="-128"/>
              </a:rPr>
              <a:t>=</a:t>
            </a:r>
            <a:r>
              <a:rPr lang="en-US" altLang="ja-JP" sz="1600" u="sng" dirty="0" smtClean="0">
                <a:latin typeface="Meiryo UI" panose="020B0604030504040204" pitchFamily="50" charset="-128"/>
                <a:ea typeface="Meiryo UI" panose="020B0604030504040204" pitchFamily="50" charset="-128"/>
              </a:rPr>
              <a:t>2,064</a:t>
            </a:r>
            <a:r>
              <a:rPr lang="en-US" altLang="ja-JP" sz="1600" u="sng" dirty="0" smtClean="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千円</a:t>
            </a:r>
            <a:r>
              <a:rPr lang="en-US" altLang="ja-JP" sz="1600" u="sng" dirty="0">
                <a:latin typeface="Meiryo UI" panose="020B0604030504040204" pitchFamily="50" charset="-128"/>
                <a:ea typeface="Meiryo UI" panose="020B0604030504040204" pitchFamily="50" charset="-128"/>
              </a:rPr>
              <a:t>)</a:t>
            </a:r>
            <a:endParaRPr lang="ja-JP" altLang="en-US" sz="1600" u="sng" dirty="0">
              <a:latin typeface="Meiryo UI" panose="020B0604030504040204" pitchFamily="50" charset="-128"/>
              <a:ea typeface="Meiryo UI" panose="020B0604030504040204" pitchFamily="50" charset="-128"/>
            </a:endParaRPr>
          </a:p>
        </p:txBody>
      </p:sp>
      <p:sp>
        <p:nvSpPr>
          <p:cNvPr id="23" name="テキスト ボックス 22">
            <a:extLst>
              <a:ext uri="{FF2B5EF4-FFF2-40B4-BE49-F238E27FC236}">
                <a16:creationId xmlns:a16="http://schemas.microsoft.com/office/drawing/2014/main" id="{9E18F202-ADAE-4615-B0BA-6AC35477A4BB}"/>
              </a:ext>
            </a:extLst>
          </p:cNvPr>
          <p:cNvSpPr txBox="1"/>
          <p:nvPr/>
        </p:nvSpPr>
        <p:spPr>
          <a:xfrm>
            <a:off x="399753" y="4259817"/>
            <a:ext cx="10982179" cy="461665"/>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目的）医師偏在対策として、若手医師の自己研鑽、交流を支援。セミナーや学会への参加を促して、不足領域の若手医師１人ひとりの臨床能力を高める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（対象経費）参加費、旅費</a:t>
            </a:r>
            <a:endParaRPr lang="ja-JP" altLang="en-US" sz="1200" dirty="0">
              <a:latin typeface="Meiryo UI" panose="020B0604030504040204" pitchFamily="50" charset="-128"/>
              <a:ea typeface="Meiryo UI" panose="020B0604030504040204" pitchFamily="50" charset="-128"/>
            </a:endParaRPr>
          </a:p>
        </p:txBody>
      </p:sp>
      <p:sp>
        <p:nvSpPr>
          <p:cNvPr id="24" name="四角形: 角を丸くする 23">
            <a:extLst>
              <a:ext uri="{FF2B5EF4-FFF2-40B4-BE49-F238E27FC236}">
                <a16:creationId xmlns:a16="http://schemas.microsoft.com/office/drawing/2014/main" id="{BB4C0632-7031-4E07-A5E1-ADEC4B009592}"/>
              </a:ext>
            </a:extLst>
          </p:cNvPr>
          <p:cNvSpPr/>
          <p:nvPr/>
        </p:nvSpPr>
        <p:spPr>
          <a:xfrm>
            <a:off x="640080" y="6353394"/>
            <a:ext cx="2124223" cy="29399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BIZ UDゴシック" panose="020B0400000000000000" pitchFamily="49" charset="-128"/>
                <a:ea typeface="BIZ UDゴシック" panose="020B0400000000000000" pitchFamily="49" charset="-128"/>
              </a:rPr>
              <a:t>１人当たり補助基準額</a:t>
            </a:r>
          </a:p>
        </p:txBody>
      </p:sp>
      <p:sp>
        <p:nvSpPr>
          <p:cNvPr id="25" name="テキスト ボックス 24">
            <a:extLst>
              <a:ext uri="{FF2B5EF4-FFF2-40B4-BE49-F238E27FC236}">
                <a16:creationId xmlns:a16="http://schemas.microsoft.com/office/drawing/2014/main" id="{D60BB3AC-2870-492B-B273-C1D2E80C3108}"/>
              </a:ext>
            </a:extLst>
          </p:cNvPr>
          <p:cNvSpPr txBox="1"/>
          <p:nvPr/>
        </p:nvSpPr>
        <p:spPr>
          <a:xfrm>
            <a:off x="399752" y="5026719"/>
            <a:ext cx="10982179" cy="461665"/>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目的）医師が不足する領域の若手医師の自己研鑽を支援して、若手</a:t>
            </a:r>
            <a:r>
              <a:rPr lang="ja-JP" altLang="en-US" sz="1200" dirty="0" smtClean="0">
                <a:latin typeface="Meiryo UI" panose="020B0604030504040204" pitchFamily="50" charset="-128"/>
                <a:ea typeface="Meiryo UI" panose="020B0604030504040204" pitchFamily="50" charset="-128"/>
              </a:rPr>
              <a:t>医師同士の</a:t>
            </a:r>
            <a:r>
              <a:rPr lang="ja-JP" altLang="en-US" sz="1200" dirty="0">
                <a:latin typeface="Meiryo UI" panose="020B0604030504040204" pitchFamily="50" charset="-128"/>
                <a:ea typeface="Meiryo UI" panose="020B0604030504040204" pitchFamily="50" charset="-128"/>
              </a:rPr>
              <a:t>交流や積極的な研究活動を促す</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対象経費）研究研修費（受講料、消耗品費、備品購入費、通信運搬費、手数料、使用料及び賃貸料、負担金、図書購入費等</a:t>
            </a:r>
            <a:r>
              <a:rPr lang="ja-JP" altLang="en-US" sz="1200" dirty="0" smtClean="0">
                <a:latin typeface="Meiryo UI" panose="020B0604030504040204" pitchFamily="50" charset="-128"/>
                <a:ea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7A22B5BC-BFE4-40A7-833F-988C80F30F6C}"/>
              </a:ext>
            </a:extLst>
          </p:cNvPr>
          <p:cNvSpPr txBox="1"/>
          <p:nvPr/>
        </p:nvSpPr>
        <p:spPr>
          <a:xfrm>
            <a:off x="399751" y="5826823"/>
            <a:ext cx="10982179" cy="461665"/>
          </a:xfrm>
          <a:prstGeom prst="rect">
            <a:avLst/>
          </a:prstGeom>
          <a:noFill/>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目的）子育て中の医師が不足する領域の若手医師の自己研鑽を支援して、普段参加しにくいセミナーや学会への参加を促してスムーズな復職につなげる</a:t>
            </a:r>
            <a:r>
              <a:rPr lang="ja-JP" altLang="en-US" sz="1200" dirty="0" smtClean="0">
                <a:latin typeface="Meiryo UI" panose="020B0604030504040204" pitchFamily="50" charset="-128"/>
                <a:ea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（対象経費）託児サービスの利用に要した費用</a:t>
            </a:r>
            <a:endParaRPr lang="ja-JP" altLang="en-US" sz="12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4003EFE7-ECAC-4DE5-812E-9087AB1ECC7C}"/>
              </a:ext>
            </a:extLst>
          </p:cNvPr>
          <p:cNvSpPr txBox="1"/>
          <p:nvPr/>
        </p:nvSpPr>
        <p:spPr>
          <a:xfrm>
            <a:off x="2764303" y="6352772"/>
            <a:ext cx="8398412" cy="492443"/>
          </a:xfrm>
          <a:prstGeom prst="rect">
            <a:avLst/>
          </a:prstGeom>
          <a:noFill/>
        </p:spPr>
        <p:txBody>
          <a:bodyPr wrap="square" rtlCol="0">
            <a:spAutoFit/>
          </a:bodyPr>
          <a:lstStyle/>
          <a:p>
            <a:r>
              <a:rPr lang="en-US" altLang="ja-JP" sz="1600" u="sng" dirty="0">
                <a:latin typeface="Meiryo UI" panose="020B0604030504040204" pitchFamily="50" charset="-128"/>
                <a:ea typeface="Meiryo UI" panose="020B0604030504040204" pitchFamily="50" charset="-128"/>
              </a:rPr>
              <a:t>4</a:t>
            </a:r>
            <a:r>
              <a:rPr lang="ja-JP" altLang="en-US" sz="1600" u="sng" dirty="0">
                <a:latin typeface="Meiryo UI" panose="020B0604030504040204" pitchFamily="50" charset="-128"/>
                <a:ea typeface="Meiryo UI" panose="020B0604030504040204" pitchFamily="50" charset="-128"/>
              </a:rPr>
              <a:t>から</a:t>
            </a:r>
            <a:r>
              <a:rPr lang="en-US" altLang="ja-JP" sz="1600" u="sng" dirty="0">
                <a:latin typeface="Meiryo UI" panose="020B0604030504040204" pitchFamily="50" charset="-128"/>
                <a:ea typeface="Meiryo UI" panose="020B0604030504040204" pitchFamily="50" charset="-128"/>
              </a:rPr>
              <a:t>6</a:t>
            </a:r>
            <a:r>
              <a:rPr lang="ja-JP" altLang="en-US" sz="1600" u="sng" dirty="0">
                <a:latin typeface="Meiryo UI" panose="020B0604030504040204" pitchFamily="50" charset="-128"/>
                <a:ea typeface="Meiryo UI" panose="020B0604030504040204" pitchFamily="50" charset="-128"/>
              </a:rPr>
              <a:t>までの支援の利用額  </a:t>
            </a:r>
            <a:r>
              <a:rPr lang="en-US" altLang="ja-JP" sz="1600" u="sng" dirty="0">
                <a:latin typeface="Meiryo UI" panose="020B0604030504040204" pitchFamily="50" charset="-128"/>
                <a:ea typeface="Meiryo UI" panose="020B0604030504040204" pitchFamily="50" charset="-128"/>
              </a:rPr>
              <a:t>=   150(</a:t>
            </a:r>
            <a:r>
              <a:rPr lang="ja-JP" altLang="en-US" sz="1600" u="sng" dirty="0">
                <a:latin typeface="Meiryo UI" panose="020B0604030504040204" pitchFamily="50" charset="-128"/>
                <a:ea typeface="Meiryo UI" panose="020B0604030504040204" pitchFamily="50" charset="-128"/>
              </a:rPr>
              <a:t>千円</a:t>
            </a:r>
            <a:r>
              <a:rPr lang="en-US" altLang="ja-JP" sz="1600" u="sng" dirty="0">
                <a:latin typeface="Meiryo UI" panose="020B0604030504040204" pitchFamily="50" charset="-128"/>
                <a:ea typeface="Meiryo UI" panose="020B0604030504040204" pitchFamily="50" charset="-128"/>
              </a:rPr>
              <a:t>)</a:t>
            </a:r>
            <a:r>
              <a:rPr lang="ja-JP" altLang="en-US" sz="1600" u="sng" dirty="0">
                <a:latin typeface="Meiryo UI" panose="020B0604030504040204" pitchFamily="50" charset="-128"/>
                <a:ea typeface="Meiryo UI" panose="020B0604030504040204" pitchFamily="50" charset="-128"/>
              </a:rPr>
              <a:t> </a:t>
            </a:r>
            <a:r>
              <a:rPr lang="en-US" altLang="ja-JP" sz="1000" u="sng" dirty="0">
                <a:latin typeface="Meiryo UI" panose="020B0604030504040204" pitchFamily="50" charset="-128"/>
                <a:ea typeface="Meiryo UI" panose="020B0604030504040204" pitchFamily="50" charset="-128"/>
              </a:rPr>
              <a:t>※</a:t>
            </a:r>
            <a:r>
              <a:rPr lang="ja-JP" altLang="en-US" sz="1000" u="sng" dirty="0">
                <a:latin typeface="Meiryo UI" panose="020B0604030504040204" pitchFamily="50" charset="-128"/>
                <a:ea typeface="Meiryo UI" panose="020B0604030504040204" pitchFamily="50" charset="-128"/>
              </a:rPr>
              <a:t>４については</a:t>
            </a:r>
            <a:r>
              <a:rPr lang="en-US" altLang="ja-JP" sz="1000" u="sng" dirty="0">
                <a:latin typeface="Meiryo UI" panose="020B0604030504040204" pitchFamily="50" charset="-128"/>
                <a:ea typeface="Meiryo UI" panose="020B0604030504040204" pitchFamily="50" charset="-128"/>
              </a:rPr>
              <a:t>30,000</a:t>
            </a:r>
            <a:r>
              <a:rPr lang="ja-JP" altLang="en-US" sz="1000" u="sng" dirty="0">
                <a:latin typeface="Meiryo UI" panose="020B0604030504040204" pitchFamily="50" charset="-128"/>
                <a:ea typeface="Meiryo UI" panose="020B0604030504040204" pitchFamily="50" charset="-128"/>
              </a:rPr>
              <a:t>円／回、６については</a:t>
            </a:r>
            <a:r>
              <a:rPr lang="en-US" altLang="ja-JP" sz="1000" u="sng" dirty="0">
                <a:latin typeface="Meiryo UI" panose="020B0604030504040204" pitchFamily="50" charset="-128"/>
                <a:ea typeface="Meiryo UI" panose="020B0604030504040204" pitchFamily="50" charset="-128"/>
              </a:rPr>
              <a:t>15,000</a:t>
            </a:r>
            <a:r>
              <a:rPr lang="ja-JP" altLang="en-US" sz="1000" u="sng" dirty="0">
                <a:latin typeface="Meiryo UI" panose="020B0604030504040204" pitchFamily="50" charset="-128"/>
                <a:ea typeface="Meiryo UI" panose="020B0604030504040204" pitchFamily="50" charset="-128"/>
              </a:rPr>
              <a:t>円／回</a:t>
            </a:r>
          </a:p>
          <a:p>
            <a:endParaRPr lang="ja-JP" altLang="en-US" sz="1000" u="sng"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312579B2-44B8-4F14-B858-8E16F98EA3B4}" type="slidenum">
              <a:rPr kumimoji="1" lang="ja-JP" altLang="en-US" smtClean="0"/>
              <a:t>2</a:t>
            </a:fld>
            <a:endParaRPr kumimoji="1" lang="ja-JP" altLang="en-US"/>
          </a:p>
        </p:txBody>
      </p:sp>
    </p:spTree>
    <p:extLst>
      <p:ext uri="{BB962C8B-B14F-4D97-AF65-F5344CB8AC3E}">
        <p14:creationId xmlns:p14="http://schemas.microsoft.com/office/powerpoint/2010/main" val="14906774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682</TotalTime>
  <Words>1062</Words>
  <Application>Microsoft Office PowerPoint</Application>
  <PresentationFormat>ワイド画面</PresentationFormat>
  <Paragraphs>79</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Meiryo UI</vt:lpstr>
      <vt:lpstr>游ゴシック</vt:lpstr>
      <vt:lpstr>游ゴシック Light</vt:lpstr>
      <vt:lpstr>Arial</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坂井　亮太</dc:creator>
  <cp:lastModifiedBy>井口　望絵</cp:lastModifiedBy>
  <cp:revision>97</cp:revision>
  <cp:lastPrinted>2022-08-03T00:33:37Z</cp:lastPrinted>
  <dcterms:created xsi:type="dcterms:W3CDTF">2022-01-30T03:30:20Z</dcterms:created>
  <dcterms:modified xsi:type="dcterms:W3CDTF">2022-11-10T02:12:01Z</dcterms:modified>
</cp:coreProperties>
</file>