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290" r:id="rId27"/>
    <p:sldId id="294" r:id="rId28"/>
    <p:sldId id="278" r:id="rId29"/>
    <p:sldId id="280" r:id="rId30"/>
    <p:sldId id="282" r:id="rId31"/>
    <p:sldId id="304" r:id="rId32"/>
    <p:sldId id="301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2662" autoAdjust="0"/>
  </p:normalViewPr>
  <p:slideViewPr>
    <p:cSldViewPr snapToGrid="0">
      <p:cViewPr varScale="1">
        <p:scale>
          <a:sx n="70" d="100"/>
          <a:sy n="70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八尾市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おける八尾市の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/>
              <a:t>2016</a:t>
            </a:r>
            <a:r>
              <a:rPr lang="ja-JP" altLang="en-US" sz="2400" dirty="0"/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01035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</a:rPr>
                        <a:t>40</a:t>
                      </a:r>
                      <a:r>
                        <a:rPr lang="ja-JP" sz="1400" kern="100" dirty="0">
                          <a:effectLst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</a:rPr>
                        <a:t>100%</a:t>
                      </a:r>
                      <a:r>
                        <a:rPr lang="ja-JP" sz="1400" kern="100" dirty="0">
                          <a:effectLst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3412" y="6630525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8" y="2556498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おける八尾市の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17.7%</a:t>
            </a:r>
            <a:r>
              <a:rPr lang="ja-JP" altLang="en-US" dirty="0"/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/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3736" y="397085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6" y="2318846"/>
            <a:ext cx="8404182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12.5%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40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ja-JP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9811" y="3720359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9811" y="3997358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1" y="2277573"/>
            <a:ext cx="8465777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25.5%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21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4992" y="349955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4992" y="402807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0.61%</a:t>
            </a:r>
            <a:r>
              <a:rPr lang="ja-JP" altLang="en-US" dirty="0">
                <a:latin typeface="+mn-ea"/>
              </a:rPr>
              <a:t>であり、府</a:t>
            </a:r>
            <a:r>
              <a:rPr lang="ja-JP" altLang="en-US" dirty="0" smtClean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％を下回っています。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475835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938" y="4201602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929" y="4507266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・八尾市は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9" y="2207909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15300" y="4303602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3706445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2281567"/>
            <a:ext cx="8486941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46.5%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600" y="3963679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600" y="3366522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79" y="2336042"/>
            <a:ext cx="8377216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159.9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22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昇順）</a:t>
            </a:r>
            <a:endParaRPr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44073" y="387572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44073" y="415272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2" y="2445714"/>
            <a:ext cx="8401242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上回</a:t>
            </a:r>
            <a:r>
              <a:rPr lang="ja-JP" altLang="en-US" dirty="0" smtClean="0">
                <a:latin typeface="+mn-ea"/>
              </a:rPr>
              <a:t>り、</a:t>
            </a:r>
            <a:r>
              <a:rPr lang="en-US" altLang="ja-JP" dirty="0" smtClean="0">
                <a:latin typeface="+mn-ea"/>
              </a:rPr>
              <a:t>113.50%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1326" y="3595208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3062" y="3344713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" y="2567114"/>
            <a:ext cx="8311876" cy="3153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248.6%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8810" y="4372790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557" y="3990026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おける八尾市の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おける八尾市の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八尾市の計画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八尾市の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大阪府推計による八尾市の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5" y="2573224"/>
            <a:ext cx="8394288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57.4%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6279" y="3892494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365" y="3615495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八尾市の</a:t>
            </a:r>
            <a:r>
              <a:rPr lang="ja-JP" altLang="en-US" sz="2400" b="1" dirty="0"/>
              <a:t>今後の計画</a:t>
            </a:r>
          </a:p>
          <a:p>
            <a:endParaRPr lang="en-US" altLang="ja-JP" dirty="0" smtClean="0"/>
          </a:p>
          <a:p>
            <a:endParaRPr lang="ja-JP" altLang="en-US" dirty="0"/>
          </a:p>
          <a:p>
            <a:pPr marL="179388" indent="-179388">
              <a:spcBef>
                <a:spcPts val="600"/>
              </a:spcBef>
            </a:pPr>
            <a:r>
              <a:rPr lang="ja-JP" altLang="en-US" dirty="0" smtClean="0"/>
              <a:t>・管</a:t>
            </a:r>
            <a:r>
              <a:rPr lang="ja-JP" altLang="en-US" dirty="0"/>
              <a:t>路は</a:t>
            </a:r>
            <a:r>
              <a:rPr lang="ja-JP" altLang="en-US" dirty="0" smtClean="0"/>
              <a:t>、２０１９年３月に八尾市水道管路整備計画を策定する予定です。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2691504" y="2504021"/>
            <a:ext cx="192379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" y="24960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5226"/>
              </p:ext>
            </p:extLst>
          </p:nvPr>
        </p:nvGraphicFramePr>
        <p:xfrm>
          <a:off x="-1" y="676913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ー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ー</a:t>
                      </a:r>
                      <a:endParaRPr lang="ja-JP" altLang="ja-JP" sz="18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ja-JP" altLang="en-US" sz="2000" dirty="0" smtClean="0"/>
              <a:t>八尾市水道ビジョン（２００７年度策定）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14110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2016</a:t>
                      </a:r>
                      <a:r>
                        <a:rPr lang="ja-JP" sz="1800" kern="100" dirty="0">
                          <a:effectLst/>
                        </a:rPr>
                        <a:t>年度末時点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７０．２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６１，０００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８１，７００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耐震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適合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率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４１ 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3297" y="2401483"/>
            <a:ext cx="855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/>
              <a:t>※計画では耐震化率を目標値として設定して</a:t>
            </a:r>
            <a:r>
              <a:rPr lang="ja-JP" altLang="ja-JP" sz="1600" dirty="0" smtClean="0"/>
              <a:t>い</a:t>
            </a:r>
            <a:r>
              <a:rPr lang="ja-JP" altLang="en-US" sz="1600" dirty="0" smtClean="0"/>
              <a:t>ます</a:t>
            </a:r>
            <a:endParaRPr lang="en-US" altLang="ja-JP" sz="1600" dirty="0" smtClean="0"/>
          </a:p>
          <a:p>
            <a:r>
              <a:rPr lang="ja-JP" altLang="ja-JP" sz="1600" dirty="0" smtClean="0"/>
              <a:t>（</a:t>
            </a:r>
            <a:r>
              <a:rPr lang="ja-JP" altLang="ja-JP" sz="1600" dirty="0"/>
              <a:t>目標値　</a:t>
            </a:r>
            <a:r>
              <a:rPr lang="ja-JP" altLang="en-US" sz="1600" dirty="0" smtClean="0">
                <a:latin typeface="+mn-ea"/>
              </a:rPr>
              <a:t>口径</a:t>
            </a:r>
            <a:r>
              <a:rPr lang="en-US" altLang="ja-JP" sz="1600" dirty="0" smtClean="0">
                <a:latin typeface="+mn-ea"/>
              </a:rPr>
              <a:t>75mm</a:t>
            </a:r>
            <a:r>
              <a:rPr lang="ja-JP" altLang="en-US" sz="1600" dirty="0" smtClean="0"/>
              <a:t>以上の</a:t>
            </a:r>
            <a:r>
              <a:rPr lang="ja-JP" altLang="ja-JP" sz="1600" dirty="0" smtClean="0"/>
              <a:t>耐震化率</a:t>
            </a:r>
            <a:r>
              <a:rPr lang="ja-JP" altLang="en-US" sz="1600" dirty="0" smtClean="0"/>
              <a:t>２６．</a:t>
            </a:r>
            <a:r>
              <a:rPr lang="ja-JP" altLang="en-US" sz="1600" dirty="0"/>
              <a:t>８</a:t>
            </a:r>
            <a:r>
              <a:rPr lang="ja-JP" altLang="ja-JP" sz="1600" dirty="0" smtClean="0"/>
              <a:t>％</a:t>
            </a:r>
            <a:r>
              <a:rPr lang="ja-JP" altLang="ja-JP" sz="1600" dirty="0"/>
              <a:t>）</a:t>
            </a:r>
            <a:endParaRPr lang="ja-JP" altLang="ja-JP" sz="1600" b="1" dirty="0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377984" y="6098596"/>
            <a:ext cx="5452307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sz="1600" kern="100" dirty="0" smtClean="0">
                <a:latin typeface="+mn-ea"/>
                <a:cs typeface="Times New Roman" panose="02020603050405020304" pitchFamily="18" charset="0"/>
              </a:rPr>
              <a:t>2019</a:t>
            </a: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1600" kern="10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月に八尾市水道管路整備計画策定予定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・公表</a:t>
            </a:r>
            <a:r>
              <a:rPr lang="ja-JP" altLang="en-US" dirty="0"/>
              <a:t>可能なデータなし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53" y="2590794"/>
            <a:ext cx="8091094" cy="320040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 smtClean="0"/>
              <a:t>（八尾市水道事業中期経営計画（</a:t>
            </a:r>
            <a:r>
              <a:rPr lang="ja-JP" altLang="en-US" dirty="0" smtClean="0">
                <a:latin typeface="+mn-ea"/>
              </a:rPr>
              <a:t>２０１５</a:t>
            </a:r>
            <a:r>
              <a:rPr lang="ja-JP" altLang="en-US" dirty="0" smtClean="0"/>
              <a:t>年度策定</a:t>
            </a:r>
            <a:r>
              <a:rPr lang="ja-JP" altLang="en-US" dirty="0"/>
              <a:t>））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期間（２０１６年度から</a:t>
            </a:r>
            <a:r>
              <a:rPr lang="ja-JP" altLang="en-US" dirty="0" smtClean="0"/>
              <a:t>２０２</a:t>
            </a:r>
            <a:r>
              <a:rPr lang="ja-JP" altLang="en-US" dirty="0"/>
              <a:t>０</a:t>
            </a:r>
            <a:r>
              <a:rPr lang="ja-JP" altLang="en-US" dirty="0" smtClean="0"/>
              <a:t>年度</a:t>
            </a:r>
            <a:r>
              <a:rPr lang="ja-JP" altLang="en-US" dirty="0"/>
              <a:t>まで）では財源は確保される</a:t>
            </a:r>
            <a:r>
              <a:rPr lang="ja-JP" altLang="en-US" dirty="0" smtClean="0"/>
              <a:t>見通しです。</a:t>
            </a:r>
            <a:endParaRPr lang="ja-JP" altLang="en-US" dirty="0"/>
          </a:p>
        </p:txBody>
      </p:sp>
      <p:sp>
        <p:nvSpPr>
          <p:cNvPr id="6" name="円形吹き出し 5"/>
          <p:cNvSpPr/>
          <p:nvPr/>
        </p:nvSpPr>
        <p:spPr>
          <a:xfrm>
            <a:off x="6032312" y="1988055"/>
            <a:ext cx="3002540" cy="533400"/>
          </a:xfrm>
          <a:prstGeom prst="wedgeEllipseCallout">
            <a:avLst>
              <a:gd name="adj1" fmla="val -10164"/>
              <a:gd name="adj2" fmla="val 1581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2020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87617"/>
            <a:ext cx="9921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（八尾市水道事業中期経営計画（</a:t>
            </a:r>
            <a:r>
              <a:rPr lang="ja-JP" altLang="en-US" dirty="0">
                <a:latin typeface="+mn-ea"/>
              </a:rPr>
              <a:t>２０１５</a:t>
            </a:r>
            <a:r>
              <a:rPr lang="ja-JP" altLang="en-US" dirty="0"/>
              <a:t>年度策定））</a:t>
            </a:r>
            <a:endParaRPr lang="en-US" altLang="ja-JP" dirty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・</a:t>
            </a:r>
            <a:r>
              <a:rPr lang="ja-JP" altLang="en-US" sz="1600" dirty="0"/>
              <a:t>計画期間（２０１６年度から２０２０年度まで）では財源は確保される見通しです</a:t>
            </a:r>
            <a:r>
              <a:rPr lang="ja-JP" altLang="en-US" sz="1600" dirty="0" smtClean="0"/>
              <a:t>。</a:t>
            </a:r>
            <a:endParaRPr lang="en-US" altLang="ja-JP" dirty="0" smtClean="0"/>
          </a:p>
          <a:p>
            <a:endParaRPr lang="ja-JP" altLang="en-US" sz="1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6" y="2434553"/>
            <a:ext cx="858162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7177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大阪府推計による八尾市の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２</a:t>
            </a:r>
            <a:r>
              <a:rPr lang="ja-JP" altLang="ja-JP" sz="1400" dirty="0">
                <a:latin typeface="+mn-ea"/>
              </a:rPr>
              <a:t>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</a:t>
            </a:r>
            <a:r>
              <a:rPr lang="ja-JP" altLang="ja-JP" sz="1400" u="sng" dirty="0">
                <a:latin typeface="+mn-ea"/>
              </a:rPr>
              <a:t>は推計した料金収入に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年度決算統計のその他収益を加算しています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 smtClean="0">
                <a:latin typeface="+mn-ea"/>
              </a:rPr>
              <a:t>172.0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en-US" sz="1400" u="sng" dirty="0">
                <a:latin typeface="+mn-ea"/>
              </a:rPr>
              <a:t>減</a:t>
            </a:r>
            <a:r>
              <a:rPr lang="ja-JP" altLang="en-US" sz="1400" u="sng" dirty="0" smtClean="0">
                <a:latin typeface="+mn-ea"/>
              </a:rPr>
              <a:t>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u="sng" spc="-30" dirty="0">
                <a:latin typeface="+mn-ea"/>
              </a:rPr>
              <a:t>　</a:t>
            </a:r>
            <a:r>
              <a:rPr lang="ja-JP" altLang="ja-JP" sz="1400" u="sng" spc="-30" dirty="0" smtClean="0">
                <a:latin typeface="+mn-ea"/>
              </a:rPr>
              <a:t>施設</a:t>
            </a:r>
            <a:r>
              <a:rPr lang="ja-JP" altLang="ja-JP" sz="140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30" dirty="0">
                <a:latin typeface="+mn-ea"/>
              </a:rPr>
              <a:t>2016</a:t>
            </a:r>
            <a:r>
              <a:rPr lang="ja-JP" altLang="ja-JP" sz="1400" u="sng" spc="-30" dirty="0">
                <a:latin typeface="+mn-ea"/>
              </a:rPr>
              <a:t>年度の決算値を</a:t>
            </a:r>
            <a:r>
              <a:rPr lang="en-US" altLang="ja-JP" sz="1400" u="sng" spc="-30" dirty="0">
                <a:latin typeface="+mn-ea"/>
              </a:rPr>
              <a:t>2045</a:t>
            </a:r>
            <a:r>
              <a:rPr lang="ja-JP" altLang="ja-JP" sz="1400" u="sng" spc="-30" dirty="0">
                <a:latin typeface="+mn-ea"/>
              </a:rPr>
              <a:t>年度まで見込んでいます）。</a:t>
            </a:r>
            <a:endParaRPr lang="ja-JP" altLang="ja-JP" sz="1200" u="sng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</a:t>
            </a:r>
            <a:r>
              <a:rPr lang="ja-JP" altLang="en-US" sz="1400" u="sng" dirty="0" smtClean="0">
                <a:latin typeface="+mn-ea"/>
              </a:rPr>
              <a:t>、</a:t>
            </a:r>
            <a:endParaRPr lang="en-US" altLang="ja-JP" sz="14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その</a:t>
            </a:r>
            <a:r>
              <a:rPr lang="ja-JP" altLang="en-US" sz="1400" u="sng" dirty="0" smtClean="0">
                <a:latin typeface="+mn-ea"/>
              </a:rPr>
              <a:t>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kern="100" dirty="0" smtClean="0">
                <a:solidFill>
                  <a:srgbClr val="FF0000"/>
                </a:solidFill>
                <a:latin typeface="+mn-ea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u="sng" kern="1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ja-JP" sz="1400" u="sng" kern="100" dirty="0">
                <a:latin typeface="+mn-ea"/>
                <a:cs typeface="Times New Roman" panose="02020603050405020304" pitchFamily="18" charset="0"/>
              </a:rPr>
              <a:t>実際は、今後の更新費用等を考慮して水道料金を設定する必要があります）</a:t>
            </a:r>
            <a:endParaRPr lang="ja-JP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b="1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よる八尾市の</a:t>
            </a:r>
            <a:r>
              <a:rPr lang="ja-JP" altLang="en-US" sz="2400" b="1" dirty="0"/>
              <a:t>今後の見通し　</a:t>
            </a:r>
            <a:endParaRPr lang="en-US" altLang="ja-JP" sz="2400" b="1" dirty="0" smtClean="0"/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 smtClean="0"/>
              <a:t>　給水人口の減少に伴い有収水量も減少していき、水道料金収入についても減少していくことが見込まれます。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251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172.0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/>
              <a:t>1</a:t>
            </a:r>
            <a:r>
              <a:rPr lang="ja-JP" altLang="ja-JP" sz="1400" dirty="0"/>
              <a:t>人</a:t>
            </a:r>
            <a:r>
              <a:rPr lang="en-US" altLang="ja-JP" sz="1400" dirty="0"/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8" y="2357387"/>
            <a:ext cx="6484152" cy="39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・試算</a:t>
            </a:r>
            <a:r>
              <a:rPr lang="ja-JP" altLang="en-US" dirty="0"/>
              <a:t>するために必要な精度の</a:t>
            </a:r>
            <a:r>
              <a:rPr lang="en-US" altLang="ja-JP" dirty="0"/>
              <a:t>2045</a:t>
            </a:r>
            <a:r>
              <a:rPr lang="ja-JP" altLang="en-US" dirty="0"/>
              <a:t>年度までの更新需要等のデータがないため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9063"/>
            <a:ext cx="111402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八尾市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八尾市の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32.1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/>
              <a:t>/</a:t>
            </a:r>
            <a:r>
              <a:rPr lang="ja-JP" altLang="en-US" dirty="0"/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dirty="0">
              <a:latin typeface="+mn-ea"/>
            </a:endParaRPr>
          </a:p>
          <a:p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2745164"/>
            <a:ext cx="8616458" cy="3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4" y="1545808"/>
            <a:ext cx="8543002" cy="378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pPr marL="179388" indent="-179388"/>
            <a:r>
              <a:rPr lang="ja-JP" altLang="en-US" dirty="0" smtClean="0"/>
              <a:t>　</a:t>
            </a:r>
            <a:r>
              <a:rPr lang="ja-JP" altLang="ja-JP" dirty="0" smtClean="0"/>
              <a:t>管</a:t>
            </a:r>
            <a:r>
              <a:rPr lang="ja-JP" altLang="ja-JP" dirty="0"/>
              <a:t>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179388" indent="-179388"/>
            <a:r>
              <a:rPr lang="ja-JP" altLang="en-US" dirty="0" smtClean="0"/>
              <a:t>　</a:t>
            </a:r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１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/>
              <a:t>約</a:t>
            </a:r>
            <a:r>
              <a:rPr lang="ja-JP" altLang="en-US" dirty="0" smtClean="0"/>
              <a:t>１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7065672" y="2336667"/>
            <a:ext cx="4698" cy="26521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>
            <a:off x="5702671" y="955343"/>
            <a:ext cx="3398520" cy="855493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1.1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1" y="447372"/>
            <a:ext cx="8451483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3" y="997528"/>
            <a:ext cx="9252667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724km</a:t>
            </a:r>
            <a:r>
              <a:rPr lang="ja-JP" altLang="en-US" dirty="0" smtClean="0"/>
              <a:t>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/>
              <a:t>9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3" y="1772706"/>
            <a:ext cx="834609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8" y="2397550"/>
            <a:ext cx="8420655" cy="361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 smtClean="0">
                <a:latin typeface="+mn-ea"/>
              </a:rPr>
              <a:t>60</a:t>
            </a:r>
            <a:r>
              <a:rPr lang="ja-JP" altLang="en-US" dirty="0" smtClean="0"/>
              <a:t>億円です。（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8</a:t>
            </a:r>
            <a:r>
              <a:rPr lang="ja-JP" altLang="en-US" dirty="0" smtClean="0"/>
              <a:t>番目</a:t>
            </a:r>
            <a:r>
              <a:rPr lang="en-US" altLang="ja-JP" dirty="0"/>
              <a:t>/</a:t>
            </a:r>
            <a:r>
              <a:rPr lang="ja-JP" altLang="en-US" dirty="0"/>
              <a:t>降順）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473668" y="436492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7" y="2313034"/>
            <a:ext cx="8263458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2,721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>
                <a:latin typeface="+mn-ea"/>
              </a:rPr>
              <a:t>を</a:t>
            </a:r>
            <a:r>
              <a:rPr lang="ja-JP" altLang="ja-JP" dirty="0" smtClean="0">
                <a:latin typeface="+mn-ea"/>
              </a:rPr>
              <a:t>下</a:t>
            </a:r>
            <a:r>
              <a:rPr lang="ja-JP" altLang="en-US" dirty="0" smtClean="0">
                <a:latin typeface="+mn-ea"/>
              </a:rPr>
              <a:t>回っています。（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21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/>
              <a:t>/</a:t>
            </a:r>
            <a:r>
              <a:rPr lang="ja-JP" altLang="en-US" dirty="0"/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7692" y="3157429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66257" y="3542150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2" y="2300570"/>
            <a:ext cx="8354866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58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</a:t>
            </a:r>
            <a:r>
              <a:rPr lang="ja-JP" altLang="ja-JP" sz="2400" b="1"/>
              <a:t>　</a:t>
            </a:r>
            <a:r>
              <a:rPr lang="ja-JP" altLang="en-US" sz="2400" b="1"/>
              <a:t>一日最大給水量と自己水率</a:t>
            </a:r>
            <a:r>
              <a:rPr lang="ja-JP" altLang="ja-JP" sz="2400" b="1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水源は</a:t>
            </a:r>
            <a:r>
              <a:rPr lang="ja-JP" altLang="en-US" dirty="0" smtClean="0"/>
              <a:t>、淀川</a:t>
            </a:r>
            <a:r>
              <a:rPr lang="ja-JP" altLang="en-US" dirty="0"/>
              <a:t>を水源とした大阪広域水道企業団からの浄水受水</a:t>
            </a:r>
            <a:r>
              <a:rPr lang="ja-JP" altLang="en-US" dirty="0" smtClean="0"/>
              <a:t>で１００％賄っています。</a:t>
            </a:r>
            <a:endParaRPr lang="ja-JP" altLang="ja-JP" dirty="0" smtClean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1018240" y="4696691"/>
            <a:ext cx="242524" cy="17318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4" y="470238"/>
            <a:ext cx="7706012" cy="613920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45" y="5648024"/>
            <a:ext cx="358285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973</Words>
  <Application>Microsoft Office PowerPoint</Application>
  <PresentationFormat>画面に合わせる (4:3)</PresentationFormat>
  <Paragraphs>315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4" baseType="lpstr">
      <vt:lpstr>Meiryo UI</vt:lpstr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2019-03-28T06:31:58Z</dcterms:modified>
</cp:coreProperties>
</file>