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sldIdLst>
    <p:sldId id="302" r:id="rId2"/>
    <p:sldId id="293" r:id="rId3"/>
    <p:sldId id="256" r:id="rId4"/>
    <p:sldId id="257" r:id="rId5"/>
    <p:sldId id="258" r:id="rId6"/>
    <p:sldId id="259" r:id="rId7"/>
    <p:sldId id="260" r:id="rId8"/>
    <p:sldId id="261" r:id="rId9"/>
    <p:sldId id="304" r:id="rId10"/>
    <p:sldId id="263" r:id="rId11"/>
    <p:sldId id="264" r:id="rId12"/>
    <p:sldId id="265" r:id="rId13"/>
    <p:sldId id="266" r:id="rId14"/>
    <p:sldId id="267" r:id="rId15"/>
    <p:sldId id="268" r:id="rId16"/>
    <p:sldId id="269" r:id="rId17"/>
    <p:sldId id="270" r:id="rId18"/>
    <p:sldId id="274" r:id="rId19"/>
    <p:sldId id="273" r:id="rId20"/>
    <p:sldId id="272" r:id="rId21"/>
    <p:sldId id="271" r:id="rId22"/>
    <p:sldId id="277" r:id="rId23"/>
    <p:sldId id="276" r:id="rId24"/>
    <p:sldId id="307" r:id="rId25"/>
    <p:sldId id="281" r:id="rId26"/>
    <p:sldId id="282" r:id="rId27"/>
    <p:sldId id="305" r:id="rId28"/>
    <p:sldId id="306" r:id="rId29"/>
    <p:sldId id="286" r:id="rId30"/>
    <p:sldId id="303" r:id="rId31"/>
  </p:sldIdLst>
  <p:sldSz cx="9144000" cy="6858000" type="screen4x3"/>
  <p:notesSz cx="6802438" cy="99345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75" d="100"/>
          <a:sy n="75" d="100"/>
        </p:scale>
        <p:origin x="97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7723" cy="498454"/>
          </a:xfrm>
          <a:prstGeom prst="rect">
            <a:avLst/>
          </a:prstGeom>
        </p:spPr>
        <p:txBody>
          <a:bodyPr vert="horz" lIns="91385" tIns="45693" rIns="91385" bIns="4569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3141" y="1"/>
            <a:ext cx="2947723" cy="498454"/>
          </a:xfrm>
          <a:prstGeom prst="rect">
            <a:avLst/>
          </a:prstGeom>
        </p:spPr>
        <p:txBody>
          <a:bodyPr vert="horz" lIns="91385" tIns="45693" rIns="91385" bIns="45693" rtlCol="0"/>
          <a:lstStyle>
            <a:lvl1pPr algn="r">
              <a:defRPr sz="1200"/>
            </a:lvl1pPr>
          </a:lstStyle>
          <a:p>
            <a:fld id="{6EAA5571-63CA-4A29-8DB5-43AB0E2D4865}" type="datetimeFigureOut">
              <a:rPr kumimoji="1" lang="ja-JP" altLang="en-US" smtClean="0"/>
              <a:t>2019/3/26</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68812" cy="3352800"/>
          </a:xfrm>
          <a:prstGeom prst="rect">
            <a:avLst/>
          </a:prstGeom>
          <a:noFill/>
          <a:ln w="12700">
            <a:solidFill>
              <a:prstClr val="black"/>
            </a:solidFill>
          </a:ln>
        </p:spPr>
        <p:txBody>
          <a:bodyPr vert="horz" lIns="91385" tIns="45693" rIns="91385" bIns="45693" rtlCol="0" anchor="ctr"/>
          <a:lstStyle/>
          <a:p>
            <a:endParaRPr lang="ja-JP" altLang="en-US"/>
          </a:p>
        </p:txBody>
      </p:sp>
      <p:sp>
        <p:nvSpPr>
          <p:cNvPr id="5" name="ノート プレースホルダー 4"/>
          <p:cNvSpPr>
            <a:spLocks noGrp="1"/>
          </p:cNvSpPr>
          <p:nvPr>
            <p:ph type="body" sz="quarter" idx="3"/>
          </p:nvPr>
        </p:nvSpPr>
        <p:spPr>
          <a:xfrm>
            <a:off x="680244" y="4781015"/>
            <a:ext cx="5441950" cy="3911739"/>
          </a:xfrm>
          <a:prstGeom prst="rect">
            <a:avLst/>
          </a:prstGeom>
        </p:spPr>
        <p:txBody>
          <a:bodyPr vert="horz" lIns="91385" tIns="45693" rIns="91385" bIns="4569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36123"/>
            <a:ext cx="2947723" cy="498453"/>
          </a:xfrm>
          <a:prstGeom prst="rect">
            <a:avLst/>
          </a:prstGeom>
        </p:spPr>
        <p:txBody>
          <a:bodyPr vert="horz" lIns="91385" tIns="45693" rIns="91385" bIns="456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3141" y="9436123"/>
            <a:ext cx="2947723" cy="498453"/>
          </a:xfrm>
          <a:prstGeom prst="rect">
            <a:avLst/>
          </a:prstGeom>
        </p:spPr>
        <p:txBody>
          <a:bodyPr vert="horz" lIns="91385" tIns="45693" rIns="91385" bIns="45693" rtlCol="0" anchor="b"/>
          <a:lstStyle>
            <a:lvl1pPr algn="r">
              <a:defRPr sz="1200"/>
            </a:lvl1pPr>
          </a:lstStyle>
          <a:p>
            <a:fld id="{3AF01172-78D8-48CB-A13F-4B9113C4DC57}" type="slidenum">
              <a:rPr kumimoji="1" lang="ja-JP" altLang="en-US" smtClean="0"/>
              <a:t>‹#›</a:t>
            </a:fld>
            <a:endParaRPr kumimoji="1" lang="ja-JP" altLang="en-US"/>
          </a:p>
        </p:txBody>
      </p:sp>
    </p:spTree>
    <p:extLst>
      <p:ext uri="{BB962C8B-B14F-4D97-AF65-F5344CB8AC3E}">
        <p14:creationId xmlns:p14="http://schemas.microsoft.com/office/powerpoint/2010/main" val="1431534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14E3875-BF60-4D50-ACA9-D70040DDF555}"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600"/>
            </a:lvl1pPr>
          </a:lstStyle>
          <a:p>
            <a:fld id="{6006E7AC-397C-46DB-B16C-C18B8E404D27}" type="slidenum">
              <a:rPr kumimoji="1" lang="ja-JP" altLang="en-US" smtClean="0"/>
              <a:pPr/>
              <a:t>‹#›</a:t>
            </a:fld>
            <a:endParaRPr kumimoji="1" lang="ja-JP" altLang="en-US" dirty="0"/>
          </a:p>
        </p:txBody>
      </p:sp>
    </p:spTree>
    <p:extLst>
      <p:ext uri="{BB962C8B-B14F-4D97-AF65-F5344CB8AC3E}">
        <p14:creationId xmlns:p14="http://schemas.microsoft.com/office/powerpoint/2010/main" val="88848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B7FD0DC-F1E6-4695-B0C7-04B81319CA40}"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95785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AF6893-86D2-49B4-BA33-09F59659710F}"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140590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45B7B2-C44A-425F-B6E8-8BDC31D0EC1E}"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290613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16340B-3FC4-4828-9DF9-703845201068}"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168468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B87DED2-805B-460E-B588-34B829995A10}" type="datetime1">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147402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CA72392-019D-41FB-B4D4-88B4F56EDA8B}" type="datetime1">
              <a:rPr kumimoji="1" lang="ja-JP" altLang="en-US" smtClean="0"/>
              <a:t>2019/3/26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240908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DC01DBF-8D5F-4EAC-A027-13B1FF3685B4}" type="datetime1">
              <a:rPr kumimoji="1" lang="ja-JP" altLang="en-US" smtClean="0"/>
              <a:t>2019/3/26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79701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3FF3-1B02-477D-A612-4DD7B7DB7272}" type="datetime1">
              <a:rPr kumimoji="1" lang="ja-JP" altLang="en-US" smtClean="0"/>
              <a:t>2019/3/26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362702"/>
            <a:ext cx="2057400" cy="365125"/>
          </a:xfrm>
        </p:spPr>
        <p:txBody>
          <a:bodyPr/>
          <a:lstStyle>
            <a:lvl1pPr>
              <a:defRPr sz="1600"/>
            </a:lvl1pPr>
          </a:lstStyle>
          <a:p>
            <a:fld id="{6006E7AC-397C-46DB-B16C-C18B8E404D27}" type="slidenum">
              <a:rPr kumimoji="1" lang="ja-JP" altLang="en-US" smtClean="0"/>
              <a:pPr/>
              <a:t>‹#›</a:t>
            </a:fld>
            <a:endParaRPr kumimoji="1" lang="ja-JP" altLang="en-US" dirty="0"/>
          </a:p>
        </p:txBody>
      </p:sp>
    </p:spTree>
    <p:extLst>
      <p:ext uri="{BB962C8B-B14F-4D97-AF65-F5344CB8AC3E}">
        <p14:creationId xmlns:p14="http://schemas.microsoft.com/office/powerpoint/2010/main" val="309266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36760DB-5765-4347-B2CC-DD8E94100668}" type="datetime1">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326104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B389C6B-028C-4EC0-BA8F-751A6B67E434}" type="datetime1">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297077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F08D1-9B62-4472-AB38-9BFE19A5C64B}" type="datetime1">
              <a:rPr kumimoji="1" lang="ja-JP" altLang="en-US" smtClean="0"/>
              <a:t>2019/3/26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538913"/>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006E7AC-397C-46DB-B16C-C18B8E404D27}" type="slidenum">
              <a:rPr kumimoji="1" lang="ja-JP" altLang="en-US" smtClean="0"/>
              <a:pPr/>
              <a:t>‹#›</a:t>
            </a:fld>
            <a:endParaRPr kumimoji="1" lang="ja-JP" altLang="en-US" dirty="0"/>
          </a:p>
        </p:txBody>
      </p:sp>
    </p:spTree>
    <p:extLst>
      <p:ext uri="{BB962C8B-B14F-4D97-AF65-F5344CB8AC3E}">
        <p14:creationId xmlns:p14="http://schemas.microsoft.com/office/powerpoint/2010/main" val="1260956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586418"/>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a:t>四條畷</a:t>
            </a:r>
            <a:r>
              <a:rPr lang="ja-JP" altLang="en-US" sz="4000" dirty="0" smtClean="0"/>
              <a:t>市</a:t>
            </a:r>
            <a:r>
              <a:rPr lang="ja-JP" altLang="ja-JP" sz="4000" dirty="0"/>
              <a:t>】</a:t>
            </a:r>
            <a:endParaRPr lang="en-US" altLang="ja-JP" sz="4000" dirty="0" smtClean="0"/>
          </a:p>
          <a:p>
            <a:pPr algn="ctr">
              <a:spcBef>
                <a:spcPts val="3000"/>
              </a:spcBef>
            </a:pPr>
            <a:r>
              <a:rPr lang="ja-JP" altLang="en-US" sz="4000" dirty="0" smtClean="0"/>
              <a:t>（大阪広域水道企業団）</a:t>
            </a:r>
            <a:endParaRPr lang="ja-JP" altLang="ja-JP" sz="4000" dirty="0"/>
          </a:p>
          <a:p>
            <a:endParaRPr lang="ja-JP" altLang="ja-JP" sz="3200" dirty="0"/>
          </a:p>
          <a:p>
            <a:endParaRPr lang="en-US" altLang="ja-JP" sz="3200" dirty="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258363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3712"/>
            <a:ext cx="9368589" cy="907941"/>
          </a:xfrm>
          <a:prstGeom prst="rect">
            <a:avLst/>
          </a:prstGeom>
        </p:spPr>
        <p:txBody>
          <a:bodyPr wrap="square">
            <a:spAutoFit/>
          </a:bodyPr>
          <a:lstStyle/>
          <a:p>
            <a:pPr marL="167164" indent="-67151" algn="just"/>
            <a:r>
              <a:rPr lang="ja-JP" altLang="ja-JP" sz="2400" b="1" kern="100" dirty="0">
                <a:latin typeface="+mn-ea"/>
                <a:cs typeface="Times New Roman" panose="02020603050405020304" pitchFamily="18" charset="0"/>
              </a:rPr>
              <a:t>２　府域に</a:t>
            </a:r>
            <a:r>
              <a:rPr lang="ja-JP" altLang="ja-JP" sz="2400" b="1" kern="100" dirty="0" smtClean="0">
                <a:latin typeface="+mn-ea"/>
                <a:cs typeface="Times New Roman" panose="02020603050405020304" pitchFamily="18" charset="0"/>
              </a:rPr>
              <a:t>おける</a:t>
            </a:r>
            <a:r>
              <a:rPr lang="ja-JP" altLang="en-US" sz="2400" b="1" kern="100" dirty="0" smtClean="0">
                <a:latin typeface="+mn-ea"/>
                <a:cs typeface="Times New Roman" panose="02020603050405020304" pitchFamily="18" charset="0"/>
              </a:rPr>
              <a:t>四條畷市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状況</a:t>
            </a:r>
          </a:p>
          <a:p>
            <a:pPr marL="167164" indent="-67151" algn="just">
              <a:spcBef>
                <a:spcPts val="600"/>
              </a:spcBef>
            </a:pPr>
            <a:r>
              <a:rPr lang="ja-JP" altLang="ja-JP" sz="2400" kern="100" dirty="0">
                <a:latin typeface="+mn-ea"/>
                <a:cs typeface="Times New Roman" panose="02020603050405020304" pitchFamily="18" charset="0"/>
              </a:rPr>
              <a:t>２．１　各指標の大阪府平均との比較（</a:t>
            </a:r>
            <a:r>
              <a:rPr lang="en-US" altLang="ja-JP" sz="2400" kern="100" dirty="0">
                <a:latin typeface="+mn-ea"/>
                <a:cs typeface="Times New Roman" panose="02020603050405020304" pitchFamily="18" charset="0"/>
              </a:rPr>
              <a:t>2016</a:t>
            </a:r>
            <a:r>
              <a:rPr lang="ja-JP" altLang="ja-JP" sz="2400" kern="100" dirty="0">
                <a:latin typeface="+mn-ea"/>
                <a:cs typeface="Times New Roman" panose="02020603050405020304" pitchFamily="18" charset="0"/>
              </a:rPr>
              <a:t>年度）</a:t>
            </a:r>
          </a:p>
        </p:txBody>
      </p:sp>
      <p:graphicFrame>
        <p:nvGraphicFramePr>
          <p:cNvPr id="4" name="表 3"/>
          <p:cNvGraphicFramePr>
            <a:graphicFrameLocks noGrp="1"/>
          </p:cNvGraphicFramePr>
          <p:nvPr>
            <p:extLst>
              <p:ext uri="{D42A27DB-BD31-4B8C-83A1-F6EECF244321}">
                <p14:modId xmlns:p14="http://schemas.microsoft.com/office/powerpoint/2010/main" val="1544357298"/>
              </p:ext>
            </p:extLst>
          </p:nvPr>
        </p:nvGraphicFramePr>
        <p:xfrm>
          <a:off x="47298" y="917436"/>
          <a:ext cx="8961449" cy="5724003"/>
        </p:xfrm>
        <a:graphic>
          <a:graphicData uri="http://schemas.openxmlformats.org/drawingml/2006/table">
            <a:tbl>
              <a:tblPr firstRow="1" firstCol="1" bandRow="1">
                <a:tableStyleId>{5C22544A-7EE6-4342-B048-85BDC9FD1C3A}</a:tableStyleId>
              </a:tblPr>
              <a:tblGrid>
                <a:gridCol w="646385">
                  <a:extLst>
                    <a:ext uri="{9D8B030D-6E8A-4147-A177-3AD203B41FA5}">
                      <a16:colId xmlns:a16="http://schemas.microsoft.com/office/drawing/2014/main" val="3542442014"/>
                    </a:ext>
                  </a:extLst>
                </a:gridCol>
                <a:gridCol w="7465903">
                  <a:extLst>
                    <a:ext uri="{9D8B030D-6E8A-4147-A177-3AD203B41FA5}">
                      <a16:colId xmlns:a16="http://schemas.microsoft.com/office/drawing/2014/main" val="65978521"/>
                    </a:ext>
                  </a:extLst>
                </a:gridCol>
                <a:gridCol w="849161">
                  <a:extLst>
                    <a:ext uri="{9D8B030D-6E8A-4147-A177-3AD203B41FA5}">
                      <a16:colId xmlns:a16="http://schemas.microsoft.com/office/drawing/2014/main" val="607920381"/>
                    </a:ext>
                  </a:extLst>
                </a:gridCol>
              </a:tblGrid>
              <a:tr h="373777">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47545" marR="47545"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187255"/>
                  </a:ext>
                </a:extLst>
              </a:tr>
              <a:tr h="517467">
                <a:tc rowSpan="6">
                  <a:txBody>
                    <a:bodyPr/>
                    <a:lstStyle/>
                    <a:p>
                      <a:pPr marL="71755" marR="71755" algn="ctr">
                        <a:spcAft>
                          <a:spcPts val="0"/>
                        </a:spcAft>
                      </a:pPr>
                      <a:r>
                        <a:rPr lang="ja-JP" sz="1400" kern="100">
                          <a:effectLst/>
                          <a:latin typeface="+mn-ea"/>
                          <a:ea typeface="+mn-ea"/>
                        </a:rPr>
                        <a:t>耐震化関係</a:t>
                      </a:r>
                      <a:endParaRPr lang="ja-JP" sz="1400" kern="100">
                        <a:effectLst/>
                        <a:latin typeface="+mn-ea"/>
                        <a:ea typeface="+mn-ea"/>
                        <a:cs typeface="Times New Roman" panose="02020603050405020304" pitchFamily="18" charset="0"/>
                      </a:endParaRPr>
                    </a:p>
                  </a:txBody>
                  <a:tcPr marL="47545" marR="47545" marT="0" marB="0" vert="eaVert" anchor="ctr"/>
                </a:tc>
                <a:tc>
                  <a:txBody>
                    <a:bodyPr/>
                    <a:lstStyle/>
                    <a:p>
                      <a:pPr algn="just">
                        <a:spcAft>
                          <a:spcPts val="0"/>
                        </a:spcAft>
                      </a:pPr>
                      <a:r>
                        <a:rPr lang="ja-JP" sz="1400" kern="100" dirty="0">
                          <a:effectLst/>
                          <a:latin typeface="+mn-ea"/>
                          <a:ea typeface="+mn-ea"/>
                        </a:rPr>
                        <a:t>①全管路耐震適合率</a:t>
                      </a:r>
                    </a:p>
                    <a:p>
                      <a:pPr algn="just">
                        <a:spcAft>
                          <a:spcPts val="0"/>
                        </a:spcAft>
                      </a:pPr>
                      <a:r>
                        <a:rPr lang="ja-JP" sz="1400" kern="100" dirty="0">
                          <a:effectLst/>
                          <a:latin typeface="+mn-ea"/>
                          <a:ea typeface="+mn-ea"/>
                        </a:rPr>
                        <a:t>　管路の地震災害に対する安全性、信頼性を表す指標。高い方が望ましい。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795814872"/>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3509359"/>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6806506"/>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74789416"/>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07189290"/>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370183093"/>
                  </a:ext>
                </a:extLst>
              </a:tr>
              <a:tr h="560666">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47545" marR="47545"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5927926"/>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7567107"/>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sz="1400" kern="100" dirty="0">
                          <a:effectLst/>
                          <a:latin typeface="+mn-ea"/>
                          <a:ea typeface="+mn-ea"/>
                        </a:rPr>
                        <a:t>企業債残高の規模を表す指標。一般的には、低い方が望ましい。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8236075"/>
                  </a:ext>
                </a:extLst>
              </a:tr>
              <a:tr h="517467">
                <a:tc>
                  <a:txBody>
                    <a:bodyPr/>
                    <a:lstStyle/>
                    <a:p>
                      <a:pPr algn="just">
                        <a:spcAft>
                          <a:spcPts val="0"/>
                        </a:spcAft>
                      </a:pPr>
                      <a:r>
                        <a:rPr lang="ja-JP" sz="1400" kern="100" dirty="0">
                          <a:effectLst/>
                          <a:latin typeface="+mn-ea"/>
                          <a:ea typeface="+mn-ea"/>
                        </a:rPr>
                        <a:t>効率性</a:t>
                      </a:r>
                      <a:endParaRPr lang="ja-JP" sz="1400" kern="100" dirty="0">
                        <a:effectLst/>
                        <a:latin typeface="+mn-ea"/>
                        <a:ea typeface="+mn-ea"/>
                        <a:cs typeface="Times New Roman" panose="02020603050405020304" pitchFamily="18" charset="0"/>
                      </a:endParaRPr>
                    </a:p>
                  </a:txBody>
                  <a:tcPr marL="47545" marR="47545"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559961"/>
                  </a:ext>
                </a:extLst>
              </a:tr>
            </a:tbl>
          </a:graphicData>
        </a:graphic>
      </p:graphicFrame>
      <p:sp>
        <p:nvSpPr>
          <p:cNvPr id="6" name="テキスト ボックス 5"/>
          <p:cNvSpPr txBox="1"/>
          <p:nvPr/>
        </p:nvSpPr>
        <p:spPr>
          <a:xfrm>
            <a:off x="2908295" y="6608762"/>
            <a:ext cx="5551520"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7" name="テキスト ボックス 1"/>
          <p:cNvSpPr txBox="1"/>
          <p:nvPr/>
        </p:nvSpPr>
        <p:spPr>
          <a:xfrm>
            <a:off x="7286555" y="87544"/>
            <a:ext cx="2060621" cy="780276"/>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7131268" y="6564700"/>
            <a:ext cx="2057400" cy="365125"/>
          </a:xfrm>
        </p:spPr>
        <p:txBody>
          <a:bodyPr/>
          <a:lstStyle/>
          <a:p>
            <a:fld id="{6006E7AC-397C-46DB-B16C-C18B8E404D27}" type="slidenum">
              <a:rPr kumimoji="1" lang="ja-JP" altLang="en-US" smtClean="0"/>
              <a:t>10</a:t>
            </a:fld>
            <a:endParaRPr kumimoji="1" lang="ja-JP" altLang="en-US" dirty="0"/>
          </a:p>
        </p:txBody>
      </p:sp>
    </p:spTree>
    <p:extLst>
      <p:ext uri="{BB962C8B-B14F-4D97-AF65-F5344CB8AC3E}">
        <p14:creationId xmlns:p14="http://schemas.microsoft.com/office/powerpoint/2010/main" val="143040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68968"/>
            <a:ext cx="8987498" cy="1600438"/>
          </a:xfrm>
          <a:prstGeom prst="rect">
            <a:avLst/>
          </a:prstGeom>
        </p:spPr>
        <p:txBody>
          <a:bodyPr wrap="square">
            <a:spAutoFit/>
          </a:bodyPr>
          <a:lstStyle/>
          <a:p>
            <a:pPr marL="167164" indent="-67151" algn="just"/>
            <a:r>
              <a:rPr lang="ja-JP" altLang="ja-JP" sz="2400" b="1" kern="100" dirty="0">
                <a:latin typeface="+mn-ea"/>
                <a:cs typeface="Times New Roman" panose="02020603050405020304" pitchFamily="18" charset="0"/>
              </a:rPr>
              <a:t>２．２　府域に</a:t>
            </a:r>
            <a:r>
              <a:rPr lang="ja-JP" altLang="ja-JP" sz="2400" b="1" kern="100" dirty="0" smtClean="0">
                <a:latin typeface="+mn-ea"/>
                <a:cs typeface="Times New Roman" panose="02020603050405020304" pitchFamily="18" charset="0"/>
              </a:rPr>
              <a:t>おける</a:t>
            </a:r>
            <a:r>
              <a:rPr lang="ja-JP" altLang="en-US" sz="2400" b="1" kern="100" dirty="0" smtClean="0">
                <a:latin typeface="+mn-ea"/>
                <a:cs typeface="Times New Roman" panose="02020603050405020304" pitchFamily="18" charset="0"/>
              </a:rPr>
              <a:t>四條畷市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状況（</a:t>
            </a:r>
            <a:r>
              <a:rPr lang="en-US" altLang="ja-JP" sz="2400" b="1" kern="100" dirty="0">
                <a:latin typeface="+mn-ea"/>
                <a:cs typeface="Times New Roman" panose="02020603050405020304" pitchFamily="18" charset="0"/>
              </a:rPr>
              <a:t>2016</a:t>
            </a:r>
            <a:r>
              <a:rPr lang="ja-JP" altLang="ja-JP" sz="2400" b="1" kern="100" dirty="0">
                <a:latin typeface="+mn-ea"/>
                <a:cs typeface="Times New Roman" panose="02020603050405020304" pitchFamily="18" charset="0"/>
              </a:rPr>
              <a:t>年度）</a:t>
            </a:r>
            <a:endParaRPr lang="ja-JP" altLang="ja-JP" sz="2400" kern="100" dirty="0">
              <a:latin typeface="+mn-ea"/>
              <a:cs typeface="Times New Roman" panose="02020603050405020304" pitchFamily="18" charset="0"/>
            </a:endParaRPr>
          </a:p>
          <a:p>
            <a:pPr algn="just"/>
            <a:endParaRPr lang="en-US" altLang="ja-JP" kern="100" dirty="0" smtClean="0">
              <a:latin typeface="+mn-ea"/>
              <a:cs typeface="Times New Roman" panose="02020603050405020304" pitchFamily="18" charset="0"/>
            </a:endParaRPr>
          </a:p>
          <a:p>
            <a:pPr algn="just"/>
            <a:r>
              <a:rPr lang="ja-JP" altLang="ja-JP" sz="2000" b="1" kern="100" dirty="0" smtClean="0">
                <a:latin typeface="+mn-ea"/>
                <a:cs typeface="Times New Roman" panose="02020603050405020304" pitchFamily="18" charset="0"/>
              </a:rPr>
              <a:t>①</a:t>
            </a:r>
            <a:r>
              <a:rPr lang="ja-JP" altLang="ja-JP" sz="2000" b="1" kern="100" dirty="0">
                <a:latin typeface="+mn-ea"/>
                <a:cs typeface="Times New Roman" panose="02020603050405020304" pitchFamily="18" charset="0"/>
              </a:rPr>
              <a:t>全管路耐震適合率</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67628" algn="just"/>
            <a:endParaRPr lang="en-US" altLang="ja-JP" kern="100" dirty="0" smtClean="0">
              <a:latin typeface="+mn-ea"/>
              <a:cs typeface="Times New Roman" panose="02020603050405020304" pitchFamily="18" charset="0"/>
            </a:endParaRPr>
          </a:p>
          <a:p>
            <a:pPr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全管路の耐震</a:t>
            </a:r>
            <a:r>
              <a:rPr lang="ja-JP" altLang="ja-JP" kern="100" dirty="0" smtClean="0">
                <a:latin typeface="+mn-ea"/>
                <a:cs typeface="Times New Roman" panose="02020603050405020304" pitchFamily="18" charset="0"/>
              </a:rPr>
              <a:t>適合率</a:t>
            </a:r>
            <a:r>
              <a:rPr lang="en-US" altLang="ja-JP" kern="100" dirty="0" smtClean="0">
                <a:latin typeface="+mn-ea"/>
                <a:cs typeface="Times New Roman" panose="02020603050405020304" pitchFamily="18" charset="0"/>
              </a:rPr>
              <a:t>11.9%</a:t>
            </a:r>
            <a:r>
              <a:rPr lang="ja-JP" altLang="ja-JP" kern="100" dirty="0">
                <a:latin typeface="+mn-ea"/>
                <a:cs typeface="Times New Roman" panose="02020603050405020304" pitchFamily="18" charset="0"/>
              </a:rPr>
              <a:t>であり、府平均</a:t>
            </a:r>
            <a:r>
              <a:rPr lang="en-US" altLang="ja-JP" kern="100" dirty="0" smtClean="0">
                <a:latin typeface="+mn-ea"/>
                <a:cs typeface="Times New Roman" panose="02020603050405020304" pitchFamily="18" charset="0"/>
              </a:rPr>
              <a:t>25.6%</a:t>
            </a:r>
            <a:r>
              <a:rPr lang="ja-JP" altLang="ja-JP" kern="100" dirty="0" smtClean="0">
                <a:latin typeface="+mn-ea"/>
                <a:cs typeface="Times New Roman" panose="02020603050405020304" pitchFamily="18" charset="0"/>
              </a:rPr>
              <a:t>を</a:t>
            </a:r>
            <a:r>
              <a:rPr lang="ja-JP" altLang="en-US" kern="100" dirty="0">
                <a:latin typeface="+mn-ea"/>
                <a:cs typeface="Times New Roman" panose="02020603050405020304" pitchFamily="18" charset="0"/>
              </a:rPr>
              <a:t>下</a:t>
            </a:r>
            <a:r>
              <a:rPr lang="ja-JP" altLang="ja-JP" kern="100" dirty="0" smtClean="0">
                <a:latin typeface="+mn-ea"/>
                <a:cs typeface="Times New Roman" panose="02020603050405020304" pitchFamily="18" charset="0"/>
              </a:rPr>
              <a:t>回ってい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11</a:t>
            </a:fld>
            <a:endParaRPr kumimoji="1" lang="ja-JP" altLang="en-US"/>
          </a:p>
        </p:txBody>
      </p:sp>
      <p:pic>
        <p:nvPicPr>
          <p:cNvPr id="4" name="図 3"/>
          <p:cNvPicPr>
            <a:picLocks noChangeAspect="1"/>
          </p:cNvPicPr>
          <p:nvPr/>
        </p:nvPicPr>
        <p:blipFill>
          <a:blip r:embed="rId2"/>
          <a:stretch>
            <a:fillRect/>
          </a:stretch>
        </p:blipFill>
        <p:spPr>
          <a:xfrm>
            <a:off x="169504" y="2773726"/>
            <a:ext cx="8434800" cy="3689722"/>
          </a:xfrm>
          <a:prstGeom prst="rect">
            <a:avLst/>
          </a:prstGeom>
        </p:spPr>
      </p:pic>
      <p:sp>
        <p:nvSpPr>
          <p:cNvPr id="5" name="テキスト ボックス 2"/>
          <p:cNvSpPr txBox="1">
            <a:spLocks noChangeArrowheads="1"/>
          </p:cNvSpPr>
          <p:nvPr/>
        </p:nvSpPr>
        <p:spPr bwMode="auto">
          <a:xfrm>
            <a:off x="8243837" y="4124223"/>
            <a:ext cx="77251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39558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05740"/>
            <a:ext cx="9015663" cy="1231106"/>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②基幹管路耐震適合率</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endParaRPr lang="ja-JP" altLang="ja-JP" kern="100" dirty="0">
              <a:latin typeface="+mn-ea"/>
              <a:cs typeface="Times New Roman" panose="02020603050405020304" pitchFamily="18" charset="0"/>
            </a:endParaRPr>
          </a:p>
          <a:p>
            <a:pPr indent="67628" algn="just"/>
            <a:r>
              <a:rPr lang="ja-JP" altLang="ja-JP" kern="100" dirty="0">
                <a:latin typeface="+mn-ea"/>
                <a:cs typeface="Times New Roman" panose="02020603050405020304" pitchFamily="18" charset="0"/>
              </a:rPr>
              <a:t>・基幹管路の耐震適合率</a:t>
            </a:r>
            <a:r>
              <a:rPr lang="ja-JP" altLang="ja-JP" kern="100" dirty="0" smtClean="0">
                <a:latin typeface="+mn-ea"/>
                <a:cs typeface="Times New Roman" panose="02020603050405020304" pitchFamily="18" charset="0"/>
              </a:rPr>
              <a:t>は</a:t>
            </a:r>
            <a:r>
              <a:rPr lang="en-US" altLang="ja-JP" kern="100" dirty="0" smtClean="0">
                <a:latin typeface="+mn-ea"/>
                <a:cs typeface="Times New Roman" panose="02020603050405020304" pitchFamily="18" charset="0"/>
              </a:rPr>
              <a:t>71.7%</a:t>
            </a:r>
            <a:r>
              <a:rPr lang="ja-JP" altLang="ja-JP" kern="100" dirty="0">
                <a:latin typeface="+mn-ea"/>
                <a:cs typeface="Times New Roman" panose="02020603050405020304" pitchFamily="18" charset="0"/>
              </a:rPr>
              <a:t>であり、府平均</a:t>
            </a:r>
            <a:r>
              <a:rPr lang="en-US" altLang="ja-JP" kern="100" smtClean="0">
                <a:latin typeface="+mn-ea"/>
                <a:cs typeface="Times New Roman" panose="02020603050405020304" pitchFamily="18" charset="0"/>
              </a:rPr>
              <a:t>41.1%</a:t>
            </a:r>
            <a:r>
              <a:rPr lang="ja-JP" altLang="ja-JP" kern="100" dirty="0" smtClean="0">
                <a:latin typeface="+mn-ea"/>
                <a:cs typeface="Times New Roman" panose="02020603050405020304" pitchFamily="18" charset="0"/>
              </a:rPr>
              <a:t>を</a:t>
            </a:r>
            <a:r>
              <a:rPr lang="ja-JP" altLang="en-US" kern="100" dirty="0" smtClean="0">
                <a:latin typeface="+mn-ea"/>
                <a:cs typeface="Times New Roman" panose="02020603050405020304" pitchFamily="18" charset="0"/>
              </a:rPr>
              <a:t>上</a:t>
            </a:r>
            <a:r>
              <a:rPr lang="ja-JP" altLang="ja-JP" kern="100" dirty="0" smtClean="0">
                <a:latin typeface="+mn-ea"/>
                <a:cs typeface="Times New Roman" panose="02020603050405020304" pitchFamily="18" charset="0"/>
              </a:rPr>
              <a:t>回</a:t>
            </a:r>
            <a:r>
              <a:rPr lang="ja-JP" altLang="en-US" kern="100" dirty="0" smtClean="0">
                <a:latin typeface="+mn-ea"/>
                <a:cs typeface="Times New Roman" panose="02020603050405020304" pitchFamily="18" charset="0"/>
              </a:rPr>
              <a:t>っています</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indent="67628" algn="just"/>
            <a:r>
              <a:rPr lang="ja-JP" altLang="en-US" dirty="0" smtClean="0">
                <a:latin typeface="+mn-ea"/>
              </a:rPr>
              <a:t>（</a:t>
            </a:r>
            <a:r>
              <a:rPr lang="en-US" altLang="ja-JP" dirty="0">
                <a:latin typeface="+mn-ea"/>
              </a:rPr>
              <a:t>43</a:t>
            </a:r>
            <a:r>
              <a:rPr lang="ja-JP" altLang="en-US" dirty="0" smtClean="0">
                <a:latin typeface="+mn-ea"/>
              </a:rPr>
              <a:t>事業体中</a:t>
            </a:r>
            <a:r>
              <a:rPr lang="en-US" altLang="ja-JP" dirty="0">
                <a:latin typeface="+mn-ea"/>
              </a:rPr>
              <a:t>5</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12</a:t>
            </a:fld>
            <a:endParaRPr kumimoji="1" lang="ja-JP" altLang="en-US"/>
          </a:p>
        </p:txBody>
      </p:sp>
      <p:pic>
        <p:nvPicPr>
          <p:cNvPr id="7" name="図 6"/>
          <p:cNvPicPr>
            <a:picLocks noChangeAspect="1"/>
          </p:cNvPicPr>
          <p:nvPr/>
        </p:nvPicPr>
        <p:blipFill>
          <a:blip r:embed="rId2"/>
          <a:stretch>
            <a:fillRect/>
          </a:stretch>
        </p:blipFill>
        <p:spPr>
          <a:xfrm>
            <a:off x="290431" y="2547902"/>
            <a:ext cx="8434800" cy="3678152"/>
          </a:xfrm>
          <a:prstGeom prst="rect">
            <a:avLst/>
          </a:prstGeom>
        </p:spPr>
      </p:pic>
      <p:sp>
        <p:nvSpPr>
          <p:cNvPr id="4" name="テキスト ボックス 2"/>
          <p:cNvSpPr txBox="1">
            <a:spLocks noChangeArrowheads="1"/>
          </p:cNvSpPr>
          <p:nvPr/>
        </p:nvSpPr>
        <p:spPr bwMode="auto">
          <a:xfrm>
            <a:off x="8349351" y="3917843"/>
            <a:ext cx="751759"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5" name="テキスト ボックス 2"/>
          <p:cNvSpPr txBox="1">
            <a:spLocks noChangeArrowheads="1"/>
          </p:cNvSpPr>
          <p:nvPr/>
        </p:nvSpPr>
        <p:spPr bwMode="auto">
          <a:xfrm>
            <a:off x="8299924" y="4299993"/>
            <a:ext cx="1011974"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88253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51858" y="2256397"/>
            <a:ext cx="8465777" cy="3672000"/>
          </a:xfrm>
          <a:prstGeom prst="rect">
            <a:avLst/>
          </a:prstGeom>
        </p:spPr>
      </p:pic>
      <p:sp>
        <p:nvSpPr>
          <p:cNvPr id="2" name="正方形/長方形 1"/>
          <p:cNvSpPr/>
          <p:nvPr/>
        </p:nvSpPr>
        <p:spPr>
          <a:xfrm>
            <a:off x="113758" y="112686"/>
            <a:ext cx="9030241" cy="1323439"/>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③老朽管率</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endParaRPr lang="ja-JP" altLang="ja-JP" sz="2400" kern="100" dirty="0">
              <a:latin typeface="+mn-ea"/>
              <a:cs typeface="Times New Roman" panose="02020603050405020304" pitchFamily="18" charset="0"/>
            </a:endParaRPr>
          </a:p>
          <a:p>
            <a:pPr indent="67628" algn="just"/>
            <a:r>
              <a:rPr lang="ja-JP" altLang="ja-JP" kern="100" dirty="0">
                <a:latin typeface="+mn-ea"/>
                <a:cs typeface="Times New Roman" panose="02020603050405020304" pitchFamily="18" charset="0"/>
              </a:rPr>
              <a:t>・老朽管率</a:t>
            </a:r>
            <a:r>
              <a:rPr lang="ja-JP" altLang="ja-JP" kern="100" dirty="0" smtClean="0">
                <a:latin typeface="+mn-ea"/>
                <a:cs typeface="Times New Roman" panose="02020603050405020304" pitchFamily="18" charset="0"/>
              </a:rPr>
              <a:t>は</a:t>
            </a:r>
            <a:r>
              <a:rPr lang="en-US" altLang="ja-JP" kern="100" dirty="0" smtClean="0">
                <a:latin typeface="+mn-ea"/>
                <a:cs typeface="Times New Roman" panose="02020603050405020304" pitchFamily="18" charset="0"/>
              </a:rPr>
              <a:t>12.2%</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28.6%</a:t>
            </a:r>
            <a:r>
              <a:rPr lang="ja-JP" altLang="ja-JP" kern="100" dirty="0">
                <a:latin typeface="+mn-ea"/>
                <a:cs typeface="Times New Roman" panose="02020603050405020304" pitchFamily="18" charset="0"/>
              </a:rPr>
              <a:t>を</a:t>
            </a:r>
            <a:r>
              <a:rPr lang="ja-JP" altLang="ja-JP" kern="100" dirty="0" smtClean="0">
                <a:latin typeface="+mn-ea"/>
                <a:cs typeface="Times New Roman" panose="02020603050405020304" pitchFamily="18" charset="0"/>
              </a:rPr>
              <a:t>下回</a:t>
            </a:r>
            <a:r>
              <a:rPr lang="ja-JP" altLang="en-US" kern="100" dirty="0" smtClean="0">
                <a:latin typeface="+mn-ea"/>
                <a:cs typeface="Times New Roman" panose="02020603050405020304" pitchFamily="18" charset="0"/>
              </a:rPr>
              <a:t>っています</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indent="67628" algn="just"/>
            <a:r>
              <a:rPr lang="ja-JP" altLang="en-US" dirty="0" smtClean="0">
                <a:latin typeface="+mn-ea"/>
              </a:rPr>
              <a:t>（</a:t>
            </a:r>
            <a:r>
              <a:rPr lang="en-US" altLang="ja-JP" dirty="0">
                <a:latin typeface="+mn-ea"/>
              </a:rPr>
              <a:t>43</a:t>
            </a:r>
            <a:r>
              <a:rPr lang="ja-JP" altLang="en-US" dirty="0" smtClean="0">
                <a:latin typeface="+mn-ea"/>
              </a:rPr>
              <a:t>事業体中</a:t>
            </a:r>
            <a:r>
              <a:rPr lang="en-US" altLang="ja-JP" dirty="0">
                <a:latin typeface="+mn-ea"/>
              </a:rPr>
              <a:t>40</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13</a:t>
            </a:fld>
            <a:endParaRPr kumimoji="1" lang="ja-JP" altLang="en-US"/>
          </a:p>
        </p:txBody>
      </p:sp>
      <p:sp>
        <p:nvSpPr>
          <p:cNvPr id="4" name="テキスト ボックス 2"/>
          <p:cNvSpPr txBox="1">
            <a:spLocks noChangeArrowheads="1"/>
          </p:cNvSpPr>
          <p:nvPr/>
        </p:nvSpPr>
        <p:spPr bwMode="auto">
          <a:xfrm>
            <a:off x="8345497" y="3990797"/>
            <a:ext cx="922071"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5" name="テキスト ボックス 2"/>
          <p:cNvSpPr txBox="1">
            <a:spLocks noChangeArrowheads="1"/>
          </p:cNvSpPr>
          <p:nvPr/>
        </p:nvSpPr>
        <p:spPr bwMode="auto">
          <a:xfrm>
            <a:off x="8422425" y="3528733"/>
            <a:ext cx="721575"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033451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81015" y="2357954"/>
            <a:ext cx="8433841" cy="3664800"/>
          </a:xfrm>
          <a:prstGeom prst="rect">
            <a:avLst/>
          </a:prstGeom>
        </p:spPr>
      </p:pic>
      <p:sp>
        <p:nvSpPr>
          <p:cNvPr id="2" name="正方形/長方形 1"/>
          <p:cNvSpPr/>
          <p:nvPr/>
        </p:nvSpPr>
        <p:spPr>
          <a:xfrm>
            <a:off x="0" y="208548"/>
            <a:ext cx="8188573" cy="954107"/>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④管路更新率</a:t>
            </a:r>
            <a:r>
              <a:rPr lang="ja-JP" altLang="ja-JP" sz="2000" b="1" kern="0" dirty="0">
                <a:latin typeface="+mn-ea"/>
                <a:cs typeface="Times New Roman" panose="02020603050405020304" pitchFamily="18" charset="0"/>
              </a:rPr>
              <a:t>（市町村経営比較分析表より）</a:t>
            </a:r>
            <a:endParaRPr lang="ja-JP" altLang="ja-JP" sz="2000" b="1" kern="100" dirty="0">
              <a:latin typeface="+mn-ea"/>
              <a:cs typeface="Times New Roman" panose="02020603050405020304" pitchFamily="18" charset="0"/>
            </a:endParaRPr>
          </a:p>
          <a:p>
            <a:pPr indent="135255" algn="just"/>
            <a:endParaRPr lang="en-US" altLang="ja-JP" kern="100" dirty="0" smtClean="0">
              <a:latin typeface="+mn-ea"/>
              <a:cs typeface="Times New Roman" panose="02020603050405020304" pitchFamily="18" charset="0"/>
            </a:endParaRPr>
          </a:p>
          <a:p>
            <a:pPr indent="135255"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管路更新率</a:t>
            </a:r>
            <a:r>
              <a:rPr lang="ja-JP" altLang="ja-JP" kern="100" dirty="0" smtClean="0">
                <a:latin typeface="+mn-ea"/>
                <a:cs typeface="Times New Roman" panose="02020603050405020304" pitchFamily="18" charset="0"/>
              </a:rPr>
              <a:t>は</a:t>
            </a:r>
            <a:r>
              <a:rPr lang="en-US" altLang="ja-JP" kern="100" dirty="0" smtClean="0">
                <a:latin typeface="+mn-ea"/>
                <a:cs typeface="Times New Roman" panose="02020603050405020304" pitchFamily="18" charset="0"/>
              </a:rPr>
              <a:t>0.25%</a:t>
            </a:r>
            <a:r>
              <a:rPr lang="ja-JP" altLang="ja-JP" kern="100" dirty="0">
                <a:latin typeface="+mn-ea"/>
                <a:cs typeface="Times New Roman" panose="02020603050405020304" pitchFamily="18" charset="0"/>
              </a:rPr>
              <a:t>であり、府平均</a:t>
            </a:r>
            <a:r>
              <a:rPr lang="en-US" altLang="ja-JP" kern="100" smtClean="0">
                <a:latin typeface="+mn-ea"/>
                <a:cs typeface="Times New Roman" panose="02020603050405020304" pitchFamily="18" charset="0"/>
              </a:rPr>
              <a:t>0.82</a:t>
            </a:r>
            <a:r>
              <a:rPr lang="ja-JP" altLang="ja-JP" kern="100" smtClean="0">
                <a:latin typeface="+mn-ea"/>
                <a:cs typeface="Times New Roman" panose="02020603050405020304" pitchFamily="18" charset="0"/>
              </a:rPr>
              <a:t>％</a:t>
            </a:r>
            <a:r>
              <a:rPr lang="ja-JP" altLang="ja-JP" kern="100" dirty="0" smtClean="0">
                <a:latin typeface="+mn-ea"/>
                <a:cs typeface="Times New Roman" panose="02020603050405020304" pitchFamily="18" charset="0"/>
              </a:rPr>
              <a:t>を</a:t>
            </a:r>
            <a:r>
              <a:rPr lang="ja-JP" altLang="en-US" kern="100" dirty="0">
                <a:latin typeface="+mn-ea"/>
                <a:cs typeface="Times New Roman" panose="02020603050405020304" pitchFamily="18" charset="0"/>
              </a:rPr>
              <a:t>下</a:t>
            </a:r>
            <a:r>
              <a:rPr lang="ja-JP" altLang="ja-JP" kern="100" dirty="0" smtClean="0">
                <a:latin typeface="+mn-ea"/>
                <a:cs typeface="Times New Roman" panose="02020603050405020304" pitchFamily="18" charset="0"/>
              </a:rPr>
              <a:t>回ってい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6006E7AC-397C-46DB-B16C-C18B8E404D27}" type="slidenum">
              <a:rPr kumimoji="1" lang="ja-JP" altLang="en-US" smtClean="0"/>
              <a:t>14</a:t>
            </a:fld>
            <a:endParaRPr kumimoji="1" lang="ja-JP" altLang="en-US"/>
          </a:p>
        </p:txBody>
      </p:sp>
      <p:sp>
        <p:nvSpPr>
          <p:cNvPr id="6" name="テキスト ボックス 2"/>
          <p:cNvSpPr txBox="1">
            <a:spLocks noChangeArrowheads="1"/>
          </p:cNvSpPr>
          <p:nvPr/>
        </p:nvSpPr>
        <p:spPr bwMode="auto">
          <a:xfrm>
            <a:off x="8430328" y="4048008"/>
            <a:ext cx="775456"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25225" y="4387748"/>
            <a:ext cx="991769"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736975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04867" y="2295533"/>
            <a:ext cx="8405317" cy="3600000"/>
          </a:xfrm>
          <a:prstGeom prst="rect">
            <a:avLst/>
          </a:prstGeom>
        </p:spPr>
      </p:pic>
      <p:sp>
        <p:nvSpPr>
          <p:cNvPr id="2" name="正方形/長方形 1"/>
          <p:cNvSpPr/>
          <p:nvPr/>
        </p:nvSpPr>
        <p:spPr>
          <a:xfrm>
            <a:off x="29981" y="282425"/>
            <a:ext cx="8114053" cy="954107"/>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⑤浄水場耐震化率</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135255" algn="just"/>
            <a:endParaRPr lang="en-US" altLang="ja-JP" kern="100" dirty="0" smtClean="0">
              <a:latin typeface="+mn-ea"/>
              <a:cs typeface="Times New Roman" panose="02020603050405020304" pitchFamily="18" charset="0"/>
            </a:endParaRPr>
          </a:p>
          <a:p>
            <a:pPr indent="135255"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浄水場の耐震化率は</a:t>
            </a:r>
            <a:r>
              <a:rPr lang="en-US" altLang="ja-JP" kern="100" dirty="0">
                <a:latin typeface="+mn-ea"/>
                <a:cs typeface="Times New Roman" panose="02020603050405020304" pitchFamily="18" charset="0"/>
              </a:rPr>
              <a:t>0%</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endParaRPr lang="ja-JP" altLang="ja-JP"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15</a:t>
            </a:fld>
            <a:endParaRPr kumimoji="1" lang="ja-JP" altLang="en-US"/>
          </a:p>
        </p:txBody>
      </p:sp>
      <p:sp>
        <p:nvSpPr>
          <p:cNvPr id="4" name="テキスト ボックス 2"/>
          <p:cNvSpPr txBox="1">
            <a:spLocks noChangeAspect="1" noChangeArrowheads="1"/>
          </p:cNvSpPr>
          <p:nvPr/>
        </p:nvSpPr>
        <p:spPr bwMode="auto">
          <a:xfrm>
            <a:off x="8066275" y="4415756"/>
            <a:ext cx="115402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a:solidFill>
                  <a:srgbClr val="FF0000"/>
                </a:solidFill>
                <a:latin typeface="+mn-ea"/>
                <a:cs typeface="Times New Roman" panose="02020603050405020304" pitchFamily="18" charset="0"/>
              </a:rPr>
              <a:t>府平均</a:t>
            </a:r>
            <a:endParaRPr lang="ja-JP" altLang="en-US" sz="1400" kern="100">
              <a:latin typeface="+mn-ea"/>
              <a:cs typeface="Times New Roman" panose="02020603050405020304" pitchFamily="18" charset="0"/>
            </a:endParaRPr>
          </a:p>
        </p:txBody>
      </p:sp>
      <p:sp>
        <p:nvSpPr>
          <p:cNvPr id="5" name="テキスト ボックス 2"/>
          <p:cNvSpPr txBox="1">
            <a:spLocks noChangeAspect="1" noChangeArrowheads="1"/>
          </p:cNvSpPr>
          <p:nvPr/>
        </p:nvSpPr>
        <p:spPr bwMode="auto">
          <a:xfrm>
            <a:off x="7989980" y="3878579"/>
            <a:ext cx="115402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067906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97754" y="2467235"/>
            <a:ext cx="8486934" cy="3672000"/>
          </a:xfrm>
          <a:prstGeom prst="rect">
            <a:avLst/>
          </a:prstGeom>
        </p:spPr>
      </p:pic>
      <p:sp>
        <p:nvSpPr>
          <p:cNvPr id="2" name="正方形/長方形 1"/>
          <p:cNvSpPr/>
          <p:nvPr/>
        </p:nvSpPr>
        <p:spPr>
          <a:xfrm>
            <a:off x="17631" y="320841"/>
            <a:ext cx="8795293" cy="954107"/>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⑥配水池耐震化率</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35255" algn="just"/>
            <a:endParaRPr lang="ja-JP" altLang="ja-JP" kern="100" dirty="0">
              <a:latin typeface="+mn-ea"/>
              <a:cs typeface="Times New Roman" panose="02020603050405020304" pitchFamily="18" charset="0"/>
            </a:endParaRPr>
          </a:p>
          <a:p>
            <a:pPr indent="135255" algn="just"/>
            <a:r>
              <a:rPr lang="ja-JP" altLang="ja-JP" kern="100" dirty="0">
                <a:latin typeface="+mn-ea"/>
                <a:cs typeface="Times New Roman" panose="02020603050405020304" pitchFamily="18" charset="0"/>
              </a:rPr>
              <a:t>・配水池の耐震化率</a:t>
            </a:r>
            <a:r>
              <a:rPr lang="ja-JP" altLang="ja-JP" kern="100" dirty="0" smtClean="0">
                <a:latin typeface="+mn-ea"/>
                <a:cs typeface="Times New Roman" panose="02020603050405020304" pitchFamily="18" charset="0"/>
              </a:rPr>
              <a:t>は</a:t>
            </a:r>
            <a:r>
              <a:rPr lang="en-US" altLang="ja-JP" kern="100" dirty="0" smtClean="0">
                <a:latin typeface="+mn-ea"/>
                <a:cs typeface="Times New Roman" panose="02020603050405020304" pitchFamily="18" charset="0"/>
              </a:rPr>
              <a:t>1.5%</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48.0%</a:t>
            </a:r>
            <a:r>
              <a:rPr lang="ja-JP" altLang="ja-JP" kern="100" dirty="0" smtClean="0">
                <a:latin typeface="+mn-ea"/>
                <a:cs typeface="Times New Roman" panose="02020603050405020304" pitchFamily="18" charset="0"/>
              </a:rPr>
              <a:t>を</a:t>
            </a:r>
            <a:r>
              <a:rPr lang="ja-JP" altLang="en-US" kern="100" dirty="0" smtClean="0">
                <a:latin typeface="+mn-ea"/>
                <a:cs typeface="Times New Roman" panose="02020603050405020304" pitchFamily="18" charset="0"/>
              </a:rPr>
              <a:t>下</a:t>
            </a:r>
            <a:r>
              <a:rPr lang="ja-JP" altLang="ja-JP" kern="100" dirty="0" smtClean="0">
                <a:latin typeface="+mn-ea"/>
                <a:cs typeface="Times New Roman" panose="02020603050405020304" pitchFamily="18" charset="0"/>
              </a:rPr>
              <a:t>回ってい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16</a:t>
            </a:fld>
            <a:endParaRPr kumimoji="1" lang="ja-JP" altLang="en-US"/>
          </a:p>
        </p:txBody>
      </p:sp>
      <p:sp>
        <p:nvSpPr>
          <p:cNvPr id="5" name="テキスト ボックス 2"/>
          <p:cNvSpPr txBox="1">
            <a:spLocks noChangeArrowheads="1"/>
          </p:cNvSpPr>
          <p:nvPr/>
        </p:nvSpPr>
        <p:spPr bwMode="auto">
          <a:xfrm>
            <a:off x="8290854" y="3598503"/>
            <a:ext cx="1428716"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4" name="テキスト ボックス 2"/>
          <p:cNvSpPr txBox="1">
            <a:spLocks noChangeArrowheads="1"/>
          </p:cNvSpPr>
          <p:nvPr/>
        </p:nvSpPr>
        <p:spPr bwMode="auto">
          <a:xfrm>
            <a:off x="8335585" y="3995935"/>
            <a:ext cx="1428716"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3199685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0232"/>
            <a:ext cx="9718969" cy="1508105"/>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⑦給水原価</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35255" algn="just"/>
            <a:endParaRPr lang="ja-JP" altLang="ja-JP" kern="100" dirty="0">
              <a:latin typeface="+mn-ea"/>
              <a:cs typeface="Times New Roman" panose="02020603050405020304" pitchFamily="18" charset="0"/>
            </a:endParaRPr>
          </a:p>
          <a:p>
            <a:pPr indent="135255" algn="just"/>
            <a:r>
              <a:rPr lang="ja-JP" altLang="ja-JP" kern="100" dirty="0">
                <a:latin typeface="+mn-ea"/>
                <a:cs typeface="Times New Roman" panose="02020603050405020304" pitchFamily="18" charset="0"/>
              </a:rPr>
              <a:t>・給水原価</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177.1</a:t>
            </a:r>
            <a:r>
              <a:rPr lang="ja-JP" altLang="ja-JP" kern="100" dirty="0" smtClean="0">
                <a:latin typeface="+mn-ea"/>
                <a:cs typeface="Times New Roman" panose="02020603050405020304" pitchFamily="18" charset="0"/>
              </a:rPr>
              <a:t>円</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170.8</a:t>
            </a:r>
            <a:r>
              <a:rPr lang="ja-JP" altLang="ja-JP" kern="100" dirty="0">
                <a:latin typeface="+mn-ea"/>
                <a:cs typeface="Times New Roman" panose="02020603050405020304" pitchFamily="18" charset="0"/>
              </a:rPr>
              <a:t>円</a:t>
            </a:r>
            <a:r>
              <a:rPr lang="ja-JP" altLang="ja-JP" kern="100" dirty="0" smtClean="0">
                <a:latin typeface="+mn-ea"/>
                <a:cs typeface="Times New Roman" panose="02020603050405020304" pitchFamily="18" charset="0"/>
              </a:rPr>
              <a:t>を</a:t>
            </a:r>
            <a:r>
              <a:rPr lang="ja-JP" altLang="en-US" kern="100" dirty="0" smtClean="0">
                <a:latin typeface="+mn-ea"/>
                <a:cs typeface="Times New Roman" panose="02020603050405020304" pitchFamily="18" charset="0"/>
              </a:rPr>
              <a:t>上</a:t>
            </a:r>
            <a:r>
              <a:rPr lang="ja-JP" altLang="ja-JP" kern="100" dirty="0" smtClean="0">
                <a:latin typeface="+mn-ea"/>
                <a:cs typeface="Times New Roman" panose="02020603050405020304" pitchFamily="18" charset="0"/>
              </a:rPr>
              <a:t>回</a:t>
            </a:r>
            <a:r>
              <a:rPr lang="ja-JP" altLang="en-US" kern="100" dirty="0" smtClean="0">
                <a:latin typeface="+mn-ea"/>
                <a:cs typeface="Times New Roman" panose="02020603050405020304" pitchFamily="18" charset="0"/>
              </a:rPr>
              <a:t>っていま</a:t>
            </a:r>
            <a:r>
              <a:rPr lang="ja-JP" altLang="en-US" kern="100" dirty="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endParaRPr lang="en-US" altLang="ja-JP" kern="100" smtClean="0">
              <a:latin typeface="+mn-ea"/>
              <a:cs typeface="Times New Roman" panose="02020603050405020304" pitchFamily="18" charset="0"/>
            </a:endParaRPr>
          </a:p>
          <a:p>
            <a:pPr indent="135255" algn="just"/>
            <a:r>
              <a:rPr lang="ja-JP" altLang="en-US" smtClean="0">
                <a:latin typeface="+mn-ea"/>
              </a:rPr>
              <a:t>（</a:t>
            </a:r>
            <a:r>
              <a:rPr lang="en-US" altLang="ja-JP" dirty="0">
                <a:latin typeface="+mn-ea"/>
              </a:rPr>
              <a:t>43</a:t>
            </a:r>
            <a:r>
              <a:rPr lang="ja-JP" altLang="en-US" dirty="0">
                <a:latin typeface="+mn-ea"/>
              </a:rPr>
              <a:t>事業体中</a:t>
            </a:r>
            <a:r>
              <a:rPr lang="en-US" altLang="ja-JP" dirty="0" smtClean="0">
                <a:latin typeface="+mn-ea"/>
              </a:rPr>
              <a:t>34</a:t>
            </a:r>
            <a:r>
              <a:rPr lang="ja-JP" altLang="en-US" dirty="0" smtClean="0">
                <a:latin typeface="+mn-ea"/>
              </a:rPr>
              <a:t>番目</a:t>
            </a:r>
            <a:r>
              <a:rPr lang="en-US" altLang="ja-JP" dirty="0" smtClean="0">
                <a:latin typeface="+mn-ea"/>
              </a:rPr>
              <a:t>/</a:t>
            </a:r>
            <a:r>
              <a:rPr lang="ja-JP" altLang="en-US" dirty="0">
                <a:latin typeface="+mn-ea"/>
              </a:rPr>
              <a:t>昇順</a:t>
            </a:r>
            <a:r>
              <a:rPr lang="ja-JP" altLang="en-US" dirty="0" smtClean="0">
                <a:latin typeface="+mn-ea"/>
              </a:rPr>
              <a:t>）</a:t>
            </a:r>
            <a:endParaRPr lang="ja-JP" altLang="en-US" dirty="0"/>
          </a:p>
          <a:p>
            <a:pPr indent="135255" algn="just"/>
            <a:endParaRPr lang="ja-JP" altLang="ja-JP"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17</a:t>
            </a:fld>
            <a:endParaRPr kumimoji="1" lang="ja-JP" altLang="en-US"/>
          </a:p>
        </p:txBody>
      </p:sp>
      <p:pic>
        <p:nvPicPr>
          <p:cNvPr id="7" name="図 6"/>
          <p:cNvPicPr>
            <a:picLocks noChangeAspect="1"/>
          </p:cNvPicPr>
          <p:nvPr/>
        </p:nvPicPr>
        <p:blipFill>
          <a:blip r:embed="rId2"/>
          <a:stretch>
            <a:fillRect/>
          </a:stretch>
        </p:blipFill>
        <p:spPr>
          <a:xfrm>
            <a:off x="197266" y="2389593"/>
            <a:ext cx="8434800" cy="3660993"/>
          </a:xfrm>
          <a:prstGeom prst="rect">
            <a:avLst/>
          </a:prstGeom>
        </p:spPr>
      </p:pic>
      <p:sp>
        <p:nvSpPr>
          <p:cNvPr id="4" name="テキスト ボックス 2"/>
          <p:cNvSpPr txBox="1">
            <a:spLocks noChangeArrowheads="1"/>
          </p:cNvSpPr>
          <p:nvPr/>
        </p:nvSpPr>
        <p:spPr bwMode="auto">
          <a:xfrm>
            <a:off x="8308428" y="3912313"/>
            <a:ext cx="999371"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5" name="テキスト ボックス 2"/>
          <p:cNvSpPr txBox="1">
            <a:spLocks noChangeArrowheads="1"/>
          </p:cNvSpPr>
          <p:nvPr/>
        </p:nvSpPr>
        <p:spPr bwMode="auto">
          <a:xfrm>
            <a:off x="8296071" y="4222909"/>
            <a:ext cx="999371"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158401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182565"/>
            <a:ext cx="9015663" cy="1231106"/>
          </a:xfrm>
          <a:prstGeom prst="rect">
            <a:avLst/>
          </a:prstGeom>
        </p:spPr>
        <p:txBody>
          <a:bodyPr wrap="square">
            <a:spAutoFit/>
          </a:bodyPr>
          <a:lstStyle/>
          <a:p>
            <a:pPr algn="just">
              <a:spcAft>
                <a:spcPts val="0"/>
              </a:spcAft>
            </a:pPr>
            <a:r>
              <a:rPr lang="ja-JP" altLang="ja-JP" sz="2000" b="1" kern="100" dirty="0">
                <a:latin typeface="+mn-ea"/>
                <a:cs typeface="Times New Roman" panose="02020603050405020304" pitchFamily="18" charset="0"/>
              </a:rPr>
              <a:t> ⑧経常収支比率</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spcAft>
                <a:spcPts val="0"/>
              </a:spcAft>
            </a:pPr>
            <a:endParaRPr lang="ja-JP" altLang="ja-JP" kern="100" dirty="0">
              <a:latin typeface="+mn-ea"/>
              <a:cs typeface="Times New Roman" panose="02020603050405020304" pitchFamily="18" charset="0"/>
            </a:endParaRPr>
          </a:p>
          <a:p>
            <a:pPr indent="90170" algn="just">
              <a:spcAft>
                <a:spcPts val="0"/>
              </a:spcAft>
            </a:pPr>
            <a:r>
              <a:rPr lang="ja-JP" altLang="ja-JP" kern="0" dirty="0" smtClean="0">
                <a:latin typeface="+mn-ea"/>
                <a:cs typeface="Times New Roman" panose="02020603050405020304" pitchFamily="18" charset="0"/>
              </a:rPr>
              <a:t>・</a:t>
            </a:r>
            <a:r>
              <a:rPr lang="ja-JP" altLang="ja-JP" kern="0" dirty="0">
                <a:latin typeface="+mn-ea"/>
                <a:cs typeface="Times New Roman" panose="02020603050405020304" pitchFamily="18" charset="0"/>
              </a:rPr>
              <a:t>経常収支比率は府</a:t>
            </a:r>
            <a:r>
              <a:rPr lang="ja-JP" altLang="ja-JP" kern="0" dirty="0" smtClean="0">
                <a:latin typeface="+mn-ea"/>
                <a:cs typeface="Times New Roman" panose="02020603050405020304" pitchFamily="18" charset="0"/>
              </a:rPr>
              <a:t>平均</a:t>
            </a:r>
            <a:r>
              <a:rPr lang="en-US" altLang="ja-JP" kern="0" dirty="0" smtClean="0">
                <a:latin typeface="+mn-ea"/>
                <a:cs typeface="Times New Roman" panose="02020603050405020304" pitchFamily="18" charset="0"/>
              </a:rPr>
              <a:t>111.98%</a:t>
            </a:r>
            <a:r>
              <a:rPr lang="ja-JP" altLang="ja-JP" kern="0" dirty="0" smtClean="0">
                <a:latin typeface="+mn-ea"/>
                <a:cs typeface="Times New Roman" panose="02020603050405020304" pitchFamily="18" charset="0"/>
              </a:rPr>
              <a:t>を</a:t>
            </a:r>
            <a:r>
              <a:rPr lang="ja-JP" altLang="en-US" kern="0" dirty="0">
                <a:latin typeface="+mn-ea"/>
                <a:cs typeface="Times New Roman" panose="02020603050405020304" pitchFamily="18" charset="0"/>
              </a:rPr>
              <a:t>上回</a:t>
            </a:r>
            <a:r>
              <a:rPr lang="ja-JP" altLang="en-US" kern="0" dirty="0" smtClean="0">
                <a:latin typeface="+mn-ea"/>
                <a:cs typeface="Times New Roman" panose="02020603050405020304" pitchFamily="18" charset="0"/>
              </a:rPr>
              <a:t>り、</a:t>
            </a:r>
            <a:r>
              <a:rPr lang="en-US" altLang="ja-JP" kern="0" dirty="0">
                <a:latin typeface="+mn-ea"/>
                <a:cs typeface="Times New Roman" panose="02020603050405020304" pitchFamily="18" charset="0"/>
              </a:rPr>
              <a:t>112.17</a:t>
            </a:r>
            <a:r>
              <a:rPr lang="en-US" altLang="ja-JP" kern="0" dirty="0" smtClean="0">
                <a:latin typeface="+mn-ea"/>
                <a:cs typeface="Times New Roman" panose="02020603050405020304" pitchFamily="18" charset="0"/>
              </a:rPr>
              <a:t>%</a:t>
            </a:r>
            <a:r>
              <a:rPr lang="ja-JP" altLang="ja-JP" kern="0" dirty="0">
                <a:latin typeface="+mn-ea"/>
                <a:cs typeface="Times New Roman" panose="02020603050405020304" pitchFamily="18" charset="0"/>
              </a:rPr>
              <a:t>と単年度黒字を示す</a:t>
            </a:r>
            <a:r>
              <a:rPr lang="en-US" altLang="ja-JP" kern="0" dirty="0">
                <a:latin typeface="+mn-ea"/>
                <a:cs typeface="Times New Roman" panose="02020603050405020304" pitchFamily="18" charset="0"/>
              </a:rPr>
              <a:t>100</a:t>
            </a:r>
            <a:r>
              <a:rPr lang="en-US" altLang="ja-JP" kern="0" dirty="0" smtClean="0">
                <a:latin typeface="+mn-ea"/>
                <a:cs typeface="Times New Roman" panose="02020603050405020304" pitchFamily="18" charset="0"/>
              </a:rPr>
              <a:t>%</a:t>
            </a:r>
            <a:r>
              <a:rPr lang="ja-JP" altLang="en-US" kern="0" dirty="0" smtClean="0">
                <a:latin typeface="+mn-ea"/>
                <a:cs typeface="Times New Roman" panose="02020603050405020304" pitchFamily="18" charset="0"/>
              </a:rPr>
              <a:t>　　</a:t>
            </a:r>
            <a:endParaRPr lang="en-US" altLang="ja-JP" kern="0" dirty="0" smtClean="0">
              <a:latin typeface="+mn-ea"/>
              <a:cs typeface="Times New Roman" panose="02020603050405020304" pitchFamily="18" charset="0"/>
            </a:endParaRPr>
          </a:p>
          <a:p>
            <a:pPr indent="90170" algn="just">
              <a:spcAft>
                <a:spcPts val="0"/>
              </a:spcAft>
            </a:pPr>
            <a:r>
              <a:rPr lang="ja-JP" altLang="en-US" kern="0" dirty="0">
                <a:latin typeface="+mn-ea"/>
                <a:cs typeface="Times New Roman" panose="02020603050405020304" pitchFamily="18" charset="0"/>
              </a:rPr>
              <a:t>　</a:t>
            </a:r>
            <a:r>
              <a:rPr lang="ja-JP" altLang="ja-JP" kern="0" dirty="0" smtClean="0">
                <a:latin typeface="+mn-ea"/>
                <a:cs typeface="Times New Roman" panose="02020603050405020304" pitchFamily="18" charset="0"/>
              </a:rPr>
              <a:t>を超えてい</a:t>
            </a:r>
            <a:r>
              <a:rPr lang="ja-JP" altLang="en-US" kern="0" dirty="0" smtClean="0">
                <a:latin typeface="+mn-ea"/>
                <a:cs typeface="Times New Roman" panose="02020603050405020304" pitchFamily="18" charset="0"/>
              </a:rPr>
              <a:t>ます</a:t>
            </a:r>
            <a:r>
              <a:rPr lang="ja-JP" altLang="ja-JP" kern="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18</a:t>
            </a:fld>
            <a:endParaRPr kumimoji="1" lang="ja-JP" altLang="en-US"/>
          </a:p>
        </p:txBody>
      </p:sp>
      <p:pic>
        <p:nvPicPr>
          <p:cNvPr id="7" name="図 6"/>
          <p:cNvPicPr>
            <a:picLocks noChangeAspect="1"/>
          </p:cNvPicPr>
          <p:nvPr/>
        </p:nvPicPr>
        <p:blipFill>
          <a:blip r:embed="rId2"/>
          <a:stretch>
            <a:fillRect/>
          </a:stretch>
        </p:blipFill>
        <p:spPr>
          <a:xfrm>
            <a:off x="336696" y="2428147"/>
            <a:ext cx="8434800" cy="3650524"/>
          </a:xfrm>
          <a:prstGeom prst="rect">
            <a:avLst/>
          </a:prstGeom>
        </p:spPr>
      </p:pic>
      <p:sp>
        <p:nvSpPr>
          <p:cNvPr id="4" name="テキスト ボックス 2"/>
          <p:cNvSpPr txBox="1">
            <a:spLocks noChangeArrowheads="1"/>
          </p:cNvSpPr>
          <p:nvPr/>
        </p:nvSpPr>
        <p:spPr bwMode="auto">
          <a:xfrm>
            <a:off x="8290524" y="3241620"/>
            <a:ext cx="9372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5" name="テキスト ボックス 2"/>
          <p:cNvSpPr txBox="1">
            <a:spLocks noChangeArrowheads="1"/>
          </p:cNvSpPr>
          <p:nvPr/>
        </p:nvSpPr>
        <p:spPr bwMode="auto">
          <a:xfrm>
            <a:off x="8327595" y="3636136"/>
            <a:ext cx="9372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262577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7518"/>
            <a:ext cx="8674444" cy="954107"/>
          </a:xfrm>
          <a:prstGeom prst="rect">
            <a:avLst/>
          </a:prstGeom>
        </p:spPr>
        <p:txBody>
          <a:bodyPr wrap="square">
            <a:spAutoFit/>
          </a:bodyPr>
          <a:lstStyle/>
          <a:p>
            <a:pPr indent="180340" algn="just">
              <a:spcAft>
                <a:spcPts val="0"/>
              </a:spcAft>
            </a:pPr>
            <a:r>
              <a:rPr lang="ja-JP" altLang="ja-JP" sz="2000" b="1" kern="100" dirty="0">
                <a:latin typeface="+mn-ea"/>
                <a:cs typeface="Times New Roman" panose="02020603050405020304" pitchFamily="18" charset="0"/>
              </a:rPr>
              <a:t>⑨業債残高対給水収益率</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80340" algn="just">
              <a:spcAft>
                <a:spcPts val="0"/>
              </a:spcAft>
            </a:pPr>
            <a:endParaRPr lang="ja-JP" altLang="ja-JP" kern="100" dirty="0">
              <a:latin typeface="+mn-ea"/>
              <a:cs typeface="Times New Roman" panose="02020603050405020304" pitchFamily="18" charset="0"/>
            </a:endParaRPr>
          </a:p>
          <a:p>
            <a:pPr indent="180340" algn="just">
              <a:spcAft>
                <a:spcPts val="0"/>
              </a:spcAft>
            </a:pPr>
            <a:r>
              <a:rPr lang="ja-JP" altLang="ja-JP" kern="100" dirty="0">
                <a:latin typeface="+mn-ea"/>
                <a:cs typeface="Times New Roman" panose="02020603050405020304" pitchFamily="18" charset="0"/>
              </a:rPr>
              <a:t>・企業債残高対給水収益率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234.6</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 府平均</a:t>
            </a:r>
            <a:r>
              <a:rPr lang="en-US" altLang="ja-JP" kern="100" dirty="0">
                <a:latin typeface="+mn-ea"/>
                <a:cs typeface="Times New Roman" panose="02020603050405020304" pitchFamily="18" charset="0"/>
              </a:rPr>
              <a:t>250.5%</a:t>
            </a:r>
            <a:r>
              <a:rPr lang="ja-JP" altLang="ja-JP" kern="100" dirty="0">
                <a:latin typeface="+mn-ea"/>
                <a:cs typeface="Times New Roman" panose="02020603050405020304" pitchFamily="18" charset="0"/>
              </a:rPr>
              <a:t>を下回って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19</a:t>
            </a:fld>
            <a:endParaRPr kumimoji="1" lang="ja-JP" altLang="en-US"/>
          </a:p>
        </p:txBody>
      </p:sp>
      <p:pic>
        <p:nvPicPr>
          <p:cNvPr id="7" name="図 6"/>
          <p:cNvPicPr>
            <a:picLocks noChangeAspect="1"/>
          </p:cNvPicPr>
          <p:nvPr/>
        </p:nvPicPr>
        <p:blipFill>
          <a:blip r:embed="rId2"/>
          <a:stretch>
            <a:fillRect/>
          </a:stretch>
        </p:blipFill>
        <p:spPr>
          <a:xfrm>
            <a:off x="202573" y="2621806"/>
            <a:ext cx="8434800" cy="3200239"/>
          </a:xfrm>
          <a:prstGeom prst="rect">
            <a:avLst/>
          </a:prstGeom>
        </p:spPr>
      </p:pic>
      <p:sp>
        <p:nvSpPr>
          <p:cNvPr id="5" name="テキスト ボックス 2"/>
          <p:cNvSpPr txBox="1">
            <a:spLocks noChangeArrowheads="1"/>
          </p:cNvSpPr>
          <p:nvPr/>
        </p:nvSpPr>
        <p:spPr bwMode="auto">
          <a:xfrm>
            <a:off x="8287123" y="4068038"/>
            <a:ext cx="10223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4" name="テキスト ボックス 2"/>
          <p:cNvSpPr txBox="1">
            <a:spLocks noChangeArrowheads="1"/>
          </p:cNvSpPr>
          <p:nvPr/>
        </p:nvSpPr>
        <p:spPr bwMode="auto">
          <a:xfrm>
            <a:off x="8287123" y="4450783"/>
            <a:ext cx="10223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303451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5940088"/>
          </a:xfrm>
          <a:prstGeom prst="rect">
            <a:avLst/>
          </a:prstGeom>
          <a:noFill/>
        </p:spPr>
        <p:txBody>
          <a:bodyPr wrap="square" rtlCol="0">
            <a:spAutoFit/>
          </a:bodyPr>
          <a:lstStyle/>
          <a:p>
            <a:r>
              <a:rPr lang="ja-JP" altLang="en-US" b="1" dirty="0">
                <a:solidFill>
                  <a:schemeClr val="tx2"/>
                </a:solidFill>
                <a:latin typeface="+mn-ea"/>
              </a:rPr>
              <a:t>■市の水道の状態をのぞいてみよう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一日最大給水量と自己水率の概要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おける四條畷市の</a:t>
            </a:r>
            <a:r>
              <a:rPr lang="ja-JP" altLang="en-US" sz="1600" dirty="0">
                <a:latin typeface="+mn-ea"/>
              </a:rPr>
              <a:t>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a:t>
            </a:r>
            <a:r>
              <a:rPr lang="ja-JP" altLang="en-US" sz="1600" dirty="0">
                <a:latin typeface="+mn-ea"/>
              </a:rPr>
              <a:t>四條畷</a:t>
            </a:r>
            <a:r>
              <a:rPr lang="ja-JP" altLang="en-US" sz="1600" dirty="0" smtClean="0">
                <a:latin typeface="+mn-ea"/>
              </a:rPr>
              <a:t>市の</a:t>
            </a:r>
            <a:r>
              <a:rPr lang="ja-JP" altLang="en-US" sz="1600" dirty="0">
                <a:latin typeface="+mn-ea"/>
              </a:rPr>
              <a:t>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a:solidFill>
                  <a:schemeClr val="tx2"/>
                </a:solidFill>
                <a:latin typeface="+mn-ea"/>
              </a:rPr>
              <a:t>■市の水道ってこれからどうなるの？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a:solidFill>
                  <a:schemeClr val="tx2"/>
                </a:solidFill>
                <a:latin typeface="+mn-ea"/>
              </a:rPr>
              <a:t>~</a:t>
            </a:r>
          </a:p>
          <a:p>
            <a:r>
              <a:rPr lang="ja-JP" altLang="en-US" b="1" dirty="0" smtClean="0">
                <a:latin typeface="+mn-ea"/>
              </a:rPr>
              <a:t>四條畷市の計画</a:t>
            </a:r>
            <a:endParaRPr lang="en-US" altLang="ja-JP" b="1" dirty="0" smtClean="0">
              <a:latin typeface="+mn-ea"/>
            </a:endParaRPr>
          </a:p>
          <a:p>
            <a:r>
              <a:rPr lang="en-US" altLang="ja-JP" sz="1600" dirty="0" smtClean="0">
                <a:latin typeface="+mn-ea"/>
              </a:rPr>
              <a:t>3</a:t>
            </a:r>
            <a:r>
              <a:rPr lang="ja-JP" altLang="en-US" sz="1600" dirty="0">
                <a:latin typeface="+mn-ea"/>
              </a:rPr>
              <a:t>　四條畷</a:t>
            </a:r>
            <a:r>
              <a:rPr lang="ja-JP" altLang="en-US" sz="1600" dirty="0" smtClean="0">
                <a:latin typeface="+mn-ea"/>
              </a:rPr>
              <a:t>市の</a:t>
            </a:r>
            <a:r>
              <a:rPr lang="ja-JP" altLang="en-US" sz="1600" dirty="0">
                <a:latin typeface="+mn-ea"/>
              </a:rPr>
              <a:t>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en-US" altLang="ja-JP" sz="1600" dirty="0">
                <a:latin typeface="+mn-ea"/>
              </a:rPr>
              <a:t>4</a:t>
            </a:r>
            <a:r>
              <a:rPr lang="ja-JP" altLang="en-US" sz="1600" dirty="0" smtClean="0">
                <a:latin typeface="+mn-ea"/>
              </a:rPr>
              <a:t>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t>2</a:t>
            </a:fld>
            <a:endParaRPr kumimoji="1" lang="ja-JP" altLang="en-US"/>
          </a:p>
        </p:txBody>
      </p:sp>
    </p:spTree>
    <p:extLst>
      <p:ext uri="{BB962C8B-B14F-4D97-AF65-F5344CB8AC3E}">
        <p14:creationId xmlns:p14="http://schemas.microsoft.com/office/powerpoint/2010/main" val="7351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41938"/>
            <a:ext cx="7902905" cy="954107"/>
          </a:xfrm>
          <a:prstGeom prst="rect">
            <a:avLst/>
          </a:prstGeom>
        </p:spPr>
        <p:txBody>
          <a:bodyPr wrap="square">
            <a:spAutoFit/>
          </a:bodyPr>
          <a:lstStyle/>
          <a:p>
            <a:pPr indent="180340" algn="just">
              <a:spcAft>
                <a:spcPts val="0"/>
              </a:spcAft>
            </a:pPr>
            <a:r>
              <a:rPr lang="ja-JP" altLang="ja-JP" sz="2000" b="1" kern="100" dirty="0" smtClean="0">
                <a:latin typeface="+mn-ea"/>
                <a:cs typeface="Times New Roman" panose="02020603050405020304" pitchFamily="18" charset="0"/>
              </a:rPr>
              <a:t>⑩</a:t>
            </a:r>
            <a:r>
              <a:rPr lang="ja-JP" altLang="en-US" sz="2000" b="1" kern="100" dirty="0" smtClean="0">
                <a:latin typeface="+mn-ea"/>
                <a:cs typeface="Times New Roman" panose="02020603050405020304" pitchFamily="18" charset="0"/>
              </a:rPr>
              <a:t>施</a:t>
            </a:r>
            <a:r>
              <a:rPr lang="ja-JP" altLang="ja-JP" sz="2000" b="1" kern="100" dirty="0" smtClean="0">
                <a:latin typeface="+mn-ea"/>
                <a:cs typeface="Times New Roman" panose="02020603050405020304" pitchFamily="18" charset="0"/>
              </a:rPr>
              <a:t>設</a:t>
            </a:r>
            <a:r>
              <a:rPr lang="ja-JP" altLang="ja-JP" sz="2000" b="1" kern="100" dirty="0">
                <a:latin typeface="+mn-ea"/>
                <a:cs typeface="Times New Roman" panose="02020603050405020304" pitchFamily="18" charset="0"/>
              </a:rPr>
              <a:t>利用率</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80340" algn="just">
              <a:spcAft>
                <a:spcPts val="0"/>
              </a:spcAft>
            </a:pPr>
            <a:endParaRPr lang="ja-JP" altLang="ja-JP" kern="100" dirty="0">
              <a:latin typeface="+mn-ea"/>
              <a:cs typeface="Times New Roman" panose="02020603050405020304" pitchFamily="18" charset="0"/>
            </a:endParaRPr>
          </a:p>
          <a:p>
            <a:pPr indent="180340" algn="just">
              <a:spcAft>
                <a:spcPts val="0"/>
              </a:spcAft>
            </a:pPr>
            <a:r>
              <a:rPr lang="ja-JP" altLang="ja-JP" kern="100" dirty="0">
                <a:latin typeface="+mn-ea"/>
                <a:cs typeface="Times New Roman" panose="02020603050405020304" pitchFamily="18" charset="0"/>
              </a:rPr>
              <a:t>・施設利用率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58.5</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58.4%</a:t>
            </a:r>
            <a:r>
              <a:rPr lang="ja-JP" altLang="ja-JP" kern="100" dirty="0">
                <a:latin typeface="+mn-ea"/>
                <a:cs typeface="Times New Roman" panose="02020603050405020304" pitchFamily="18" charset="0"/>
              </a:rPr>
              <a:t>を上回って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20</a:t>
            </a:fld>
            <a:endParaRPr kumimoji="1" lang="ja-JP" altLang="en-US"/>
          </a:p>
        </p:txBody>
      </p:sp>
      <p:pic>
        <p:nvPicPr>
          <p:cNvPr id="7" name="図 6"/>
          <p:cNvPicPr>
            <a:picLocks noChangeAspect="1"/>
          </p:cNvPicPr>
          <p:nvPr/>
        </p:nvPicPr>
        <p:blipFill>
          <a:blip r:embed="rId2"/>
          <a:stretch>
            <a:fillRect/>
          </a:stretch>
        </p:blipFill>
        <p:spPr>
          <a:xfrm>
            <a:off x="194217" y="2391241"/>
            <a:ext cx="8434800" cy="3689722"/>
          </a:xfrm>
          <a:prstGeom prst="rect">
            <a:avLst/>
          </a:prstGeom>
        </p:spPr>
      </p:pic>
      <p:sp>
        <p:nvSpPr>
          <p:cNvPr id="5" name="テキスト ボックス 2"/>
          <p:cNvSpPr txBox="1">
            <a:spLocks noChangeArrowheads="1"/>
          </p:cNvSpPr>
          <p:nvPr/>
        </p:nvSpPr>
        <p:spPr bwMode="auto">
          <a:xfrm>
            <a:off x="8119241" y="3413810"/>
            <a:ext cx="102475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4" name="テキスト ボックス 2"/>
          <p:cNvSpPr txBox="1">
            <a:spLocks noChangeArrowheads="1"/>
          </p:cNvSpPr>
          <p:nvPr/>
        </p:nvSpPr>
        <p:spPr bwMode="auto">
          <a:xfrm>
            <a:off x="8305886" y="3721587"/>
            <a:ext cx="102475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523010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547824"/>
            <a:ext cx="9020433" cy="1384995"/>
          </a:xfrm>
          <a:prstGeom prst="rect">
            <a:avLst/>
          </a:prstGeom>
        </p:spPr>
        <p:txBody>
          <a:bodyPr wrap="square">
            <a:spAutoFit/>
          </a:bodyPr>
          <a:lstStyle/>
          <a:p>
            <a:pPr algn="just">
              <a:spcAft>
                <a:spcPts val="0"/>
              </a:spcAft>
            </a:pPr>
            <a:r>
              <a:rPr lang="ja-JP" altLang="ja-JP" sz="2400" b="1" kern="100" dirty="0">
                <a:latin typeface="+mn-ea"/>
                <a:cs typeface="Times New Roman" panose="02020603050405020304" pitchFamily="18" charset="0"/>
              </a:rPr>
              <a:t>３　</a:t>
            </a:r>
            <a:r>
              <a:rPr lang="ja-JP" altLang="en-US" sz="2400" b="1" kern="100" dirty="0" smtClean="0">
                <a:latin typeface="+mn-ea"/>
                <a:cs typeface="Times New Roman" panose="02020603050405020304" pitchFamily="18" charset="0"/>
              </a:rPr>
              <a:t>四條畷市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今後の計画</a:t>
            </a:r>
            <a:endParaRPr lang="ja-JP" altLang="ja-JP" sz="2400" kern="100" dirty="0">
              <a:latin typeface="+mn-ea"/>
              <a:cs typeface="Times New Roman" panose="02020603050405020304" pitchFamily="18" charset="0"/>
            </a:endParaRPr>
          </a:p>
          <a:p>
            <a:pPr algn="just">
              <a:spcAft>
                <a:spcPts val="0"/>
              </a:spcAft>
            </a:pPr>
            <a:r>
              <a:rPr lang="en-US" altLang="ja-JP" sz="2400" kern="100" dirty="0">
                <a:latin typeface="+mn-ea"/>
                <a:cs typeface="Times New Roman" panose="02020603050405020304" pitchFamily="18" charset="0"/>
              </a:rPr>
              <a:t> </a:t>
            </a:r>
            <a:endParaRPr lang="ja-JP" altLang="ja-JP" sz="2400" kern="100" dirty="0">
              <a:latin typeface="+mn-ea"/>
              <a:cs typeface="Times New Roman" panose="02020603050405020304" pitchFamily="18" charset="0"/>
            </a:endParaRPr>
          </a:p>
          <a:p>
            <a:pPr marL="269240" indent="-90805" algn="just">
              <a:spcAft>
                <a:spcPts val="0"/>
              </a:spcAft>
            </a:pPr>
            <a:r>
              <a:rPr lang="ja-JP" altLang="ja-JP" kern="100" dirty="0" smtClean="0">
                <a:latin typeface="+mn-ea"/>
                <a:cs typeface="Times New Roman" panose="02020603050405020304" pitchFamily="18" charset="0"/>
              </a:rPr>
              <a:t>・</a:t>
            </a:r>
            <a:r>
              <a:rPr lang="ja-JP" altLang="en-US" kern="100" dirty="0" smtClean="0">
                <a:latin typeface="+mn-ea"/>
                <a:cs typeface="Times New Roman" panose="02020603050405020304" pitchFamily="18" charset="0"/>
              </a:rPr>
              <a:t>２０１７年</a:t>
            </a:r>
            <a:r>
              <a:rPr lang="en-US" altLang="ja-JP" kern="100" dirty="0" smtClean="0">
                <a:latin typeface="+mn-ea"/>
                <a:cs typeface="Times New Roman" panose="02020603050405020304" pitchFamily="18" charset="0"/>
              </a:rPr>
              <a:t>4</a:t>
            </a:r>
            <a:r>
              <a:rPr lang="ja-JP" altLang="en-US" kern="100" dirty="0" smtClean="0">
                <a:latin typeface="+mn-ea"/>
                <a:cs typeface="Times New Roman" panose="02020603050405020304" pitchFamily="18" charset="0"/>
              </a:rPr>
              <a:t>月に大阪広域水道企業団と統合し、大阪広域水道企業団による経営が始まっています。</a:t>
            </a:r>
            <a:endParaRPr lang="ja-JP" altLang="ja-JP" kern="100" dirty="0">
              <a:effectLst/>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21</a:t>
            </a:fld>
            <a:endParaRPr kumimoji="1" lang="ja-JP" altLang="en-US"/>
          </a:p>
        </p:txBody>
      </p:sp>
    </p:spTree>
    <p:extLst>
      <p:ext uri="{BB962C8B-B14F-4D97-AF65-F5344CB8AC3E}">
        <p14:creationId xmlns:p14="http://schemas.microsoft.com/office/powerpoint/2010/main" val="3745964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t>22</a:t>
            </a:fld>
            <a:endParaRPr kumimoji="1" lang="ja-JP" altLang="en-US"/>
          </a:p>
        </p:txBody>
      </p:sp>
      <p:sp>
        <p:nvSpPr>
          <p:cNvPr id="4" name="正方形/長方形 3"/>
          <p:cNvSpPr/>
          <p:nvPr/>
        </p:nvSpPr>
        <p:spPr>
          <a:xfrm>
            <a:off x="6852935" y="2479505"/>
            <a:ext cx="171880" cy="2844117"/>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7" name="図 6"/>
          <p:cNvPicPr>
            <a:picLocks noChangeAspect="1"/>
          </p:cNvPicPr>
          <p:nvPr/>
        </p:nvPicPr>
        <p:blipFill>
          <a:blip r:embed="rId2"/>
          <a:stretch>
            <a:fillRect/>
          </a:stretch>
        </p:blipFill>
        <p:spPr>
          <a:xfrm>
            <a:off x="223079" y="2496007"/>
            <a:ext cx="8768213" cy="2833200"/>
          </a:xfrm>
          <a:prstGeom prst="rect">
            <a:avLst/>
          </a:prstGeom>
        </p:spPr>
      </p:pic>
      <p:sp>
        <p:nvSpPr>
          <p:cNvPr id="8" name="正方形/長方形 7"/>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spTree>
    <p:extLst>
      <p:ext uri="{BB962C8B-B14F-4D97-AF65-F5344CB8AC3E}">
        <p14:creationId xmlns:p14="http://schemas.microsoft.com/office/powerpoint/2010/main" val="1490529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439217235"/>
              </p:ext>
            </p:extLst>
          </p:nvPr>
        </p:nvGraphicFramePr>
        <p:xfrm>
          <a:off x="0" y="633967"/>
          <a:ext cx="8999620" cy="1783572"/>
        </p:xfrm>
        <a:graphic>
          <a:graphicData uri="http://schemas.openxmlformats.org/drawingml/2006/table">
            <a:tbl>
              <a:tblPr firstRow="1" firstCol="1" bandRow="1">
                <a:tableStyleId>{5C22544A-7EE6-4342-B048-85BDC9FD1C3A}</a:tableStyleId>
              </a:tblPr>
              <a:tblGrid>
                <a:gridCol w="1236095">
                  <a:extLst>
                    <a:ext uri="{9D8B030D-6E8A-4147-A177-3AD203B41FA5}">
                      <a16:colId xmlns:a16="http://schemas.microsoft.com/office/drawing/2014/main" val="2104565835"/>
                    </a:ext>
                  </a:extLst>
                </a:gridCol>
                <a:gridCol w="1642854">
                  <a:extLst>
                    <a:ext uri="{9D8B030D-6E8A-4147-A177-3AD203B41FA5}">
                      <a16:colId xmlns:a16="http://schemas.microsoft.com/office/drawing/2014/main" val="2332352865"/>
                    </a:ext>
                  </a:extLst>
                </a:gridCol>
                <a:gridCol w="1741176">
                  <a:extLst>
                    <a:ext uri="{9D8B030D-6E8A-4147-A177-3AD203B41FA5}">
                      <a16:colId xmlns:a16="http://schemas.microsoft.com/office/drawing/2014/main" val="2697616592"/>
                    </a:ext>
                  </a:extLst>
                </a:gridCol>
                <a:gridCol w="2117558">
                  <a:extLst>
                    <a:ext uri="{9D8B030D-6E8A-4147-A177-3AD203B41FA5}">
                      <a16:colId xmlns:a16="http://schemas.microsoft.com/office/drawing/2014/main" val="1519822967"/>
                    </a:ext>
                  </a:extLst>
                </a:gridCol>
                <a:gridCol w="2261937">
                  <a:extLst>
                    <a:ext uri="{9D8B030D-6E8A-4147-A177-3AD203B41FA5}">
                      <a16:colId xmlns:a16="http://schemas.microsoft.com/office/drawing/2014/main" val="1990054016"/>
                    </a:ext>
                  </a:extLst>
                </a:gridCol>
              </a:tblGrid>
              <a:tr h="595743">
                <a:tc>
                  <a:txBody>
                    <a:bodyPr/>
                    <a:lstStyle/>
                    <a:p>
                      <a:pPr algn="ctr">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市町村計画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rPr>
                        <a:t>今後</a:t>
                      </a:r>
                      <a:r>
                        <a:rPr lang="en-US" sz="1800" kern="100" dirty="0">
                          <a:effectLst/>
                        </a:rPr>
                        <a:t>60</a:t>
                      </a:r>
                      <a:r>
                        <a:rPr lang="ja-JP" sz="1800" kern="100">
                          <a:effectLst/>
                        </a:rPr>
                        <a:t>年周期で管更新するために必要な</a:t>
                      </a:r>
                      <a:r>
                        <a:rPr lang="ja-JP" sz="1800" kern="100" smtClean="0">
                          <a:effectLst/>
                        </a:rPr>
                        <a:t>管</a:t>
                      </a:r>
                      <a:r>
                        <a:rPr lang="ja-JP" altLang="en-US" sz="1800" kern="100" smtClean="0">
                          <a:effectLst/>
                        </a:rPr>
                        <a:t>路</a:t>
                      </a:r>
                      <a:r>
                        <a:rPr lang="ja-JP" sz="1800" kern="100" smtClean="0">
                          <a:effectLst/>
                        </a:rPr>
                        <a:t>更新率</a:t>
                      </a:r>
                      <a:r>
                        <a:rPr lang="ja-JP" sz="1800" kern="100">
                          <a:effectLst/>
                        </a:rPr>
                        <a:t>（％）</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18848991"/>
                  </a:ext>
                </a:extLst>
              </a:tr>
              <a:tr h="684939">
                <a:tc>
                  <a:txBody>
                    <a:bodyPr/>
                    <a:lstStyle/>
                    <a:p>
                      <a:pPr algn="ctr">
                        <a:spcAft>
                          <a:spcPts val="0"/>
                        </a:spcAft>
                      </a:pPr>
                      <a:r>
                        <a:rPr lang="en-US" sz="1800" kern="100">
                          <a:effectLst/>
                        </a:rPr>
                        <a:t>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老朽管率（％）</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計画期間内年平均</a:t>
                      </a:r>
                    </a:p>
                    <a:p>
                      <a:pPr algn="ctr">
                        <a:spcAft>
                          <a:spcPts val="0"/>
                        </a:spcAft>
                      </a:pPr>
                      <a:r>
                        <a:rPr lang="ja-JP" sz="1800" kern="100" dirty="0" smtClean="0">
                          <a:effectLst/>
                        </a:rPr>
                        <a:t>管</a:t>
                      </a:r>
                      <a:r>
                        <a:rPr lang="ja-JP" altLang="en-US" sz="1800" kern="100" dirty="0" smtClean="0">
                          <a:effectLst/>
                        </a:rPr>
                        <a:t>路</a:t>
                      </a:r>
                      <a:r>
                        <a:rPr lang="ja-JP" sz="1800" kern="100" dirty="0" smtClean="0">
                          <a:effectLst/>
                        </a:rPr>
                        <a:t>更新率</a:t>
                      </a:r>
                      <a:r>
                        <a:rPr lang="ja-JP" sz="1800" kern="100" dirty="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1584547975"/>
                  </a:ext>
                </a:extLst>
              </a:tr>
              <a:tr h="502890">
                <a:tc>
                  <a:txBody>
                    <a:bodyPr/>
                    <a:lstStyle/>
                    <a:p>
                      <a:pPr algn="ctr">
                        <a:spcAft>
                          <a:spcPts val="0"/>
                        </a:spcAft>
                      </a:pPr>
                      <a:r>
                        <a:rPr lang="ja-JP" sz="1800" kern="100">
                          <a:effectLst/>
                        </a:rPr>
                        <a:t>全管路</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１．６７％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68360272"/>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058862051"/>
              </p:ext>
            </p:extLst>
          </p:nvPr>
        </p:nvGraphicFramePr>
        <p:xfrm>
          <a:off x="0" y="3645455"/>
          <a:ext cx="9143999" cy="3039124"/>
        </p:xfrm>
        <a:graphic>
          <a:graphicData uri="http://schemas.openxmlformats.org/drawingml/2006/table">
            <a:tbl>
              <a:tblPr firstRow="1" firstCol="1" bandRow="1">
                <a:tableStyleId>{5C22544A-7EE6-4342-B048-85BDC9FD1C3A}</a:tableStyleId>
              </a:tblPr>
              <a:tblGrid>
                <a:gridCol w="1283368">
                  <a:extLst>
                    <a:ext uri="{9D8B030D-6E8A-4147-A177-3AD203B41FA5}">
                      <a16:colId xmlns:a16="http://schemas.microsoft.com/office/drawing/2014/main" val="909077606"/>
                    </a:ext>
                  </a:extLst>
                </a:gridCol>
                <a:gridCol w="1668379">
                  <a:extLst>
                    <a:ext uri="{9D8B030D-6E8A-4147-A177-3AD203B41FA5}">
                      <a16:colId xmlns:a16="http://schemas.microsoft.com/office/drawing/2014/main" val="68402390"/>
                    </a:ext>
                  </a:extLst>
                </a:gridCol>
                <a:gridCol w="1780674">
                  <a:extLst>
                    <a:ext uri="{9D8B030D-6E8A-4147-A177-3AD203B41FA5}">
                      <a16:colId xmlns:a16="http://schemas.microsoft.com/office/drawing/2014/main" val="2415009298"/>
                    </a:ext>
                  </a:extLst>
                </a:gridCol>
                <a:gridCol w="2101516">
                  <a:extLst>
                    <a:ext uri="{9D8B030D-6E8A-4147-A177-3AD203B41FA5}">
                      <a16:colId xmlns:a16="http://schemas.microsoft.com/office/drawing/2014/main" val="3925539511"/>
                    </a:ext>
                  </a:extLst>
                </a:gridCol>
                <a:gridCol w="2310062">
                  <a:extLst>
                    <a:ext uri="{9D8B030D-6E8A-4147-A177-3AD203B41FA5}">
                      <a16:colId xmlns:a16="http://schemas.microsoft.com/office/drawing/2014/main" val="321841153"/>
                    </a:ext>
                  </a:extLst>
                </a:gridCol>
              </a:tblGrid>
              <a:tr h="484167">
                <a:tc>
                  <a:txBody>
                    <a:bodyPr/>
                    <a:lstStyle/>
                    <a:p>
                      <a:pPr algn="ctr">
                        <a:spcAft>
                          <a:spcPts val="0"/>
                        </a:spcAft>
                      </a:pPr>
                      <a:r>
                        <a:rPr lang="en-US" sz="1800" kern="100">
                          <a:effectLst/>
                        </a:rPr>
                        <a:t>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市町村目標</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800" kern="100" dirty="0" smtClean="0">
                          <a:effectLst/>
                        </a:rPr>
                        <a:t>（参考）</a:t>
                      </a: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66856154"/>
                  </a:ext>
                </a:extLst>
              </a:tr>
              <a:tr h="673607">
                <a:tc>
                  <a:txBody>
                    <a:bodyPr/>
                    <a:lstStyle/>
                    <a:p>
                      <a:pPr algn="ctr">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rPr>
                        <a:t>計画</a:t>
                      </a:r>
                      <a:r>
                        <a:rPr lang="ja-JP" sz="1800" kern="100" dirty="0" smtClean="0">
                          <a:effectLst/>
                        </a:rPr>
                        <a:t>年次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smtClean="0">
                          <a:effectLst/>
                        </a:rPr>
                        <a:t>耐震化率</a:t>
                      </a:r>
                      <a:r>
                        <a:rPr lang="ja-JP" altLang="en-US" sz="1800" kern="100" dirty="0" smtClean="0">
                          <a:effectLst/>
                        </a:rPr>
                        <a:t>（</a:t>
                      </a:r>
                      <a:r>
                        <a:rPr lang="ja-JP" sz="1800" kern="100" dirty="0" smtClean="0">
                          <a:effectLst/>
                        </a:rPr>
                        <a:t>％</a:t>
                      </a:r>
                      <a:r>
                        <a:rPr lang="ja-JP" sz="1800" kern="100" dirty="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rPr>
                        <a:t>目標数量</a:t>
                      </a:r>
                      <a:endParaRPr lang="ja-JP" altLang="en-US" sz="1800" kern="100" dirty="0">
                        <a:effectLst/>
                      </a:endParaRPr>
                    </a:p>
                  </a:txBody>
                  <a:tcPr marL="68580" marR="68580" marT="0" marB="0" anchor="ctr"/>
                </a:tc>
                <a:tc>
                  <a:txBody>
                    <a:bodyPr/>
                    <a:lstStyle/>
                    <a:p>
                      <a:pPr algn="ctr">
                        <a:spcAft>
                          <a:spcPts val="0"/>
                        </a:spcAft>
                      </a:pPr>
                      <a:r>
                        <a:rPr lang="en-US" sz="1800" kern="100" dirty="0">
                          <a:effectLst/>
                          <a:latin typeface="+mn-ea"/>
                          <a:ea typeface="+mn-ea"/>
                        </a:rPr>
                        <a:t>2016</a:t>
                      </a:r>
                      <a:r>
                        <a:rPr lang="ja-JP" sz="1800" kern="100" dirty="0">
                          <a:effectLst/>
                          <a:latin typeface="+mn-ea"/>
                          <a:ea typeface="+mn-ea"/>
                        </a:rPr>
                        <a:t>年度</a:t>
                      </a:r>
                      <a:r>
                        <a:rPr lang="ja-JP" sz="1800" kern="100" dirty="0">
                          <a:effectLst/>
                        </a:rPr>
                        <a:t>末時点の</a:t>
                      </a:r>
                    </a:p>
                    <a:p>
                      <a:pPr algn="ctr">
                        <a:spcAft>
                          <a:spcPts val="0"/>
                        </a:spcAft>
                      </a:pPr>
                      <a:r>
                        <a:rPr lang="ja-JP" sz="1800" kern="100" dirty="0">
                          <a:effectLst/>
                        </a:rPr>
                        <a:t>施設能力等</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818146802"/>
                  </a:ext>
                </a:extLst>
              </a:tr>
              <a:tr h="663642">
                <a:tc>
                  <a:txBody>
                    <a:bodyPr/>
                    <a:lstStyle/>
                    <a:p>
                      <a:pPr algn="ctr">
                        <a:spcAft>
                          <a:spcPts val="0"/>
                        </a:spcAft>
                      </a:pPr>
                      <a:r>
                        <a:rPr lang="ja-JP" sz="1800" kern="100">
                          <a:effectLst/>
                        </a:rPr>
                        <a:t>浄水施設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施設能力</a:t>
                      </a:r>
                    </a:p>
                    <a:p>
                      <a:pPr algn="r">
                        <a:spcAft>
                          <a:spcPts val="0"/>
                        </a:spcAft>
                      </a:pPr>
                      <a:r>
                        <a:rPr lang="ja-JP" altLang="en-US" sz="1800" kern="100" dirty="0" smtClean="0">
                          <a:effectLst/>
                          <a:latin typeface="+mn-ea"/>
                          <a:ea typeface="+mn-ea"/>
                        </a:rPr>
                        <a:t>４５０</a:t>
                      </a:r>
                      <a:r>
                        <a:rPr lang="ja-JP" sz="1800" kern="100" dirty="0" smtClean="0">
                          <a:effectLst/>
                        </a:rPr>
                        <a:t>㎥</a:t>
                      </a:r>
                      <a:r>
                        <a:rPr lang="en-US" sz="1800" kern="100" dirty="0">
                          <a:effectLst/>
                        </a:rPr>
                        <a:t>/</a:t>
                      </a:r>
                      <a:r>
                        <a:rPr lang="ja-JP" sz="1800" kern="100" dirty="0">
                          <a:effectLst/>
                        </a:rPr>
                        <a:t>日</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88598623"/>
                  </a:ext>
                </a:extLst>
              </a:tr>
              <a:tr h="650605">
                <a:tc>
                  <a:txBody>
                    <a:bodyPr/>
                    <a:lstStyle/>
                    <a:p>
                      <a:pPr algn="ctr">
                        <a:spcAft>
                          <a:spcPts val="0"/>
                        </a:spcAft>
                      </a:pPr>
                      <a:r>
                        <a:rPr lang="ja-JP" sz="1800" kern="100">
                          <a:effectLst/>
                        </a:rPr>
                        <a:t>配水施設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施設容量</a:t>
                      </a:r>
                    </a:p>
                    <a:p>
                      <a:pPr algn="r">
                        <a:spcAft>
                          <a:spcPts val="0"/>
                        </a:spcAft>
                      </a:pPr>
                      <a:r>
                        <a:rPr lang="ja-JP" altLang="en-US" sz="1800" kern="100" dirty="0" smtClean="0">
                          <a:effectLst/>
                          <a:latin typeface="+mn-ea"/>
                          <a:ea typeface="+mn-ea"/>
                        </a:rPr>
                        <a:t>１８，５６３</a:t>
                      </a:r>
                      <a:r>
                        <a:rPr lang="en-US" altLang="ja-JP" sz="1800" kern="100" dirty="0" smtClean="0">
                          <a:effectLst/>
                          <a:latin typeface="+mn-ea"/>
                          <a:ea typeface="+mn-ea"/>
                        </a:rPr>
                        <a:t> </a:t>
                      </a:r>
                      <a:r>
                        <a:rPr lang="ja-JP" sz="1800" kern="100" dirty="0" smtClean="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4256858533"/>
                  </a:ext>
                </a:extLst>
              </a:tr>
              <a:tr h="567103">
                <a:tc>
                  <a:txBody>
                    <a:bodyPr/>
                    <a:lstStyle/>
                    <a:p>
                      <a:pPr algn="ctr">
                        <a:spcAft>
                          <a:spcPts val="0"/>
                        </a:spcAft>
                      </a:pPr>
                      <a:r>
                        <a:rPr lang="ja-JP" sz="1800" kern="100">
                          <a:effectLst/>
                        </a:rPr>
                        <a:t>基幹管路</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総延長</a:t>
                      </a:r>
                    </a:p>
                    <a:p>
                      <a:pPr algn="r">
                        <a:spcAft>
                          <a:spcPts val="0"/>
                        </a:spcAft>
                      </a:pPr>
                      <a:r>
                        <a:rPr lang="ja-JP" altLang="en-US" sz="1800" kern="100" dirty="0" smtClean="0">
                          <a:effectLst/>
                        </a:rPr>
                        <a:t>８，４６１</a:t>
                      </a:r>
                      <a:r>
                        <a:rPr lang="ja-JP" sz="1800" kern="100" dirty="0" smtClean="0">
                          <a:effectLst/>
                        </a:rPr>
                        <a:t>ｍ</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046860094"/>
                  </a:ext>
                </a:extLst>
              </a:tr>
            </a:tbl>
          </a:graphicData>
        </a:graphic>
      </p:graphicFrame>
      <p:sp>
        <p:nvSpPr>
          <p:cNvPr id="5" name="正方形/長方形 4"/>
          <p:cNvSpPr/>
          <p:nvPr/>
        </p:nvSpPr>
        <p:spPr>
          <a:xfrm>
            <a:off x="-72190" y="2597963"/>
            <a:ext cx="9144000" cy="954107"/>
          </a:xfrm>
          <a:prstGeom prst="rect">
            <a:avLst/>
          </a:prstGeom>
        </p:spPr>
        <p:txBody>
          <a:bodyPr wrap="square">
            <a:spAutoFit/>
          </a:bodyPr>
          <a:lstStyle/>
          <a:p>
            <a:pPr indent="127000" defTabSz="914400" eaLnBrk="0" fontAlgn="base" hangingPunct="0">
              <a:spcBef>
                <a:spcPct val="0"/>
              </a:spcBef>
              <a:spcAft>
                <a:spcPct val="0"/>
              </a:spcAft>
            </a:pPr>
            <a:r>
              <a:rPr lang="ja-JP" altLang="ja-JP" sz="2400" b="1" dirty="0">
                <a:latin typeface="+mn-ea"/>
              </a:rPr>
              <a:t>３</a:t>
            </a:r>
            <a:r>
              <a:rPr lang="ja-JP" altLang="en-US" sz="2400" b="1" dirty="0">
                <a:latin typeface="+mn-ea"/>
              </a:rPr>
              <a:t>．３</a:t>
            </a:r>
            <a:r>
              <a:rPr lang="ja-JP" altLang="ja-JP" sz="2400" b="1" dirty="0">
                <a:latin typeface="+mn-ea"/>
              </a:rPr>
              <a:t>　耐震化計画の</a:t>
            </a:r>
            <a:r>
              <a:rPr lang="ja-JP" altLang="ja-JP" sz="2400" b="1" dirty="0" smtClean="0">
                <a:latin typeface="+mn-ea"/>
              </a:rPr>
              <a:t>内容</a:t>
            </a:r>
            <a:endParaRPr lang="en-US" altLang="ja-JP" sz="2400" b="1" dirty="0" smtClean="0">
              <a:latin typeface="+mn-ea"/>
            </a:endParaRPr>
          </a:p>
          <a:p>
            <a:pPr indent="127000" defTabSz="914400" eaLnBrk="0" fontAlgn="base" hangingPunct="0">
              <a:spcBef>
                <a:spcPct val="0"/>
              </a:spcBef>
              <a:spcAft>
                <a:spcPct val="0"/>
              </a:spcAft>
            </a:pPr>
            <a:r>
              <a:rPr lang="ja-JP" altLang="en-US" sz="1600" dirty="0" smtClean="0">
                <a:latin typeface="+mn-ea"/>
                <a:cs typeface="Times New Roman" panose="02020603050405020304" pitchFamily="18" charset="0"/>
              </a:rPr>
              <a:t>　　　　　　　　　　　</a:t>
            </a:r>
            <a:r>
              <a:rPr lang="ja-JP" altLang="ja-JP" sz="1600" dirty="0" smtClean="0">
                <a:latin typeface="+mn-ea"/>
                <a:cs typeface="Times New Roman" panose="02020603050405020304" pitchFamily="18" charset="0"/>
              </a:rPr>
              <a:t>（</a:t>
            </a:r>
            <a:r>
              <a:rPr lang="ja-JP" altLang="en-US" sz="1600" dirty="0">
                <a:latin typeface="+mn-ea"/>
                <a:cs typeface="Times New Roman" panose="02020603050405020304" pitchFamily="18" charset="0"/>
              </a:rPr>
              <a:t>大阪広域水道企業団と四條畷市・太子町・千早赤阪村と</a:t>
            </a:r>
            <a:r>
              <a:rPr lang="ja-JP" altLang="en-US" sz="1600" dirty="0" smtClean="0">
                <a:latin typeface="+mn-ea"/>
                <a:cs typeface="Times New Roman" panose="02020603050405020304" pitchFamily="18" charset="0"/>
              </a:rPr>
              <a:t>の</a:t>
            </a:r>
            <a:endParaRPr lang="en-US" altLang="ja-JP" sz="1600" dirty="0" smtClean="0">
              <a:latin typeface="+mn-ea"/>
              <a:cs typeface="Times New Roman" panose="02020603050405020304" pitchFamily="18" charset="0"/>
            </a:endParaRPr>
          </a:p>
          <a:p>
            <a:pPr indent="127000" defTabSz="914400" eaLnBrk="0" fontAlgn="base" hangingPunct="0">
              <a:spcBef>
                <a:spcPct val="0"/>
              </a:spcBef>
              <a:spcAft>
                <a:spcPct val="0"/>
              </a:spcAft>
            </a:pPr>
            <a:r>
              <a:rPr lang="ja-JP" altLang="en-US" sz="1600" dirty="0">
                <a:latin typeface="+mn-ea"/>
                <a:cs typeface="Times New Roman" panose="02020603050405020304" pitchFamily="18" charset="0"/>
              </a:rPr>
              <a:t>　</a:t>
            </a:r>
            <a:r>
              <a:rPr lang="ja-JP" altLang="en-US" sz="1600" dirty="0" smtClean="0">
                <a:latin typeface="+mn-ea"/>
                <a:cs typeface="Times New Roman" panose="02020603050405020304" pitchFamily="18" charset="0"/>
              </a:rPr>
              <a:t>　　　　　　　　　　　水道</a:t>
            </a:r>
            <a:r>
              <a:rPr lang="ja-JP" altLang="en-US" sz="1600" dirty="0">
                <a:latin typeface="+mn-ea"/>
                <a:cs typeface="Times New Roman" panose="02020603050405020304" pitchFamily="18" charset="0"/>
              </a:rPr>
              <a:t>事業の統合</a:t>
            </a:r>
            <a:r>
              <a:rPr lang="ja-JP" altLang="en-US" sz="1600" dirty="0" smtClean="0">
                <a:latin typeface="+mn-ea"/>
                <a:cs typeface="Times New Roman" panose="02020603050405020304" pitchFamily="18" charset="0"/>
              </a:rPr>
              <a:t>に向けて</a:t>
            </a:r>
            <a:r>
              <a:rPr lang="ja-JP" altLang="en-US" sz="1600" dirty="0">
                <a:latin typeface="+mn-ea"/>
                <a:cs typeface="Times New Roman" panose="02020603050405020304" pitchFamily="18" charset="0"/>
              </a:rPr>
              <a:t>の検討</a:t>
            </a:r>
            <a:r>
              <a:rPr lang="ja-JP" altLang="en-US" sz="1600" dirty="0" smtClean="0">
                <a:latin typeface="+mn-ea"/>
                <a:cs typeface="Times New Roman" panose="02020603050405020304" pitchFamily="18" charset="0"/>
              </a:rPr>
              <a:t>、協議</a:t>
            </a:r>
            <a:r>
              <a:rPr lang="ja-JP" altLang="en-US" sz="1600" dirty="0">
                <a:latin typeface="+mn-ea"/>
                <a:cs typeface="Times New Roman" panose="02020603050405020304" pitchFamily="18" charset="0"/>
              </a:rPr>
              <a:t>統合案</a:t>
            </a:r>
            <a:r>
              <a:rPr lang="ja-JP" altLang="ja-JP" sz="1600" dirty="0" smtClean="0">
                <a:latin typeface="+mn-ea"/>
                <a:cs typeface="Times New Roman" panose="02020603050405020304" pitchFamily="18" charset="0"/>
              </a:rPr>
              <a:t>（２０１</a:t>
            </a:r>
            <a:r>
              <a:rPr lang="ja-JP" altLang="en-US" sz="1600" dirty="0" smtClean="0">
                <a:latin typeface="+mn-ea"/>
                <a:cs typeface="Times New Roman" panose="02020603050405020304" pitchFamily="18" charset="0"/>
              </a:rPr>
              <a:t>６</a:t>
            </a:r>
            <a:r>
              <a:rPr lang="ja-JP" altLang="ja-JP" sz="1600" dirty="0" smtClean="0">
                <a:latin typeface="+mn-ea"/>
                <a:cs typeface="Times New Roman" panose="02020603050405020304" pitchFamily="18" charset="0"/>
              </a:rPr>
              <a:t>年度</a:t>
            </a:r>
            <a:r>
              <a:rPr lang="ja-JP" altLang="ja-JP" sz="1600" dirty="0">
                <a:latin typeface="+mn-ea"/>
                <a:cs typeface="Times New Roman" panose="02020603050405020304" pitchFamily="18" charset="0"/>
              </a:rPr>
              <a:t>策定））</a:t>
            </a:r>
            <a:endParaRPr lang="ja-JP" altLang="ja-JP" sz="1200" dirty="0">
              <a:latin typeface="+mn-ea"/>
            </a:endParaRPr>
          </a:p>
        </p:txBody>
      </p:sp>
      <p:sp>
        <p:nvSpPr>
          <p:cNvPr id="6" name="テキスト ボックス 5"/>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4" name="スライド番号プレースホルダー 3"/>
          <p:cNvSpPr>
            <a:spLocks noGrp="1"/>
          </p:cNvSpPr>
          <p:nvPr>
            <p:ph type="sldNum" sz="quarter" idx="12"/>
          </p:nvPr>
        </p:nvSpPr>
        <p:spPr>
          <a:xfrm>
            <a:off x="7086600" y="6502016"/>
            <a:ext cx="2057400" cy="365125"/>
          </a:xfrm>
        </p:spPr>
        <p:txBody>
          <a:bodyPr/>
          <a:lstStyle/>
          <a:p>
            <a:fld id="{6006E7AC-397C-46DB-B16C-C18B8E404D27}" type="slidenum">
              <a:rPr kumimoji="1" lang="ja-JP" altLang="en-US" smtClean="0"/>
              <a:t>23</a:t>
            </a:fld>
            <a:endParaRPr kumimoji="1" lang="ja-JP" altLang="en-US" dirty="0"/>
          </a:p>
        </p:txBody>
      </p:sp>
      <p:sp>
        <p:nvSpPr>
          <p:cNvPr id="7" name="テキスト ボックス 6"/>
          <p:cNvSpPr txBox="1"/>
          <p:nvPr/>
        </p:nvSpPr>
        <p:spPr>
          <a:xfrm>
            <a:off x="1434021" y="1954822"/>
            <a:ext cx="5189201" cy="369332"/>
          </a:xfrm>
          <a:prstGeom prst="rect">
            <a:avLst/>
          </a:prstGeom>
          <a:solidFill>
            <a:schemeClr val="bg1"/>
          </a:solidFill>
          <a:ln>
            <a:solidFill>
              <a:schemeClr val="tx1"/>
            </a:solidFill>
          </a:ln>
        </p:spPr>
        <p:txBody>
          <a:bodyPr wrap="square" rtlCol="0">
            <a:spAutoFit/>
          </a:bodyPr>
          <a:lstStyle/>
          <a:p>
            <a:r>
              <a:rPr kumimoji="1" lang="ja-JP" altLang="en-US" dirty="0" smtClean="0"/>
              <a:t>　　具体的</a:t>
            </a:r>
            <a:r>
              <a:rPr kumimoji="1" lang="ja-JP" altLang="en-US" dirty="0"/>
              <a:t>な年次・数値目標は定めていない。</a:t>
            </a:r>
          </a:p>
        </p:txBody>
      </p:sp>
      <p:sp>
        <p:nvSpPr>
          <p:cNvPr id="8" name="テキスト ボックス 7"/>
          <p:cNvSpPr txBox="1"/>
          <p:nvPr/>
        </p:nvSpPr>
        <p:spPr>
          <a:xfrm>
            <a:off x="1483766" y="4963012"/>
            <a:ext cx="5189201" cy="1477328"/>
          </a:xfrm>
          <a:prstGeom prst="rect">
            <a:avLst/>
          </a:prstGeom>
          <a:solidFill>
            <a:schemeClr val="bg1"/>
          </a:solidFill>
          <a:ln>
            <a:solidFill>
              <a:schemeClr val="tx1"/>
            </a:solidFill>
          </a:ln>
        </p:spPr>
        <p:txBody>
          <a:bodyPr wrap="square" rtlCol="0">
            <a:spAutoFit/>
          </a:bodyPr>
          <a:lstStyle/>
          <a:p>
            <a:endParaRPr kumimoji="1" lang="en-US" altLang="ja-JP" dirty="0"/>
          </a:p>
          <a:p>
            <a:endParaRPr kumimoji="1" lang="en-US" altLang="ja-JP" dirty="0"/>
          </a:p>
          <a:p>
            <a:r>
              <a:rPr kumimoji="1" lang="ja-JP" altLang="en-US" dirty="0" smtClean="0"/>
              <a:t>　具体的</a:t>
            </a:r>
            <a:r>
              <a:rPr kumimoji="1" lang="ja-JP" altLang="en-US" dirty="0"/>
              <a:t>な年次・数値目標は定めていない</a:t>
            </a:r>
            <a:r>
              <a:rPr kumimoji="1" lang="ja-JP" altLang="en-US" dirty="0" smtClean="0"/>
              <a:t>。</a:t>
            </a:r>
            <a:endParaRPr kumimoji="1" lang="en-US" altLang="ja-JP" dirty="0" smtClean="0"/>
          </a:p>
          <a:p>
            <a:endParaRPr kumimoji="1" lang="en-US" altLang="ja-JP" dirty="0"/>
          </a:p>
          <a:p>
            <a:endParaRPr kumimoji="1" lang="ja-JP" altLang="en-US" dirty="0"/>
          </a:p>
        </p:txBody>
      </p:sp>
    </p:spTree>
    <p:extLst>
      <p:ext uri="{BB962C8B-B14F-4D97-AF65-F5344CB8AC3E}">
        <p14:creationId xmlns:p14="http://schemas.microsoft.com/office/powerpoint/2010/main" val="3255645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4206" y="106893"/>
            <a:ext cx="902202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３．４　更新需要見込み額の見通し</a:t>
            </a:r>
          </a:p>
          <a:p>
            <a:endParaRPr lang="ja-JP" altLang="en-US" dirty="0"/>
          </a:p>
          <a:p>
            <a:pPr lvl="0" indent="0" eaLnBrk="1" fontAlgn="auto" hangingPunct="1">
              <a:spcBef>
                <a:spcPts val="0"/>
              </a:spcBef>
              <a:spcAft>
                <a:spcPts val="0"/>
              </a:spcAft>
            </a:pPr>
            <a:r>
              <a:rPr lang="en-US" altLang="ja-JP" sz="2000" dirty="0"/>
              <a:t>【</a:t>
            </a:r>
            <a:r>
              <a:rPr lang="ja-JP" altLang="en-US" sz="2000" dirty="0"/>
              <a:t>市町村計画</a:t>
            </a:r>
            <a:r>
              <a:rPr lang="en-US" altLang="ja-JP" sz="2000" dirty="0" smtClean="0"/>
              <a:t>】</a:t>
            </a:r>
            <a:r>
              <a:rPr lang="ja-JP" altLang="en-US" kern="100" dirty="0">
                <a:solidFill>
                  <a:prstClr val="black"/>
                </a:solidFill>
                <a:latin typeface="游ゴシック" panose="020B0400000000000000" pitchFamily="50" charset="-128"/>
                <a:cs typeface="Times New Roman" panose="02020603050405020304" pitchFamily="18" charset="0"/>
              </a:rPr>
              <a:t>大阪広域水道企業団と四條畷市・太子町・千早赤阪村との</a:t>
            </a:r>
            <a:endParaRPr lang="en-US" altLang="ja-JP"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水道事業の統合に向けての検討、協議統合案</a:t>
            </a:r>
            <a:r>
              <a:rPr lang="ja-JP" altLang="ja-JP" kern="100" dirty="0">
                <a:solidFill>
                  <a:prstClr val="black"/>
                </a:solidFill>
                <a:latin typeface="游ゴシック" panose="020B0400000000000000" pitchFamily="50" charset="-128"/>
                <a:cs typeface="Times New Roman" panose="02020603050405020304" pitchFamily="18" charset="0"/>
              </a:rPr>
              <a:t>（</a:t>
            </a:r>
            <a:r>
              <a:rPr lang="ja-JP" altLang="en-US" dirty="0">
                <a:solidFill>
                  <a:prstClr val="black"/>
                </a:solidFill>
                <a:latin typeface="游ゴシック" panose="020B0400000000000000" pitchFamily="50" charset="-128"/>
                <a:cs typeface="Times New Roman" panose="02020603050405020304" pitchFamily="18" charset="0"/>
              </a:rPr>
              <a:t> ２０１６年</a:t>
            </a:r>
            <a:r>
              <a:rPr lang="ja-JP" altLang="ja-JP" kern="100" dirty="0">
                <a:solidFill>
                  <a:prstClr val="black"/>
                </a:solidFill>
                <a:latin typeface="游ゴシック" panose="020B0400000000000000" pitchFamily="50" charset="-128"/>
                <a:cs typeface="Times New Roman" panose="02020603050405020304" pitchFamily="18" charset="0"/>
              </a:rPr>
              <a:t>策定）</a:t>
            </a:r>
            <a:endParaRPr lang="en-US" altLang="ja-JP" kern="100" dirty="0">
              <a:solidFill>
                <a:prstClr val="black"/>
              </a:solidFill>
              <a:latin typeface="游ゴシック" panose="020B0400000000000000" pitchFamily="50" charset="-128"/>
              <a:cs typeface="Times New Roman" panose="02020603050405020304" pitchFamily="18" charset="0"/>
            </a:endParaRPr>
          </a:p>
          <a:p>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370703" y="46149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24</a:t>
            </a:fld>
            <a:endParaRPr kumimoji="1" lang="ja-JP" altLang="en-US"/>
          </a:p>
        </p:txBody>
      </p:sp>
      <p:sp>
        <p:nvSpPr>
          <p:cNvPr id="7" name="テキスト ボックス 6"/>
          <p:cNvSpPr txBox="1">
            <a:spLocks noChangeArrowheads="1"/>
          </p:cNvSpPr>
          <p:nvPr/>
        </p:nvSpPr>
        <p:spPr bwMode="auto">
          <a:xfrm>
            <a:off x="112868" y="5134451"/>
            <a:ext cx="8623406" cy="1754326"/>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lvl="0" defTabSz="914400" eaLnBrk="0" fontAlgn="base" hangingPunct="0">
              <a:spcBef>
                <a:spcPct val="0"/>
              </a:spcBef>
              <a:spcAft>
                <a:spcPct val="0"/>
              </a:spcAft>
            </a:pPr>
            <a:r>
              <a:rPr lang="ja-JP" kern="100" dirty="0" smtClean="0">
                <a:effectLst/>
                <a:latin typeface="+mn-ea"/>
                <a:cs typeface="Times New Roman" panose="02020603050405020304" pitchFamily="18" charset="0"/>
              </a:rPr>
              <a:t>・</a:t>
            </a:r>
            <a:r>
              <a:rPr lang="ja-JP" altLang="en-US" kern="100" dirty="0" smtClean="0">
                <a:latin typeface="+mn-ea"/>
                <a:cs typeface="Times New Roman" panose="02020603050405020304" pitchFamily="18" charset="0"/>
              </a:rPr>
              <a:t>試算期間（</a:t>
            </a:r>
            <a:r>
              <a:rPr lang="en-US" altLang="ja-JP" kern="100" dirty="0" smtClean="0">
                <a:latin typeface="+mn-ea"/>
                <a:cs typeface="Times New Roman" panose="02020603050405020304" pitchFamily="18" charset="0"/>
              </a:rPr>
              <a:t>2013</a:t>
            </a:r>
            <a:r>
              <a:rPr lang="ja-JP" altLang="en-US" kern="100" dirty="0" smtClean="0">
                <a:latin typeface="+mn-ea"/>
                <a:cs typeface="Times New Roman" panose="02020603050405020304" pitchFamily="18" charset="0"/>
              </a:rPr>
              <a:t>年度～</a:t>
            </a:r>
            <a:r>
              <a:rPr lang="en-US" altLang="ja-JP" kern="100" dirty="0" smtClean="0">
                <a:latin typeface="+mn-ea"/>
                <a:cs typeface="Times New Roman" panose="02020603050405020304" pitchFamily="18" charset="0"/>
              </a:rPr>
              <a:t>2052</a:t>
            </a:r>
            <a:r>
              <a:rPr lang="ja-JP" altLang="en-US" kern="100" dirty="0" smtClean="0">
                <a:latin typeface="+mn-ea"/>
                <a:cs typeface="Times New Roman" panose="02020603050405020304" pitchFamily="18" charset="0"/>
              </a:rPr>
              <a:t>年度）</a:t>
            </a:r>
            <a:r>
              <a:rPr lang="ja-JP" altLang="en-US" dirty="0" smtClean="0">
                <a:latin typeface="+mn-ea"/>
                <a:cs typeface="Times New Roman" panose="02020603050405020304" pitchFamily="18" charset="0"/>
              </a:rPr>
              <a:t>に</a:t>
            </a:r>
            <a:r>
              <a:rPr lang="ja-JP" altLang="en-US" dirty="0">
                <a:latin typeface="+mn-ea"/>
                <a:cs typeface="Times New Roman" panose="02020603050405020304" pitchFamily="18" charset="0"/>
              </a:rPr>
              <a:t>必要と見込まれる更新需要の合計額は</a:t>
            </a: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ja-JP" altLang="en-US" dirty="0">
                <a:latin typeface="+mn-ea"/>
                <a:cs typeface="Times New Roman" panose="02020603050405020304" pitchFamily="18" charset="0"/>
              </a:rPr>
              <a:t>　</a:t>
            </a:r>
            <a:r>
              <a:rPr lang="ja-JP" altLang="en-US" dirty="0" smtClean="0">
                <a:latin typeface="+mn-ea"/>
                <a:cs typeface="Times New Roman" panose="02020603050405020304" pitchFamily="18" charset="0"/>
              </a:rPr>
              <a:t>構造物及び設備で約</a:t>
            </a:r>
            <a:r>
              <a:rPr lang="en-US" altLang="ja-JP" dirty="0">
                <a:latin typeface="+mn-ea"/>
                <a:cs typeface="Times New Roman" panose="02020603050405020304" pitchFamily="18" charset="0"/>
              </a:rPr>
              <a:t>41</a:t>
            </a:r>
            <a:r>
              <a:rPr lang="ja-JP" altLang="en-US" dirty="0" smtClean="0">
                <a:latin typeface="+mn-ea"/>
                <a:cs typeface="Times New Roman" panose="02020603050405020304" pitchFamily="18" charset="0"/>
              </a:rPr>
              <a:t>億円、管路で約</a:t>
            </a:r>
            <a:r>
              <a:rPr lang="en-US" altLang="ja-JP" dirty="0" smtClean="0">
                <a:latin typeface="+mn-ea"/>
                <a:cs typeface="Times New Roman" panose="02020603050405020304" pitchFamily="18" charset="0"/>
              </a:rPr>
              <a:t>45</a:t>
            </a:r>
            <a:r>
              <a:rPr lang="ja-JP" altLang="en-US" dirty="0" smtClean="0">
                <a:latin typeface="+mn-ea"/>
                <a:cs typeface="Times New Roman" panose="02020603050405020304" pitchFamily="18" charset="0"/>
              </a:rPr>
              <a:t>億円、計約</a:t>
            </a:r>
            <a:r>
              <a:rPr lang="en-US" altLang="ja-JP" smtClean="0">
                <a:latin typeface="+mn-ea"/>
                <a:cs typeface="Times New Roman" panose="02020603050405020304" pitchFamily="18" charset="0"/>
              </a:rPr>
              <a:t>86</a:t>
            </a:r>
            <a:r>
              <a:rPr lang="ja-JP" altLang="en-US" smtClean="0">
                <a:latin typeface="+mn-ea"/>
                <a:cs typeface="Times New Roman" panose="02020603050405020304" pitchFamily="18" charset="0"/>
              </a:rPr>
              <a:t>億円</a:t>
            </a: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ja-JP" altLang="en-US" dirty="0">
                <a:latin typeface="+mn-ea"/>
                <a:cs typeface="Times New Roman" panose="02020603050405020304" pitchFamily="18" charset="0"/>
              </a:rPr>
              <a:t>　となる見込みです</a:t>
            </a:r>
            <a:r>
              <a:rPr lang="ja-JP" altLang="en-US" dirty="0" smtClean="0">
                <a:latin typeface="+mn-ea"/>
                <a:cs typeface="Times New Roman" panose="02020603050405020304" pitchFamily="18" charset="0"/>
              </a:rPr>
              <a:t>。（大阪広域水道企業団との統合ケース）</a:t>
            </a: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ja-JP" altLang="en-US" dirty="0">
                <a:latin typeface="+mn-ea"/>
                <a:cs typeface="Times New Roman" panose="02020603050405020304" pitchFamily="18" charset="0"/>
              </a:rPr>
              <a:t>　</a:t>
            </a: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ja-JP" altLang="en-US" sz="1600" dirty="0">
                <a:latin typeface="+mn-ea"/>
                <a:cs typeface="Times New Roman" panose="02020603050405020304" pitchFamily="18" charset="0"/>
              </a:rPr>
              <a:t>　</a:t>
            </a:r>
            <a:r>
              <a:rPr lang="en-US" altLang="ja-JP" sz="1600" dirty="0">
                <a:latin typeface="+mn-ea"/>
                <a:cs typeface="Times New Roman" panose="02020603050405020304" pitchFamily="18" charset="0"/>
              </a:rPr>
              <a:t>※</a:t>
            </a:r>
            <a:r>
              <a:rPr lang="ja-JP" altLang="en-US" sz="1600" dirty="0">
                <a:latin typeface="+mn-ea"/>
                <a:cs typeface="Times New Roman" panose="02020603050405020304" pitchFamily="18" charset="0"/>
              </a:rPr>
              <a:t>期間は大阪広域水道企業団での試算状況によります。</a:t>
            </a:r>
          </a:p>
          <a:p>
            <a:pPr marL="90170" indent="-90170" algn="just">
              <a:spcAft>
                <a:spcPts val="0"/>
              </a:spcAft>
            </a:pPr>
            <a:endParaRPr lang="en-US" altLang="ja-JP" kern="100" dirty="0" smtClean="0">
              <a:latin typeface="+mn-ea"/>
              <a:cs typeface="Times New Roman" panose="02020603050405020304" pitchFamily="18" charset="0"/>
            </a:endParaRPr>
          </a:p>
        </p:txBody>
      </p:sp>
      <p:pic>
        <p:nvPicPr>
          <p:cNvPr id="8" name="図 7"/>
          <p:cNvPicPr>
            <a:picLocks noChangeAspect="1"/>
          </p:cNvPicPr>
          <p:nvPr/>
        </p:nvPicPr>
        <p:blipFill>
          <a:blip r:embed="rId2"/>
          <a:stretch>
            <a:fillRect/>
          </a:stretch>
        </p:blipFill>
        <p:spPr>
          <a:xfrm>
            <a:off x="112868" y="1500485"/>
            <a:ext cx="4322856" cy="3060000"/>
          </a:xfrm>
          <a:prstGeom prst="rect">
            <a:avLst/>
          </a:prstGeom>
        </p:spPr>
      </p:pic>
      <p:pic>
        <p:nvPicPr>
          <p:cNvPr id="9" name="図 8"/>
          <p:cNvPicPr>
            <a:picLocks noChangeAspect="1"/>
          </p:cNvPicPr>
          <p:nvPr/>
        </p:nvPicPr>
        <p:blipFill>
          <a:blip r:embed="rId3"/>
          <a:stretch>
            <a:fillRect/>
          </a:stretch>
        </p:blipFill>
        <p:spPr>
          <a:xfrm>
            <a:off x="4447675" y="1500485"/>
            <a:ext cx="4489673" cy="3060000"/>
          </a:xfrm>
          <a:prstGeom prst="rect">
            <a:avLst/>
          </a:prstGeom>
        </p:spPr>
      </p:pic>
    </p:spTree>
    <p:extLst>
      <p:ext uri="{BB962C8B-B14F-4D97-AF65-F5344CB8AC3E}">
        <p14:creationId xmlns:p14="http://schemas.microsoft.com/office/powerpoint/2010/main" val="2117313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4"/>
          <p:cNvSpPr>
            <a:spLocks noChangeArrowheads="1"/>
          </p:cNvSpPr>
          <p:nvPr/>
        </p:nvSpPr>
        <p:spPr bwMode="auto">
          <a:xfrm>
            <a:off x="-128337" y="31788"/>
            <a:ext cx="92723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dirty="0"/>
          </a:p>
          <a:p>
            <a:r>
              <a:rPr lang="en-US" altLang="ja-JP" sz="2000" dirty="0"/>
              <a:t>【</a:t>
            </a:r>
            <a:r>
              <a:rPr lang="ja-JP" altLang="en-US" sz="2000" dirty="0"/>
              <a:t>市町村</a:t>
            </a:r>
            <a:r>
              <a:rPr lang="ja-JP" altLang="en-US" sz="2000" dirty="0" smtClean="0"/>
              <a:t>計画</a:t>
            </a:r>
            <a:r>
              <a:rPr lang="en-US" altLang="ja-JP" sz="2000" dirty="0" smtClean="0"/>
              <a:t>】 </a:t>
            </a:r>
            <a:r>
              <a:rPr lang="ja-JP" altLang="en-US" sz="1600" kern="100" dirty="0" smtClean="0">
                <a:latin typeface="+mn-ea"/>
                <a:cs typeface="Times New Roman" panose="02020603050405020304" pitchFamily="18" charset="0"/>
              </a:rPr>
              <a:t>大阪</a:t>
            </a:r>
            <a:r>
              <a:rPr lang="ja-JP" altLang="en-US" sz="1600" kern="100" dirty="0">
                <a:latin typeface="+mn-ea"/>
                <a:cs typeface="Times New Roman" panose="02020603050405020304" pitchFamily="18" charset="0"/>
              </a:rPr>
              <a:t>広域水道企業団と四條畷市・太子町・千早赤阪村との</a:t>
            </a:r>
            <a:endParaRPr lang="en-US" altLang="ja-JP" sz="1600" kern="100" dirty="0">
              <a:latin typeface="+mn-ea"/>
              <a:cs typeface="Times New Roman" panose="02020603050405020304" pitchFamily="18" charset="0"/>
            </a:endParaRPr>
          </a:p>
          <a:p>
            <a:r>
              <a:rPr lang="ja-JP" altLang="en-US" sz="1600" kern="100" dirty="0">
                <a:latin typeface="+mn-ea"/>
                <a:cs typeface="Times New Roman" panose="02020603050405020304" pitchFamily="18" charset="0"/>
              </a:rPr>
              <a:t>　　　　　　　　　</a:t>
            </a:r>
            <a:r>
              <a:rPr lang="ja-JP" altLang="en-US" sz="1600" kern="100" dirty="0" smtClean="0">
                <a:latin typeface="+mn-ea"/>
                <a:cs typeface="Times New Roman" panose="02020603050405020304" pitchFamily="18" charset="0"/>
              </a:rPr>
              <a:t>水道</a:t>
            </a:r>
            <a:r>
              <a:rPr lang="ja-JP" altLang="en-US" sz="1600" kern="100" dirty="0">
                <a:latin typeface="+mn-ea"/>
                <a:cs typeface="Times New Roman" panose="02020603050405020304" pitchFamily="18" charset="0"/>
              </a:rPr>
              <a:t>事業の統合に向けての検討、協議統合案</a:t>
            </a:r>
            <a:r>
              <a:rPr lang="ja-JP" altLang="ja-JP" sz="1600" kern="100" dirty="0">
                <a:latin typeface="+mn-ea"/>
                <a:cs typeface="Times New Roman" panose="02020603050405020304" pitchFamily="18" charset="0"/>
              </a:rPr>
              <a:t>（</a:t>
            </a:r>
            <a:r>
              <a:rPr lang="ja-JP" altLang="en-US" sz="1600" dirty="0">
                <a:latin typeface="+mn-ea"/>
                <a:cs typeface="Times New Roman" panose="02020603050405020304" pitchFamily="18" charset="0"/>
              </a:rPr>
              <a:t> ２０１６年</a:t>
            </a:r>
            <a:r>
              <a:rPr lang="ja-JP" altLang="ja-JP" sz="1600" kern="100" dirty="0">
                <a:latin typeface="+mn-ea"/>
                <a:cs typeface="Times New Roman" panose="02020603050405020304" pitchFamily="18" charset="0"/>
              </a:rPr>
              <a:t>策定</a:t>
            </a:r>
            <a:r>
              <a:rPr lang="ja-JP" altLang="ja-JP" sz="1600" kern="100" dirty="0" smtClean="0">
                <a:latin typeface="+mn-ea"/>
                <a:cs typeface="Times New Roman" panose="02020603050405020304" pitchFamily="18" charset="0"/>
              </a:rPr>
              <a:t>）</a:t>
            </a:r>
            <a:endParaRPr lang="en-US" altLang="ja-JP" sz="1600" kern="100" dirty="0" smtClean="0">
              <a:latin typeface="+mn-ea"/>
              <a:cs typeface="Times New Roman" panose="02020603050405020304" pitchFamily="18" charset="0"/>
            </a:endParaRPr>
          </a:p>
          <a:p>
            <a:r>
              <a:rPr lang="ja-JP" altLang="en-US" sz="1600" kern="100" dirty="0">
                <a:latin typeface="+mn-ea"/>
                <a:cs typeface="Times New Roman" panose="02020603050405020304" pitchFamily="18" charset="0"/>
              </a:rPr>
              <a:t>　</a:t>
            </a:r>
            <a:r>
              <a:rPr lang="ja-JP" altLang="en-US" sz="1600" kern="100" dirty="0" smtClean="0">
                <a:latin typeface="+mn-ea"/>
                <a:cs typeface="Times New Roman" panose="02020603050405020304" pitchFamily="18" charset="0"/>
              </a:rPr>
              <a:t>　　　　　　　　</a:t>
            </a:r>
            <a:endParaRPr lang="en-US" altLang="ja-JP" sz="1600" kern="100" dirty="0" smtClean="0">
              <a:latin typeface="+mn-ea"/>
              <a:cs typeface="Times New Roman" panose="02020603050405020304" pitchFamily="18" charset="0"/>
            </a:endParaRPr>
          </a:p>
          <a:p>
            <a:r>
              <a:rPr lang="ja-JP" altLang="en-US" sz="1600" kern="100" dirty="0">
                <a:latin typeface="+mn-ea"/>
                <a:cs typeface="Times New Roman" panose="02020603050405020304" pitchFamily="18" charset="0"/>
              </a:rPr>
              <a:t>　</a:t>
            </a:r>
            <a:r>
              <a:rPr lang="ja-JP" altLang="en-US" sz="1600" kern="100" dirty="0" smtClean="0">
                <a:latin typeface="+mn-ea"/>
                <a:cs typeface="Times New Roman" panose="02020603050405020304" pitchFamily="18" charset="0"/>
              </a:rPr>
              <a:t>　　　　　　　</a:t>
            </a:r>
            <a:r>
              <a:rPr lang="ja-JP" altLang="en-US" kern="100" dirty="0" smtClean="0">
                <a:latin typeface="+mn-ea"/>
                <a:cs typeface="Times New Roman" panose="02020603050405020304" pitchFamily="18" charset="0"/>
              </a:rPr>
              <a:t>（経営シミュレーション　単独経営のケース）</a:t>
            </a:r>
            <a:endParaRPr lang="ja-JP" altLang="ja-JP"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25</a:t>
            </a:fld>
            <a:endParaRPr kumimoji="1" lang="ja-JP" altLang="en-US"/>
          </a:p>
        </p:txBody>
      </p:sp>
      <p:pic>
        <p:nvPicPr>
          <p:cNvPr id="7" name="図 6"/>
          <p:cNvPicPr>
            <a:picLocks noChangeAspect="1"/>
          </p:cNvPicPr>
          <p:nvPr/>
        </p:nvPicPr>
        <p:blipFill>
          <a:blip r:embed="rId2"/>
          <a:stretch>
            <a:fillRect/>
          </a:stretch>
        </p:blipFill>
        <p:spPr>
          <a:xfrm>
            <a:off x="1859691" y="2029296"/>
            <a:ext cx="5226909" cy="4515968"/>
          </a:xfrm>
          <a:prstGeom prst="rect">
            <a:avLst/>
          </a:prstGeom>
        </p:spPr>
      </p:pic>
    </p:spTree>
    <p:extLst>
      <p:ext uri="{BB962C8B-B14F-4D97-AF65-F5344CB8AC3E}">
        <p14:creationId xmlns:p14="http://schemas.microsoft.com/office/powerpoint/2010/main" val="1743523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noChangeArrowheads="1"/>
          </p:cNvSpPr>
          <p:nvPr/>
        </p:nvSpPr>
        <p:spPr bwMode="auto">
          <a:xfrm>
            <a:off x="196128" y="5901037"/>
            <a:ext cx="8623406" cy="92333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90170" indent="-90170" algn="just">
              <a:spcAft>
                <a:spcPts val="0"/>
              </a:spcAft>
            </a:pPr>
            <a:r>
              <a:rPr lang="ja-JP" kern="100" dirty="0" smtClean="0">
                <a:effectLst/>
                <a:latin typeface="+mn-ea"/>
                <a:cs typeface="Times New Roman" panose="02020603050405020304" pitchFamily="18" charset="0"/>
              </a:rPr>
              <a:t>・</a:t>
            </a:r>
            <a:r>
              <a:rPr lang="ja-JP" altLang="en-US" kern="100" dirty="0" smtClean="0">
                <a:effectLst/>
                <a:latin typeface="+mn-ea"/>
                <a:cs typeface="Times New Roman" panose="02020603050405020304" pitchFamily="18" charset="0"/>
              </a:rPr>
              <a:t>市単独経営シミュレーション（試算期間</a:t>
            </a:r>
            <a:r>
              <a:rPr lang="en-US" altLang="ja-JP" kern="100" dirty="0" smtClean="0">
                <a:effectLst/>
                <a:latin typeface="+mn-ea"/>
                <a:cs typeface="Times New Roman" panose="02020603050405020304" pitchFamily="18" charset="0"/>
              </a:rPr>
              <a:t>2013</a:t>
            </a:r>
            <a:r>
              <a:rPr lang="ja-JP" altLang="en-US" kern="100" dirty="0" smtClean="0">
                <a:effectLst/>
                <a:latin typeface="+mn-ea"/>
                <a:cs typeface="Times New Roman" panose="02020603050405020304" pitchFamily="18" charset="0"/>
              </a:rPr>
              <a:t>年度～</a:t>
            </a:r>
            <a:r>
              <a:rPr lang="en-US" altLang="ja-JP" kern="100" dirty="0" smtClean="0">
                <a:effectLst/>
                <a:latin typeface="+mn-ea"/>
                <a:cs typeface="Times New Roman" panose="02020603050405020304" pitchFamily="18" charset="0"/>
              </a:rPr>
              <a:t>2052</a:t>
            </a:r>
            <a:r>
              <a:rPr lang="ja-JP" altLang="en-US" kern="100" dirty="0" smtClean="0">
                <a:effectLst/>
                <a:latin typeface="+mn-ea"/>
                <a:cs typeface="Times New Roman" panose="02020603050405020304" pitchFamily="18" charset="0"/>
              </a:rPr>
              <a:t>年度）では、</a:t>
            </a:r>
            <a:r>
              <a:rPr lang="en-US" altLang="ja-JP" kern="100" dirty="0" smtClean="0">
                <a:effectLst/>
                <a:latin typeface="+mn-ea"/>
                <a:cs typeface="Times New Roman" panose="02020603050405020304" pitchFamily="18" charset="0"/>
              </a:rPr>
              <a:t>2021</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15%</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2045</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10%</a:t>
            </a:r>
            <a:r>
              <a:rPr lang="ja-JP" altLang="en-US" kern="100" dirty="0" smtClean="0">
                <a:effectLst/>
                <a:latin typeface="+mn-ea"/>
                <a:cs typeface="Times New Roman" panose="02020603050405020304" pitchFamily="18" charset="0"/>
              </a:rPr>
              <a:t>の料金改定が見込まれ</a:t>
            </a:r>
            <a:r>
              <a:rPr lang="ja-JP" altLang="en-US" kern="100" dirty="0" smtClean="0">
                <a:latin typeface="+mn-ea"/>
                <a:cs typeface="Times New Roman" panose="02020603050405020304" pitchFamily="18" charset="0"/>
              </a:rPr>
              <a:t>ています。</a:t>
            </a:r>
            <a:endParaRPr lang="en-US" altLang="ja-JP" kern="100" dirty="0" smtClean="0">
              <a:latin typeface="+mn-ea"/>
              <a:cs typeface="Times New Roman" panose="02020603050405020304" pitchFamily="18" charset="0"/>
            </a:endParaRPr>
          </a:p>
          <a:p>
            <a:pPr marL="90170" indent="-90170" algn="just">
              <a:spcAft>
                <a:spcPts val="0"/>
              </a:spcAft>
            </a:pPr>
            <a:r>
              <a:rPr lang="ja-JP" altLang="en-US" kern="100" dirty="0" smtClean="0">
                <a:latin typeface="+mn-ea"/>
                <a:cs typeface="Times New Roman" panose="02020603050405020304" pitchFamily="18" charset="0"/>
              </a:rPr>
              <a:t>（</a:t>
            </a:r>
            <a:r>
              <a:rPr lang="en-US" altLang="ja-JP" kern="100" dirty="0" smtClean="0">
                <a:latin typeface="+mn-ea"/>
                <a:cs typeface="Times New Roman" panose="02020603050405020304" pitchFamily="18" charset="0"/>
              </a:rPr>
              <a:t>2016</a:t>
            </a:r>
            <a:r>
              <a:rPr lang="ja-JP" altLang="en-US" kern="100" dirty="0" smtClean="0">
                <a:latin typeface="+mn-ea"/>
                <a:cs typeface="Times New Roman" panose="02020603050405020304" pitchFamily="18" charset="0"/>
              </a:rPr>
              <a:t>年度と比べて約</a:t>
            </a:r>
            <a:r>
              <a:rPr lang="en-US" altLang="ja-JP" kern="100" dirty="0" smtClean="0">
                <a:latin typeface="+mn-ea"/>
                <a:cs typeface="Times New Roman" panose="02020603050405020304" pitchFamily="18" charset="0"/>
              </a:rPr>
              <a:t>1.26</a:t>
            </a:r>
            <a:r>
              <a:rPr lang="ja-JP" altLang="en-US" kern="100" dirty="0" smtClean="0">
                <a:latin typeface="+mn-ea"/>
                <a:cs typeface="Times New Roman" panose="02020603050405020304" pitchFamily="18" charset="0"/>
              </a:rPr>
              <a:t>倍）</a:t>
            </a:r>
            <a:endParaRPr lang="en-US" altLang="ja-JP" kern="100" dirty="0" smtClean="0">
              <a:latin typeface="+mn-ea"/>
              <a:cs typeface="Times New Roman" panose="02020603050405020304" pitchFamily="18" charset="0"/>
            </a:endParaRPr>
          </a:p>
        </p:txBody>
      </p:sp>
      <p:sp>
        <p:nvSpPr>
          <p:cNvPr id="4" name="Rectangle 4"/>
          <p:cNvSpPr>
            <a:spLocks noChangeArrowheads="1"/>
          </p:cNvSpPr>
          <p:nvPr/>
        </p:nvSpPr>
        <p:spPr bwMode="auto">
          <a:xfrm>
            <a:off x="-128337" y="0"/>
            <a:ext cx="9272337"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dirty="0"/>
          </a:p>
          <a:p>
            <a:r>
              <a:rPr lang="en-US" altLang="ja-JP" sz="2000" dirty="0"/>
              <a:t>【</a:t>
            </a:r>
            <a:r>
              <a:rPr lang="ja-JP" altLang="en-US" sz="2000" dirty="0"/>
              <a:t>市町村計画</a:t>
            </a:r>
            <a:r>
              <a:rPr lang="en-US" altLang="ja-JP" sz="2000" dirty="0" smtClean="0"/>
              <a:t>】</a:t>
            </a:r>
            <a:r>
              <a:rPr lang="ja-JP" altLang="en-US" sz="1600" kern="100" dirty="0">
                <a:latin typeface="+mn-ea"/>
                <a:cs typeface="Times New Roman" panose="02020603050405020304" pitchFamily="18" charset="0"/>
              </a:rPr>
              <a:t>大阪広域水道企業団と四條畷市・太子町・千早赤阪村との</a:t>
            </a:r>
            <a:endParaRPr lang="en-US" altLang="ja-JP" sz="1600" kern="100" dirty="0">
              <a:latin typeface="+mn-ea"/>
              <a:cs typeface="Times New Roman" panose="02020603050405020304" pitchFamily="18" charset="0"/>
            </a:endParaRPr>
          </a:p>
          <a:p>
            <a:r>
              <a:rPr lang="ja-JP" altLang="en-US" sz="1600" kern="100" dirty="0">
                <a:latin typeface="+mn-ea"/>
                <a:cs typeface="Times New Roman" panose="02020603050405020304" pitchFamily="18" charset="0"/>
              </a:rPr>
              <a:t>　　　　　　　　　水道事業の統合に向けての検討、協議統合案</a:t>
            </a:r>
            <a:r>
              <a:rPr lang="ja-JP" altLang="ja-JP" sz="1600" kern="100" dirty="0">
                <a:latin typeface="+mn-ea"/>
                <a:cs typeface="Times New Roman" panose="02020603050405020304" pitchFamily="18" charset="0"/>
              </a:rPr>
              <a:t>（</a:t>
            </a:r>
            <a:r>
              <a:rPr lang="ja-JP" altLang="en-US" sz="1600" dirty="0">
                <a:latin typeface="+mn-ea"/>
                <a:cs typeface="Times New Roman" panose="02020603050405020304" pitchFamily="18" charset="0"/>
              </a:rPr>
              <a:t> ２０１６年</a:t>
            </a:r>
            <a:r>
              <a:rPr lang="ja-JP" altLang="ja-JP" sz="1600" kern="100" dirty="0">
                <a:latin typeface="+mn-ea"/>
                <a:cs typeface="Times New Roman" panose="02020603050405020304" pitchFamily="18" charset="0"/>
              </a:rPr>
              <a:t>策定</a:t>
            </a:r>
            <a:r>
              <a:rPr lang="ja-JP" altLang="ja-JP" sz="1600" kern="100" dirty="0" smtClean="0">
                <a:latin typeface="+mn-ea"/>
                <a:cs typeface="Times New Roman" panose="02020603050405020304" pitchFamily="18" charset="0"/>
              </a:rPr>
              <a:t>）</a:t>
            </a:r>
            <a:endParaRPr lang="en-US" altLang="ja-JP" sz="1600" kern="100" dirty="0" smtClean="0">
              <a:latin typeface="+mn-ea"/>
              <a:cs typeface="Times New Roman" panose="02020603050405020304" pitchFamily="18" charset="0"/>
            </a:endParaRPr>
          </a:p>
          <a:p>
            <a:r>
              <a:rPr lang="ja-JP" altLang="en-US" kern="100" dirty="0" smtClean="0">
                <a:latin typeface="+mn-ea"/>
                <a:cs typeface="Times New Roman" panose="02020603050405020304" pitchFamily="18" charset="0"/>
              </a:rPr>
              <a:t>　　　　　　　　　</a:t>
            </a:r>
            <a:endParaRPr lang="en-US" altLang="ja-JP" kern="100" dirty="0" smtClean="0">
              <a:latin typeface="+mn-ea"/>
              <a:cs typeface="Times New Roman" panose="02020603050405020304" pitchFamily="18" charset="0"/>
            </a:endParaRPr>
          </a:p>
          <a:p>
            <a:r>
              <a:rPr lang="ja-JP" altLang="en-US" kern="100" dirty="0">
                <a:latin typeface="+mn-ea"/>
                <a:cs typeface="Times New Roman" panose="02020603050405020304" pitchFamily="18" charset="0"/>
              </a:rPr>
              <a:t>　</a:t>
            </a:r>
            <a:r>
              <a:rPr lang="ja-JP" altLang="en-US" kern="100" dirty="0" smtClean="0">
                <a:latin typeface="+mn-ea"/>
                <a:cs typeface="Times New Roman" panose="02020603050405020304" pitchFamily="18" charset="0"/>
              </a:rPr>
              <a:t>　　　　　　　（</a:t>
            </a:r>
            <a:r>
              <a:rPr lang="ja-JP" altLang="en-US" kern="100" dirty="0">
                <a:latin typeface="+mn-ea"/>
                <a:cs typeface="Times New Roman" panose="02020603050405020304" pitchFamily="18" charset="0"/>
              </a:rPr>
              <a:t>経営シミュレーション　単独経営のケース</a:t>
            </a:r>
            <a:r>
              <a:rPr lang="ja-JP" altLang="en-US"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7" name="スライド番号プレースホルダー 6"/>
          <p:cNvSpPr>
            <a:spLocks noGrp="1"/>
          </p:cNvSpPr>
          <p:nvPr>
            <p:ph type="sldNum" sz="quarter" idx="12"/>
          </p:nvPr>
        </p:nvSpPr>
        <p:spPr/>
        <p:txBody>
          <a:bodyPr/>
          <a:lstStyle/>
          <a:p>
            <a:fld id="{6006E7AC-397C-46DB-B16C-C18B8E404D27}" type="slidenum">
              <a:rPr kumimoji="1" lang="ja-JP" altLang="en-US" smtClean="0"/>
              <a:t>26</a:t>
            </a:fld>
            <a:endParaRPr kumimoji="1" lang="ja-JP" altLang="en-US"/>
          </a:p>
        </p:txBody>
      </p:sp>
      <p:pic>
        <p:nvPicPr>
          <p:cNvPr id="8" name="図 7"/>
          <p:cNvPicPr>
            <a:picLocks noChangeAspect="1"/>
          </p:cNvPicPr>
          <p:nvPr/>
        </p:nvPicPr>
        <p:blipFill>
          <a:blip r:embed="rId2"/>
          <a:stretch>
            <a:fillRect/>
          </a:stretch>
        </p:blipFill>
        <p:spPr>
          <a:xfrm>
            <a:off x="2224902" y="1846659"/>
            <a:ext cx="4053128" cy="3967704"/>
          </a:xfrm>
          <a:prstGeom prst="rect">
            <a:avLst/>
          </a:prstGeom>
        </p:spPr>
      </p:pic>
    </p:spTree>
    <p:extLst>
      <p:ext uri="{BB962C8B-B14F-4D97-AF65-F5344CB8AC3E}">
        <p14:creationId xmlns:p14="http://schemas.microsoft.com/office/powerpoint/2010/main" val="1057098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28337" y="0"/>
            <a:ext cx="9272337"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dirty="0"/>
          </a:p>
          <a:p>
            <a:r>
              <a:rPr lang="en-US" altLang="ja-JP" sz="2000" dirty="0"/>
              <a:t>【</a:t>
            </a:r>
            <a:r>
              <a:rPr lang="ja-JP" altLang="en-US" sz="2000" dirty="0"/>
              <a:t>市町村計画</a:t>
            </a:r>
            <a:r>
              <a:rPr lang="en-US" altLang="ja-JP" sz="2000" dirty="0" smtClean="0"/>
              <a:t>】</a:t>
            </a:r>
            <a:r>
              <a:rPr lang="ja-JP" altLang="en-US" sz="1600" kern="100" dirty="0">
                <a:latin typeface="+mn-ea"/>
                <a:cs typeface="Times New Roman" panose="02020603050405020304" pitchFamily="18" charset="0"/>
              </a:rPr>
              <a:t>大阪広域水道企業団と四條畷市・太子町・千早赤阪村との</a:t>
            </a:r>
            <a:endParaRPr lang="en-US" altLang="ja-JP" sz="1600" kern="100" dirty="0">
              <a:latin typeface="+mn-ea"/>
              <a:cs typeface="Times New Roman" panose="02020603050405020304" pitchFamily="18" charset="0"/>
            </a:endParaRPr>
          </a:p>
          <a:p>
            <a:r>
              <a:rPr lang="ja-JP" altLang="en-US" sz="1600" kern="100" dirty="0">
                <a:latin typeface="+mn-ea"/>
                <a:cs typeface="Times New Roman" panose="02020603050405020304" pitchFamily="18" charset="0"/>
              </a:rPr>
              <a:t>　　　　　　　　　水道事業の統合に向けての検討、協議統合案</a:t>
            </a:r>
            <a:r>
              <a:rPr lang="ja-JP" altLang="ja-JP" sz="1600" kern="100" dirty="0">
                <a:latin typeface="+mn-ea"/>
                <a:cs typeface="Times New Roman" panose="02020603050405020304" pitchFamily="18" charset="0"/>
              </a:rPr>
              <a:t>（</a:t>
            </a:r>
            <a:r>
              <a:rPr lang="ja-JP" altLang="en-US" sz="1600" dirty="0">
                <a:latin typeface="+mn-ea"/>
                <a:cs typeface="Times New Roman" panose="02020603050405020304" pitchFamily="18" charset="0"/>
              </a:rPr>
              <a:t> ２０１６年</a:t>
            </a:r>
            <a:r>
              <a:rPr lang="ja-JP" altLang="ja-JP" sz="1600" kern="100" dirty="0">
                <a:latin typeface="+mn-ea"/>
                <a:cs typeface="Times New Roman" panose="02020603050405020304" pitchFamily="18" charset="0"/>
              </a:rPr>
              <a:t>策定</a:t>
            </a:r>
            <a:r>
              <a:rPr lang="ja-JP" altLang="ja-JP" sz="1600" kern="100" dirty="0" smtClean="0">
                <a:latin typeface="+mn-ea"/>
                <a:cs typeface="Times New Roman" panose="02020603050405020304" pitchFamily="18" charset="0"/>
              </a:rPr>
              <a:t>）</a:t>
            </a:r>
            <a:endParaRPr lang="en-US" altLang="ja-JP" sz="1600" kern="100" dirty="0" smtClean="0">
              <a:latin typeface="+mn-ea"/>
              <a:cs typeface="Times New Roman" panose="02020603050405020304" pitchFamily="18" charset="0"/>
            </a:endParaRPr>
          </a:p>
          <a:p>
            <a:r>
              <a:rPr lang="ja-JP" altLang="en-US" kern="100" dirty="0" smtClean="0">
                <a:latin typeface="+mn-ea"/>
                <a:cs typeface="Times New Roman" panose="02020603050405020304" pitchFamily="18" charset="0"/>
              </a:rPr>
              <a:t>　　　　　　　　　</a:t>
            </a:r>
            <a:endParaRPr lang="en-US" altLang="ja-JP" kern="100" dirty="0" smtClean="0">
              <a:latin typeface="+mn-ea"/>
              <a:cs typeface="Times New Roman" panose="02020603050405020304" pitchFamily="18" charset="0"/>
            </a:endParaRPr>
          </a:p>
          <a:p>
            <a:r>
              <a:rPr lang="ja-JP" altLang="en-US" kern="100" dirty="0">
                <a:latin typeface="+mn-ea"/>
                <a:cs typeface="Times New Roman" panose="02020603050405020304" pitchFamily="18" charset="0"/>
              </a:rPr>
              <a:t>　</a:t>
            </a:r>
            <a:r>
              <a:rPr lang="ja-JP" altLang="en-US" kern="100" dirty="0" smtClean="0">
                <a:latin typeface="+mn-ea"/>
                <a:cs typeface="Times New Roman" panose="02020603050405020304" pitchFamily="18" charset="0"/>
              </a:rPr>
              <a:t>　　　　　　　（</a:t>
            </a:r>
            <a:r>
              <a:rPr lang="ja-JP" altLang="en-US" kern="100" dirty="0">
                <a:latin typeface="+mn-ea"/>
                <a:cs typeface="Times New Roman" panose="02020603050405020304" pitchFamily="18" charset="0"/>
              </a:rPr>
              <a:t>経営シミュレーション　統合</a:t>
            </a:r>
            <a:r>
              <a:rPr lang="ja-JP" altLang="en-US" kern="100" dirty="0" smtClean="0">
                <a:latin typeface="+mn-ea"/>
                <a:cs typeface="Times New Roman" panose="02020603050405020304" pitchFamily="18" charset="0"/>
              </a:rPr>
              <a:t>の</a:t>
            </a:r>
            <a:r>
              <a:rPr lang="ja-JP" altLang="en-US" kern="100" dirty="0">
                <a:latin typeface="+mn-ea"/>
                <a:cs typeface="Times New Roman" panose="02020603050405020304" pitchFamily="18" charset="0"/>
              </a:rPr>
              <a:t>ケース</a:t>
            </a:r>
            <a:r>
              <a:rPr lang="ja-JP" altLang="en-US"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7" name="スライド番号プレースホルダー 6"/>
          <p:cNvSpPr>
            <a:spLocks noGrp="1"/>
          </p:cNvSpPr>
          <p:nvPr>
            <p:ph type="sldNum" sz="quarter" idx="12"/>
          </p:nvPr>
        </p:nvSpPr>
        <p:spPr/>
        <p:txBody>
          <a:bodyPr/>
          <a:lstStyle/>
          <a:p>
            <a:fld id="{6006E7AC-397C-46DB-B16C-C18B8E404D27}" type="slidenum">
              <a:rPr kumimoji="1" lang="ja-JP" altLang="en-US" smtClean="0"/>
              <a:t>27</a:t>
            </a:fld>
            <a:endParaRPr kumimoji="1" lang="ja-JP" altLang="en-US"/>
          </a:p>
        </p:txBody>
      </p:sp>
      <p:pic>
        <p:nvPicPr>
          <p:cNvPr id="2" name="図 1"/>
          <p:cNvPicPr>
            <a:picLocks noChangeAspect="1"/>
          </p:cNvPicPr>
          <p:nvPr/>
        </p:nvPicPr>
        <p:blipFill>
          <a:blip r:embed="rId2"/>
          <a:stretch>
            <a:fillRect/>
          </a:stretch>
        </p:blipFill>
        <p:spPr>
          <a:xfrm>
            <a:off x="2125363" y="1956770"/>
            <a:ext cx="4448432" cy="4588494"/>
          </a:xfrm>
          <a:prstGeom prst="rect">
            <a:avLst/>
          </a:prstGeom>
        </p:spPr>
      </p:pic>
    </p:spTree>
    <p:extLst>
      <p:ext uri="{BB962C8B-B14F-4D97-AF65-F5344CB8AC3E}">
        <p14:creationId xmlns:p14="http://schemas.microsoft.com/office/powerpoint/2010/main" val="1396449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28337" y="0"/>
            <a:ext cx="9272337"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dirty="0"/>
          </a:p>
          <a:p>
            <a:r>
              <a:rPr lang="en-US" altLang="ja-JP" sz="2000" dirty="0"/>
              <a:t>【</a:t>
            </a:r>
            <a:r>
              <a:rPr lang="ja-JP" altLang="en-US" sz="2000" dirty="0"/>
              <a:t>市町村計画</a:t>
            </a:r>
            <a:r>
              <a:rPr lang="en-US" altLang="ja-JP" sz="2000" dirty="0" smtClean="0"/>
              <a:t>】</a:t>
            </a:r>
            <a:r>
              <a:rPr lang="ja-JP" altLang="en-US" sz="1600" kern="100" dirty="0">
                <a:latin typeface="+mn-ea"/>
                <a:cs typeface="Times New Roman" panose="02020603050405020304" pitchFamily="18" charset="0"/>
              </a:rPr>
              <a:t>大阪広域水道企業団と四條畷市・太子町・千早赤阪村との</a:t>
            </a:r>
            <a:endParaRPr lang="en-US" altLang="ja-JP" sz="1600" kern="100" dirty="0">
              <a:latin typeface="+mn-ea"/>
              <a:cs typeface="Times New Roman" panose="02020603050405020304" pitchFamily="18" charset="0"/>
            </a:endParaRPr>
          </a:p>
          <a:p>
            <a:r>
              <a:rPr lang="ja-JP" altLang="en-US" sz="1600" kern="100" dirty="0">
                <a:latin typeface="+mn-ea"/>
                <a:cs typeface="Times New Roman" panose="02020603050405020304" pitchFamily="18" charset="0"/>
              </a:rPr>
              <a:t>　　　　　　　　　水道事業の統合に向けての検討、協議統合案</a:t>
            </a:r>
            <a:r>
              <a:rPr lang="ja-JP" altLang="ja-JP" sz="1600" kern="100" dirty="0">
                <a:latin typeface="+mn-ea"/>
                <a:cs typeface="Times New Roman" panose="02020603050405020304" pitchFamily="18" charset="0"/>
              </a:rPr>
              <a:t>（</a:t>
            </a:r>
            <a:r>
              <a:rPr lang="ja-JP" altLang="en-US" sz="1600" dirty="0">
                <a:latin typeface="+mn-ea"/>
                <a:cs typeface="Times New Roman" panose="02020603050405020304" pitchFamily="18" charset="0"/>
              </a:rPr>
              <a:t> ２０１６年</a:t>
            </a:r>
            <a:r>
              <a:rPr lang="ja-JP" altLang="ja-JP" sz="1600" kern="100" dirty="0">
                <a:latin typeface="+mn-ea"/>
                <a:cs typeface="Times New Roman" panose="02020603050405020304" pitchFamily="18" charset="0"/>
              </a:rPr>
              <a:t>策定</a:t>
            </a:r>
            <a:r>
              <a:rPr lang="ja-JP" altLang="ja-JP" sz="1600" kern="100" dirty="0" smtClean="0">
                <a:latin typeface="+mn-ea"/>
                <a:cs typeface="Times New Roman" panose="02020603050405020304" pitchFamily="18" charset="0"/>
              </a:rPr>
              <a:t>）</a:t>
            </a:r>
            <a:endParaRPr lang="en-US" altLang="ja-JP" sz="1600" kern="100" dirty="0" smtClean="0">
              <a:latin typeface="+mn-ea"/>
              <a:cs typeface="Times New Roman" panose="02020603050405020304" pitchFamily="18" charset="0"/>
            </a:endParaRPr>
          </a:p>
          <a:p>
            <a:r>
              <a:rPr lang="ja-JP" altLang="en-US" kern="100" dirty="0" smtClean="0">
                <a:latin typeface="+mn-ea"/>
                <a:cs typeface="Times New Roman" panose="02020603050405020304" pitchFamily="18" charset="0"/>
              </a:rPr>
              <a:t>　　　　　　　　　</a:t>
            </a:r>
            <a:endParaRPr lang="en-US" altLang="ja-JP" kern="100" dirty="0" smtClean="0">
              <a:latin typeface="+mn-ea"/>
              <a:cs typeface="Times New Roman" panose="02020603050405020304" pitchFamily="18" charset="0"/>
            </a:endParaRPr>
          </a:p>
          <a:p>
            <a:r>
              <a:rPr lang="ja-JP" altLang="en-US" kern="100" dirty="0">
                <a:latin typeface="+mn-ea"/>
                <a:cs typeface="Times New Roman" panose="02020603050405020304" pitchFamily="18" charset="0"/>
              </a:rPr>
              <a:t>　</a:t>
            </a:r>
            <a:r>
              <a:rPr lang="ja-JP" altLang="en-US" kern="100" dirty="0" smtClean="0">
                <a:latin typeface="+mn-ea"/>
                <a:cs typeface="Times New Roman" panose="02020603050405020304" pitchFamily="18" charset="0"/>
              </a:rPr>
              <a:t>　　　　　　　（</a:t>
            </a:r>
            <a:r>
              <a:rPr lang="ja-JP" altLang="en-US" kern="100" dirty="0">
                <a:latin typeface="+mn-ea"/>
                <a:cs typeface="Times New Roman" panose="02020603050405020304" pitchFamily="18" charset="0"/>
              </a:rPr>
              <a:t>経営シミュレーション　統合</a:t>
            </a:r>
            <a:r>
              <a:rPr lang="ja-JP" altLang="en-US" kern="100" dirty="0" smtClean="0">
                <a:latin typeface="+mn-ea"/>
                <a:cs typeface="Times New Roman" panose="02020603050405020304" pitchFamily="18" charset="0"/>
              </a:rPr>
              <a:t>の</a:t>
            </a:r>
            <a:r>
              <a:rPr lang="ja-JP" altLang="en-US" kern="100" dirty="0">
                <a:latin typeface="+mn-ea"/>
                <a:cs typeface="Times New Roman" panose="02020603050405020304" pitchFamily="18" charset="0"/>
              </a:rPr>
              <a:t>ケース</a:t>
            </a:r>
            <a:r>
              <a:rPr lang="ja-JP" altLang="en-US"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7" name="スライド番号プレースホルダー 6"/>
          <p:cNvSpPr>
            <a:spLocks noGrp="1"/>
          </p:cNvSpPr>
          <p:nvPr>
            <p:ph type="sldNum" sz="quarter" idx="12"/>
          </p:nvPr>
        </p:nvSpPr>
        <p:spPr/>
        <p:txBody>
          <a:bodyPr/>
          <a:lstStyle/>
          <a:p>
            <a:fld id="{6006E7AC-397C-46DB-B16C-C18B8E404D27}" type="slidenum">
              <a:rPr kumimoji="1" lang="ja-JP" altLang="en-US" smtClean="0"/>
              <a:t>28</a:t>
            </a:fld>
            <a:endParaRPr kumimoji="1" lang="ja-JP" altLang="en-US"/>
          </a:p>
        </p:txBody>
      </p:sp>
      <p:pic>
        <p:nvPicPr>
          <p:cNvPr id="3" name="図 2"/>
          <p:cNvPicPr>
            <a:picLocks noChangeAspect="1"/>
          </p:cNvPicPr>
          <p:nvPr/>
        </p:nvPicPr>
        <p:blipFill>
          <a:blip r:embed="rId2"/>
          <a:stretch>
            <a:fillRect/>
          </a:stretch>
        </p:blipFill>
        <p:spPr>
          <a:xfrm>
            <a:off x="2285105" y="1754658"/>
            <a:ext cx="3755747" cy="3819259"/>
          </a:xfrm>
          <a:prstGeom prst="rect">
            <a:avLst/>
          </a:prstGeom>
        </p:spPr>
      </p:pic>
      <p:sp>
        <p:nvSpPr>
          <p:cNvPr id="6" name="テキスト ボックス 5"/>
          <p:cNvSpPr txBox="1">
            <a:spLocks noChangeArrowheads="1"/>
          </p:cNvSpPr>
          <p:nvPr/>
        </p:nvSpPr>
        <p:spPr bwMode="auto">
          <a:xfrm>
            <a:off x="196128" y="5621934"/>
            <a:ext cx="8623406" cy="120032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90170" indent="-90170" algn="just">
              <a:spcAft>
                <a:spcPts val="0"/>
              </a:spcAft>
            </a:pPr>
            <a:r>
              <a:rPr lang="ja-JP" kern="100" dirty="0" smtClean="0">
                <a:effectLst/>
                <a:latin typeface="+mn-ea"/>
                <a:cs typeface="Times New Roman" panose="02020603050405020304" pitchFamily="18" charset="0"/>
              </a:rPr>
              <a:t>・</a:t>
            </a:r>
            <a:r>
              <a:rPr lang="ja-JP" altLang="en-US" kern="100" dirty="0" smtClean="0">
                <a:latin typeface="+mn-ea"/>
                <a:cs typeface="Times New Roman" panose="02020603050405020304" pitchFamily="18" charset="0"/>
              </a:rPr>
              <a:t>大阪広域水道企業団と統合した場合の</a:t>
            </a:r>
            <a:r>
              <a:rPr lang="ja-JP" altLang="en-US" kern="100" dirty="0" smtClean="0">
                <a:effectLst/>
                <a:latin typeface="+mn-ea"/>
                <a:cs typeface="Times New Roman" panose="02020603050405020304" pitchFamily="18" charset="0"/>
              </a:rPr>
              <a:t>シミュレーション（試算期間</a:t>
            </a:r>
            <a:r>
              <a:rPr lang="en-US" altLang="ja-JP" kern="100" dirty="0" smtClean="0">
                <a:effectLst/>
                <a:latin typeface="+mn-ea"/>
                <a:cs typeface="Times New Roman" panose="02020603050405020304" pitchFamily="18" charset="0"/>
              </a:rPr>
              <a:t>2013</a:t>
            </a:r>
            <a:r>
              <a:rPr lang="ja-JP" altLang="en-US" kern="100" dirty="0" smtClean="0">
                <a:effectLst/>
                <a:latin typeface="+mn-ea"/>
                <a:cs typeface="Times New Roman" panose="02020603050405020304" pitchFamily="18" charset="0"/>
              </a:rPr>
              <a:t>年度～</a:t>
            </a:r>
            <a:r>
              <a:rPr lang="en-US" altLang="ja-JP" kern="100" dirty="0" smtClean="0">
                <a:effectLst/>
                <a:latin typeface="+mn-ea"/>
                <a:cs typeface="Times New Roman" panose="02020603050405020304" pitchFamily="18" charset="0"/>
              </a:rPr>
              <a:t>2052</a:t>
            </a:r>
            <a:r>
              <a:rPr lang="ja-JP" altLang="en-US" kern="100" dirty="0" smtClean="0">
                <a:effectLst/>
                <a:latin typeface="+mn-ea"/>
                <a:cs typeface="Times New Roman" panose="02020603050405020304" pitchFamily="18" charset="0"/>
              </a:rPr>
              <a:t>年度）では、</a:t>
            </a:r>
            <a:r>
              <a:rPr lang="en-US" altLang="ja-JP" kern="100" dirty="0" smtClean="0">
                <a:effectLst/>
                <a:latin typeface="+mn-ea"/>
                <a:cs typeface="Times New Roman" panose="02020603050405020304" pitchFamily="18" charset="0"/>
              </a:rPr>
              <a:t>2039</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14%</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2048</a:t>
            </a:r>
            <a:r>
              <a:rPr lang="ja-JP" altLang="en-US" kern="100" dirty="0" smtClean="0">
                <a:effectLst/>
                <a:latin typeface="+mn-ea"/>
                <a:cs typeface="Times New Roman" panose="02020603050405020304" pitchFamily="18" charset="0"/>
              </a:rPr>
              <a:t>年度に</a:t>
            </a:r>
            <a:r>
              <a:rPr lang="en-US" altLang="ja-JP" kern="100" dirty="0">
                <a:latin typeface="+mn-ea"/>
                <a:cs typeface="Times New Roman" panose="02020603050405020304" pitchFamily="18" charset="0"/>
              </a:rPr>
              <a:t>5</a:t>
            </a:r>
            <a:r>
              <a:rPr lang="en-US" altLang="ja-JP" kern="100" dirty="0" smtClean="0">
                <a:effectLst/>
                <a:latin typeface="+mn-ea"/>
                <a:cs typeface="Times New Roman" panose="02020603050405020304" pitchFamily="18" charset="0"/>
              </a:rPr>
              <a:t>%</a:t>
            </a:r>
            <a:r>
              <a:rPr lang="ja-JP" altLang="en-US" kern="100" dirty="0" smtClean="0">
                <a:effectLst/>
                <a:latin typeface="+mn-ea"/>
                <a:cs typeface="Times New Roman" panose="02020603050405020304" pitchFamily="18" charset="0"/>
              </a:rPr>
              <a:t>の料金改定が見込まれ</a:t>
            </a:r>
            <a:r>
              <a:rPr lang="ja-JP" altLang="en-US" kern="100" dirty="0" smtClean="0">
                <a:latin typeface="+mn-ea"/>
                <a:cs typeface="Times New Roman" panose="02020603050405020304" pitchFamily="18" charset="0"/>
              </a:rPr>
              <a:t>ています。</a:t>
            </a:r>
            <a:endParaRPr lang="en-US" altLang="ja-JP" kern="100" dirty="0" smtClean="0">
              <a:latin typeface="+mn-ea"/>
              <a:cs typeface="Times New Roman" panose="02020603050405020304" pitchFamily="18" charset="0"/>
            </a:endParaRPr>
          </a:p>
          <a:p>
            <a:pPr marL="90170" indent="-90170" algn="just">
              <a:spcAft>
                <a:spcPts val="0"/>
              </a:spcAft>
            </a:pPr>
            <a:r>
              <a:rPr lang="ja-JP" altLang="en-US" kern="100" dirty="0" smtClean="0">
                <a:latin typeface="+mn-ea"/>
                <a:cs typeface="Times New Roman" panose="02020603050405020304" pitchFamily="18" charset="0"/>
              </a:rPr>
              <a:t>（</a:t>
            </a:r>
            <a:r>
              <a:rPr lang="en-US" altLang="ja-JP" kern="100" dirty="0" smtClean="0">
                <a:latin typeface="+mn-ea"/>
                <a:cs typeface="Times New Roman" panose="02020603050405020304" pitchFamily="18" charset="0"/>
              </a:rPr>
              <a:t>2016</a:t>
            </a:r>
            <a:r>
              <a:rPr lang="ja-JP" altLang="en-US" kern="100" dirty="0" smtClean="0">
                <a:latin typeface="+mn-ea"/>
                <a:cs typeface="Times New Roman" panose="02020603050405020304" pitchFamily="18" charset="0"/>
              </a:rPr>
              <a:t>年度と比べて約</a:t>
            </a:r>
            <a:r>
              <a:rPr lang="en-US" altLang="ja-JP" kern="100" dirty="0" smtClean="0">
                <a:latin typeface="+mn-ea"/>
                <a:cs typeface="Times New Roman" panose="02020603050405020304" pitchFamily="18" charset="0"/>
              </a:rPr>
              <a:t>1.20</a:t>
            </a:r>
            <a:r>
              <a:rPr lang="ja-JP" altLang="en-US" kern="100" dirty="0" smtClean="0">
                <a:latin typeface="+mn-ea"/>
                <a:cs typeface="Times New Roman" panose="02020603050405020304" pitchFamily="18" charset="0"/>
              </a:rPr>
              <a:t>倍）</a:t>
            </a:r>
            <a:endParaRPr lang="en-US" altLang="ja-JP" kern="100" dirty="0" smtClean="0">
              <a:latin typeface="+mn-ea"/>
              <a:cs typeface="Times New Roman" panose="02020603050405020304" pitchFamily="18" charset="0"/>
            </a:endParaRPr>
          </a:p>
        </p:txBody>
      </p:sp>
    </p:spTree>
    <p:extLst>
      <p:ext uri="{BB962C8B-B14F-4D97-AF65-F5344CB8AC3E}">
        <p14:creationId xmlns:p14="http://schemas.microsoft.com/office/powerpoint/2010/main" val="872781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0" y="131566"/>
            <a:ext cx="8190965" cy="461665"/>
          </a:xfrm>
          <a:prstGeom prst="rect">
            <a:avLst/>
          </a:prstGeom>
          <a:noFill/>
        </p:spPr>
        <p:txBody>
          <a:bodyPr wrap="square" rtlCol="0">
            <a:spAutoFit/>
          </a:bodyPr>
          <a:lstStyle/>
          <a:p>
            <a:r>
              <a:rPr lang="ja-JP" altLang="en-US" sz="2400" b="1" dirty="0" smtClean="0"/>
              <a:t>４　まとめ</a:t>
            </a:r>
            <a:endParaRPr lang="ja-JP" altLang="ja-JP" sz="2400" b="1" dirty="0"/>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6006E7AC-397C-46DB-B16C-C18B8E404D27}" type="slidenum">
              <a:rPr kumimoji="1" lang="ja-JP" altLang="en-US" smtClean="0"/>
              <a:t>29</a:t>
            </a:fld>
            <a:endParaRPr kumimoji="1" lang="ja-JP" altLang="en-US" dirty="0"/>
          </a:p>
        </p:txBody>
      </p:sp>
      <p:pic>
        <p:nvPicPr>
          <p:cNvPr id="4" name="図 3"/>
          <p:cNvPicPr>
            <a:picLocks noChangeAspect="1"/>
          </p:cNvPicPr>
          <p:nvPr/>
        </p:nvPicPr>
        <p:blipFill>
          <a:blip r:embed="rId2"/>
          <a:stretch>
            <a:fillRect/>
          </a:stretch>
        </p:blipFill>
        <p:spPr>
          <a:xfrm>
            <a:off x="699716" y="362398"/>
            <a:ext cx="7678829" cy="2613450"/>
          </a:xfrm>
          <a:prstGeom prst="rect">
            <a:avLst/>
          </a:prstGeom>
        </p:spPr>
      </p:pic>
      <p:pic>
        <p:nvPicPr>
          <p:cNvPr id="6" name="図 5"/>
          <p:cNvPicPr>
            <a:picLocks noChangeAspect="1"/>
          </p:cNvPicPr>
          <p:nvPr/>
        </p:nvPicPr>
        <p:blipFill>
          <a:blip r:embed="rId3"/>
          <a:stretch>
            <a:fillRect/>
          </a:stretch>
        </p:blipFill>
        <p:spPr>
          <a:xfrm>
            <a:off x="798570" y="3089190"/>
            <a:ext cx="7838802" cy="3586247"/>
          </a:xfrm>
          <a:prstGeom prst="rect">
            <a:avLst/>
          </a:prstGeom>
        </p:spPr>
      </p:pic>
    </p:spTree>
    <p:extLst>
      <p:ext uri="{BB962C8B-B14F-4D97-AF65-F5344CB8AC3E}">
        <p14:creationId xmlns:p14="http://schemas.microsoft.com/office/powerpoint/2010/main" val="3683111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2616101"/>
          </a:xfrm>
          <a:prstGeom prst="rect">
            <a:avLst/>
          </a:prstGeom>
        </p:spPr>
        <p:txBody>
          <a:bodyPr wrap="square">
            <a:spAutoFit/>
          </a:bodyPr>
          <a:lstStyle/>
          <a:p>
            <a:pPr algn="just"/>
            <a:r>
              <a:rPr lang="ja-JP" altLang="ja-JP" sz="2800" b="1" kern="100" dirty="0">
                <a:latin typeface="+mn-ea"/>
                <a:cs typeface="Times New Roman" panose="02020603050405020304" pitchFamily="18" charset="0"/>
              </a:rPr>
              <a:t>１　</a:t>
            </a:r>
            <a:r>
              <a:rPr lang="ja-JP" altLang="en-US" sz="2800" b="1" kern="100" dirty="0">
                <a:latin typeface="+mn-ea"/>
                <a:cs typeface="Times New Roman" panose="02020603050405020304" pitchFamily="18" charset="0"/>
              </a:rPr>
              <a:t>四條畷</a:t>
            </a:r>
            <a:r>
              <a:rPr lang="ja-JP" altLang="en-US" sz="2800" b="1" kern="100" dirty="0" smtClean="0">
                <a:latin typeface="+mn-ea"/>
                <a:cs typeface="Times New Roman" panose="02020603050405020304" pitchFamily="18" charset="0"/>
              </a:rPr>
              <a:t>市</a:t>
            </a:r>
            <a:r>
              <a:rPr lang="ja-JP" altLang="ja-JP" sz="2800" b="1" kern="100" dirty="0" smtClean="0">
                <a:latin typeface="+mn-ea"/>
                <a:cs typeface="Times New Roman" panose="02020603050405020304" pitchFamily="18" charset="0"/>
              </a:rPr>
              <a:t>の</a:t>
            </a:r>
            <a:r>
              <a:rPr lang="ja-JP" altLang="ja-JP" sz="2800" b="1" kern="100" dirty="0">
                <a:latin typeface="+mn-ea"/>
                <a:cs typeface="Times New Roman" panose="02020603050405020304" pitchFamily="18" charset="0"/>
              </a:rPr>
              <a:t>基本情報</a:t>
            </a:r>
            <a:endParaRPr lang="ja-JP" altLang="ja-JP" sz="2800" kern="100" dirty="0">
              <a:latin typeface="+mn-ea"/>
              <a:cs typeface="Times New Roman" panose="02020603050405020304" pitchFamily="18" charset="0"/>
            </a:endParaRPr>
          </a:p>
          <a:p>
            <a:pPr algn="just"/>
            <a:endParaRPr lang="en-US" altLang="ja-JP" b="1" kern="100" dirty="0" smtClean="0">
              <a:latin typeface="+mn-ea"/>
              <a:cs typeface="Times New Roman" panose="02020603050405020304" pitchFamily="18" charset="0"/>
            </a:endParaRPr>
          </a:p>
          <a:p>
            <a:pPr algn="just"/>
            <a:r>
              <a:rPr lang="ja-JP" altLang="en-US" sz="2400" b="1" dirty="0">
                <a:latin typeface="+mn-ea"/>
                <a:cs typeface="Times New Roman" panose="02020603050405020304" pitchFamily="18" charset="0"/>
              </a:rPr>
              <a:t>１．１　</a:t>
            </a:r>
            <a:r>
              <a:rPr lang="ja-JP" altLang="en-US" sz="2400" b="1" kern="100" dirty="0">
                <a:latin typeface="+mn-ea"/>
                <a:cs typeface="Times New Roman" panose="02020603050405020304" pitchFamily="18" charset="0"/>
              </a:rPr>
              <a:t>四條畷</a:t>
            </a:r>
            <a:r>
              <a:rPr lang="ja-JP" altLang="en-US" sz="2400" b="1" kern="100" dirty="0" smtClean="0">
                <a:latin typeface="+mn-ea"/>
                <a:cs typeface="Times New Roman" panose="02020603050405020304" pitchFamily="18" charset="0"/>
              </a:rPr>
              <a:t>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現状（</a:t>
            </a:r>
            <a:r>
              <a:rPr lang="en-US" altLang="ja-JP" sz="2400" b="1" kern="100" dirty="0">
                <a:latin typeface="+mn-ea"/>
                <a:cs typeface="Times New Roman" panose="02020603050405020304" pitchFamily="18" charset="0"/>
              </a:rPr>
              <a:t>2016</a:t>
            </a:r>
            <a:r>
              <a:rPr lang="ja-JP" altLang="ja-JP" sz="2400" b="1" kern="100" dirty="0">
                <a:latin typeface="+mn-ea"/>
                <a:cs typeface="Times New Roman" panose="02020603050405020304" pitchFamily="18" charset="0"/>
              </a:rPr>
              <a:t>年度</a:t>
            </a:r>
            <a:r>
              <a:rPr lang="ja-JP" altLang="ja-JP" sz="2400" b="1" kern="100" dirty="0" smtClean="0">
                <a:latin typeface="+mn-ea"/>
                <a:cs typeface="Times New Roman" panose="02020603050405020304" pitchFamily="18" charset="0"/>
              </a:rPr>
              <a:t>）</a:t>
            </a:r>
            <a:endParaRPr lang="ja-JP" altLang="ja-JP" sz="2400" kern="100" dirty="0">
              <a:latin typeface="+mn-ea"/>
              <a:cs typeface="Times New Roman" panose="02020603050405020304" pitchFamily="18" charset="0"/>
            </a:endParaRPr>
          </a:p>
          <a:p>
            <a:pPr algn="just"/>
            <a:endParaRPr lang="en-US" altLang="ja-JP" sz="2000" b="1" kern="100" dirty="0" smtClean="0">
              <a:latin typeface="+mn-ea"/>
              <a:cs typeface="Times New Roman" panose="02020603050405020304" pitchFamily="18" charset="0"/>
            </a:endParaRPr>
          </a:p>
          <a:p>
            <a:pPr algn="just"/>
            <a:r>
              <a:rPr lang="ja-JP" altLang="ja-JP" sz="2000" b="1" kern="100" dirty="0" smtClean="0">
                <a:latin typeface="+mn-ea"/>
                <a:cs typeface="Times New Roman" panose="02020603050405020304" pitchFamily="18" charset="0"/>
              </a:rPr>
              <a:t>（</a:t>
            </a:r>
            <a:r>
              <a:rPr lang="ja-JP" altLang="ja-JP" sz="2000" b="1" kern="100" dirty="0">
                <a:latin typeface="+mn-ea"/>
                <a:cs typeface="Times New Roman" panose="02020603050405020304" pitchFamily="18" charset="0"/>
              </a:rPr>
              <a:t>１）年間給水量</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67628" algn="just"/>
            <a:endParaRPr lang="en-US" altLang="ja-JP" kern="100" dirty="0" smtClean="0">
              <a:latin typeface="+mn-ea"/>
              <a:cs typeface="Times New Roman" panose="02020603050405020304" pitchFamily="18" charset="0"/>
            </a:endParaRPr>
          </a:p>
          <a:p>
            <a:pPr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年間給水量</a:t>
            </a:r>
            <a:r>
              <a:rPr lang="ja-JP" altLang="ja-JP" kern="100" dirty="0" smtClean="0">
                <a:latin typeface="+mn-ea"/>
                <a:cs typeface="Times New Roman" panose="02020603050405020304" pitchFamily="18" charset="0"/>
              </a:rPr>
              <a:t>は</a:t>
            </a:r>
            <a:r>
              <a:rPr lang="en-US" altLang="ja-JP" kern="100" dirty="0" smtClean="0">
                <a:latin typeface="+mn-ea"/>
                <a:cs typeface="Times New Roman" panose="02020603050405020304" pitchFamily="18" charset="0"/>
              </a:rPr>
              <a:t>6.0</a:t>
            </a:r>
            <a:r>
              <a:rPr lang="ja-JP" altLang="ja-JP" kern="100" dirty="0" smtClean="0">
                <a:latin typeface="+mn-ea"/>
                <a:cs typeface="Times New Roman" panose="02020603050405020304" pitchFamily="18" charset="0"/>
              </a:rPr>
              <a:t>百万</a:t>
            </a:r>
            <a:r>
              <a:rPr lang="ja-JP" altLang="en-US" dirty="0" smtClean="0">
                <a:latin typeface="+mn-ea"/>
                <a:cs typeface="Times New Roman" panose="02020603050405020304" pitchFamily="18" charset="0"/>
              </a:rPr>
              <a:t>㎥</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r>
              <a:rPr lang="ja-JP" altLang="en-US" dirty="0">
                <a:latin typeface="+mn-ea"/>
              </a:rPr>
              <a:t>（</a:t>
            </a:r>
            <a:r>
              <a:rPr lang="en-US" altLang="ja-JP" dirty="0">
                <a:latin typeface="+mn-ea"/>
              </a:rPr>
              <a:t>43</a:t>
            </a:r>
            <a:r>
              <a:rPr lang="ja-JP" altLang="en-US" dirty="0">
                <a:latin typeface="+mn-ea"/>
              </a:rPr>
              <a:t>事業体中</a:t>
            </a:r>
            <a:r>
              <a:rPr lang="en-US" altLang="ja-JP" dirty="0">
                <a:latin typeface="+mn-ea"/>
              </a:rPr>
              <a:t>33</a:t>
            </a:r>
            <a:r>
              <a:rPr lang="ja-JP" altLang="en-US" dirty="0">
                <a:latin typeface="+mn-ea"/>
              </a:rPr>
              <a:t>番目</a:t>
            </a:r>
            <a:r>
              <a:rPr lang="en-US" altLang="ja-JP" dirty="0">
                <a:latin typeface="+mn-ea"/>
              </a:rPr>
              <a:t>/</a:t>
            </a:r>
            <a:r>
              <a:rPr lang="ja-JP" altLang="en-US" dirty="0">
                <a:latin typeface="+mn-ea"/>
              </a:rPr>
              <a:t>降順）</a:t>
            </a:r>
            <a:endParaRPr lang="ja-JP" altLang="en-US" dirty="0"/>
          </a:p>
          <a:p>
            <a:pPr indent="67628" algn="just"/>
            <a:endParaRPr lang="ja-JP" altLang="ja-JP"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3</a:t>
            </a:fld>
            <a:endParaRPr kumimoji="1" lang="ja-JP" altLang="en-US"/>
          </a:p>
        </p:txBody>
      </p:sp>
      <p:pic>
        <p:nvPicPr>
          <p:cNvPr id="2" name="図 1"/>
          <p:cNvPicPr>
            <a:picLocks noChangeAspect="1"/>
          </p:cNvPicPr>
          <p:nvPr/>
        </p:nvPicPr>
        <p:blipFill>
          <a:blip r:embed="rId2"/>
          <a:stretch>
            <a:fillRect/>
          </a:stretch>
        </p:blipFill>
        <p:spPr>
          <a:xfrm>
            <a:off x="142471" y="2730875"/>
            <a:ext cx="8616458" cy="3762000"/>
          </a:xfrm>
          <a:prstGeom prst="rect">
            <a:avLst/>
          </a:prstGeom>
        </p:spPr>
      </p:pic>
    </p:spTree>
    <p:extLst>
      <p:ext uri="{BB962C8B-B14F-4D97-AF65-F5344CB8AC3E}">
        <p14:creationId xmlns:p14="http://schemas.microsoft.com/office/powerpoint/2010/main" val="1572839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pPr/>
              <a:t>30</a:t>
            </a:fld>
            <a:endParaRPr kumimoji="1" lang="ja-JP" altLang="en-US" dirty="0"/>
          </a:p>
        </p:txBody>
      </p:sp>
      <p:pic>
        <p:nvPicPr>
          <p:cNvPr id="4" name="図 3"/>
          <p:cNvPicPr>
            <a:picLocks noChangeAspect="1"/>
          </p:cNvPicPr>
          <p:nvPr/>
        </p:nvPicPr>
        <p:blipFill>
          <a:blip r:embed="rId2"/>
          <a:stretch>
            <a:fillRect/>
          </a:stretch>
        </p:blipFill>
        <p:spPr>
          <a:xfrm>
            <a:off x="407771" y="333632"/>
            <a:ext cx="8427309" cy="5362832"/>
          </a:xfrm>
          <a:prstGeom prst="rect">
            <a:avLst/>
          </a:prstGeom>
        </p:spPr>
      </p:pic>
    </p:spTree>
    <p:extLst>
      <p:ext uri="{BB962C8B-B14F-4D97-AF65-F5344CB8AC3E}">
        <p14:creationId xmlns:p14="http://schemas.microsoft.com/office/powerpoint/2010/main" val="224625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33236"/>
            <a:ext cx="8361817" cy="1292662"/>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（２）全管路延長</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67628" algn="just"/>
            <a:endParaRPr lang="en-US" altLang="ja-JP" kern="100" dirty="0" smtClean="0">
              <a:latin typeface="+mn-ea"/>
              <a:cs typeface="Times New Roman" panose="02020603050405020304" pitchFamily="18" charset="0"/>
            </a:endParaRPr>
          </a:p>
          <a:p>
            <a:pPr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全管路延長は</a:t>
            </a:r>
            <a:r>
              <a:rPr lang="ja-JP" altLang="ja-JP" kern="100" dirty="0" smtClean="0">
                <a:latin typeface="+mn-ea"/>
                <a:cs typeface="Times New Roman" panose="02020603050405020304" pitchFamily="18" charset="0"/>
              </a:rPr>
              <a:t>約</a:t>
            </a:r>
            <a:r>
              <a:rPr lang="en-US" altLang="ja-JP" kern="100" dirty="0" smtClean="0">
                <a:latin typeface="+mn-ea"/>
                <a:cs typeface="Times New Roman" panose="02020603050405020304" pitchFamily="18" charset="0"/>
              </a:rPr>
              <a:t>200km</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r>
              <a:rPr lang="ja-JP" altLang="en-US" sz="2000" dirty="0">
                <a:latin typeface="+mn-ea"/>
              </a:rPr>
              <a:t>（</a:t>
            </a:r>
            <a:r>
              <a:rPr lang="en-US" altLang="ja-JP" sz="2000" dirty="0">
                <a:latin typeface="+mn-ea"/>
              </a:rPr>
              <a:t>43</a:t>
            </a:r>
            <a:r>
              <a:rPr lang="ja-JP" altLang="en-US" sz="2000" dirty="0">
                <a:latin typeface="+mn-ea"/>
              </a:rPr>
              <a:t>事業体中</a:t>
            </a:r>
            <a:r>
              <a:rPr lang="en-US" altLang="ja-JP" sz="2000" dirty="0" smtClean="0">
                <a:latin typeface="+mn-ea"/>
              </a:rPr>
              <a:t>32</a:t>
            </a:r>
            <a:r>
              <a:rPr lang="ja-JP" altLang="en-US" sz="2000" dirty="0" smtClean="0">
                <a:latin typeface="+mn-ea"/>
              </a:rPr>
              <a:t>番目</a:t>
            </a:r>
            <a:r>
              <a:rPr lang="en-US" altLang="ja-JP" sz="2000" dirty="0">
                <a:latin typeface="+mn-ea"/>
              </a:rPr>
              <a:t>/</a:t>
            </a:r>
            <a:r>
              <a:rPr lang="ja-JP" altLang="en-US" sz="2000" dirty="0">
                <a:latin typeface="+mn-ea"/>
              </a:rPr>
              <a:t>降順）</a:t>
            </a:r>
            <a:endParaRPr lang="ja-JP" altLang="en-US" sz="2000" dirty="0"/>
          </a:p>
          <a:p>
            <a:pPr indent="67628" algn="just"/>
            <a:endParaRPr lang="ja-JP" altLang="ja-JP" sz="2000" kern="100" dirty="0">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6006E7AC-397C-46DB-B16C-C18B8E404D27}" type="slidenum">
              <a:rPr kumimoji="1" lang="ja-JP" altLang="en-US" smtClean="0"/>
              <a:t>4</a:t>
            </a:fld>
            <a:endParaRPr kumimoji="1" lang="ja-JP" altLang="en-US"/>
          </a:p>
        </p:txBody>
      </p:sp>
      <p:pic>
        <p:nvPicPr>
          <p:cNvPr id="5" name="図 4"/>
          <p:cNvPicPr>
            <a:picLocks noChangeAspect="1"/>
          </p:cNvPicPr>
          <p:nvPr/>
        </p:nvPicPr>
        <p:blipFill>
          <a:blip r:embed="rId2"/>
          <a:stretch>
            <a:fillRect/>
          </a:stretch>
        </p:blipFill>
        <p:spPr>
          <a:xfrm>
            <a:off x="231371" y="1756542"/>
            <a:ext cx="8346093" cy="3636000"/>
          </a:xfrm>
          <a:prstGeom prst="rect">
            <a:avLst/>
          </a:prstGeom>
        </p:spPr>
      </p:pic>
    </p:spTree>
    <p:extLst>
      <p:ext uri="{BB962C8B-B14F-4D97-AF65-F5344CB8AC3E}">
        <p14:creationId xmlns:p14="http://schemas.microsoft.com/office/powerpoint/2010/main" val="3470615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90737" y="2346703"/>
            <a:ext cx="8420655" cy="3618000"/>
          </a:xfrm>
          <a:prstGeom prst="rect">
            <a:avLst/>
          </a:prstGeom>
        </p:spPr>
      </p:pic>
      <p:sp>
        <p:nvSpPr>
          <p:cNvPr id="2" name="正方形/長方形 1"/>
          <p:cNvSpPr/>
          <p:nvPr/>
        </p:nvSpPr>
        <p:spPr>
          <a:xfrm>
            <a:off x="123351" y="264165"/>
            <a:ext cx="8555428" cy="1161857"/>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（３）経常収益</a:t>
            </a:r>
            <a:r>
              <a:rPr lang="ja-JP" altLang="ja-JP" sz="2000" b="1" kern="0" dirty="0">
                <a:latin typeface="+mn-ea"/>
                <a:cs typeface="Times New Roman" panose="02020603050405020304" pitchFamily="18" charset="0"/>
              </a:rPr>
              <a:t>（地方公営企業決算状況調査より）</a:t>
            </a:r>
            <a:endParaRPr lang="ja-JP" altLang="ja-JP" sz="2000" b="1" kern="100" dirty="0">
              <a:latin typeface="+mn-ea"/>
              <a:cs typeface="Times New Roman" panose="02020603050405020304" pitchFamily="18" charset="0"/>
            </a:endParaRPr>
          </a:p>
          <a:p>
            <a:pPr marL="135731" indent="-67628" algn="just"/>
            <a:endParaRPr lang="en-US" altLang="ja-JP" sz="1350" kern="100" dirty="0" smtClean="0">
              <a:latin typeface="+mn-ea"/>
              <a:cs typeface="Times New Roman" panose="02020603050405020304" pitchFamily="18" charset="0"/>
            </a:endParaRPr>
          </a:p>
          <a:p>
            <a:pPr marL="135731"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経常収益は</a:t>
            </a:r>
            <a:r>
              <a:rPr lang="ja-JP" altLang="ja-JP" kern="100" dirty="0" smtClean="0">
                <a:latin typeface="+mn-ea"/>
                <a:cs typeface="Times New Roman" panose="02020603050405020304" pitchFamily="18" charset="0"/>
              </a:rPr>
              <a:t>約</a:t>
            </a:r>
            <a:r>
              <a:rPr lang="en-US" altLang="ja-JP" kern="100" dirty="0" smtClean="0">
                <a:latin typeface="+mn-ea"/>
                <a:cs typeface="Times New Roman" panose="02020603050405020304" pitchFamily="18" charset="0"/>
              </a:rPr>
              <a:t>13</a:t>
            </a:r>
            <a:r>
              <a:rPr lang="ja-JP" altLang="ja-JP" kern="100" dirty="0" smtClean="0">
                <a:latin typeface="+mn-ea"/>
                <a:cs typeface="Times New Roman" panose="02020603050405020304" pitchFamily="18" charset="0"/>
              </a:rPr>
              <a:t>億円で</a:t>
            </a:r>
            <a:r>
              <a:rPr lang="ja-JP" altLang="en-US" kern="100" dirty="0" smtClean="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r>
              <a:rPr lang="ja-JP" altLang="en-US" dirty="0">
                <a:latin typeface="+mn-ea"/>
              </a:rPr>
              <a:t>（</a:t>
            </a:r>
            <a:r>
              <a:rPr lang="en-US" altLang="ja-JP" dirty="0">
                <a:latin typeface="+mn-ea"/>
              </a:rPr>
              <a:t>43</a:t>
            </a:r>
            <a:r>
              <a:rPr lang="ja-JP" altLang="en-US" dirty="0">
                <a:latin typeface="+mn-ea"/>
              </a:rPr>
              <a:t>事業体中</a:t>
            </a:r>
            <a:r>
              <a:rPr lang="en-US" altLang="ja-JP" dirty="0" smtClean="0">
                <a:latin typeface="+mn-ea"/>
              </a:rPr>
              <a:t>31</a:t>
            </a:r>
            <a:r>
              <a:rPr lang="ja-JP" altLang="en-US" dirty="0" smtClean="0">
                <a:latin typeface="+mn-ea"/>
              </a:rPr>
              <a:t>番目</a:t>
            </a:r>
            <a:r>
              <a:rPr lang="en-US" altLang="ja-JP" dirty="0">
                <a:latin typeface="+mn-ea"/>
              </a:rPr>
              <a:t>/</a:t>
            </a:r>
            <a:r>
              <a:rPr lang="ja-JP" altLang="en-US" dirty="0">
                <a:latin typeface="+mn-ea"/>
              </a:rPr>
              <a:t>降順）</a:t>
            </a:r>
            <a:endParaRPr lang="ja-JP" altLang="en-US" dirty="0"/>
          </a:p>
          <a:p>
            <a:pPr marL="135731" indent="-67628" algn="just"/>
            <a:endParaRPr lang="ja-JP" altLang="ja-JP"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5</a:t>
            </a:fld>
            <a:endParaRPr kumimoji="1" lang="ja-JP" altLang="en-US"/>
          </a:p>
        </p:txBody>
      </p:sp>
      <p:sp>
        <p:nvSpPr>
          <p:cNvPr id="4" name="テキスト ボックス 2"/>
          <p:cNvSpPr txBox="1">
            <a:spLocks noChangeArrowheads="1"/>
          </p:cNvSpPr>
          <p:nvPr/>
        </p:nvSpPr>
        <p:spPr bwMode="auto">
          <a:xfrm>
            <a:off x="8304530" y="4001815"/>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141341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56905" y="2315342"/>
            <a:ext cx="8263458" cy="3600000"/>
          </a:xfrm>
          <a:prstGeom prst="rect">
            <a:avLst/>
          </a:prstGeom>
        </p:spPr>
      </p:pic>
      <p:sp>
        <p:nvSpPr>
          <p:cNvPr id="2" name="正方形/長方形 1"/>
          <p:cNvSpPr/>
          <p:nvPr/>
        </p:nvSpPr>
        <p:spPr>
          <a:xfrm>
            <a:off x="0" y="168853"/>
            <a:ext cx="8710863" cy="1438855"/>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（４）水道料金</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marL="135731" indent="-67628" algn="just"/>
            <a:endParaRPr lang="en-US" altLang="ja-JP" sz="1350" kern="100" dirty="0" smtClean="0">
              <a:latin typeface="+mn-ea"/>
              <a:cs typeface="Times New Roman" panose="02020603050405020304" pitchFamily="18" charset="0"/>
            </a:endParaRPr>
          </a:p>
          <a:p>
            <a:pPr marL="135731"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家庭用</a:t>
            </a:r>
            <a:r>
              <a:rPr lang="en-US" altLang="ja-JP" kern="100" dirty="0">
                <a:latin typeface="+mn-ea"/>
                <a:cs typeface="Times New Roman" panose="02020603050405020304" pitchFamily="18" charset="0"/>
              </a:rPr>
              <a:t>(</a:t>
            </a:r>
            <a:r>
              <a:rPr lang="ja-JP" altLang="ja-JP" kern="100" dirty="0">
                <a:latin typeface="+mn-ea"/>
                <a:cs typeface="Times New Roman" panose="02020603050405020304" pitchFamily="18" charset="0"/>
              </a:rPr>
              <a:t>口径</a:t>
            </a:r>
            <a:r>
              <a:rPr lang="en-US" altLang="ja-JP" kern="100" dirty="0">
                <a:latin typeface="+mn-ea"/>
                <a:cs typeface="Times New Roman" panose="02020603050405020304" pitchFamily="18" charset="0"/>
              </a:rPr>
              <a:t>13mm 20㎥)</a:t>
            </a:r>
            <a:r>
              <a:rPr lang="ja-JP" altLang="ja-JP" kern="100" dirty="0">
                <a:latin typeface="+mn-ea"/>
                <a:cs typeface="Times New Roman" panose="02020603050405020304" pitchFamily="18" charset="0"/>
              </a:rPr>
              <a:t>の一月あたりの水道料金は</a:t>
            </a:r>
            <a:r>
              <a:rPr lang="en-US" altLang="ja-JP" kern="100" dirty="0" smtClean="0">
                <a:latin typeface="+mn-ea"/>
                <a:cs typeface="Times New Roman" panose="02020603050405020304" pitchFamily="18" charset="0"/>
              </a:rPr>
              <a:t>2,870</a:t>
            </a:r>
            <a:r>
              <a:rPr lang="ja-JP" altLang="ja-JP" kern="100" dirty="0" smtClean="0">
                <a:latin typeface="+mn-ea"/>
                <a:cs typeface="Times New Roman" panose="02020603050405020304" pitchFamily="18" charset="0"/>
              </a:rPr>
              <a:t>円</a:t>
            </a:r>
            <a:r>
              <a:rPr lang="ja-JP" altLang="ja-JP" kern="100" dirty="0">
                <a:latin typeface="+mn-ea"/>
                <a:cs typeface="Times New Roman" panose="02020603050405020304" pitchFamily="18" charset="0"/>
              </a:rPr>
              <a:t>であり</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marL="135731" indent="-67628" algn="just"/>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府</a:t>
            </a:r>
            <a:r>
              <a:rPr lang="ja-JP" altLang="ja-JP" kern="100" dirty="0">
                <a:latin typeface="+mn-ea"/>
                <a:cs typeface="Times New Roman" panose="02020603050405020304" pitchFamily="18" charset="0"/>
              </a:rPr>
              <a:t>平均</a:t>
            </a:r>
            <a:r>
              <a:rPr lang="en-US" altLang="ja-JP" kern="100" dirty="0" smtClean="0">
                <a:latin typeface="+mn-ea"/>
                <a:cs typeface="Times New Roman" panose="02020603050405020304" pitchFamily="18" charset="0"/>
              </a:rPr>
              <a:t>2,813</a:t>
            </a:r>
            <a:r>
              <a:rPr lang="ja-JP" altLang="ja-JP" kern="100" dirty="0" smtClean="0">
                <a:latin typeface="+mn-ea"/>
                <a:cs typeface="Times New Roman" panose="02020603050405020304" pitchFamily="18" charset="0"/>
              </a:rPr>
              <a:t>円を</a:t>
            </a:r>
            <a:r>
              <a:rPr lang="ja-JP" altLang="en-US" kern="100" dirty="0" smtClean="0">
                <a:latin typeface="+mn-ea"/>
                <a:cs typeface="Times New Roman" panose="02020603050405020304" pitchFamily="18" charset="0"/>
              </a:rPr>
              <a:t>上</a:t>
            </a:r>
            <a:r>
              <a:rPr lang="ja-JP" altLang="ja-JP" kern="100" dirty="0" smtClean="0">
                <a:latin typeface="+mn-ea"/>
                <a:cs typeface="Times New Roman" panose="02020603050405020304" pitchFamily="18" charset="0"/>
              </a:rPr>
              <a:t>回</a:t>
            </a:r>
            <a:r>
              <a:rPr lang="ja-JP" altLang="en-US" kern="100" dirty="0" smtClean="0">
                <a:latin typeface="+mn-ea"/>
                <a:cs typeface="Times New Roman" panose="02020603050405020304" pitchFamily="18" charset="0"/>
              </a:rPr>
              <a:t>っています</a:t>
            </a:r>
            <a:r>
              <a:rPr lang="ja-JP" altLang="ja-JP" kern="100" dirty="0" smtClean="0">
                <a:latin typeface="+mn-ea"/>
                <a:cs typeface="Times New Roman" panose="02020603050405020304" pitchFamily="18" charset="0"/>
              </a:rPr>
              <a:t>。</a:t>
            </a:r>
            <a:r>
              <a:rPr lang="ja-JP" altLang="en-US" dirty="0">
                <a:latin typeface="+mn-ea"/>
              </a:rPr>
              <a:t>（</a:t>
            </a:r>
            <a:r>
              <a:rPr lang="en-US" altLang="ja-JP" dirty="0">
                <a:latin typeface="+mn-ea"/>
              </a:rPr>
              <a:t>43</a:t>
            </a:r>
            <a:r>
              <a:rPr lang="ja-JP" altLang="en-US" dirty="0" smtClean="0">
                <a:latin typeface="+mn-ea"/>
              </a:rPr>
              <a:t>事業体中</a:t>
            </a:r>
            <a:r>
              <a:rPr lang="en-US" altLang="ja-JP" dirty="0">
                <a:latin typeface="+mn-ea"/>
              </a:rPr>
              <a:t>25</a:t>
            </a:r>
            <a:r>
              <a:rPr lang="ja-JP" altLang="en-US" dirty="0" smtClean="0">
                <a:latin typeface="+mn-ea"/>
              </a:rPr>
              <a:t>番目</a:t>
            </a:r>
            <a:r>
              <a:rPr lang="en-US" altLang="ja-JP" dirty="0" smtClean="0">
                <a:latin typeface="+mn-ea"/>
              </a:rPr>
              <a:t>/</a:t>
            </a:r>
            <a:r>
              <a:rPr lang="ja-JP" altLang="en-US" dirty="0">
                <a:latin typeface="+mn-ea"/>
              </a:rPr>
              <a:t>昇順</a:t>
            </a:r>
            <a:r>
              <a:rPr lang="ja-JP" altLang="en-US" dirty="0" smtClean="0">
                <a:latin typeface="+mn-ea"/>
              </a:rPr>
              <a:t>）</a:t>
            </a:r>
            <a:endParaRPr lang="ja-JP" altLang="en-US" dirty="0"/>
          </a:p>
          <a:p>
            <a:pPr marL="135731" indent="-67628" algn="just"/>
            <a:endParaRPr lang="ja-JP" altLang="ja-JP"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6</a:t>
            </a:fld>
            <a:endParaRPr kumimoji="1" lang="ja-JP" altLang="en-US"/>
          </a:p>
        </p:txBody>
      </p:sp>
      <p:sp>
        <p:nvSpPr>
          <p:cNvPr id="5" name="テキスト ボックス 2"/>
          <p:cNvSpPr txBox="1">
            <a:spLocks noChangeArrowheads="1"/>
          </p:cNvSpPr>
          <p:nvPr/>
        </p:nvSpPr>
        <p:spPr bwMode="auto">
          <a:xfrm>
            <a:off x="8261131" y="3176402"/>
            <a:ext cx="1051239"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6" name="テキスト ボックス 2"/>
          <p:cNvSpPr txBox="1">
            <a:spLocks noChangeArrowheads="1"/>
          </p:cNvSpPr>
          <p:nvPr/>
        </p:nvSpPr>
        <p:spPr bwMode="auto">
          <a:xfrm>
            <a:off x="8485997" y="3516836"/>
            <a:ext cx="1051239"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407231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69399" y="2291167"/>
            <a:ext cx="8354866" cy="3600000"/>
          </a:xfrm>
          <a:prstGeom prst="rect">
            <a:avLst/>
          </a:prstGeom>
        </p:spPr>
      </p:pic>
      <p:sp>
        <p:nvSpPr>
          <p:cNvPr id="2" name="正方形/長方形 1"/>
          <p:cNvSpPr/>
          <p:nvPr/>
        </p:nvSpPr>
        <p:spPr>
          <a:xfrm>
            <a:off x="0" y="385010"/>
            <a:ext cx="8324335" cy="907941"/>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（５）技術職員数</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endParaRPr lang="ja-JP" altLang="ja-JP" sz="1500" kern="100" dirty="0">
              <a:latin typeface="+mn-ea"/>
              <a:cs typeface="Times New Roman" panose="02020603050405020304" pitchFamily="18" charset="0"/>
            </a:endParaRPr>
          </a:p>
          <a:p>
            <a:pPr marL="135731" indent="-67628" algn="just"/>
            <a:r>
              <a:rPr lang="ja-JP" altLang="ja-JP" kern="100" dirty="0">
                <a:latin typeface="+mn-ea"/>
                <a:cs typeface="Times New Roman" panose="02020603050405020304" pitchFamily="18" charset="0"/>
              </a:rPr>
              <a:t>・技術職員</a:t>
            </a:r>
            <a:r>
              <a:rPr lang="ja-JP" altLang="ja-JP" kern="100" dirty="0" smtClean="0">
                <a:latin typeface="+mn-ea"/>
                <a:cs typeface="Times New Roman" panose="02020603050405020304" pitchFamily="18" charset="0"/>
              </a:rPr>
              <a:t>は</a:t>
            </a:r>
            <a:r>
              <a:rPr lang="en-US" altLang="ja-JP" kern="100" dirty="0" smtClean="0">
                <a:latin typeface="+mn-ea"/>
                <a:cs typeface="Times New Roman" panose="02020603050405020304" pitchFamily="18" charset="0"/>
              </a:rPr>
              <a:t>1</a:t>
            </a:r>
            <a:r>
              <a:rPr lang="en-US" altLang="ja-JP" kern="100" dirty="0">
                <a:latin typeface="+mn-ea"/>
                <a:cs typeface="Times New Roman" panose="02020603050405020304" pitchFamily="18" charset="0"/>
              </a:rPr>
              <a:t>1</a:t>
            </a:r>
            <a:r>
              <a:rPr lang="ja-JP" altLang="ja-JP" kern="100" dirty="0" smtClean="0">
                <a:latin typeface="+mn-ea"/>
                <a:cs typeface="Times New Roman" panose="02020603050405020304" pitchFamily="18" charset="0"/>
              </a:rPr>
              <a:t>人</a:t>
            </a:r>
            <a:r>
              <a:rPr lang="ja-JP" altLang="ja-JP" kern="100" dirty="0">
                <a:latin typeface="+mn-ea"/>
                <a:cs typeface="Times New Roman" panose="02020603050405020304" pitchFamily="18" charset="0"/>
              </a:rPr>
              <a:t>であり、府平均を下回って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6006E7AC-397C-46DB-B16C-C18B8E404D27}" type="slidenum">
              <a:rPr kumimoji="1" lang="ja-JP" altLang="en-US" smtClean="0"/>
              <a:t>7</a:t>
            </a:fld>
            <a:endParaRPr kumimoji="1" lang="ja-JP" altLang="en-US"/>
          </a:p>
        </p:txBody>
      </p:sp>
      <p:sp>
        <p:nvSpPr>
          <p:cNvPr id="4" name="テキスト ボックス 2"/>
          <p:cNvSpPr txBox="1">
            <a:spLocks noChangeArrowheads="1"/>
          </p:cNvSpPr>
          <p:nvPr/>
        </p:nvSpPr>
        <p:spPr bwMode="auto">
          <a:xfrm>
            <a:off x="8304530" y="4078467"/>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64283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82017"/>
            <a:ext cx="8887326" cy="1492716"/>
          </a:xfrm>
          <a:prstGeom prst="rect">
            <a:avLst/>
          </a:prstGeom>
        </p:spPr>
        <p:txBody>
          <a:bodyPr wrap="square">
            <a:spAutoFit/>
          </a:bodyPr>
          <a:lstStyle/>
          <a:p>
            <a:r>
              <a:rPr lang="en-US" altLang="ja-JP" sz="1350" kern="100" dirty="0">
                <a:latin typeface="+mn-ea"/>
                <a:cs typeface="Times New Roman" panose="02020603050405020304" pitchFamily="18" charset="0"/>
              </a:rPr>
              <a:t> </a:t>
            </a:r>
            <a:endParaRPr lang="ja-JP" altLang="ja-JP" sz="2800" kern="100" dirty="0">
              <a:latin typeface="+mn-ea"/>
              <a:cs typeface="Times New Roman" panose="02020603050405020304" pitchFamily="18" charset="0"/>
            </a:endParaRPr>
          </a:p>
          <a:p>
            <a:pPr algn="just">
              <a:lnSpc>
                <a:spcPts val="1200"/>
              </a:lnSpc>
            </a:pPr>
            <a:r>
              <a:rPr lang="ja-JP" altLang="ja-JP" sz="2400" b="1" kern="100" dirty="0">
                <a:latin typeface="+mn-ea"/>
                <a:cs typeface="Times New Roman" panose="02020603050405020304" pitchFamily="18" charset="0"/>
              </a:rPr>
              <a:t>１．２　</a:t>
            </a:r>
            <a:r>
              <a:rPr lang="ja-JP" altLang="en-US" sz="2400" b="1" kern="100" dirty="0">
                <a:latin typeface="+mn-ea"/>
                <a:cs typeface="Times New Roman" panose="02020603050405020304" pitchFamily="18" charset="0"/>
              </a:rPr>
              <a:t>一日最大給水量と自己水率の概要（</a:t>
            </a:r>
            <a:r>
              <a:rPr lang="en-US" altLang="ja-JP" sz="2400" b="1" kern="100" dirty="0">
                <a:latin typeface="+mn-ea"/>
                <a:cs typeface="Times New Roman" panose="02020603050405020304" pitchFamily="18" charset="0"/>
              </a:rPr>
              <a:t>2016</a:t>
            </a:r>
            <a:r>
              <a:rPr lang="ja-JP" altLang="en-US" sz="2400" b="1" kern="100" dirty="0">
                <a:latin typeface="+mn-ea"/>
                <a:cs typeface="Times New Roman" panose="02020603050405020304" pitchFamily="18" charset="0"/>
              </a:rPr>
              <a:t>年度）</a:t>
            </a:r>
          </a:p>
          <a:p>
            <a:pPr marL="147638" indent="-47625" algn="just"/>
            <a:endParaRPr lang="en-US" altLang="ja-JP" sz="1350" kern="100" dirty="0" smtClean="0">
              <a:latin typeface="+mn-ea"/>
              <a:cs typeface="Times New Roman" panose="02020603050405020304" pitchFamily="18" charset="0"/>
            </a:endParaRPr>
          </a:p>
          <a:p>
            <a:pPr marL="147638" indent="-47625" algn="just"/>
            <a:r>
              <a:rPr lang="ja-JP" altLang="ja-JP" kern="100" dirty="0" smtClean="0">
                <a:latin typeface="+mn-ea"/>
                <a:cs typeface="Times New Roman" panose="02020603050405020304" pitchFamily="18" charset="0"/>
              </a:rPr>
              <a:t>・</a:t>
            </a:r>
            <a:r>
              <a:rPr lang="ja-JP" altLang="ja-JP" dirty="0"/>
              <a:t>水源は、深井戸を水源と</a:t>
            </a:r>
            <a:r>
              <a:rPr lang="ja-JP" altLang="ja-JP" dirty="0" smtClean="0"/>
              <a:t>した</a:t>
            </a:r>
            <a:r>
              <a:rPr lang="ja-JP" altLang="en-US" dirty="0"/>
              <a:t>田原</a:t>
            </a:r>
            <a:r>
              <a:rPr lang="ja-JP" altLang="ja-JP" dirty="0" smtClean="0"/>
              <a:t>浄水場の</a:t>
            </a:r>
            <a:r>
              <a:rPr lang="ja-JP" altLang="ja-JP" dirty="0"/>
              <a:t>自己水と、淀川を水源とした大阪広域水道企業団からの浄水受水で賄っており、このうち企業団受水は総配水量の</a:t>
            </a:r>
            <a:r>
              <a:rPr lang="ja-JP" altLang="ja-JP" dirty="0" smtClean="0"/>
              <a:t>約</a:t>
            </a:r>
            <a:r>
              <a:rPr lang="ja-JP" altLang="en-US" dirty="0" smtClean="0"/>
              <a:t>９</a:t>
            </a:r>
            <a:r>
              <a:rPr lang="ja-JP" altLang="en-US" dirty="0"/>
              <a:t>８</a:t>
            </a:r>
            <a:r>
              <a:rPr lang="ja-JP" altLang="ja-JP" dirty="0" smtClean="0"/>
              <a:t>％</a:t>
            </a:r>
            <a:r>
              <a:rPr lang="ja-JP" altLang="ja-JP" dirty="0"/>
              <a:t>を</a:t>
            </a:r>
            <a:r>
              <a:rPr lang="ja-JP" altLang="ja-JP" dirty="0" smtClean="0"/>
              <a:t>占め</a:t>
            </a:r>
            <a:r>
              <a:rPr lang="ja-JP" altLang="en-US" dirty="0" smtClean="0"/>
              <a:t>ています</a:t>
            </a:r>
            <a:r>
              <a:rPr lang="ja-JP" altLang="ja-JP" dirty="0" smtClean="0"/>
              <a:t>。</a:t>
            </a:r>
            <a:endParaRPr lang="ja-JP" altLang="ja-JP"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743" y="1674733"/>
            <a:ext cx="8743583" cy="4998783"/>
          </a:xfrm>
          <a:prstGeom prst="rect">
            <a:avLst/>
          </a:prstGeom>
          <a:noFill/>
          <a:ln>
            <a:noFill/>
          </a:ln>
        </p:spPr>
      </p:pic>
      <p:sp>
        <p:nvSpPr>
          <p:cNvPr id="4" name="テキスト ボックス 303"/>
          <p:cNvSpPr txBox="1"/>
          <p:nvPr/>
        </p:nvSpPr>
        <p:spPr>
          <a:xfrm>
            <a:off x="7721129" y="5870514"/>
            <a:ext cx="893481" cy="4500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a:effectLst/>
                <a:latin typeface="+mn-ea"/>
                <a:cs typeface="Times New Roman" panose="02020603050405020304" pitchFamily="18" charset="0"/>
              </a:rPr>
              <a:t>大阪市</a:t>
            </a:r>
            <a:endParaRPr lang="ja-JP" sz="1600" kern="100" dirty="0">
              <a:effectLst/>
              <a:latin typeface="+mn-ea"/>
              <a:cs typeface="Times New Roman" panose="02020603050405020304" pitchFamily="18" charset="0"/>
            </a:endParaRPr>
          </a:p>
        </p:txBody>
      </p:sp>
      <p:sp>
        <p:nvSpPr>
          <p:cNvPr id="5" name="正方形/長方形 4"/>
          <p:cNvSpPr/>
          <p:nvPr/>
        </p:nvSpPr>
        <p:spPr>
          <a:xfrm>
            <a:off x="3419527" y="5366869"/>
            <a:ext cx="207181" cy="1044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テキスト ボックス 5"/>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7" name="テキスト ボックス 6"/>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8" name="スライド番号プレースホルダー 7"/>
          <p:cNvSpPr>
            <a:spLocks noGrp="1"/>
          </p:cNvSpPr>
          <p:nvPr>
            <p:ph type="sldNum" sz="quarter" idx="12"/>
          </p:nvPr>
        </p:nvSpPr>
        <p:spPr/>
        <p:txBody>
          <a:bodyPr/>
          <a:lstStyle/>
          <a:p>
            <a:fld id="{6006E7AC-397C-46DB-B16C-C18B8E404D27}" type="slidenum">
              <a:rPr kumimoji="1" lang="ja-JP" altLang="en-US" smtClean="0"/>
              <a:t>8</a:t>
            </a:fld>
            <a:endParaRPr kumimoji="1" lang="ja-JP" altLang="en-US" dirty="0"/>
          </a:p>
        </p:txBody>
      </p:sp>
    </p:spTree>
    <p:extLst>
      <p:ext uri="{BB962C8B-B14F-4D97-AF65-F5344CB8AC3E}">
        <p14:creationId xmlns:p14="http://schemas.microsoft.com/office/powerpoint/2010/main" val="429378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4925" y="238919"/>
            <a:ext cx="9186863" cy="6802437"/>
            <a:chOff x="34925" y="200819"/>
            <a:chExt cx="9186863" cy="6802437"/>
          </a:xfrm>
        </p:grpSpPr>
        <p:pic>
          <p:nvPicPr>
            <p:cNvPr id="2050" name="Picture 41"/>
            <p:cNvPicPr>
              <a:picLocks noChangeAspect="1" noChangeArrowheads="1"/>
            </p:cNvPicPr>
            <p:nvPr/>
          </p:nvPicPr>
          <p:blipFill>
            <a:blip r:embed="rId2">
              <a:extLst>
                <a:ext uri="{28A0092B-C50C-407E-A947-70E740481C1C}">
                  <a14:useLocalDpi xmlns:a14="http://schemas.microsoft.com/office/drawing/2010/main" val="0"/>
                </a:ext>
              </a:extLst>
            </a:blip>
            <a:srcRect l="4514" r="3979" b="3094"/>
            <a:stretch>
              <a:fillRect/>
            </a:stretch>
          </p:blipFill>
          <p:spPr bwMode="auto">
            <a:xfrm>
              <a:off x="55563" y="200819"/>
              <a:ext cx="9083675" cy="680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2" name="テキスト ボックス 1"/>
            <p:cNvSpPr txBox="1">
              <a:spLocks noChangeArrowheads="1"/>
            </p:cNvSpPr>
            <p:nvPr/>
          </p:nvSpPr>
          <p:spPr bwMode="auto">
            <a:xfrm>
              <a:off x="287338" y="682625"/>
              <a:ext cx="13731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岡部ポンプ場</a:t>
              </a:r>
            </a:p>
          </p:txBody>
        </p:sp>
        <p:sp>
          <p:nvSpPr>
            <p:cNvPr id="2053" name="テキスト ボックス 9"/>
            <p:cNvSpPr txBox="1">
              <a:spLocks noChangeArrowheads="1"/>
            </p:cNvSpPr>
            <p:nvPr/>
          </p:nvSpPr>
          <p:spPr bwMode="auto">
            <a:xfrm>
              <a:off x="2166938" y="1511300"/>
              <a:ext cx="13906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中野ポンプ場</a:t>
              </a:r>
              <a:endParaRPr lang="en-US" altLang="ja-JP" sz="1500">
                <a:latin typeface="HGP創英角ｺﾞｼｯｸUB" panose="020B0900000000000000" pitchFamily="50" charset="-128"/>
                <a:ea typeface="HGP創英角ｺﾞｼｯｸUB" panose="020B0900000000000000" pitchFamily="50" charset="-128"/>
              </a:endParaRPr>
            </a:p>
          </p:txBody>
        </p:sp>
        <p:sp>
          <p:nvSpPr>
            <p:cNvPr id="2054" name="テキスト ボックス 18"/>
            <p:cNvSpPr txBox="1">
              <a:spLocks noChangeArrowheads="1"/>
            </p:cNvSpPr>
            <p:nvPr/>
          </p:nvSpPr>
          <p:spPr bwMode="auto">
            <a:xfrm>
              <a:off x="2389188" y="1220788"/>
              <a:ext cx="13398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中央ポンプ場</a:t>
              </a:r>
            </a:p>
          </p:txBody>
        </p:sp>
        <p:sp>
          <p:nvSpPr>
            <p:cNvPr id="2055" name="テキスト ボックス 19"/>
            <p:cNvSpPr txBox="1">
              <a:spLocks noChangeArrowheads="1"/>
            </p:cNvSpPr>
            <p:nvPr/>
          </p:nvSpPr>
          <p:spPr bwMode="auto">
            <a:xfrm>
              <a:off x="4087813" y="1304925"/>
              <a:ext cx="1276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中区配水池</a:t>
              </a:r>
            </a:p>
          </p:txBody>
        </p:sp>
        <p:sp>
          <p:nvSpPr>
            <p:cNvPr id="35" name="正方形/長方形 34"/>
            <p:cNvSpPr/>
            <p:nvPr/>
          </p:nvSpPr>
          <p:spPr>
            <a:xfrm>
              <a:off x="3586163" y="782638"/>
              <a:ext cx="107950" cy="107950"/>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sz="1700" dirty="0"/>
            </a:p>
          </p:txBody>
        </p:sp>
        <p:sp>
          <p:nvSpPr>
            <p:cNvPr id="2057" name="テキスト ボックス 1"/>
            <p:cNvSpPr txBox="1">
              <a:spLocks noChangeArrowheads="1"/>
            </p:cNvSpPr>
            <p:nvPr/>
          </p:nvSpPr>
          <p:spPr bwMode="auto">
            <a:xfrm>
              <a:off x="3636963" y="554038"/>
              <a:ext cx="16557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500">
                  <a:latin typeface="HGP創英角ｺﾞｼｯｸUB" panose="020B0900000000000000" pitchFamily="50" charset="-128"/>
                  <a:ea typeface="HGP創英角ｺﾞｼｯｸUB" panose="020B0900000000000000" pitchFamily="50" charset="-128"/>
                </a:rPr>
                <a:t>岡山低区配水池</a:t>
              </a:r>
            </a:p>
          </p:txBody>
        </p:sp>
        <p:sp>
          <p:nvSpPr>
            <p:cNvPr id="22" name="フローチャート : 抜出し 21"/>
            <p:cNvSpPr/>
            <p:nvPr/>
          </p:nvSpPr>
          <p:spPr>
            <a:xfrm>
              <a:off x="1871663" y="1427163"/>
              <a:ext cx="358775" cy="287337"/>
            </a:xfrm>
            <a:prstGeom prst="flowChartExtract">
              <a:avLst/>
            </a:prstGeom>
            <a:solidFill>
              <a:srgbClr val="00B05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800"/>
                </a:lnSpc>
                <a:spcBef>
                  <a:spcPts val="0"/>
                </a:spcBef>
                <a:spcAft>
                  <a:spcPts val="0"/>
                </a:spcAft>
                <a:defRPr/>
              </a:pP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059" name="テキスト ボックス 20"/>
            <p:cNvSpPr txBox="1">
              <a:spLocks noChangeArrowheads="1"/>
            </p:cNvSpPr>
            <p:nvPr/>
          </p:nvSpPr>
          <p:spPr bwMode="auto">
            <a:xfrm>
              <a:off x="4606925" y="1727200"/>
              <a:ext cx="18018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第</a:t>
              </a:r>
              <a:r>
                <a:rPr lang="en-US" altLang="ja-JP" sz="1500">
                  <a:latin typeface="HGP創英角ｺﾞｼｯｸUB" panose="020B0900000000000000" pitchFamily="50" charset="-128"/>
                  <a:ea typeface="HGP創英角ｺﾞｼｯｸUB" panose="020B0900000000000000" pitchFamily="50" charset="-128"/>
                </a:rPr>
                <a:t>1</a:t>
              </a:r>
              <a:r>
                <a:rPr lang="ja-JP" altLang="en-US" sz="1500">
                  <a:latin typeface="HGP創英角ｺﾞｼｯｸUB" panose="020B0900000000000000" pitchFamily="50" charset="-128"/>
                  <a:ea typeface="HGP創英角ｺﾞｼｯｸUB" panose="020B0900000000000000" pitchFamily="50" charset="-128"/>
                </a:rPr>
                <a:t>中継ポンプ場</a:t>
              </a:r>
            </a:p>
          </p:txBody>
        </p:sp>
        <p:sp>
          <p:nvSpPr>
            <p:cNvPr id="59" name="正方形/長方形 58"/>
            <p:cNvSpPr/>
            <p:nvPr/>
          </p:nvSpPr>
          <p:spPr>
            <a:xfrm>
              <a:off x="8513763" y="3500438"/>
              <a:ext cx="271462" cy="269875"/>
            </a:xfrm>
            <a:prstGeom prst="rect">
              <a:avLst/>
            </a:prstGeom>
            <a:solidFill>
              <a:srgbClr val="00206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1800"/>
                </a:lnSpc>
                <a:spcBef>
                  <a:spcPts val="0"/>
                </a:spcBef>
                <a:spcAft>
                  <a:spcPts val="0"/>
                </a:spcAft>
                <a:defRPr/>
              </a:pP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061" name="テキスト ボックス 20"/>
            <p:cNvSpPr txBox="1">
              <a:spLocks noChangeArrowheads="1"/>
            </p:cNvSpPr>
            <p:nvPr/>
          </p:nvSpPr>
          <p:spPr bwMode="auto">
            <a:xfrm>
              <a:off x="5559425" y="3095625"/>
              <a:ext cx="1631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800"/>
                </a:lnSpc>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逢阪配水池</a:t>
              </a:r>
              <a:endParaRPr lang="en-US" altLang="ja-JP" sz="1500">
                <a:latin typeface="HGP創英角ｺﾞｼｯｸUB" panose="020B0900000000000000" pitchFamily="50" charset="-128"/>
                <a:ea typeface="HGP創英角ｺﾞｼｯｸUB" panose="020B0900000000000000" pitchFamily="50" charset="-128"/>
              </a:endParaRPr>
            </a:p>
            <a:p>
              <a:pPr eaLnBrk="1" hangingPunct="1">
                <a:lnSpc>
                  <a:spcPts val="1800"/>
                </a:lnSpc>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逢阪高区配水池</a:t>
              </a:r>
            </a:p>
          </p:txBody>
        </p:sp>
        <p:sp>
          <p:nvSpPr>
            <p:cNvPr id="67" name="円/楕円 66"/>
            <p:cNvSpPr/>
            <p:nvPr/>
          </p:nvSpPr>
          <p:spPr bwMode="auto">
            <a:xfrm>
              <a:off x="6584950" y="4508500"/>
              <a:ext cx="271463" cy="269875"/>
            </a:xfrm>
            <a:prstGeom prst="ellipse">
              <a:avLst/>
            </a:prstGeom>
            <a:solidFill>
              <a:srgbClr val="3399FF"/>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1800"/>
                </a:lnSpc>
                <a:spcBef>
                  <a:spcPts val="0"/>
                </a:spcBef>
                <a:spcAft>
                  <a:spcPts val="0"/>
                </a:spcAft>
                <a:defRPr/>
              </a:pP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063" name="テキスト ボックス 1"/>
            <p:cNvSpPr txBox="1">
              <a:spLocks noChangeArrowheads="1"/>
            </p:cNvSpPr>
            <p:nvPr/>
          </p:nvSpPr>
          <p:spPr bwMode="auto">
            <a:xfrm>
              <a:off x="5776913" y="4256088"/>
              <a:ext cx="17081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田原高区配水池</a:t>
              </a:r>
            </a:p>
          </p:txBody>
        </p:sp>
        <p:sp>
          <p:nvSpPr>
            <p:cNvPr id="73" name="円/楕円 72"/>
            <p:cNvSpPr/>
            <p:nvPr/>
          </p:nvSpPr>
          <p:spPr bwMode="auto">
            <a:xfrm>
              <a:off x="6802438" y="4692650"/>
              <a:ext cx="271462" cy="268288"/>
            </a:xfrm>
            <a:prstGeom prst="ellipse">
              <a:avLst/>
            </a:prstGeom>
            <a:solidFill>
              <a:srgbClr val="3399FF"/>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1800"/>
                </a:lnSpc>
                <a:spcBef>
                  <a:spcPts val="0"/>
                </a:spcBef>
                <a:spcAft>
                  <a:spcPts val="0"/>
                </a:spcAft>
                <a:defRPr/>
              </a:pP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065" name="テキスト ボックス 1"/>
            <p:cNvSpPr txBox="1">
              <a:spLocks noChangeArrowheads="1"/>
            </p:cNvSpPr>
            <p:nvPr/>
          </p:nvSpPr>
          <p:spPr bwMode="auto">
            <a:xfrm>
              <a:off x="6772275" y="4948238"/>
              <a:ext cx="18065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田原中区配水池</a:t>
              </a:r>
            </a:p>
          </p:txBody>
        </p:sp>
        <p:sp>
          <p:nvSpPr>
            <p:cNvPr id="2066" name="テキスト ボックス 1"/>
            <p:cNvSpPr txBox="1">
              <a:spLocks noChangeArrowheads="1"/>
            </p:cNvSpPr>
            <p:nvPr/>
          </p:nvSpPr>
          <p:spPr bwMode="auto">
            <a:xfrm>
              <a:off x="7524750" y="4113213"/>
              <a:ext cx="16970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田原低区配水池</a:t>
              </a:r>
            </a:p>
          </p:txBody>
        </p:sp>
        <p:sp>
          <p:nvSpPr>
            <p:cNvPr id="88" name="円/楕円 87"/>
            <p:cNvSpPr/>
            <p:nvPr/>
          </p:nvSpPr>
          <p:spPr>
            <a:xfrm>
              <a:off x="8526463" y="3233738"/>
              <a:ext cx="271462" cy="269875"/>
            </a:xfrm>
            <a:prstGeom prst="ellipse">
              <a:avLst/>
            </a:prstGeom>
            <a:solidFill>
              <a:srgbClr val="3399FF"/>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1800"/>
                </a:lnSpc>
                <a:spcBef>
                  <a:spcPts val="0"/>
                </a:spcBef>
                <a:spcAft>
                  <a:spcPts val="0"/>
                </a:spcAft>
                <a:defRPr/>
              </a:pP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068" name="テキスト ボックス 1"/>
            <p:cNvSpPr txBox="1">
              <a:spLocks noChangeArrowheads="1"/>
            </p:cNvSpPr>
            <p:nvPr/>
          </p:nvSpPr>
          <p:spPr bwMode="auto">
            <a:xfrm>
              <a:off x="7418388" y="2922588"/>
              <a:ext cx="16557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田原場外井</a:t>
              </a:r>
            </a:p>
          </p:txBody>
        </p:sp>
        <p:sp>
          <p:nvSpPr>
            <p:cNvPr id="124" name="円/楕円 123"/>
            <p:cNvSpPr/>
            <p:nvPr/>
          </p:nvSpPr>
          <p:spPr bwMode="auto">
            <a:xfrm>
              <a:off x="3508375" y="782638"/>
              <a:ext cx="274638" cy="269875"/>
            </a:xfrm>
            <a:prstGeom prst="ellipse">
              <a:avLst/>
            </a:prstGeom>
            <a:solidFill>
              <a:srgbClr val="3399FF"/>
            </a:solidFill>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fontAlgn="auto">
                <a:lnSpc>
                  <a:spcPts val="1800"/>
                </a:lnSpc>
                <a:spcBef>
                  <a:spcPts val="0"/>
                </a:spcBef>
                <a:spcAft>
                  <a:spcPts val="0"/>
                </a:spcAft>
                <a:defRPr/>
              </a:pPr>
              <a:endParaRPr lang="ja-JP" altLang="en-US" sz="1600" spc="-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4" name="二等辺三角形 133"/>
            <p:cNvSpPr/>
            <p:nvPr/>
          </p:nvSpPr>
          <p:spPr>
            <a:xfrm>
              <a:off x="4268788" y="1641475"/>
              <a:ext cx="358775" cy="287338"/>
            </a:xfrm>
            <a:prstGeom prst="triangle">
              <a:avLst/>
            </a:prstGeom>
            <a:solidFill>
              <a:srgbClr val="00B05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800"/>
                </a:lnSpc>
                <a:spcBef>
                  <a:spcPts val="0"/>
                </a:spcBef>
                <a:spcAft>
                  <a:spcPts val="0"/>
                </a:spcAft>
                <a:defRPr/>
              </a:pP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5" name="二等辺三角形 134"/>
            <p:cNvSpPr/>
            <p:nvPr/>
          </p:nvSpPr>
          <p:spPr>
            <a:xfrm>
              <a:off x="5184775" y="2166938"/>
              <a:ext cx="358775" cy="287337"/>
            </a:xfrm>
            <a:prstGeom prst="triangle">
              <a:avLst/>
            </a:prstGeom>
            <a:solidFill>
              <a:srgbClr val="00B05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800"/>
                </a:lnSpc>
                <a:spcBef>
                  <a:spcPts val="0"/>
                </a:spcBef>
                <a:spcAft>
                  <a:spcPts val="0"/>
                </a:spcAft>
                <a:defRPr/>
              </a:pP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6" name="ひし形 135"/>
            <p:cNvSpPr/>
            <p:nvPr/>
          </p:nvSpPr>
          <p:spPr>
            <a:xfrm>
              <a:off x="1627188" y="1444625"/>
              <a:ext cx="250825" cy="250825"/>
            </a:xfrm>
            <a:prstGeom prst="diamond">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sz="1700" dirty="0"/>
            </a:p>
          </p:txBody>
        </p:sp>
        <p:cxnSp>
          <p:nvCxnSpPr>
            <p:cNvPr id="4" name="直線コネクタ 3"/>
            <p:cNvCxnSpPr>
              <a:endCxn id="132" idx="3"/>
            </p:cNvCxnSpPr>
            <p:nvPr/>
          </p:nvCxnSpPr>
          <p:spPr>
            <a:xfrm>
              <a:off x="1079500" y="1087438"/>
              <a:ext cx="401638" cy="73025"/>
            </a:xfrm>
            <a:prstGeom prst="line">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132" idx="3"/>
            </p:cNvCxnSpPr>
            <p:nvPr/>
          </p:nvCxnSpPr>
          <p:spPr>
            <a:xfrm>
              <a:off x="1481138" y="1160463"/>
              <a:ext cx="673100" cy="0"/>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2130425" y="1093788"/>
              <a:ext cx="149225" cy="66675"/>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276475" y="1093788"/>
              <a:ext cx="134938" cy="30162"/>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2411413" y="1108075"/>
              <a:ext cx="85725" cy="19050"/>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497138" y="1108075"/>
              <a:ext cx="238125" cy="0"/>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2720975" y="1052513"/>
              <a:ext cx="14288" cy="55562"/>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720975" y="1052513"/>
              <a:ext cx="338138" cy="93662"/>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V="1">
              <a:off x="3024188" y="1098550"/>
              <a:ext cx="169862" cy="47625"/>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194050" y="908050"/>
              <a:ext cx="0" cy="192088"/>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194050" y="915988"/>
              <a:ext cx="336550" cy="0"/>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endCxn id="133" idx="3"/>
            </p:cNvCxnSpPr>
            <p:nvPr/>
          </p:nvCxnSpPr>
          <p:spPr>
            <a:xfrm>
              <a:off x="3179763" y="1108075"/>
              <a:ext cx="193675" cy="85725"/>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sp>
          <p:nvSpPr>
            <p:cNvPr id="132" name="二等辺三角形 131"/>
            <p:cNvSpPr/>
            <p:nvPr/>
          </p:nvSpPr>
          <p:spPr>
            <a:xfrm>
              <a:off x="1301750" y="873125"/>
              <a:ext cx="358775" cy="287338"/>
            </a:xfrm>
            <a:prstGeom prst="triangle">
              <a:avLst/>
            </a:prstGeom>
            <a:solidFill>
              <a:srgbClr val="00B05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800"/>
                </a:lnSpc>
                <a:spcBef>
                  <a:spcPts val="0"/>
                </a:spcBef>
                <a:spcAft>
                  <a:spcPts val="0"/>
                </a:spcAft>
                <a:defRPr/>
              </a:pP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3" name="二等辺三角形 132"/>
            <p:cNvSpPr/>
            <p:nvPr/>
          </p:nvSpPr>
          <p:spPr>
            <a:xfrm>
              <a:off x="3194050" y="908050"/>
              <a:ext cx="358775" cy="285750"/>
            </a:xfrm>
            <a:prstGeom prst="triangle">
              <a:avLst/>
            </a:prstGeom>
            <a:solidFill>
              <a:srgbClr val="00B05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800"/>
                </a:lnSpc>
                <a:spcBef>
                  <a:spcPts val="0"/>
                </a:spcBef>
                <a:spcAft>
                  <a:spcPts val="0"/>
                </a:spcAft>
                <a:defRPr/>
              </a:pP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cxnSp>
          <p:nvCxnSpPr>
            <p:cNvPr id="84" name="直線コネクタ 83"/>
            <p:cNvCxnSpPr>
              <a:stCxn id="22" idx="0"/>
            </p:cNvCxnSpPr>
            <p:nvPr/>
          </p:nvCxnSpPr>
          <p:spPr>
            <a:xfrm>
              <a:off x="2051050" y="1427163"/>
              <a:ext cx="360363" cy="77787"/>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2389188" y="1127125"/>
              <a:ext cx="22225" cy="379413"/>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133" idx="4"/>
              <a:endCxn id="2054" idx="3"/>
            </p:cNvCxnSpPr>
            <p:nvPr/>
          </p:nvCxnSpPr>
          <p:spPr>
            <a:xfrm>
              <a:off x="3552825" y="1193800"/>
              <a:ext cx="176213" cy="174625"/>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3729038" y="1368425"/>
              <a:ext cx="122237" cy="327025"/>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3851275" y="1647825"/>
              <a:ext cx="107950" cy="20638"/>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grpSp>
          <p:nvGrpSpPr>
            <p:cNvPr id="2092" name="グループ化 2048"/>
            <p:cNvGrpSpPr>
              <a:grpSpLocks/>
            </p:cNvGrpSpPr>
            <p:nvPr/>
          </p:nvGrpSpPr>
          <p:grpSpPr bwMode="auto">
            <a:xfrm>
              <a:off x="3897313" y="1504950"/>
              <a:ext cx="293687" cy="271463"/>
              <a:chOff x="4252636" y="1616100"/>
              <a:chExt cx="294525" cy="271971"/>
            </a:xfrm>
          </p:grpSpPr>
          <p:sp>
            <p:nvSpPr>
              <p:cNvPr id="120" name="円/楕円 119"/>
              <p:cNvSpPr/>
              <p:nvPr/>
            </p:nvSpPr>
            <p:spPr>
              <a:xfrm>
                <a:off x="4274924" y="1616100"/>
                <a:ext cx="272237" cy="270380"/>
              </a:xfrm>
              <a:prstGeom prst="ellipse">
                <a:avLst/>
              </a:prstGeom>
              <a:solidFill>
                <a:srgbClr val="3399FF"/>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1800"/>
                  </a:lnSpc>
                  <a:spcBef>
                    <a:spcPts val="0"/>
                  </a:spcBef>
                  <a:spcAft>
                    <a:spcPts val="0"/>
                  </a:spcAft>
                  <a:defRPr/>
                </a:pP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21" name="円/楕円 120"/>
              <p:cNvSpPr/>
              <p:nvPr/>
            </p:nvSpPr>
            <p:spPr>
              <a:xfrm>
                <a:off x="4252636" y="1617691"/>
                <a:ext cx="275421" cy="270380"/>
              </a:xfrm>
              <a:prstGeom prst="ellipse">
                <a:avLst/>
              </a:prstGeom>
              <a:noFill/>
              <a:ln w="28575">
                <a:noFill/>
              </a:ln>
            </p:spPr>
            <p:style>
              <a:lnRef idx="2">
                <a:schemeClr val="accent6"/>
              </a:lnRef>
              <a:fillRef idx="1">
                <a:schemeClr val="lt1"/>
              </a:fillRef>
              <a:effectRef idx="0">
                <a:schemeClr val="accent6"/>
              </a:effectRef>
              <a:fontRef idx="minor">
                <a:schemeClr val="dk1"/>
              </a:fontRef>
            </p:style>
            <p:txBody>
              <a:bodyPr lIns="0" tIns="0" rIns="0" bIns="0" anchor="ctr"/>
              <a:lstStyle/>
              <a:p>
                <a:pPr fontAlgn="auto">
                  <a:lnSpc>
                    <a:spcPts val="1800"/>
                  </a:lnSpc>
                  <a:spcBef>
                    <a:spcPts val="0"/>
                  </a:spcBef>
                  <a:spcAft>
                    <a:spcPts val="0"/>
                  </a:spcAft>
                  <a:defRPr/>
                </a:pPr>
                <a:endParaRPr lang="ja-JP" altLang="en-US" sz="1600" spc="-300" dirty="0">
                  <a:solidFill>
                    <a:schemeClr val="tx1"/>
                  </a:solidFill>
                  <a:latin typeface="HGP創英角ｺﾞｼｯｸUB" panose="020B0900000000000000" pitchFamily="50" charset="-128"/>
                  <a:ea typeface="HGP創英角ｺﾞｼｯｸUB" panose="020B0900000000000000" pitchFamily="50" charset="-128"/>
                </a:endParaRPr>
              </a:p>
            </p:txBody>
          </p:sp>
        </p:grpSp>
        <p:cxnSp>
          <p:nvCxnSpPr>
            <p:cNvPr id="114" name="直線コネクタ 113"/>
            <p:cNvCxnSpPr/>
            <p:nvPr/>
          </p:nvCxnSpPr>
          <p:spPr>
            <a:xfrm>
              <a:off x="3843338" y="1668463"/>
              <a:ext cx="26987" cy="176212"/>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3870325" y="1844675"/>
              <a:ext cx="152400" cy="76200"/>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endCxn id="134" idx="2"/>
            </p:cNvCxnSpPr>
            <p:nvPr/>
          </p:nvCxnSpPr>
          <p:spPr>
            <a:xfrm>
              <a:off x="4022725" y="1920875"/>
              <a:ext cx="246063" cy="7938"/>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a:stCxn id="134" idx="4"/>
            </p:cNvCxnSpPr>
            <p:nvPr/>
          </p:nvCxnSpPr>
          <p:spPr>
            <a:xfrm>
              <a:off x="4627563" y="1928813"/>
              <a:ext cx="484187" cy="166687"/>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5111750" y="2095500"/>
              <a:ext cx="0" cy="109538"/>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a:endCxn id="135" idx="1"/>
            </p:cNvCxnSpPr>
            <p:nvPr/>
          </p:nvCxnSpPr>
          <p:spPr>
            <a:xfrm>
              <a:off x="5111750" y="2205038"/>
              <a:ext cx="163513" cy="106362"/>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a:stCxn id="135" idx="3"/>
            </p:cNvCxnSpPr>
            <p:nvPr/>
          </p:nvCxnSpPr>
          <p:spPr>
            <a:xfrm>
              <a:off x="5364163" y="2454275"/>
              <a:ext cx="46037" cy="541338"/>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a:endCxn id="58" idx="1"/>
            </p:cNvCxnSpPr>
            <p:nvPr/>
          </p:nvCxnSpPr>
          <p:spPr>
            <a:xfrm flipH="1">
              <a:off x="5380038" y="2970213"/>
              <a:ext cx="30162" cy="303212"/>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sp>
          <p:nvSpPr>
            <p:cNvPr id="2101" name="テキスト ボックス 20"/>
            <p:cNvSpPr txBox="1">
              <a:spLocks noChangeArrowheads="1"/>
            </p:cNvSpPr>
            <p:nvPr/>
          </p:nvSpPr>
          <p:spPr bwMode="auto">
            <a:xfrm>
              <a:off x="5168900" y="2454275"/>
              <a:ext cx="17065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第</a:t>
              </a:r>
              <a:r>
                <a:rPr lang="en-US" altLang="ja-JP" sz="1500">
                  <a:latin typeface="HGP創英角ｺﾞｼｯｸUB" panose="020B0900000000000000" pitchFamily="50" charset="-128"/>
                  <a:ea typeface="HGP創英角ｺﾞｼｯｸUB" panose="020B0900000000000000" pitchFamily="50" charset="-128"/>
                </a:rPr>
                <a:t>2</a:t>
              </a:r>
              <a:r>
                <a:rPr lang="ja-JP" altLang="en-US" sz="1500">
                  <a:latin typeface="HGP創英角ｺﾞｼｯｸUB" panose="020B0900000000000000" pitchFamily="50" charset="-128"/>
                  <a:ea typeface="HGP創英角ｺﾞｼｯｸUB" panose="020B0900000000000000" pitchFamily="50" charset="-128"/>
                </a:rPr>
                <a:t>中継ポンプ場</a:t>
              </a:r>
            </a:p>
          </p:txBody>
        </p:sp>
        <p:cxnSp>
          <p:nvCxnSpPr>
            <p:cNvPr id="141" name="直線コネクタ 140"/>
            <p:cNvCxnSpPr/>
            <p:nvPr/>
          </p:nvCxnSpPr>
          <p:spPr>
            <a:xfrm>
              <a:off x="5553075" y="3465513"/>
              <a:ext cx="171450" cy="322262"/>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5724525" y="3775075"/>
              <a:ext cx="179388" cy="125413"/>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flipH="1">
              <a:off x="5842000" y="3900488"/>
              <a:ext cx="47625" cy="392112"/>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flipH="1">
              <a:off x="5724525" y="4292600"/>
              <a:ext cx="117475" cy="153988"/>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5724525" y="4446588"/>
              <a:ext cx="0" cy="385762"/>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a:off x="5724525" y="4826000"/>
              <a:ext cx="431800" cy="122238"/>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a:endCxn id="78" idx="1"/>
            </p:cNvCxnSpPr>
            <p:nvPr/>
          </p:nvCxnSpPr>
          <p:spPr>
            <a:xfrm flipV="1">
              <a:off x="6156325" y="4689475"/>
              <a:ext cx="246063" cy="258763"/>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sp>
          <p:nvSpPr>
            <p:cNvPr id="2109" name="テキスト ボックス 1"/>
            <p:cNvSpPr txBox="1">
              <a:spLocks noChangeArrowheads="1"/>
            </p:cNvSpPr>
            <p:nvPr/>
          </p:nvSpPr>
          <p:spPr bwMode="auto">
            <a:xfrm>
              <a:off x="4895850" y="4784725"/>
              <a:ext cx="18240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さつきヶ丘配水池</a:t>
              </a:r>
            </a:p>
          </p:txBody>
        </p:sp>
        <p:cxnSp>
          <p:nvCxnSpPr>
            <p:cNvPr id="161" name="直線コネクタ 160"/>
            <p:cNvCxnSpPr>
              <a:stCxn id="78" idx="1"/>
              <a:endCxn id="67" idx="1"/>
            </p:cNvCxnSpPr>
            <p:nvPr/>
          </p:nvCxnSpPr>
          <p:spPr>
            <a:xfrm flipV="1">
              <a:off x="6402388" y="4548188"/>
              <a:ext cx="222250" cy="141287"/>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grpSp>
          <p:nvGrpSpPr>
            <p:cNvPr id="2111" name="グループ化 4"/>
            <p:cNvGrpSpPr>
              <a:grpSpLocks/>
            </p:cNvGrpSpPr>
            <p:nvPr/>
          </p:nvGrpSpPr>
          <p:grpSpPr bwMode="auto">
            <a:xfrm>
              <a:off x="6858000" y="4054475"/>
              <a:ext cx="1044575" cy="750888"/>
              <a:chOff x="6858000" y="3983038"/>
              <a:chExt cx="1044575" cy="749870"/>
            </a:xfrm>
          </p:grpSpPr>
          <p:cxnSp>
            <p:nvCxnSpPr>
              <p:cNvPr id="164" name="直線コネクタ 163"/>
              <p:cNvCxnSpPr>
                <a:endCxn id="73" idx="7"/>
              </p:cNvCxnSpPr>
              <p:nvPr/>
            </p:nvCxnSpPr>
            <p:spPr>
              <a:xfrm>
                <a:off x="6858000" y="4633031"/>
                <a:ext cx="176213" cy="99877"/>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a:stCxn id="73" idx="7"/>
              </p:cNvCxnSpPr>
              <p:nvPr/>
            </p:nvCxnSpPr>
            <p:spPr>
              <a:xfrm flipV="1">
                <a:off x="7034213" y="4555349"/>
                <a:ext cx="93662" cy="177559"/>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7127875" y="4482423"/>
                <a:ext cx="215900" cy="23780"/>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V="1">
                <a:off x="7342188" y="4374619"/>
                <a:ext cx="141287" cy="131583"/>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flipV="1">
                <a:off x="7485063" y="4027428"/>
                <a:ext cx="174625" cy="347192"/>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a:off x="7650163" y="4008404"/>
                <a:ext cx="179387" cy="66585"/>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flipV="1">
                <a:off x="7839075" y="3983038"/>
                <a:ext cx="63500" cy="117316"/>
              </a:xfrm>
              <a:prstGeom prst="line">
                <a:avLst/>
              </a:prstGeom>
              <a:ln w="38100">
                <a:solidFill>
                  <a:srgbClr val="FF0000"/>
                </a:solidFill>
                <a:prstDash val="sysDot"/>
                <a:headEnd type="none"/>
              </a:ln>
            </p:spPr>
            <p:style>
              <a:lnRef idx="1">
                <a:schemeClr val="accent1"/>
              </a:lnRef>
              <a:fillRef idx="0">
                <a:schemeClr val="accent1"/>
              </a:fillRef>
              <a:effectRef idx="0">
                <a:schemeClr val="accent1"/>
              </a:effectRef>
              <a:fontRef idx="minor">
                <a:schemeClr val="tx1"/>
              </a:fontRef>
            </p:style>
          </p:cxnSp>
        </p:grpSp>
        <p:cxnSp>
          <p:nvCxnSpPr>
            <p:cNvPr id="185" name="直線コネクタ 184"/>
            <p:cNvCxnSpPr/>
            <p:nvPr/>
          </p:nvCxnSpPr>
          <p:spPr>
            <a:xfrm flipV="1">
              <a:off x="8070850" y="3721100"/>
              <a:ext cx="101600" cy="188913"/>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p:nvPr/>
          </p:nvCxnSpPr>
          <p:spPr>
            <a:xfrm flipV="1">
              <a:off x="8158163" y="3521075"/>
              <a:ext cx="14287" cy="234950"/>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flipV="1">
              <a:off x="8158163" y="3503613"/>
              <a:ext cx="355600" cy="11112"/>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sp>
          <p:nvSpPr>
            <p:cNvPr id="2115" name="テキスト ボックス 1"/>
            <p:cNvSpPr txBox="1">
              <a:spLocks noChangeArrowheads="1"/>
            </p:cNvSpPr>
            <p:nvPr/>
          </p:nvSpPr>
          <p:spPr bwMode="auto">
            <a:xfrm>
              <a:off x="6919913" y="3351213"/>
              <a:ext cx="16557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lnSpc>
                  <a:spcPts val="1600"/>
                </a:lnSpc>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田原場内井</a:t>
              </a:r>
              <a:endParaRPr lang="en-US" altLang="ja-JP" sz="1500">
                <a:latin typeface="HGP創英角ｺﾞｼｯｸUB" panose="020B0900000000000000" pitchFamily="50" charset="-128"/>
                <a:ea typeface="HGP創英角ｺﾞｼｯｸUB" panose="020B0900000000000000" pitchFamily="50" charset="-128"/>
              </a:endParaRPr>
            </a:p>
            <a:p>
              <a:pPr algn="r" eaLnBrk="1" hangingPunct="1">
                <a:lnSpc>
                  <a:spcPts val="1600"/>
                </a:lnSpc>
                <a:spcBef>
                  <a:spcPct val="0"/>
                </a:spcBef>
                <a:buFontTx/>
                <a:buNone/>
              </a:pPr>
              <a:r>
                <a:rPr lang="ja-JP" altLang="en-US" sz="1500">
                  <a:latin typeface="HGP創英角ｺﾞｼｯｸUB" panose="020B0900000000000000" pitchFamily="50" charset="-128"/>
                  <a:ea typeface="HGP創英角ｺﾞｼｯｸUB" panose="020B0900000000000000" pitchFamily="50" charset="-128"/>
                </a:rPr>
                <a:t>田原浄水場</a:t>
              </a:r>
            </a:p>
          </p:txBody>
        </p:sp>
        <p:cxnSp>
          <p:nvCxnSpPr>
            <p:cNvPr id="201" name="直線コネクタ 200"/>
            <p:cNvCxnSpPr/>
            <p:nvPr/>
          </p:nvCxnSpPr>
          <p:spPr>
            <a:xfrm flipV="1">
              <a:off x="1079500" y="1763713"/>
              <a:ext cx="252413" cy="80962"/>
            </a:xfrm>
            <a:prstGeom prst="line">
              <a:avLst/>
            </a:prstGeom>
            <a:ln w="381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flipV="1">
              <a:off x="1331913" y="1743075"/>
              <a:ext cx="719137" cy="20638"/>
            </a:xfrm>
            <a:prstGeom prst="line">
              <a:avLst/>
            </a:prstGeom>
            <a:ln w="38100">
              <a:solidFill>
                <a:srgbClr val="FF0000"/>
              </a:solidFill>
              <a:headEnd type="none"/>
            </a:ln>
          </p:spPr>
          <p:style>
            <a:lnRef idx="1">
              <a:schemeClr val="accent1"/>
            </a:lnRef>
            <a:fillRef idx="0">
              <a:schemeClr val="accent1"/>
            </a:fillRef>
            <a:effectRef idx="0">
              <a:schemeClr val="accent1"/>
            </a:effectRef>
            <a:fontRef idx="minor">
              <a:schemeClr val="tx1"/>
            </a:fontRef>
          </p:style>
        </p:cxnSp>
        <p:sp>
          <p:nvSpPr>
            <p:cNvPr id="2118" name="テキスト ボックス 9"/>
            <p:cNvSpPr txBox="1">
              <a:spLocks noChangeArrowheads="1"/>
            </p:cNvSpPr>
            <p:nvPr/>
          </p:nvSpPr>
          <p:spPr bwMode="auto">
            <a:xfrm>
              <a:off x="34925" y="1268413"/>
              <a:ext cx="20335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spcBef>
                  <a:spcPct val="0"/>
                </a:spcBef>
                <a:buFontTx/>
                <a:buNone/>
              </a:pPr>
              <a:r>
                <a:rPr lang="ja-JP" altLang="en-US" sz="1500" dirty="0">
                  <a:latin typeface="HGP創英角ｺﾞｼｯｸUB" panose="020B0900000000000000" pitchFamily="50" charset="-128"/>
                  <a:ea typeface="HGP創英角ｺﾞｼｯｸUB" panose="020B0900000000000000" pitchFamily="50" charset="-128"/>
                </a:rPr>
                <a:t>四條畷水道センター</a:t>
              </a:r>
              <a:endParaRPr lang="en-US" altLang="ja-JP" sz="1500" dirty="0">
                <a:latin typeface="HGP創英角ｺﾞｼｯｸUB" panose="020B0900000000000000" pitchFamily="50" charset="-128"/>
                <a:ea typeface="HGP創英角ｺﾞｼｯｸUB" panose="020B0900000000000000" pitchFamily="50" charset="-128"/>
              </a:endParaRPr>
            </a:p>
          </p:txBody>
        </p:sp>
        <p:sp>
          <p:nvSpPr>
            <p:cNvPr id="58" name="円/楕円 57"/>
            <p:cNvSpPr/>
            <p:nvPr/>
          </p:nvSpPr>
          <p:spPr bwMode="auto">
            <a:xfrm>
              <a:off x="5340350" y="3233738"/>
              <a:ext cx="271463" cy="269875"/>
            </a:xfrm>
            <a:prstGeom prst="ellipse">
              <a:avLst/>
            </a:prstGeom>
            <a:solidFill>
              <a:srgbClr val="3399FF"/>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1800"/>
                </a:lnSpc>
                <a:spcBef>
                  <a:spcPts val="0"/>
                </a:spcBef>
                <a:spcAft>
                  <a:spcPts val="0"/>
                </a:spcAft>
                <a:defRPr/>
              </a:pP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78" name="円/楕円 77"/>
            <p:cNvSpPr/>
            <p:nvPr/>
          </p:nvSpPr>
          <p:spPr bwMode="auto">
            <a:xfrm>
              <a:off x="6362700" y="4649788"/>
              <a:ext cx="271463" cy="269875"/>
            </a:xfrm>
            <a:prstGeom prst="ellipse">
              <a:avLst/>
            </a:prstGeom>
            <a:solidFill>
              <a:srgbClr val="3399FF"/>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1800"/>
                </a:lnSpc>
                <a:spcBef>
                  <a:spcPts val="0"/>
                </a:spcBef>
                <a:spcAft>
                  <a:spcPts val="0"/>
                </a:spcAft>
                <a:defRPr/>
              </a:pP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2121" name="グループ化 66"/>
            <p:cNvGrpSpPr>
              <a:grpSpLocks/>
            </p:cNvGrpSpPr>
            <p:nvPr/>
          </p:nvGrpSpPr>
          <p:grpSpPr bwMode="auto">
            <a:xfrm>
              <a:off x="7815263" y="3849688"/>
              <a:ext cx="295275" cy="271462"/>
              <a:chOff x="4252671" y="1616100"/>
              <a:chExt cx="294490" cy="271971"/>
            </a:xfrm>
          </p:grpSpPr>
          <p:sp>
            <p:nvSpPr>
              <p:cNvPr id="82" name="円/楕円 81"/>
              <p:cNvSpPr/>
              <p:nvPr/>
            </p:nvSpPr>
            <p:spPr>
              <a:xfrm>
                <a:off x="4276420" y="1616100"/>
                <a:ext cx="270741" cy="270381"/>
              </a:xfrm>
              <a:prstGeom prst="ellipse">
                <a:avLst/>
              </a:prstGeom>
              <a:solidFill>
                <a:srgbClr val="3399FF"/>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lnSpc>
                    <a:spcPts val="1800"/>
                  </a:lnSpc>
                  <a:spcBef>
                    <a:spcPts val="0"/>
                  </a:spcBef>
                  <a:spcAft>
                    <a:spcPts val="0"/>
                  </a:spcAft>
                  <a:defRPr/>
                </a:pP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3" name="円/楕円 82"/>
              <p:cNvSpPr/>
              <p:nvPr/>
            </p:nvSpPr>
            <p:spPr>
              <a:xfrm>
                <a:off x="4252671" y="1617690"/>
                <a:ext cx="275491" cy="270381"/>
              </a:xfrm>
              <a:prstGeom prst="ellipse">
                <a:avLst/>
              </a:prstGeom>
              <a:noFill/>
              <a:ln w="28575">
                <a:noFill/>
              </a:ln>
            </p:spPr>
            <p:style>
              <a:lnRef idx="2">
                <a:schemeClr val="accent6"/>
              </a:lnRef>
              <a:fillRef idx="1">
                <a:schemeClr val="lt1"/>
              </a:fillRef>
              <a:effectRef idx="0">
                <a:schemeClr val="accent6"/>
              </a:effectRef>
              <a:fontRef idx="minor">
                <a:schemeClr val="dk1"/>
              </a:fontRef>
            </p:style>
            <p:txBody>
              <a:bodyPr lIns="0" tIns="0" rIns="0" bIns="0" anchor="ctr"/>
              <a:lstStyle/>
              <a:p>
                <a:pPr fontAlgn="auto">
                  <a:lnSpc>
                    <a:spcPts val="1800"/>
                  </a:lnSpc>
                  <a:spcBef>
                    <a:spcPts val="0"/>
                  </a:spcBef>
                  <a:spcAft>
                    <a:spcPts val="0"/>
                  </a:spcAft>
                  <a:defRPr/>
                </a:pPr>
                <a:endParaRPr lang="ja-JP" altLang="en-US" sz="1600" spc="-300" dirty="0">
                  <a:solidFill>
                    <a:schemeClr val="tx1"/>
                  </a:solidFill>
                  <a:latin typeface="HGP創英角ｺﾞｼｯｸUB" panose="020B0900000000000000" pitchFamily="50" charset="-128"/>
                  <a:ea typeface="HGP創英角ｺﾞｼｯｸUB" panose="020B0900000000000000" pitchFamily="50" charset="-128"/>
                </a:endParaRPr>
              </a:p>
            </p:txBody>
          </p:sp>
        </p:grpSp>
        <p:sp>
          <p:nvSpPr>
            <p:cNvPr id="85" name="正方形/長方形 84"/>
            <p:cNvSpPr/>
            <p:nvPr/>
          </p:nvSpPr>
          <p:spPr>
            <a:xfrm>
              <a:off x="6689725" y="368300"/>
              <a:ext cx="1871663" cy="44132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1700" dirty="0"/>
                <a:t>四條畷市域</a:t>
              </a:r>
              <a:endParaRPr lang="en-US" altLang="ja-JP" sz="1700" dirty="0"/>
            </a:p>
          </p:txBody>
        </p:sp>
      </p:grpSp>
      <p:sp>
        <p:nvSpPr>
          <p:cNvPr id="86" name="Rectangle 3"/>
          <p:cNvSpPr>
            <a:spLocks noChangeArrowheads="1"/>
          </p:cNvSpPr>
          <p:nvPr/>
        </p:nvSpPr>
        <p:spPr bwMode="auto">
          <a:xfrm>
            <a:off x="0" y="39998"/>
            <a:ext cx="4831599"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kumimoji="0" lang="ja-JP" altLang="ja-JP" sz="2400" b="1" dirty="0">
                <a:latin typeface="+mn-ea"/>
                <a:cs typeface="Times New Roman" panose="02020603050405020304" pitchFamily="18" charset="0"/>
              </a:rPr>
              <a:t>１．３　水道施設の配置状況</a:t>
            </a:r>
            <a:endParaRPr kumimoji="0" lang="ja-JP" altLang="ja-JP" sz="2400" b="1" dirty="0">
              <a:latin typeface="+mn-ea"/>
            </a:endParaRPr>
          </a:p>
        </p:txBody>
      </p:sp>
      <p:pic>
        <p:nvPicPr>
          <p:cNvPr id="6" name="図 5"/>
          <p:cNvPicPr>
            <a:picLocks noChangeAspect="1"/>
          </p:cNvPicPr>
          <p:nvPr/>
        </p:nvPicPr>
        <p:blipFill>
          <a:blip r:embed="rId3"/>
          <a:stretch>
            <a:fillRect/>
          </a:stretch>
        </p:blipFill>
        <p:spPr>
          <a:xfrm>
            <a:off x="961230" y="5375276"/>
            <a:ext cx="3411502" cy="1080000"/>
          </a:xfrm>
          <a:prstGeom prst="rect">
            <a:avLst/>
          </a:prstGeom>
        </p:spPr>
      </p:pic>
      <p:sp>
        <p:nvSpPr>
          <p:cNvPr id="92" name="スライド番号プレースホルダー 7"/>
          <p:cNvSpPr>
            <a:spLocks noGrp="1"/>
          </p:cNvSpPr>
          <p:nvPr>
            <p:ph type="sldNum" sz="quarter" idx="12"/>
          </p:nvPr>
        </p:nvSpPr>
        <p:spPr>
          <a:xfrm>
            <a:off x="7086600" y="6497576"/>
            <a:ext cx="2057400" cy="365125"/>
          </a:xfrm>
        </p:spPr>
        <p:txBody>
          <a:bodyPr/>
          <a:lstStyle/>
          <a:p>
            <a:r>
              <a:rPr kumimoji="1" lang="en-US" altLang="ja-JP" dirty="0"/>
              <a:t>9</a:t>
            </a:r>
            <a:endParaRPr kumimoji="1" lang="ja-JP" altLang="en-US" dirty="0"/>
          </a:p>
        </p:txBody>
      </p:sp>
    </p:spTree>
    <p:extLst>
      <p:ext uri="{BB962C8B-B14F-4D97-AF65-F5344CB8AC3E}">
        <p14:creationId xmlns:p14="http://schemas.microsoft.com/office/powerpoint/2010/main" val="724386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861</Words>
  <Application>Microsoft Office PowerPoint</Application>
  <PresentationFormat>画面に合わせる (4:3)</PresentationFormat>
  <Paragraphs>281</Paragraphs>
  <Slides>30</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30</vt:i4>
      </vt:variant>
    </vt:vector>
  </HeadingPairs>
  <TitlesOfParts>
    <vt:vector size="41" baseType="lpstr">
      <vt:lpstr>HGP創英角ｺﾞｼｯｸUB</vt:lpstr>
      <vt:lpstr>ＭＳ Ｐゴシック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2018-12-28T13:14:04Z</dcterms:created>
  <dcterms:modified xsi:type="dcterms:W3CDTF">2019-03-26T09:51:51Z</dcterms:modified>
</cp:coreProperties>
</file>